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4"/>
    <p:sldMasterId id="2147483672" r:id="rId5"/>
  </p:sldMasterIdLst>
  <p:notesMasterIdLst>
    <p:notesMasterId r:id="rId47"/>
  </p:notesMasterIdLst>
  <p:handoutMasterIdLst>
    <p:handoutMasterId r:id="rId48"/>
  </p:handoutMasterIdLst>
  <p:sldIdLst>
    <p:sldId id="271" r:id="rId6"/>
    <p:sldId id="352" r:id="rId7"/>
    <p:sldId id="353" r:id="rId8"/>
    <p:sldId id="287" r:id="rId9"/>
    <p:sldId id="292" r:id="rId10"/>
    <p:sldId id="342" r:id="rId11"/>
    <p:sldId id="345" r:id="rId12"/>
    <p:sldId id="285" r:id="rId13"/>
    <p:sldId id="307" r:id="rId14"/>
    <p:sldId id="296" r:id="rId15"/>
    <p:sldId id="290" r:id="rId16"/>
    <p:sldId id="343" r:id="rId17"/>
    <p:sldId id="354" r:id="rId18"/>
    <p:sldId id="339" r:id="rId19"/>
    <p:sldId id="340" r:id="rId20"/>
    <p:sldId id="341" r:id="rId21"/>
    <p:sldId id="309" r:id="rId22"/>
    <p:sldId id="289" r:id="rId23"/>
    <p:sldId id="305" r:id="rId24"/>
    <p:sldId id="319" r:id="rId25"/>
    <p:sldId id="322" r:id="rId26"/>
    <p:sldId id="314" r:id="rId27"/>
    <p:sldId id="315" r:id="rId28"/>
    <p:sldId id="316" r:id="rId29"/>
    <p:sldId id="317" r:id="rId30"/>
    <p:sldId id="325" r:id="rId31"/>
    <p:sldId id="323" r:id="rId32"/>
    <p:sldId id="327" r:id="rId33"/>
    <p:sldId id="328" r:id="rId34"/>
    <p:sldId id="297" r:id="rId35"/>
    <p:sldId id="329" r:id="rId36"/>
    <p:sldId id="330" r:id="rId37"/>
    <p:sldId id="333" r:id="rId38"/>
    <p:sldId id="347" r:id="rId39"/>
    <p:sldId id="349" r:id="rId40"/>
    <p:sldId id="348" r:id="rId41"/>
    <p:sldId id="350" r:id="rId42"/>
    <p:sldId id="351" r:id="rId43"/>
    <p:sldId id="355" r:id="rId44"/>
    <p:sldId id="331" r:id="rId45"/>
    <p:sldId id="344" r:id="rId4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332" autoAdjust="0"/>
  </p:normalViewPr>
  <p:slideViewPr>
    <p:cSldViewPr>
      <p:cViewPr varScale="1">
        <p:scale>
          <a:sx n="88" d="100"/>
          <a:sy n="88" d="100"/>
        </p:scale>
        <p:origin x="1334" y="62"/>
      </p:cViewPr>
      <p:guideLst>
        <p:guide orient="horz" pos="2160"/>
        <p:guide pos="2880"/>
      </p:guideLst>
    </p:cSldViewPr>
  </p:slideViewPr>
  <p:notesTextViewPr>
    <p:cViewPr>
      <p:scale>
        <a:sx n="3" d="2"/>
        <a:sy n="3" d="2"/>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handoutMaster" Target="handoutMasters/handoutMaster1.xml"/><Relationship Id="rId8" Type="http://schemas.openxmlformats.org/officeDocument/2006/relationships/slide" Target="slides/slide3.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12/01/2020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12/01/2020</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BDDFA6-66F8-4F99-B8F6-C4B18DC6700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83499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4</a:t>
            </a:fld>
            <a:endParaRPr lang="en-US"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2596510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5</a:t>
            </a:fld>
            <a:endParaRPr lang="en-GB"/>
          </a:p>
        </p:txBody>
      </p:sp>
    </p:spTree>
    <p:extLst>
      <p:ext uri="{BB962C8B-B14F-4D97-AF65-F5344CB8AC3E}">
        <p14:creationId xmlns:p14="http://schemas.microsoft.com/office/powerpoint/2010/main" val="2888218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Try and</a:t>
            </a:r>
            <a:r>
              <a:rPr lang="en-GB" baseline="0" dirty="0" smtClean="0"/>
              <a:t> think of 10 for each. </a:t>
            </a:r>
            <a:endParaRPr lang="en-GB" dirty="0" smtClean="0"/>
          </a:p>
          <a:p>
            <a:r>
              <a:rPr lang="en-GB" dirty="0" smtClean="0"/>
              <a:t>Your expectations of me? Include breaks</a:t>
            </a:r>
          </a:p>
          <a:p>
            <a:r>
              <a:rPr lang="en-GB" dirty="0" smtClean="0"/>
              <a:t>My Expectations of you?</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7</a:t>
            </a:fld>
            <a:endParaRPr lang="en-GB"/>
          </a:p>
        </p:txBody>
      </p:sp>
    </p:spTree>
    <p:extLst>
      <p:ext uri="{BB962C8B-B14F-4D97-AF65-F5344CB8AC3E}">
        <p14:creationId xmlns:p14="http://schemas.microsoft.com/office/powerpoint/2010/main" val="40264389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8</a:t>
            </a:fld>
            <a:endParaRPr lang="en-GB"/>
          </a:p>
        </p:txBody>
      </p:sp>
    </p:spTree>
    <p:extLst>
      <p:ext uri="{BB962C8B-B14F-4D97-AF65-F5344CB8AC3E}">
        <p14:creationId xmlns:p14="http://schemas.microsoft.com/office/powerpoint/2010/main" val="42030591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9</a:t>
            </a:fld>
            <a:endParaRPr lang="en-GB"/>
          </a:p>
        </p:txBody>
      </p:sp>
    </p:spTree>
    <p:extLst>
      <p:ext uri="{BB962C8B-B14F-4D97-AF65-F5344CB8AC3E}">
        <p14:creationId xmlns:p14="http://schemas.microsoft.com/office/powerpoint/2010/main" val="26736978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10</a:t>
            </a:fld>
            <a:endParaRPr lang="en-GB"/>
          </a:p>
        </p:txBody>
      </p:sp>
    </p:spTree>
    <p:extLst>
      <p:ext uri="{BB962C8B-B14F-4D97-AF65-F5344CB8AC3E}">
        <p14:creationId xmlns:p14="http://schemas.microsoft.com/office/powerpoint/2010/main" val="6989815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11</a:t>
            </a:fld>
            <a:endParaRPr lang="en-GB"/>
          </a:p>
        </p:txBody>
      </p:sp>
    </p:spTree>
    <p:extLst>
      <p:ext uri="{BB962C8B-B14F-4D97-AF65-F5344CB8AC3E}">
        <p14:creationId xmlns:p14="http://schemas.microsoft.com/office/powerpoint/2010/main" val="35872946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15</a:t>
            </a:fld>
            <a:endParaRPr lang="en-GB"/>
          </a:p>
        </p:txBody>
      </p:sp>
    </p:spTree>
    <p:extLst>
      <p:ext uri="{BB962C8B-B14F-4D97-AF65-F5344CB8AC3E}">
        <p14:creationId xmlns:p14="http://schemas.microsoft.com/office/powerpoint/2010/main" val="10212165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17</a:t>
            </a:fld>
            <a:endParaRPr lang="en-GB" dirty="0"/>
          </a:p>
        </p:txBody>
      </p:sp>
    </p:spTree>
    <p:extLst>
      <p:ext uri="{BB962C8B-B14F-4D97-AF65-F5344CB8AC3E}">
        <p14:creationId xmlns:p14="http://schemas.microsoft.com/office/powerpoint/2010/main" val="4646829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18</a:t>
            </a:fld>
            <a:endParaRPr lang="en-US"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13234271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19</a:t>
            </a:fld>
            <a:endParaRPr lang="en-GB"/>
          </a:p>
        </p:txBody>
      </p:sp>
    </p:spTree>
    <p:extLst>
      <p:ext uri="{BB962C8B-B14F-4D97-AF65-F5344CB8AC3E}">
        <p14:creationId xmlns:p14="http://schemas.microsoft.com/office/powerpoint/2010/main" val="32854043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20</a:t>
            </a:fld>
            <a:endParaRPr lang="en-GB"/>
          </a:p>
        </p:txBody>
      </p:sp>
    </p:spTree>
    <p:extLst>
      <p:ext uri="{BB962C8B-B14F-4D97-AF65-F5344CB8AC3E}">
        <p14:creationId xmlns:p14="http://schemas.microsoft.com/office/powerpoint/2010/main" val="25551130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031"/>
          <p:cNvSpPr>
            <a:spLocks noGrp="1" noChangeArrowheads="1"/>
          </p:cNvSpPr>
          <p:nvPr>
            <p:ph type="sldNum" sz="quarter" idx="5"/>
          </p:nvPr>
        </p:nvSpPr>
        <p:spPr>
          <a:noFill/>
          <a:ln>
            <a:miter lim="800000"/>
            <a:headEnd/>
            <a:tailEnd/>
          </a:ln>
        </p:spPr>
        <p:txBody>
          <a:bodyPr/>
          <a:lstStyle/>
          <a:p>
            <a:fld id="{FD00FC3D-4A72-4D21-B7FC-885ABF622848}" type="slidenum">
              <a:rPr lang="en-US" smtClean="0"/>
              <a:pPr/>
              <a:t>21</a:t>
            </a:fld>
            <a:endParaRPr lang="en-US"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marL="228600" indent="-228600"/>
            <a:endParaRPr lang="en-US" sz="1800" dirty="0" smtClean="0"/>
          </a:p>
        </p:txBody>
      </p:sp>
    </p:spTree>
    <p:extLst>
      <p:ext uri="{BB962C8B-B14F-4D97-AF65-F5344CB8AC3E}">
        <p14:creationId xmlns:p14="http://schemas.microsoft.com/office/powerpoint/2010/main" val="23952961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22</a:t>
            </a:fld>
            <a:endParaRPr lang="en-GB"/>
          </a:p>
        </p:txBody>
      </p:sp>
    </p:spTree>
    <p:extLst>
      <p:ext uri="{BB962C8B-B14F-4D97-AF65-F5344CB8AC3E}">
        <p14:creationId xmlns:p14="http://schemas.microsoft.com/office/powerpoint/2010/main" val="8054633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23</a:t>
            </a:fld>
            <a:endParaRPr lang="en-GB"/>
          </a:p>
        </p:txBody>
      </p:sp>
    </p:spTree>
    <p:extLst>
      <p:ext uri="{BB962C8B-B14F-4D97-AF65-F5344CB8AC3E}">
        <p14:creationId xmlns:p14="http://schemas.microsoft.com/office/powerpoint/2010/main" val="18931710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24</a:t>
            </a:fld>
            <a:endParaRPr lang="en-GB"/>
          </a:p>
        </p:txBody>
      </p:sp>
    </p:spTree>
    <p:extLst>
      <p:ext uri="{BB962C8B-B14F-4D97-AF65-F5344CB8AC3E}">
        <p14:creationId xmlns:p14="http://schemas.microsoft.com/office/powerpoint/2010/main" val="16776746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25</a:t>
            </a:fld>
            <a:endParaRPr lang="en-GB"/>
          </a:p>
        </p:txBody>
      </p:sp>
    </p:spTree>
    <p:extLst>
      <p:ext uri="{BB962C8B-B14F-4D97-AF65-F5344CB8AC3E}">
        <p14:creationId xmlns:p14="http://schemas.microsoft.com/office/powerpoint/2010/main" val="37807312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031"/>
          <p:cNvSpPr>
            <a:spLocks noGrp="1" noChangeArrowheads="1"/>
          </p:cNvSpPr>
          <p:nvPr>
            <p:ph type="sldNum" sz="quarter" idx="5"/>
          </p:nvPr>
        </p:nvSpPr>
        <p:spPr>
          <a:noFill/>
          <a:ln>
            <a:miter lim="800000"/>
            <a:headEnd/>
            <a:tailEnd/>
          </a:ln>
        </p:spPr>
        <p:txBody>
          <a:bodyPr/>
          <a:lstStyle/>
          <a:p>
            <a:fld id="{FD00FC3D-4A72-4D21-B7FC-885ABF622848}" type="slidenum">
              <a:rPr lang="en-US" smtClean="0"/>
              <a:pPr/>
              <a:t>26</a:t>
            </a:fld>
            <a:endParaRPr lang="en-US"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marL="228600" indent="-228600"/>
            <a:r>
              <a:rPr lang="en-US" sz="1800" dirty="0" smtClean="0"/>
              <a:t>A process (therefore not a trait</a:t>
            </a:r>
            <a:r>
              <a:rPr lang="en-US" sz="1800" baseline="0" dirty="0" smtClean="0"/>
              <a:t> or characteristic but a transactional event) Interactive m-to-m</a:t>
            </a:r>
            <a:endParaRPr lang="en-US" sz="1800" dirty="0" smtClean="0"/>
          </a:p>
          <a:p>
            <a:pPr marL="228600" indent="-228600"/>
            <a:r>
              <a:rPr lang="en-US" sz="1800" dirty="0" smtClean="0"/>
              <a:t>Involves influence – affects followers</a:t>
            </a:r>
          </a:p>
          <a:p>
            <a:pPr marL="228600" indent="-228600"/>
            <a:r>
              <a:rPr lang="en-US" sz="1800" dirty="0" smtClean="0"/>
              <a:t>Occurs in groups – groups are the context not </a:t>
            </a:r>
            <a:r>
              <a:rPr lang="en-US" sz="1800" dirty="0" err="1" smtClean="0"/>
              <a:t>indiv</a:t>
            </a:r>
            <a:r>
              <a:rPr lang="en-US" sz="1800" dirty="0" smtClean="0"/>
              <a:t>.</a:t>
            </a:r>
            <a:r>
              <a:rPr lang="en-US" sz="1800" baseline="0" dirty="0" smtClean="0"/>
              <a:t> Lead themselves</a:t>
            </a:r>
            <a:endParaRPr lang="en-US" sz="1800" dirty="0" smtClean="0"/>
          </a:p>
          <a:p>
            <a:pPr marL="228600" indent="-228600"/>
            <a:r>
              <a:rPr lang="en-US" sz="1800" dirty="0" smtClean="0"/>
              <a:t>Involves common goals – a mutual</a:t>
            </a:r>
            <a:r>
              <a:rPr lang="en-US" sz="1800" baseline="0" dirty="0" smtClean="0"/>
              <a:t> purpose</a:t>
            </a:r>
            <a:endParaRPr lang="en-US" sz="1800" dirty="0" smtClean="0"/>
          </a:p>
        </p:txBody>
      </p:sp>
    </p:spTree>
    <p:extLst>
      <p:ext uri="{BB962C8B-B14F-4D97-AF65-F5344CB8AC3E}">
        <p14:creationId xmlns:p14="http://schemas.microsoft.com/office/powerpoint/2010/main" val="13874596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031"/>
          <p:cNvSpPr>
            <a:spLocks noGrp="1" noChangeArrowheads="1"/>
          </p:cNvSpPr>
          <p:nvPr>
            <p:ph type="sldNum" sz="quarter" idx="5"/>
          </p:nvPr>
        </p:nvSpPr>
        <p:spPr>
          <a:noFill/>
          <a:ln>
            <a:miter lim="800000"/>
            <a:headEnd/>
            <a:tailEnd/>
          </a:ln>
        </p:spPr>
        <p:txBody>
          <a:bodyPr/>
          <a:lstStyle/>
          <a:p>
            <a:fld id="{15F1C9DE-68B7-4B92-A1F2-14A99D098876}" type="slidenum">
              <a:rPr lang="en-US" smtClean="0"/>
              <a:pPr/>
              <a:t>27</a:t>
            </a:fld>
            <a:endParaRPr lang="en-US"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914400" y="4311650"/>
            <a:ext cx="5486400" cy="4084638"/>
          </a:xfrm>
          <a:noFill/>
        </p:spPr>
        <p:txBody>
          <a:bodyPr/>
          <a:lstStyle/>
          <a:p>
            <a:pPr marL="228600" indent="-228600"/>
            <a:r>
              <a:rPr lang="en-US" dirty="0" smtClean="0"/>
              <a:t>Leaders and followers terms commonly</a:t>
            </a:r>
            <a:r>
              <a:rPr lang="en-US" baseline="0" dirty="0" smtClean="0"/>
              <a:t> used.</a:t>
            </a:r>
          </a:p>
          <a:p>
            <a:pPr marL="228600" indent="-228600"/>
            <a:r>
              <a:rPr lang="en-US" baseline="0" dirty="0" smtClean="0"/>
              <a:t>Leader creates the relationship.</a:t>
            </a:r>
          </a:p>
        </p:txBody>
      </p:sp>
    </p:spTree>
    <p:extLst>
      <p:ext uri="{BB962C8B-B14F-4D97-AF65-F5344CB8AC3E}">
        <p14:creationId xmlns:p14="http://schemas.microsoft.com/office/powerpoint/2010/main" val="36883986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28</a:t>
            </a:fld>
            <a:endParaRPr lang="en-GB"/>
          </a:p>
        </p:txBody>
      </p:sp>
    </p:spTree>
    <p:extLst>
      <p:ext uri="{BB962C8B-B14F-4D97-AF65-F5344CB8AC3E}">
        <p14:creationId xmlns:p14="http://schemas.microsoft.com/office/powerpoint/2010/main" val="1390645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Group task:</a:t>
            </a:r>
          </a:p>
          <a:p>
            <a:endParaRPr lang="en-GB" dirty="0" smtClean="0"/>
          </a:p>
          <a:p>
            <a:r>
              <a:rPr lang="en-GB" dirty="0" smtClean="0"/>
              <a:t>What do Leaders do?</a:t>
            </a:r>
          </a:p>
          <a:p>
            <a:r>
              <a:rPr lang="en-GB" dirty="0" smtClean="0"/>
              <a:t>What do Managers do?</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29</a:t>
            </a:fld>
            <a:endParaRPr lang="en-GB"/>
          </a:p>
        </p:txBody>
      </p:sp>
    </p:spTree>
    <p:extLst>
      <p:ext uri="{BB962C8B-B14F-4D97-AF65-F5344CB8AC3E}">
        <p14:creationId xmlns:p14="http://schemas.microsoft.com/office/powerpoint/2010/main" val="36275200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30</a:t>
            </a:fld>
            <a:endParaRPr lang="en-GB" dirty="0"/>
          </a:p>
        </p:txBody>
      </p:sp>
    </p:spTree>
    <p:extLst>
      <p:ext uri="{BB962C8B-B14F-4D97-AF65-F5344CB8AC3E}">
        <p14:creationId xmlns:p14="http://schemas.microsoft.com/office/powerpoint/2010/main" val="30569557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31</a:t>
            </a:fld>
            <a:endParaRPr lang="en-GB" dirty="0"/>
          </a:p>
        </p:txBody>
      </p:sp>
    </p:spTree>
    <p:extLst>
      <p:ext uri="{BB962C8B-B14F-4D97-AF65-F5344CB8AC3E}">
        <p14:creationId xmlns:p14="http://schemas.microsoft.com/office/powerpoint/2010/main" val="24620535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32</a:t>
            </a:fld>
            <a:endParaRPr lang="en-GB"/>
          </a:p>
        </p:txBody>
      </p:sp>
    </p:spTree>
    <p:extLst>
      <p:ext uri="{BB962C8B-B14F-4D97-AF65-F5344CB8AC3E}">
        <p14:creationId xmlns:p14="http://schemas.microsoft.com/office/powerpoint/2010/main" val="4154742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33</a:t>
            </a:fld>
            <a:endParaRPr lang="en-GB"/>
          </a:p>
        </p:txBody>
      </p:sp>
    </p:spTree>
    <p:extLst>
      <p:ext uri="{BB962C8B-B14F-4D97-AF65-F5344CB8AC3E}">
        <p14:creationId xmlns:p14="http://schemas.microsoft.com/office/powerpoint/2010/main" val="31346738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40</a:t>
            </a:fld>
            <a:endParaRPr lang="en-US"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13979142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5.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blipFill dpi="0" rotWithShape="1">
          <a:blip r:embed="rId2" cstate="print">
            <a:lum/>
          </a:blip>
          <a:srcRect/>
          <a:stretch>
            <a:fillRect l="-1000" r="-1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17026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4"/>
          <p:cNvSpPr>
            <a:spLocks noGrp="1"/>
          </p:cNvSpPr>
          <p:nvPr>
            <p:ph type="ftr" sz="quarter" idx="10"/>
          </p:nvPr>
        </p:nvSpPr>
        <p:spPr/>
        <p:txBody>
          <a:bodyPr/>
          <a:lstStyle>
            <a:lvl1pPr>
              <a:defRPr/>
            </a:lvl1pPr>
          </a:lstStyle>
          <a:p>
            <a:pPr>
              <a:defRPr/>
            </a:pPr>
            <a:r>
              <a:rPr lang="en-US" smtClean="0"/>
              <a:t>Northouse - Leadership: Theory and Practice, Seventh Edition © 2016 SAGE Publications, Inc. </a:t>
            </a:r>
            <a:endParaRPr lang="en-US" dirty="0"/>
          </a:p>
        </p:txBody>
      </p:sp>
    </p:spTree>
    <p:extLst>
      <p:ext uri="{BB962C8B-B14F-4D97-AF65-F5344CB8AC3E}">
        <p14:creationId xmlns:p14="http://schemas.microsoft.com/office/powerpoint/2010/main" val="1430564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accent4"/>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Footer Placeholder 4"/>
          <p:cNvSpPr>
            <a:spLocks noGrp="1"/>
          </p:cNvSpPr>
          <p:nvPr>
            <p:ph type="ftr" sz="quarter" idx="10"/>
          </p:nvPr>
        </p:nvSpPr>
        <p:spPr/>
        <p:txBody>
          <a:bodyPr/>
          <a:lstStyle>
            <a:lvl1pPr>
              <a:defRPr/>
            </a:lvl1pPr>
          </a:lstStyle>
          <a:p>
            <a:pPr>
              <a:defRPr/>
            </a:pPr>
            <a:r>
              <a:rPr lang="en-US" smtClean="0"/>
              <a:t>Northouse - Leadership: Theory and Practice, Seventh Edition © 2016 SAGE Publications, Inc. </a:t>
            </a:r>
            <a:endParaRPr lang="en-US" dirty="0"/>
          </a:p>
        </p:txBody>
      </p:sp>
    </p:spTree>
    <p:extLst>
      <p:ext uri="{BB962C8B-B14F-4D97-AF65-F5344CB8AC3E}">
        <p14:creationId xmlns:p14="http://schemas.microsoft.com/office/powerpoint/2010/main" val="1871993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884238"/>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905000"/>
            <a:ext cx="40386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05000"/>
            <a:ext cx="40386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p:cNvSpPr>
            <a:spLocks noGrp="1"/>
          </p:cNvSpPr>
          <p:nvPr>
            <p:ph type="ftr" sz="quarter" idx="10"/>
          </p:nvPr>
        </p:nvSpPr>
        <p:spPr/>
        <p:txBody>
          <a:bodyPr/>
          <a:lstStyle>
            <a:lvl1pPr>
              <a:defRPr/>
            </a:lvl1pPr>
          </a:lstStyle>
          <a:p>
            <a:pPr>
              <a:defRPr/>
            </a:pPr>
            <a:r>
              <a:rPr lang="en-US" smtClean="0"/>
              <a:t>Northouse - Leadership: Theory and Practice, Seventh Edition © 2016 SAGE Publications, Inc. </a:t>
            </a:r>
            <a:endParaRPr lang="en-US" dirty="0"/>
          </a:p>
        </p:txBody>
      </p:sp>
    </p:spTree>
    <p:extLst>
      <p:ext uri="{BB962C8B-B14F-4D97-AF65-F5344CB8AC3E}">
        <p14:creationId xmlns:p14="http://schemas.microsoft.com/office/powerpoint/2010/main" val="442093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036638"/>
          </a:xfrm>
        </p:spPr>
        <p:txBody>
          <a:bodyPr/>
          <a:lstStyle/>
          <a:p>
            <a:r>
              <a:rPr lang="en-US" smtClean="0"/>
              <a:t>Click to edit Master title style</a:t>
            </a:r>
            <a:endParaRPr lang="en-US"/>
          </a:p>
        </p:txBody>
      </p:sp>
      <p:sp>
        <p:nvSpPr>
          <p:cNvPr id="3" name="Footer Placeholder 4"/>
          <p:cNvSpPr>
            <a:spLocks noGrp="1"/>
          </p:cNvSpPr>
          <p:nvPr>
            <p:ph type="ftr" sz="quarter" idx="10"/>
          </p:nvPr>
        </p:nvSpPr>
        <p:spPr>
          <a:xfrm>
            <a:off x="533400" y="6356350"/>
            <a:ext cx="8153400" cy="365125"/>
          </a:xfrm>
        </p:spPr>
        <p:txBody>
          <a:bodyPr/>
          <a:lstStyle>
            <a:lvl1pPr>
              <a:defRPr smtClean="0"/>
            </a:lvl1pPr>
          </a:lstStyle>
          <a:p>
            <a:pPr>
              <a:defRPr/>
            </a:pPr>
            <a:r>
              <a:rPr lang="en-US" smtClean="0"/>
              <a:t>Northouse - Leadership: Theory and Practice, Seventh Edition © 2016 SAGE Publications, Inc. </a:t>
            </a:r>
            <a:endParaRPr lang="en-US"/>
          </a:p>
        </p:txBody>
      </p:sp>
    </p:spTree>
    <p:extLst>
      <p:ext uri="{BB962C8B-B14F-4D97-AF65-F5344CB8AC3E}">
        <p14:creationId xmlns:p14="http://schemas.microsoft.com/office/powerpoint/2010/main" val="1307071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only ">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685800"/>
          </a:xfrm>
        </p:spPr>
        <p:txBody>
          <a:bodyPr/>
          <a:lstStyle/>
          <a:p>
            <a:r>
              <a:rPr lang="en-US" smtClean="0"/>
              <a:t>Click to edit Master title style</a:t>
            </a:r>
            <a:endParaRPr lang="en-US"/>
          </a:p>
        </p:txBody>
      </p:sp>
    </p:spTree>
    <p:extLst>
      <p:ext uri="{BB962C8B-B14F-4D97-AF65-F5344CB8AC3E}">
        <p14:creationId xmlns:p14="http://schemas.microsoft.com/office/powerpoint/2010/main" val="3427653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Footer Placeholder 4"/>
          <p:cNvSpPr>
            <a:spLocks noGrp="1"/>
          </p:cNvSpPr>
          <p:nvPr>
            <p:ph type="ftr" sz="quarter" idx="10"/>
          </p:nvPr>
        </p:nvSpPr>
        <p:spPr/>
        <p:txBody>
          <a:bodyPr/>
          <a:lstStyle>
            <a:lvl1pPr>
              <a:defRPr/>
            </a:lvl1pPr>
          </a:lstStyle>
          <a:p>
            <a:pPr>
              <a:defRPr/>
            </a:pPr>
            <a:r>
              <a:rPr lang="en-US" smtClean="0"/>
              <a:t>Northouse - Leadership: Theory and Practice, Seventh Edition © 2016 SAGE Publications, Inc. </a:t>
            </a:r>
            <a:endParaRPr lang="en-US" dirty="0"/>
          </a:p>
        </p:txBody>
      </p:sp>
    </p:spTree>
    <p:extLst>
      <p:ext uri="{BB962C8B-B14F-4D97-AF65-F5344CB8AC3E}">
        <p14:creationId xmlns:p14="http://schemas.microsoft.com/office/powerpoint/2010/main" val="1480334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304800" y="914400"/>
            <a:ext cx="8534400" cy="6858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4648200" y="1981200"/>
            <a:ext cx="3810000" cy="4114800"/>
          </a:xfrm>
        </p:spPr>
        <p:txBody>
          <a:bodyPr/>
          <a:lstStyle/>
          <a:p>
            <a:pPr lvl="0"/>
            <a:endParaRPr lang="en-US" noProof="0" smtClean="0"/>
          </a:p>
        </p:txBody>
      </p:sp>
      <p:sp>
        <p:nvSpPr>
          <p:cNvPr id="5" name="Rectangle 6"/>
          <p:cNvSpPr>
            <a:spLocks noGrp="1" noChangeArrowheads="1"/>
          </p:cNvSpPr>
          <p:nvPr>
            <p:ph type="ftr" sz="quarter" idx="10"/>
          </p:nvPr>
        </p:nvSpPr>
        <p:spPr/>
        <p:txBody>
          <a:bodyPr/>
          <a:lstStyle>
            <a:lvl1pPr>
              <a:defRPr smtClean="0"/>
            </a:lvl1pPr>
          </a:lstStyle>
          <a:p>
            <a:pPr>
              <a:defRPr/>
            </a:pPr>
            <a:r>
              <a:rPr lang="en-US" smtClean="0"/>
              <a:t>Northouse - Leadership: Theory and Practice, Seventh Edition © 2016 SAGE Publications, Inc. </a:t>
            </a:r>
            <a:endParaRPr lang="en-US"/>
          </a:p>
        </p:txBody>
      </p:sp>
    </p:spTree>
    <p:extLst>
      <p:ext uri="{BB962C8B-B14F-4D97-AF65-F5344CB8AC3E}">
        <p14:creationId xmlns:p14="http://schemas.microsoft.com/office/powerpoint/2010/main" val="540309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75000"/>
                  </a:srgbClr>
                </a:solidFill>
              </a:defRPr>
            </a:lvl1pPr>
          </a:lstStyle>
          <a:p>
            <a:fld id="{90C26B57-131A-4C09-A3C1-1342FBC9C455}" type="datetime1">
              <a:rPr lang="en-GB" smtClean="0"/>
              <a:t>12/01/2020</a:t>
            </a:fld>
            <a:endParaRPr lang="en-GB"/>
          </a:p>
        </p:txBody>
      </p:sp>
      <p:sp>
        <p:nvSpPr>
          <p:cNvPr id="8" name="Footer Placeholder 7"/>
          <p:cNvSpPr>
            <a:spLocks noGrp="1"/>
          </p:cNvSpPr>
          <p:nvPr>
            <p:ph type="ftr" sz="quarter" idx="11"/>
          </p:nvPr>
        </p:nvSpPr>
        <p:spPr/>
        <p:txBody>
          <a:bodyPr/>
          <a:lstStyle>
            <a:lvl1pPr>
              <a:defRPr>
                <a:solidFill>
                  <a:srgbClr val="FFFFFF">
                    <a:alpha val="75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388053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F810960-C2EF-49F5-BCDA-6BA40DAB3D7C}" type="datetime1">
              <a:rPr lang="en-GB" smtClean="0"/>
              <a:t>12/01/2020</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47835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p:spPr>
        <p:txBody>
          <a:bodyPr anchor="b">
            <a:normAutofit/>
          </a:bodyPr>
          <a:lstStyle>
            <a:lvl1pPr>
              <a:lnSpc>
                <a:spcPct val="80000"/>
              </a:lnSpc>
              <a:defRPr sz="8000" b="0" baseline="0">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DEA5CAE-1354-4002-89A7-024A4E5CA2DD}" type="datetime1">
              <a:rPr lang="en-GB" smtClean="0"/>
              <a:t>12/01/2020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123980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07492"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57738"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24D6F33-FA05-4040-A509-243317ACBD57}" type="datetime1">
              <a:rPr lang="en-GB" smtClean="0"/>
              <a:t>12/01/2020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68343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507492" y="2032000"/>
            <a:ext cx="3806190" cy="723400"/>
          </a:xfrm>
        </p:spPr>
        <p:txBody>
          <a:bodyPr anchor="ctr">
            <a:normAutofit/>
          </a:bodyPr>
          <a:lstStyle>
            <a:lvl1pPr marL="0" indent="0">
              <a:spcBef>
                <a:spcPts val="0"/>
              </a:spcBef>
              <a:buNone/>
              <a:defRPr sz="20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507492" y="2736150"/>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66310" y="2029968"/>
            <a:ext cx="3806190" cy="722376"/>
          </a:xfrm>
        </p:spPr>
        <p:txBody>
          <a:bodyPr anchor="ctr">
            <a:normAutofit/>
          </a:bodyPr>
          <a:lstStyle>
            <a:lvl1pPr marL="0" indent="0">
              <a:spcBef>
                <a:spcPts val="0"/>
              </a:spcBef>
              <a:buNone/>
              <a:defRPr sz="2000" b="0"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766310" y="2734056"/>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7842DDB-99BA-48A5-85EC-79C4F6F9FEDD}" type="datetime1">
              <a:rPr lang="en-GB" smtClean="0"/>
              <a:t>12/01/2020</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579512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B32103B-2DC7-40E2-9332-26E026721B19}" type="datetime1">
              <a:rPr lang="en-GB" smtClean="0"/>
              <a:t>12/01/2020</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920395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5953D1-0BD1-42AC-A87C-C84D513F4AD3}" type="datetime1">
              <a:rPr lang="en-GB" smtClean="0"/>
              <a:t>12/01/2020</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0461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smtClean="0"/>
              <a:t>Edit Master text styles</a:t>
            </a:r>
          </a:p>
        </p:txBody>
      </p:sp>
      <p:sp>
        <p:nvSpPr>
          <p:cNvPr id="5" name="Date Placeholder 4"/>
          <p:cNvSpPr>
            <a:spLocks noGrp="1"/>
          </p:cNvSpPr>
          <p:nvPr>
            <p:ph type="dt" sz="half" idx="10"/>
          </p:nvPr>
        </p:nvSpPr>
        <p:spPr/>
        <p:txBody>
          <a:bodyPr/>
          <a:lstStyle/>
          <a:p>
            <a:fld id="{B00824D1-31C3-48B4-B5D4-2A060FC998DD}" type="datetime1">
              <a:rPr lang="en-GB" smtClean="0"/>
              <a:t>12/01/2020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32767498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507492" y="5909735"/>
            <a:ext cx="6922008" cy="533400"/>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rgbClr val="FFFFFF">
                    <a:alpha val="75000"/>
                  </a:srgbClr>
                </a:solidFill>
              </a:defRPr>
            </a:lvl1pPr>
          </a:lstStyle>
          <a:p>
            <a:fld id="{5E8EDB7C-D664-4F81-9837-20E0E2C48916}" type="datetime1">
              <a:rPr lang="en-GB" smtClean="0"/>
              <a:t>12/01/2020</a:t>
            </a:fld>
            <a:endParaRPr lang="en-GB"/>
          </a:p>
        </p:txBody>
      </p:sp>
      <p:sp>
        <p:nvSpPr>
          <p:cNvPr id="6" name="Footer Placeholder 5"/>
          <p:cNvSpPr>
            <a:spLocks noGrp="1"/>
          </p:cNvSpPr>
          <p:nvPr>
            <p:ph type="ftr" sz="quarter" idx="11"/>
          </p:nvPr>
        </p:nvSpPr>
        <p:spPr/>
        <p:txBody>
          <a:bodyPr/>
          <a:lstStyle>
            <a:lvl1pPr>
              <a:defRPr>
                <a:solidFill>
                  <a:srgbClr val="FFFFFF">
                    <a:alpha val="75000"/>
                  </a:srgb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1968214946"/>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950D221-3DBC-47FE-989A-00B482892CA5}" type="datetime1">
              <a:rPr lang="en-GB" smtClean="0"/>
              <a:t>12/01/2020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690617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A07672F-B611-4B00-860A-B2D974C4058C}" type="datetime1">
              <a:rPr lang="en-GB" smtClean="0"/>
              <a:t>12/01/2020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92063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42477494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409805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slideLayout" Target="../slideLayouts/slideLayout21.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slideLayout" Target="../slideLayouts/slideLayout20.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0" cstate="print">
            <a:lum/>
          </a:blip>
          <a:srcRect/>
          <a:stretch>
            <a:fillRect l="-1000" r="-1000"/>
          </a:stretch>
        </a:blipFill>
        <a:effectLst/>
      </p:bgPr>
    </p:bg>
    <p:spTree>
      <p:nvGrpSpPr>
        <p:cNvPr id="1" name=""/>
        <p:cNvGrpSpPr/>
        <p:nvPr/>
      </p:nvGrpSpPr>
      <p:grpSpPr>
        <a:xfrm>
          <a:off x="0" y="0"/>
          <a:ext cx="0" cy="0"/>
          <a:chOff x="0" y="0"/>
          <a:chExt cx="0" cy="0"/>
        </a:xfrm>
      </p:grpSpPr>
      <p:sp>
        <p:nvSpPr>
          <p:cNvPr id="5123" name="Title Placeholder 1"/>
          <p:cNvSpPr>
            <a:spLocks noGrp="1"/>
          </p:cNvSpPr>
          <p:nvPr>
            <p:ph type="title"/>
          </p:nvPr>
        </p:nvSpPr>
        <p:spPr bwMode="auto">
          <a:xfrm>
            <a:off x="457200" y="838200"/>
            <a:ext cx="8229600" cy="6858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smtClean="0"/>
              <a:t>Click to edit Master title style</a:t>
            </a:r>
          </a:p>
        </p:txBody>
      </p:sp>
      <p:sp>
        <p:nvSpPr>
          <p:cNvPr id="5124" name="Text Placeholder 2"/>
          <p:cNvSpPr>
            <a:spLocks noGrp="1"/>
          </p:cNvSpPr>
          <p:nvPr>
            <p:ph type="body" idx="1"/>
          </p:nvPr>
        </p:nvSpPr>
        <p:spPr bwMode="auto">
          <a:xfrm>
            <a:off x="457200" y="1600200"/>
            <a:ext cx="8229600" cy="4724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p:txBody>
      </p:sp>
      <p:sp>
        <p:nvSpPr>
          <p:cNvPr id="5" name="Footer Placeholder 4"/>
          <p:cNvSpPr>
            <a:spLocks noGrp="1"/>
          </p:cNvSpPr>
          <p:nvPr>
            <p:ph type="ftr" sz="quarter" idx="3"/>
          </p:nvPr>
        </p:nvSpPr>
        <p:spPr>
          <a:xfrm>
            <a:off x="457200" y="6356350"/>
            <a:ext cx="8229600" cy="365125"/>
          </a:xfrm>
          <a:prstGeom prst="rect">
            <a:avLst/>
          </a:prstGeom>
        </p:spPr>
        <p:txBody>
          <a:bodyPr vert="horz" lIns="91440" tIns="45720" rIns="91440" bIns="45720" rtlCol="0" anchor="ctr"/>
          <a:lstStyle>
            <a:lvl1pPr algn="l">
              <a:defRPr sz="1050" smtClean="0">
                <a:solidFill>
                  <a:schemeClr val="tx1"/>
                </a:solidFill>
                <a:latin typeface="Times New Roman" pitchFamily="18" charset="0"/>
                <a:cs typeface="Times New Roman" pitchFamily="18" charset="0"/>
              </a:defRPr>
            </a:lvl1pPr>
          </a:lstStyle>
          <a:p>
            <a:pPr>
              <a:defRPr/>
            </a:pPr>
            <a:r>
              <a:rPr lang="en-US" smtClean="0"/>
              <a:t>Northouse - Leadership: Theory and Practice, Seventh Edition © 2016 SAGE Publications, Inc. </a:t>
            </a:r>
            <a:endParaRPr lang="en-US" dirty="0"/>
          </a:p>
        </p:txBody>
      </p:sp>
    </p:spTree>
    <p:extLst>
      <p:ext uri="{BB962C8B-B14F-4D97-AF65-F5344CB8AC3E}">
        <p14:creationId xmlns:p14="http://schemas.microsoft.com/office/powerpoint/2010/main" val="181972512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Lst>
  <p:hf hdr="0" dt="0"/>
  <p:txStyles>
    <p:titleStyle>
      <a:lvl1pPr algn="ctr" rtl="0" eaLnBrk="0" fontAlgn="base" hangingPunct="0">
        <a:spcBef>
          <a:spcPct val="0"/>
        </a:spcBef>
        <a:spcAft>
          <a:spcPct val="0"/>
        </a:spcAft>
        <a:defRPr sz="3200" b="1" i="1" kern="1200">
          <a:solidFill>
            <a:schemeClr val="tx1"/>
          </a:solidFill>
          <a:latin typeface="+mj-lt"/>
          <a:ea typeface="+mj-ea"/>
          <a:cs typeface="Times New Roman" pitchFamily="18" charset="0"/>
        </a:defRPr>
      </a:lvl1pPr>
      <a:lvl2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2pPr>
      <a:lvl3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3pPr>
      <a:lvl4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4pPr>
      <a:lvl5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lr>
          <a:srgbClr val="007000"/>
        </a:buClr>
        <a:buSzPct val="85000"/>
        <a:buFont typeface="Wingdings 2" pitchFamily="18" charset="2"/>
        <a:buChar char="÷"/>
        <a:defRPr sz="3200" kern="1200">
          <a:solidFill>
            <a:schemeClr val="tx1"/>
          </a:solidFill>
          <a:latin typeface="Calibri" pitchFamily="34" charset="0"/>
          <a:ea typeface="+mn-ea"/>
          <a:cs typeface="+mn-cs"/>
        </a:defRPr>
      </a:lvl1pPr>
      <a:lvl2pPr marL="742950" indent="-285750" algn="l" rtl="0" eaLnBrk="0" fontAlgn="base" hangingPunct="0">
        <a:spcBef>
          <a:spcPct val="20000"/>
        </a:spcBef>
        <a:spcAft>
          <a:spcPct val="0"/>
        </a:spcAft>
        <a:buClr>
          <a:srgbClr val="006000"/>
        </a:buClr>
        <a:buSzPct val="90000"/>
        <a:buFont typeface="Wingdings 2" pitchFamily="18" charset="2"/>
        <a:buChar char="®"/>
        <a:defRPr sz="2800" kern="1200">
          <a:solidFill>
            <a:srgbClr val="004800"/>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rgbClr val="007000"/>
          </a:solidFill>
          <a:latin typeface="+mn-lt"/>
          <a:ea typeface="+mn-ea"/>
          <a:cs typeface="+mn-cs"/>
        </a:defRPr>
      </a:lvl3pPr>
      <a:lvl4pPr marL="1600200" indent="-228600" algn="l" rtl="0" eaLnBrk="0" fontAlgn="base" hangingPunct="0">
        <a:spcBef>
          <a:spcPct val="20000"/>
        </a:spcBef>
        <a:spcAft>
          <a:spcPct val="0"/>
        </a:spcAft>
        <a:buSzPct val="100000"/>
        <a:buFont typeface="Wingdings" pitchFamily="2" charset="2"/>
        <a:buChar char="§"/>
        <a:defRPr sz="2000" kern="1200">
          <a:solidFill>
            <a:srgbClr val="007000"/>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rgbClr val="007000"/>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2919" y="499533"/>
            <a:ext cx="8079581" cy="165819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07206" y="1993393"/>
            <a:ext cx="8065294" cy="376618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14350" y="6412447"/>
            <a:ext cx="3086100"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C14E5348-6718-47C1-84C8-E8C9ED725366}" type="datetime1">
              <a:rPr lang="en-GB" smtClean="0"/>
              <a:t>12/01/2020</a:t>
            </a:fld>
            <a:endParaRPr lang="en-GB" dirty="0"/>
          </a:p>
        </p:txBody>
      </p:sp>
      <p:sp>
        <p:nvSpPr>
          <p:cNvPr id="5" name="Footer Placeholder 4"/>
          <p:cNvSpPr>
            <a:spLocks noGrp="1"/>
          </p:cNvSpPr>
          <p:nvPr>
            <p:ph type="ftr" sz="quarter" idx="3"/>
          </p:nvPr>
        </p:nvSpPr>
        <p:spPr>
          <a:xfrm>
            <a:off x="514350" y="6554697"/>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p>
        </p:txBody>
      </p:sp>
      <p:sp>
        <p:nvSpPr>
          <p:cNvPr id="6" name="Slide Number Placeholder 5"/>
          <p:cNvSpPr>
            <a:spLocks noGrp="1"/>
          </p:cNvSpPr>
          <p:nvPr>
            <p:ph type="sldNum" sz="quarter" idx="4"/>
          </p:nvPr>
        </p:nvSpPr>
        <p:spPr>
          <a:xfrm>
            <a:off x="6541193" y="5829748"/>
            <a:ext cx="2194560" cy="1397039"/>
          </a:xfrm>
          <a:prstGeom prst="rect">
            <a:avLst/>
          </a:prstGeom>
        </p:spPr>
        <p:txBody>
          <a:bodyPr vert="horz" lIns="91440" tIns="45720" rIns="91440" bIns="45720" rtlCol="0" anchor="b"/>
          <a:lstStyle>
            <a:lvl1pPr algn="r">
              <a:defRPr sz="9000" b="0">
                <a:ln>
                  <a:noFill/>
                </a:ln>
                <a:solidFill>
                  <a:schemeClr val="accent1">
                    <a:alpha val="20000"/>
                  </a:schemeClr>
                </a:solidFill>
                <a:latin typeface="+mj-lt"/>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9049919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hf hdr="0" ftr="0" dt="0"/>
  <p:txStyles>
    <p:titleStyle>
      <a:lvl1pPr algn="l" defTabSz="914400" rtl="0" eaLnBrk="1" latinLnBrk="0" hangingPunct="1">
        <a:lnSpc>
          <a:spcPct val="90000"/>
        </a:lnSpc>
        <a:spcBef>
          <a:spcPct val="0"/>
        </a:spcBef>
        <a:buNone/>
        <a:defRPr sz="48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274320"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jpeg"/><Relationship Id="rId7" Type="http://schemas.openxmlformats.org/officeDocument/2006/relationships/image" Target="../media/image10.gif"/><Relationship Id="rId2" Type="http://schemas.openxmlformats.org/officeDocument/2006/relationships/notesSlide" Target="../notesSlides/notesSlide2.xml"/><Relationship Id="rId1" Type="http://schemas.openxmlformats.org/officeDocument/2006/relationships/slideLayout" Target="../slideLayouts/slideLayout15.xml"/><Relationship Id="rId6" Type="http://schemas.openxmlformats.org/officeDocument/2006/relationships/image" Target="../media/image9.jpeg"/><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hyperlink" Target="https://whytheworldwagstoday.wordpress.com/" TargetMode="External"/><Relationship Id="rId2" Type="http://schemas.openxmlformats.org/officeDocument/2006/relationships/image" Target="../media/image12.png"/><Relationship Id="rId1" Type="http://schemas.openxmlformats.org/officeDocument/2006/relationships/slideLayout" Target="../slideLayouts/slideLayout15.xml"/><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0.xml"/><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hyperlink" Target="https://youtu.be/nKd2QVrQVIM" TargetMode="Externa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6.xml"/><Relationship Id="rId1" Type="http://schemas.openxmlformats.org/officeDocument/2006/relationships/slideLayout" Target="../slideLayouts/slideLayout10.xml"/><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3.xml"/><Relationship Id="rId1" Type="http://schemas.openxmlformats.org/officeDocument/2006/relationships/slideLayout" Target="../slideLayouts/slideLayout15.xml"/><Relationship Id="rId4" Type="http://schemas.openxmlformats.org/officeDocument/2006/relationships/image" Target="../media/image28.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1.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6.xml"/><Relationship Id="rId1" Type="http://schemas.openxmlformats.org/officeDocument/2006/relationships/slideLayout" Target="../slideLayouts/slideLayout2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1.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0.xml"/><Relationship Id="rId5" Type="http://schemas.openxmlformats.org/officeDocument/2006/relationships/image" Target="../media/image33.png"/><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1.png"/><Relationship Id="rId1" Type="http://schemas.openxmlformats.org/officeDocument/2006/relationships/slideLayout" Target="../slideLayouts/slideLayout10.xml"/><Relationship Id="rId4" Type="http://schemas.openxmlformats.org/officeDocument/2006/relationships/hyperlink" Target="https://hbr.org/2014/01/what-vuca-really-means-for-you" TargetMode="External"/></Relationships>
</file>

<file path=ppt/slides/_rels/slide3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hyperlink" Target="https://hbr.org/2007/11/a-leaders-framework-for-decision-making" TargetMode="External"/><Relationship Id="rId2" Type="http://schemas.openxmlformats.org/officeDocument/2006/relationships/hyperlink" Target="https://www.youtube.com/watch?v=N7oz366X0-8&amp;t=128s" TargetMode="External"/><Relationship Id="rId1" Type="http://schemas.openxmlformats.org/officeDocument/2006/relationships/slideLayout" Target="../slideLayouts/slideLayout10.xml"/><Relationship Id="rId4" Type="http://schemas.openxmlformats.org/officeDocument/2006/relationships/image" Target="../media/image33.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0.xml"/></Relationships>
</file>

<file path=ppt/slides/_rels/slide41.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827584" y="3663315"/>
            <a:ext cx="7772400" cy="2123658"/>
          </a:xfrm>
        </p:spPr>
        <p:txBody>
          <a:bodyPr>
            <a:normAutofit fontScale="90000"/>
          </a:bodyPr>
          <a:lstStyle/>
          <a:p>
            <a:r>
              <a:rPr lang="en-GB" sz="7300" dirty="0" smtClean="0">
                <a:solidFill>
                  <a:schemeClr val="accent4"/>
                </a:solidFill>
              </a:rPr>
              <a:t>Leadership and Management: Theory and Practice</a:t>
            </a:r>
            <a:br>
              <a:rPr lang="en-GB" sz="7300" dirty="0" smtClean="0">
                <a:solidFill>
                  <a:schemeClr val="accent4"/>
                </a:solidFill>
              </a:rPr>
            </a:br>
            <a:r>
              <a:rPr lang="en-GB" sz="7300" dirty="0" smtClean="0">
                <a:solidFill>
                  <a:schemeClr val="bg1"/>
                </a:solidFill>
              </a:rPr>
              <a:t>Introduction to Module and Assessment</a:t>
            </a:r>
            <a:r>
              <a:rPr lang="en-GB" dirty="0" smtClean="0">
                <a:solidFill>
                  <a:schemeClr val="bg1"/>
                </a:solidFill>
              </a:rPr>
              <a:t/>
            </a:r>
            <a:br>
              <a:rPr lang="en-GB" dirty="0" smtClean="0">
                <a:solidFill>
                  <a:schemeClr val="bg1"/>
                </a:solidFill>
              </a:rPr>
            </a:br>
            <a:endParaRPr lang="en-GB" sz="4400" dirty="0">
              <a:solidFill>
                <a:schemeClr val="bg1"/>
              </a:solidFill>
            </a:endParaRPr>
          </a:p>
        </p:txBody>
      </p:sp>
      <p:sp>
        <p:nvSpPr>
          <p:cNvPr id="2" name="TextBox 1"/>
          <p:cNvSpPr txBox="1"/>
          <p:nvPr/>
        </p:nvSpPr>
        <p:spPr>
          <a:xfrm>
            <a:off x="5220072" y="5602307"/>
            <a:ext cx="3312368" cy="369332"/>
          </a:xfrm>
          <a:prstGeom prst="rect">
            <a:avLst/>
          </a:prstGeom>
          <a:noFill/>
        </p:spPr>
        <p:txBody>
          <a:bodyPr wrap="square" rtlCol="0">
            <a:spAutoFit/>
          </a:bodyPr>
          <a:lstStyle/>
          <a:p>
            <a:pPr algn="r"/>
            <a:r>
              <a:rPr lang="en-GB" dirty="0" smtClean="0">
                <a:solidFill>
                  <a:schemeClr val="bg1"/>
                </a:solidFill>
              </a:rPr>
              <a:t>Julie Hayward</a:t>
            </a:r>
            <a:endParaRPr lang="en-GB" dirty="0">
              <a:solidFill>
                <a:schemeClr val="bg1"/>
              </a:solidFill>
            </a:endParaRPr>
          </a:p>
        </p:txBody>
      </p:sp>
    </p:spTree>
    <p:extLst>
      <p:ext uri="{BB962C8B-B14F-4D97-AF65-F5344CB8AC3E}">
        <p14:creationId xmlns:p14="http://schemas.microsoft.com/office/powerpoint/2010/main" val="1667229515"/>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b="7954"/>
          <a:stretch/>
        </p:blipFill>
        <p:spPr>
          <a:xfrm flipH="1">
            <a:off x="-173147" y="6098170"/>
            <a:ext cx="1264911" cy="1161971"/>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4736" y="110860"/>
            <a:ext cx="4472609" cy="6858000"/>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735490" y="5298633"/>
            <a:ext cx="384085" cy="411480"/>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887890" y="5310825"/>
            <a:ext cx="384085" cy="411480"/>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441010" y="5611843"/>
            <a:ext cx="384085" cy="411480"/>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506956" y="5310825"/>
            <a:ext cx="384085" cy="411480"/>
          </a:xfrm>
          <a:prstGeom prst="rect">
            <a:avLst/>
          </a:prstGeom>
        </p:spPr>
      </p:pic>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14914" y="4763709"/>
            <a:ext cx="384085" cy="411480"/>
          </a:xfrm>
          <a:prstGeom prst="rect">
            <a:avLst/>
          </a:prstGeom>
        </p:spPr>
      </p:pic>
      <p:pic>
        <p:nvPicPr>
          <p:cNvPr id="12" name="Picture 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554898" y="1862013"/>
            <a:ext cx="384085" cy="411480"/>
          </a:xfrm>
          <a:prstGeom prst="rect">
            <a:avLst/>
          </a:prstGeom>
        </p:spPr>
      </p:pic>
      <p:pic>
        <p:nvPicPr>
          <p:cNvPr id="13" name="Picture 1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58084" y="2912049"/>
            <a:ext cx="384085" cy="411480"/>
          </a:xfrm>
          <a:prstGeom prst="rect">
            <a:avLst/>
          </a:prstGeom>
        </p:spPr>
      </p:pic>
      <p:pic>
        <p:nvPicPr>
          <p:cNvPr id="14" name="Picture 1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73029" y="266893"/>
            <a:ext cx="1847402" cy="246249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16660" y="213908"/>
            <a:ext cx="2464348" cy="2132076"/>
          </a:xfrm>
          <a:prstGeom prst="rect">
            <a:avLst/>
          </a:prstGeom>
        </p:spPr>
      </p:pic>
      <p:pic>
        <p:nvPicPr>
          <p:cNvPr id="16" name="Picture 1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538713" y="5113285"/>
            <a:ext cx="2335435" cy="1401261"/>
          </a:xfrm>
          <a:prstGeom prst="rect">
            <a:avLst/>
          </a:prstGeom>
        </p:spPr>
      </p:pic>
      <p:pic>
        <p:nvPicPr>
          <p:cNvPr id="17" name="Picture 1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767130" y="603504"/>
            <a:ext cx="384085" cy="411480"/>
          </a:xfrm>
          <a:prstGeom prst="rect">
            <a:avLst/>
          </a:prstGeom>
        </p:spPr>
      </p:pic>
      <p:pic>
        <p:nvPicPr>
          <p:cNvPr id="18" name="Picture 1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25859" y="716280"/>
            <a:ext cx="384085" cy="411480"/>
          </a:xfrm>
          <a:prstGeom prst="rect">
            <a:avLst/>
          </a:prstGeom>
        </p:spPr>
      </p:pic>
      <p:pic>
        <p:nvPicPr>
          <p:cNvPr id="19" name="Picture 1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874639" y="6098170"/>
            <a:ext cx="384085" cy="411480"/>
          </a:xfrm>
          <a:prstGeom prst="rect">
            <a:avLst/>
          </a:prstGeom>
        </p:spPr>
      </p:pic>
      <p:sp>
        <p:nvSpPr>
          <p:cNvPr id="20" name="Rectangle 19"/>
          <p:cNvSpPr/>
          <p:nvPr/>
        </p:nvSpPr>
        <p:spPr>
          <a:xfrm>
            <a:off x="367408" y="6303910"/>
            <a:ext cx="6444368"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smtClean="0">
                <a:ln>
                  <a:noFill/>
                </a:ln>
                <a:solidFill>
                  <a:prstClr val="black">
                    <a:lumMod val="85000"/>
                    <a:lumOff val="15000"/>
                  </a:prstClr>
                </a:solidFill>
                <a:effectLst/>
                <a:uLnTx/>
                <a:uFillTx/>
                <a:latin typeface="Calibri"/>
                <a:ea typeface="+mn-ea"/>
                <a:cs typeface="+mn-cs"/>
              </a:rPr>
              <a:t>Rese</a:t>
            </a:r>
            <a:r>
              <a:rPr kumimoji="0" lang="en-GB" sz="1600" b="1" i="0" u="none" strike="noStrike" kern="1200" cap="none" spc="0" normalizeH="0" baseline="0" noProof="0" dirty="0" smtClean="0">
                <a:ln>
                  <a:noFill/>
                </a:ln>
                <a:solidFill>
                  <a:prstClr val="black">
                    <a:lumMod val="85000"/>
                    <a:lumOff val="15000"/>
                  </a:prstClr>
                </a:solidFill>
                <a:effectLst/>
                <a:uLnTx/>
                <a:uFillTx/>
                <a:latin typeface="Calibri"/>
                <a:ea typeface="+mn-ea"/>
                <a:cs typeface="+mn-cs"/>
              </a:rPr>
              <a:t>arch Interests: Industry 4.0, Education 4.0, Complexity</a:t>
            </a:r>
            <a:endParaRPr kumimoji="0" lang="en-GB" sz="1600" b="1" i="0" u="none" strike="noStrike" kern="1200" cap="none" spc="0" normalizeH="0" baseline="0" noProof="0" dirty="0">
              <a:ln>
                <a:noFill/>
              </a:ln>
              <a:solidFill>
                <a:prstClr val="black">
                  <a:lumMod val="85000"/>
                  <a:lumOff val="15000"/>
                </a:prstClr>
              </a:solidFill>
              <a:effectLst/>
              <a:uLnTx/>
              <a:uFillTx/>
              <a:latin typeface="Calibri"/>
              <a:ea typeface="+mn-ea"/>
              <a:cs typeface="+mn-cs"/>
            </a:endParaRPr>
          </a:p>
        </p:txBody>
      </p:sp>
      <p:sp>
        <p:nvSpPr>
          <p:cNvPr id="21" name="TextBox 20"/>
          <p:cNvSpPr txBox="1"/>
          <p:nvPr/>
        </p:nvSpPr>
        <p:spPr>
          <a:xfrm>
            <a:off x="3140509" y="1724518"/>
            <a:ext cx="5929066" cy="38318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lumMod val="65000"/>
                    <a:lumOff val="35000"/>
                  </a:prstClr>
                </a:solidFill>
                <a:effectLst/>
                <a:uLnTx/>
                <a:uFillTx/>
                <a:latin typeface="Calibri"/>
                <a:ea typeface="+mn-ea"/>
                <a:cs typeface="+mn-cs"/>
              </a:rPr>
              <a:t>About 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a:ea typeface="+mn-ea"/>
                <a:cs typeface="+mn-cs"/>
              </a:rPr>
              <a:t>Before joining the team here at UWTSD in 2016 I had a varied career in retail management and in HR in various sectors.  Most recently I was a Talent Manager at Tata Steel Europe, based in Port Talbot but covering a number of UK and European operations.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a:ea typeface="+mn-ea"/>
                <a:cs typeface="+mn-cs"/>
              </a:rPr>
              <a:t>The pins on the maps represent places I have lived over the past 20 years and where I have worked.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a:ea typeface="+mn-ea"/>
                <a:cs typeface="+mn-cs"/>
              </a:rPr>
              <a:t>I now lecture in </a:t>
            </a:r>
            <a:r>
              <a:rPr kumimoji="0" lang="en-GB" sz="1600" b="0" i="0" u="none" strike="noStrike" kern="1200" cap="none" spc="0" normalizeH="0" baseline="0" noProof="0" dirty="0" smtClean="0">
                <a:ln>
                  <a:noFill/>
                </a:ln>
                <a:solidFill>
                  <a:prstClr val="black"/>
                </a:solidFill>
                <a:effectLst/>
                <a:uLnTx/>
                <a:uFillTx/>
                <a:latin typeface="Calibri"/>
                <a:ea typeface="+mn-ea"/>
                <a:cs typeface="+mn-cs"/>
              </a:rPr>
              <a:t>HRM, </a:t>
            </a:r>
            <a:r>
              <a:rPr kumimoji="0" lang="en-GB" sz="1600" b="0" i="0" u="none" strike="noStrike" kern="1200" cap="none" spc="0" normalizeH="0" baseline="0" noProof="0" dirty="0">
                <a:ln>
                  <a:noFill/>
                </a:ln>
                <a:solidFill>
                  <a:prstClr val="black"/>
                </a:solidFill>
                <a:effectLst/>
                <a:uLnTx/>
                <a:uFillTx/>
                <a:latin typeface="Calibri"/>
                <a:ea typeface="+mn-ea"/>
                <a:cs typeface="+mn-cs"/>
              </a:rPr>
              <a:t>and Leadership and Management on both undergraduate and post graduate programmes here at UWSTD and am the Programme Director for the </a:t>
            </a:r>
            <a:r>
              <a:rPr kumimoji="0" lang="en-GB" sz="1600" b="0" i="0" u="none" strike="noStrike" kern="1200" cap="none" spc="0" normalizeH="0" baseline="0" noProof="0" dirty="0" smtClean="0">
                <a:ln>
                  <a:noFill/>
                </a:ln>
                <a:solidFill>
                  <a:prstClr val="black"/>
                </a:solidFill>
                <a:effectLst/>
                <a:uLnTx/>
                <a:uFillTx/>
                <a:latin typeface="Calibri"/>
                <a:ea typeface="+mn-ea"/>
                <a:cs typeface="+mn-cs"/>
              </a:rPr>
              <a:t>Undergraduate Business Portfolio.  </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a:ea typeface="+mn-ea"/>
                <a:cs typeface="+mn-cs"/>
              </a:rPr>
              <a:t>I am a qualified coach, hold a PG Cert in Technology Enhanced Learning and am studying towards a DBA</a:t>
            </a:r>
            <a:r>
              <a:rPr kumimoji="0" lang="en-GB" sz="1600" b="0" i="0" u="none" strike="noStrike" kern="1200" cap="none" spc="0" normalizeH="0" baseline="0" noProof="0" dirty="0" smtClean="0">
                <a:ln>
                  <a:noFill/>
                </a:ln>
                <a:solidFill>
                  <a:prstClr val="black"/>
                </a:solidFill>
                <a:effectLst/>
                <a:uLnTx/>
                <a:uFillTx/>
                <a:latin typeface="Calibri"/>
                <a:ea typeface="+mn-ea"/>
                <a:cs typeface="+mn-cs"/>
              </a:rPr>
              <a:t>. </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p:txBody>
      </p:sp>
      <p:sp>
        <p:nvSpPr>
          <p:cNvPr id="22" name="TextBox 21"/>
          <p:cNvSpPr txBox="1"/>
          <p:nvPr/>
        </p:nvSpPr>
        <p:spPr>
          <a:xfrm>
            <a:off x="3114185" y="177184"/>
            <a:ext cx="3231703"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Calibri"/>
                <a:ea typeface="+mn-ea"/>
                <a:cs typeface="+mn-cs"/>
              </a:rPr>
              <a:t>JULIE </a:t>
            </a:r>
            <a:r>
              <a:rPr kumimoji="0" lang="en-GB" sz="3200" b="1" i="0" u="none" strike="noStrike" kern="1200" cap="none" spc="0" normalizeH="0" baseline="0" noProof="0" dirty="0" smtClean="0">
                <a:ln>
                  <a:noFill/>
                </a:ln>
                <a:solidFill>
                  <a:prstClr val="black"/>
                </a:solidFill>
                <a:effectLst/>
                <a:uLnTx/>
                <a:uFillTx/>
                <a:latin typeface="Calibri"/>
                <a:ea typeface="+mn-ea"/>
                <a:cs typeface="+mn-cs"/>
              </a:rPr>
              <a:t>HAYWARD</a:t>
            </a:r>
            <a:endParaRPr kumimoji="0" lang="en-GB" sz="3200" b="1"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smtClean="0">
                <a:ln>
                  <a:noFill/>
                </a:ln>
                <a:solidFill>
                  <a:prstClr val="black"/>
                </a:solidFill>
                <a:effectLst/>
                <a:uLnTx/>
                <a:uFillTx/>
                <a:latin typeface="Calibri"/>
                <a:ea typeface="+mn-ea"/>
                <a:cs typeface="+mn-cs"/>
              </a:rPr>
              <a:t>MCIPD, FHEA</a:t>
            </a:r>
            <a:endParaRPr kumimoji="0" lang="en-GB" sz="3200" b="1" i="0" u="none" strike="noStrike" kern="1200" cap="none" spc="0" normalizeH="0" baseline="0" noProof="0" dirty="0">
              <a:ln>
                <a:noFill/>
              </a:ln>
              <a:solidFill>
                <a:prstClr val="black"/>
              </a:solidFill>
              <a:effectLst/>
              <a:uLnTx/>
              <a:uFillTx/>
              <a:latin typeface="Calibri"/>
              <a:ea typeface="+mn-ea"/>
              <a:cs typeface="+mn-cs"/>
            </a:endParaRPr>
          </a:p>
        </p:txBody>
      </p:sp>
      <p:sp>
        <p:nvSpPr>
          <p:cNvPr id="23" name="TextBox 22"/>
          <p:cNvSpPr txBox="1"/>
          <p:nvPr/>
        </p:nvSpPr>
        <p:spPr>
          <a:xfrm>
            <a:off x="7148618" y="6379508"/>
            <a:ext cx="69927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a:ea typeface="+mn-ea"/>
                <a:cs typeface="+mn-cs"/>
              </a:rPr>
              <a:t>MOD</a:t>
            </a:r>
          </a:p>
        </p:txBody>
      </p:sp>
      <p:sp>
        <p:nvSpPr>
          <p:cNvPr id="24" name="TextBox 23"/>
          <p:cNvSpPr txBox="1"/>
          <p:nvPr/>
        </p:nvSpPr>
        <p:spPr>
          <a:xfrm>
            <a:off x="1082791" y="5257065"/>
            <a:ext cx="699276"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a:ea typeface="+mn-ea"/>
                <a:cs typeface="+mn-cs"/>
              </a:rPr>
              <a:t>P4U</a:t>
            </a:r>
          </a:p>
        </p:txBody>
      </p:sp>
      <p:sp>
        <p:nvSpPr>
          <p:cNvPr id="25" name="TextBox 24"/>
          <p:cNvSpPr txBox="1"/>
          <p:nvPr/>
        </p:nvSpPr>
        <p:spPr>
          <a:xfrm>
            <a:off x="2341066" y="1449884"/>
            <a:ext cx="2905001"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a:ea typeface="+mn-ea"/>
                <a:cs typeface="+mn-cs"/>
              </a:rPr>
              <a:t>Scottish &amp; Newcastle</a:t>
            </a:r>
          </a:p>
        </p:txBody>
      </p:sp>
      <p:sp>
        <p:nvSpPr>
          <p:cNvPr id="26" name="TextBox 25"/>
          <p:cNvSpPr txBox="1"/>
          <p:nvPr/>
        </p:nvSpPr>
        <p:spPr>
          <a:xfrm>
            <a:off x="1887890" y="4936499"/>
            <a:ext cx="992442"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a:ea typeface="+mn-ea"/>
                <a:cs typeface="+mn-cs"/>
              </a:rPr>
              <a:t>ARGOS</a:t>
            </a:r>
          </a:p>
        </p:txBody>
      </p:sp>
      <p:sp>
        <p:nvSpPr>
          <p:cNvPr id="27" name="TextBox 26"/>
          <p:cNvSpPr txBox="1"/>
          <p:nvPr/>
        </p:nvSpPr>
        <p:spPr>
          <a:xfrm>
            <a:off x="1344234" y="5515701"/>
            <a:ext cx="699276"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a:ea typeface="+mn-ea"/>
                <a:cs typeface="+mn-cs"/>
              </a:rPr>
              <a:t>TSE</a:t>
            </a:r>
          </a:p>
        </p:txBody>
      </p:sp>
      <p:sp>
        <p:nvSpPr>
          <p:cNvPr id="28" name="TextBox 27"/>
          <p:cNvSpPr txBox="1"/>
          <p:nvPr/>
        </p:nvSpPr>
        <p:spPr>
          <a:xfrm>
            <a:off x="1954055" y="5634632"/>
            <a:ext cx="699276"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a:ea typeface="+mn-ea"/>
                <a:cs typeface="+mn-cs"/>
              </a:rPr>
              <a:t>UPL</a:t>
            </a:r>
          </a:p>
        </p:txBody>
      </p:sp>
      <p:sp>
        <p:nvSpPr>
          <p:cNvPr id="29" name="TextBox 28"/>
          <p:cNvSpPr txBox="1"/>
          <p:nvPr/>
        </p:nvSpPr>
        <p:spPr>
          <a:xfrm>
            <a:off x="6856025" y="989862"/>
            <a:ext cx="111476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a:ea typeface="+mn-ea"/>
                <a:cs typeface="+mn-cs"/>
              </a:rPr>
              <a:t>NAAFI</a:t>
            </a:r>
          </a:p>
        </p:txBody>
      </p:sp>
      <p:sp>
        <p:nvSpPr>
          <p:cNvPr id="30" name="TextBox 29"/>
          <p:cNvSpPr txBox="1"/>
          <p:nvPr/>
        </p:nvSpPr>
        <p:spPr>
          <a:xfrm>
            <a:off x="1584238" y="3141360"/>
            <a:ext cx="1114760"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a:ea typeface="+mn-ea"/>
                <a:cs typeface="+mn-cs"/>
              </a:rPr>
              <a:t>NAAFI</a:t>
            </a:r>
          </a:p>
        </p:txBody>
      </p:sp>
      <p:sp>
        <p:nvSpPr>
          <p:cNvPr id="31" name="TextBox 30"/>
          <p:cNvSpPr txBox="1"/>
          <p:nvPr/>
        </p:nvSpPr>
        <p:spPr>
          <a:xfrm>
            <a:off x="3627769" y="5811350"/>
            <a:ext cx="1114760"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a:ea typeface="+mn-ea"/>
                <a:cs typeface="+mn-cs"/>
              </a:rPr>
              <a:t>NAAFI</a:t>
            </a:r>
          </a:p>
        </p:txBody>
      </p:sp>
      <p:pic>
        <p:nvPicPr>
          <p:cNvPr id="32" name="Picture 3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86668" y="5201885"/>
            <a:ext cx="384085" cy="411480"/>
          </a:xfrm>
          <a:prstGeom prst="rect">
            <a:avLst/>
          </a:prstGeom>
        </p:spPr>
      </p:pic>
      <p:sp>
        <p:nvSpPr>
          <p:cNvPr id="35" name="TextBox 34"/>
          <p:cNvSpPr txBox="1"/>
          <p:nvPr/>
        </p:nvSpPr>
        <p:spPr>
          <a:xfrm>
            <a:off x="2780573" y="5436737"/>
            <a:ext cx="847196"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smtClean="0">
                <a:ln>
                  <a:noFill/>
                </a:ln>
                <a:solidFill>
                  <a:prstClr val="black"/>
                </a:solidFill>
                <a:effectLst/>
                <a:uLnTx/>
                <a:uFillTx/>
                <a:latin typeface="Calibri"/>
                <a:ea typeface="+mn-ea"/>
                <a:cs typeface="+mn-cs"/>
              </a:rPr>
              <a:t>CARGO</a:t>
            </a:r>
            <a:endParaRPr kumimoji="0" lang="en-GB" sz="1600" b="1"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052121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r="12493"/>
          <a:stretch/>
        </p:blipFill>
        <p:spPr>
          <a:xfrm>
            <a:off x="174171" y="1228397"/>
            <a:ext cx="4056695" cy="2107474"/>
          </a:xfrm>
          <a:prstGeom prst="rect">
            <a:avLst/>
          </a:prstGeom>
          <a:ln>
            <a:noFill/>
          </a:ln>
          <a:effectLst>
            <a:outerShdw blurRad="292100" dist="139700" dir="2700000" algn="tl" rotWithShape="0">
              <a:srgbClr val="333333">
                <a:alpha val="65000"/>
              </a:srgbClr>
            </a:outerShdw>
          </a:effectLst>
        </p:spPr>
      </p:pic>
      <p:sp>
        <p:nvSpPr>
          <p:cNvPr id="2" name="Rectangle 1"/>
          <p:cNvSpPr/>
          <p:nvPr/>
        </p:nvSpPr>
        <p:spPr>
          <a:xfrm>
            <a:off x="4471851" y="1107558"/>
            <a:ext cx="4572000" cy="5078313"/>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81818"/>
                </a:solidFill>
                <a:effectLst/>
                <a:uLnTx/>
                <a:uFillTx/>
                <a:latin typeface="Merriweather"/>
                <a:ea typeface="+mn-ea"/>
                <a:cs typeface="+mn-cs"/>
              </a:rPr>
              <a:t>“The best thing for being sad," replied Merlin, beginning to puff and blow, "is to learn something. That's the only thing that never fails. You may grow old and trembling in your anatomies, you may lie awake at night listening to the disorder of your veins, you may miss your only love, you may see the world about you devastated by evil lunatics, or know your honour trampled in the sewers of baser minds. There is only one thing for it then — to learn. Learn why the world wags and what wags it. That is the only thing which the mind can never exhaust, never alienate, never be tortured by, never fear or distrust, and never dream of regretting. Learning is the only thing for you. Look what a lot of things there are to learn.”</a:t>
            </a:r>
          </a:p>
        </p:txBody>
      </p:sp>
      <p:sp>
        <p:nvSpPr>
          <p:cNvPr id="7" name="Title 6"/>
          <p:cNvSpPr>
            <a:spLocks noGrp="1"/>
          </p:cNvSpPr>
          <p:nvPr>
            <p:ph type="title" idx="4294967295"/>
          </p:nvPr>
        </p:nvSpPr>
        <p:spPr>
          <a:xfrm>
            <a:off x="0" y="85725"/>
            <a:ext cx="8229600" cy="1143000"/>
          </a:xfrm>
        </p:spPr>
        <p:txBody>
          <a:bodyPr/>
          <a:lstStyle/>
          <a:p>
            <a:pPr algn="l"/>
            <a:r>
              <a:rPr lang="en-GB" dirty="0" smtClean="0"/>
              <a:t>More from me at…</a:t>
            </a:r>
            <a:endParaRPr lang="en-GB" dirty="0"/>
          </a:p>
        </p:txBody>
      </p:sp>
      <p:sp>
        <p:nvSpPr>
          <p:cNvPr id="8" name="Rectangle 7"/>
          <p:cNvSpPr/>
          <p:nvPr/>
        </p:nvSpPr>
        <p:spPr>
          <a:xfrm>
            <a:off x="143691" y="3397834"/>
            <a:ext cx="4328160"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https://whytheworldwagstoday.wordpress.com/</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9" name="Picture 8"/>
          <p:cNvPicPr>
            <a:picLocks noChangeAspect="1"/>
          </p:cNvPicPr>
          <p:nvPr/>
        </p:nvPicPr>
        <p:blipFill>
          <a:blip r:embed="rId4"/>
          <a:stretch>
            <a:fillRect/>
          </a:stretch>
        </p:blipFill>
        <p:spPr>
          <a:xfrm>
            <a:off x="263979" y="3795962"/>
            <a:ext cx="3328307" cy="2640939"/>
          </a:xfrm>
          <a:prstGeom prst="rect">
            <a:avLst/>
          </a:prstGeom>
          <a:ln>
            <a:noFill/>
          </a:ln>
          <a:effectLst>
            <a:outerShdw blurRad="292100" dist="139700" dir="2700000" algn="tl" rotWithShape="0">
              <a:srgbClr val="333333">
                <a:alpha val="65000"/>
              </a:srgbClr>
            </a:outerShdw>
          </a:effectLst>
        </p:spPr>
      </p:pic>
      <p:sp>
        <p:nvSpPr>
          <p:cNvPr id="10" name="Rectangle 9"/>
          <p:cNvSpPr/>
          <p:nvPr/>
        </p:nvSpPr>
        <p:spPr>
          <a:xfrm>
            <a:off x="263979" y="6491503"/>
            <a:ext cx="4572000" cy="307777"/>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pple-system"/>
                <a:ea typeface="+mn-ea"/>
                <a:cs typeface="+mn-cs"/>
              </a:rPr>
              <a:t>www.linkedin.com/in/julie-hayward-82a49559</a:t>
            </a: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983143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Overview: Part 1</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164821295"/>
              </p:ext>
            </p:extLst>
          </p:nvPr>
        </p:nvGraphicFramePr>
        <p:xfrm>
          <a:off x="413156" y="1304764"/>
          <a:ext cx="8310562" cy="3486152"/>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kern="1200" dirty="0" smtClean="0">
                          <a:solidFill>
                            <a:schemeClr val="tx1"/>
                          </a:solidFill>
                          <a:effectLst/>
                          <a:latin typeface="+mn-lt"/>
                          <a:ea typeface="+mn-ea"/>
                          <a:cs typeface="+mn-cs"/>
                        </a:rPr>
                        <a:t>Why Study</a:t>
                      </a:r>
                      <a:r>
                        <a:rPr lang="en-US" sz="1800" b="0" kern="1200" baseline="0" dirty="0" smtClean="0">
                          <a:solidFill>
                            <a:schemeClr val="tx1"/>
                          </a:solidFill>
                          <a:effectLst/>
                          <a:latin typeface="+mn-lt"/>
                          <a:ea typeface="+mn-ea"/>
                          <a:cs typeface="+mn-cs"/>
                        </a:rPr>
                        <a:t> Leadership and Management? </a:t>
                      </a:r>
                      <a:endParaRPr lang="en-GB" sz="1600" dirty="0" smtClean="0">
                        <a:effectLst/>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kern="1200" dirty="0" smtClean="0">
                          <a:solidFill>
                            <a:schemeClr val="tx1"/>
                          </a:solidFill>
                          <a:effectLst/>
                          <a:latin typeface="+mn-lt"/>
                          <a:ea typeface="+mn-ea"/>
                          <a:cs typeface="+mn-cs"/>
                        </a:rPr>
                        <a:t>Learning Outcomes</a:t>
                      </a:r>
                      <a:endParaRPr lang="en-GB" sz="1600" dirty="0" smtClean="0">
                        <a:effectLst/>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Assignment Details</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2"/>
                  </a:ext>
                </a:extLst>
              </a:tr>
              <a:tr h="871538">
                <a:tc>
                  <a:txBody>
                    <a:bodyPr/>
                    <a:lstStyle/>
                    <a:p>
                      <a:pPr algn="ctr"/>
                      <a:r>
                        <a:rPr lang="en-US" sz="2000" b="1" dirty="0" smtClean="0">
                          <a:solidFill>
                            <a:schemeClr val="bg1"/>
                          </a:solidFill>
                        </a:rPr>
                        <a:t>4</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6"/>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Resources</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273791935"/>
      </p:ext>
    </p:extLst>
  </p:cSld>
  <p:clrMapOvr>
    <a:masterClrMapping/>
  </p:clrMapOvr>
  <p:transition spd="med">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413792"/>
            <a:ext cx="8229600" cy="1143000"/>
          </a:xfrm>
        </p:spPr>
        <p:txBody>
          <a:bodyPr>
            <a:normAutofit fontScale="90000"/>
          </a:bodyPr>
          <a:lstStyle/>
          <a:p>
            <a:pPr algn="l"/>
            <a:r>
              <a:rPr lang="en-GB" sz="3600" dirty="0">
                <a:solidFill>
                  <a:schemeClr val="tx2"/>
                </a:solidFill>
              </a:rPr>
              <a:t>1</a:t>
            </a:r>
            <a:r>
              <a:rPr lang="en-GB" sz="3600" dirty="0" smtClean="0">
                <a:solidFill>
                  <a:schemeClr val="tx2"/>
                </a:solidFill>
              </a:rPr>
              <a:t>. </a:t>
            </a:r>
            <a:r>
              <a:rPr lang="en-GB" sz="3600" dirty="0">
                <a:solidFill>
                  <a:schemeClr val="tx2"/>
                </a:solidFill>
              </a:rPr>
              <a:t>Why Study Leadership and Management? </a:t>
            </a:r>
            <a:r>
              <a:rPr lang="en-GB" dirty="0">
                <a:solidFill>
                  <a:schemeClr val="tx2"/>
                </a:solidFill>
              </a:rPr>
              <a:t/>
            </a:r>
            <a:br>
              <a:rPr lang="en-GB" dirty="0">
                <a:solidFill>
                  <a:schemeClr val="tx2"/>
                </a:solidFill>
              </a:rPr>
            </a:br>
            <a:endParaRPr lang="en-GB" dirty="0">
              <a:solidFill>
                <a:schemeClr val="tx2"/>
              </a:solidFill>
            </a:endParaRPr>
          </a:p>
        </p:txBody>
      </p:sp>
      <p:sp>
        <p:nvSpPr>
          <p:cNvPr id="44035" name="Rectangle 3"/>
          <p:cNvSpPr>
            <a:spLocks noGrp="1" noChangeArrowheads="1"/>
          </p:cNvSpPr>
          <p:nvPr>
            <p:ph idx="1"/>
          </p:nvPr>
        </p:nvSpPr>
        <p:spPr>
          <a:xfrm>
            <a:off x="457200" y="1196752"/>
            <a:ext cx="8435280" cy="4320481"/>
          </a:xfrm>
        </p:spPr>
        <p:txBody>
          <a:bodyPr>
            <a:normAutofit/>
          </a:bodyPr>
          <a:lstStyle/>
          <a:p>
            <a:pPr marL="0" lvl="0" indent="0">
              <a:buNone/>
            </a:pPr>
            <a:r>
              <a:rPr lang="en-GB" dirty="0" smtClean="0"/>
              <a:t>Why are leadership and management important topics in the field of business?</a:t>
            </a:r>
          </a:p>
          <a:p>
            <a:pPr marL="0" lvl="0" indent="0">
              <a:buNone/>
            </a:pPr>
            <a:endParaRPr lang="en-GB" dirty="0"/>
          </a:p>
          <a:p>
            <a:r>
              <a:rPr lang="en-GB" dirty="0" smtClean="0"/>
              <a:t>Arguably</a:t>
            </a:r>
            <a:r>
              <a:rPr lang="en-GB" dirty="0"/>
              <a:t>, organisational success depends largely on effective </a:t>
            </a:r>
            <a:r>
              <a:rPr lang="en-GB" dirty="0" smtClean="0"/>
              <a:t>leadership and management.</a:t>
            </a:r>
            <a:endParaRPr lang="en-GB" dirty="0"/>
          </a:p>
          <a:p>
            <a:r>
              <a:rPr lang="en-GB" dirty="0"/>
              <a:t>Research has shown that there is a strong relationship between effectiveness of leadership and motivation of employees.</a:t>
            </a:r>
          </a:p>
          <a:p>
            <a:pPr marL="0" indent="0">
              <a:buNone/>
            </a:pPr>
            <a:endParaRPr lang="en-GB" b="1" dirty="0" smtClean="0"/>
          </a:p>
          <a:p>
            <a:r>
              <a:rPr lang="en-GB" b="1" dirty="0" smtClean="0"/>
              <a:t>Why is this topic important to you?</a:t>
            </a:r>
          </a:p>
        </p:txBody>
      </p:sp>
      <p:sp>
        <p:nvSpPr>
          <p:cNvPr id="2" name="Slide Number Placeholder 1"/>
          <p:cNvSpPr>
            <a:spLocks noGrp="1"/>
          </p:cNvSpPr>
          <p:nvPr>
            <p:ph type="sldNum" sz="quarter" idx="12"/>
          </p:nvPr>
        </p:nvSpPr>
        <p:spPr>
          <a:xfrm>
            <a:off x="6697920" y="5661248"/>
            <a:ext cx="2194560" cy="1397039"/>
          </a:xfrm>
        </p:spPr>
        <p:txBody>
          <a:bodyPr/>
          <a:lstStyle/>
          <a:p>
            <a:fld id="{AC82685A-BD3A-4230-8D85-804689F67293}" type="slidenum">
              <a:rPr lang="en-GB" smtClean="0"/>
              <a:t>5</a:t>
            </a:fld>
            <a:endParaRPr lang="en-GB" dirty="0"/>
          </a:p>
        </p:txBody>
      </p:sp>
    </p:spTree>
    <p:extLst>
      <p:ext uri="{BB962C8B-B14F-4D97-AF65-F5344CB8AC3E}">
        <p14:creationId xmlns:p14="http://schemas.microsoft.com/office/powerpoint/2010/main" val="33601514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9DBFBE"/>
        </a:solidFill>
        <a:effectLst/>
      </p:bgPr>
    </p:bg>
    <p:spTree>
      <p:nvGrpSpPr>
        <p:cNvPr id="1" name=""/>
        <p:cNvGrpSpPr/>
        <p:nvPr/>
      </p:nvGrpSpPr>
      <p:grpSpPr>
        <a:xfrm>
          <a:off x="0" y="0"/>
          <a:ext cx="0" cy="0"/>
          <a:chOff x="0" y="0"/>
          <a:chExt cx="0" cy="0"/>
        </a:xfrm>
      </p:grpSpPr>
      <p:sp>
        <p:nvSpPr>
          <p:cNvPr id="2" name="Rectangle 1"/>
          <p:cNvSpPr/>
          <p:nvPr/>
        </p:nvSpPr>
        <p:spPr>
          <a:xfrm>
            <a:off x="-108520" y="476672"/>
            <a:ext cx="4968552" cy="5632311"/>
          </a:xfrm>
          <a:prstGeom prst="rect">
            <a:avLst/>
          </a:prstGeom>
          <a:noFill/>
        </p:spPr>
        <p:txBody>
          <a:bodyPr wrap="square" lIns="91440" tIns="45720" rIns="91440" bIns="45720">
            <a:spAutoFit/>
          </a:bodyPr>
          <a:lstStyle/>
          <a:p>
            <a:pPr algn="ctr"/>
            <a:r>
              <a:rPr lang="en-US" sz="7200" b="1" dirty="0" smtClean="0">
                <a:ln w="22225">
                  <a:solidFill>
                    <a:schemeClr val="accent6">
                      <a:lumMod val="75000"/>
                    </a:schemeClr>
                  </a:solidFill>
                  <a:prstDash val="solid"/>
                </a:ln>
                <a:solidFill>
                  <a:schemeClr val="accent6">
                    <a:lumMod val="75000"/>
                  </a:schemeClr>
                </a:solidFill>
                <a:effectLst>
                  <a:outerShdw blurRad="60007" dist="200025" dir="15000000" sy="30000" kx="-1800000" algn="bl" rotWithShape="0">
                    <a:prstClr val="black">
                      <a:alpha val="32000"/>
                    </a:prstClr>
                  </a:outerShdw>
                </a:effectLst>
              </a:rPr>
              <a:t>What?</a:t>
            </a:r>
          </a:p>
          <a:p>
            <a:pPr algn="ctr"/>
            <a:r>
              <a:rPr lang="en-US" sz="7200" b="1" dirty="0">
                <a:ln w="22225">
                  <a:solidFill>
                    <a:schemeClr val="accent6">
                      <a:lumMod val="75000"/>
                    </a:schemeClr>
                  </a:solidFill>
                  <a:prstDash val="solid"/>
                </a:ln>
                <a:solidFill>
                  <a:schemeClr val="accent6">
                    <a:lumMod val="75000"/>
                  </a:schemeClr>
                </a:solidFill>
                <a:effectLst>
                  <a:outerShdw blurRad="60007" dist="200025" dir="15000000" sy="30000" kx="-1800000" algn="bl" rotWithShape="0">
                    <a:prstClr val="black">
                      <a:alpha val="32000"/>
                    </a:prstClr>
                  </a:outerShdw>
                </a:effectLst>
              </a:rPr>
              <a:t>	</a:t>
            </a:r>
            <a:r>
              <a:rPr lang="en-US" sz="7200" b="1" dirty="0" smtClean="0">
                <a:ln w="22225">
                  <a:solidFill>
                    <a:schemeClr val="accent6">
                      <a:lumMod val="75000"/>
                    </a:schemeClr>
                  </a:solidFill>
                  <a:prstDash val="solid"/>
                </a:ln>
                <a:solidFill>
                  <a:schemeClr val="accent6">
                    <a:lumMod val="75000"/>
                  </a:schemeClr>
                </a:solidFill>
                <a:effectLst>
                  <a:outerShdw blurRad="60007" dist="200025" dir="15000000" sy="30000" kx="-1800000" algn="bl" rotWithShape="0">
                    <a:prstClr val="black">
                      <a:alpha val="32000"/>
                    </a:prstClr>
                  </a:outerShdw>
                </a:effectLst>
              </a:rPr>
              <a:t>					Why?</a:t>
            </a:r>
          </a:p>
          <a:p>
            <a:pPr algn="ctr"/>
            <a:endParaRPr lang="en-US" sz="7200" b="1" dirty="0" smtClean="0">
              <a:ln w="22225">
                <a:solidFill>
                  <a:schemeClr val="accent6">
                    <a:lumMod val="75000"/>
                  </a:schemeClr>
                </a:solidFill>
                <a:prstDash val="solid"/>
              </a:ln>
              <a:solidFill>
                <a:schemeClr val="accent6">
                  <a:lumMod val="75000"/>
                </a:schemeClr>
              </a:solidFill>
              <a:effectLst>
                <a:outerShdw blurRad="60007" dist="200025" dir="15000000" sy="30000" kx="-1800000" algn="bl" rotWithShape="0">
                  <a:prstClr val="black">
                    <a:alpha val="32000"/>
                  </a:prstClr>
                </a:outerShdw>
              </a:effectLst>
            </a:endParaRPr>
          </a:p>
          <a:p>
            <a:pPr lvl="1" algn="ctr"/>
            <a:r>
              <a:rPr lang="en-US" sz="7200" b="1" dirty="0">
                <a:ln w="22225">
                  <a:solidFill>
                    <a:schemeClr val="accent6">
                      <a:lumMod val="75000"/>
                    </a:schemeClr>
                  </a:solidFill>
                  <a:prstDash val="solid"/>
                </a:ln>
                <a:solidFill>
                  <a:schemeClr val="accent6">
                    <a:lumMod val="75000"/>
                  </a:schemeClr>
                </a:solidFill>
                <a:effectLst>
                  <a:outerShdw blurRad="60007" dist="200025" dir="15000000" sy="30000" kx="-1800000" algn="bl" rotWithShape="0">
                    <a:prstClr val="black">
                      <a:alpha val="32000"/>
                    </a:prstClr>
                  </a:outerShdw>
                </a:effectLst>
              </a:rPr>
              <a:t>	</a:t>
            </a:r>
            <a:r>
              <a:rPr lang="en-US" sz="7200" b="1" dirty="0" smtClean="0">
                <a:ln w="22225">
                  <a:solidFill>
                    <a:schemeClr val="accent6">
                      <a:lumMod val="75000"/>
                    </a:schemeClr>
                  </a:solidFill>
                  <a:prstDash val="solid"/>
                </a:ln>
                <a:solidFill>
                  <a:schemeClr val="accent6">
                    <a:lumMod val="75000"/>
                  </a:schemeClr>
                </a:solidFill>
                <a:effectLst>
                  <a:outerShdw blurRad="60007" dist="200025" dir="15000000" sy="30000" kx="-1800000" algn="bl" rotWithShape="0">
                    <a:prstClr val="black">
                      <a:alpha val="32000"/>
                    </a:prstClr>
                  </a:outerShdw>
                </a:effectLst>
              </a:rPr>
              <a:t>	How?</a:t>
            </a:r>
            <a:endParaRPr lang="en-US" sz="7200" b="1" dirty="0">
              <a:ln w="22225">
                <a:solidFill>
                  <a:schemeClr val="accent6">
                    <a:lumMod val="75000"/>
                  </a:schemeClr>
                </a:solidFill>
                <a:prstDash val="solid"/>
              </a:ln>
              <a:solidFill>
                <a:schemeClr val="accent6">
                  <a:lumMod val="75000"/>
                </a:schemeClr>
              </a:solidFill>
              <a:effectLst>
                <a:outerShdw blurRad="60007" dist="200025" dir="15000000" sy="30000" kx="-1800000" algn="bl" rotWithShape="0">
                  <a:prstClr val="black">
                    <a:alpha val="32000"/>
                  </a:prstClr>
                </a:outerShdw>
              </a:effectLst>
            </a:endParaRPr>
          </a:p>
        </p:txBody>
      </p:sp>
    </p:spTree>
    <p:extLst>
      <p:ext uri="{BB962C8B-B14F-4D97-AF65-F5344CB8AC3E}">
        <p14:creationId xmlns:p14="http://schemas.microsoft.com/office/powerpoint/2010/main" val="345474501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DBFBE"/>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AC82685A-BD3A-4230-8D85-804689F67293}" type="slidenum">
              <a:rPr lang="en-GB" smtClean="0"/>
              <a:t>7</a:t>
            </a:fld>
            <a:endParaRPr lang="en-GB"/>
          </a:p>
        </p:txBody>
      </p:sp>
      <p:pic>
        <p:nvPicPr>
          <p:cNvPr id="3" name="Picture 2"/>
          <p:cNvPicPr>
            <a:picLocks noChangeAspect="1"/>
          </p:cNvPicPr>
          <p:nvPr/>
        </p:nvPicPr>
        <p:blipFill>
          <a:blip r:embed="rId3"/>
          <a:stretch>
            <a:fillRect/>
          </a:stretch>
        </p:blipFill>
        <p:spPr>
          <a:xfrm>
            <a:off x="323528" y="156141"/>
            <a:ext cx="8435652" cy="653531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60652857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Autofit/>
          </a:bodyPr>
          <a:lstStyle/>
          <a:p>
            <a:pPr algn="l"/>
            <a:r>
              <a:rPr lang="en-GB" sz="3200" dirty="0" smtClean="0">
                <a:solidFill>
                  <a:schemeClr val="tx2"/>
                </a:solidFill>
              </a:rPr>
              <a:t>1. Module Aims and Learning Outcomes</a:t>
            </a:r>
            <a:endParaRPr lang="en-GB" sz="3200" dirty="0">
              <a:solidFill>
                <a:schemeClr val="tx2"/>
              </a:solidFill>
            </a:endParaRPr>
          </a:p>
        </p:txBody>
      </p:sp>
      <p:sp>
        <p:nvSpPr>
          <p:cNvPr id="44035" name="Rectangle 3"/>
          <p:cNvSpPr>
            <a:spLocks noGrp="1" noChangeArrowheads="1"/>
          </p:cNvSpPr>
          <p:nvPr>
            <p:ph idx="1"/>
          </p:nvPr>
        </p:nvSpPr>
        <p:spPr>
          <a:xfrm>
            <a:off x="397669" y="1943942"/>
            <a:ext cx="8229600" cy="4099595"/>
          </a:xfrm>
        </p:spPr>
        <p:txBody>
          <a:bodyPr>
            <a:normAutofit/>
          </a:bodyPr>
          <a:lstStyle/>
          <a:p>
            <a:pPr lvl="0"/>
            <a:r>
              <a:rPr lang="en-GB" sz="3200" dirty="0" smtClean="0"/>
              <a:t>A full set of learning outcomes and indicative content are provided on the Moodle page for this module.</a:t>
            </a:r>
          </a:p>
          <a:p>
            <a:pPr lvl="0"/>
            <a:r>
              <a:rPr lang="en-GB" sz="3200" dirty="0" smtClean="0"/>
              <a:t>Achievement of learning outcomes will be assessed formally via an assignment and informally during classroom sessions.  </a:t>
            </a:r>
          </a:p>
        </p:txBody>
      </p:sp>
      <p:sp>
        <p:nvSpPr>
          <p:cNvPr id="2" name="Slide Number Placeholder 1"/>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21207032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Autofit/>
          </a:bodyPr>
          <a:lstStyle/>
          <a:p>
            <a:pPr algn="l"/>
            <a:r>
              <a:rPr lang="en-GB" sz="3200" dirty="0" smtClean="0">
                <a:solidFill>
                  <a:schemeClr val="tx2"/>
                </a:solidFill>
              </a:rPr>
              <a:t>1. Module Aims and Learning Outcomes</a:t>
            </a:r>
            <a:endParaRPr lang="en-GB" sz="3200" dirty="0">
              <a:solidFill>
                <a:schemeClr val="tx2"/>
              </a:solidFill>
            </a:endParaRPr>
          </a:p>
        </p:txBody>
      </p:sp>
      <p:sp>
        <p:nvSpPr>
          <p:cNvPr id="44035" name="Rectangle 3"/>
          <p:cNvSpPr>
            <a:spLocks noGrp="1" noChangeArrowheads="1"/>
          </p:cNvSpPr>
          <p:nvPr>
            <p:ph idx="1"/>
          </p:nvPr>
        </p:nvSpPr>
        <p:spPr>
          <a:xfrm>
            <a:off x="506153" y="1943942"/>
            <a:ext cx="8229600" cy="4099595"/>
          </a:xfrm>
        </p:spPr>
        <p:txBody>
          <a:bodyPr>
            <a:normAutofit/>
          </a:bodyPr>
          <a:lstStyle/>
          <a:p>
            <a:pPr>
              <a:buFont typeface="Wingdings" panose="05000000000000000000" pitchFamily="2" charset="2"/>
              <a:buChar char="§"/>
            </a:pPr>
            <a:r>
              <a:rPr lang="en-GB" dirty="0"/>
              <a:t>Recognise and evaluate the complexities involved in leading and managing people in organisations and the practical application of Leadership and Management theory and principles. </a:t>
            </a:r>
            <a:br>
              <a:rPr lang="en-GB" dirty="0"/>
            </a:br>
            <a:endParaRPr lang="en-GB" dirty="0"/>
          </a:p>
          <a:p>
            <a:pPr>
              <a:buFont typeface="Wingdings" panose="05000000000000000000" pitchFamily="2" charset="2"/>
              <a:buChar char="§"/>
            </a:pPr>
            <a:r>
              <a:rPr lang="en-GB" dirty="0"/>
              <a:t>Critically evaluate the design, and implementation of strategies which are focused on enhancing the effectiveness of Leaders and Managers in order to meet current and future organisational needs.</a:t>
            </a:r>
          </a:p>
        </p:txBody>
      </p:sp>
      <p:sp>
        <p:nvSpPr>
          <p:cNvPr id="2" name="Slide Number Placeholder 1"/>
          <p:cNvSpPr>
            <a:spLocks noGrp="1"/>
          </p:cNvSpPr>
          <p:nvPr>
            <p:ph type="sldNum" sz="quarter" idx="12"/>
          </p:nvPr>
        </p:nvSpPr>
        <p:spPr>
          <a:xfrm>
            <a:off x="6660232" y="5661248"/>
            <a:ext cx="2194560" cy="1397039"/>
          </a:xfrm>
        </p:spPr>
        <p:txBody>
          <a:bodyPr/>
          <a:lstStyle/>
          <a:p>
            <a:fld id="{AC82685A-BD3A-4230-8D85-804689F67293}" type="slidenum">
              <a:rPr lang="en-GB" smtClean="0"/>
              <a:t>9</a:t>
            </a:fld>
            <a:endParaRPr lang="en-GB" dirty="0"/>
          </a:p>
        </p:txBody>
      </p:sp>
    </p:spTree>
    <p:extLst>
      <p:ext uri="{BB962C8B-B14F-4D97-AF65-F5344CB8AC3E}">
        <p14:creationId xmlns:p14="http://schemas.microsoft.com/office/powerpoint/2010/main" val="16985466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duotone>
              <a:schemeClr val="bg2">
                <a:shade val="45000"/>
                <a:satMod val="135000"/>
              </a:schemeClr>
              <a:prstClr val="white"/>
            </a:duotone>
            <a:extLst>
              <a:ext uri="{BEBA8EAE-BF5A-486C-A8C5-ECC9F3942E4B}">
                <a14:imgProps xmlns:a14="http://schemas.microsoft.com/office/drawing/2010/main">
                  <a14:imgLayer r:embed="rId4">
                    <a14:imgEffect>
                      <a14:brightnessContrast bright="20000" contrast="40000"/>
                    </a14:imgEffect>
                  </a14:imgLayer>
                </a14:imgProps>
              </a:ext>
            </a:extLst>
          </a:blip>
          <a:stretch>
            <a:fillRect/>
          </a:stretch>
        </p:blipFill>
        <p:spPr>
          <a:xfrm>
            <a:off x="0" y="43976"/>
            <a:ext cx="9147709" cy="5569125"/>
          </a:xfrm>
          <a:prstGeom prst="rect">
            <a:avLst/>
          </a:prstGeom>
        </p:spPr>
      </p:pic>
      <p:sp>
        <p:nvSpPr>
          <p:cNvPr id="44034" name="Rectangle 2"/>
          <p:cNvSpPr>
            <a:spLocks noGrp="1" noChangeArrowheads="1"/>
          </p:cNvSpPr>
          <p:nvPr>
            <p:ph type="title"/>
          </p:nvPr>
        </p:nvSpPr>
        <p:spPr/>
        <p:txBody>
          <a:bodyPr/>
          <a:lstStyle/>
          <a:p>
            <a:pPr algn="l"/>
            <a:r>
              <a:rPr lang="en-GB" dirty="0">
                <a:solidFill>
                  <a:schemeClr val="tx2"/>
                </a:solidFill>
              </a:rPr>
              <a:t>2</a:t>
            </a:r>
            <a:r>
              <a:rPr lang="en-GB" dirty="0" smtClean="0">
                <a:solidFill>
                  <a:schemeClr val="tx2"/>
                </a:solidFill>
              </a:rPr>
              <a:t>. Subject Areas</a:t>
            </a:r>
            <a:endParaRPr lang="en-GB" dirty="0">
              <a:solidFill>
                <a:schemeClr val="tx2"/>
              </a:solidFill>
            </a:endParaRPr>
          </a:p>
        </p:txBody>
      </p:sp>
      <p:sp>
        <p:nvSpPr>
          <p:cNvPr id="44035" name="Rectangle 3"/>
          <p:cNvSpPr>
            <a:spLocks noGrp="1" noChangeArrowheads="1"/>
          </p:cNvSpPr>
          <p:nvPr>
            <p:ph idx="1"/>
          </p:nvPr>
        </p:nvSpPr>
        <p:spPr>
          <a:xfrm>
            <a:off x="459054" y="1835619"/>
            <a:ext cx="8229600" cy="4099595"/>
          </a:xfrm>
        </p:spPr>
        <p:txBody>
          <a:bodyPr>
            <a:normAutofit/>
          </a:bodyPr>
          <a:lstStyle/>
          <a:p>
            <a:pPr>
              <a:buFont typeface="Wingdings" panose="05000000000000000000" pitchFamily="2" charset="2"/>
              <a:buChar char="§"/>
            </a:pPr>
            <a:r>
              <a:rPr lang="en-GB" dirty="0" smtClean="0"/>
              <a:t>Why leadership is important to organisations</a:t>
            </a:r>
          </a:p>
          <a:p>
            <a:pPr>
              <a:buFont typeface="Wingdings" panose="05000000000000000000" pitchFamily="2" charset="2"/>
              <a:buChar char="§"/>
            </a:pPr>
            <a:r>
              <a:rPr lang="en-GB" dirty="0" smtClean="0"/>
              <a:t>Leadership v’s management</a:t>
            </a:r>
          </a:p>
          <a:p>
            <a:pPr>
              <a:buFont typeface="Wingdings" panose="05000000000000000000" pitchFamily="2" charset="2"/>
              <a:buChar char="§"/>
            </a:pPr>
            <a:r>
              <a:rPr lang="en-GB" dirty="0" smtClean="0"/>
              <a:t>Models and frameworks of leadership</a:t>
            </a:r>
          </a:p>
          <a:p>
            <a:pPr>
              <a:buFont typeface="Wingdings" panose="05000000000000000000" pitchFamily="2" charset="2"/>
              <a:buChar char="§"/>
            </a:pPr>
            <a:r>
              <a:rPr lang="en-GB" dirty="0" smtClean="0"/>
              <a:t>Power of managers and leaders</a:t>
            </a:r>
          </a:p>
          <a:p>
            <a:pPr>
              <a:buFont typeface="Wingdings" panose="05000000000000000000" pitchFamily="2" charset="2"/>
              <a:buChar char="§"/>
            </a:pPr>
            <a:r>
              <a:rPr lang="en-GB" dirty="0" smtClean="0"/>
              <a:t>Leading teams and Individuals</a:t>
            </a:r>
          </a:p>
          <a:p>
            <a:pPr>
              <a:buFont typeface="Wingdings" panose="05000000000000000000" pitchFamily="2" charset="2"/>
              <a:buChar char="§"/>
            </a:pPr>
            <a:r>
              <a:rPr lang="en-GB" dirty="0" smtClean="0"/>
              <a:t>Contemporary leadership development issues</a:t>
            </a:r>
          </a:p>
          <a:p>
            <a:pPr>
              <a:buFont typeface="Wingdings" panose="05000000000000000000" pitchFamily="2" charset="2"/>
              <a:buChar char="§"/>
            </a:pPr>
            <a:r>
              <a:rPr lang="en-GB" dirty="0" smtClean="0"/>
              <a:t>Approaches to developing leadership</a:t>
            </a:r>
          </a:p>
          <a:p>
            <a:pPr>
              <a:buFont typeface="Wingdings" panose="05000000000000000000" pitchFamily="2" charset="2"/>
              <a:buChar char="§"/>
            </a:pPr>
            <a:r>
              <a:rPr lang="en-GB" dirty="0" smtClean="0"/>
              <a:t>Leadership development and the link to organisational success.</a:t>
            </a:r>
          </a:p>
          <a:p>
            <a:endParaRPr lang="en-GB" dirty="0" smtClean="0"/>
          </a:p>
          <a:p>
            <a:endParaRPr lang="en-GB" dirty="0" smtClean="0"/>
          </a:p>
        </p:txBody>
      </p:sp>
      <p:sp>
        <p:nvSpPr>
          <p:cNvPr id="3" name="Slide Number Placeholder 2"/>
          <p:cNvSpPr>
            <a:spLocks noGrp="1"/>
          </p:cNvSpPr>
          <p:nvPr>
            <p:ph type="sldNum" sz="quarter" idx="12"/>
          </p:nvPr>
        </p:nvSpPr>
        <p:spPr>
          <a:xfrm>
            <a:off x="6660232" y="5661248"/>
            <a:ext cx="2194560" cy="1397039"/>
          </a:xfrm>
        </p:spPr>
        <p:txBody>
          <a:bodyPr/>
          <a:lstStyle/>
          <a:p>
            <a:fld id="{AC82685A-BD3A-4230-8D85-804689F67293}" type="slidenum">
              <a:rPr lang="en-GB" smtClean="0"/>
              <a:t>10</a:t>
            </a:fld>
            <a:endParaRPr lang="en-GB" dirty="0"/>
          </a:p>
        </p:txBody>
      </p:sp>
    </p:spTree>
    <p:extLst>
      <p:ext uri="{BB962C8B-B14F-4D97-AF65-F5344CB8AC3E}">
        <p14:creationId xmlns:p14="http://schemas.microsoft.com/office/powerpoint/2010/main" val="2816727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40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40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403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403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403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algn="l"/>
            <a:r>
              <a:rPr lang="en-GB" dirty="0">
                <a:solidFill>
                  <a:schemeClr val="tx2"/>
                </a:solidFill>
              </a:rPr>
              <a:t>3</a:t>
            </a:r>
            <a:r>
              <a:rPr lang="en-GB" dirty="0" smtClean="0">
                <a:solidFill>
                  <a:schemeClr val="tx2"/>
                </a:solidFill>
              </a:rPr>
              <a:t>. Assignment Details</a:t>
            </a:r>
            <a:endParaRPr lang="en-GB" dirty="0">
              <a:solidFill>
                <a:schemeClr val="tx2"/>
              </a:solidFill>
            </a:endParaRPr>
          </a:p>
        </p:txBody>
      </p:sp>
      <p:sp>
        <p:nvSpPr>
          <p:cNvPr id="7" name="Content Placeholder 3"/>
          <p:cNvSpPr>
            <a:spLocks noGrp="1"/>
          </p:cNvSpPr>
          <p:nvPr>
            <p:ph idx="1"/>
          </p:nvPr>
        </p:nvSpPr>
        <p:spPr>
          <a:xfrm>
            <a:off x="4754880" y="1772816"/>
            <a:ext cx="3931920" cy="3951288"/>
          </a:xfrm>
          <a:prstGeom prst="rect">
            <a:avLst/>
          </a:prstGeom>
        </p:spPr>
        <p:txBody>
          <a:bodyPr>
            <a:normAutofit/>
          </a:bodyPr>
          <a:lstStyle/>
          <a:p>
            <a:endParaRPr lang="en-GB" dirty="0"/>
          </a:p>
          <a:p>
            <a:endParaRPr lang="en-GB" dirty="0"/>
          </a:p>
          <a:p>
            <a:endParaRPr lang="en-GB" dirty="0"/>
          </a:p>
          <a:p>
            <a:endParaRPr lang="en-GB" dirty="0"/>
          </a:p>
          <a:p>
            <a:endParaRPr lang="en-GB" dirty="0"/>
          </a:p>
        </p:txBody>
      </p:sp>
      <p:sp>
        <p:nvSpPr>
          <p:cNvPr id="2" name="Slide Number Placeholder 1"/>
          <p:cNvSpPr>
            <a:spLocks noGrp="1"/>
          </p:cNvSpPr>
          <p:nvPr>
            <p:ph type="sldNum" sz="quarter" idx="12"/>
          </p:nvPr>
        </p:nvSpPr>
        <p:spPr>
          <a:xfrm>
            <a:off x="6693580" y="5703690"/>
            <a:ext cx="2194560" cy="1397039"/>
          </a:xfrm>
        </p:spPr>
        <p:txBody>
          <a:bodyPr/>
          <a:lstStyle/>
          <a:p>
            <a:fld id="{AC82685A-BD3A-4230-8D85-804689F67293}" type="slidenum">
              <a:rPr lang="en-GB" smtClean="0"/>
              <a:t>11</a:t>
            </a:fld>
            <a:endParaRPr lang="en-GB" dirty="0"/>
          </a:p>
        </p:txBody>
      </p:sp>
      <p:sp>
        <p:nvSpPr>
          <p:cNvPr id="9" name="Content Placeholder 5"/>
          <p:cNvSpPr>
            <a:spLocks noGrp="1"/>
          </p:cNvSpPr>
          <p:nvPr>
            <p:ph sz="quarter" idx="4294967295"/>
          </p:nvPr>
        </p:nvSpPr>
        <p:spPr>
          <a:xfrm>
            <a:off x="342191" y="2348880"/>
            <a:ext cx="3932238" cy="3951288"/>
          </a:xfrm>
          <a:prstGeom prst="rect">
            <a:avLst/>
          </a:prstGeom>
        </p:spPr>
        <p:txBody>
          <a:bodyPr>
            <a:normAutofit/>
          </a:bodyPr>
          <a:lstStyle/>
          <a:p>
            <a:r>
              <a:rPr lang="en-GB" sz="2000" dirty="0" smtClean="0"/>
              <a:t>You are required </a:t>
            </a:r>
            <a:r>
              <a:rPr lang="en-GB" sz="2000" dirty="0"/>
              <a:t>to produce an individual </a:t>
            </a:r>
            <a:r>
              <a:rPr lang="en-GB" sz="2000" dirty="0" smtClean="0"/>
              <a:t>3,000 </a:t>
            </a:r>
            <a:r>
              <a:rPr lang="en-GB" sz="2000" dirty="0"/>
              <a:t>word </a:t>
            </a:r>
            <a:r>
              <a:rPr lang="en-GB" sz="2000" dirty="0" smtClean="0"/>
              <a:t>report.</a:t>
            </a:r>
          </a:p>
          <a:p>
            <a:r>
              <a:rPr lang="en-GB" sz="2000" dirty="0" smtClean="0"/>
              <a:t>Contribution of 2 blog posts is also required. </a:t>
            </a:r>
          </a:p>
        </p:txBody>
      </p:sp>
      <p:sp>
        <p:nvSpPr>
          <p:cNvPr id="10" name="Content Placeholder 5"/>
          <p:cNvSpPr>
            <a:spLocks noGrp="1"/>
          </p:cNvSpPr>
          <p:nvPr>
            <p:ph sz="quarter" idx="4294967295"/>
          </p:nvPr>
        </p:nvSpPr>
        <p:spPr>
          <a:xfrm>
            <a:off x="4623575" y="2348880"/>
            <a:ext cx="3932237" cy="3951288"/>
          </a:xfrm>
          <a:prstGeom prst="rect">
            <a:avLst/>
          </a:prstGeom>
        </p:spPr>
        <p:txBody>
          <a:bodyPr>
            <a:normAutofit/>
          </a:bodyPr>
          <a:lstStyle/>
          <a:p>
            <a:pPr marL="0" indent="0">
              <a:spcBef>
                <a:spcPts val="600"/>
              </a:spcBef>
              <a:buNone/>
            </a:pPr>
            <a:r>
              <a:rPr lang="en-GB" sz="1800" dirty="0"/>
              <a:t>A as group of 3 create a 30-minute learning session designed to develop </a:t>
            </a:r>
            <a:r>
              <a:rPr lang="en-GB" sz="1800" dirty="0" smtClean="0"/>
              <a:t>a </a:t>
            </a:r>
            <a:r>
              <a:rPr lang="en-GB" sz="1800" dirty="0"/>
              <a:t>leadership </a:t>
            </a:r>
            <a:r>
              <a:rPr lang="en-GB" sz="1800" dirty="0" smtClean="0"/>
              <a:t>skill.</a:t>
            </a:r>
            <a:r>
              <a:rPr lang="en-GB" sz="1800" dirty="0"/>
              <a:t> </a:t>
            </a:r>
            <a:endParaRPr lang="en-GB" sz="1800" dirty="0" smtClean="0"/>
          </a:p>
          <a:p>
            <a:pPr marL="0" indent="0">
              <a:buNone/>
            </a:pPr>
            <a:r>
              <a:rPr lang="en-GB" sz="1800" dirty="0" smtClean="0"/>
              <a:t>Submit </a:t>
            </a:r>
            <a:r>
              <a:rPr lang="en-GB" sz="1800" dirty="0"/>
              <a:t>a lesson plan and justification for your chosen method, along with a list of references to Turnitin. You should also include a table outlining which elements each individual student contributed to. </a:t>
            </a:r>
          </a:p>
          <a:p>
            <a:pPr marL="0" indent="0">
              <a:buNone/>
            </a:pPr>
            <a:r>
              <a:rPr lang="en-GB" sz="1800" dirty="0"/>
              <a:t> </a:t>
            </a:r>
            <a:endParaRPr lang="en-GB" sz="1800" dirty="0" smtClean="0"/>
          </a:p>
        </p:txBody>
      </p:sp>
      <p:sp>
        <p:nvSpPr>
          <p:cNvPr id="6" name="Text Placeholder 2"/>
          <p:cNvSpPr txBox="1">
            <a:spLocks/>
          </p:cNvSpPr>
          <p:nvPr/>
        </p:nvSpPr>
        <p:spPr>
          <a:xfrm>
            <a:off x="457200" y="1857598"/>
            <a:ext cx="3931920" cy="63976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000" b="1" u="sng" dirty="0" smtClean="0"/>
              <a:t>Assessment Component 1  50%</a:t>
            </a:r>
            <a:endParaRPr lang="en-GB" sz="2000" b="1" u="sng" dirty="0"/>
          </a:p>
        </p:txBody>
      </p:sp>
      <p:sp>
        <p:nvSpPr>
          <p:cNvPr id="8" name="Text Placeholder 4"/>
          <p:cNvSpPr txBox="1">
            <a:spLocks/>
          </p:cNvSpPr>
          <p:nvPr/>
        </p:nvSpPr>
        <p:spPr>
          <a:xfrm>
            <a:off x="4754880" y="1857598"/>
            <a:ext cx="4137600" cy="6397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1900" b="1" u="sng" dirty="0" smtClean="0"/>
              <a:t>Assessment Component 2  50%</a:t>
            </a:r>
            <a:endParaRPr lang="en-GB" sz="1900" b="1" u="sng" dirty="0"/>
          </a:p>
        </p:txBody>
      </p:sp>
      <p:sp>
        <p:nvSpPr>
          <p:cNvPr id="3" name="Rectangle 2"/>
          <p:cNvSpPr/>
          <p:nvPr/>
        </p:nvSpPr>
        <p:spPr>
          <a:xfrm>
            <a:off x="4614422" y="4991923"/>
            <a:ext cx="4137600" cy="923330"/>
          </a:xfrm>
          <a:prstGeom prst="rect">
            <a:avLst/>
          </a:prstGeom>
        </p:spPr>
        <p:txBody>
          <a:bodyPr wrap="square">
            <a:spAutoFit/>
          </a:bodyPr>
          <a:lstStyle/>
          <a:p>
            <a:r>
              <a:rPr lang="en-GB" dirty="0" smtClean="0"/>
              <a:t>10</a:t>
            </a:r>
            <a:r>
              <a:rPr lang="en-GB" dirty="0"/>
              <a:t>% of marks will be allocated to in class/Moodle based activities associated with this task. </a:t>
            </a:r>
          </a:p>
        </p:txBody>
      </p:sp>
    </p:spTree>
    <p:extLst>
      <p:ext uri="{BB962C8B-B14F-4D97-AF65-F5344CB8AC3E}">
        <p14:creationId xmlns:p14="http://schemas.microsoft.com/office/powerpoint/2010/main" val="34295705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46990557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965" t="20875" r="5655" b="23035"/>
          <a:stretch/>
        </p:blipFill>
        <p:spPr>
          <a:xfrm>
            <a:off x="1306286" y="30480"/>
            <a:ext cx="6335486" cy="683840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623373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03" y="0"/>
            <a:ext cx="9481647" cy="7622704"/>
          </a:xfrm>
          <a:prstGeom prst="rect">
            <a:avLst/>
          </a:prstGeom>
        </p:spPr>
      </p:pic>
      <p:sp>
        <p:nvSpPr>
          <p:cNvPr id="2" name="Rounded Rectangle 1"/>
          <p:cNvSpPr/>
          <p:nvPr/>
        </p:nvSpPr>
        <p:spPr>
          <a:xfrm>
            <a:off x="3735977" y="3074126"/>
            <a:ext cx="5216434" cy="3696787"/>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2400" b="1" dirty="0" smtClean="0"/>
              <a:t>Key Resources</a:t>
            </a:r>
          </a:p>
          <a:p>
            <a:pPr marL="285750" indent="-285750">
              <a:buFont typeface="Arial" panose="020B0604020202020204" pitchFamily="34" charset="0"/>
              <a:buChar char="•"/>
            </a:pPr>
            <a:r>
              <a:rPr lang="en-GB" sz="2400" dirty="0" smtClean="0"/>
              <a:t>Module Reading list.</a:t>
            </a:r>
          </a:p>
          <a:p>
            <a:pPr marL="285750" indent="-285750">
              <a:buFont typeface="Arial" panose="020B0604020202020204" pitchFamily="34" charset="0"/>
              <a:buChar char="•"/>
            </a:pPr>
            <a:r>
              <a:rPr lang="en-GB" sz="2400" dirty="0" smtClean="0"/>
              <a:t>Moodle page</a:t>
            </a:r>
          </a:p>
          <a:p>
            <a:pPr marL="285750" indent="-285750">
              <a:buFont typeface="Arial" panose="020B0604020202020204" pitchFamily="34" charset="0"/>
              <a:buChar char="•"/>
            </a:pPr>
            <a:r>
              <a:rPr lang="en-GB" sz="2400" dirty="0" smtClean="0"/>
              <a:t>Resources signposted in the lesson plan</a:t>
            </a:r>
          </a:p>
          <a:p>
            <a:pPr marL="285750" indent="-285750">
              <a:buFont typeface="Arial" panose="020B0604020202020204" pitchFamily="34" charset="0"/>
              <a:buChar char="•"/>
            </a:pPr>
            <a:r>
              <a:rPr lang="en-GB" sz="2400" dirty="0" smtClean="0"/>
              <a:t>UWTSD referencing guide</a:t>
            </a:r>
          </a:p>
          <a:p>
            <a:pPr marL="285750" indent="-285750">
              <a:buFont typeface="Arial" panose="020B0604020202020204" pitchFamily="34" charset="0"/>
              <a:buChar char="•"/>
            </a:pPr>
            <a:endParaRPr lang="en-GB" sz="2400" dirty="0" smtClean="0"/>
          </a:p>
        </p:txBody>
      </p:sp>
    </p:spTree>
    <p:extLst>
      <p:ext uri="{BB962C8B-B14F-4D97-AF65-F5344CB8AC3E}">
        <p14:creationId xmlns:p14="http://schemas.microsoft.com/office/powerpoint/2010/main" val="54551377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Oval 3"/>
          <p:cNvSpPr/>
          <p:nvPr/>
        </p:nvSpPr>
        <p:spPr>
          <a:xfrm>
            <a:off x="899592" y="4902927"/>
            <a:ext cx="3888432" cy="1759132"/>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400" dirty="0"/>
              <a:t>Share what you find with the </a:t>
            </a:r>
            <a:r>
              <a:rPr lang="en-GB" sz="2400" dirty="0" smtClean="0"/>
              <a:t>#</a:t>
            </a:r>
            <a:r>
              <a:rPr lang="en-GB" sz="2400" dirty="0" err="1" smtClean="0"/>
              <a:t>sbsleadership</a:t>
            </a:r>
            <a:endParaRPr lang="en-GB" sz="2400" dirty="0"/>
          </a:p>
        </p:txBody>
      </p:sp>
      <p:sp>
        <p:nvSpPr>
          <p:cNvPr id="3" name="Rectangle 2"/>
          <p:cNvSpPr/>
          <p:nvPr/>
        </p:nvSpPr>
        <p:spPr>
          <a:xfrm>
            <a:off x="6372200" y="5301208"/>
            <a:ext cx="2304256" cy="57606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88276933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68535313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683568" y="3356992"/>
            <a:ext cx="7772400" cy="2123658"/>
          </a:xfrm>
        </p:spPr>
        <p:txBody>
          <a:bodyPr>
            <a:normAutofit fontScale="90000"/>
          </a:bodyPr>
          <a:lstStyle/>
          <a:p>
            <a:r>
              <a:rPr lang="en-GB" dirty="0" smtClean="0">
                <a:solidFill>
                  <a:schemeClr val="accent4"/>
                </a:solidFill>
              </a:rPr>
              <a:t>Leadership and Management: Theory and Practice</a:t>
            </a:r>
            <a:br>
              <a:rPr lang="en-GB" dirty="0" smtClean="0">
                <a:solidFill>
                  <a:schemeClr val="accent4"/>
                </a:solidFill>
              </a:rPr>
            </a:br>
            <a:r>
              <a:rPr lang="en-GB" dirty="0" smtClean="0">
                <a:solidFill>
                  <a:schemeClr val="bg1"/>
                </a:solidFill>
              </a:rPr>
              <a:t>Introduction to Leadership Theory</a:t>
            </a:r>
            <a:endParaRPr lang="en-GB" sz="4400" dirty="0">
              <a:solidFill>
                <a:schemeClr val="bg1"/>
              </a:solidFill>
            </a:endParaRPr>
          </a:p>
        </p:txBody>
      </p:sp>
    </p:spTree>
    <p:extLst>
      <p:ext uri="{BB962C8B-B14F-4D97-AF65-F5344CB8AC3E}">
        <p14:creationId xmlns:p14="http://schemas.microsoft.com/office/powerpoint/2010/main" val="165538441"/>
      </p:ext>
    </p:extLst>
  </p:cSld>
  <p:clrMapOvr>
    <a:masterClrMapping/>
  </p:clrMapOvr>
  <p:transition>
    <p:dissolv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332656"/>
            <a:ext cx="8328025" cy="219075"/>
          </a:xfrm>
        </p:spPr>
        <p:txBody>
          <a:bodyPr>
            <a:noAutofit/>
          </a:bodyPr>
          <a:lstStyle/>
          <a:p>
            <a:pPr algn="l" eaLnBrk="1" hangingPunct="1"/>
            <a:r>
              <a:rPr lang="en-US" altLang="en-US" sz="3200" dirty="0" smtClean="0"/>
              <a:t>Session Overview: Part 2</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3304511484"/>
              </p:ext>
            </p:extLst>
          </p:nvPr>
        </p:nvGraphicFramePr>
        <p:xfrm>
          <a:off x="385887" y="2902618"/>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Define leadership</a:t>
                      </a:r>
                      <a:r>
                        <a:rPr lang="en-US" sz="1700" b="0" baseline="0" dirty="0" smtClean="0">
                          <a:solidFill>
                            <a:schemeClr val="tx1"/>
                          </a:solidFill>
                        </a:rPr>
                        <a:t> and management in the context of this module</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Describe the differences</a:t>
                      </a:r>
                      <a:r>
                        <a:rPr lang="en-US" sz="1700" b="0" baseline="0" dirty="0" smtClean="0">
                          <a:solidFill>
                            <a:schemeClr val="tx1"/>
                          </a:solidFill>
                        </a:rPr>
                        <a:t> between leaders and managers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err="1" smtClean="0"/>
                        <a:t>Recognise</a:t>
                      </a:r>
                      <a:r>
                        <a:rPr lang="en-US" sz="1700" dirty="0" smtClean="0"/>
                        <a:t> </a:t>
                      </a:r>
                      <a:r>
                        <a:rPr lang="en-US" sz="1700" dirty="0" smtClean="0"/>
                        <a:t>the influence</a:t>
                      </a:r>
                      <a:r>
                        <a:rPr lang="en-US" sz="1700" baseline="0" dirty="0" smtClean="0"/>
                        <a:t> of context</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3" name="TextBox 2"/>
          <p:cNvSpPr txBox="1"/>
          <p:nvPr/>
        </p:nvSpPr>
        <p:spPr>
          <a:xfrm>
            <a:off x="467544" y="836712"/>
            <a:ext cx="8147248" cy="2031325"/>
          </a:xfrm>
          <a:prstGeom prst="rect">
            <a:avLst/>
          </a:prstGeom>
          <a:noFill/>
        </p:spPr>
        <p:txBody>
          <a:bodyPr wrap="square" rtlCol="0">
            <a:spAutoFit/>
          </a:bodyPr>
          <a:lstStyle/>
          <a:p>
            <a:r>
              <a:rPr lang="en-GB" dirty="0" smtClean="0"/>
              <a:t>The aim of this session is to:</a:t>
            </a:r>
          </a:p>
          <a:p>
            <a:pPr marL="285750" indent="-285750">
              <a:buFont typeface="Arial" panose="020B0604020202020204" pitchFamily="34" charset="0"/>
              <a:buChar char="•"/>
            </a:pPr>
            <a:r>
              <a:rPr lang="en-GB" dirty="0" smtClean="0"/>
              <a:t>understand the differences in leadership and management and how they operate in different organisations</a:t>
            </a:r>
          </a:p>
          <a:p>
            <a:pPr marL="285750" indent="-285750">
              <a:buFont typeface="Arial" panose="020B0604020202020204" pitchFamily="34" charset="0"/>
              <a:buChar char="•"/>
            </a:pPr>
            <a:r>
              <a:rPr lang="en-GB" dirty="0"/>
              <a:t>i</a:t>
            </a:r>
            <a:r>
              <a:rPr lang="en-GB" dirty="0" smtClean="0"/>
              <a:t>ntroduce the models and frameworks associated with the study of leadership </a:t>
            </a:r>
          </a:p>
          <a:p>
            <a:endParaRPr lang="en-GB" dirty="0" smtClean="0"/>
          </a:p>
          <a:p>
            <a:r>
              <a:rPr lang="en-GB" dirty="0" smtClean="0"/>
              <a:t>At the end of the session you will be able to:</a:t>
            </a:r>
            <a:endParaRPr lang="en-GB" dirty="0"/>
          </a:p>
        </p:txBody>
      </p:sp>
    </p:spTree>
    <p:extLst>
      <p:ext uri="{BB962C8B-B14F-4D97-AF65-F5344CB8AC3E}">
        <p14:creationId xmlns:p14="http://schemas.microsoft.com/office/powerpoint/2010/main" val="3357365732"/>
      </p:ext>
    </p:extLst>
  </p:cSld>
  <p:clrMapOvr>
    <a:masterClrMapping/>
  </p:clrMapOvr>
  <p:transition spd="med">
    <p:fad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6527847" y="2586745"/>
            <a:ext cx="2580657" cy="3002495"/>
          </a:xfrm>
          <a:prstGeom prst="rect">
            <a:avLst/>
          </a:prstGeom>
        </p:spPr>
      </p:pic>
      <p:pic>
        <p:nvPicPr>
          <p:cNvPr id="5" name="Picture 4"/>
          <p:cNvPicPr>
            <a:picLocks noChangeAspect="1"/>
          </p:cNvPicPr>
          <p:nvPr/>
        </p:nvPicPr>
        <p:blipFill>
          <a:blip r:embed="rId4">
            <a:duotone>
              <a:schemeClr val="bg2">
                <a:shade val="45000"/>
                <a:satMod val="135000"/>
              </a:schemeClr>
              <a:prstClr val="white"/>
            </a:duotone>
          </a:blip>
          <a:stretch>
            <a:fillRect/>
          </a:stretch>
        </p:blipFill>
        <p:spPr>
          <a:xfrm>
            <a:off x="467544" y="1268760"/>
            <a:ext cx="3429000" cy="4223162"/>
          </a:xfrm>
          <a:prstGeom prst="rect">
            <a:avLst/>
          </a:prstGeom>
        </p:spPr>
      </p:pic>
      <p:sp>
        <p:nvSpPr>
          <p:cNvPr id="4" name="Title 3"/>
          <p:cNvSpPr>
            <a:spLocks noGrp="1"/>
          </p:cNvSpPr>
          <p:nvPr>
            <p:ph type="title"/>
          </p:nvPr>
        </p:nvSpPr>
        <p:spPr>
          <a:xfrm>
            <a:off x="646464" y="2057044"/>
            <a:ext cx="7886700" cy="994172"/>
          </a:xfrm>
        </p:spPr>
        <p:txBody>
          <a:bodyPr>
            <a:normAutofit fontScale="90000"/>
          </a:bodyPr>
          <a:lstStyle/>
          <a:p>
            <a:r>
              <a:rPr lang="en-GB" dirty="0" smtClean="0"/>
              <a:t>“</a:t>
            </a:r>
            <a:r>
              <a:rPr lang="en-GB" sz="3975" b="1" dirty="0"/>
              <a:t>Leadership</a:t>
            </a:r>
            <a:r>
              <a:rPr lang="en-GB" dirty="0" smtClean="0"/>
              <a:t> is like the </a:t>
            </a:r>
            <a:r>
              <a:rPr lang="en-GB" sz="4500" b="1" dirty="0"/>
              <a:t>abominable snowman </a:t>
            </a:r>
            <a:r>
              <a:rPr lang="en-GB" dirty="0" smtClean="0"/>
              <a:t>whose footprints are everywhere, but is nowhere to be seen.”</a:t>
            </a:r>
            <a:r>
              <a:rPr lang="en-GB" dirty="0"/>
              <a:t/>
            </a:r>
            <a:br>
              <a:rPr lang="en-GB" dirty="0"/>
            </a:br>
            <a:r>
              <a:rPr lang="en-GB" dirty="0" smtClean="0"/>
              <a:t/>
            </a:r>
            <a:br>
              <a:rPr lang="en-GB" dirty="0" smtClean="0"/>
            </a:br>
            <a:r>
              <a:rPr lang="en-GB" sz="3600" dirty="0" smtClean="0">
                <a:solidFill>
                  <a:schemeClr val="tx1"/>
                </a:solidFill>
              </a:rPr>
              <a:t>(Warren Bennis, 1985)</a:t>
            </a:r>
            <a:r>
              <a:rPr lang="en-GB" sz="3600" dirty="0" smtClean="0"/>
              <a:t/>
            </a:r>
            <a:br>
              <a:rPr lang="en-GB" sz="3600" dirty="0" smtClean="0"/>
            </a:br>
            <a:endParaRPr lang="en-GB" dirty="0"/>
          </a:p>
        </p:txBody>
      </p:sp>
    </p:spTree>
    <p:extLst>
      <p:ext uri="{BB962C8B-B14F-4D97-AF65-F5344CB8AC3E}">
        <p14:creationId xmlns:p14="http://schemas.microsoft.com/office/powerpoint/2010/main" val="186022901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schemeClr val="tx2"/>
                </a:solidFill>
              </a:rPr>
              <a:t>1: Definition of Leadership</a:t>
            </a:r>
            <a:endParaRPr lang="en-GB" dirty="0"/>
          </a:p>
        </p:txBody>
      </p:sp>
      <p:sp>
        <p:nvSpPr>
          <p:cNvPr id="3" name="Content Placeholder 2"/>
          <p:cNvSpPr>
            <a:spLocks noGrp="1"/>
          </p:cNvSpPr>
          <p:nvPr>
            <p:ph idx="1"/>
          </p:nvPr>
        </p:nvSpPr>
        <p:spPr/>
        <p:txBody>
          <a:bodyPr/>
          <a:lstStyle/>
          <a:p>
            <a:r>
              <a:rPr lang="en-GB" dirty="0" smtClean="0"/>
              <a:t>How many millions of hits would you get on a Google search for ‘leadership’?</a:t>
            </a:r>
          </a:p>
          <a:p>
            <a:pPr marL="0" indent="0">
              <a:buNone/>
            </a:pPr>
            <a:endParaRPr lang="en-GB" dirty="0" smtClean="0"/>
          </a:p>
          <a:p>
            <a:r>
              <a:rPr lang="en-GB" dirty="0" smtClean="0"/>
              <a:t>How many thousands of books does Amazon UK stock under the title ‘leadership’?</a:t>
            </a:r>
          </a:p>
        </p:txBody>
      </p:sp>
      <p:sp>
        <p:nvSpPr>
          <p:cNvPr id="4" name="Slide Number Placeholder 3"/>
          <p:cNvSpPr>
            <a:spLocks noGrp="1"/>
          </p:cNvSpPr>
          <p:nvPr>
            <p:ph type="sldNum" sz="quarter" idx="12"/>
          </p:nvPr>
        </p:nvSpPr>
        <p:spPr/>
        <p:txBody>
          <a:bodyPr/>
          <a:lstStyle/>
          <a:p>
            <a:fld id="{AC82685A-BD3A-4230-8D85-804689F67293}" type="slidenum">
              <a:rPr lang="en-GB" smtClean="0"/>
              <a:t>20</a:t>
            </a:fld>
            <a:endParaRPr lang="en-GB"/>
          </a:p>
        </p:txBody>
      </p:sp>
    </p:spTree>
    <p:extLst>
      <p:ext uri="{BB962C8B-B14F-4D97-AF65-F5344CB8AC3E}">
        <p14:creationId xmlns:p14="http://schemas.microsoft.com/office/powerpoint/2010/main" val="192974546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sz="3200" b="1" dirty="0" smtClean="0">
                <a:latin typeface="+mj-lt"/>
              </a:rPr>
              <a:t>Leadership Defined</a:t>
            </a:r>
          </a:p>
        </p:txBody>
      </p:sp>
      <p:sp>
        <p:nvSpPr>
          <p:cNvPr id="7171" name="Rectangle 3"/>
          <p:cNvSpPr>
            <a:spLocks noGrp="1" noChangeArrowheads="1"/>
          </p:cNvSpPr>
          <p:nvPr>
            <p:ph type="body" orient="vert" idx="1"/>
          </p:nvPr>
        </p:nvSpPr>
        <p:spPr/>
        <p:txBody>
          <a:bodyPr>
            <a:normAutofit/>
          </a:bodyPr>
          <a:lstStyle/>
          <a:p>
            <a:pPr eaLnBrk="1" hangingPunct="1">
              <a:lnSpc>
                <a:spcPct val="90000"/>
              </a:lnSpc>
              <a:buFont typeface="Wingdings" pitchFamily="2" charset="2"/>
              <a:buNone/>
              <a:defRPr/>
            </a:pPr>
            <a:r>
              <a:rPr lang="en-US" sz="2800" dirty="0" smtClean="0"/>
              <a:t>Form groups:</a:t>
            </a:r>
          </a:p>
          <a:p>
            <a:pPr>
              <a:lnSpc>
                <a:spcPct val="90000"/>
              </a:lnSpc>
              <a:buFont typeface="Wingdings" panose="05000000000000000000" pitchFamily="2" charset="2"/>
              <a:buChar char="§"/>
              <a:defRPr/>
            </a:pPr>
            <a:r>
              <a:rPr lang="en-US" sz="2800" dirty="0" smtClean="0"/>
              <a:t>Discuss your definition of leadership </a:t>
            </a:r>
          </a:p>
          <a:p>
            <a:pPr>
              <a:lnSpc>
                <a:spcPct val="90000"/>
              </a:lnSpc>
              <a:buFont typeface="Wingdings" panose="05000000000000000000" pitchFamily="2" charset="2"/>
              <a:buChar char="§"/>
              <a:defRPr/>
            </a:pPr>
            <a:r>
              <a:rPr lang="en-US" sz="2800" dirty="0" smtClean="0"/>
              <a:t>Come to a consensus on a definition you can all agree with.</a:t>
            </a:r>
          </a:p>
          <a:p>
            <a:pPr>
              <a:lnSpc>
                <a:spcPct val="90000"/>
              </a:lnSpc>
              <a:buFont typeface="Wingdings" panose="05000000000000000000" pitchFamily="2" charset="2"/>
              <a:buChar char="§"/>
              <a:defRPr/>
            </a:pPr>
            <a:r>
              <a:rPr lang="en-US" sz="2800" dirty="0" smtClean="0"/>
              <a:t>Pick one leader you think represents your definition?</a:t>
            </a:r>
          </a:p>
          <a:p>
            <a:pPr marL="0" indent="0">
              <a:lnSpc>
                <a:spcPct val="90000"/>
              </a:lnSpc>
              <a:buNone/>
              <a:defRPr/>
            </a:pPr>
            <a:endParaRPr lang="en-US" sz="2800" dirty="0"/>
          </a:p>
          <a:p>
            <a:pPr eaLnBrk="1" hangingPunct="1">
              <a:lnSpc>
                <a:spcPct val="90000"/>
              </a:lnSpc>
              <a:buFont typeface="Wingdings" pitchFamily="2" charset="2"/>
              <a:buNone/>
              <a:defRPr/>
            </a:pPr>
            <a:endParaRPr lang="en-US" sz="2800" b="1" dirty="0" smtClean="0">
              <a:solidFill>
                <a:srgbClr val="0070C0"/>
              </a:solidFill>
              <a:latin typeface="+mn-lt"/>
            </a:endParaRPr>
          </a:p>
        </p:txBody>
      </p:sp>
      <p:sp>
        <p:nvSpPr>
          <p:cNvPr id="3" name="Vertical Text Placeholder 2"/>
          <p:cNvSpPr>
            <a:spLocks noGrp="1"/>
          </p:cNvSpPr>
          <p:nvPr>
            <p:ph type="body" orient="vert" idx="13"/>
          </p:nvPr>
        </p:nvSpPr>
        <p:spPr/>
        <p:txBody>
          <a:bodyPr/>
          <a:lstStyle/>
          <a:p>
            <a:pPr marL="0" indent="0">
              <a:buNone/>
            </a:pPr>
            <a:r>
              <a:rPr lang="en-GB" dirty="0" smtClean="0"/>
              <a:t>Activity – Knowledge Cafe</a:t>
            </a:r>
            <a:endParaRPr lang="en-GB" dirty="0"/>
          </a:p>
        </p:txBody>
      </p:sp>
    </p:spTree>
    <p:extLst>
      <p:ext uri="{BB962C8B-B14F-4D97-AF65-F5344CB8AC3E}">
        <p14:creationId xmlns:p14="http://schemas.microsoft.com/office/powerpoint/2010/main" val="431145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628650" y="476672"/>
            <a:ext cx="7886700" cy="5013301"/>
          </a:xfrm>
        </p:spPr>
        <p:txBody>
          <a:bodyPr>
            <a:normAutofit fontScale="85000" lnSpcReduction="20000"/>
          </a:bodyPr>
          <a:lstStyle/>
          <a:p>
            <a:pPr marL="0" indent="0">
              <a:buNone/>
            </a:pPr>
            <a:r>
              <a:rPr lang="en-GB" dirty="0" smtClean="0"/>
              <a:t>‘</a:t>
            </a:r>
            <a:r>
              <a:rPr lang="en-GB" sz="3400" dirty="0" smtClean="0"/>
              <a:t>A </a:t>
            </a:r>
            <a:r>
              <a:rPr lang="en-GB" sz="3400" dirty="0"/>
              <a:t>leader is</a:t>
            </a:r>
            <a:r>
              <a:rPr lang="en-GB" sz="3400" dirty="0" smtClean="0"/>
              <a:t> a </a:t>
            </a:r>
            <a:r>
              <a:rPr lang="en-GB" sz="3400" b="1" dirty="0" smtClean="0"/>
              <a:t>dealer in hope</a:t>
            </a:r>
            <a:r>
              <a:rPr lang="en-GB" sz="3400" dirty="0" smtClean="0"/>
              <a:t>’ Napoleon </a:t>
            </a:r>
            <a:r>
              <a:rPr lang="en-GB" sz="3400" dirty="0" err="1" smtClean="0"/>
              <a:t>Bonepart</a:t>
            </a:r>
            <a:endParaRPr lang="en-GB" sz="3400" dirty="0" smtClean="0"/>
          </a:p>
          <a:p>
            <a:pPr marL="0" indent="0">
              <a:buNone/>
            </a:pPr>
            <a:endParaRPr lang="en-GB" dirty="0" smtClean="0"/>
          </a:p>
          <a:p>
            <a:pPr marL="0" indent="0">
              <a:buNone/>
            </a:pPr>
            <a:r>
              <a:rPr lang="en-GB" b="1" dirty="0" smtClean="0"/>
              <a:t>‘Leadership is </a:t>
            </a:r>
            <a:r>
              <a:rPr lang="en-GB" sz="3600" b="1" dirty="0"/>
              <a:t>influence</a:t>
            </a:r>
            <a:r>
              <a:rPr lang="en-GB" b="1" dirty="0" smtClean="0"/>
              <a:t>’ John Maxwell</a:t>
            </a:r>
          </a:p>
          <a:p>
            <a:pPr marL="0" indent="0">
              <a:buNone/>
            </a:pPr>
            <a:endParaRPr lang="en-GB" dirty="0" smtClean="0"/>
          </a:p>
          <a:p>
            <a:pPr marL="0" indent="0">
              <a:buNone/>
            </a:pPr>
            <a:endParaRPr lang="en-GB" dirty="0" smtClean="0"/>
          </a:p>
          <a:p>
            <a:pPr marL="0" indent="0">
              <a:buNone/>
            </a:pPr>
            <a:r>
              <a:rPr lang="en-GB" dirty="0" smtClean="0"/>
              <a:t>‘As we look ahead into the next century, leaders will be those who </a:t>
            </a:r>
            <a:r>
              <a:rPr lang="en-GB" sz="4000" b="1" dirty="0"/>
              <a:t>empower</a:t>
            </a:r>
            <a:r>
              <a:rPr lang="en-GB" sz="4600" dirty="0" smtClean="0"/>
              <a:t> </a:t>
            </a:r>
            <a:r>
              <a:rPr lang="en-GB" sz="4000" b="1" dirty="0"/>
              <a:t>others</a:t>
            </a:r>
            <a:r>
              <a:rPr lang="en-GB" dirty="0" smtClean="0"/>
              <a:t>.’ Bill Gates</a:t>
            </a:r>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r>
              <a:rPr lang="en-GB" dirty="0" smtClean="0"/>
              <a:t>		</a:t>
            </a:r>
            <a:r>
              <a:rPr lang="en-GB" sz="4600" b="1" dirty="0" smtClean="0"/>
              <a:t>‘</a:t>
            </a:r>
            <a:r>
              <a:rPr lang="en-GB" sz="3400" b="1" dirty="0"/>
              <a:t>Innovation</a:t>
            </a:r>
            <a:r>
              <a:rPr lang="en-GB" sz="4600" b="1" dirty="0" smtClean="0"/>
              <a:t> </a:t>
            </a:r>
            <a:r>
              <a:rPr lang="en-GB" dirty="0" smtClean="0"/>
              <a:t>distinguishes between a leader 				and a follower.’ Steve Jobs</a:t>
            </a: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00937" y="260648"/>
            <a:ext cx="1643063" cy="1571625"/>
          </a:xfrm>
          <a:prstGeom prst="rect">
            <a:avLst/>
          </a:prstGeom>
        </p:spPr>
      </p:pic>
      <p:pic>
        <p:nvPicPr>
          <p:cNvPr id="6" name="Picture 5"/>
          <p:cNvPicPr>
            <a:picLocks noChangeAspect="1"/>
          </p:cNvPicPr>
          <p:nvPr/>
        </p:nvPicPr>
        <p:blipFill>
          <a:blip r:embed="rId4"/>
          <a:stretch>
            <a:fillRect/>
          </a:stretch>
        </p:blipFill>
        <p:spPr>
          <a:xfrm>
            <a:off x="923454" y="3356992"/>
            <a:ext cx="1573725" cy="2226313"/>
          </a:xfrm>
          <a:prstGeom prst="rect">
            <a:avLst/>
          </a:prstGeom>
        </p:spPr>
      </p:pic>
    </p:spTree>
    <p:extLst>
      <p:ext uri="{BB962C8B-B14F-4D97-AF65-F5344CB8AC3E}">
        <p14:creationId xmlns:p14="http://schemas.microsoft.com/office/powerpoint/2010/main" val="35961830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620689"/>
            <a:ext cx="8263830" cy="4869284"/>
          </a:xfrm>
        </p:spPr>
        <p:txBody>
          <a:bodyPr>
            <a:normAutofit fontScale="85000" lnSpcReduction="20000"/>
          </a:bodyPr>
          <a:lstStyle/>
          <a:p>
            <a:pPr marL="0" indent="0" algn="r">
              <a:spcBef>
                <a:spcPts val="0"/>
              </a:spcBef>
              <a:buNone/>
            </a:pPr>
            <a:r>
              <a:rPr lang="en-GB" dirty="0" smtClean="0"/>
              <a:t>	</a:t>
            </a:r>
            <a:r>
              <a:rPr lang="en-GB" sz="3800" dirty="0" smtClean="0"/>
              <a:t>‘The		 </a:t>
            </a:r>
          </a:p>
          <a:p>
            <a:pPr marL="0" indent="0" algn="r">
              <a:spcBef>
                <a:spcPts val="0"/>
              </a:spcBef>
              <a:buNone/>
            </a:pPr>
            <a:r>
              <a:rPr lang="en-GB" sz="4200" b="1" dirty="0"/>
              <a:t>pessimist</a:t>
            </a:r>
            <a:r>
              <a:rPr lang="en-GB" sz="3800" dirty="0" smtClean="0"/>
              <a:t> </a:t>
            </a:r>
          </a:p>
          <a:p>
            <a:pPr marL="0" indent="0" algn="r">
              <a:spcBef>
                <a:spcPts val="0"/>
              </a:spcBef>
              <a:buNone/>
            </a:pPr>
            <a:r>
              <a:rPr lang="en-GB" sz="3800" dirty="0" smtClean="0"/>
              <a:t>complains about the wind.</a:t>
            </a:r>
          </a:p>
          <a:p>
            <a:pPr marL="0" indent="0" algn="r">
              <a:buNone/>
            </a:pPr>
            <a:endParaRPr lang="en-GB" sz="3800" dirty="0"/>
          </a:p>
          <a:p>
            <a:pPr marL="0" indent="0" algn="r">
              <a:buNone/>
            </a:pPr>
            <a:r>
              <a:rPr lang="en-GB" sz="3800" dirty="0" smtClean="0"/>
              <a:t>The	 </a:t>
            </a:r>
          </a:p>
          <a:p>
            <a:pPr marL="0" indent="0" algn="r">
              <a:buNone/>
            </a:pPr>
            <a:r>
              <a:rPr lang="en-GB" sz="3800" b="1" dirty="0"/>
              <a:t>optimist</a:t>
            </a:r>
          </a:p>
          <a:p>
            <a:pPr marL="0" indent="0" algn="r">
              <a:buNone/>
            </a:pPr>
            <a:r>
              <a:rPr lang="en-GB" sz="3800" dirty="0"/>
              <a:t>e</a:t>
            </a:r>
            <a:r>
              <a:rPr lang="en-GB" sz="3800" dirty="0" smtClean="0"/>
              <a:t>xpects it to change.</a:t>
            </a:r>
          </a:p>
          <a:p>
            <a:pPr marL="0" indent="0" algn="r">
              <a:buNone/>
            </a:pPr>
            <a:endParaRPr lang="en-GB" sz="3800" dirty="0" smtClean="0"/>
          </a:p>
          <a:p>
            <a:pPr marL="0" indent="0" algn="r">
              <a:buNone/>
            </a:pPr>
            <a:r>
              <a:rPr lang="en-GB" sz="3800" dirty="0" smtClean="0"/>
              <a:t>The				 </a:t>
            </a:r>
          </a:p>
          <a:p>
            <a:pPr marL="0" indent="0" algn="r">
              <a:buNone/>
            </a:pPr>
            <a:r>
              <a:rPr lang="en-GB" sz="4200" b="1" dirty="0"/>
              <a:t>Leader</a:t>
            </a:r>
            <a:r>
              <a:rPr lang="en-GB" sz="3800" dirty="0" smtClean="0"/>
              <a:t> adjusts the sails.’</a:t>
            </a:r>
            <a:endParaRPr lang="en-GB" sz="3800" dirty="0"/>
          </a:p>
        </p:txBody>
      </p:sp>
      <p:pic>
        <p:nvPicPr>
          <p:cNvPr id="4" name="Picture 3"/>
          <p:cNvPicPr>
            <a:picLocks noChangeAspect="1"/>
          </p:cNvPicPr>
          <p:nvPr/>
        </p:nvPicPr>
        <p:blipFill>
          <a:blip r:embed="rId3"/>
          <a:stretch>
            <a:fillRect/>
          </a:stretch>
        </p:blipFill>
        <p:spPr>
          <a:xfrm>
            <a:off x="107504" y="188640"/>
            <a:ext cx="3811933" cy="5163575"/>
          </a:xfrm>
          <a:prstGeom prst="rect">
            <a:avLst/>
          </a:prstGeom>
        </p:spPr>
      </p:pic>
    </p:spTree>
    <p:extLst>
      <p:ext uri="{BB962C8B-B14F-4D97-AF65-F5344CB8AC3E}">
        <p14:creationId xmlns:p14="http://schemas.microsoft.com/office/powerpoint/2010/main" val="38466635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358062" y="2088387"/>
            <a:ext cx="1785938" cy="3571875"/>
          </a:xfrm>
          <a:prstGeom prst="rect">
            <a:avLst/>
          </a:prstGeom>
        </p:spPr>
      </p:pic>
      <p:sp>
        <p:nvSpPr>
          <p:cNvPr id="3" name="Content Placeholder 2"/>
          <p:cNvSpPr>
            <a:spLocks noGrp="1"/>
          </p:cNvSpPr>
          <p:nvPr>
            <p:ph idx="1"/>
          </p:nvPr>
        </p:nvSpPr>
        <p:spPr>
          <a:xfrm>
            <a:off x="251520" y="548680"/>
            <a:ext cx="7416824" cy="4941293"/>
          </a:xfrm>
        </p:spPr>
        <p:txBody>
          <a:bodyPr>
            <a:normAutofit/>
          </a:bodyPr>
          <a:lstStyle/>
          <a:p>
            <a:pPr marL="0" indent="0">
              <a:buNone/>
            </a:pPr>
            <a:r>
              <a:rPr lang="en-GB" dirty="0" smtClean="0"/>
              <a:t>“Leadership is the interpersonal influence, exercised in a situation, and directed, through the communications process, toward the attainment of a specified goal or goals.” </a:t>
            </a:r>
          </a:p>
          <a:p>
            <a:pPr marL="0" indent="0">
              <a:buNone/>
            </a:pPr>
            <a:r>
              <a:rPr lang="en-GB" dirty="0" smtClean="0"/>
              <a:t>Tannenbaum, </a:t>
            </a:r>
            <a:r>
              <a:rPr lang="en-GB" dirty="0" err="1" smtClean="0"/>
              <a:t>Weschler</a:t>
            </a:r>
            <a:r>
              <a:rPr lang="en-GB" dirty="0" smtClean="0"/>
              <a:t> &amp; </a:t>
            </a:r>
            <a:r>
              <a:rPr lang="en-GB" dirty="0" err="1" smtClean="0"/>
              <a:t>Masserik</a:t>
            </a:r>
            <a:r>
              <a:rPr lang="en-GB" dirty="0" smtClean="0"/>
              <a:t> (1961, p.24)</a:t>
            </a:r>
          </a:p>
          <a:p>
            <a:pPr marL="0" indent="0">
              <a:buNone/>
            </a:pPr>
            <a:endParaRPr lang="en-GB" dirty="0"/>
          </a:p>
          <a:p>
            <a:pPr marL="0" indent="0">
              <a:buNone/>
            </a:pPr>
            <a:r>
              <a:rPr lang="en-GB" dirty="0" smtClean="0"/>
              <a:t>“Management is the efficiency in climbing the ladder of success; leadership determines whether the ladder is leaning against the </a:t>
            </a:r>
          </a:p>
          <a:p>
            <a:pPr marL="0" indent="0">
              <a:buNone/>
            </a:pPr>
            <a:r>
              <a:rPr lang="en-GB" dirty="0" smtClean="0"/>
              <a:t>right wall.”</a:t>
            </a:r>
          </a:p>
          <a:p>
            <a:pPr marL="0" indent="0">
              <a:buNone/>
            </a:pPr>
            <a:r>
              <a:rPr lang="en-GB" dirty="0" smtClean="0"/>
              <a:t>Stephen R. Covey</a:t>
            </a:r>
            <a:endParaRPr lang="en-GB" dirty="0"/>
          </a:p>
        </p:txBody>
      </p:sp>
    </p:spTree>
    <p:extLst>
      <p:ext uri="{BB962C8B-B14F-4D97-AF65-F5344CB8AC3E}">
        <p14:creationId xmlns:p14="http://schemas.microsoft.com/office/powerpoint/2010/main" val="36812167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620688"/>
            <a:ext cx="8568952" cy="4869285"/>
          </a:xfrm>
        </p:spPr>
        <p:txBody>
          <a:bodyPr>
            <a:normAutofit fontScale="92500"/>
          </a:bodyPr>
          <a:lstStyle/>
          <a:p>
            <a:pPr marL="0" indent="0">
              <a:buNone/>
            </a:pPr>
            <a:r>
              <a:rPr lang="en-GB" dirty="0"/>
              <a:t>The function of leadership is to produce more </a:t>
            </a:r>
            <a:r>
              <a:rPr lang="en-GB" sz="4300" b="1" dirty="0"/>
              <a:t>leaders</a:t>
            </a:r>
            <a:r>
              <a:rPr lang="en-GB" sz="4300" dirty="0"/>
              <a:t>, </a:t>
            </a:r>
            <a:r>
              <a:rPr lang="en-GB" dirty="0"/>
              <a:t>not more followers</a:t>
            </a:r>
          </a:p>
          <a:p>
            <a:pPr marL="0" indent="0">
              <a:buNone/>
            </a:pPr>
            <a:r>
              <a:rPr lang="en-GB" dirty="0"/>
              <a:t>(Ralph </a:t>
            </a:r>
            <a:r>
              <a:rPr lang="en-GB" dirty="0" err="1"/>
              <a:t>Nadar</a:t>
            </a:r>
            <a:r>
              <a:rPr lang="en-GB" dirty="0"/>
              <a:t>)</a:t>
            </a:r>
          </a:p>
          <a:p>
            <a:pPr marL="0" indent="0">
              <a:buNone/>
            </a:pPr>
            <a:endParaRPr lang="en-GB" dirty="0"/>
          </a:p>
          <a:p>
            <a:pPr marL="0" indent="0">
              <a:buNone/>
            </a:pPr>
            <a:r>
              <a:rPr lang="en-GB" dirty="0"/>
              <a:t>The only definition of a leader is someone who </a:t>
            </a:r>
            <a:r>
              <a:rPr lang="en-GB" sz="4200" b="1" dirty="0"/>
              <a:t>has followers</a:t>
            </a:r>
          </a:p>
          <a:p>
            <a:pPr marL="0" indent="0">
              <a:buNone/>
            </a:pPr>
            <a:r>
              <a:rPr lang="en-GB" dirty="0"/>
              <a:t>(The Drucker Foundation, 1996)</a:t>
            </a:r>
          </a:p>
          <a:p>
            <a:pPr marL="0" indent="0">
              <a:buNone/>
            </a:pPr>
            <a:endParaRPr lang="en-GB" dirty="0" smtClean="0"/>
          </a:p>
          <a:p>
            <a:pPr marL="0" indent="0">
              <a:buNone/>
            </a:pPr>
            <a:r>
              <a:rPr lang="en-GB" dirty="0" smtClean="0"/>
              <a:t>There are almost as many different definitions as there are people who have tried to define it.</a:t>
            </a:r>
          </a:p>
          <a:p>
            <a:pPr marL="0" indent="0">
              <a:buNone/>
            </a:pPr>
            <a:r>
              <a:rPr lang="en-GB" dirty="0" smtClean="0"/>
              <a:t>(Stogdill,1974)</a:t>
            </a:r>
          </a:p>
          <a:p>
            <a:pPr marL="0" indent="0">
              <a:buNone/>
            </a:pPr>
            <a:endParaRPr lang="en-GB" dirty="0"/>
          </a:p>
        </p:txBody>
      </p:sp>
    </p:spTree>
    <p:extLst>
      <p:ext uri="{BB962C8B-B14F-4D97-AF65-F5344CB8AC3E}">
        <p14:creationId xmlns:p14="http://schemas.microsoft.com/office/powerpoint/2010/main" val="3260006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sz="3200" b="1" dirty="0" smtClean="0">
                <a:latin typeface="+mj-lt"/>
              </a:rPr>
              <a:t>Leadership Defined</a:t>
            </a:r>
          </a:p>
        </p:txBody>
      </p:sp>
      <p:sp>
        <p:nvSpPr>
          <p:cNvPr id="7171" name="Rectangle 3"/>
          <p:cNvSpPr>
            <a:spLocks noGrp="1" noChangeArrowheads="1"/>
          </p:cNvSpPr>
          <p:nvPr>
            <p:ph type="body" orient="vert" idx="1"/>
          </p:nvPr>
        </p:nvSpPr>
        <p:spPr>
          <a:xfrm>
            <a:off x="404544" y="1454439"/>
            <a:ext cx="8318832" cy="3930559"/>
          </a:xfrm>
        </p:spPr>
        <p:txBody>
          <a:bodyPr>
            <a:normAutofit/>
          </a:bodyPr>
          <a:lstStyle/>
          <a:p>
            <a:pPr algn="ctr" eaLnBrk="1" hangingPunct="1">
              <a:lnSpc>
                <a:spcPct val="150000"/>
              </a:lnSpc>
              <a:buFont typeface="Wingdings" pitchFamily="2" charset="2"/>
              <a:buNone/>
              <a:defRPr/>
            </a:pPr>
            <a:r>
              <a:rPr lang="en-US" sz="3600" i="1" dirty="0" smtClean="0">
                <a:solidFill>
                  <a:schemeClr val="tx2">
                    <a:lumMod val="50000"/>
                  </a:schemeClr>
                </a:solidFill>
              </a:rPr>
              <a:t>“A process whereby an individual influences a group of individuals to achieve a common goal.”</a:t>
            </a:r>
          </a:p>
          <a:p>
            <a:pPr>
              <a:lnSpc>
                <a:spcPct val="110000"/>
              </a:lnSpc>
              <a:buFont typeface="Wingdings" pitchFamily="2" charset="2"/>
              <a:buNone/>
              <a:defRPr/>
            </a:pPr>
            <a:r>
              <a:rPr lang="en-US" dirty="0"/>
              <a:t>This is the definition that will guide our study </a:t>
            </a:r>
            <a:r>
              <a:rPr lang="en-US" dirty="0" smtClean="0"/>
              <a:t>of</a:t>
            </a:r>
          </a:p>
          <a:p>
            <a:pPr>
              <a:lnSpc>
                <a:spcPct val="110000"/>
              </a:lnSpc>
              <a:buFont typeface="Wingdings" pitchFamily="2" charset="2"/>
              <a:buNone/>
              <a:defRPr/>
            </a:pPr>
            <a:r>
              <a:rPr lang="en-US" dirty="0" smtClean="0"/>
              <a:t>leadership </a:t>
            </a:r>
            <a:r>
              <a:rPr lang="en-US" dirty="0"/>
              <a:t>over the coming </a:t>
            </a:r>
            <a:r>
              <a:rPr lang="en-US" dirty="0" smtClean="0"/>
              <a:t>weeks.</a:t>
            </a:r>
            <a:endParaRPr lang="en-US" dirty="0"/>
          </a:p>
        </p:txBody>
      </p:sp>
      <p:sp>
        <p:nvSpPr>
          <p:cNvPr id="4" name="Vertical Text Placeholder 3"/>
          <p:cNvSpPr>
            <a:spLocks noGrp="1"/>
          </p:cNvSpPr>
          <p:nvPr>
            <p:ph type="body" orient="vert" idx="13"/>
          </p:nvPr>
        </p:nvSpPr>
        <p:spPr/>
        <p:txBody>
          <a:bodyPr/>
          <a:lstStyle/>
          <a:p>
            <a:pPr marL="0" indent="0">
              <a:buNone/>
            </a:pPr>
            <a:r>
              <a:rPr lang="en-GB" dirty="0" smtClean="0"/>
              <a:t>According to </a:t>
            </a:r>
            <a:r>
              <a:rPr lang="en-GB" dirty="0" err="1" smtClean="0"/>
              <a:t>Northouse</a:t>
            </a:r>
            <a:r>
              <a:rPr lang="en-GB" dirty="0" smtClean="0"/>
              <a:t> leadership is:</a:t>
            </a:r>
            <a:endParaRPr lang="en-GB" dirty="0"/>
          </a:p>
        </p:txBody>
      </p:sp>
      <p:sp>
        <p:nvSpPr>
          <p:cNvPr id="5" name="TextBox 4"/>
          <p:cNvSpPr txBox="1"/>
          <p:nvPr/>
        </p:nvSpPr>
        <p:spPr>
          <a:xfrm>
            <a:off x="404544" y="6453336"/>
            <a:ext cx="8686800" cy="25391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8433186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52400" y="332656"/>
            <a:ext cx="9067800" cy="1066800"/>
          </a:xfrm>
        </p:spPr>
        <p:txBody>
          <a:bodyPr/>
          <a:lstStyle/>
          <a:p>
            <a:pPr algn="ctr" eaLnBrk="1" hangingPunct="1"/>
            <a:r>
              <a:rPr lang="en-US" sz="3200" b="1" dirty="0" smtClean="0">
                <a:latin typeface="+mj-lt"/>
              </a:rPr>
              <a:t>Components Central to the  Phenomenon of Leadership</a:t>
            </a:r>
          </a:p>
        </p:txBody>
      </p:sp>
      <p:sp>
        <p:nvSpPr>
          <p:cNvPr id="16387" name="Rectangle 3"/>
          <p:cNvSpPr>
            <a:spLocks noGrp="1" noChangeArrowheads="1"/>
          </p:cNvSpPr>
          <p:nvPr>
            <p:ph idx="1"/>
          </p:nvPr>
        </p:nvSpPr>
        <p:spPr>
          <a:xfrm>
            <a:off x="685800" y="2216622"/>
            <a:ext cx="3352800" cy="3276600"/>
          </a:xfrm>
        </p:spPr>
        <p:txBody>
          <a:bodyPr/>
          <a:lstStyle/>
          <a:p>
            <a:pPr eaLnBrk="1" hangingPunct="1">
              <a:lnSpc>
                <a:spcPct val="90000"/>
              </a:lnSpc>
              <a:spcBef>
                <a:spcPct val="0"/>
              </a:spcBef>
              <a:spcAft>
                <a:spcPts val="1200"/>
              </a:spcAft>
              <a:buClr>
                <a:srgbClr val="0070C0"/>
              </a:buClr>
            </a:pPr>
            <a:r>
              <a:rPr lang="en-US" sz="2400" dirty="0" smtClean="0">
                <a:latin typeface="+mn-lt"/>
              </a:rPr>
              <a:t>Is a process</a:t>
            </a:r>
          </a:p>
          <a:p>
            <a:pPr eaLnBrk="1" hangingPunct="1">
              <a:lnSpc>
                <a:spcPct val="90000"/>
              </a:lnSpc>
              <a:spcBef>
                <a:spcPct val="0"/>
              </a:spcBef>
              <a:spcAft>
                <a:spcPts val="1200"/>
              </a:spcAft>
              <a:buClr>
                <a:srgbClr val="0070C0"/>
              </a:buClr>
            </a:pPr>
            <a:r>
              <a:rPr lang="en-US" sz="2400" dirty="0" smtClean="0">
                <a:latin typeface="+mn-lt"/>
              </a:rPr>
              <a:t>Involves influence</a:t>
            </a:r>
          </a:p>
          <a:p>
            <a:pPr eaLnBrk="1" hangingPunct="1">
              <a:lnSpc>
                <a:spcPct val="90000"/>
              </a:lnSpc>
              <a:spcBef>
                <a:spcPct val="0"/>
              </a:spcBef>
              <a:spcAft>
                <a:spcPts val="1200"/>
              </a:spcAft>
              <a:buClr>
                <a:srgbClr val="0070C0"/>
              </a:buClr>
            </a:pPr>
            <a:r>
              <a:rPr lang="en-US" sz="2400" dirty="0" smtClean="0">
                <a:latin typeface="+mn-lt"/>
              </a:rPr>
              <a:t>Occurs within a group context</a:t>
            </a:r>
          </a:p>
          <a:p>
            <a:pPr eaLnBrk="1" hangingPunct="1">
              <a:lnSpc>
                <a:spcPct val="90000"/>
              </a:lnSpc>
              <a:spcBef>
                <a:spcPct val="0"/>
              </a:spcBef>
              <a:spcAft>
                <a:spcPts val="1200"/>
              </a:spcAft>
              <a:buClr>
                <a:srgbClr val="0070C0"/>
              </a:buClr>
            </a:pPr>
            <a:r>
              <a:rPr lang="en-US" sz="2400" dirty="0" smtClean="0">
                <a:latin typeface="+mn-lt"/>
              </a:rPr>
              <a:t>Attends to common goals</a:t>
            </a:r>
          </a:p>
        </p:txBody>
      </p:sp>
      <p:sp>
        <p:nvSpPr>
          <p:cNvPr id="8196" name="Text Box 4"/>
          <p:cNvSpPr txBox="1">
            <a:spLocks noChangeArrowheads="1"/>
          </p:cNvSpPr>
          <p:nvPr/>
        </p:nvSpPr>
        <p:spPr bwMode="auto">
          <a:xfrm>
            <a:off x="990600" y="1484784"/>
            <a:ext cx="2667000" cy="579438"/>
          </a:xfrm>
          <a:prstGeom prst="rect">
            <a:avLst/>
          </a:prstGeom>
          <a:noFill/>
          <a:ln w="9525">
            <a:noFill/>
            <a:miter lim="800000"/>
            <a:headEnd/>
            <a:tailEnd/>
          </a:ln>
          <a:effectLst/>
        </p:spPr>
        <p:txBody>
          <a:bodyPr>
            <a:spAutoFit/>
          </a:bodyPr>
          <a:lstStyle/>
          <a:p>
            <a:pPr eaLnBrk="0" hangingPunct="0">
              <a:defRPr/>
            </a:pPr>
            <a:r>
              <a:rPr lang="en-US" sz="3200" b="1" i="1" dirty="0">
                <a:solidFill>
                  <a:srgbClr val="0070C0"/>
                </a:solidFill>
                <a:latin typeface="Arial Rounded MT Bold" pitchFamily="34" charset="0"/>
              </a:rPr>
              <a:t>Leadership</a:t>
            </a:r>
          </a:p>
        </p:txBody>
      </p:sp>
      <p:sp>
        <p:nvSpPr>
          <p:cNvPr id="8197" name="Text Box 5"/>
          <p:cNvSpPr txBox="1">
            <a:spLocks noChangeArrowheads="1"/>
          </p:cNvSpPr>
          <p:nvPr/>
        </p:nvSpPr>
        <p:spPr bwMode="auto">
          <a:xfrm>
            <a:off x="5410200" y="1484784"/>
            <a:ext cx="2133600" cy="579438"/>
          </a:xfrm>
          <a:prstGeom prst="rect">
            <a:avLst/>
          </a:prstGeom>
          <a:noFill/>
          <a:ln w="9525">
            <a:noFill/>
            <a:miter lim="800000"/>
            <a:headEnd/>
            <a:tailEnd/>
          </a:ln>
          <a:effectLst/>
        </p:spPr>
        <p:txBody>
          <a:bodyPr>
            <a:spAutoFit/>
          </a:bodyPr>
          <a:lstStyle/>
          <a:p>
            <a:pPr eaLnBrk="0" hangingPunct="0">
              <a:defRPr/>
            </a:pPr>
            <a:r>
              <a:rPr lang="en-US" sz="3200" b="1" i="1" dirty="0">
                <a:solidFill>
                  <a:srgbClr val="0070C0"/>
                </a:solidFill>
                <a:latin typeface="Arial Rounded MT Bold" pitchFamily="34" charset="0"/>
              </a:rPr>
              <a:t>Leaders</a:t>
            </a:r>
          </a:p>
        </p:txBody>
      </p:sp>
      <p:sp>
        <p:nvSpPr>
          <p:cNvPr id="16390" name="Rectangle 6"/>
          <p:cNvSpPr>
            <a:spLocks noChangeArrowheads="1"/>
          </p:cNvSpPr>
          <p:nvPr/>
        </p:nvSpPr>
        <p:spPr bwMode="auto">
          <a:xfrm>
            <a:off x="4419600" y="2216622"/>
            <a:ext cx="4343400" cy="3657600"/>
          </a:xfrm>
          <a:prstGeom prst="rect">
            <a:avLst/>
          </a:prstGeom>
          <a:noFill/>
          <a:ln w="9525">
            <a:noFill/>
            <a:miter lim="800000"/>
            <a:headEnd/>
            <a:tailEnd/>
          </a:ln>
        </p:spPr>
        <p:txBody>
          <a:bodyPr/>
          <a:lstStyle/>
          <a:p>
            <a:pPr marL="342900" indent="-342900">
              <a:lnSpc>
                <a:spcPct val="90000"/>
              </a:lnSpc>
              <a:spcBef>
                <a:spcPct val="0"/>
              </a:spcBef>
              <a:spcAft>
                <a:spcPts val="1200"/>
              </a:spcAft>
              <a:buClr>
                <a:srgbClr val="0070C0"/>
              </a:buClr>
              <a:buSzPct val="85000"/>
              <a:buFont typeface="Arial" pitchFamily="34" charset="0"/>
              <a:buChar char="•"/>
            </a:pPr>
            <a:r>
              <a:rPr lang="en-US" sz="2400" dirty="0"/>
              <a:t>a</a:t>
            </a:r>
            <a:r>
              <a:rPr lang="en-US" sz="2400" dirty="0" smtClean="0"/>
              <a:t>nd </a:t>
            </a:r>
            <a:r>
              <a:rPr lang="en-US" sz="2400" dirty="0"/>
              <a:t>followers are involved together</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a</a:t>
            </a:r>
            <a:r>
              <a:rPr lang="en-US" sz="2400" dirty="0" smtClean="0"/>
              <a:t>nd </a:t>
            </a:r>
            <a:r>
              <a:rPr lang="en-US" sz="2400" dirty="0"/>
              <a:t>followers need each other</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o</a:t>
            </a:r>
            <a:r>
              <a:rPr lang="en-US" sz="2400" dirty="0" smtClean="0"/>
              <a:t>ften </a:t>
            </a:r>
            <a:r>
              <a:rPr lang="en-US" sz="2400" dirty="0"/>
              <a:t>initiate and maintain the relationship</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 </a:t>
            </a:r>
            <a:r>
              <a:rPr lang="en-US" sz="2400" dirty="0" smtClean="0"/>
              <a:t>are </a:t>
            </a:r>
            <a:r>
              <a:rPr lang="en-US" sz="2400" dirty="0"/>
              <a:t>not above or better than followers  </a:t>
            </a:r>
          </a:p>
        </p:txBody>
      </p:sp>
      <p:sp>
        <p:nvSpPr>
          <p:cNvPr id="10" name="TextBox 9"/>
          <p:cNvSpPr txBox="1"/>
          <p:nvPr/>
        </p:nvSpPr>
        <p:spPr>
          <a:xfrm>
            <a:off x="457200" y="6310388"/>
            <a:ext cx="8686800" cy="25391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94909874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697920" y="5490191"/>
            <a:ext cx="2194560" cy="1397039"/>
          </a:xfrm>
        </p:spPr>
        <p:txBody>
          <a:bodyPr/>
          <a:lstStyle/>
          <a:p>
            <a:fld id="{AC82685A-BD3A-4230-8D85-804689F67293}" type="slidenum">
              <a:rPr lang="en-GB" smtClean="0"/>
              <a:t>28</a:t>
            </a:fld>
            <a:endParaRPr lang="en-GB" dirty="0"/>
          </a:p>
        </p:txBody>
      </p:sp>
      <p:pic>
        <p:nvPicPr>
          <p:cNvPr id="2050" name="Picture 2" descr="Image result for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183" y="1124744"/>
            <a:ext cx="8954817" cy="23812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11560" y="260648"/>
            <a:ext cx="3240360" cy="707886"/>
          </a:xfrm>
          <a:prstGeom prst="rect">
            <a:avLst/>
          </a:prstGeom>
          <a:noFill/>
        </p:spPr>
        <p:txBody>
          <a:bodyPr wrap="square" rtlCol="0">
            <a:spAutoFit/>
          </a:bodyPr>
          <a:lstStyle/>
          <a:p>
            <a:r>
              <a:rPr lang="en-GB" sz="4000" dirty="0" smtClean="0"/>
              <a:t>What is……..</a:t>
            </a:r>
            <a:endParaRPr lang="en-GB" sz="4000" dirty="0"/>
          </a:p>
        </p:txBody>
      </p:sp>
      <p:sp>
        <p:nvSpPr>
          <p:cNvPr id="6" name="TextBox 5"/>
          <p:cNvSpPr txBox="1"/>
          <p:nvPr/>
        </p:nvSpPr>
        <p:spPr>
          <a:xfrm>
            <a:off x="1763688" y="4014637"/>
            <a:ext cx="6768752" cy="584775"/>
          </a:xfrm>
          <a:prstGeom prst="rect">
            <a:avLst/>
          </a:prstGeom>
          <a:noFill/>
        </p:spPr>
        <p:txBody>
          <a:bodyPr wrap="square" rtlCol="0">
            <a:spAutoFit/>
          </a:bodyPr>
          <a:lstStyle/>
          <a:p>
            <a:pPr algn="r"/>
            <a:r>
              <a:rPr lang="en-GB" sz="3200" dirty="0" smtClean="0"/>
              <a:t>…..and is it different to leadership?</a:t>
            </a:r>
            <a:endParaRPr lang="en-GB" sz="3200" dirty="0"/>
          </a:p>
        </p:txBody>
      </p:sp>
      <p:sp>
        <p:nvSpPr>
          <p:cNvPr id="7" name="TextBox 6"/>
          <p:cNvSpPr txBox="1"/>
          <p:nvPr/>
        </p:nvSpPr>
        <p:spPr>
          <a:xfrm>
            <a:off x="323528" y="4843860"/>
            <a:ext cx="8568952" cy="646331"/>
          </a:xfrm>
          <a:prstGeom prst="rect">
            <a:avLst/>
          </a:prstGeom>
          <a:noFill/>
        </p:spPr>
        <p:txBody>
          <a:bodyPr wrap="square" rtlCol="0">
            <a:spAutoFit/>
          </a:bodyPr>
          <a:lstStyle/>
          <a:p>
            <a:r>
              <a:rPr lang="en-GB" dirty="0" smtClean="0"/>
              <a:t>Write down an example of someone you think is a good manager and what makes them a good manager.</a:t>
            </a:r>
            <a:endParaRPr lang="en-GB" dirty="0"/>
          </a:p>
        </p:txBody>
      </p:sp>
    </p:spTree>
    <p:extLst>
      <p:ext uri="{BB962C8B-B14F-4D97-AF65-F5344CB8AC3E}">
        <p14:creationId xmlns:p14="http://schemas.microsoft.com/office/powerpoint/2010/main" val="25540572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6799594" y="5589240"/>
            <a:ext cx="2194560" cy="1397039"/>
          </a:xfrm>
        </p:spPr>
        <p:txBody>
          <a:bodyPr/>
          <a:lstStyle/>
          <a:p>
            <a:fld id="{AC82685A-BD3A-4230-8D85-804689F67293}" type="slidenum">
              <a:rPr lang="en-GB" smtClean="0"/>
              <a:t>29</a:t>
            </a:fld>
            <a:endParaRPr lang="en-GB" dirty="0"/>
          </a:p>
        </p:txBody>
      </p:sp>
      <p:pic>
        <p:nvPicPr>
          <p:cNvPr id="3" name="Picture 2" descr="Image result for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183" y="3356992"/>
            <a:ext cx="8954817" cy="23812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251520" y="-743251"/>
            <a:ext cx="8712968" cy="4057852"/>
          </a:xfrm>
          <a:prstGeom prst="rect">
            <a:avLst/>
          </a:prstGeom>
        </p:spPr>
      </p:pic>
      <p:sp>
        <p:nvSpPr>
          <p:cNvPr id="5" name="Rectangle 4"/>
          <p:cNvSpPr/>
          <p:nvPr/>
        </p:nvSpPr>
        <p:spPr>
          <a:xfrm>
            <a:off x="4030362" y="2348880"/>
            <a:ext cx="1018549"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v</a:t>
            </a:r>
            <a:r>
              <a:rPr lang="en-US" sz="5400" dirty="0" smtClean="0">
                <a:ln w="0"/>
                <a:effectLst>
                  <a:outerShdw blurRad="38100" dist="19050" dir="2700000" algn="tl" rotWithShape="0">
                    <a:schemeClr val="dk1">
                      <a:alpha val="40000"/>
                    </a:schemeClr>
                  </a:outerShdw>
                </a:effectLst>
              </a:rPr>
              <a:t>’s</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70376898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solidFill>
                  <a:schemeClr val="tx2">
                    <a:lumMod val="75000"/>
                  </a:schemeClr>
                </a:solidFill>
              </a:rPr>
              <a:t>2: Management v’s Leadership</a:t>
            </a:r>
            <a:endParaRPr lang="en-GB" dirty="0">
              <a:solidFill>
                <a:schemeClr val="tx2">
                  <a:lumMod val="75000"/>
                </a:schemeClr>
              </a:solidFill>
            </a:endParaRPr>
          </a:p>
        </p:txBody>
      </p:sp>
      <p:sp>
        <p:nvSpPr>
          <p:cNvPr id="4" name="Content Placeholder 3"/>
          <p:cNvSpPr>
            <a:spLocks noGrp="1"/>
          </p:cNvSpPr>
          <p:nvPr>
            <p:ph type="body" orient="vert" idx="1"/>
          </p:nvPr>
        </p:nvSpPr>
        <p:spPr>
          <a:xfrm>
            <a:off x="405584" y="1586673"/>
            <a:ext cx="4242616" cy="3930559"/>
          </a:xfrm>
        </p:spPr>
        <p:txBody>
          <a:bodyPr>
            <a:noAutofit/>
          </a:bodyPr>
          <a:lstStyle/>
          <a:p>
            <a:pPr marL="0" indent="0">
              <a:buNone/>
            </a:pPr>
            <a:r>
              <a:rPr lang="en-GB" sz="3200" dirty="0"/>
              <a:t>According to Fayol (1967) managers:</a:t>
            </a:r>
          </a:p>
          <a:p>
            <a:pPr>
              <a:buFont typeface="Arial" panose="020B0604020202020204" pitchFamily="34" charset="0"/>
              <a:buChar char="•"/>
            </a:pPr>
            <a:r>
              <a:rPr lang="en-GB" sz="3200" dirty="0" smtClean="0"/>
              <a:t>Plan</a:t>
            </a:r>
            <a:endParaRPr lang="en-GB" sz="3200" dirty="0"/>
          </a:p>
          <a:p>
            <a:pPr>
              <a:buFont typeface="Arial" panose="020B0604020202020204" pitchFamily="34" charset="0"/>
              <a:buChar char="•"/>
            </a:pPr>
            <a:r>
              <a:rPr lang="en-GB" sz="3200" dirty="0"/>
              <a:t>Organise</a:t>
            </a:r>
          </a:p>
          <a:p>
            <a:pPr>
              <a:buFont typeface="Arial" panose="020B0604020202020204" pitchFamily="34" charset="0"/>
              <a:buChar char="•"/>
            </a:pPr>
            <a:r>
              <a:rPr lang="en-GB" sz="3200" dirty="0"/>
              <a:t>Command</a:t>
            </a:r>
          </a:p>
          <a:p>
            <a:pPr>
              <a:buFont typeface="Arial" panose="020B0604020202020204" pitchFamily="34" charset="0"/>
              <a:buChar char="•"/>
            </a:pPr>
            <a:r>
              <a:rPr lang="en-GB" sz="3200" dirty="0"/>
              <a:t>Co-ordinate</a:t>
            </a:r>
          </a:p>
          <a:p>
            <a:pPr>
              <a:buFont typeface="Arial" panose="020B0604020202020204" pitchFamily="34" charset="0"/>
              <a:buChar char="•"/>
            </a:pPr>
            <a:r>
              <a:rPr lang="en-GB" sz="3200" dirty="0"/>
              <a:t>Control</a:t>
            </a:r>
          </a:p>
          <a:p>
            <a:pPr marL="0" indent="0">
              <a:buNone/>
            </a:pPr>
            <a:endParaRPr lang="en-GB" sz="3200" dirty="0" smtClean="0"/>
          </a:p>
          <a:p>
            <a:pPr>
              <a:buNone/>
            </a:pPr>
            <a:endParaRPr lang="en-GB" sz="3200" dirty="0"/>
          </a:p>
        </p:txBody>
      </p:sp>
      <p:sp>
        <p:nvSpPr>
          <p:cNvPr id="5" name="Content Placeholder 4"/>
          <p:cNvSpPr>
            <a:spLocks noGrp="1"/>
          </p:cNvSpPr>
          <p:nvPr>
            <p:ph type="body" orient="vert" idx="13"/>
          </p:nvPr>
        </p:nvSpPr>
        <p:spPr/>
        <p:txBody>
          <a:bodyPr>
            <a:normAutofit fontScale="85000" lnSpcReduction="20000"/>
          </a:bodyPr>
          <a:lstStyle/>
          <a:p>
            <a:pPr>
              <a:buNone/>
            </a:pPr>
            <a:r>
              <a:rPr lang="en-GB" dirty="0" smtClean="0"/>
              <a:t>What do managers do?</a:t>
            </a:r>
          </a:p>
        </p:txBody>
      </p:sp>
      <p:sp>
        <p:nvSpPr>
          <p:cNvPr id="3" name="Slide Number Placeholder 2"/>
          <p:cNvSpPr>
            <a:spLocks noGrp="1"/>
          </p:cNvSpPr>
          <p:nvPr>
            <p:ph type="sldNum" sz="quarter" idx="15"/>
          </p:nvPr>
        </p:nvSpPr>
        <p:spPr>
          <a:xfrm>
            <a:off x="6732240" y="5610800"/>
            <a:ext cx="2194560" cy="1397039"/>
          </a:xfrm>
        </p:spPr>
        <p:txBody>
          <a:bodyPr/>
          <a:lstStyle/>
          <a:p>
            <a:fld id="{AC82685A-BD3A-4230-8D85-804689F67293}" type="slidenum">
              <a:rPr lang="en-GB" smtClean="0"/>
              <a:t>30</a:t>
            </a:fld>
            <a:endParaRPr lang="en-GB" dirty="0"/>
          </a:p>
        </p:txBody>
      </p:sp>
      <p:sp>
        <p:nvSpPr>
          <p:cNvPr id="9" name="Content Placeholder 3"/>
          <p:cNvSpPr txBox="1">
            <a:spLocks/>
          </p:cNvSpPr>
          <p:nvPr/>
        </p:nvSpPr>
        <p:spPr>
          <a:xfrm>
            <a:off x="4657725" y="1673352"/>
            <a:ext cx="4038600" cy="3843880"/>
          </a:xfrm>
          <a:prstGeom prst="rect">
            <a:avLst/>
          </a:prstGeom>
        </p:spPr>
        <p:txBody>
          <a:bodyPr>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dirty="0" smtClean="0"/>
              <a:t>Drucker (1993) stated that managers:</a:t>
            </a:r>
          </a:p>
          <a:p>
            <a:r>
              <a:rPr lang="en-GB" dirty="0" smtClean="0"/>
              <a:t>Manage a business – creating customers, innovation</a:t>
            </a:r>
          </a:p>
          <a:p>
            <a:r>
              <a:rPr lang="en-GB" dirty="0" smtClean="0"/>
              <a:t>Manage Managers</a:t>
            </a:r>
          </a:p>
          <a:p>
            <a:r>
              <a:rPr lang="en-GB" dirty="0" smtClean="0"/>
              <a:t>Manage the workers and the work</a:t>
            </a:r>
          </a:p>
          <a:p>
            <a:endParaRPr lang="en-GB" dirty="0"/>
          </a:p>
        </p:txBody>
      </p:sp>
    </p:spTree>
    <p:extLst>
      <p:ext uri="{BB962C8B-B14F-4D97-AF65-F5344CB8AC3E}">
        <p14:creationId xmlns:p14="http://schemas.microsoft.com/office/powerpoint/2010/main" val="279929275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99392"/>
            <a:ext cx="8229600" cy="1143000"/>
          </a:xfrm>
        </p:spPr>
        <p:txBody>
          <a:bodyPr>
            <a:normAutofit/>
          </a:bodyPr>
          <a:lstStyle/>
          <a:p>
            <a:pPr algn="l"/>
            <a:r>
              <a:rPr lang="en-GB" dirty="0" smtClean="0">
                <a:solidFill>
                  <a:schemeClr val="tx2">
                    <a:lumMod val="75000"/>
                  </a:schemeClr>
                </a:solidFill>
              </a:rPr>
              <a:t>2: Management v’s Leadership</a:t>
            </a:r>
            <a:endParaRPr lang="en-GB" dirty="0">
              <a:solidFill>
                <a:schemeClr val="tx2">
                  <a:lumMod val="75000"/>
                </a:schemeClr>
              </a:solidFill>
            </a:endParaRPr>
          </a:p>
        </p:txBody>
      </p:sp>
      <p:sp>
        <p:nvSpPr>
          <p:cNvPr id="4" name="Content Placeholder 3"/>
          <p:cNvSpPr>
            <a:spLocks noGrp="1"/>
          </p:cNvSpPr>
          <p:nvPr>
            <p:ph type="body" orient="vert" idx="1"/>
          </p:nvPr>
        </p:nvSpPr>
        <p:spPr>
          <a:xfrm>
            <a:off x="405584" y="1224280"/>
            <a:ext cx="3590352" cy="4522019"/>
          </a:xfrm>
        </p:spPr>
        <p:txBody>
          <a:bodyPr>
            <a:noAutofit/>
          </a:bodyPr>
          <a:lstStyle/>
          <a:p>
            <a:pPr algn="ctr">
              <a:buFont typeface="Arial" panose="020B0604020202020204" pitchFamily="34" charset="0"/>
              <a:buChar char="•"/>
            </a:pPr>
            <a:r>
              <a:rPr lang="en-GB" sz="2000" b="1" u="sng" dirty="0" smtClean="0">
                <a:solidFill>
                  <a:srgbClr val="C00000"/>
                </a:solidFill>
              </a:rPr>
              <a:t>Management </a:t>
            </a:r>
          </a:p>
          <a:p>
            <a:pPr>
              <a:buFont typeface="Arial" panose="020B0604020202020204" pitchFamily="34" charset="0"/>
              <a:buChar char="•"/>
            </a:pPr>
            <a:r>
              <a:rPr lang="en-GB" sz="1600" dirty="0" smtClean="0"/>
              <a:t>Planning</a:t>
            </a:r>
            <a:endParaRPr lang="en-GB" sz="1600" dirty="0"/>
          </a:p>
          <a:p>
            <a:pPr>
              <a:buFont typeface="Arial" panose="020B0604020202020204" pitchFamily="34" charset="0"/>
              <a:buChar char="•"/>
            </a:pPr>
            <a:r>
              <a:rPr lang="en-GB" sz="1600" dirty="0"/>
              <a:t>Organising </a:t>
            </a:r>
          </a:p>
          <a:p>
            <a:pPr>
              <a:buFont typeface="Arial" panose="020B0604020202020204" pitchFamily="34" charset="0"/>
              <a:buChar char="•"/>
            </a:pPr>
            <a:r>
              <a:rPr lang="en-GB" sz="1600" dirty="0"/>
              <a:t>Controlling</a:t>
            </a:r>
          </a:p>
          <a:p>
            <a:pPr>
              <a:buFont typeface="Arial" panose="020B0604020202020204" pitchFamily="34" charset="0"/>
              <a:buChar char="•"/>
            </a:pPr>
            <a:r>
              <a:rPr lang="en-GB" sz="1600" dirty="0"/>
              <a:t>Coordinating</a:t>
            </a:r>
          </a:p>
          <a:p>
            <a:pPr>
              <a:buFont typeface="Arial" panose="020B0604020202020204" pitchFamily="34" charset="0"/>
              <a:buChar char="•"/>
            </a:pPr>
            <a:r>
              <a:rPr lang="en-GB" sz="1600" dirty="0"/>
              <a:t>Directing</a:t>
            </a:r>
          </a:p>
          <a:p>
            <a:pPr>
              <a:buFont typeface="Arial" panose="020B0604020202020204" pitchFamily="34" charset="0"/>
              <a:buChar char="•"/>
            </a:pPr>
            <a:r>
              <a:rPr lang="en-GB" sz="1600" dirty="0"/>
              <a:t>Resource use</a:t>
            </a:r>
          </a:p>
          <a:p>
            <a:pPr>
              <a:buFont typeface="Arial" panose="020B0604020202020204" pitchFamily="34" charset="0"/>
              <a:buChar char="•"/>
            </a:pPr>
            <a:r>
              <a:rPr lang="en-GB" sz="1600" dirty="0"/>
              <a:t>Time management </a:t>
            </a:r>
          </a:p>
          <a:p>
            <a:pPr>
              <a:buFont typeface="Arial" panose="020B0604020202020204" pitchFamily="34" charset="0"/>
              <a:buChar char="•"/>
            </a:pPr>
            <a:r>
              <a:rPr lang="en-GB" sz="1600" dirty="0"/>
              <a:t>Logistics and supply chain</a:t>
            </a:r>
          </a:p>
          <a:p>
            <a:pPr>
              <a:buFont typeface="Arial" panose="020B0604020202020204" pitchFamily="34" charset="0"/>
              <a:buChar char="•"/>
            </a:pPr>
            <a:r>
              <a:rPr lang="en-GB" sz="1600" dirty="0"/>
              <a:t>Finance and money</a:t>
            </a:r>
          </a:p>
          <a:p>
            <a:pPr>
              <a:buFont typeface="Arial" panose="020B0604020202020204" pitchFamily="34" charset="0"/>
              <a:buChar char="•"/>
            </a:pPr>
            <a:r>
              <a:rPr lang="en-GB" sz="1600" dirty="0"/>
              <a:t>Budgeting</a:t>
            </a:r>
          </a:p>
          <a:p>
            <a:pPr>
              <a:buFont typeface="Arial" panose="020B0604020202020204" pitchFamily="34" charset="0"/>
              <a:buChar char="•"/>
            </a:pPr>
            <a:r>
              <a:rPr lang="en-GB" sz="1600" dirty="0"/>
              <a:t>Strategy</a:t>
            </a:r>
          </a:p>
          <a:p>
            <a:pPr>
              <a:buFont typeface="Arial" panose="020B0604020202020204" pitchFamily="34" charset="0"/>
              <a:buChar char="•"/>
            </a:pPr>
            <a:r>
              <a:rPr lang="en-GB" sz="1600" dirty="0"/>
              <a:t>Decision making</a:t>
            </a:r>
          </a:p>
          <a:p>
            <a:pPr>
              <a:buFont typeface="Arial" panose="020B0604020202020204" pitchFamily="34" charset="0"/>
              <a:buChar char="•"/>
            </a:pPr>
            <a:r>
              <a:rPr lang="en-GB" sz="1600" dirty="0"/>
              <a:t>Problem solving</a:t>
            </a:r>
          </a:p>
          <a:p>
            <a:pPr>
              <a:buFont typeface="Arial" panose="020B0604020202020204" pitchFamily="34" charset="0"/>
              <a:buChar char="•"/>
            </a:pPr>
            <a:endParaRPr lang="en-GB" sz="1000" dirty="0" smtClean="0"/>
          </a:p>
          <a:p>
            <a:pPr>
              <a:buFont typeface="Arial" panose="020B0604020202020204" pitchFamily="34" charset="0"/>
              <a:buChar char="•"/>
            </a:pPr>
            <a:endParaRPr lang="en-GB" sz="1000" dirty="0"/>
          </a:p>
        </p:txBody>
      </p:sp>
      <p:sp>
        <p:nvSpPr>
          <p:cNvPr id="5" name="Content Placeholder 4"/>
          <p:cNvSpPr>
            <a:spLocks noGrp="1"/>
          </p:cNvSpPr>
          <p:nvPr>
            <p:ph type="body" orient="vert" idx="13"/>
          </p:nvPr>
        </p:nvSpPr>
        <p:spPr>
          <a:xfrm>
            <a:off x="406146" y="847650"/>
            <a:ext cx="8317230" cy="369741"/>
          </a:xfrm>
        </p:spPr>
        <p:txBody>
          <a:bodyPr>
            <a:normAutofit fontScale="85000" lnSpcReduction="20000"/>
          </a:bodyPr>
          <a:lstStyle/>
          <a:p>
            <a:pPr>
              <a:buNone/>
            </a:pPr>
            <a:r>
              <a:rPr lang="en-GB" dirty="0" smtClean="0"/>
              <a:t>Differences (Carmichael et al 2011)</a:t>
            </a:r>
          </a:p>
        </p:txBody>
      </p:sp>
      <p:sp>
        <p:nvSpPr>
          <p:cNvPr id="3" name="Slide Number Placeholder 2"/>
          <p:cNvSpPr>
            <a:spLocks noGrp="1"/>
          </p:cNvSpPr>
          <p:nvPr>
            <p:ph type="sldNum" sz="quarter" idx="15"/>
          </p:nvPr>
        </p:nvSpPr>
        <p:spPr>
          <a:xfrm>
            <a:off x="6809420" y="5697590"/>
            <a:ext cx="2194560" cy="1397039"/>
          </a:xfrm>
        </p:spPr>
        <p:txBody>
          <a:bodyPr/>
          <a:lstStyle/>
          <a:p>
            <a:fld id="{AC82685A-BD3A-4230-8D85-804689F67293}" type="slidenum">
              <a:rPr lang="en-GB" smtClean="0"/>
              <a:t>31</a:t>
            </a:fld>
            <a:endParaRPr lang="en-GB" dirty="0"/>
          </a:p>
        </p:txBody>
      </p:sp>
      <p:sp>
        <p:nvSpPr>
          <p:cNvPr id="9" name="Content Placeholder 3"/>
          <p:cNvSpPr txBox="1">
            <a:spLocks/>
          </p:cNvSpPr>
          <p:nvPr/>
        </p:nvSpPr>
        <p:spPr>
          <a:xfrm>
            <a:off x="4932040" y="1310958"/>
            <a:ext cx="3754760" cy="4422297"/>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b="1" u="sng" dirty="0" smtClean="0">
                <a:solidFill>
                  <a:srgbClr val="C00000"/>
                </a:solidFill>
              </a:rPr>
              <a:t>Leadership</a:t>
            </a:r>
            <a:endParaRPr lang="en-GB" b="1" u="sng" dirty="0">
              <a:solidFill>
                <a:srgbClr val="C00000"/>
              </a:solidFill>
            </a:endParaRPr>
          </a:p>
          <a:p>
            <a:endParaRPr lang="en-GB" dirty="0" smtClean="0"/>
          </a:p>
          <a:p>
            <a:r>
              <a:rPr lang="en-GB" dirty="0" smtClean="0"/>
              <a:t>Vision</a:t>
            </a:r>
            <a:endParaRPr lang="en-GB" dirty="0"/>
          </a:p>
          <a:p>
            <a:r>
              <a:rPr lang="en-GB" dirty="0"/>
              <a:t>Inspiration</a:t>
            </a:r>
          </a:p>
          <a:p>
            <a:r>
              <a:rPr lang="en-GB" dirty="0"/>
              <a:t>Persuasion</a:t>
            </a:r>
          </a:p>
          <a:p>
            <a:r>
              <a:rPr lang="en-GB" dirty="0"/>
              <a:t>Motivation</a:t>
            </a:r>
          </a:p>
          <a:p>
            <a:r>
              <a:rPr lang="en-GB" dirty="0"/>
              <a:t>Relationships</a:t>
            </a:r>
          </a:p>
          <a:p>
            <a:r>
              <a:rPr lang="en-GB" dirty="0"/>
              <a:t>Teamwork</a:t>
            </a:r>
          </a:p>
          <a:p>
            <a:r>
              <a:rPr lang="en-GB" dirty="0"/>
              <a:t>Listening</a:t>
            </a:r>
          </a:p>
          <a:p>
            <a:r>
              <a:rPr lang="en-GB" dirty="0"/>
              <a:t>Counselling </a:t>
            </a:r>
          </a:p>
          <a:p>
            <a:r>
              <a:rPr lang="en-GB" dirty="0"/>
              <a:t>Coaching</a:t>
            </a:r>
          </a:p>
          <a:p>
            <a:r>
              <a:rPr lang="en-GB" dirty="0"/>
              <a:t>Mentoring</a:t>
            </a:r>
          </a:p>
          <a:p>
            <a:endParaRPr lang="en-GB" dirty="0"/>
          </a:p>
        </p:txBody>
      </p:sp>
      <p:cxnSp>
        <p:nvCxnSpPr>
          <p:cNvPr id="7" name="Straight Connector 6"/>
          <p:cNvCxnSpPr/>
          <p:nvPr/>
        </p:nvCxnSpPr>
        <p:spPr>
          <a:xfrm>
            <a:off x="4427984" y="1412776"/>
            <a:ext cx="0" cy="4176464"/>
          </a:xfrm>
          <a:prstGeom prst="line">
            <a:avLst/>
          </a:prstGeom>
          <a:ln>
            <a:solidFill>
              <a:srgbClr val="C00000"/>
            </a:solidFill>
          </a:ln>
        </p:spPr>
        <p:style>
          <a:lnRef idx="2">
            <a:schemeClr val="accent6"/>
          </a:lnRef>
          <a:fillRef idx="0">
            <a:schemeClr val="accent6"/>
          </a:fillRef>
          <a:effectRef idx="1">
            <a:schemeClr val="accent6"/>
          </a:effectRef>
          <a:fontRef idx="minor">
            <a:schemeClr val="tx1"/>
          </a:fontRef>
        </p:style>
      </p:cxnSp>
    </p:spTree>
    <p:extLst>
      <p:ext uri="{BB962C8B-B14F-4D97-AF65-F5344CB8AC3E}">
        <p14:creationId xmlns:p14="http://schemas.microsoft.com/office/powerpoint/2010/main" val="269892487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Leadership v’s Management</a:t>
            </a:r>
            <a:endParaRPr lang="en-GB" dirty="0"/>
          </a:p>
        </p:txBody>
      </p:sp>
      <p:sp>
        <p:nvSpPr>
          <p:cNvPr id="4" name="Vertical Text Placeholder 3"/>
          <p:cNvSpPr>
            <a:spLocks noGrp="1"/>
          </p:cNvSpPr>
          <p:nvPr>
            <p:ph type="body" orient="vert" idx="13"/>
          </p:nvPr>
        </p:nvSpPr>
        <p:spPr/>
        <p:txBody>
          <a:bodyPr/>
          <a:lstStyle/>
          <a:p>
            <a:pPr marL="0" indent="0">
              <a:buNone/>
            </a:pPr>
            <a:r>
              <a:rPr lang="en-GB" dirty="0" err="1" smtClean="0"/>
              <a:t>Differnces</a:t>
            </a:r>
            <a:r>
              <a:rPr lang="en-GB" dirty="0" smtClean="0"/>
              <a:t> (Kotter 1990)</a:t>
            </a:r>
            <a:endParaRPr lang="en-GB" dirty="0"/>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59" y="1700808"/>
            <a:ext cx="7767637" cy="4743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571104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05584" y="-27384"/>
            <a:ext cx="8229600" cy="1143000"/>
          </a:xfrm>
        </p:spPr>
        <p:txBody>
          <a:bodyPr/>
          <a:lstStyle/>
          <a:p>
            <a:r>
              <a:rPr lang="en-GB" dirty="0" smtClean="0"/>
              <a:t>2. Leadership v’s Management</a:t>
            </a:r>
            <a:endParaRPr lang="en-GB" dirty="0"/>
          </a:p>
        </p:txBody>
      </p:sp>
      <p:sp>
        <p:nvSpPr>
          <p:cNvPr id="6" name="Vertical Text Placeholder 5"/>
          <p:cNvSpPr>
            <a:spLocks noGrp="1"/>
          </p:cNvSpPr>
          <p:nvPr>
            <p:ph type="body" orient="vert" idx="1"/>
          </p:nvPr>
        </p:nvSpPr>
        <p:spPr>
          <a:xfrm>
            <a:off x="405584" y="1296288"/>
            <a:ext cx="8318832" cy="4364960"/>
          </a:xfrm>
        </p:spPr>
        <p:txBody>
          <a:bodyPr>
            <a:normAutofit/>
          </a:bodyPr>
          <a:lstStyle/>
          <a:p>
            <a:r>
              <a:rPr lang="en-GB" dirty="0"/>
              <a:t>Effective leadership/ Management requires a balance of the two</a:t>
            </a:r>
          </a:p>
          <a:p>
            <a:r>
              <a:rPr lang="en-GB" dirty="0" smtClean="0"/>
              <a:t>Balance </a:t>
            </a:r>
            <a:r>
              <a:rPr lang="en-GB" dirty="0"/>
              <a:t>varies on the level of accountability within an organisation</a:t>
            </a:r>
          </a:p>
          <a:p>
            <a:r>
              <a:rPr lang="en-GB" dirty="0" smtClean="0"/>
              <a:t>All </a:t>
            </a:r>
            <a:r>
              <a:rPr lang="en-GB" dirty="0"/>
              <a:t>managers need to lead and all leaders need to </a:t>
            </a:r>
            <a:r>
              <a:rPr lang="en-GB" dirty="0" smtClean="0"/>
              <a:t>manage</a:t>
            </a:r>
          </a:p>
          <a:p>
            <a:pPr marL="0" indent="0">
              <a:buNone/>
            </a:pPr>
            <a:r>
              <a:rPr lang="en-GB" dirty="0"/>
              <a:t>“Leadership and Management are two distinct but complementary systems.  While managers promote stability, leaders press for change.  Only organisations that can embrace both sides of that contradiction can survive in turbulent times</a:t>
            </a:r>
            <a:r>
              <a:rPr lang="en-GB" dirty="0" smtClean="0"/>
              <a:t>”.</a:t>
            </a:r>
            <a:endParaRPr lang="en-GB" dirty="0"/>
          </a:p>
        </p:txBody>
      </p:sp>
      <p:sp>
        <p:nvSpPr>
          <p:cNvPr id="7" name="Vertical Text Placeholder 6"/>
          <p:cNvSpPr>
            <a:spLocks noGrp="1"/>
          </p:cNvSpPr>
          <p:nvPr>
            <p:ph type="body" orient="vert" idx="13"/>
          </p:nvPr>
        </p:nvSpPr>
        <p:spPr>
          <a:xfrm>
            <a:off x="406146" y="919658"/>
            <a:ext cx="8317230" cy="369741"/>
          </a:xfrm>
        </p:spPr>
        <p:txBody>
          <a:bodyPr/>
          <a:lstStyle/>
          <a:p>
            <a:pPr marL="0" indent="0">
              <a:buNone/>
            </a:pPr>
            <a:r>
              <a:rPr lang="en-GB" dirty="0" smtClean="0"/>
              <a:t>Can you have one without the other?</a:t>
            </a:r>
            <a:endParaRPr lang="en-GB" dirty="0"/>
          </a:p>
        </p:txBody>
      </p:sp>
      <p:sp>
        <p:nvSpPr>
          <p:cNvPr id="4" name="Slide Number Placeholder 3"/>
          <p:cNvSpPr>
            <a:spLocks noGrp="1"/>
          </p:cNvSpPr>
          <p:nvPr>
            <p:ph type="sldNum" sz="quarter" idx="15"/>
          </p:nvPr>
        </p:nvSpPr>
        <p:spPr/>
        <p:txBody>
          <a:bodyPr/>
          <a:lstStyle/>
          <a:p>
            <a:fld id="{AC82685A-BD3A-4230-8D85-804689F67293}" type="slidenum">
              <a:rPr lang="en-GB" smtClean="0"/>
              <a:t>33</a:t>
            </a:fld>
            <a:endParaRPr lang="en-GB"/>
          </a:p>
        </p:txBody>
      </p:sp>
    </p:spTree>
    <p:extLst>
      <p:ext uri="{BB962C8B-B14F-4D97-AF65-F5344CB8AC3E}">
        <p14:creationId xmlns:p14="http://schemas.microsoft.com/office/powerpoint/2010/main" val="218625152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7206" y="27265"/>
            <a:ext cx="8079581" cy="1658198"/>
          </a:xfrm>
        </p:spPr>
        <p:txBody>
          <a:bodyPr/>
          <a:lstStyle/>
          <a:p>
            <a:r>
              <a:rPr lang="en-GB" dirty="0" smtClean="0"/>
              <a:t>3. The </a:t>
            </a:r>
            <a:r>
              <a:rPr lang="en-GB" dirty="0" smtClean="0"/>
              <a:t>Context</a:t>
            </a:r>
            <a:endParaRPr lang="en-GB" dirty="0"/>
          </a:p>
        </p:txBody>
      </p:sp>
      <p:sp>
        <p:nvSpPr>
          <p:cNvPr id="3" name="Content Placeholder 2"/>
          <p:cNvSpPr>
            <a:spLocks noGrp="1"/>
          </p:cNvSpPr>
          <p:nvPr>
            <p:ph idx="1"/>
          </p:nvPr>
        </p:nvSpPr>
        <p:spPr>
          <a:xfrm>
            <a:off x="529737" y="1484784"/>
            <a:ext cx="8065294" cy="3766185"/>
          </a:xfrm>
        </p:spPr>
        <p:txBody>
          <a:bodyPr/>
          <a:lstStyle/>
          <a:p>
            <a:pPr>
              <a:buFont typeface="Wingdings" panose="05000000000000000000" pitchFamily="2" charset="2"/>
              <a:buChar char="§"/>
            </a:pPr>
            <a:r>
              <a:rPr lang="en-GB" dirty="0" smtClean="0"/>
              <a:t>VUCA</a:t>
            </a:r>
          </a:p>
          <a:p>
            <a:pPr>
              <a:buFont typeface="Wingdings" panose="05000000000000000000" pitchFamily="2" charset="2"/>
              <a:buChar char="§"/>
            </a:pPr>
            <a:r>
              <a:rPr lang="en-GB" dirty="0" smtClean="0"/>
              <a:t>Cynefin</a:t>
            </a:r>
          </a:p>
          <a:p>
            <a:pPr>
              <a:buFont typeface="Wingdings" panose="05000000000000000000" pitchFamily="2" charset="2"/>
              <a:buChar char="§"/>
            </a:pPr>
            <a:r>
              <a:rPr lang="en-GB" dirty="0" smtClean="0"/>
              <a:t>Mega-trends</a:t>
            </a:r>
          </a:p>
          <a:p>
            <a:pPr>
              <a:buFont typeface="Wingdings" panose="05000000000000000000" pitchFamily="2" charset="2"/>
              <a:buChar char="§"/>
            </a:pPr>
            <a:r>
              <a:rPr lang="en-GB" dirty="0" smtClean="0"/>
              <a:t>Complex adaptive systems</a:t>
            </a:r>
          </a:p>
          <a:p>
            <a:pPr marL="0" indent="0">
              <a:buNone/>
            </a:pPr>
            <a:endParaRPr lang="en-GB" dirty="0" smtClean="0"/>
          </a:p>
          <a:p>
            <a:pPr marL="0" indent="0">
              <a:buNone/>
            </a:pPr>
            <a:endParaRPr lang="en-GB" dirty="0"/>
          </a:p>
        </p:txBody>
      </p:sp>
      <p:sp>
        <p:nvSpPr>
          <p:cNvPr id="4" name="Slide Number Placeholder 3"/>
          <p:cNvSpPr>
            <a:spLocks noGrp="1"/>
          </p:cNvSpPr>
          <p:nvPr>
            <p:ph type="sldNum" sz="quarter" idx="12"/>
          </p:nvPr>
        </p:nvSpPr>
        <p:spPr>
          <a:xfrm>
            <a:off x="6732240" y="5460961"/>
            <a:ext cx="2194560" cy="1397039"/>
          </a:xfrm>
        </p:spPr>
        <p:txBody>
          <a:bodyPr/>
          <a:lstStyle/>
          <a:p>
            <a:fld id="{AC82685A-BD3A-4230-8D85-804689F67293}" type="slidenum">
              <a:rPr lang="en-GB" smtClean="0"/>
              <a:t>34</a:t>
            </a:fld>
            <a:endParaRPr lang="en-GB" dirty="0"/>
          </a:p>
        </p:txBody>
      </p:sp>
      <p:pic>
        <p:nvPicPr>
          <p:cNvPr id="1026" name="Picture 2" descr="Image result for complex adaptive system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44552" y="3521579"/>
            <a:ext cx="3528392" cy="213645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4" y="-1277"/>
            <a:ext cx="3247514" cy="3133566"/>
          </a:xfrm>
          <a:prstGeom prst="rect">
            <a:avLst/>
          </a:prstGeom>
        </p:spPr>
      </p:pic>
      <p:pic>
        <p:nvPicPr>
          <p:cNvPr id="6" name="Picture 5"/>
          <p:cNvPicPr>
            <a:picLocks noChangeAspect="1"/>
          </p:cNvPicPr>
          <p:nvPr/>
        </p:nvPicPr>
        <p:blipFill>
          <a:blip r:embed="rId4"/>
          <a:stretch>
            <a:fillRect/>
          </a:stretch>
        </p:blipFill>
        <p:spPr>
          <a:xfrm>
            <a:off x="2647230" y="3953659"/>
            <a:ext cx="2419409" cy="2594620"/>
          </a:xfrm>
          <a:prstGeom prst="rect">
            <a:avLst/>
          </a:prstGeom>
        </p:spPr>
      </p:pic>
      <p:pic>
        <p:nvPicPr>
          <p:cNvPr id="7" name="Picture 6"/>
          <p:cNvPicPr>
            <a:picLocks noChangeAspect="1"/>
          </p:cNvPicPr>
          <p:nvPr/>
        </p:nvPicPr>
        <p:blipFill>
          <a:blip r:embed="rId5"/>
          <a:stretch>
            <a:fillRect/>
          </a:stretch>
        </p:blipFill>
        <p:spPr>
          <a:xfrm>
            <a:off x="389777" y="4025880"/>
            <a:ext cx="2143125" cy="2133600"/>
          </a:xfrm>
          <a:prstGeom prst="rect">
            <a:avLst/>
          </a:prstGeom>
        </p:spPr>
      </p:pic>
    </p:spTree>
    <p:extLst>
      <p:ext uri="{BB962C8B-B14F-4D97-AF65-F5344CB8AC3E}">
        <p14:creationId xmlns:p14="http://schemas.microsoft.com/office/powerpoint/2010/main" val="19376224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7206" y="27265"/>
            <a:ext cx="8079581" cy="1658198"/>
          </a:xfrm>
        </p:spPr>
        <p:txBody>
          <a:bodyPr/>
          <a:lstStyle/>
          <a:p>
            <a:r>
              <a:rPr lang="en-GB" dirty="0" smtClean="0"/>
              <a:t>3. The </a:t>
            </a:r>
            <a:r>
              <a:rPr lang="en-GB" dirty="0" smtClean="0"/>
              <a:t>Context - VUCA</a:t>
            </a:r>
            <a:endParaRPr lang="en-GB" dirty="0"/>
          </a:p>
        </p:txBody>
      </p:sp>
      <p:sp>
        <p:nvSpPr>
          <p:cNvPr id="3" name="Content Placeholder 2"/>
          <p:cNvSpPr>
            <a:spLocks noGrp="1"/>
          </p:cNvSpPr>
          <p:nvPr>
            <p:ph idx="1"/>
          </p:nvPr>
        </p:nvSpPr>
        <p:spPr>
          <a:xfrm>
            <a:off x="529737" y="1484784"/>
            <a:ext cx="8065294" cy="3766185"/>
          </a:xfrm>
        </p:spPr>
        <p:txBody>
          <a:bodyPr/>
          <a:lstStyle/>
          <a:p>
            <a:pPr marL="0" indent="0">
              <a:buNone/>
            </a:pPr>
            <a:endParaRPr lang="en-GB" dirty="0" smtClean="0"/>
          </a:p>
          <a:p>
            <a:pPr marL="0" indent="0">
              <a:buNone/>
            </a:pPr>
            <a:endParaRPr lang="en-GB" dirty="0" smtClean="0"/>
          </a:p>
          <a:p>
            <a:pPr marL="0" indent="0">
              <a:buNone/>
            </a:pPr>
            <a:endParaRPr lang="en-GB" dirty="0"/>
          </a:p>
        </p:txBody>
      </p:sp>
      <p:sp>
        <p:nvSpPr>
          <p:cNvPr id="4" name="Slide Number Placeholder 3"/>
          <p:cNvSpPr>
            <a:spLocks noGrp="1"/>
          </p:cNvSpPr>
          <p:nvPr>
            <p:ph type="sldNum" sz="quarter" idx="12"/>
          </p:nvPr>
        </p:nvSpPr>
        <p:spPr>
          <a:xfrm>
            <a:off x="6732240" y="5460961"/>
            <a:ext cx="2194560" cy="1397039"/>
          </a:xfrm>
        </p:spPr>
        <p:txBody>
          <a:bodyPr/>
          <a:lstStyle/>
          <a:p>
            <a:fld id="{AC82685A-BD3A-4230-8D85-804689F67293}" type="slidenum">
              <a:rPr lang="en-GB" smtClean="0"/>
              <a:t>35</a:t>
            </a:fld>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3375" y="1690724"/>
            <a:ext cx="3247514" cy="3133566"/>
          </a:xfrm>
          <a:prstGeom prst="rect">
            <a:avLst/>
          </a:prstGeom>
        </p:spPr>
      </p:pic>
      <p:pic>
        <p:nvPicPr>
          <p:cNvPr id="8" name="Picture 7"/>
          <p:cNvPicPr>
            <a:picLocks noChangeAspect="1"/>
          </p:cNvPicPr>
          <p:nvPr/>
        </p:nvPicPr>
        <p:blipFill>
          <a:blip r:embed="rId3"/>
          <a:stretch>
            <a:fillRect/>
          </a:stretch>
        </p:blipFill>
        <p:spPr>
          <a:xfrm>
            <a:off x="4716016" y="1390607"/>
            <a:ext cx="3429000" cy="3733800"/>
          </a:xfrm>
          <a:prstGeom prst="rect">
            <a:avLst/>
          </a:prstGeom>
        </p:spPr>
      </p:pic>
      <p:sp>
        <p:nvSpPr>
          <p:cNvPr id="9" name="Rectangle 8"/>
          <p:cNvSpPr/>
          <p:nvPr/>
        </p:nvSpPr>
        <p:spPr>
          <a:xfrm>
            <a:off x="4572000" y="5250969"/>
            <a:ext cx="4572000" cy="646331"/>
          </a:xfrm>
          <a:prstGeom prst="rect">
            <a:avLst/>
          </a:prstGeom>
        </p:spPr>
        <p:txBody>
          <a:bodyPr>
            <a:spAutoFit/>
          </a:bodyPr>
          <a:lstStyle/>
          <a:p>
            <a:r>
              <a:rPr lang="en-GB" dirty="0">
                <a:hlinkClick r:id="rId4"/>
              </a:rPr>
              <a:t>https://hbr.org/2014/01/what-vuca-really-means-for-you</a:t>
            </a:r>
            <a:endParaRPr lang="en-GB" dirty="0"/>
          </a:p>
        </p:txBody>
      </p:sp>
    </p:spTree>
    <p:extLst>
      <p:ext uri="{BB962C8B-B14F-4D97-AF65-F5344CB8AC3E}">
        <p14:creationId xmlns:p14="http://schemas.microsoft.com/office/powerpoint/2010/main" val="33001954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7206" y="27265"/>
            <a:ext cx="8079581" cy="1658198"/>
          </a:xfrm>
        </p:spPr>
        <p:txBody>
          <a:bodyPr/>
          <a:lstStyle/>
          <a:p>
            <a:r>
              <a:rPr lang="en-GB" dirty="0" smtClean="0"/>
              <a:t>3. The </a:t>
            </a:r>
            <a:r>
              <a:rPr lang="en-GB" dirty="0" smtClean="0"/>
              <a:t>Context - Megatrends</a:t>
            </a:r>
            <a:endParaRPr lang="en-GB" dirty="0"/>
          </a:p>
        </p:txBody>
      </p:sp>
      <p:sp>
        <p:nvSpPr>
          <p:cNvPr id="4" name="Slide Number Placeholder 3"/>
          <p:cNvSpPr>
            <a:spLocks noGrp="1"/>
          </p:cNvSpPr>
          <p:nvPr>
            <p:ph type="sldNum" sz="quarter" idx="12"/>
          </p:nvPr>
        </p:nvSpPr>
        <p:spPr>
          <a:xfrm>
            <a:off x="6732240" y="5460961"/>
            <a:ext cx="2194560" cy="1397039"/>
          </a:xfrm>
        </p:spPr>
        <p:txBody>
          <a:bodyPr/>
          <a:lstStyle/>
          <a:p>
            <a:fld id="{AC82685A-BD3A-4230-8D85-804689F67293}" type="slidenum">
              <a:rPr lang="en-GB" smtClean="0"/>
              <a:t>36</a:t>
            </a:fld>
            <a:endParaRPr lang="en-GB" dirty="0"/>
          </a:p>
        </p:txBody>
      </p:sp>
      <p:pic>
        <p:nvPicPr>
          <p:cNvPr id="6" name="Picture 5"/>
          <p:cNvPicPr>
            <a:picLocks noChangeAspect="1"/>
          </p:cNvPicPr>
          <p:nvPr/>
        </p:nvPicPr>
        <p:blipFill>
          <a:blip r:embed="rId2"/>
          <a:stretch>
            <a:fillRect/>
          </a:stretch>
        </p:blipFill>
        <p:spPr>
          <a:xfrm>
            <a:off x="1691680" y="1546970"/>
            <a:ext cx="5381154" cy="4612510"/>
          </a:xfrm>
          <a:prstGeom prst="rect">
            <a:avLst/>
          </a:prstGeom>
        </p:spPr>
      </p:pic>
    </p:spTree>
    <p:extLst>
      <p:ext uri="{BB962C8B-B14F-4D97-AF65-F5344CB8AC3E}">
        <p14:creationId xmlns:p14="http://schemas.microsoft.com/office/powerpoint/2010/main" val="21948949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7206" y="27265"/>
            <a:ext cx="8079581" cy="1658198"/>
          </a:xfrm>
        </p:spPr>
        <p:txBody>
          <a:bodyPr/>
          <a:lstStyle/>
          <a:p>
            <a:r>
              <a:rPr lang="en-GB" dirty="0" smtClean="0"/>
              <a:t>3. The </a:t>
            </a:r>
            <a:r>
              <a:rPr lang="en-GB" dirty="0" smtClean="0"/>
              <a:t>Context - Cynefin</a:t>
            </a:r>
            <a:endParaRPr lang="en-GB" dirty="0"/>
          </a:p>
        </p:txBody>
      </p:sp>
      <p:sp>
        <p:nvSpPr>
          <p:cNvPr id="3" name="Content Placeholder 2"/>
          <p:cNvSpPr>
            <a:spLocks noGrp="1"/>
          </p:cNvSpPr>
          <p:nvPr>
            <p:ph idx="1"/>
          </p:nvPr>
        </p:nvSpPr>
        <p:spPr>
          <a:xfrm>
            <a:off x="525713" y="1387812"/>
            <a:ext cx="4186279" cy="4705484"/>
          </a:xfrm>
        </p:spPr>
        <p:txBody>
          <a:bodyPr>
            <a:normAutofit fontScale="85000" lnSpcReduction="20000"/>
          </a:bodyPr>
          <a:lstStyle/>
          <a:p>
            <a:pPr marL="0" indent="0">
              <a:buNone/>
            </a:pPr>
            <a:r>
              <a:rPr lang="en-GB" dirty="0" smtClean="0"/>
              <a:t>Before class next week:</a:t>
            </a:r>
          </a:p>
          <a:p>
            <a:pPr>
              <a:buFont typeface="Wingdings" panose="05000000000000000000" pitchFamily="2" charset="2"/>
              <a:buChar char="§"/>
            </a:pPr>
            <a:r>
              <a:rPr lang="en-GB" dirty="0"/>
              <a:t> </a:t>
            </a:r>
            <a:r>
              <a:rPr lang="en-GB" dirty="0" smtClean="0"/>
              <a:t>Follow the link </a:t>
            </a:r>
            <a:r>
              <a:rPr lang="en-GB" dirty="0" smtClean="0"/>
              <a:t>below and </a:t>
            </a:r>
            <a:r>
              <a:rPr lang="en-GB" dirty="0" smtClean="0"/>
              <a:t>watch the short video about Cynefin.</a:t>
            </a:r>
          </a:p>
          <a:p>
            <a:pPr marL="0" indent="0">
              <a:buNone/>
            </a:pPr>
            <a:r>
              <a:rPr lang="en-GB" dirty="0">
                <a:hlinkClick r:id="rId2"/>
              </a:rPr>
              <a:t>https://www.youtube.com/watch?v=N7oz366X0-8&amp;t=128s</a:t>
            </a:r>
            <a:r>
              <a:rPr lang="en-GB" dirty="0"/>
              <a:t> </a:t>
            </a:r>
            <a:endParaRPr lang="en-GB" dirty="0" smtClean="0"/>
          </a:p>
          <a:p>
            <a:pPr marL="0" indent="0">
              <a:buNone/>
            </a:pPr>
            <a:r>
              <a:rPr lang="en-GB" sz="1900" dirty="0" smtClean="0"/>
              <a:t>Cognitive Edge (2010) The Cynefin Framework [Video</a:t>
            </a:r>
            <a:r>
              <a:rPr lang="en-GB" sz="1900" dirty="0" smtClean="0"/>
              <a:t>] </a:t>
            </a:r>
            <a:r>
              <a:rPr lang="en-GB" sz="1900" dirty="0"/>
              <a:t>Available </a:t>
            </a:r>
            <a:r>
              <a:rPr lang="en-GB" sz="1900" dirty="0" smtClean="0"/>
              <a:t>at: youtube.com/</a:t>
            </a:r>
            <a:r>
              <a:rPr lang="en-GB" sz="1900" dirty="0" err="1" smtClean="0"/>
              <a:t>watch?v</a:t>
            </a:r>
            <a:r>
              <a:rPr lang="en-GB" sz="1900" dirty="0" smtClean="0"/>
              <a:t>=N7oz366X0-8&amp;t=128s (Accessed 12 January 2020)</a:t>
            </a:r>
            <a:endParaRPr lang="en-GB" sz="1900" dirty="0"/>
          </a:p>
          <a:p>
            <a:pPr marL="0" indent="0">
              <a:buNone/>
            </a:pPr>
            <a:endParaRPr lang="en-GB" dirty="0" smtClean="0"/>
          </a:p>
          <a:p>
            <a:pPr marL="0" indent="0">
              <a:buNone/>
            </a:pPr>
            <a:r>
              <a:rPr lang="en-GB" dirty="0" smtClean="0"/>
              <a:t>If you want to know more read the HBR article for examples of its application.</a:t>
            </a:r>
          </a:p>
          <a:p>
            <a:pPr marL="0" indent="0">
              <a:buNone/>
            </a:pPr>
            <a:r>
              <a:rPr lang="en-GB" dirty="0">
                <a:hlinkClick r:id="rId3"/>
              </a:rPr>
              <a:t>https://hbr.org/2007/11/a-leaders-framework-for-decision-making</a:t>
            </a:r>
            <a:r>
              <a:rPr lang="en-GB" dirty="0" smtClean="0"/>
              <a:t> </a:t>
            </a:r>
            <a:endParaRPr lang="en-GB" dirty="0" smtClean="0"/>
          </a:p>
          <a:p>
            <a:pPr marL="0" indent="0">
              <a:buNone/>
            </a:pPr>
            <a:r>
              <a:rPr lang="en-US" sz="1900" dirty="0" err="1"/>
              <a:t>Snowdon</a:t>
            </a:r>
            <a:r>
              <a:rPr lang="en-US" sz="1900" dirty="0"/>
              <a:t>, D. J. &amp; Boone, M. J. (2007) A Leader's Framework for Decision Making. </a:t>
            </a:r>
            <a:r>
              <a:rPr lang="en-US" sz="1900" i="1" dirty="0"/>
              <a:t>Harvard Business Review</a:t>
            </a:r>
            <a:r>
              <a:rPr lang="en-US" sz="1900" dirty="0"/>
              <a:t>, November. </a:t>
            </a:r>
            <a:endParaRPr lang="en-GB" sz="1900" dirty="0"/>
          </a:p>
          <a:p>
            <a:pPr marL="0" indent="0">
              <a:buNone/>
            </a:pPr>
            <a:endParaRPr lang="en-GB" dirty="0" smtClean="0"/>
          </a:p>
        </p:txBody>
      </p:sp>
      <p:sp>
        <p:nvSpPr>
          <p:cNvPr id="4" name="Slide Number Placeholder 3"/>
          <p:cNvSpPr>
            <a:spLocks noGrp="1"/>
          </p:cNvSpPr>
          <p:nvPr>
            <p:ph type="sldNum" sz="quarter" idx="12"/>
          </p:nvPr>
        </p:nvSpPr>
        <p:spPr>
          <a:xfrm>
            <a:off x="6732240" y="5460961"/>
            <a:ext cx="2194560" cy="1397039"/>
          </a:xfrm>
        </p:spPr>
        <p:txBody>
          <a:bodyPr/>
          <a:lstStyle/>
          <a:p>
            <a:fld id="{AC82685A-BD3A-4230-8D85-804689F67293}" type="slidenum">
              <a:rPr lang="en-GB" smtClean="0"/>
              <a:t>37</a:t>
            </a:fld>
            <a:endParaRPr lang="en-GB" dirty="0"/>
          </a:p>
        </p:txBody>
      </p:sp>
      <p:pic>
        <p:nvPicPr>
          <p:cNvPr id="7" name="Picture 6"/>
          <p:cNvPicPr>
            <a:picLocks noChangeAspect="1"/>
          </p:cNvPicPr>
          <p:nvPr/>
        </p:nvPicPr>
        <p:blipFill>
          <a:blip r:embed="rId4"/>
          <a:stretch>
            <a:fillRect/>
          </a:stretch>
        </p:blipFill>
        <p:spPr>
          <a:xfrm>
            <a:off x="4976294" y="1666882"/>
            <a:ext cx="3600400" cy="3584398"/>
          </a:xfrm>
          <a:prstGeom prst="rect">
            <a:avLst/>
          </a:prstGeom>
        </p:spPr>
      </p:pic>
    </p:spTree>
    <p:extLst>
      <p:ext uri="{BB962C8B-B14F-4D97-AF65-F5344CB8AC3E}">
        <p14:creationId xmlns:p14="http://schemas.microsoft.com/office/powerpoint/2010/main" val="37979140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507206" y="1268760"/>
            <a:ext cx="8065294" cy="5184575"/>
          </a:xfrm>
        </p:spPr>
        <p:txBody>
          <a:bodyPr>
            <a:normAutofit/>
          </a:bodyPr>
          <a:lstStyle/>
          <a:p>
            <a:pPr>
              <a:buFont typeface="Wingdings" panose="05000000000000000000" pitchFamily="2" charset="2"/>
              <a:buChar char="§"/>
            </a:pPr>
            <a:r>
              <a:rPr lang="en-GB" i="1" dirty="0" smtClean="0"/>
              <a:t> Systems </a:t>
            </a:r>
            <a:r>
              <a:rPr lang="en-GB" i="1" dirty="0"/>
              <a:t>in which a perfect understanding of the individual parts does not automatically convey a perfect understanding of the whole system’s behaviour (Miller and Scott, 2007).</a:t>
            </a:r>
          </a:p>
          <a:p>
            <a:pPr>
              <a:buFont typeface="Wingdings" panose="05000000000000000000" pitchFamily="2" charset="2"/>
              <a:buChar char="§"/>
            </a:pPr>
            <a:r>
              <a:rPr lang="en-GB" i="1" dirty="0" smtClean="0"/>
              <a:t> Systems </a:t>
            </a:r>
            <a:r>
              <a:rPr lang="en-GB" i="1" dirty="0"/>
              <a:t>that have a large numbers of components, often called agents, that interact and adapt or learn (Holland, 2006).</a:t>
            </a:r>
          </a:p>
          <a:p>
            <a:pPr>
              <a:buFont typeface="Wingdings" panose="05000000000000000000" pitchFamily="2" charset="2"/>
              <a:buChar char="§"/>
            </a:pPr>
            <a:r>
              <a:rPr lang="en-GB" dirty="0" smtClean="0"/>
              <a:t> CAS </a:t>
            </a:r>
            <a:r>
              <a:rPr lang="en-GB" dirty="0"/>
              <a:t>evolve over time, influenced by their environment and also influencing their environment, forming complicated feedback loops.</a:t>
            </a:r>
          </a:p>
          <a:p>
            <a:pPr>
              <a:buFont typeface="Wingdings" panose="05000000000000000000" pitchFamily="2" charset="2"/>
              <a:buChar char="§"/>
            </a:pPr>
            <a:r>
              <a:rPr lang="en-GB" dirty="0" smtClean="0"/>
              <a:t> A </a:t>
            </a:r>
            <a:r>
              <a:rPr lang="en-GB" dirty="0"/>
              <a:t>Complex Adaptive Social System is simply a CAS that contains humans as agents (can be a mix of humans,  </a:t>
            </a:r>
            <a:r>
              <a:rPr lang="en-GB" dirty="0" smtClean="0"/>
              <a:t>                  technology </a:t>
            </a:r>
            <a:r>
              <a:rPr lang="en-GB" dirty="0"/>
              <a:t>and objects</a:t>
            </a:r>
            <a:r>
              <a:rPr lang="en-GB" dirty="0" smtClean="0"/>
              <a:t>).</a:t>
            </a:r>
          </a:p>
          <a:p>
            <a:pPr marL="0" indent="0">
              <a:buNone/>
            </a:pPr>
            <a:endParaRPr lang="en-GB" dirty="0"/>
          </a:p>
          <a:p>
            <a:endParaRPr lang="en-GB" dirty="0"/>
          </a:p>
        </p:txBody>
      </p:sp>
      <p:sp>
        <p:nvSpPr>
          <p:cNvPr id="2" name="Title 1"/>
          <p:cNvSpPr>
            <a:spLocks noGrp="1"/>
          </p:cNvSpPr>
          <p:nvPr>
            <p:ph type="title"/>
          </p:nvPr>
        </p:nvSpPr>
        <p:spPr>
          <a:xfrm>
            <a:off x="507206" y="27265"/>
            <a:ext cx="8079581" cy="1658198"/>
          </a:xfrm>
        </p:spPr>
        <p:txBody>
          <a:bodyPr/>
          <a:lstStyle/>
          <a:p>
            <a:r>
              <a:rPr lang="en-GB" dirty="0" smtClean="0"/>
              <a:t>3. The </a:t>
            </a:r>
            <a:r>
              <a:rPr lang="en-GB" dirty="0" smtClean="0"/>
              <a:t>Context - CAS</a:t>
            </a:r>
            <a:endParaRPr lang="en-GB" dirty="0"/>
          </a:p>
        </p:txBody>
      </p:sp>
    </p:spTree>
    <p:extLst>
      <p:ext uri="{BB962C8B-B14F-4D97-AF65-F5344CB8AC3E}">
        <p14:creationId xmlns:p14="http://schemas.microsoft.com/office/powerpoint/2010/main" val="15124891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507206" y="1268760"/>
            <a:ext cx="8065294" cy="5184575"/>
          </a:xfrm>
        </p:spPr>
        <p:txBody>
          <a:bodyPr>
            <a:normAutofit/>
          </a:bodyPr>
          <a:lstStyle/>
          <a:p>
            <a:pPr marL="0" indent="0">
              <a:buNone/>
            </a:pPr>
            <a:r>
              <a:rPr lang="en-GB" dirty="0" smtClean="0"/>
              <a:t>Before next week read:</a:t>
            </a:r>
          </a:p>
          <a:p>
            <a:pPr>
              <a:buFont typeface="Wingdings" panose="05000000000000000000" pitchFamily="2" charset="2"/>
              <a:buChar char="§"/>
            </a:pPr>
            <a:r>
              <a:rPr lang="en-GB" dirty="0" smtClean="0"/>
              <a:t> ‘The </a:t>
            </a:r>
            <a:r>
              <a:rPr lang="en-GB" dirty="0"/>
              <a:t>context of Leadership in the 21st </a:t>
            </a:r>
            <a:r>
              <a:rPr lang="en-GB" dirty="0" smtClean="0"/>
              <a:t>Century’  which you can find in the essential reading section of the Moodle page.</a:t>
            </a:r>
          </a:p>
          <a:p>
            <a:pPr marL="0" indent="0">
              <a:buNone/>
            </a:pPr>
            <a:r>
              <a:rPr lang="en-GB" dirty="0" smtClean="0"/>
              <a:t>For further reading on this topic you can find the following papers in the additional reading section of the Moodle page:</a:t>
            </a:r>
          </a:p>
          <a:p>
            <a:pPr>
              <a:buFont typeface="Arial" panose="020B0604020202020204" pitchFamily="34" charset="0"/>
              <a:buChar char="•"/>
            </a:pPr>
            <a:r>
              <a:rPr lang="en-US" sz="2000" dirty="0" smtClean="0"/>
              <a:t>McDaniel</a:t>
            </a:r>
            <a:r>
              <a:rPr lang="en-US" sz="2000" dirty="0"/>
              <a:t>, R. R. (2007) Management Strategies for Complex Adaptive Systems. </a:t>
            </a:r>
            <a:r>
              <a:rPr lang="en-US" sz="2000" i="1" dirty="0"/>
              <a:t>Performance Improvement Quarterly, </a:t>
            </a:r>
            <a:r>
              <a:rPr lang="en-US" sz="2000" dirty="0"/>
              <a:t>20(2), pp. 21-42.</a:t>
            </a:r>
            <a:endParaRPr lang="en-GB" sz="2000" dirty="0"/>
          </a:p>
          <a:p>
            <a:pPr>
              <a:buFont typeface="Arial" panose="020B0604020202020204" pitchFamily="34" charset="0"/>
              <a:buChar char="•"/>
            </a:pPr>
            <a:r>
              <a:rPr lang="en-US" sz="2000" dirty="0" smtClean="0"/>
              <a:t>Stacey</a:t>
            </a:r>
            <a:r>
              <a:rPr lang="en-US" sz="2000" dirty="0"/>
              <a:t>, R. D. (2004) </a:t>
            </a:r>
            <a:r>
              <a:rPr lang="en-US" sz="2000" i="1" dirty="0"/>
              <a:t>Strategic Management and Organisational Dynamics: The Challenge of Complexity. </a:t>
            </a:r>
            <a:r>
              <a:rPr lang="en-US" sz="2000" dirty="0"/>
              <a:t>4 ed. Harlow: Pearson Education Limited.</a:t>
            </a:r>
            <a:endParaRPr lang="en-GB" sz="2000" dirty="0"/>
          </a:p>
          <a:p>
            <a:pPr>
              <a:buFont typeface="Arial" panose="020B0604020202020204" pitchFamily="34" charset="0"/>
              <a:buChar char="•"/>
            </a:pPr>
            <a:endParaRPr lang="en-GB" dirty="0"/>
          </a:p>
          <a:p>
            <a:pPr>
              <a:buFont typeface="Wingdings" panose="05000000000000000000" pitchFamily="2" charset="2"/>
              <a:buChar char="§"/>
            </a:pPr>
            <a:endParaRPr lang="en-GB" dirty="0"/>
          </a:p>
        </p:txBody>
      </p:sp>
      <p:sp>
        <p:nvSpPr>
          <p:cNvPr id="2" name="Title 1"/>
          <p:cNvSpPr>
            <a:spLocks noGrp="1"/>
          </p:cNvSpPr>
          <p:nvPr>
            <p:ph type="title"/>
          </p:nvPr>
        </p:nvSpPr>
        <p:spPr>
          <a:xfrm>
            <a:off x="507206" y="27265"/>
            <a:ext cx="8079581" cy="1241495"/>
          </a:xfrm>
        </p:spPr>
        <p:txBody>
          <a:bodyPr/>
          <a:lstStyle/>
          <a:p>
            <a:r>
              <a:rPr lang="en-GB" dirty="0" smtClean="0"/>
              <a:t>3. The </a:t>
            </a:r>
            <a:r>
              <a:rPr lang="en-GB" dirty="0" smtClean="0"/>
              <a:t>Context - CAS</a:t>
            </a:r>
            <a:endParaRPr lang="en-GB" dirty="0"/>
          </a:p>
        </p:txBody>
      </p:sp>
    </p:spTree>
    <p:extLst>
      <p:ext uri="{BB962C8B-B14F-4D97-AF65-F5344CB8AC3E}">
        <p14:creationId xmlns:p14="http://schemas.microsoft.com/office/powerpoint/2010/main" val="21065856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332656"/>
            <a:ext cx="8328025" cy="219075"/>
          </a:xfrm>
        </p:spPr>
        <p:txBody>
          <a:bodyPr>
            <a:noAutofit/>
          </a:bodyPr>
          <a:lstStyle/>
          <a:p>
            <a:pPr algn="l" eaLnBrk="1" hangingPunct="1"/>
            <a:r>
              <a:rPr lang="en-US" altLang="en-US" sz="3200" dirty="0" smtClean="0"/>
              <a:t>Session Recap: Part 2</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3509585453"/>
              </p:ext>
            </p:extLst>
          </p:nvPr>
        </p:nvGraphicFramePr>
        <p:xfrm>
          <a:off x="385887" y="2902618"/>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Define leadership</a:t>
                      </a:r>
                      <a:r>
                        <a:rPr lang="en-US" sz="1700" b="0" baseline="0" dirty="0" smtClean="0">
                          <a:solidFill>
                            <a:schemeClr val="tx1"/>
                          </a:solidFill>
                        </a:rPr>
                        <a:t> and management in the context of this module</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Describe the differences</a:t>
                      </a:r>
                      <a:r>
                        <a:rPr lang="en-US" sz="1700" b="0" baseline="0" dirty="0" smtClean="0">
                          <a:solidFill>
                            <a:schemeClr val="tx1"/>
                          </a:solidFill>
                        </a:rPr>
                        <a:t> between leaders and managers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err="1" smtClean="0"/>
                        <a:t>Recognise</a:t>
                      </a:r>
                      <a:r>
                        <a:rPr lang="en-US" sz="1700" dirty="0" smtClean="0"/>
                        <a:t> the influence of context</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3" name="TextBox 2"/>
          <p:cNvSpPr txBox="1"/>
          <p:nvPr/>
        </p:nvSpPr>
        <p:spPr>
          <a:xfrm>
            <a:off x="467544" y="836712"/>
            <a:ext cx="8147248" cy="2031325"/>
          </a:xfrm>
          <a:prstGeom prst="rect">
            <a:avLst/>
          </a:prstGeom>
          <a:noFill/>
        </p:spPr>
        <p:txBody>
          <a:bodyPr wrap="square" rtlCol="0">
            <a:spAutoFit/>
          </a:bodyPr>
          <a:lstStyle/>
          <a:p>
            <a:r>
              <a:rPr lang="en-GB" dirty="0" smtClean="0"/>
              <a:t>The aim of this session was to:</a:t>
            </a:r>
          </a:p>
          <a:p>
            <a:pPr marL="285750" indent="-285750">
              <a:buFont typeface="Arial" panose="020B0604020202020204" pitchFamily="34" charset="0"/>
              <a:buChar char="•"/>
            </a:pPr>
            <a:r>
              <a:rPr lang="en-GB" dirty="0" smtClean="0"/>
              <a:t>understand the differences in leadership and management and how they operate in different organisations</a:t>
            </a:r>
          </a:p>
          <a:p>
            <a:pPr marL="285750" indent="-285750">
              <a:buFont typeface="Arial" panose="020B0604020202020204" pitchFamily="34" charset="0"/>
              <a:buChar char="•"/>
            </a:pPr>
            <a:r>
              <a:rPr lang="en-GB" dirty="0"/>
              <a:t>i</a:t>
            </a:r>
            <a:r>
              <a:rPr lang="en-GB" dirty="0" smtClean="0"/>
              <a:t>ntroduce the models and frameworks associated with the study of leadership </a:t>
            </a:r>
          </a:p>
          <a:p>
            <a:endParaRPr lang="en-GB" dirty="0" smtClean="0"/>
          </a:p>
          <a:p>
            <a:r>
              <a:rPr lang="en-GB" dirty="0" smtClean="0"/>
              <a:t>You should now be able to:</a:t>
            </a:r>
            <a:endParaRPr lang="en-GB" dirty="0"/>
          </a:p>
        </p:txBody>
      </p:sp>
    </p:spTree>
    <p:extLst>
      <p:ext uri="{BB962C8B-B14F-4D97-AF65-F5344CB8AC3E}">
        <p14:creationId xmlns:p14="http://schemas.microsoft.com/office/powerpoint/2010/main" val="2315789206"/>
      </p:ext>
    </p:extLst>
  </p:cSld>
  <p:clrMapOvr>
    <a:masterClrMapping/>
  </p:clrMapOvr>
  <p:transition spd="med">
    <p:fade/>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109568715"/>
      </p:ext>
    </p:extLst>
  </p:cSld>
  <p:clrMapOvr>
    <a:masterClrMapping/>
  </p:clrMapOvr>
</p:sld>
</file>

<file path=ppt/theme/theme1.xml><?xml version="1.0" encoding="utf-8"?>
<a:theme xmlns:a="http://schemas.openxmlformats.org/drawingml/2006/main" name="2_Custom Design">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1259</TotalTime>
  <Words>1870</Words>
  <Application>Microsoft Office PowerPoint</Application>
  <PresentationFormat>On-screen Show (4:3)</PresentationFormat>
  <Paragraphs>319</Paragraphs>
  <Slides>41</Slides>
  <Notes>28</Notes>
  <HiddenSlides>4</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41</vt:i4>
      </vt:variant>
    </vt:vector>
  </HeadingPairs>
  <TitlesOfParts>
    <vt:vector size="53" baseType="lpstr">
      <vt:lpstr>-apple-system</vt:lpstr>
      <vt:lpstr>Arial</vt:lpstr>
      <vt:lpstr>Arial Rounded MT Bold</vt:lpstr>
      <vt:lpstr>Calibri</vt:lpstr>
      <vt:lpstr>Calibri Light</vt:lpstr>
      <vt:lpstr>Merriweather</vt:lpstr>
      <vt:lpstr>Tahoma</vt:lpstr>
      <vt:lpstr>Times New Roman</vt:lpstr>
      <vt:lpstr>Wingdings</vt:lpstr>
      <vt:lpstr>Wingdings 2</vt:lpstr>
      <vt:lpstr>2_Custom Design</vt:lpstr>
      <vt:lpstr>Metropolitan</vt:lpstr>
      <vt:lpstr>Leadership and Management: Theory and Practice Introduction to Module and Assessment </vt:lpstr>
      <vt:lpstr>PowerPoint Presentation</vt:lpstr>
      <vt:lpstr>More from me at…</vt:lpstr>
      <vt:lpstr>Session Overview: Part 1</vt:lpstr>
      <vt:lpstr>1. Why Study Leadership and Management?  </vt:lpstr>
      <vt:lpstr>PowerPoint Presentation</vt:lpstr>
      <vt:lpstr>PowerPoint Presentation</vt:lpstr>
      <vt:lpstr>1. Module Aims and Learning Outcomes</vt:lpstr>
      <vt:lpstr>1. Module Aims and Learning Outcomes</vt:lpstr>
      <vt:lpstr>2. Subject Areas</vt:lpstr>
      <vt:lpstr>3. Assignment Details</vt:lpstr>
      <vt:lpstr>PowerPoint Presentation</vt:lpstr>
      <vt:lpstr>PowerPoint Presentation</vt:lpstr>
      <vt:lpstr>PowerPoint Presentation</vt:lpstr>
      <vt:lpstr>PowerPoint Presentation</vt:lpstr>
      <vt:lpstr>PowerPoint Presentation</vt:lpstr>
      <vt:lpstr>Leadership and Management: Theory and Practice Introduction to Leadership Theory</vt:lpstr>
      <vt:lpstr>Session Overview: Part 2</vt:lpstr>
      <vt:lpstr>“Leadership is like the abominable snowman whose footprints are everywhere, but is nowhere to be seen.”  (Warren Bennis, 1985) </vt:lpstr>
      <vt:lpstr>1: Definition of Leadership</vt:lpstr>
      <vt:lpstr>Leadership Defined</vt:lpstr>
      <vt:lpstr>PowerPoint Presentation</vt:lpstr>
      <vt:lpstr>PowerPoint Presentation</vt:lpstr>
      <vt:lpstr>PowerPoint Presentation</vt:lpstr>
      <vt:lpstr>PowerPoint Presentation</vt:lpstr>
      <vt:lpstr>Leadership Defined</vt:lpstr>
      <vt:lpstr>Components Central to the  Phenomenon of Leadership</vt:lpstr>
      <vt:lpstr>PowerPoint Presentation</vt:lpstr>
      <vt:lpstr>PowerPoint Presentation</vt:lpstr>
      <vt:lpstr>2: Management v’s Leadership</vt:lpstr>
      <vt:lpstr>2: Management v’s Leadership</vt:lpstr>
      <vt:lpstr>2. Leadership v’s Management</vt:lpstr>
      <vt:lpstr>2. Leadership v’s Management</vt:lpstr>
      <vt:lpstr>3. The Context</vt:lpstr>
      <vt:lpstr>3. The Context - VUCA</vt:lpstr>
      <vt:lpstr>3. The Context - Megatrends</vt:lpstr>
      <vt:lpstr>3. The Context - Cynefin</vt:lpstr>
      <vt:lpstr>3. The Context - CAS</vt:lpstr>
      <vt:lpstr>3. The Context - CAS</vt:lpstr>
      <vt:lpstr>Session Recap: Part 2</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Hayward</cp:lastModifiedBy>
  <cp:revision>59</cp:revision>
  <cp:lastPrinted>2017-01-30T12:01:30Z</cp:lastPrinted>
  <dcterms:created xsi:type="dcterms:W3CDTF">2015-04-14T15:21:28Z</dcterms:created>
  <dcterms:modified xsi:type="dcterms:W3CDTF">2020-01-12T22:10:10Z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