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2" r:id="rId1"/>
  </p:sldMasterIdLst>
  <p:notesMasterIdLst>
    <p:notesMasterId r:id="rId42"/>
  </p:notesMasterIdLst>
  <p:handoutMasterIdLst>
    <p:handoutMasterId r:id="rId43"/>
  </p:handoutMasterIdLst>
  <p:sldIdLst>
    <p:sldId id="649" r:id="rId2"/>
    <p:sldId id="544" r:id="rId3"/>
    <p:sldId id="643" r:id="rId4"/>
    <p:sldId id="734" r:id="rId5"/>
    <p:sldId id="791" r:id="rId6"/>
    <p:sldId id="774" r:id="rId7"/>
    <p:sldId id="767" r:id="rId8"/>
    <p:sldId id="777" r:id="rId9"/>
    <p:sldId id="735" r:id="rId10"/>
    <p:sldId id="765" r:id="rId11"/>
    <p:sldId id="778" r:id="rId12"/>
    <p:sldId id="761" r:id="rId13"/>
    <p:sldId id="762" r:id="rId14"/>
    <p:sldId id="738" r:id="rId15"/>
    <p:sldId id="739" r:id="rId16"/>
    <p:sldId id="760" r:id="rId17"/>
    <p:sldId id="782" r:id="rId18"/>
    <p:sldId id="769" r:id="rId19"/>
    <p:sldId id="770" r:id="rId20"/>
    <p:sldId id="691" r:id="rId21"/>
    <p:sldId id="771" r:id="rId22"/>
    <p:sldId id="741" r:id="rId23"/>
    <p:sldId id="758" r:id="rId24"/>
    <p:sldId id="742" r:id="rId25"/>
    <p:sldId id="772" r:id="rId26"/>
    <p:sldId id="744" r:id="rId27"/>
    <p:sldId id="790" r:id="rId28"/>
    <p:sldId id="781" r:id="rId29"/>
    <p:sldId id="718" r:id="rId30"/>
    <p:sldId id="757" r:id="rId31"/>
    <p:sldId id="775" r:id="rId32"/>
    <p:sldId id="780" r:id="rId33"/>
    <p:sldId id="747" r:id="rId34"/>
    <p:sldId id="773" r:id="rId35"/>
    <p:sldId id="745" r:id="rId36"/>
    <p:sldId id="779" r:id="rId37"/>
    <p:sldId id="650" r:id="rId38"/>
    <p:sldId id="617" r:id="rId39"/>
    <p:sldId id="732" r:id="rId40"/>
    <p:sldId id="441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400"/>
    <p:restoredTop sz="79080"/>
  </p:normalViewPr>
  <p:slideViewPr>
    <p:cSldViewPr snapToGrid="0" snapToObjects="1">
      <p:cViewPr varScale="1">
        <p:scale>
          <a:sx n="26" d="100"/>
          <a:sy n="26" d="100"/>
        </p:scale>
        <p:origin x="200" y="1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1936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2516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2144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6063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5100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2512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2693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410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147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8513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246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0565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7648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994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3987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30D9E7B-4A78-EF40-B3B5-845A43CF71A9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6951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1936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65316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665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186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  <p:sldLayoutId id="214748381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7" Type="http://schemas.openxmlformats.org/officeDocument/2006/relationships/image" Target="../media/image10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tiff"/><Relationship Id="rId5" Type="http://schemas.openxmlformats.org/officeDocument/2006/relationships/image" Target="../media/image8.tiff"/><Relationship Id="rId4" Type="http://schemas.openxmlformats.org/officeDocument/2006/relationships/image" Target="../media/image7.tif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3" Type="http://schemas.openxmlformats.org/officeDocument/2006/relationships/image" Target="../media/image16.tiff"/><Relationship Id="rId7" Type="http://schemas.openxmlformats.org/officeDocument/2006/relationships/image" Target="../media/image20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tiff"/><Relationship Id="rId11" Type="http://schemas.openxmlformats.org/officeDocument/2006/relationships/image" Target="../media/image24.tiff"/><Relationship Id="rId5" Type="http://schemas.openxmlformats.org/officeDocument/2006/relationships/image" Target="../media/image18.tiff"/><Relationship Id="rId10" Type="http://schemas.openxmlformats.org/officeDocument/2006/relationships/image" Target="../media/image23.tiff"/><Relationship Id="rId4" Type="http://schemas.openxmlformats.org/officeDocument/2006/relationships/image" Target="../media/image17.tiff"/><Relationship Id="rId9" Type="http://schemas.openxmlformats.org/officeDocument/2006/relationships/image" Target="../media/image22.tif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tiff"/><Relationship Id="rId3" Type="http://schemas.openxmlformats.org/officeDocument/2006/relationships/image" Target="../media/image25.tiff"/><Relationship Id="rId7" Type="http://schemas.openxmlformats.org/officeDocument/2006/relationships/image" Target="../media/image29.tiff"/><Relationship Id="rId12" Type="http://schemas.openxmlformats.org/officeDocument/2006/relationships/image" Target="../media/image34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tiff"/><Relationship Id="rId11" Type="http://schemas.openxmlformats.org/officeDocument/2006/relationships/image" Target="../media/image33.tiff"/><Relationship Id="rId5" Type="http://schemas.openxmlformats.org/officeDocument/2006/relationships/image" Target="../media/image27.tiff"/><Relationship Id="rId10" Type="http://schemas.openxmlformats.org/officeDocument/2006/relationships/image" Target="../media/image32.tiff"/><Relationship Id="rId4" Type="http://schemas.openxmlformats.org/officeDocument/2006/relationships/image" Target="../media/image26.tiff"/><Relationship Id="rId9" Type="http://schemas.openxmlformats.org/officeDocument/2006/relationships/image" Target="../media/image31.tif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7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tiff"/><Relationship Id="rId7" Type="http://schemas.openxmlformats.org/officeDocument/2006/relationships/image" Target="../media/image43.tiff"/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2.tiff"/><Relationship Id="rId5" Type="http://schemas.openxmlformats.org/officeDocument/2006/relationships/image" Target="../media/image41.tiff"/><Relationship Id="rId4" Type="http://schemas.openxmlformats.org/officeDocument/2006/relationships/image" Target="../media/image40.tif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tiff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5.png"/><Relationship Id="rId4" Type="http://schemas.openxmlformats.org/officeDocument/2006/relationships/notesSlide" Target="../notesSlides/notesSlide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7.tif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9.tif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tif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tif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3B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1862667" y="5091099"/>
            <a:ext cx="9042399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Iau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y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pedwerydd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ar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bymtheg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>
                <a:solidFill>
                  <a:schemeClr val="tx1"/>
                </a:solidFill>
                <a:latin typeface="American Typewriter"/>
              </a:rPr>
              <a:t>19.11.2020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10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cynnal</a:t>
            </a:r>
            <a:r>
              <a:rPr lang="en-US" sz="2800" dirty="0"/>
              <a:t>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gofrestru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i </a:t>
            </a:r>
            <a:r>
              <a:rPr lang="en-US" sz="2800" dirty="0" err="1"/>
              <a:t>siarad</a:t>
            </a:r>
            <a:r>
              <a:rPr lang="en-US" sz="2800" dirty="0"/>
              <a:t> </a:t>
            </a:r>
            <a:r>
              <a:rPr lang="en-US" sz="2800" dirty="0" err="1"/>
              <a:t>amdano</a:t>
            </a:r>
            <a:r>
              <a:rPr lang="en-US" sz="2800" dirty="0"/>
              <a:t> </a:t>
            </a:r>
            <a:r>
              <a:rPr lang="en-US" sz="2800" dirty="0" err="1"/>
              <a:t>fe</a:t>
            </a:r>
            <a:r>
              <a:rPr lang="en-US" sz="2800" dirty="0"/>
              <a:t> ac </a:t>
            </a:r>
            <a:r>
              <a:rPr lang="en-US" sz="2800" dirty="0" err="1"/>
              <a:t>amdani</a:t>
            </a:r>
            <a:r>
              <a:rPr lang="en-US" sz="2800" dirty="0"/>
              <a:t> hi.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a registry session in Welsh;</a:t>
            </a:r>
          </a:p>
          <a:p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how to discuss him and her</a:t>
            </a:r>
          </a:p>
          <a:p>
            <a:endParaRPr lang="en-US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7163833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amdano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fe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hi.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amdano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fe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hi.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amdano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fe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hi.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19.11.2020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320801" y="4118754"/>
            <a:ext cx="9787466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y ……………… o ……….. 2020.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…………. y ………………… 2020.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3166533" y="4599315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3004190" y="5561338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4924101" y="4264711"/>
            <a:ext cx="2472265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pedwerydd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bymtheg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4604789" y="5551609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Tachwedd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8094132" y="4599315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Dachwedd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B256C4-C0C4-0C44-B4CA-CAE0A13E8E1A}"/>
              </a:ext>
            </a:extLst>
          </p:cNvPr>
          <p:cNvSpPr txBox="1"/>
          <p:nvPr/>
        </p:nvSpPr>
        <p:spPr>
          <a:xfrm>
            <a:off x="6857999" y="5251586"/>
            <a:ext cx="2472265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pedwerydd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bymtheg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491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3A099-8110-E249-9A08-B95390AC4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843" y="483244"/>
            <a:ext cx="11269362" cy="777145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EICH TASG YSGRIFENNU           YOUR WRITTEN TASK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D68DB5AC-0B80-F04F-966E-E46C10583520}"/>
              </a:ext>
            </a:extLst>
          </p:cNvPr>
          <p:cNvSpPr/>
          <p:nvPr/>
        </p:nvSpPr>
        <p:spPr>
          <a:xfrm>
            <a:off x="444843" y="1485046"/>
            <a:ext cx="6969211" cy="2938674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tx1"/>
                </a:solidFill>
              </a:rPr>
              <a:t>Dw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i’n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hoffi</a:t>
            </a:r>
            <a:r>
              <a:rPr lang="en-US" sz="3200" b="1" dirty="0">
                <a:solidFill>
                  <a:schemeClr val="tx1"/>
                </a:solidFill>
              </a:rPr>
              <a:t> …</a:t>
            </a:r>
          </a:p>
          <a:p>
            <a:pPr algn="ctr"/>
            <a:r>
              <a:rPr lang="en-US" sz="3200" b="1" dirty="0" err="1">
                <a:solidFill>
                  <a:schemeClr val="tx1"/>
                </a:solidFill>
              </a:rPr>
              <a:t>Dw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>
                <a:solidFill>
                  <a:srgbClr val="FF0000"/>
                </a:solidFill>
              </a:rPr>
              <a:t>i </a:t>
            </a:r>
            <a:r>
              <a:rPr lang="en-US" sz="3200" b="1" dirty="0" err="1">
                <a:solidFill>
                  <a:srgbClr val="FF0000"/>
                </a:solidFill>
              </a:rPr>
              <a:t>dd</a:t>
            </a:r>
            <a:r>
              <a:rPr lang="en-US" sz="3200" b="1" dirty="0" err="1">
                <a:solidFill>
                  <a:schemeClr val="tx1"/>
                </a:solidFill>
              </a:rPr>
              <a:t>im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yn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hoffi</a:t>
            </a:r>
            <a:endParaRPr lang="en-US" sz="3200" b="1" dirty="0">
              <a:solidFill>
                <a:schemeClr val="tx1"/>
              </a:solidFill>
            </a:endParaRPr>
          </a:p>
          <a:p>
            <a:pPr algn="ctr"/>
            <a:r>
              <a:rPr lang="en-US" sz="3200" b="1" dirty="0">
                <a:solidFill>
                  <a:srgbClr val="FF0000"/>
                </a:solidFill>
              </a:rPr>
              <a:t>(no ‘n)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1C657A08-7188-3047-9D61-AA1EFA87C282}"/>
              </a:ext>
            </a:extLst>
          </p:cNvPr>
          <p:cNvSpPr/>
          <p:nvPr/>
        </p:nvSpPr>
        <p:spPr>
          <a:xfrm>
            <a:off x="4744994" y="3688667"/>
            <a:ext cx="6969211" cy="2938674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rgbClr val="FF0000"/>
                </a:solidFill>
              </a:rPr>
              <a:t>Fy</a:t>
            </a:r>
            <a:r>
              <a:rPr lang="en-US" sz="2400" b="1" dirty="0">
                <a:solidFill>
                  <a:srgbClr val="FF0000"/>
                </a:solidFill>
              </a:rPr>
              <a:t> + </a:t>
            </a:r>
            <a:r>
              <a:rPr lang="en-US" sz="2400" b="1" dirty="0" err="1">
                <a:solidFill>
                  <a:srgbClr val="FF0000"/>
                </a:solidFill>
              </a:rPr>
              <a:t>treiglad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trwynol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e.e</a:t>
            </a:r>
            <a:r>
              <a:rPr lang="en-US" sz="2400" b="1" dirty="0">
                <a:solidFill>
                  <a:schemeClr val="tx1"/>
                </a:solidFill>
              </a:rPr>
              <a:t>. </a:t>
            </a:r>
            <a:r>
              <a:rPr lang="en-US" sz="2400" b="1" dirty="0" err="1">
                <a:solidFill>
                  <a:schemeClr val="tx1"/>
                </a:solidFill>
              </a:rPr>
              <a:t>fy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mrawd</a:t>
            </a:r>
            <a:r>
              <a:rPr lang="en-US" sz="2400" b="1" dirty="0">
                <a:solidFill>
                  <a:schemeClr val="tx1"/>
                </a:solidFill>
              </a:rPr>
              <a:t> / </a:t>
            </a:r>
            <a:r>
              <a:rPr lang="en-US" sz="2400" b="1" dirty="0" err="1">
                <a:solidFill>
                  <a:schemeClr val="tx1"/>
                </a:solidFill>
              </a:rPr>
              <a:t>fy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nhad</a:t>
            </a:r>
            <a:r>
              <a:rPr lang="en-US" sz="2400" b="1" dirty="0">
                <a:solidFill>
                  <a:schemeClr val="tx1"/>
                </a:solidFill>
              </a:rPr>
              <a:t> / </a:t>
            </a:r>
            <a:r>
              <a:rPr lang="en-US" sz="2400" b="1" dirty="0" err="1">
                <a:solidFill>
                  <a:schemeClr val="tx1"/>
                </a:solidFill>
              </a:rPr>
              <a:t>fy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nghartref</a:t>
            </a:r>
            <a:endParaRPr lang="en-US" sz="2400" b="1" dirty="0">
              <a:solidFill>
                <a:schemeClr val="tx1"/>
              </a:solidFill>
            </a:endParaRPr>
          </a:p>
          <a:p>
            <a:pPr algn="ctr"/>
            <a:r>
              <a:rPr lang="en-US" sz="2000" b="1" i="1" dirty="0">
                <a:solidFill>
                  <a:schemeClr val="tx1"/>
                </a:solidFill>
              </a:rPr>
              <a:t>my brother / my father / my home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07A02E-03E0-0046-99CD-8C62D9E8C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180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2EA8A-FF93-8C42-8489-46E667E03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9784" y="162580"/>
            <a:ext cx="4119549" cy="710592"/>
          </a:xfrm>
          <a:solidFill>
            <a:schemeClr val="tx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Tai a </a:t>
            </a:r>
            <a:r>
              <a:rPr lang="en-US" b="1" dirty="0" err="1">
                <a:solidFill>
                  <a:schemeClr val="bg1"/>
                </a:solidFill>
              </a:rPr>
              <a:t>Chartrefi</a:t>
            </a:r>
            <a:endParaRPr lang="en-US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0C0762-BEFA-B448-9C46-2D63C7DE1B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29" y="1073150"/>
            <a:ext cx="3274937" cy="21440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0D449AC-A159-F14A-98B3-DB6A53BAC8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119" b="11803"/>
          <a:stretch/>
        </p:blipFill>
        <p:spPr>
          <a:xfrm>
            <a:off x="4241800" y="1066496"/>
            <a:ext cx="3350298" cy="21506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90318F-8A60-BB49-AAFA-3A5909F79D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3232" y="1041096"/>
            <a:ext cx="2893958" cy="21760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EFE68F2-CB0A-764B-A5A4-10031536CD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728" y="4010737"/>
            <a:ext cx="3274937" cy="21753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058B5B-2FD7-4F44-A4D2-B8A7CAF0355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5323" r="38046"/>
          <a:stretch/>
        </p:blipFill>
        <p:spPr>
          <a:xfrm>
            <a:off x="4241800" y="4004083"/>
            <a:ext cx="3350298" cy="20985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92E252-68BA-2646-8480-C50D68942B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3232" y="3978682"/>
            <a:ext cx="2989156" cy="220737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37DA1C-0D6E-C449-8566-A75C47663A44}"/>
              </a:ext>
            </a:extLst>
          </p:cNvPr>
          <p:cNvSpPr txBox="1"/>
          <p:nvPr/>
        </p:nvSpPr>
        <p:spPr>
          <a:xfrm>
            <a:off x="778933" y="3217173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/>
              <a:t>ty </a:t>
            </a:r>
            <a:r>
              <a:rPr lang="en-US" sz="2800" b="1" dirty="0" err="1"/>
              <a:t>ar</a:t>
            </a:r>
            <a:r>
              <a:rPr lang="en-US" sz="2800" b="1" dirty="0"/>
              <a:t> </a:t>
            </a:r>
            <a:r>
              <a:rPr lang="en-US" sz="2800" b="1" dirty="0" err="1"/>
              <a:t>wahân</a:t>
            </a:r>
            <a:endParaRPr lang="en-US" sz="28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16E9F2-7DA6-9247-B9E8-21E251937F3E}"/>
              </a:ext>
            </a:extLst>
          </p:cNvPr>
          <p:cNvSpPr txBox="1"/>
          <p:nvPr/>
        </p:nvSpPr>
        <p:spPr>
          <a:xfrm>
            <a:off x="4703687" y="3217173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byngalo</a:t>
            </a:r>
            <a:endParaRPr lang="en-US" sz="28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2C6364-0CDD-EF41-BBDF-117722955F2B}"/>
              </a:ext>
            </a:extLst>
          </p:cNvPr>
          <p:cNvSpPr txBox="1"/>
          <p:nvPr/>
        </p:nvSpPr>
        <p:spPr>
          <a:xfrm>
            <a:off x="8539544" y="3217173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ty </a:t>
            </a:r>
            <a:r>
              <a:rPr lang="en-US" sz="2800" b="1" dirty="0" err="1"/>
              <a:t>teras</a:t>
            </a:r>
            <a:endParaRPr lang="en-US" sz="28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0C1B13-1CD4-C747-80AD-1622A0A5437B}"/>
              </a:ext>
            </a:extLst>
          </p:cNvPr>
          <p:cNvSpPr txBox="1"/>
          <p:nvPr/>
        </p:nvSpPr>
        <p:spPr>
          <a:xfrm>
            <a:off x="902529" y="6185604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ty </a:t>
            </a:r>
            <a:r>
              <a:rPr lang="en-US" sz="2800" b="1" dirty="0" err="1"/>
              <a:t>pâr</a:t>
            </a:r>
            <a:endParaRPr lang="en-US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BEB42A-5279-6249-8C8F-03E16186E0AC}"/>
              </a:ext>
            </a:extLst>
          </p:cNvPr>
          <p:cNvSpPr txBox="1"/>
          <p:nvPr/>
        </p:nvSpPr>
        <p:spPr>
          <a:xfrm>
            <a:off x="4816282" y="6185604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bwthyn</a:t>
            </a:r>
            <a:endParaRPr lang="en-US" sz="28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EADB38-1496-8B4F-BB21-E588AF88F0BB}"/>
              </a:ext>
            </a:extLst>
          </p:cNvPr>
          <p:cNvSpPr txBox="1"/>
          <p:nvPr/>
        </p:nvSpPr>
        <p:spPr>
          <a:xfrm>
            <a:off x="8645572" y="6162738"/>
            <a:ext cx="2201334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fflat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666852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1D0EE-D5C5-1643-B0B9-E3060A816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133" y="2032000"/>
            <a:ext cx="10580721" cy="4656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byw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yng</a:t>
            </a:r>
            <a:r>
              <a:rPr lang="en-US" sz="2400" b="1" dirty="0"/>
              <a:t> </a:t>
            </a:r>
            <a:r>
              <a:rPr lang="en-US" sz="2400" b="1" dirty="0" err="1"/>
              <a:t>Ngheredigion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mewn</a:t>
            </a:r>
            <a:r>
              <a:rPr lang="en-US" sz="2400" b="1" dirty="0"/>
              <a:t> ty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wahân</a:t>
            </a:r>
            <a:r>
              <a:rPr lang="en-US" sz="2400" b="1" dirty="0"/>
              <a:t>.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byw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ym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Mangor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mewn</a:t>
            </a:r>
            <a:r>
              <a:rPr lang="en-US" sz="2400" b="1" dirty="0"/>
              <a:t> </a:t>
            </a:r>
            <a:r>
              <a:rPr lang="en-US" sz="2400" b="1" dirty="0" err="1"/>
              <a:t>fflat</a:t>
            </a:r>
            <a:r>
              <a:rPr lang="en-US" sz="2400" b="1" dirty="0"/>
              <a:t>.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E3BFD6D-68B8-6A4F-AD73-05206E437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9784" y="162580"/>
            <a:ext cx="4932349" cy="710592"/>
          </a:xfrm>
          <a:solidFill>
            <a:schemeClr val="tx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Tai a </a:t>
            </a:r>
            <a:r>
              <a:rPr lang="en-US" b="1" dirty="0" err="1">
                <a:solidFill>
                  <a:schemeClr val="bg1"/>
                </a:solidFill>
              </a:rPr>
              <a:t>Chartrefi</a:t>
            </a:r>
            <a:r>
              <a:rPr lang="en-US" b="1" dirty="0">
                <a:solidFill>
                  <a:schemeClr val="bg1"/>
                </a:solidFill>
              </a:rPr>
              <a:t>  / in</a:t>
            </a:r>
            <a:endParaRPr lang="en-US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C4B66841-0B8A-E148-9986-FB09FD91A90E}"/>
              </a:ext>
            </a:extLst>
          </p:cNvPr>
          <p:cNvSpPr/>
          <p:nvPr/>
        </p:nvSpPr>
        <p:spPr>
          <a:xfrm>
            <a:off x="7448053" y="1064915"/>
            <a:ext cx="4402667" cy="4592703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u="sng" dirty="0"/>
              <a:t>RHEOL:</a:t>
            </a:r>
          </a:p>
          <a:p>
            <a:pPr algn="ctr"/>
            <a:endParaRPr lang="en-US" sz="3200" b="1" u="sng" dirty="0"/>
          </a:p>
          <a:p>
            <a:pPr algn="ctr"/>
            <a:r>
              <a:rPr lang="en-US" b="1" dirty="0"/>
              <a:t>YN = </a:t>
            </a:r>
            <a:r>
              <a:rPr lang="en-US" b="1" dirty="0" err="1"/>
              <a:t>lle</a:t>
            </a:r>
            <a:r>
              <a:rPr lang="en-US" b="1" dirty="0"/>
              <a:t> </a:t>
            </a:r>
            <a:r>
              <a:rPr lang="en-US" b="1" dirty="0" err="1"/>
              <a:t>penodol</a:t>
            </a:r>
            <a:r>
              <a:rPr lang="en-US" b="1" dirty="0"/>
              <a:t> (definite place)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/>
              <a:t>MEWN = </a:t>
            </a:r>
            <a:r>
              <a:rPr lang="en-US" b="1" dirty="0" err="1"/>
              <a:t>lle</a:t>
            </a:r>
            <a:r>
              <a:rPr lang="en-US" b="1" dirty="0"/>
              <a:t> </a:t>
            </a:r>
            <a:r>
              <a:rPr lang="en-US" b="1" dirty="0" err="1"/>
              <a:t>amhenodol</a:t>
            </a:r>
            <a:r>
              <a:rPr lang="en-US" b="1" dirty="0"/>
              <a:t> (indefinite place)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90A73F-8E40-324B-B67D-82773DB1E6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41964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008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247638" y="724911"/>
            <a:ext cx="5671301" cy="1061829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6961963" y="802257"/>
            <a:ext cx="4771834" cy="1015663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Ble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rwyt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ti’n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byw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6868458"/>
              </p:ext>
            </p:extLst>
          </p:nvPr>
        </p:nvGraphicFramePr>
        <p:xfrm>
          <a:off x="349762" y="1931382"/>
          <a:ext cx="29060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EB8596C5-D783-2A48-8840-15A7B1FFD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078361"/>
              </p:ext>
            </p:extLst>
          </p:nvPr>
        </p:nvGraphicFramePr>
        <p:xfrm>
          <a:off x="8893099" y="1998133"/>
          <a:ext cx="2906068" cy="441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024215B4-3891-1F4C-B84F-B5C10620D9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4819399"/>
              </p:ext>
            </p:extLst>
          </p:nvPr>
        </p:nvGraphicFramePr>
        <p:xfrm>
          <a:off x="4576155" y="1915431"/>
          <a:ext cx="2906068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4863405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94AD2916-1F8B-6E42-9B8D-6B82314F74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700" y="2560927"/>
            <a:ext cx="1330586" cy="12829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EC01EE-6DB0-F544-A5CB-E3A1FABBEFA3}"/>
              </a:ext>
            </a:extLst>
          </p:cNvPr>
          <p:cNvSpPr txBox="1"/>
          <p:nvPr/>
        </p:nvSpPr>
        <p:spPr>
          <a:xfrm>
            <a:off x="3588698" y="3017731"/>
            <a:ext cx="745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yn</a:t>
            </a:r>
            <a:endParaRPr lang="en-US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4677A27-4DE8-1849-AAEF-E46681F57F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2223" y="2560927"/>
            <a:ext cx="1330586" cy="128294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F3A2EC9-EDAC-7C47-84E2-8E39CF847A01}"/>
              </a:ext>
            </a:extLst>
          </p:cNvPr>
          <p:cNvSpPr txBox="1"/>
          <p:nvPr/>
        </p:nvSpPr>
        <p:spPr>
          <a:xfrm>
            <a:off x="7815127" y="3017731"/>
            <a:ext cx="987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/>
              <a:t>mewn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6009046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-23897" y="-63043"/>
            <a:ext cx="1191409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e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Where does </a:t>
            </a:r>
            <a:r>
              <a:rPr lang="en-US" sz="3200" b="1" dirty="0">
                <a:solidFill>
                  <a:srgbClr val="FF0000"/>
                </a:solidFill>
              </a:rPr>
              <a:t>he</a:t>
            </a:r>
            <a:r>
              <a:rPr lang="en-US" sz="3200" b="1" dirty="0"/>
              <a:t>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732063" y="815360"/>
            <a:ext cx="518204" cy="4715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5411448" y="714969"/>
            <a:ext cx="312019" cy="57196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331572" y="714969"/>
            <a:ext cx="179407" cy="62216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416799" y="834178"/>
            <a:ext cx="589428" cy="50295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2141635" y="1976614"/>
            <a:ext cx="74098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/>
              <a:t>Mae </a:t>
            </a:r>
            <a:r>
              <a:rPr lang="en-US" sz="4800" b="1" dirty="0" err="1">
                <a:solidFill>
                  <a:srgbClr val="FF0000"/>
                </a:solidFill>
              </a:rPr>
              <a:t>e</a:t>
            </a:r>
            <a:r>
              <a:rPr lang="en-US" sz="4800" b="1" dirty="0" err="1"/>
              <a:t>’n</a:t>
            </a:r>
            <a:r>
              <a:rPr lang="en-US" sz="4800" b="1" dirty="0"/>
              <a:t> </a:t>
            </a:r>
            <a:r>
              <a:rPr lang="en-US" sz="4800" b="1" dirty="0" err="1"/>
              <a:t>byw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00B050"/>
                </a:solidFill>
              </a:rPr>
              <a:t>yn</a:t>
            </a:r>
            <a:r>
              <a:rPr lang="en-US" sz="4800" b="1" dirty="0"/>
              <a:t> …</a:t>
            </a:r>
          </a:p>
          <a:p>
            <a:pPr algn="ctr"/>
            <a:endParaRPr lang="en-US" sz="2400" b="1" dirty="0"/>
          </a:p>
          <a:p>
            <a:pPr algn="ctr"/>
            <a:r>
              <a:rPr lang="en-US" sz="3600" b="1" i="1" dirty="0">
                <a:solidFill>
                  <a:srgbClr val="FF0000"/>
                </a:solidFill>
              </a:rPr>
              <a:t>He</a:t>
            </a:r>
            <a:r>
              <a:rPr lang="en-US" sz="3600" b="1" i="1" dirty="0"/>
              <a:t> lives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9631" y="63964"/>
            <a:ext cx="2934693" cy="2445938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/>
              <a:t>E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cwestiwn</a:t>
            </a:r>
            <a:endParaRPr lang="en-US" b="1" dirty="0"/>
          </a:p>
          <a:p>
            <a:pPr algn="ctr"/>
            <a:r>
              <a:rPr lang="en-US" b="1" dirty="0"/>
              <a:t> = </a:t>
            </a:r>
          </a:p>
          <a:p>
            <a:pPr algn="ctr"/>
            <a:r>
              <a:rPr lang="en-US" b="1" dirty="0"/>
              <a:t>E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yr</a:t>
            </a:r>
            <a:r>
              <a:rPr lang="en-US" b="1" dirty="0"/>
              <a:t> </a:t>
            </a:r>
            <a:r>
              <a:rPr lang="en-US" b="1" dirty="0" err="1"/>
              <a:t>ateb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233834" y="4073272"/>
            <a:ext cx="3435512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A</a:t>
            </a:r>
            <a:r>
              <a:rPr lang="en-US" sz="3200" b="1" dirty="0" err="1"/>
              <a:t>beraeron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233834" y="4980011"/>
            <a:ext cx="3728566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yng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C</a:t>
            </a:r>
            <a:r>
              <a:rPr lang="en-US" sz="3200" b="1" dirty="0" err="1"/>
              <a:t>aerfyrddin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233835" y="5882654"/>
            <a:ext cx="2913810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Ll</a:t>
            </a:r>
            <a:r>
              <a:rPr lang="en-US" sz="3200" b="1" dirty="0" err="1"/>
              <a:t>anbed</a:t>
            </a:r>
            <a:endParaRPr lang="en-US" sz="3200" b="1" dirty="0"/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8789647" y="1223982"/>
            <a:ext cx="2934693" cy="2445938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+ </a:t>
            </a:r>
            <a:r>
              <a:rPr lang="en-US" b="1" dirty="0" err="1"/>
              <a:t>enw</a:t>
            </a:r>
            <a:r>
              <a:rPr lang="en-US" b="1" dirty="0"/>
              <a:t> </a:t>
            </a:r>
            <a:r>
              <a:rPr lang="en-US" b="1" dirty="0" err="1"/>
              <a:t>lle</a:t>
            </a:r>
            <a:r>
              <a:rPr lang="en-US" b="1" dirty="0"/>
              <a:t> = 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trwynol</a:t>
            </a:r>
            <a:endParaRPr lang="en-US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4935954" y="4658047"/>
            <a:ext cx="1575025" cy="194211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3962400" y="5272399"/>
            <a:ext cx="1449048" cy="3567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8006227" y="4154280"/>
            <a:ext cx="3883969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ym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P</a:t>
            </a:r>
            <a:r>
              <a:rPr lang="en-US" sz="3200" b="1" dirty="0" err="1"/>
              <a:t>ontyberem</a:t>
            </a:r>
            <a:endParaRPr lang="en-US" sz="32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5933150" y="4531159"/>
            <a:ext cx="2073077" cy="74123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8564366" y="5044328"/>
            <a:ext cx="291381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T</a:t>
            </a:r>
            <a:r>
              <a:rPr lang="en-US" sz="3200" b="1" dirty="0" err="1"/>
              <a:t>ymbl</a:t>
            </a:r>
            <a:endParaRPr lang="en-US" sz="32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5860220" y="6175041"/>
            <a:ext cx="2704145" cy="19226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8564365" y="5882654"/>
            <a:ext cx="332583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D</a:t>
            </a:r>
            <a:r>
              <a:rPr lang="en-US" sz="3200" b="1" dirty="0" err="1"/>
              <a:t>ol</a:t>
            </a:r>
            <a:r>
              <a:rPr lang="en-US" sz="3200" b="1" dirty="0"/>
              <a:t>-y-</a:t>
            </a:r>
            <a:r>
              <a:rPr lang="en-US" sz="3200" b="1" dirty="0" err="1"/>
              <a:t>bont</a:t>
            </a:r>
            <a:endParaRPr lang="en-US" sz="32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5884150" y="5336716"/>
            <a:ext cx="2680216" cy="12794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80163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-23897" y="-63043"/>
            <a:ext cx="1191409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hi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Where does </a:t>
            </a:r>
            <a:r>
              <a:rPr lang="en-US" sz="3200" b="1" dirty="0">
                <a:solidFill>
                  <a:srgbClr val="FF0000"/>
                </a:solidFill>
              </a:rPr>
              <a:t>she</a:t>
            </a:r>
            <a:r>
              <a:rPr lang="en-US" sz="3200" b="1" dirty="0"/>
              <a:t>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732063" y="815360"/>
            <a:ext cx="518204" cy="4715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5411448" y="714969"/>
            <a:ext cx="312019" cy="57196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331572" y="714969"/>
            <a:ext cx="179407" cy="62216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416799" y="834178"/>
            <a:ext cx="589428" cy="50295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2141635" y="1976614"/>
            <a:ext cx="74098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/>
              <a:t>Mae </a:t>
            </a:r>
            <a:r>
              <a:rPr lang="en-US" sz="4800" b="1" dirty="0" err="1">
                <a:solidFill>
                  <a:srgbClr val="FF0000"/>
                </a:solidFill>
              </a:rPr>
              <a:t>hi</a:t>
            </a:r>
            <a:r>
              <a:rPr lang="en-US" sz="4800" b="1" dirty="0" err="1"/>
              <a:t>’n</a:t>
            </a:r>
            <a:r>
              <a:rPr lang="en-US" sz="4800" b="1" dirty="0"/>
              <a:t> </a:t>
            </a:r>
            <a:r>
              <a:rPr lang="en-US" sz="4800" b="1" dirty="0" err="1"/>
              <a:t>byw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00B050"/>
                </a:solidFill>
              </a:rPr>
              <a:t>yn</a:t>
            </a:r>
            <a:r>
              <a:rPr lang="en-US" sz="4800" b="1" dirty="0"/>
              <a:t> …</a:t>
            </a:r>
          </a:p>
          <a:p>
            <a:pPr algn="ctr"/>
            <a:endParaRPr lang="en-US" sz="2400" b="1" dirty="0"/>
          </a:p>
          <a:p>
            <a:pPr algn="ctr"/>
            <a:r>
              <a:rPr lang="en-US" sz="3600" b="1" i="1" dirty="0">
                <a:solidFill>
                  <a:srgbClr val="FF0000"/>
                </a:solidFill>
              </a:rPr>
              <a:t>She</a:t>
            </a:r>
            <a:r>
              <a:rPr lang="en-US" sz="3600" b="1" i="1" dirty="0"/>
              <a:t> lives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9631" y="63964"/>
            <a:ext cx="2934693" cy="2445938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/>
              <a:t>HI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cwestiwn</a:t>
            </a:r>
            <a:endParaRPr lang="en-US" b="1" dirty="0"/>
          </a:p>
          <a:p>
            <a:pPr algn="ctr"/>
            <a:r>
              <a:rPr lang="en-US" b="1" dirty="0"/>
              <a:t> = </a:t>
            </a:r>
          </a:p>
          <a:p>
            <a:pPr algn="ctr"/>
            <a:r>
              <a:rPr lang="en-US" b="1" dirty="0"/>
              <a:t>HI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yr</a:t>
            </a:r>
            <a:r>
              <a:rPr lang="en-US" b="1" dirty="0"/>
              <a:t> </a:t>
            </a:r>
            <a:r>
              <a:rPr lang="en-US" b="1" dirty="0" err="1"/>
              <a:t>ateb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233834" y="4073272"/>
            <a:ext cx="3435512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A</a:t>
            </a:r>
            <a:r>
              <a:rPr lang="en-US" sz="3200" b="1" dirty="0" err="1"/>
              <a:t>beraeron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233834" y="4980011"/>
            <a:ext cx="3728566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yng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C</a:t>
            </a:r>
            <a:r>
              <a:rPr lang="en-US" sz="3200" b="1" dirty="0" err="1"/>
              <a:t>aerfyrddin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233835" y="5882654"/>
            <a:ext cx="2913810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Ll</a:t>
            </a:r>
            <a:r>
              <a:rPr lang="en-US" sz="3200" b="1" dirty="0" err="1"/>
              <a:t>anbed</a:t>
            </a:r>
            <a:endParaRPr lang="en-US" sz="3200" b="1" dirty="0"/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8789647" y="1223982"/>
            <a:ext cx="2934693" cy="2445938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+ </a:t>
            </a:r>
            <a:r>
              <a:rPr lang="en-US" b="1" dirty="0" err="1"/>
              <a:t>enw</a:t>
            </a:r>
            <a:r>
              <a:rPr lang="en-US" b="1" dirty="0"/>
              <a:t> </a:t>
            </a:r>
            <a:r>
              <a:rPr lang="en-US" b="1" dirty="0" err="1"/>
              <a:t>lle</a:t>
            </a:r>
            <a:r>
              <a:rPr lang="en-US" b="1" dirty="0"/>
              <a:t> = 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trwynol</a:t>
            </a:r>
            <a:endParaRPr lang="en-US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4935954" y="4658047"/>
            <a:ext cx="1575025" cy="194211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3962400" y="5272399"/>
            <a:ext cx="1449048" cy="3567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8006227" y="4154280"/>
            <a:ext cx="3883969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ym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P</a:t>
            </a:r>
            <a:r>
              <a:rPr lang="en-US" sz="3200" b="1" dirty="0" err="1"/>
              <a:t>ontyberem</a:t>
            </a:r>
            <a:endParaRPr lang="en-US" sz="32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5933150" y="4531159"/>
            <a:ext cx="2073077" cy="74123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8564366" y="5044328"/>
            <a:ext cx="291381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T</a:t>
            </a:r>
            <a:r>
              <a:rPr lang="en-US" sz="3200" b="1" dirty="0" err="1"/>
              <a:t>ymbl</a:t>
            </a:r>
            <a:endParaRPr lang="en-US" sz="32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5860220" y="6175041"/>
            <a:ext cx="2704145" cy="19226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8564365" y="5882654"/>
            <a:ext cx="332583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D</a:t>
            </a:r>
            <a:r>
              <a:rPr lang="en-US" sz="3200" b="1" dirty="0" err="1"/>
              <a:t>ol</a:t>
            </a:r>
            <a:r>
              <a:rPr lang="en-US" sz="3200" b="1" dirty="0"/>
              <a:t>-y-</a:t>
            </a:r>
            <a:r>
              <a:rPr lang="en-US" sz="3200" b="1" dirty="0" err="1"/>
              <a:t>bont</a:t>
            </a:r>
            <a:endParaRPr lang="en-US" sz="32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5884150" y="5336716"/>
            <a:ext cx="2680216" cy="12794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73250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1D0EE-D5C5-1643-B0B9-E3060A816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133" y="2056714"/>
            <a:ext cx="10580721" cy="4656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byw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yng</a:t>
            </a:r>
            <a:r>
              <a:rPr lang="en-US" sz="2400" b="1" dirty="0"/>
              <a:t> </a:t>
            </a:r>
            <a:r>
              <a:rPr lang="en-US" sz="2400" b="1" dirty="0" err="1"/>
              <a:t>Ngheredigion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mewn</a:t>
            </a:r>
            <a:r>
              <a:rPr lang="en-US" sz="2400" b="1" dirty="0"/>
              <a:t> ty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wahân</a:t>
            </a:r>
            <a:r>
              <a:rPr lang="en-US" sz="2400" b="1" dirty="0"/>
              <a:t>.</a:t>
            </a:r>
          </a:p>
          <a:p>
            <a:pPr marL="0" indent="0">
              <a:buNone/>
            </a:pPr>
            <a:endParaRPr lang="en-US" sz="1800" b="1" dirty="0"/>
          </a:p>
          <a:p>
            <a:pPr marL="0" indent="0">
              <a:buNone/>
            </a:pPr>
            <a:r>
              <a:rPr lang="en-US" sz="2400" b="1" dirty="0"/>
              <a:t>Mae </a:t>
            </a:r>
            <a:r>
              <a:rPr lang="en-US" sz="2400" b="1" dirty="0" err="1"/>
              <a:t>e’n</a:t>
            </a:r>
            <a:r>
              <a:rPr lang="en-US" sz="2400" b="1" dirty="0"/>
              <a:t> </a:t>
            </a:r>
            <a:r>
              <a:rPr lang="en-US" sz="2400" b="1" dirty="0" err="1"/>
              <a:t>byw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yng</a:t>
            </a:r>
            <a:r>
              <a:rPr lang="en-US" sz="2400" b="1" dirty="0"/>
              <a:t> </a:t>
            </a:r>
            <a:r>
              <a:rPr lang="en-US" sz="2400" b="1" dirty="0" err="1"/>
              <a:t>Nghastell</a:t>
            </a:r>
            <a:r>
              <a:rPr lang="en-US" sz="2400" b="1" dirty="0"/>
              <a:t> </a:t>
            </a:r>
            <a:r>
              <a:rPr lang="en-US" sz="2400" b="1" dirty="0" err="1"/>
              <a:t>Nedd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mewn</a:t>
            </a:r>
            <a:r>
              <a:rPr lang="en-US" sz="2400" b="1" dirty="0"/>
              <a:t> </a:t>
            </a:r>
            <a:r>
              <a:rPr lang="en-US" sz="2400" b="1" dirty="0" err="1"/>
              <a:t>byngalo</a:t>
            </a:r>
            <a:r>
              <a:rPr lang="en-US" sz="2400" b="1" dirty="0"/>
              <a:t>.</a:t>
            </a:r>
          </a:p>
          <a:p>
            <a:pPr marL="0" indent="0">
              <a:buNone/>
            </a:pPr>
            <a:br>
              <a:rPr lang="en-US" sz="2400" b="1" dirty="0"/>
            </a:br>
            <a:r>
              <a:rPr lang="en-US" sz="2400" b="1" dirty="0"/>
              <a:t>Mae </a:t>
            </a:r>
            <a:r>
              <a:rPr lang="en-US" sz="2400" b="1" dirty="0" err="1"/>
              <a:t>hi’n</a:t>
            </a:r>
            <a:r>
              <a:rPr lang="en-US" sz="2400" b="1" dirty="0"/>
              <a:t> </a:t>
            </a:r>
            <a:r>
              <a:rPr lang="en-US" sz="2400" b="1" dirty="0" err="1"/>
              <a:t>byw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ym</a:t>
            </a:r>
            <a:r>
              <a:rPr lang="en-US" sz="2400" b="1" dirty="0"/>
              <a:t> </a:t>
            </a:r>
            <a:r>
              <a:rPr lang="en-US" sz="2400" b="1" dirty="0" err="1"/>
              <a:t>Mhen</a:t>
            </a:r>
            <a:r>
              <a:rPr lang="en-US" sz="2400" b="1" dirty="0"/>
              <a:t>-y-</a:t>
            </a:r>
            <a:r>
              <a:rPr lang="en-US" sz="2400" b="1" dirty="0" err="1"/>
              <a:t>bont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mewn</a:t>
            </a:r>
            <a:r>
              <a:rPr lang="en-US" sz="2400" b="1" dirty="0"/>
              <a:t> </a:t>
            </a:r>
            <a:r>
              <a:rPr lang="en-US" sz="2400" b="1" dirty="0" err="1"/>
              <a:t>fflat</a:t>
            </a:r>
            <a:r>
              <a:rPr lang="en-US" sz="2400" b="1" dirty="0"/>
              <a:t>.</a:t>
            </a:r>
          </a:p>
          <a:p>
            <a:pPr marL="0" indent="0">
              <a:buNone/>
            </a:pPr>
            <a:endParaRPr lang="en-US" sz="1600" b="1" dirty="0"/>
          </a:p>
          <a:p>
            <a:pPr marL="0" indent="0">
              <a:buNone/>
            </a:pPr>
            <a:r>
              <a:rPr lang="en-US" sz="2400" b="1" dirty="0"/>
              <a:t>Mae </a:t>
            </a:r>
            <a:r>
              <a:rPr lang="en-US" sz="2400" b="1" dirty="0" err="1"/>
              <a:t>Nia’n</a:t>
            </a:r>
            <a:r>
              <a:rPr lang="en-US" sz="2400" b="1" dirty="0"/>
              <a:t> </a:t>
            </a:r>
            <a:r>
              <a:rPr lang="en-US" sz="2400" b="1" dirty="0" err="1"/>
              <a:t>byw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Llanelli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mewn</a:t>
            </a:r>
            <a:r>
              <a:rPr lang="en-US" sz="2400" b="1" dirty="0"/>
              <a:t> ty </a:t>
            </a:r>
            <a:r>
              <a:rPr lang="en-US" sz="2400" b="1" dirty="0" err="1"/>
              <a:t>teras</a:t>
            </a:r>
            <a:r>
              <a:rPr lang="en-US" sz="2400" b="1" dirty="0"/>
              <a:t>.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E3BFD6D-68B8-6A4F-AD73-05206E437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9784" y="162580"/>
            <a:ext cx="4932349" cy="710592"/>
          </a:xfrm>
          <a:solidFill>
            <a:schemeClr val="tx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Tai a </a:t>
            </a:r>
            <a:r>
              <a:rPr lang="en-US" b="1" dirty="0" err="1">
                <a:solidFill>
                  <a:schemeClr val="bg1"/>
                </a:solidFill>
              </a:rPr>
              <a:t>Chartrefi</a:t>
            </a:r>
            <a:r>
              <a:rPr lang="en-US" b="1" dirty="0">
                <a:solidFill>
                  <a:schemeClr val="bg1"/>
                </a:solidFill>
              </a:rPr>
              <a:t>  / in</a:t>
            </a:r>
            <a:endParaRPr lang="en-US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C4B66841-0B8A-E148-9986-FB09FD91A90E}"/>
              </a:ext>
            </a:extLst>
          </p:cNvPr>
          <p:cNvSpPr/>
          <p:nvPr/>
        </p:nvSpPr>
        <p:spPr>
          <a:xfrm>
            <a:off x="7518400" y="2032000"/>
            <a:ext cx="4402667" cy="4592703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u="sng" dirty="0"/>
              <a:t>RHEOL:</a:t>
            </a:r>
          </a:p>
          <a:p>
            <a:pPr algn="ctr"/>
            <a:endParaRPr lang="en-US" sz="3200" b="1" u="sng" dirty="0"/>
          </a:p>
          <a:p>
            <a:pPr algn="ctr"/>
            <a:r>
              <a:rPr lang="en-US" b="1" dirty="0"/>
              <a:t>YN = </a:t>
            </a:r>
            <a:r>
              <a:rPr lang="en-US" b="1" dirty="0" err="1"/>
              <a:t>lle</a:t>
            </a:r>
            <a:r>
              <a:rPr lang="en-US" b="1" dirty="0"/>
              <a:t> </a:t>
            </a:r>
            <a:r>
              <a:rPr lang="en-US" b="1" dirty="0" err="1"/>
              <a:t>penodol</a:t>
            </a:r>
            <a:r>
              <a:rPr lang="en-US" b="1" dirty="0"/>
              <a:t> (definite place)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/>
              <a:t>MEWN = </a:t>
            </a:r>
            <a:r>
              <a:rPr lang="en-US" b="1" dirty="0" err="1"/>
              <a:t>lle</a:t>
            </a:r>
            <a:r>
              <a:rPr lang="en-US" b="1" dirty="0"/>
              <a:t> </a:t>
            </a:r>
            <a:r>
              <a:rPr lang="en-US" b="1" dirty="0" err="1"/>
              <a:t>amhenodol</a:t>
            </a:r>
            <a:r>
              <a:rPr lang="en-US" b="1" dirty="0"/>
              <a:t> (indefinite place)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669BCE-252A-6B4D-BDB0-D6D36B6FC0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5395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2967459" y="-2378020"/>
            <a:ext cx="6062138" cy="11328402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0EDA7CC2-3353-8148-9D14-1160F099116B}"/>
              </a:ext>
            </a:extLst>
          </p:cNvPr>
          <p:cNvSpPr/>
          <p:nvPr/>
        </p:nvSpPr>
        <p:spPr>
          <a:xfrm>
            <a:off x="1385641" y="3652629"/>
            <a:ext cx="4612887" cy="973664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E13683-7B0B-4940-88B6-3FC452294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5837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152400" y="761998"/>
            <a:ext cx="11813017" cy="4961467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167B424C-1164-C845-8427-D19933DB439C}"/>
              </a:ext>
            </a:extLst>
          </p:cNvPr>
          <p:cNvSpPr/>
          <p:nvPr/>
        </p:nvSpPr>
        <p:spPr>
          <a:xfrm>
            <a:off x="1407945" y="2111916"/>
            <a:ext cx="4267200" cy="1117599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2D7714-0771-D24A-9771-45D637F7E3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220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2261936" y="218974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fe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7289FF-D352-D743-BDA0-CAC6CBD2DCA2}"/>
              </a:ext>
            </a:extLst>
          </p:cNvPr>
          <p:cNvSpPr txBox="1"/>
          <p:nvPr/>
        </p:nvSpPr>
        <p:spPr>
          <a:xfrm rot="21441066">
            <a:off x="240324" y="518105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enw</a:t>
            </a:r>
            <a:r>
              <a:rPr lang="en-US" sz="36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15B24C-AA01-A648-89C9-ADF55A2CD2C5}"/>
              </a:ext>
            </a:extLst>
          </p:cNvPr>
          <p:cNvSpPr txBox="1"/>
          <p:nvPr/>
        </p:nvSpPr>
        <p:spPr>
          <a:xfrm>
            <a:off x="4090964" y="152046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FAINT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oed</a:t>
            </a:r>
            <a:r>
              <a:rPr lang="en-US" sz="3600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CA4D19-6B2A-D740-A2F6-DD017C40E234}"/>
              </a:ext>
            </a:extLst>
          </p:cNvPr>
          <p:cNvSpPr txBox="1"/>
          <p:nvPr/>
        </p:nvSpPr>
        <p:spPr>
          <a:xfrm rot="369862">
            <a:off x="7535204" y="602090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BLE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C269A1-F5FD-D247-B144-7635B6C37DCC}"/>
              </a:ext>
            </a:extLst>
          </p:cNvPr>
          <p:cNvSpPr txBox="1"/>
          <p:nvPr/>
        </p:nvSpPr>
        <p:spPr>
          <a:xfrm rot="21232204">
            <a:off x="230784" y="443964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hobi</a:t>
            </a:r>
            <a:r>
              <a:rPr lang="en-US" sz="3600" b="1" dirty="0"/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19E92-6746-D44B-9AD4-FC546150005F}"/>
              </a:ext>
            </a:extLst>
          </p:cNvPr>
          <p:cNvSpPr txBox="1"/>
          <p:nvPr/>
        </p:nvSpPr>
        <p:spPr>
          <a:xfrm>
            <a:off x="585319" y="5465227"/>
            <a:ext cx="99964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Ble</a:t>
            </a:r>
            <a:r>
              <a:rPr lang="en-US" sz="2400" b="1" dirty="0"/>
              <a:t>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DF1B1-3260-4241-9293-821524A5DF52}"/>
              </a:ext>
            </a:extLst>
          </p:cNvPr>
          <p:cNvSpPr txBox="1"/>
          <p:nvPr/>
        </p:nvSpPr>
        <p:spPr>
          <a:xfrm>
            <a:off x="2003058" y="5465227"/>
            <a:ext cx="100711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Pryd</a:t>
            </a:r>
            <a:r>
              <a:rPr lang="en-US" sz="2400" b="1" dirty="0"/>
              <a:t>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3A7152-D33B-6F46-8C3F-3572DC6339A8}"/>
              </a:ext>
            </a:extLst>
          </p:cNvPr>
          <p:cNvSpPr txBox="1"/>
          <p:nvPr/>
        </p:nvSpPr>
        <p:spPr>
          <a:xfrm>
            <a:off x="926972" y="6232355"/>
            <a:ext cx="2045597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phwy</a:t>
            </a:r>
            <a:r>
              <a:rPr lang="en-US" sz="2400" b="1" dirty="0"/>
              <a:t>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A2E87A-1D19-D54A-AC45-EE562B572860}"/>
              </a:ext>
            </a:extLst>
          </p:cNvPr>
          <p:cNvSpPr txBox="1"/>
          <p:nvPr/>
        </p:nvSpPr>
        <p:spPr>
          <a:xfrm rot="287982">
            <a:off x="6382373" y="4330729"/>
            <a:ext cx="5623541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i="1" dirty="0"/>
              <a:t>(likes)</a:t>
            </a:r>
            <a:endParaRPr lang="en-US" sz="3600" b="1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7B4CAB-7ABB-7C4F-97E6-1AE66B1B1F25}"/>
              </a:ext>
            </a:extLst>
          </p:cNvPr>
          <p:cNvSpPr txBox="1"/>
          <p:nvPr/>
        </p:nvSpPr>
        <p:spPr>
          <a:xfrm>
            <a:off x="4090965" y="5807122"/>
            <a:ext cx="778247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>
                <a:solidFill>
                  <a:srgbClr val="FF0000"/>
                </a:solidFill>
              </a:rPr>
              <a:t>dydy</a:t>
            </a:r>
            <a:r>
              <a:rPr lang="en-US" sz="3600" b="1" dirty="0">
                <a:solidFill>
                  <a:srgbClr val="FF0000"/>
                </a:solidFill>
              </a:rPr>
              <a:t> e DDIM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dirty="0"/>
              <a:t>(dislikes)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770555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26439" y="102515"/>
            <a:ext cx="2701236" cy="1591733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Bryn Terfel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55</a:t>
            </a:r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5938865" y="115678"/>
            <a:ext cx="3873605" cy="1591733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Tachwedd</a:t>
            </a:r>
            <a:r>
              <a:rPr lang="en-US" sz="2800" b="1" dirty="0"/>
              <a:t> y 9fed</a:t>
            </a:r>
          </a:p>
        </p:txBody>
      </p:sp>
      <p:sp>
        <p:nvSpPr>
          <p:cNvPr id="24" name="12-Point Star 23">
            <a:extLst>
              <a:ext uri="{FF2B5EF4-FFF2-40B4-BE49-F238E27FC236}">
                <a16:creationId xmlns:a16="http://schemas.microsoft.com/office/drawing/2014/main" id="{4F79ABBB-FFCD-1646-9958-0889040E1AE7}"/>
              </a:ext>
            </a:extLst>
          </p:cNvPr>
          <p:cNvSpPr/>
          <p:nvPr/>
        </p:nvSpPr>
        <p:spPr>
          <a:xfrm>
            <a:off x="5111148" y="3108633"/>
            <a:ext cx="1871284" cy="1070611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hoffi</a:t>
            </a:r>
            <a:endParaRPr lang="en-US" sz="2000" b="1" dirty="0"/>
          </a:p>
        </p:txBody>
      </p:sp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endParaRPr lang="en-US" sz="2000" b="1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6A01B2A0-A0B1-DC44-A8C8-9359EA4211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30" t="24224" r="19445" b="6260"/>
          <a:stretch/>
        </p:blipFill>
        <p:spPr>
          <a:xfrm>
            <a:off x="7016482" y="3849077"/>
            <a:ext cx="1891776" cy="1337014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21D12D3-6322-DD46-A4C2-2AA76CF86B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5717" y="285867"/>
            <a:ext cx="2052620" cy="15042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37EC74-24E1-7649-B4FD-BC93C5E03C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31" y="4193827"/>
            <a:ext cx="1600200" cy="1270000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387F3C6-F24C-8949-A902-8DAE415FCC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47476" y="5272643"/>
            <a:ext cx="1422400" cy="1422400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6D3CB76-E74D-664E-A2FD-23A3D605C9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3824" y="3750538"/>
            <a:ext cx="2084667" cy="1384706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sp>
        <p:nvSpPr>
          <p:cNvPr id="27" name="12-Point Star 26">
            <a:extLst>
              <a:ext uri="{FF2B5EF4-FFF2-40B4-BE49-F238E27FC236}">
                <a16:creationId xmlns:a16="http://schemas.microsoft.com/office/drawing/2014/main" id="{E0FBB21F-1E4A-9E46-BB74-E78DFDDF1A26}"/>
              </a:ext>
            </a:extLst>
          </p:cNvPr>
          <p:cNvSpPr/>
          <p:nvPr/>
        </p:nvSpPr>
        <p:spPr>
          <a:xfrm rot="322858">
            <a:off x="1110126" y="3450060"/>
            <a:ext cx="1871284" cy="1070611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hobïau</a:t>
            </a:r>
            <a:endParaRPr lang="en-US" sz="20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98D0855-A80B-1548-8DD8-58333EFDCB7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68202" y="4412388"/>
            <a:ext cx="1409700" cy="1435100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4700A99-B227-A049-A449-8B02E655ECC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35657" y="4442891"/>
            <a:ext cx="1460500" cy="1384300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A4CB02-CA08-114D-A141-133E0FD7D8A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50271" y="5340107"/>
            <a:ext cx="1422400" cy="1422400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8223AB5-2A7D-5C4C-ACD2-0767345169C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33098" y="5128691"/>
            <a:ext cx="1447800" cy="1397000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4C001A3C-70AC-7148-8234-75945880084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fe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7A4065-75CB-3B41-8268-0179C38F7EB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3988" y="1786279"/>
            <a:ext cx="1318325" cy="1757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5380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fe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!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390654" y="139119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6342016" y="115678"/>
            <a:ext cx="2410242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endParaRPr lang="en-US" sz="2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765F70-14C7-5C46-AE95-D39A7CBBA32B}"/>
              </a:ext>
            </a:extLst>
          </p:cNvPr>
          <p:cNvSpPr txBox="1"/>
          <p:nvPr/>
        </p:nvSpPr>
        <p:spPr>
          <a:xfrm>
            <a:off x="9911450" y="270933"/>
            <a:ext cx="1908017" cy="239131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6527073-C752-2C49-A8BF-22727EBC46F6}"/>
              </a:ext>
            </a:extLst>
          </p:cNvPr>
          <p:cNvSpPr txBox="1"/>
          <p:nvPr/>
        </p:nvSpPr>
        <p:spPr>
          <a:xfrm>
            <a:off x="199670" y="379878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CB3EE36-6286-D44F-A4F7-BA52C0E80696}"/>
              </a:ext>
            </a:extLst>
          </p:cNvPr>
          <p:cNvSpPr txBox="1"/>
          <p:nvPr/>
        </p:nvSpPr>
        <p:spPr>
          <a:xfrm>
            <a:off x="1837515" y="4608340"/>
            <a:ext cx="1480843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A5552DB-1B46-8A4C-A8EF-F4FF9715CE97}"/>
              </a:ext>
            </a:extLst>
          </p:cNvPr>
          <p:cNvSpPr txBox="1"/>
          <p:nvPr/>
        </p:nvSpPr>
        <p:spPr>
          <a:xfrm>
            <a:off x="202613" y="5371253"/>
            <a:ext cx="1426325" cy="138609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4" name="12-Point Star 33">
            <a:extLst>
              <a:ext uri="{FF2B5EF4-FFF2-40B4-BE49-F238E27FC236}">
                <a16:creationId xmlns:a16="http://schemas.microsoft.com/office/drawing/2014/main" id="{21966131-3B1B-DD4C-B545-D06047C76987}"/>
              </a:ext>
            </a:extLst>
          </p:cNvPr>
          <p:cNvSpPr/>
          <p:nvPr/>
        </p:nvSpPr>
        <p:spPr>
          <a:xfrm rot="322858">
            <a:off x="1675351" y="3326296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hobïau</a:t>
            </a:r>
            <a:endParaRPr lang="en-US" sz="2000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639D9B0-8961-C24B-A986-27F21FB560E6}"/>
              </a:ext>
            </a:extLst>
          </p:cNvPr>
          <p:cNvSpPr txBox="1"/>
          <p:nvPr/>
        </p:nvSpPr>
        <p:spPr>
          <a:xfrm>
            <a:off x="4471442" y="377535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9939DB5-0F19-DA4D-976E-6CBE53E8E148}"/>
              </a:ext>
            </a:extLst>
          </p:cNvPr>
          <p:cNvSpPr txBox="1"/>
          <p:nvPr/>
        </p:nvSpPr>
        <p:spPr>
          <a:xfrm>
            <a:off x="6570311" y="3768852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47E7F71-D675-5743-A3B4-05A9000699C9}"/>
              </a:ext>
            </a:extLst>
          </p:cNvPr>
          <p:cNvSpPr txBox="1"/>
          <p:nvPr/>
        </p:nvSpPr>
        <p:spPr>
          <a:xfrm>
            <a:off x="5514444" y="527170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6728330-74AD-DC42-9C66-5D2C377FF0DF}"/>
              </a:ext>
            </a:extLst>
          </p:cNvPr>
          <p:cNvSpPr txBox="1"/>
          <p:nvPr/>
        </p:nvSpPr>
        <p:spPr>
          <a:xfrm>
            <a:off x="8897443" y="5288599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2D7C415-830F-8F42-A27A-F9F7767914EE}"/>
              </a:ext>
            </a:extLst>
          </p:cNvPr>
          <p:cNvSpPr txBox="1"/>
          <p:nvPr/>
        </p:nvSpPr>
        <p:spPr>
          <a:xfrm>
            <a:off x="10586987" y="444289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9C60DF2-4847-D048-A744-839219DCE50B}"/>
              </a:ext>
            </a:extLst>
          </p:cNvPr>
          <p:cNvSpPr txBox="1"/>
          <p:nvPr/>
        </p:nvSpPr>
        <p:spPr>
          <a:xfrm>
            <a:off x="8883015" y="375938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3" name="12-Point Star 42">
            <a:extLst>
              <a:ext uri="{FF2B5EF4-FFF2-40B4-BE49-F238E27FC236}">
                <a16:creationId xmlns:a16="http://schemas.microsoft.com/office/drawing/2014/main" id="{0BB263E5-C4D6-A442-8F24-6A7DF5BFD765}"/>
              </a:ext>
            </a:extLst>
          </p:cNvPr>
          <p:cNvSpPr/>
          <p:nvPr/>
        </p:nvSpPr>
        <p:spPr>
          <a:xfrm>
            <a:off x="5244859" y="3133109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hoffi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41692305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2261936" y="218974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hi!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7289FF-D352-D743-BDA0-CAC6CBD2DCA2}"/>
              </a:ext>
            </a:extLst>
          </p:cNvPr>
          <p:cNvSpPr txBox="1"/>
          <p:nvPr/>
        </p:nvSpPr>
        <p:spPr>
          <a:xfrm rot="21441066">
            <a:off x="240324" y="518105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ei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h</a:t>
            </a:r>
            <a:r>
              <a:rPr lang="en-US" sz="3600" b="1" dirty="0" err="1"/>
              <a:t>enw</a:t>
            </a:r>
            <a:r>
              <a:rPr lang="en-US" sz="36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15B24C-AA01-A648-89C9-ADF55A2CD2C5}"/>
              </a:ext>
            </a:extLst>
          </p:cNvPr>
          <p:cNvSpPr txBox="1"/>
          <p:nvPr/>
        </p:nvSpPr>
        <p:spPr>
          <a:xfrm>
            <a:off x="4090963" y="1520462"/>
            <a:ext cx="4695227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FAINT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ei</a:t>
            </a:r>
            <a:r>
              <a:rPr lang="en-US" sz="3600" b="1" dirty="0"/>
              <a:t> </a:t>
            </a:r>
            <a:r>
              <a:rPr lang="en-US" sz="3600" b="1" dirty="0">
                <a:solidFill>
                  <a:srgbClr val="FF0000"/>
                </a:solidFill>
              </a:rPr>
              <a:t>h</a:t>
            </a:r>
            <a:r>
              <a:rPr lang="en-US" sz="3600" b="1" dirty="0"/>
              <a:t>oed?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CA4D19-6B2A-D740-A2F6-DD017C40E234}"/>
              </a:ext>
            </a:extLst>
          </p:cNvPr>
          <p:cNvSpPr txBox="1"/>
          <p:nvPr/>
        </p:nvSpPr>
        <p:spPr>
          <a:xfrm rot="369862">
            <a:off x="7535204" y="602090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BLE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hi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C269A1-F5FD-D247-B144-7635B6C37DCC}"/>
              </a:ext>
            </a:extLst>
          </p:cNvPr>
          <p:cNvSpPr txBox="1"/>
          <p:nvPr/>
        </p:nvSpPr>
        <p:spPr>
          <a:xfrm rot="21232204">
            <a:off x="230784" y="443964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hobi</a:t>
            </a:r>
            <a:r>
              <a:rPr lang="en-US" sz="3600" b="1" dirty="0"/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19E92-6746-D44B-9AD4-FC546150005F}"/>
              </a:ext>
            </a:extLst>
          </p:cNvPr>
          <p:cNvSpPr txBox="1"/>
          <p:nvPr/>
        </p:nvSpPr>
        <p:spPr>
          <a:xfrm>
            <a:off x="585319" y="5465227"/>
            <a:ext cx="99964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Ble</a:t>
            </a:r>
            <a:r>
              <a:rPr lang="en-US" sz="2400" b="1" dirty="0"/>
              <a:t>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DF1B1-3260-4241-9293-821524A5DF52}"/>
              </a:ext>
            </a:extLst>
          </p:cNvPr>
          <p:cNvSpPr txBox="1"/>
          <p:nvPr/>
        </p:nvSpPr>
        <p:spPr>
          <a:xfrm>
            <a:off x="2003058" y="5465227"/>
            <a:ext cx="100711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Pryd</a:t>
            </a:r>
            <a:r>
              <a:rPr lang="en-US" sz="2400" b="1" dirty="0"/>
              <a:t>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3A7152-D33B-6F46-8C3F-3572DC6339A8}"/>
              </a:ext>
            </a:extLst>
          </p:cNvPr>
          <p:cNvSpPr txBox="1"/>
          <p:nvPr/>
        </p:nvSpPr>
        <p:spPr>
          <a:xfrm>
            <a:off x="926972" y="6232355"/>
            <a:ext cx="2045597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phwy</a:t>
            </a:r>
            <a:r>
              <a:rPr lang="en-US" sz="2400" b="1" dirty="0"/>
              <a:t>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A2E87A-1D19-D54A-AC45-EE562B572860}"/>
              </a:ext>
            </a:extLst>
          </p:cNvPr>
          <p:cNvSpPr txBox="1"/>
          <p:nvPr/>
        </p:nvSpPr>
        <p:spPr>
          <a:xfrm rot="287982">
            <a:off x="6041136" y="4316428"/>
            <a:ext cx="5965378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hi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i="1" dirty="0"/>
              <a:t>(likes)</a:t>
            </a:r>
            <a:endParaRPr lang="en-US" sz="3600" b="1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7B4CAB-7ABB-7C4F-97E6-1AE66B1B1F25}"/>
              </a:ext>
            </a:extLst>
          </p:cNvPr>
          <p:cNvSpPr txBox="1"/>
          <p:nvPr/>
        </p:nvSpPr>
        <p:spPr>
          <a:xfrm>
            <a:off x="4090965" y="5807122"/>
            <a:ext cx="7782470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>
                <a:solidFill>
                  <a:srgbClr val="FF0000"/>
                </a:solidFill>
              </a:rPr>
              <a:t>dydy</a:t>
            </a:r>
            <a:r>
              <a:rPr lang="en-US" sz="3600" b="1" dirty="0">
                <a:solidFill>
                  <a:srgbClr val="FF0000"/>
                </a:solidFill>
              </a:rPr>
              <a:t> hi DDIM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dirty="0"/>
              <a:t>(dislikes)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853308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815553" y="172180"/>
            <a:ext cx="1998133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chemeClr val="accent1"/>
                </a:solidFill>
              </a:rPr>
              <a:t>43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C9DA9A-7024-874B-B5DA-656D1CE594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5889" y="60538"/>
            <a:ext cx="2675126" cy="2258508"/>
          </a:xfrm>
          <a:prstGeom prst="rect">
            <a:avLst/>
          </a:prstGeom>
        </p:spPr>
      </p:pic>
      <p:sp>
        <p:nvSpPr>
          <p:cNvPr id="19" name="12-Point Star 18">
            <a:extLst>
              <a:ext uri="{FF2B5EF4-FFF2-40B4-BE49-F238E27FC236}">
                <a16:creationId xmlns:a16="http://schemas.microsoft.com/office/drawing/2014/main" id="{A733E188-EECE-BD43-A7F4-C4218B5EB2A7}"/>
              </a:ext>
            </a:extLst>
          </p:cNvPr>
          <p:cNvSpPr/>
          <p:nvPr/>
        </p:nvSpPr>
        <p:spPr>
          <a:xfrm>
            <a:off x="5938865" y="115678"/>
            <a:ext cx="3873605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accent1"/>
                </a:solidFill>
              </a:rPr>
              <a:t>Mawrth</a:t>
            </a:r>
            <a:r>
              <a:rPr lang="en-US" sz="2800" b="1" dirty="0">
                <a:solidFill>
                  <a:schemeClr val="accent1"/>
                </a:solidFill>
              </a:rPr>
              <a:t> y 18fed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2C824F8-07A0-9242-88A2-C1DF7256B94E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hi!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E55708-26BC-474E-9563-3298EE5499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530" y="2963333"/>
            <a:ext cx="1488464" cy="14884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4F9F3A3-88C2-4A4B-9B27-26F8E86C04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710" y="4722209"/>
            <a:ext cx="2158727" cy="188604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88FF75A-B862-6F42-8A55-90D2AEA3D7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71597" y="3085064"/>
            <a:ext cx="2085790" cy="2085790"/>
          </a:xfrm>
          <a:prstGeom prst="rect">
            <a:avLst/>
          </a:prstGeom>
        </p:spPr>
      </p:pic>
      <p:sp>
        <p:nvSpPr>
          <p:cNvPr id="28" name="12-Point Star 27">
            <a:extLst>
              <a:ext uri="{FF2B5EF4-FFF2-40B4-BE49-F238E27FC236}">
                <a16:creationId xmlns:a16="http://schemas.microsoft.com/office/drawing/2014/main" id="{3518C7D8-6283-3349-8362-6A7BE8B04138}"/>
              </a:ext>
            </a:extLst>
          </p:cNvPr>
          <p:cNvSpPr/>
          <p:nvPr/>
        </p:nvSpPr>
        <p:spPr>
          <a:xfrm>
            <a:off x="4382750" y="3251066"/>
            <a:ext cx="1871284" cy="1070611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hoffi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3BF7CF0-632A-8643-83A0-BB61AB60B6B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65416" y="4871535"/>
            <a:ext cx="2376418" cy="188604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E5AE572-C0A8-A04D-8FE8-0CDC42B101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45401" y="3546693"/>
            <a:ext cx="1538942" cy="2729790"/>
          </a:xfrm>
          <a:prstGeom prst="rect">
            <a:avLst/>
          </a:prstGeom>
        </p:spPr>
      </p:pic>
      <p:sp>
        <p:nvSpPr>
          <p:cNvPr id="32" name="12-Point Star 31">
            <a:extLst>
              <a:ext uri="{FF2B5EF4-FFF2-40B4-BE49-F238E27FC236}">
                <a16:creationId xmlns:a16="http://schemas.microsoft.com/office/drawing/2014/main" id="{8B6E4CA0-57D1-D743-8E28-E8D35E40709C}"/>
              </a:ext>
            </a:extLst>
          </p:cNvPr>
          <p:cNvSpPr/>
          <p:nvPr/>
        </p:nvSpPr>
        <p:spPr>
          <a:xfrm rot="322858">
            <a:off x="1110126" y="3450060"/>
            <a:ext cx="1871284" cy="1070611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hobïau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384A514-5A16-D44D-84D0-9EE7AF8600A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5452" y="4722209"/>
            <a:ext cx="2110782" cy="175040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F1453D26-D13D-954B-A26B-8B4599394A6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426034" y="4871535"/>
            <a:ext cx="1685245" cy="168524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DD7CA39A-6044-5F47-88A8-8740A92F31F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008882" y="3312977"/>
            <a:ext cx="2192035" cy="2231531"/>
          </a:xfrm>
          <a:prstGeom prst="rect">
            <a:avLst/>
          </a:prstGeom>
        </p:spPr>
      </p:pic>
      <p:sp>
        <p:nvSpPr>
          <p:cNvPr id="34" name="12-Point Star 33">
            <a:extLst>
              <a:ext uri="{FF2B5EF4-FFF2-40B4-BE49-F238E27FC236}">
                <a16:creationId xmlns:a16="http://schemas.microsoft.com/office/drawing/2014/main" id="{E6B0D5AD-2077-8445-89BA-6377A048C6DD}"/>
              </a:ext>
            </a:extLst>
          </p:cNvPr>
          <p:cNvSpPr/>
          <p:nvPr/>
        </p:nvSpPr>
        <p:spPr>
          <a:xfrm rot="659491">
            <a:off x="10241061" y="2560687"/>
            <a:ext cx="2096474" cy="1406728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ddim</a:t>
            </a:r>
            <a:r>
              <a:rPr lang="en-US" sz="2000" b="1" dirty="0">
                <a:solidFill>
                  <a:schemeClr val="accent1"/>
                </a:solidFill>
              </a:rPr>
              <a:t> </a:t>
            </a:r>
            <a:r>
              <a:rPr lang="en-US" sz="2000" b="1" dirty="0" err="1">
                <a:solidFill>
                  <a:schemeClr val="accent1"/>
                </a:solidFill>
              </a:rPr>
              <a:t>yn</a:t>
            </a:r>
            <a:r>
              <a:rPr lang="en-US" sz="2000" b="1" dirty="0">
                <a:solidFill>
                  <a:schemeClr val="accent1"/>
                </a:solidFill>
              </a:rPr>
              <a:t> </a:t>
            </a:r>
            <a:r>
              <a:rPr lang="en-US" sz="2000" b="1" dirty="0" err="1">
                <a:solidFill>
                  <a:schemeClr val="accent1"/>
                </a:solidFill>
              </a:rPr>
              <a:t>hoffi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4194BF1-181A-164F-9FF8-77C70431040C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22889" r="24555"/>
          <a:stretch/>
        </p:blipFill>
        <p:spPr>
          <a:xfrm>
            <a:off x="274597" y="1037458"/>
            <a:ext cx="1614657" cy="180972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2" name="12-Point Star 21">
            <a:extLst>
              <a:ext uri="{FF2B5EF4-FFF2-40B4-BE49-F238E27FC236}">
                <a16:creationId xmlns:a16="http://schemas.microsoft.com/office/drawing/2014/main" id="{861EED12-4901-DF49-9FE5-0CAD3627FD7A}"/>
              </a:ext>
            </a:extLst>
          </p:cNvPr>
          <p:cNvSpPr/>
          <p:nvPr/>
        </p:nvSpPr>
        <p:spPr>
          <a:xfrm>
            <a:off x="859708" y="102515"/>
            <a:ext cx="2701236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chemeClr val="accent1"/>
                </a:solidFill>
              </a:rPr>
              <a:t>Alex Jones</a:t>
            </a:r>
          </a:p>
        </p:txBody>
      </p:sp>
    </p:spTree>
    <p:extLst>
      <p:ext uri="{BB962C8B-B14F-4D97-AF65-F5344CB8AC3E}">
        <p14:creationId xmlns:p14="http://schemas.microsoft.com/office/powerpoint/2010/main" val="33926716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hi!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390654" y="139119"/>
            <a:ext cx="1998133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6342016" y="115678"/>
            <a:ext cx="2410242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ddim</a:t>
            </a:r>
            <a:r>
              <a:rPr lang="en-US" sz="2000" b="1" dirty="0">
                <a:solidFill>
                  <a:schemeClr val="accent1"/>
                </a:solidFill>
              </a:rPr>
              <a:t> </a:t>
            </a:r>
            <a:r>
              <a:rPr lang="en-US" sz="2000" b="1" dirty="0" err="1">
                <a:solidFill>
                  <a:schemeClr val="accent1"/>
                </a:solidFill>
              </a:rPr>
              <a:t>yn</a:t>
            </a:r>
            <a:r>
              <a:rPr lang="en-US" sz="2000" b="1" dirty="0">
                <a:solidFill>
                  <a:schemeClr val="accent1"/>
                </a:solidFill>
              </a:rPr>
              <a:t> </a:t>
            </a:r>
            <a:r>
              <a:rPr lang="en-US" sz="2000" b="1" dirty="0" err="1">
                <a:solidFill>
                  <a:schemeClr val="accent1"/>
                </a:solidFill>
              </a:rPr>
              <a:t>hoffi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765F70-14C7-5C46-AE95-D39A7CBBA32B}"/>
              </a:ext>
            </a:extLst>
          </p:cNvPr>
          <p:cNvSpPr txBox="1"/>
          <p:nvPr/>
        </p:nvSpPr>
        <p:spPr>
          <a:xfrm>
            <a:off x="9911450" y="270933"/>
            <a:ext cx="1908017" cy="239131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6527073-C752-2C49-A8BF-22727EBC46F6}"/>
              </a:ext>
            </a:extLst>
          </p:cNvPr>
          <p:cNvSpPr txBox="1"/>
          <p:nvPr/>
        </p:nvSpPr>
        <p:spPr>
          <a:xfrm>
            <a:off x="199670" y="379878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CB3EE36-6286-D44F-A4F7-BA52C0E80696}"/>
              </a:ext>
            </a:extLst>
          </p:cNvPr>
          <p:cNvSpPr txBox="1"/>
          <p:nvPr/>
        </p:nvSpPr>
        <p:spPr>
          <a:xfrm>
            <a:off x="1837515" y="4608340"/>
            <a:ext cx="1480843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A5552DB-1B46-8A4C-A8EF-F4FF9715CE97}"/>
              </a:ext>
            </a:extLst>
          </p:cNvPr>
          <p:cNvSpPr txBox="1"/>
          <p:nvPr/>
        </p:nvSpPr>
        <p:spPr>
          <a:xfrm>
            <a:off x="202613" y="5371253"/>
            <a:ext cx="1426325" cy="138609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4" name="12-Point Star 33">
            <a:extLst>
              <a:ext uri="{FF2B5EF4-FFF2-40B4-BE49-F238E27FC236}">
                <a16:creationId xmlns:a16="http://schemas.microsoft.com/office/drawing/2014/main" id="{21966131-3B1B-DD4C-B545-D06047C76987}"/>
              </a:ext>
            </a:extLst>
          </p:cNvPr>
          <p:cNvSpPr/>
          <p:nvPr/>
        </p:nvSpPr>
        <p:spPr>
          <a:xfrm rot="322858">
            <a:off x="1675351" y="3326296"/>
            <a:ext cx="1871284" cy="1070611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hobïau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639D9B0-8961-C24B-A986-27F21FB560E6}"/>
              </a:ext>
            </a:extLst>
          </p:cNvPr>
          <p:cNvSpPr txBox="1"/>
          <p:nvPr/>
        </p:nvSpPr>
        <p:spPr>
          <a:xfrm>
            <a:off x="4471442" y="377535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9939DB5-0F19-DA4D-976E-6CBE53E8E148}"/>
              </a:ext>
            </a:extLst>
          </p:cNvPr>
          <p:cNvSpPr txBox="1"/>
          <p:nvPr/>
        </p:nvSpPr>
        <p:spPr>
          <a:xfrm>
            <a:off x="6570311" y="3768852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47E7F71-D675-5743-A3B4-05A9000699C9}"/>
              </a:ext>
            </a:extLst>
          </p:cNvPr>
          <p:cNvSpPr txBox="1"/>
          <p:nvPr/>
        </p:nvSpPr>
        <p:spPr>
          <a:xfrm>
            <a:off x="5514444" y="527170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6728330-74AD-DC42-9C66-5D2C377FF0DF}"/>
              </a:ext>
            </a:extLst>
          </p:cNvPr>
          <p:cNvSpPr txBox="1"/>
          <p:nvPr/>
        </p:nvSpPr>
        <p:spPr>
          <a:xfrm>
            <a:off x="8897443" y="5288599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2D7C415-830F-8F42-A27A-F9F7767914EE}"/>
              </a:ext>
            </a:extLst>
          </p:cNvPr>
          <p:cNvSpPr txBox="1"/>
          <p:nvPr/>
        </p:nvSpPr>
        <p:spPr>
          <a:xfrm>
            <a:off x="10586987" y="444289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9C60DF2-4847-D048-A744-839219DCE50B}"/>
              </a:ext>
            </a:extLst>
          </p:cNvPr>
          <p:cNvSpPr txBox="1"/>
          <p:nvPr/>
        </p:nvSpPr>
        <p:spPr>
          <a:xfrm>
            <a:off x="8883015" y="375938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3" name="12-Point Star 42">
            <a:extLst>
              <a:ext uri="{FF2B5EF4-FFF2-40B4-BE49-F238E27FC236}">
                <a16:creationId xmlns:a16="http://schemas.microsoft.com/office/drawing/2014/main" id="{0BB263E5-C4D6-A442-8F24-6A7DF5BFD765}"/>
              </a:ext>
            </a:extLst>
          </p:cNvPr>
          <p:cNvSpPr/>
          <p:nvPr/>
        </p:nvSpPr>
        <p:spPr>
          <a:xfrm>
            <a:off x="5244859" y="3133109"/>
            <a:ext cx="1871284" cy="1070611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hoffi</a:t>
            </a:r>
            <a:endParaRPr lang="en-US" sz="20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4028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8" y="176786"/>
            <a:ext cx="11934936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Mwy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o </a:t>
            </a:r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wybodaeth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…      More information …   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504393" y="1560935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fe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Does </a:t>
            </a:r>
            <a:r>
              <a:rPr lang="en-US" sz="3200" b="1" i="1" dirty="0">
                <a:solidFill>
                  <a:srgbClr val="FF0000"/>
                </a:solidFill>
              </a:rPr>
              <a:t>he</a:t>
            </a:r>
            <a:r>
              <a:rPr lang="en-US" sz="3200" b="1" i="1" dirty="0">
                <a:solidFill>
                  <a:schemeClr val="bg1"/>
                </a:solidFill>
              </a:rPr>
              <a:t> have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4435323"/>
            <a:ext cx="395933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  <a:p>
            <a:pPr algn="ctr"/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115053" y="4435323"/>
            <a:ext cx="4792467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  <a:p>
            <a:pPr algn="ctr"/>
            <a:endParaRPr lang="en-US" sz="2400" b="1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9420248" y="2946013"/>
            <a:ext cx="949204" cy="1132461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2058453" y="3067806"/>
            <a:ext cx="1031976" cy="1010668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282346-30DD-7540-A0BF-947D850171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074" b="6355"/>
          <a:stretch/>
        </p:blipFill>
        <p:spPr>
          <a:xfrm>
            <a:off x="5049776" y="2946013"/>
            <a:ext cx="1875957" cy="282842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65073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8" y="176786"/>
            <a:ext cx="11934936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Mwy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o </a:t>
            </a:r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wybodaeth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…      More information …   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504393" y="1560935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hi 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Does </a:t>
            </a:r>
            <a:r>
              <a:rPr lang="en-US" sz="3200" b="1" i="1" dirty="0">
                <a:solidFill>
                  <a:srgbClr val="FF0000"/>
                </a:solidFill>
              </a:rPr>
              <a:t>she</a:t>
            </a:r>
            <a:r>
              <a:rPr lang="en-US" sz="3200" b="1" i="1" dirty="0">
                <a:solidFill>
                  <a:schemeClr val="bg1"/>
                </a:solidFill>
              </a:rPr>
              <a:t> have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4435323"/>
            <a:ext cx="395933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>
                <a:solidFill>
                  <a:srgbClr val="FF0000"/>
                </a:solidFill>
              </a:rPr>
              <a:t>hi</a:t>
            </a:r>
            <a:r>
              <a:rPr lang="en-US" sz="2400" b="1" dirty="0"/>
              <a:t>.</a:t>
            </a:r>
          </a:p>
          <a:p>
            <a:pPr algn="ctr"/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115053" y="4435323"/>
            <a:ext cx="4792467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>
                <a:solidFill>
                  <a:srgbClr val="FF0000"/>
                </a:solidFill>
              </a:rPr>
              <a:t>hi</a:t>
            </a:r>
            <a:r>
              <a:rPr lang="en-US" sz="2400" b="1" dirty="0"/>
              <a:t>.</a:t>
            </a:r>
          </a:p>
          <a:p>
            <a:pPr algn="ctr"/>
            <a:endParaRPr lang="en-US" sz="2400" b="1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9420248" y="2946013"/>
            <a:ext cx="949204" cy="1132461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2058453" y="3067806"/>
            <a:ext cx="1031976" cy="1010668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FAC3E6A-15B1-C947-9221-44CE10921C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8809"/>
          <a:stretch/>
        </p:blipFill>
        <p:spPr>
          <a:xfrm>
            <a:off x="5200065" y="3067806"/>
            <a:ext cx="1778001" cy="347330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950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39773"/>
            <a:ext cx="5269140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fe</a:t>
            </a:r>
            <a:r>
              <a:rPr lang="en-US" sz="3600" b="1" dirty="0">
                <a:solidFill>
                  <a:srgbClr val="FF0000"/>
                </a:solidFill>
              </a:rPr>
              <a:t> / hi 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01C960-E954-8147-90D1-AE33D44A9D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8296295"/>
              </p:ext>
            </p:extLst>
          </p:nvPr>
        </p:nvGraphicFramePr>
        <p:xfrm>
          <a:off x="2028410" y="1332653"/>
          <a:ext cx="8127999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41560425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9326509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826051163"/>
                    </a:ext>
                  </a:extLst>
                </a:gridCol>
              </a:tblGrid>
              <a:tr h="36237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gwallt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(hair)</a:t>
                      </a:r>
                      <a:endParaRPr lang="en-US" sz="11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du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hir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(long)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4896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brown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byr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(short)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92440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sinsir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(ginger)</a:t>
                      </a:r>
                      <a:endParaRPr lang="en-US" sz="11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(straight)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0041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(light / blonde)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cyrliog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(curly)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1789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(dark)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80756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llygaid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(eyes)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mawr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(big)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glas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6429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bach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(small)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gwyrdd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517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2273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croen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i="1" dirty="0">
                          <a:solidFill>
                            <a:schemeClr val="tx1"/>
                          </a:solidFill>
                        </a:rPr>
                        <a:t>(skin)</a:t>
                      </a:r>
                      <a:endParaRPr lang="en-US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8125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8915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bochau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i="1" dirty="0">
                          <a:solidFill>
                            <a:schemeClr val="tx1"/>
                          </a:solidFill>
                        </a:rPr>
                        <a:t>(cheeks)</a:t>
                      </a:r>
                      <a:endParaRPr lang="en-US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coch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58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pinc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504298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C858E04-25E6-7A4B-A16F-89664D434742}"/>
              </a:ext>
            </a:extLst>
          </p:cNvPr>
          <p:cNvSpPr txBox="1"/>
          <p:nvPr/>
        </p:nvSpPr>
        <p:spPr>
          <a:xfrm>
            <a:off x="0" y="333574"/>
            <a:ext cx="304800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>
                <a:solidFill>
                  <a:srgbClr val="FF0000"/>
                </a:solidFill>
              </a:rPr>
              <a:t>/ hi</a:t>
            </a:r>
            <a:r>
              <a:rPr lang="en-US" sz="2400" b="1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5DAA85-A47B-AF4F-B13C-F02D226CBD79}"/>
              </a:ext>
            </a:extLst>
          </p:cNvPr>
          <p:cNvSpPr txBox="1"/>
          <p:nvPr/>
        </p:nvSpPr>
        <p:spPr>
          <a:xfrm>
            <a:off x="8872735" y="333573"/>
            <a:ext cx="331926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>
                <a:solidFill>
                  <a:srgbClr val="FF0000"/>
                </a:solidFill>
              </a:rPr>
              <a:t> / hi</a:t>
            </a:r>
            <a:r>
              <a:rPr lang="en-US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3183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31ED617-44B5-714A-B652-F306114E15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54"/>
          <a:stretch/>
        </p:blipFill>
        <p:spPr>
          <a:xfrm rot="16200000">
            <a:off x="1328663" y="-356012"/>
            <a:ext cx="4212866" cy="582506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9" name="12-Point Star 8">
            <a:extLst>
              <a:ext uri="{FF2B5EF4-FFF2-40B4-BE49-F238E27FC236}">
                <a16:creationId xmlns:a16="http://schemas.microsoft.com/office/drawing/2014/main" id="{57EE5859-193A-3F43-A213-414AE13B5B3D}"/>
              </a:ext>
            </a:extLst>
          </p:cNvPr>
          <p:cNvSpPr/>
          <p:nvPr/>
        </p:nvSpPr>
        <p:spPr>
          <a:xfrm>
            <a:off x="6671737" y="1486518"/>
            <a:ext cx="5283195" cy="4928849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POSSIBLE TASK:</a:t>
            </a:r>
          </a:p>
          <a:p>
            <a:pPr algn="ctr"/>
            <a:r>
              <a:rPr lang="en-US" dirty="0"/>
              <a:t>Ask the children to choose a character.  Ask them to write 5 sentences to describe their character. In turns, give them the chance to read out their description (YN GYMRAEG) while the others guess who it is.</a:t>
            </a:r>
          </a:p>
        </p:txBody>
      </p:sp>
    </p:spTree>
    <p:extLst>
      <p:ext uri="{BB962C8B-B14F-4D97-AF65-F5344CB8AC3E}">
        <p14:creationId xmlns:p14="http://schemas.microsoft.com/office/powerpoint/2010/main" val="41425997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C9A8505-B1FF-1940-9B33-2342AB7AD3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220"/>
          <a:stretch/>
        </p:blipFill>
        <p:spPr>
          <a:xfrm>
            <a:off x="4742795" y="1328934"/>
            <a:ext cx="2786344" cy="23343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BE7D956-26BF-B241-828F-287EFECF70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1300" y="5164559"/>
            <a:ext cx="2692400" cy="136324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74B674A-4CCD-044D-BF40-EC7B4F40E90A}"/>
              </a:ext>
            </a:extLst>
          </p:cNvPr>
          <p:cNvSpPr txBox="1"/>
          <p:nvPr/>
        </p:nvSpPr>
        <p:spPr>
          <a:xfrm>
            <a:off x="3250392" y="39773"/>
            <a:ext cx="5269140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fe</a:t>
            </a:r>
            <a:r>
              <a:rPr lang="en-US" sz="3600" b="1" dirty="0">
                <a:solidFill>
                  <a:srgbClr val="FF0000"/>
                </a:solidFill>
              </a:rPr>
              <a:t> / hi 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7FBE22-EFD6-BF46-A6F9-155F0DE75FD8}"/>
              </a:ext>
            </a:extLst>
          </p:cNvPr>
          <p:cNvSpPr txBox="1"/>
          <p:nvPr/>
        </p:nvSpPr>
        <p:spPr>
          <a:xfrm>
            <a:off x="259346" y="913436"/>
            <a:ext cx="304800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>
                <a:solidFill>
                  <a:srgbClr val="FF0000"/>
                </a:solidFill>
              </a:rPr>
              <a:t>/ hi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9B3CA1-C4DD-EA4A-8ED2-4A35E702C668}"/>
              </a:ext>
            </a:extLst>
          </p:cNvPr>
          <p:cNvSpPr txBox="1"/>
          <p:nvPr/>
        </p:nvSpPr>
        <p:spPr>
          <a:xfrm>
            <a:off x="8519532" y="913436"/>
            <a:ext cx="331926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>
                <a:solidFill>
                  <a:srgbClr val="FF0000"/>
                </a:solidFill>
              </a:rPr>
              <a:t> / hi</a:t>
            </a:r>
            <a:r>
              <a:rPr lang="en-US" sz="24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9BBA5F-4DB0-BC4C-9952-F7732D80B2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201" y="2282213"/>
            <a:ext cx="3671123" cy="182401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548CD66-DB6A-9547-AC23-5C245C1F5A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1474" y="4140151"/>
            <a:ext cx="2879224" cy="238764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C8A6C85-4649-234F-956C-5830B8F901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68034" y="3642266"/>
            <a:ext cx="2607958" cy="28011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F3E41ED-DB4D-3D48-8CCC-7B4F2F9ADFD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4837" t="8263" r="22066" b="3899"/>
          <a:stretch/>
        </p:blipFill>
        <p:spPr>
          <a:xfrm>
            <a:off x="10103572" y="1971765"/>
            <a:ext cx="1697255" cy="2758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13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B74B674A-4CCD-044D-BF40-EC7B4F40E90A}"/>
              </a:ext>
            </a:extLst>
          </p:cNvPr>
          <p:cNvSpPr txBox="1"/>
          <p:nvPr/>
        </p:nvSpPr>
        <p:spPr>
          <a:xfrm>
            <a:off x="3250392" y="39773"/>
            <a:ext cx="5269140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fe</a:t>
            </a:r>
            <a:r>
              <a:rPr lang="en-US" sz="3600" b="1" dirty="0">
                <a:solidFill>
                  <a:srgbClr val="FF0000"/>
                </a:solidFill>
              </a:rPr>
              <a:t> / hi 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7FBE22-EFD6-BF46-A6F9-155F0DE75FD8}"/>
              </a:ext>
            </a:extLst>
          </p:cNvPr>
          <p:cNvSpPr txBox="1"/>
          <p:nvPr/>
        </p:nvSpPr>
        <p:spPr>
          <a:xfrm>
            <a:off x="259346" y="913436"/>
            <a:ext cx="304800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>
                <a:solidFill>
                  <a:srgbClr val="FF0000"/>
                </a:solidFill>
              </a:rPr>
              <a:t>/ hi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9B3CA1-C4DD-EA4A-8ED2-4A35E702C668}"/>
              </a:ext>
            </a:extLst>
          </p:cNvPr>
          <p:cNvSpPr txBox="1"/>
          <p:nvPr/>
        </p:nvSpPr>
        <p:spPr>
          <a:xfrm>
            <a:off x="8519532" y="913436"/>
            <a:ext cx="331926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>
                <a:solidFill>
                  <a:srgbClr val="FF0000"/>
                </a:solidFill>
              </a:rPr>
              <a:t> / hi</a:t>
            </a:r>
            <a:r>
              <a:rPr lang="en-US" sz="2400" b="1" dirty="0"/>
              <a:t>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51F75F3-BD14-B343-B1C9-E9E3CEE2C7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199"/>
          <a:stretch/>
        </p:blipFill>
        <p:spPr>
          <a:xfrm rot="16200000">
            <a:off x="3757744" y="950499"/>
            <a:ext cx="4706690" cy="6837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170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0"/>
            <a:ext cx="5684036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fe</a:t>
            </a:r>
            <a:r>
              <a:rPr lang="en-US" sz="3600" b="1" dirty="0">
                <a:solidFill>
                  <a:schemeClr val="bg1"/>
                </a:solidFill>
              </a:rPr>
              <a:t> / hi 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305606-4653-734E-A7EF-18FA5CF417C1}"/>
              </a:ext>
            </a:extLst>
          </p:cNvPr>
          <p:cNvSpPr txBox="1"/>
          <p:nvPr/>
        </p:nvSpPr>
        <p:spPr>
          <a:xfrm>
            <a:off x="261298" y="944491"/>
            <a:ext cx="3959335" cy="1015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fe</a:t>
            </a:r>
            <a:r>
              <a:rPr lang="en-US" sz="2400" b="1" dirty="0"/>
              <a:t> / hi.</a:t>
            </a:r>
          </a:p>
          <a:p>
            <a:pPr algn="ctr"/>
            <a:endParaRPr lang="en-US" sz="12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E14CC4-817C-344B-95D3-DCE5B724254E}"/>
              </a:ext>
            </a:extLst>
          </p:cNvPr>
          <p:cNvSpPr txBox="1"/>
          <p:nvPr/>
        </p:nvSpPr>
        <p:spPr>
          <a:xfrm>
            <a:off x="7599983" y="944491"/>
            <a:ext cx="4347755" cy="10464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fe</a:t>
            </a:r>
            <a:r>
              <a:rPr lang="en-US" sz="2400" b="1" dirty="0"/>
              <a:t> / hi.</a:t>
            </a:r>
          </a:p>
          <a:p>
            <a:pPr algn="ctr"/>
            <a:endParaRPr lang="en-US" sz="1400" b="1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44A7D30-80FA-4146-92BC-B0F4C239F0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4029311"/>
              </p:ext>
            </p:extLst>
          </p:nvPr>
        </p:nvGraphicFramePr>
        <p:xfrm>
          <a:off x="261298" y="2351765"/>
          <a:ext cx="11686440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4569">
                  <a:extLst>
                    <a:ext uri="{9D8B030D-6E8A-4147-A177-3AD203B41FA5}">
                      <a16:colId xmlns:a16="http://schemas.microsoft.com/office/drawing/2014/main" val="2916587084"/>
                    </a:ext>
                  </a:extLst>
                </a:gridCol>
                <a:gridCol w="1507066">
                  <a:extLst>
                    <a:ext uri="{9D8B030D-6E8A-4147-A177-3AD203B41FA5}">
                      <a16:colId xmlns:a16="http://schemas.microsoft.com/office/drawing/2014/main" val="249662778"/>
                    </a:ext>
                  </a:extLst>
                </a:gridCol>
                <a:gridCol w="2531585">
                  <a:extLst>
                    <a:ext uri="{9D8B030D-6E8A-4147-A177-3AD203B41FA5}">
                      <a16:colId xmlns:a16="http://schemas.microsoft.com/office/drawing/2014/main" val="2784421369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525219883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464457194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773129946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Cooper Black" panose="0208090404030B020404" pitchFamily="18" charset="77"/>
                        </a:rPr>
                        <a:t>Y TEULU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9296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mam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mab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ewythr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uncle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6578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llysfam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stepmother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daughter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wyr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0276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tad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mab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yng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nghyfraith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son in law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wyres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grand-daughter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7228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llysdad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stepfather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merch </a:t>
                      </a:r>
                      <a:r>
                        <a:rPr lang="en-US" sz="2000" b="1" dirty="0" err="1"/>
                        <a:t>yng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nghyfraith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daughter in law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gwr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husband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05868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brawd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brother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cefnder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cousin (male)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gwraig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wife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47737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chwaer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sister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cyfnither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cousin (female)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partner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partner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151635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rhieni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parents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modryb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auntie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mam-</a:t>
                      </a:r>
                      <a:r>
                        <a:rPr lang="en-US" sz="2000" b="1" dirty="0" err="1"/>
                        <a:t>gu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71080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tad-cu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taid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grandfather (North Wales dialect)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nain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grandmother (North Wales dialect)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3052999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357949-A650-8C4F-AACB-5FD45D2C2A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306353" y="703546"/>
            <a:ext cx="1596330" cy="1596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163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184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8" grpId="0" animBg="1"/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462A-520B-F54F-A518-73E2C8A39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24" y="97637"/>
            <a:ext cx="10859840" cy="719781"/>
          </a:xfrm>
          <a:solidFill>
            <a:schemeClr val="tx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Y </a:t>
            </a:r>
            <a:r>
              <a:rPr lang="en-US" b="1" dirty="0" err="1">
                <a:solidFill>
                  <a:schemeClr val="bg1"/>
                </a:solidFill>
              </a:rPr>
              <a:t>Treigladau</a:t>
            </a:r>
            <a:r>
              <a:rPr lang="en-US" b="1" dirty="0">
                <a:solidFill>
                  <a:schemeClr val="bg1"/>
                </a:solidFill>
              </a:rPr>
              <a:t>                                  The mutations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43BB6C-64A8-8E45-A357-99A31E607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665" y="1421906"/>
            <a:ext cx="7327899" cy="51740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0F793D-16DD-674B-8FCA-5846AF6CDD67}"/>
              </a:ext>
            </a:extLst>
          </p:cNvPr>
          <p:cNvSpPr txBox="1"/>
          <p:nvPr/>
        </p:nvSpPr>
        <p:spPr>
          <a:xfrm>
            <a:off x="318654" y="1421906"/>
            <a:ext cx="3643746" cy="175432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What are mutations?</a:t>
            </a:r>
          </a:p>
          <a:p>
            <a:r>
              <a:rPr lang="en-US" dirty="0"/>
              <a:t>A mutation is when a consonant changes at the beginning of a word which occurs because of a word or phrase preceding it.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DA0BF0-EF7A-9C4F-A4EE-7E43E93E918C}"/>
              </a:ext>
            </a:extLst>
          </p:cNvPr>
          <p:cNvSpPr txBox="1"/>
          <p:nvPr/>
        </p:nvSpPr>
        <p:spPr>
          <a:xfrm>
            <a:off x="8007929" y="5164756"/>
            <a:ext cx="3269672" cy="116955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/>
              <a:t>We have three different kinds of mutations:</a:t>
            </a:r>
          </a:p>
          <a:p>
            <a:pPr marL="342900" indent="-342900">
              <a:buAutoNum type="arabicPeriod"/>
            </a:pP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meddal</a:t>
            </a:r>
            <a:r>
              <a:rPr lang="en-US" sz="1400" dirty="0"/>
              <a:t> / </a:t>
            </a:r>
            <a:r>
              <a:rPr lang="en-US" sz="1400" i="1" dirty="0"/>
              <a:t>Soft mutation</a:t>
            </a:r>
          </a:p>
          <a:p>
            <a:r>
              <a:rPr lang="en-US" sz="1400" dirty="0"/>
              <a:t>2.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trwynol</a:t>
            </a:r>
            <a:r>
              <a:rPr lang="en-US" sz="1400" dirty="0"/>
              <a:t> / </a:t>
            </a:r>
            <a:r>
              <a:rPr lang="en-US" sz="1400" i="1" dirty="0"/>
              <a:t>Nasal mutation</a:t>
            </a:r>
          </a:p>
          <a:p>
            <a:r>
              <a:rPr lang="en-US" sz="1400" dirty="0"/>
              <a:t>3.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llaes</a:t>
            </a:r>
            <a:r>
              <a:rPr lang="en-US" sz="1400" dirty="0"/>
              <a:t> / </a:t>
            </a:r>
            <a:r>
              <a:rPr lang="en-US" sz="1400" i="1" dirty="0"/>
              <a:t>Aspirate mutation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09D059-FB6A-7F4E-9BFB-70615083B233}"/>
              </a:ext>
            </a:extLst>
          </p:cNvPr>
          <p:cNvSpPr txBox="1"/>
          <p:nvPr/>
        </p:nvSpPr>
        <p:spPr>
          <a:xfrm>
            <a:off x="6206837" y="914401"/>
            <a:ext cx="1219199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Soft mutation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E387A2-CF71-BD48-B2B6-588CD8CB425A}"/>
              </a:ext>
            </a:extLst>
          </p:cNvPr>
          <p:cNvSpPr txBox="1"/>
          <p:nvPr/>
        </p:nvSpPr>
        <p:spPr>
          <a:xfrm>
            <a:off x="7924801" y="931185"/>
            <a:ext cx="1219199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Nasal mutation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3E29D5-FAEC-184A-993D-0A1E040E4F14}"/>
              </a:ext>
            </a:extLst>
          </p:cNvPr>
          <p:cNvSpPr txBox="1"/>
          <p:nvPr/>
        </p:nvSpPr>
        <p:spPr>
          <a:xfrm>
            <a:off x="9642765" y="914401"/>
            <a:ext cx="1219199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Aspirate mutation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13B9D0-F5B8-154F-A23D-A3064EE3DDEA}"/>
              </a:ext>
            </a:extLst>
          </p:cNvPr>
          <p:cNvSpPr txBox="1"/>
          <p:nvPr/>
        </p:nvSpPr>
        <p:spPr>
          <a:xfrm>
            <a:off x="611724" y="4569502"/>
            <a:ext cx="2687782" cy="120032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ond</a:t>
            </a:r>
            <a:r>
              <a:rPr lang="en-US" b="1" dirty="0"/>
              <a:t> y 9 </a:t>
            </a:r>
            <a:r>
              <a:rPr lang="en-US" b="1" dirty="0" err="1"/>
              <a:t>llythyren</a:t>
            </a:r>
            <a:r>
              <a:rPr lang="en-US" b="1" dirty="0"/>
              <a:t> </a:t>
            </a:r>
            <a:r>
              <a:rPr lang="en-US" b="1" dirty="0" err="1"/>
              <a:t>yma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treiglo</a:t>
            </a:r>
            <a:r>
              <a:rPr lang="en-US" b="1" dirty="0"/>
              <a:t>.</a:t>
            </a:r>
          </a:p>
          <a:p>
            <a:pPr algn="ctr"/>
            <a:r>
              <a:rPr lang="en-US" i="1" dirty="0"/>
              <a:t>Only these 9 letters mutate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DFE676B-3EDD-FC4D-BC2A-4EC021C82AFA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3299506" y="3780721"/>
            <a:ext cx="1300203" cy="138894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A20A0CCA-E1BC-C64D-A3C8-40FF23226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30129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3520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F6578-180B-B149-B858-0EA9F3A9A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444" y="327441"/>
            <a:ext cx="10637410" cy="1049235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4400" b="1" dirty="0" err="1">
                <a:solidFill>
                  <a:schemeClr val="bg1"/>
                </a:solidFill>
              </a:rPr>
              <a:t>Rhagenwau</a:t>
            </a:r>
            <a:r>
              <a:rPr lang="en-US" sz="4400" b="1" dirty="0">
                <a:solidFill>
                  <a:schemeClr val="bg1"/>
                </a:solidFill>
              </a:rPr>
              <a:t>            Pronouns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B96689-D3CD-3E40-B79C-A2070E3FDDB9}"/>
              </a:ext>
            </a:extLst>
          </p:cNvPr>
          <p:cNvSpPr txBox="1"/>
          <p:nvPr/>
        </p:nvSpPr>
        <p:spPr>
          <a:xfrm>
            <a:off x="258418" y="2098191"/>
            <a:ext cx="57050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Mae </a:t>
            </a:r>
            <a:r>
              <a:rPr lang="en-US" sz="2800" b="1" dirty="0" err="1">
                <a:solidFill>
                  <a:srgbClr val="FF0000"/>
                </a:solidFill>
              </a:rPr>
              <a:t>fy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m</a:t>
            </a:r>
            <a:r>
              <a:rPr lang="en-US" sz="2800" b="1" dirty="0" err="1"/>
              <a:t>rawd</a:t>
            </a:r>
            <a:r>
              <a:rPr lang="en-US" sz="2800" b="1" dirty="0"/>
              <a:t> (</a:t>
            </a:r>
            <a:r>
              <a:rPr lang="en-US" sz="2800" b="1" dirty="0" err="1"/>
              <a:t>i</a:t>
            </a:r>
            <a:r>
              <a:rPr lang="en-US" sz="2800" b="1" dirty="0"/>
              <a:t>)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naw</a:t>
            </a:r>
            <a:r>
              <a:rPr lang="en-US" sz="2800" b="1" dirty="0"/>
              <a:t> </a:t>
            </a:r>
            <a:r>
              <a:rPr lang="en-US" sz="2800" b="1" dirty="0" err="1"/>
              <a:t>oed</a:t>
            </a:r>
            <a:r>
              <a:rPr lang="en-US" sz="2800" b="1" dirty="0"/>
              <a:t>.</a:t>
            </a:r>
          </a:p>
          <a:p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  <a:p>
            <a:r>
              <a:rPr lang="en-US" sz="2800" b="1" dirty="0"/>
              <a:t>Mae </a:t>
            </a:r>
            <a:r>
              <a:rPr lang="en-US" sz="2800" b="1" dirty="0" err="1">
                <a:solidFill>
                  <a:schemeClr val="accent1"/>
                </a:solidFill>
              </a:rPr>
              <a:t>ei</a:t>
            </a:r>
            <a:r>
              <a:rPr lang="en-US" sz="2800" b="1" dirty="0">
                <a:solidFill>
                  <a:schemeClr val="accent1"/>
                </a:solidFill>
              </a:rPr>
              <a:t> </a:t>
            </a:r>
            <a:r>
              <a:rPr lang="en-US" sz="2800" b="1" dirty="0" err="1">
                <a:solidFill>
                  <a:schemeClr val="accent1"/>
                </a:solidFill>
              </a:rPr>
              <a:t>f</a:t>
            </a:r>
            <a:r>
              <a:rPr lang="en-US" sz="2800" b="1" dirty="0" err="1"/>
              <a:t>rawd</a:t>
            </a:r>
            <a:r>
              <a:rPr lang="en-US" sz="2800" b="1" dirty="0"/>
              <a:t> (e)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naw</a:t>
            </a:r>
            <a:r>
              <a:rPr lang="en-US" sz="2800" b="1" dirty="0"/>
              <a:t> </a:t>
            </a:r>
            <a:r>
              <a:rPr lang="en-US" sz="2800" b="1" dirty="0" err="1"/>
              <a:t>oed</a:t>
            </a:r>
            <a:r>
              <a:rPr lang="en-US" sz="2800" b="1" dirty="0"/>
              <a:t>.</a:t>
            </a:r>
          </a:p>
          <a:p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  <a:p>
            <a:r>
              <a:rPr lang="en-US" sz="2800" b="1" dirty="0"/>
              <a:t>Mae </a:t>
            </a:r>
            <a:r>
              <a:rPr lang="en-US" sz="2800" b="1" dirty="0" err="1">
                <a:solidFill>
                  <a:schemeClr val="accent6"/>
                </a:solidFill>
              </a:rPr>
              <a:t>ei</a:t>
            </a:r>
            <a:r>
              <a:rPr lang="en-US" sz="2800" b="1" dirty="0">
                <a:solidFill>
                  <a:schemeClr val="accent6"/>
                </a:solidFill>
              </a:rPr>
              <a:t> </a:t>
            </a:r>
            <a:r>
              <a:rPr lang="en-US" sz="2800" b="1" dirty="0" err="1">
                <a:solidFill>
                  <a:schemeClr val="accent6"/>
                </a:solidFill>
              </a:rPr>
              <a:t>b</a:t>
            </a:r>
            <a:r>
              <a:rPr lang="en-US" sz="2800" b="1" dirty="0" err="1"/>
              <a:t>rawd</a:t>
            </a:r>
            <a:r>
              <a:rPr lang="en-US" sz="2800" b="1" dirty="0"/>
              <a:t> (hi)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naw</a:t>
            </a:r>
            <a:r>
              <a:rPr lang="en-US" sz="2800" b="1" dirty="0"/>
              <a:t> </a:t>
            </a:r>
            <a:r>
              <a:rPr lang="en-US" sz="2800" b="1" dirty="0" err="1"/>
              <a:t>oed</a:t>
            </a:r>
            <a:r>
              <a:rPr lang="en-US" sz="2800" b="1" dirty="0"/>
              <a:t>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233ABA44-0BFB-0A4B-B9C2-42AC5F98A696}"/>
              </a:ext>
            </a:extLst>
          </p:cNvPr>
          <p:cNvSpPr/>
          <p:nvPr/>
        </p:nvSpPr>
        <p:spPr>
          <a:xfrm rot="10800000">
            <a:off x="5557245" y="1669773"/>
            <a:ext cx="5091376" cy="1411357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F6CBC882-873A-E142-8F1B-53D60B08DDDC}"/>
              </a:ext>
            </a:extLst>
          </p:cNvPr>
          <p:cNvSpPr/>
          <p:nvPr/>
        </p:nvSpPr>
        <p:spPr>
          <a:xfrm rot="10800000">
            <a:off x="5557245" y="3374227"/>
            <a:ext cx="5091376" cy="1411357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087A1E86-2F95-E64A-88CC-62A9E576E7C3}"/>
              </a:ext>
            </a:extLst>
          </p:cNvPr>
          <p:cNvSpPr/>
          <p:nvPr/>
        </p:nvSpPr>
        <p:spPr>
          <a:xfrm rot="10800000">
            <a:off x="5557245" y="5211149"/>
            <a:ext cx="5091376" cy="141135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2814-8248-D843-80D0-B044CE10515D}"/>
              </a:ext>
            </a:extLst>
          </p:cNvPr>
          <p:cNvSpPr txBox="1"/>
          <p:nvPr/>
        </p:nvSpPr>
        <p:spPr>
          <a:xfrm>
            <a:off x="6380922" y="2098190"/>
            <a:ext cx="4075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fy</a:t>
            </a:r>
            <a:r>
              <a:rPr lang="en-US" sz="2400" b="1" dirty="0"/>
              <a:t> + 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trwynol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6D9D71-3C75-2842-AECD-48E9E44BDA48}"/>
              </a:ext>
            </a:extLst>
          </p:cNvPr>
          <p:cNvSpPr txBox="1"/>
          <p:nvPr/>
        </p:nvSpPr>
        <p:spPr>
          <a:xfrm>
            <a:off x="6268528" y="3849072"/>
            <a:ext cx="4075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ei</a:t>
            </a:r>
            <a:r>
              <a:rPr lang="en-US" sz="2400" b="1" dirty="0"/>
              <a:t> (g / m) + 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meddal</a:t>
            </a:r>
            <a:endParaRPr lang="en-US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CAAB0E-861B-0541-BB40-301D3FAB8A67}"/>
              </a:ext>
            </a:extLst>
          </p:cNvPr>
          <p:cNvSpPr txBox="1"/>
          <p:nvPr/>
        </p:nvSpPr>
        <p:spPr>
          <a:xfrm>
            <a:off x="6380921" y="5685995"/>
            <a:ext cx="4075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ei</a:t>
            </a:r>
            <a:r>
              <a:rPr lang="en-US" sz="2400" b="1" dirty="0"/>
              <a:t> (b / f) + 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llaes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5623269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2057503"/>
              </p:ext>
            </p:extLst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Jac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 Rhys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Mai 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ty </a:t>
                      </a:r>
                      <a:r>
                        <a:rPr lang="en-US" dirty="0" err="1"/>
                        <a:t>teras</a:t>
                      </a:r>
                      <a:r>
                        <a:rPr lang="en-US" dirty="0"/>
                        <a:t> , Abertawe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chwarae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pêl-droed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gwylio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pêl-droed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rhedeg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bwyd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Tsienïaidd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siocled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 </a:t>
                      </a:r>
                      <a:r>
                        <a:rPr lang="en-US" b="0" u="none" dirty="0" err="1"/>
                        <a:t>llyfrau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ffeithiol</a:t>
                      </a:r>
                      <a:r>
                        <a:rPr lang="en-US" b="0" u="none" dirty="0"/>
                        <a:t>, </a:t>
                      </a:r>
                      <a:r>
                        <a:rPr lang="en-US" b="0" u="none" dirty="0" err="1"/>
                        <a:t>mynd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ar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wyliau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pobl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anghwrtais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hufen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iâ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golau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byr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glas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/>
                        <a:t>Mam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 un </a:t>
                      </a:r>
                      <a:r>
                        <a:rPr lang="en-US" dirty="0" err="1"/>
                        <a:t>brawd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</a:t>
                      </a:r>
                      <a:r>
                        <a:rPr lang="en-US" dirty="0" err="1"/>
                        <a:t>r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dwy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chwaer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 ci </a:t>
                      </a:r>
                      <a:r>
                        <a:rPr lang="en-US" dirty="0" err="1"/>
                        <a:t>labradôr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siocled</a:t>
                      </a:r>
                      <a:r>
                        <a:rPr lang="en-US" dirty="0"/>
                        <a:t> - Ted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Ei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b</a:t>
            </a:r>
            <a:r>
              <a:rPr lang="en-US" sz="2800" b="1" dirty="0" err="1"/>
              <a:t>asbort</a:t>
            </a:r>
            <a:endParaRPr lang="en-US" sz="28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E2EB7F-99F3-6D4C-9687-D16BB2B9A7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7925" y="2785759"/>
            <a:ext cx="3429275" cy="3080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5040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6240503"/>
              </p:ext>
            </p:extLst>
          </p:nvPr>
        </p:nvGraphicFramePr>
        <p:xfrm>
          <a:off x="349762" y="1931382"/>
          <a:ext cx="29060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EB8596C5-D783-2A48-8840-15A7B1FFD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3495041"/>
              </p:ext>
            </p:extLst>
          </p:nvPr>
        </p:nvGraphicFramePr>
        <p:xfrm>
          <a:off x="8893099" y="1998133"/>
          <a:ext cx="2906068" cy="441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024215B4-3891-1F4C-B84F-B5C10620D9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0611620"/>
              </p:ext>
            </p:extLst>
          </p:nvPr>
        </p:nvGraphicFramePr>
        <p:xfrm>
          <a:off x="4576155" y="1915431"/>
          <a:ext cx="2906068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4863405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EE2895D3-1198-194A-9841-0E34DFAF15D4}"/>
              </a:ext>
            </a:extLst>
          </p:cNvPr>
          <p:cNvSpPr/>
          <p:nvPr/>
        </p:nvSpPr>
        <p:spPr>
          <a:xfrm>
            <a:off x="2497746" y="0"/>
            <a:ext cx="2745942" cy="2118241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Ydych</a:t>
            </a:r>
            <a:r>
              <a:rPr lang="en-US" sz="2400" b="1" dirty="0"/>
              <a:t> </a:t>
            </a:r>
            <a:r>
              <a:rPr lang="en-US" sz="2400" b="1" dirty="0" err="1"/>
              <a:t>chi’n</a:t>
            </a:r>
            <a:r>
              <a:rPr lang="en-US" sz="2400" b="1" dirty="0"/>
              <a:t> </a:t>
            </a:r>
            <a:r>
              <a:rPr lang="en-US" sz="2400" b="1" dirty="0" err="1"/>
              <a:t>cofio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rhif</a:t>
            </a:r>
            <a:r>
              <a:rPr lang="en-US" sz="2400" b="1" dirty="0"/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640C52-7088-A94F-87AA-E1AFDD0E99DD}"/>
              </a:ext>
            </a:extLst>
          </p:cNvPr>
          <p:cNvSpPr txBox="1"/>
          <p:nvPr/>
        </p:nvSpPr>
        <p:spPr>
          <a:xfrm>
            <a:off x="5711137" y="198783"/>
            <a:ext cx="431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FF0000"/>
                </a:solidFill>
              </a:rPr>
              <a:t>Meddyliwch</a:t>
            </a:r>
            <a:r>
              <a:rPr lang="en-US" sz="2400" b="1" dirty="0">
                <a:solidFill>
                  <a:srgbClr val="FF0000"/>
                </a:solidFill>
              </a:rPr>
              <a:t> am </a:t>
            </a:r>
            <a:r>
              <a:rPr lang="en-US" sz="2400" b="1" dirty="0" err="1">
                <a:solidFill>
                  <a:srgbClr val="FF0000"/>
                </a:solidFill>
              </a:rPr>
              <a:t>gwestiwn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i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ofyn</a:t>
            </a:r>
            <a:r>
              <a:rPr lang="en-US" sz="2400" b="1" dirty="0">
                <a:solidFill>
                  <a:srgbClr val="FF0000"/>
                </a:solidFill>
              </a:rPr>
              <a:t> am y </a:t>
            </a:r>
            <a:r>
              <a:rPr lang="en-US" sz="2400" b="1" dirty="0" err="1">
                <a:solidFill>
                  <a:srgbClr val="FF0000"/>
                </a:solidFill>
              </a:rPr>
              <a:t>pasbort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i’r</a:t>
            </a:r>
            <a:r>
              <a:rPr lang="en-US" sz="2400" b="1" dirty="0">
                <a:solidFill>
                  <a:srgbClr val="FF0000"/>
                </a:solidFill>
              </a:rPr>
              <a:t> person </a:t>
            </a:r>
            <a:r>
              <a:rPr lang="en-US" sz="2400" b="1" dirty="0" err="1">
                <a:solidFill>
                  <a:srgbClr val="FF0000"/>
                </a:solidFill>
              </a:rPr>
              <a:t>nesaf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y </a:t>
            </a:r>
            <a:r>
              <a:rPr lang="en-US" sz="2400" b="1" dirty="0" err="1">
                <a:solidFill>
                  <a:srgbClr val="FF0000"/>
                </a:solidFill>
              </a:rPr>
              <a:t>gadwyn</a:t>
            </a:r>
            <a:r>
              <a:rPr lang="en-US" sz="2400" b="1" dirty="0">
                <a:solidFill>
                  <a:srgbClr val="FF0000"/>
                </a:solidFill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29220196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4966006"/>
              </p:ext>
            </p:extLst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 </a:t>
                      </a:r>
                      <a:r>
                        <a:rPr lang="en-US" b="0" u="none" dirty="0">
                          <a:solidFill>
                            <a:schemeClr val="tx1"/>
                          </a:solidFill>
                        </a:rPr>
                        <a:t>Martha </a:t>
                      </a:r>
                      <a:r>
                        <a:rPr lang="en-US" b="0" u="none" dirty="0" err="1">
                          <a:solidFill>
                            <a:schemeClr val="tx1"/>
                          </a:solidFill>
                        </a:rPr>
                        <a:t>Dafydd</a:t>
                      </a:r>
                      <a:endParaRPr lang="en-US" b="0" u="none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  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 </a:t>
                      </a:r>
                      <a:r>
                        <a:rPr lang="en-US" dirty="0" err="1"/>
                        <a:t>Chwefror</a:t>
                      </a:r>
                      <a:r>
                        <a:rPr lang="en-US" dirty="0"/>
                        <a:t> 5ed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 ty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wahân</a:t>
                      </a:r>
                      <a:r>
                        <a:rPr lang="en-US" dirty="0"/>
                        <a:t>,  </a:t>
                      </a:r>
                      <a:r>
                        <a:rPr lang="en-US" dirty="0" err="1"/>
                        <a:t>Powys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gymnasteg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merlota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  </a:t>
                      </a:r>
                      <a:r>
                        <a:rPr lang="en-US" dirty="0" err="1"/>
                        <a:t>pitsa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sglodion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ffa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pôb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  </a:t>
                      </a:r>
                      <a:r>
                        <a:rPr lang="en-US" b="0" u="none" dirty="0" err="1"/>
                        <a:t>cerddoriaeth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ffôn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llyfrau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tywydd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braf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tywydd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oer</a:t>
                      </a:r>
                      <a:r>
                        <a:rPr lang="en-US" dirty="0"/>
                        <a:t>,  </a:t>
                      </a:r>
                      <a:r>
                        <a:rPr lang="en-US" dirty="0" err="1"/>
                        <a:t>helpu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y ty,  </a:t>
                      </a:r>
                      <a:r>
                        <a:rPr lang="en-US" dirty="0" err="1"/>
                        <a:t>tacluso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 brown </a:t>
                      </a:r>
                      <a:r>
                        <a:rPr lang="en-US" dirty="0" err="1"/>
                        <a:t>golau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hir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syth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glas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mawr</a:t>
                      </a:r>
                      <a:r>
                        <a:rPr lang="en-US" b="0" dirty="0"/>
                        <a:t> – Nain, </a:t>
                      </a:r>
                      <a:r>
                        <a:rPr lang="en-US" b="0" dirty="0" err="1"/>
                        <a:t>Taid</a:t>
                      </a:r>
                      <a:r>
                        <a:rPr lang="en-US" b="0" dirty="0"/>
                        <a:t>, Mam, Tad, </a:t>
                      </a:r>
                      <a:r>
                        <a:rPr lang="en-US" b="0" dirty="0" err="1"/>
                        <a:t>Llysfam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dau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frawd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mawr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Chwaer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nac</a:t>
                      </a:r>
                      <a:r>
                        <a:rPr lang="en-US" b="0" dirty="0"/>
                        <a:t> </a:t>
                      </a:r>
                      <a:r>
                        <a:rPr lang="en-US" b="0" dirty="0" err="1"/>
                        <a:t>oes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 3 chi a 2 </a:t>
                      </a:r>
                      <a:r>
                        <a:rPr lang="en-US" dirty="0" err="1"/>
                        <a:t>geffyl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Ei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ph</a:t>
            </a:r>
            <a:r>
              <a:rPr lang="en-US" sz="2800" b="1" dirty="0" err="1"/>
              <a:t>asport</a:t>
            </a:r>
            <a:endParaRPr lang="en-US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C9D979-B4E7-C44A-B558-782B5E291781}"/>
              </a:ext>
            </a:extLst>
          </p:cNvPr>
          <p:cNvSpPr txBox="1"/>
          <p:nvPr/>
        </p:nvSpPr>
        <p:spPr>
          <a:xfrm>
            <a:off x="8500533" y="3246187"/>
            <a:ext cx="3386667" cy="262010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E6AC02-1EB1-EB4A-B752-18E14212C31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3965" t="1654" b="73827"/>
          <a:stretch/>
        </p:blipFill>
        <p:spPr>
          <a:xfrm>
            <a:off x="8991599" y="3407379"/>
            <a:ext cx="2404533" cy="2389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58561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9803550"/>
              </p:ext>
            </p:extLst>
          </p:nvPr>
        </p:nvGraphicFramePr>
        <p:xfrm>
          <a:off x="349762" y="1931382"/>
          <a:ext cx="29060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EB8596C5-D783-2A48-8840-15A7B1FFD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5840432"/>
              </p:ext>
            </p:extLst>
          </p:nvPr>
        </p:nvGraphicFramePr>
        <p:xfrm>
          <a:off x="8893099" y="1998133"/>
          <a:ext cx="2906068" cy="441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024215B4-3891-1F4C-B84F-B5C10620D9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853844"/>
              </p:ext>
            </p:extLst>
          </p:nvPr>
        </p:nvGraphicFramePr>
        <p:xfrm>
          <a:off x="4576155" y="1915431"/>
          <a:ext cx="2906068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4863405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A704900B-D52F-A14F-8695-0E2781AB3394}"/>
              </a:ext>
            </a:extLst>
          </p:cNvPr>
          <p:cNvSpPr/>
          <p:nvPr/>
        </p:nvSpPr>
        <p:spPr>
          <a:xfrm>
            <a:off x="2497746" y="0"/>
            <a:ext cx="2745942" cy="2118241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Ydych</a:t>
            </a:r>
            <a:r>
              <a:rPr lang="en-US" sz="2400" b="1" dirty="0"/>
              <a:t> </a:t>
            </a:r>
            <a:r>
              <a:rPr lang="en-US" sz="2400" b="1" dirty="0" err="1"/>
              <a:t>chi’n</a:t>
            </a:r>
            <a:r>
              <a:rPr lang="en-US" sz="2400" b="1" dirty="0"/>
              <a:t> </a:t>
            </a:r>
            <a:r>
              <a:rPr lang="en-US" sz="2400" b="1" dirty="0" err="1"/>
              <a:t>cofio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rhif</a:t>
            </a:r>
            <a:r>
              <a:rPr lang="en-US" sz="2400" b="1" dirty="0"/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EDAD442-CF66-F64C-84E7-3E713890B7DC}"/>
              </a:ext>
            </a:extLst>
          </p:cNvPr>
          <p:cNvSpPr txBox="1"/>
          <p:nvPr/>
        </p:nvSpPr>
        <p:spPr>
          <a:xfrm>
            <a:off x="5711137" y="198783"/>
            <a:ext cx="431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FF0000"/>
                </a:solidFill>
              </a:rPr>
              <a:t>Meddyliwch</a:t>
            </a:r>
            <a:r>
              <a:rPr lang="en-US" sz="2400" b="1" dirty="0">
                <a:solidFill>
                  <a:srgbClr val="FF0000"/>
                </a:solidFill>
              </a:rPr>
              <a:t> am </a:t>
            </a:r>
            <a:r>
              <a:rPr lang="en-US" sz="2400" b="1" dirty="0" err="1">
                <a:solidFill>
                  <a:srgbClr val="FF0000"/>
                </a:solidFill>
              </a:rPr>
              <a:t>gwestiwn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i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ofyn</a:t>
            </a:r>
            <a:r>
              <a:rPr lang="en-US" sz="2400" b="1" dirty="0">
                <a:solidFill>
                  <a:srgbClr val="FF0000"/>
                </a:solidFill>
              </a:rPr>
              <a:t> am y </a:t>
            </a:r>
            <a:r>
              <a:rPr lang="en-US" sz="2400" b="1" dirty="0" err="1">
                <a:solidFill>
                  <a:srgbClr val="FF0000"/>
                </a:solidFill>
              </a:rPr>
              <a:t>pasbort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i’r</a:t>
            </a:r>
            <a:r>
              <a:rPr lang="en-US" sz="2400" b="1" dirty="0">
                <a:solidFill>
                  <a:srgbClr val="FF0000"/>
                </a:solidFill>
              </a:rPr>
              <a:t> person </a:t>
            </a:r>
            <a:r>
              <a:rPr lang="en-US" sz="2400" b="1" dirty="0" err="1">
                <a:solidFill>
                  <a:srgbClr val="FF0000"/>
                </a:solidFill>
              </a:rPr>
              <a:t>nesaf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y </a:t>
            </a:r>
            <a:r>
              <a:rPr lang="en-US" sz="2400" b="1" dirty="0" err="1">
                <a:solidFill>
                  <a:srgbClr val="FF0000"/>
                </a:solidFill>
              </a:rPr>
              <a:t>gadwyn</a:t>
            </a:r>
            <a:r>
              <a:rPr lang="en-US" sz="2400" b="1" dirty="0">
                <a:solidFill>
                  <a:srgbClr val="FF0000"/>
                </a:solidFill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41443508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2896980"/>
              </p:ext>
            </p:extLst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b="1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Chwaer</a:t>
                      </a:r>
                      <a:r>
                        <a:rPr lang="en-US" b="1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Ei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b</a:t>
            </a:r>
            <a:r>
              <a:rPr lang="en-US" sz="2800" b="1" dirty="0" err="1"/>
              <a:t>asport</a:t>
            </a:r>
            <a:endParaRPr lang="en-US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C9D979-B4E7-C44A-B558-782B5E291781}"/>
              </a:ext>
            </a:extLst>
          </p:cNvPr>
          <p:cNvSpPr txBox="1"/>
          <p:nvPr/>
        </p:nvSpPr>
        <p:spPr>
          <a:xfrm>
            <a:off x="8500533" y="3246187"/>
            <a:ext cx="3386667" cy="262010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53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b="1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Chwaer</a:t>
                      </a:r>
                      <a:r>
                        <a:rPr lang="en-US" b="1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Ei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ph</a:t>
            </a:r>
            <a:r>
              <a:rPr lang="en-US" sz="2800" b="1" dirty="0" err="1"/>
              <a:t>asport</a:t>
            </a:r>
            <a:endParaRPr lang="en-US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C9D979-B4E7-C44A-B558-782B5E291781}"/>
              </a:ext>
            </a:extLst>
          </p:cNvPr>
          <p:cNvSpPr txBox="1"/>
          <p:nvPr/>
        </p:nvSpPr>
        <p:spPr>
          <a:xfrm>
            <a:off x="8500533" y="3246187"/>
            <a:ext cx="3386667" cy="262010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152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2BCB73C-2CC6-8046-B527-55DC50540F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826" t="46828" r="23239" b="13496"/>
          <a:stretch/>
        </p:blipFill>
        <p:spPr>
          <a:xfrm>
            <a:off x="6130367" y="2794000"/>
            <a:ext cx="5663364" cy="397499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90E8B25-BFF2-9046-B58C-8C53BB49A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893" t="17561" r="26490" b="38211"/>
          <a:stretch/>
        </p:blipFill>
        <p:spPr>
          <a:xfrm>
            <a:off x="178420" y="806501"/>
            <a:ext cx="5754030" cy="3974997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F8D54642-9C8A-144E-8F18-C6B47A90CC38}"/>
              </a:ext>
            </a:extLst>
          </p:cNvPr>
          <p:cNvSpPr/>
          <p:nvPr/>
        </p:nvSpPr>
        <p:spPr>
          <a:xfrm>
            <a:off x="6977270" y="0"/>
            <a:ext cx="3378263" cy="2595319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20 </a:t>
            </a:r>
            <a:r>
              <a:rPr lang="en-US" sz="2400" b="1" dirty="0" err="1"/>
              <a:t>munud</a:t>
            </a:r>
            <a:r>
              <a:rPr lang="en-US" sz="2400" b="1" dirty="0"/>
              <a:t>: </a:t>
            </a:r>
            <a:r>
              <a:rPr lang="en-US" sz="2400" b="1" dirty="0" err="1"/>
              <a:t>tasg</a:t>
            </a:r>
            <a:r>
              <a:rPr lang="en-US" sz="2400" b="1" dirty="0"/>
              <a:t> </a:t>
            </a:r>
            <a:r>
              <a:rPr lang="en-US" sz="2400" b="1" dirty="0" err="1"/>
              <a:t>unigol</a:t>
            </a:r>
            <a:endParaRPr lang="en-US" sz="2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090EB2-4264-6743-B5D5-1C3757652C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3169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9075A9-F2F1-4543-B42B-7E45EB18E2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694" y="3157331"/>
            <a:ext cx="6677991" cy="333899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623EDA-8C6D-A942-8FE1-97B0020965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286" y="231085"/>
            <a:ext cx="4606099" cy="642813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74A44AF8-0934-934B-8E61-108036723F22}"/>
              </a:ext>
            </a:extLst>
          </p:cNvPr>
          <p:cNvSpPr/>
          <p:nvPr/>
        </p:nvSpPr>
        <p:spPr>
          <a:xfrm>
            <a:off x="6877878" y="292387"/>
            <a:ext cx="3477655" cy="2864944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20 </a:t>
            </a:r>
            <a:r>
              <a:rPr lang="en-US" sz="2400" b="1" dirty="0" err="1"/>
              <a:t>munud</a:t>
            </a:r>
            <a:r>
              <a:rPr lang="en-US" sz="2400" b="1" dirty="0"/>
              <a:t>: </a:t>
            </a:r>
            <a:r>
              <a:rPr lang="en-US" sz="2400" b="1" dirty="0" err="1"/>
              <a:t>tasg</a:t>
            </a:r>
            <a:r>
              <a:rPr lang="en-US" sz="2400" b="1" dirty="0"/>
              <a:t> </a:t>
            </a:r>
            <a:r>
              <a:rPr lang="en-US" sz="2400" b="1" dirty="0" err="1"/>
              <a:t>unigol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6785184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03297"/>
              </p:ext>
            </p:extLst>
          </p:nvPr>
        </p:nvGraphicFramePr>
        <p:xfrm>
          <a:off x="251013" y="1214145"/>
          <a:ext cx="11417526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6333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36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Ymadroddion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defnyddiol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 Useful phrases</a:t>
            </a:r>
            <a:endParaRPr sz="36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80D6D8-1DF5-5748-ABF5-A7A353FE5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415498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Dysgwch</a:t>
            </a:r>
            <a:r>
              <a:rPr lang="en-US" sz="2400" dirty="0"/>
              <a:t> y </a:t>
            </a:r>
            <a:r>
              <a:rPr lang="en-US" sz="2400" dirty="0" err="1"/>
              <a:t>patrymau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eirfa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Cwblhewch</a:t>
            </a:r>
            <a:r>
              <a:rPr lang="en-US" sz="2400" dirty="0"/>
              <a:t> y </a:t>
            </a:r>
            <a:r>
              <a:rPr lang="en-US" sz="2400" dirty="0" err="1"/>
              <a:t>dasg</a:t>
            </a:r>
            <a:r>
              <a:rPr lang="en-US" sz="2400" dirty="0"/>
              <a:t> DDARLLEN am y </a:t>
            </a:r>
            <a:r>
              <a:rPr lang="en-US" sz="2400" dirty="0" err="1"/>
              <a:t>teulu</a:t>
            </a:r>
            <a:r>
              <a:rPr lang="en-US" sz="2400" dirty="0"/>
              <a:t> (</a:t>
            </a:r>
            <a:r>
              <a:rPr lang="en-US" sz="2400" dirty="0" err="1"/>
              <a:t>sleid</a:t>
            </a:r>
            <a:r>
              <a:rPr lang="en-US" sz="2400" dirty="0"/>
              <a:t> 35).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Cwblhewch</a:t>
            </a:r>
            <a:r>
              <a:rPr lang="en-US" sz="2400" dirty="0"/>
              <a:t> y </a:t>
            </a:r>
            <a:r>
              <a:rPr lang="en-US" sz="2400" dirty="0" err="1"/>
              <a:t>dasg</a:t>
            </a:r>
            <a:r>
              <a:rPr lang="en-US" sz="2400" dirty="0"/>
              <a:t> LLUNIO CWESTIYNAU  (</a:t>
            </a:r>
            <a:r>
              <a:rPr lang="en-US" sz="2400" dirty="0" err="1"/>
              <a:t>sleid</a:t>
            </a:r>
            <a:r>
              <a:rPr lang="en-US" sz="2400" dirty="0"/>
              <a:t> 36).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Byddwn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trafod</a:t>
            </a:r>
            <a:r>
              <a:rPr lang="en-US" sz="2400" dirty="0"/>
              <a:t> y </a:t>
            </a:r>
            <a:r>
              <a:rPr lang="en-US" sz="2400" dirty="0" err="1"/>
              <a:t>tasgau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ddechrau’r</a:t>
            </a:r>
            <a:r>
              <a:rPr lang="en-US" sz="2400" dirty="0"/>
              <a:t> </a:t>
            </a:r>
            <a:r>
              <a:rPr lang="en-US" sz="2400" dirty="0" err="1"/>
              <a:t>sesiwn</a:t>
            </a:r>
            <a:r>
              <a:rPr lang="en-US" sz="2400" dirty="0"/>
              <a:t> </a:t>
            </a:r>
            <a:r>
              <a:rPr lang="en-US" sz="2400" dirty="0" err="1"/>
              <a:t>nesaf</a:t>
            </a:r>
            <a:r>
              <a:rPr lang="en-US" sz="2400" dirty="0"/>
              <a:t>.</a:t>
            </a:r>
          </a:p>
          <a:p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415498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Learn the language patterns and any new vocabulary.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Complete the READING task about the family (slide 35).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Complete the QUESTIONING task (</a:t>
            </a:r>
            <a:r>
              <a:rPr lang="en-US" sz="2400"/>
              <a:t>slide 36).</a:t>
            </a: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We will discuss these tasks at the beginning of our next session.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93049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1264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56382" y="886089"/>
            <a:ext cx="8030817" cy="480131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24.11.2020 @ 2 pm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95279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{C2E16165-10AA-6D48-8E02-7493BDFFA99A}tf10001119</Template>
  <TotalTime>2105</TotalTime>
  <Words>1754</Words>
  <Application>Microsoft Macintosh PowerPoint</Application>
  <PresentationFormat>Widescreen</PresentationFormat>
  <Paragraphs>519</Paragraphs>
  <Slides>40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51" baseType="lpstr">
      <vt:lpstr>American Typewriter</vt:lpstr>
      <vt:lpstr>Arial</vt:lpstr>
      <vt:lpstr>Arial Rounded MT Bold</vt:lpstr>
      <vt:lpstr>Ayuthaya</vt:lpstr>
      <vt:lpstr>Calibri</vt:lpstr>
      <vt:lpstr>Century Gothic</vt:lpstr>
      <vt:lpstr>Cooper Black</vt:lpstr>
      <vt:lpstr>Gill Sans MT</vt:lpstr>
      <vt:lpstr>Segoe Print</vt:lpstr>
      <vt:lpstr>Segoe Script</vt:lpstr>
      <vt:lpstr>Gallery</vt:lpstr>
      <vt:lpstr>PowerPoint Presentation</vt:lpstr>
      <vt:lpstr>PowerPoint Presentation</vt:lpstr>
      <vt:lpstr>Agor y wers          Lesson openers</vt:lpstr>
      <vt:lpstr>PowerPoint Presentation</vt:lpstr>
      <vt:lpstr>EICH TASG YSGRIFENNU           YOUR WRITTEN TASK</vt:lpstr>
      <vt:lpstr>Tai a Chartrefi</vt:lpstr>
      <vt:lpstr>Tai a Chartrefi  / in</vt:lpstr>
      <vt:lpstr>Amser cofrestru ...              Registration time ... </vt:lpstr>
      <vt:lpstr>PowerPoint Presentation</vt:lpstr>
      <vt:lpstr>PowerPoint Presentation</vt:lpstr>
      <vt:lpstr>Tai a Chartrefi  / 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Mwy o wybodaeth …      More information …     </vt:lpstr>
      <vt:lpstr>Mwy o wybodaeth …      More information …   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Treigladau                                  The mutations</vt:lpstr>
      <vt:lpstr>Rhagenwau            Pronouns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Ymadroddion defnyddiol           Useful phrases</vt:lpstr>
      <vt:lpstr>Erbyn y tro nesaf … By next time … </vt:lpstr>
      <vt:lpstr>Oes cwestiwn?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171</cp:revision>
  <cp:lastPrinted>2020-10-12T18:34:26Z</cp:lastPrinted>
  <dcterms:created xsi:type="dcterms:W3CDTF">2020-09-11T11:29:22Z</dcterms:created>
  <dcterms:modified xsi:type="dcterms:W3CDTF">2020-11-19T12:30:13Z</dcterms:modified>
</cp:coreProperties>
</file>