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5" r:id="rId4"/>
    <p:sldId id="269" r:id="rId5"/>
    <p:sldId id="268" r:id="rId6"/>
    <p:sldId id="270" r:id="rId7"/>
    <p:sldId id="271" r:id="rId8"/>
    <p:sldId id="272" r:id="rId9"/>
    <p:sldId id="273" r:id="rId10"/>
    <p:sldId id="274" r:id="rId11"/>
    <p:sldId id="275" r:id="rId12"/>
    <p:sldId id="276" r:id="rId13"/>
    <p:sldId id="277" r:id="rId14"/>
    <p:sldId id="2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a:srgbClr val="FFA1CB"/>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105" autoAdjust="0"/>
    <p:restoredTop sz="94648"/>
  </p:normalViewPr>
  <p:slideViewPr>
    <p:cSldViewPr snapToGrid="0">
      <p:cViewPr>
        <p:scale>
          <a:sx n="70" d="100"/>
          <a:sy n="70" d="100"/>
        </p:scale>
        <p:origin x="475"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3:17.249"/>
    </inkml:context>
    <inkml:brush xml:id="br0">
      <inkml:brushProperty name="width" value="0.035" units="cm"/>
      <inkml:brushProperty name="height" value="0.035" units="cm"/>
    </inkml:brush>
  </inkml:definitions>
  <inkml:trace contextRef="#ctx0" brushRef="#br0">0 0 24575,'7'1'0,"-1"1"0,1-1 0,-1 1 0,0 0 0,0 0 0,0 1 0,0-1 0,0 2 0,8 5 0,12 5 0,261 118 0,165 83 0,-424-198 0,-2 1 0,0 1 0,0 1 0,-2 1 0,-1 2 0,40 48 0,159 165 0,-17-19 0,-180-190 0,-13-14 0,0 0 0,11 17 0,-19-24 0,-1 0 0,0 0 0,0 0 0,0 0 0,-1 1 0,0-1 0,0 1 0,2 13 0,-1 11 0,-2-16 0,0 0 0,1 0 0,1 0 0,1 0 0,5 15 0,67 138 0,20 53 0,-85-189 0,-2 0 0,0 0 0,-3 1 0,0 0 0,0 43 0,-6-18 0,-2-39 0,2 1 0,1 0 0,0-1 0,1 1 0,1-1 0,7 23 0,19 32 0,65 117 0,17 43 0,-98-195 0,-1 0 0,-3 2 0,-1-1 0,-2 1 0,-2 0 0,-1 1 0,-2-1 0,-7 58 0,2-79 0,0 0 0,-1 0 0,-14 35 0,-4 12 0,13-29 0,1 0 0,-4 49 0,12-69 0,0 0 0,2 0 0,0 0 0,1 0 0,1 0 0,0-1 0,8 23 0,8 28 0,-11-38 0,1-1 0,19 43 0,-13-39 0,-2 0 0,14 51 0,-20-51 0,-7-27 0,1 0 0,0 0 0,0 0 0,1 0 0,0 0 0,0 0 0,0 0 0,1-1 0,-1 1 0,1-1 0,1 0 0,-1 0 0,1 0 0,0 0 0,7 6 0,-2-2 0,0 0 0,0 1 0,-1 0 0,0 0 0,-1 1 0,0 0 0,-1 0 0,6 14 0,-7-14 0,0 0 0,1-1 0,0 1 0,1-1 0,0 0 0,1-1 0,0 1 0,17 14 0,-21-21 18,0 2 0,1-1 0,-2 0 0,1 1 0,0 0 0,5 9 0,-6-9-231,-1 0 0,1-1 0,1 1 0,-1-1 0,1 0 0,6 6 0,-2-6-6613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5:14.990"/>
    </inkml:context>
    <inkml:brush xml:id="br0">
      <inkml:brushProperty name="width" value="0.035" units="cm"/>
      <inkml:brushProperty name="height" value="0.035" units="cm"/>
    </inkml:brush>
  </inkml:definitions>
  <inkml:trace contextRef="#ctx0" brushRef="#br0">1487 0 24575,'-5'4'0,"-1"0"0,1 0 0,-1 0 0,0-1 0,0 0 0,-11 4 0,1 1 0,-63 26 0,-141 40 0,-91 2 0,-141 44 0,412-105 0,0 2 0,-59 35 0,89-44 0,0 0 0,1 1 0,0 1 0,0-1 0,1 1 0,0 1 0,1 0 0,0 0 0,-8 18 0,4-9 0,-23 31 0,29-44 0,0 0 0,1 0 0,0 1 0,0-1 0,1 1 0,-1 0 0,2 0 0,-1 0 0,1 1 0,1-1 0,-1 10 0,0 12 0,3 54 0,1-35 0,-1-41 0,0 1 0,0-1 0,1 0 0,0 0 0,1 0 0,-1 0 0,1 0 0,1 0 0,0-1 0,0 1 0,0-1 0,1 0 0,0-1 0,11 13 0,5 8 0,-17-20 0,0-1 0,0 0 0,1 0 0,0-1 0,0 0 0,1 0 0,-1 0 0,10 6 0,35 19 0,-2 2 0,0 2 0,60 58 0,-92-76 0,-4-3 0,1-1 0,-1-1 0,19 12 0,-10-5 0,-21-17 0,1-1 0,-1 1 0,0 0 0,0-1 0,0 1 0,0-1 0,0 1 0,0-1 0,0 1 0,0 0 0,0-1 0,0 1 0,0-1 0,0 1 0,0 0 0,0-1 0,0 1 0,-1-1 0,1 1 0,0-1 0,0 1 0,-1-1 0,1 1 0,0-1 0,-1 1 0,1-1 0,0 1 0,-1-1 0,1 1 0,-1-1 0,1 0 0,-1 1 0,1-1 0,-1 0 0,1 1 0,-1-1 0,1 0 0,-1 0 0,0 0 0,1 1 0,-2-1 0,-11 8 0,0 1 0,0 1 0,1 0 0,0 1 0,1 0 0,-11 13 0,-17 17 0,19-20 0,-18 18 0,36-37 0,-1-1 0,1 1 0,0 0 0,-1-1 0,1 1 0,-1-1 0,0 0 0,1 0 0,-1 0 0,0 0 0,0 0 0,1 0 0,-1-1 0,-4 1 0,6-1 0,0 0 0,1 0 0,-1-1 0,0 1 0,0 0 0,0 0 0,0-1 0,0 1 0,0 0 0,0-1 0,1 1 0,-1-1 0,0 1 0,0-1 0,1 1 0,-1-1 0,0 0 0,1 1 0,-1-1 0,0 0 0,1 1 0,-1-1 0,1 0 0,-1 0 0,1 0 0,0 0 0,-1 1 0,1-1 0,0 0 0,0 0 0,-1 0 0,1 0 0,0 0 0,0 0 0,0 0 0,0 0 0,0 0 0,0 0 0,1 1 0,-1-1 0,0 0 0,0 0 0,1 0 0,-1 0 0,0 0 0,2-1 0,17-42 0,11-3-1365,-17 27-5461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5:23.826"/>
    </inkml:context>
    <inkml:brush xml:id="br0">
      <inkml:brushProperty name="width" value="0.035" units="cm"/>
      <inkml:brushProperty name="height" value="0.035" units="cm"/>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8:20.208"/>
    </inkml:context>
    <inkml:brush xml:id="br0">
      <inkml:brushProperty name="width" value="0.035" units="cm"/>
      <inkml:brushProperty name="height" value="0.035" units="cm"/>
    </inkml:brush>
  </inkml:definitions>
  <inkml:trace contextRef="#ctx0" brushRef="#br0">0 0 24575,'11'2'0,"0"-1"0,0 1 0,0 0 0,-1 1 0,1 1 0,-1 0 0,0 0 0,13 8 0,20 7 0,-32-15 0,0 1 0,-1 1 0,1-1 0,-1 2 0,-1-1 0,1 1 0,-1 1 0,0 0 0,8 10 0,-11-12 0,-1 1 0,0 0 0,0 0 0,-1 0 0,0 1 0,0-1 0,-1 1 0,0 0 0,0 0 0,-1 1 0,0-1 0,-1 0 0,1 10 0,-3 79 0,-1-74 0,1-1 0,1 0 0,1 0 0,1 0 0,7 32 0,-4-30 0,0 1 0,1 33 0,-4-33 0,1 1 0,7 26 0,-5-32 0,-2-9 0,-1 0 0,2-1 0,0 1 0,5 10 0,-7-17 0,0-1 0,0 0 0,1 0 0,-1 0 0,1 0 0,-1 0 0,1 0 0,0-1 0,0 1 0,1-1 0,-1 0 0,0 0 0,1 0 0,-1-1 0,7 3 0,5 1 0,-7-3 0,0 1 0,0 0 0,0 0 0,0 1 0,0 0 0,-1 0 0,0 1 0,11 8 0,-12-7 0,1-1 0,0 1 0,0-1 0,0-1 0,1 1 0,0-1 0,0-1 0,0 1 0,0-1 0,0-1 0,1 1 0,-1-1 0,1-1 0,0 0 0,0 0 0,-1-1 0,1 0 0,0 0 0,0-1 0,-1 0 0,1-1 0,-1 0 0,1 0 0,-1-1 0,14-5 0,-6 0 0,0 0 0,0 2 0,1 0 0,-1 1 0,1 0 0,1 2 0,25-3 0,125 3 0,-103 4 0,346 2-1365,-386-3-5461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2:07:21.622"/>
    </inkml:context>
    <inkml:brush xml:id="br0">
      <inkml:brushProperty name="width" value="0.035" units="cm"/>
      <inkml:brushProperty name="height" value="0.035" units="cm"/>
    </inkml:brush>
  </inkml:definitions>
  <inkml:trace contextRef="#ctx0" brushRef="#br0">0 1 24575,'899'0'0,"-883"0"0,8 0 0,45 5 0,-62-4 0,0 0 0,-1 0 0,1 1 0,-1 1 0,0-1 0,1 1 0,-1 0 0,0 0 0,0 0 0,-1 1 0,8 6 0,188 158 0,51 49 0,-58-12 0,80 78 0,-247-258 0,1 0 0,2-2 0,0-1 0,53 29 0,-70-45 0,0-1 0,0 0 0,1 0 0,0-1 0,0-1 0,0-1 0,25 2 0,105-6 0,-59-2 0,-73 5 17,1-1 0,-1-1 1,0 0-1,0-1 0,-1-1 0,19-5 0,-25 6-100,0 0 1,-1-1-1,1 0 1,-1 1-1,0-2 1,1 1-1,-2 0 1,1-1-1,0 0 1,-1 0-1,1 0 1,-1 0-1,0 0 1,-1-1-1,1 1 1,-1-1-1,3-7 1,4-13-6744</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8:55.624"/>
    </inkml:context>
    <inkml:brush xml:id="br0">
      <inkml:brushProperty name="width" value="0.035" units="cm"/>
      <inkml:brushProperty name="height" value="0.035" units="cm"/>
    </inkml:brush>
  </inkml:definitions>
  <inkml:trace contextRef="#ctx0" brushRef="#br0">1553 0 24575,'-8'1'0,"0"0"0,0 0 0,1 0 0,-1 1 0,1 0 0,-1 1 0,1 0 0,0 0 0,0 0 0,-8 6 0,-7 6 0,-32 26 0,38-25 0,0 0 0,1 1 0,0 1 0,2 1 0,-19 32 0,-6 8 0,17-28 0,1 0 0,2 2 0,1 0 0,2 0 0,-13 42 0,-20 41 0,33-82 0,1 0 0,-11 40 0,12-25 0,5-20 0,1 0 0,1 0 0,-4 60 0,12 145 0,-3 135 0,-44-51 0,31-239 0,-90 473 0,57-284 0,-43 277 0,72-417 0,-2 0 0,-6 251 0,26-314 0,4 62 0,-2-111 0,1 1 0,0-1 0,1 0 0,1 0 0,11 25 0,6 8 0,-2 1 0,-3 1 0,-1 1 0,-3 0 0,-2 0 0,-3 2 0,-2-1 0,0 61 0,-9 1016 0,3-1105 0,-2 1 0,-5 34 0,6-53 0,0 1 0,-1-1 0,0 0 0,-1 1 0,0-1 0,0 0 0,0 0 0,-1-1 0,0 1 0,0-1 0,0 0 0,-8 8 0,5-9 0,0 0 0,0-1 0,0 0 0,-1 0 0,0 0 0,-10 2 0,8-2 0,1-1 0,0 1 0,0 1 0,-11 7 0,-15 15 0,0-2 0,-2-2 0,0-1 0,-2-2 0,-59 22 0,79-37 0,-38 5 0,42-9 0,1 1 0,0 1 0,0 1 0,0-1 0,-16 8 0,4 2-455,0 1 0,-42 31 0,53-34-6371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2:07:26.824"/>
    </inkml:context>
    <inkml:brush xml:id="br0">
      <inkml:brushProperty name="width" value="0.035" units="cm"/>
      <inkml:brushProperty name="height" value="0.035" units="cm"/>
    </inkml:brush>
  </inkml:definitions>
  <inkml:trace contextRef="#ctx0" brushRef="#br0">1 1 24575,'146'3'0,"-69"1"0,263 12-1191,-77-4-1890,448 20-172,374-4 5676,-1051-28-2632,-11-1 1094,-1 1 0,1 1 1,-1 1-1,1 1 0,42 11 0,37 13-885,-72-21 0,0 1 0,52 21 0,-73-24 0,0 0 0,0 1 0,-1 1 0,1-1 0,-1 1 0,0 1 0,-1-1 0,0 1 0,0 0 0,0 1 0,-1 0 0,10 15 0,-9-8 0,1 0 0,-2 0 0,0 1 0,-1 0 0,0 0 0,-2 0 0,4 31 0,-4 3 0,-5 64 0,0-62 0,4 55 0,-1-104 9,-1 1 1,1-1-1,0 0 0,0 0 0,0 0 1,0 0-1,0 0 0,1 0 0,0 0 0,-1 0 1,1 0-1,3 2 0,-5-4-18,1-1 1,-1 1-1,1-1 0,-1 0 0,1 1 1,-1-1-1,1 1 0,-1-1 0,1 0 1,0 1-1,-1-1 0,1 0 0,0 0 1,-1 0-1,1 1 0,0-1 0,-1 0 1,1 0-1,0 0 0,0 0 0,-1 0 1,2 0-1,-1-1-62,0 0-1,0 1 1,0-1 0,1 0-1,-2 1 1,1-1 0,0 0-1,0 0 1,0 0 0,0 0-1,0 0 1,-1 0 0,1 0-1,0 0 1,-1 0 0,1 0-1,0-3 1,5-14-6755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3:37.743"/>
    </inkml:context>
    <inkml:brush xml:id="br0">
      <inkml:brushProperty name="width" value="0.035" units="cm"/>
      <inkml:brushProperty name="height" value="0.035" units="cm"/>
    </inkml:brush>
  </inkml:definitions>
  <inkml:trace contextRef="#ctx0" brushRef="#br0">1156 1 24575,'-33'34'0,"-32"30"0,-88 76 0,129-114 0,1 2 0,1 0 0,-33 56 0,-32 75 0,75-136 0,0 0 0,2 0 0,0 1 0,2 0 0,1 1 0,0 0 0,2 0 0,-2 32 0,1 30 0,5 94 0,3-93 0,-2 559 0,0-636 0,-1 0 0,0-1 0,-1 1 0,-1-1 0,1 0 0,-2 0 0,1 1 0,-1-2 0,-1 1 0,0 0 0,-11 15 0,-6 4 0,0-1 0,-33 29 0,25-26 0,18-20 0,-1-2 0,0 1 0,-1-1 0,1-1 0,-28 11 0,9-3 0,20-10 0,0-1 0,-1-1 0,1 0 0,-1 0 0,0-2 0,-25 3 0,12-3 0,-1-2 0,-38-4 0,62 4 6,1-1 0,-1 1 0,0-1 0,0 1 0,1-1 0,-1 0 0,1 0 0,-1 0 0,1-1 0,-1 1 0,1-1 0,-1 1 0,1-1 0,0 0 0,0 1 0,0-1 0,0 0 0,0-1 0,-2-3 0,1 1-154,1 0-1,0 0 0,0 0 1,0 0-1,1-1 1,0 1-1,0 0 1,0-1-1,1-5 1,-1-14-6678</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2:07:32.813"/>
    </inkml:context>
    <inkml:brush xml:id="br0">
      <inkml:brushProperty name="width" value="0.035" units="cm"/>
      <inkml:brushProperty name="height" value="0.035" units="cm"/>
    </inkml:brush>
  </inkml:definitions>
  <inkml:trace contextRef="#ctx0" brushRef="#br0">1 0 24575,'878'0'0,"-867"0"0,0 1 0,0 0 0,0 1 0,0 0 0,-1 0 0,1 1 0,-1 0 0,1 1 0,-1 0 0,0 1 0,-1 0 0,1 1 0,13 10 0,-2-3 0,1 0 0,0-2 0,42 16 0,-14-6 0,129 51 0,-89-38 0,137 73 0,-86-36 0,-22-13 0,70 64 0,-101-66 0,-57-38 0,-1 2 0,28 23 0,146 120 0,67 62 0,-252-208 0,0 2 0,27 37 0,-40-49 0,-2 1 0,1-1 0,-1 1 0,0 1 0,-1-1 0,0 0 0,0 1 0,-1 0 0,0 0 0,0-1 0,0 15 0,-4 81 0,0-70 0,1 0 0,2-1 0,10 64 0,-1-48 0,-6-22 0,2 0 0,17 46 0,119 257 0,-51-139 0,-44-101 0,-21-25 0,-22-53 0,0 1 0,1-2 0,0 1 0,0 0 0,2-1 0,-1 0 0,1-1 0,1 1 0,16 16 0,-16-19 0,-1 1 0,1 0 0,-1 0 0,-1 1 0,0-1 0,0 1 0,4 12 0,26 39 0,133 155 0,-167-213 0,156 212 0,-73-109 0,-68-86 120,-17-20-170,1 1 1,-1 0-1,1-1 1,-1 1-1,1 0 1,-1-1-1,1 1 1,-1-1-1,1 1 1,-1-1-1,1 1 1,0-1-1,-1 1 1,1-1-1,0 0 1,-1 1-1,1-1 1,0 0-1,-1 0 1,1 1-1,0-1 1,0 0-1,-1 0 1,1 0-1,0 0 1,0 0-1,-1 0 1,1 0-1,1 0 1,-1-7-6777</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7:25.433"/>
    </inkml:context>
    <inkml:brush xml:id="br0">
      <inkml:brushProperty name="width" value="0.035" units="cm"/>
      <inkml:brushProperty name="height" value="0.035" units="cm"/>
    </inkml:brush>
  </inkml:definitions>
  <inkml:trace contextRef="#ctx0" brushRef="#br0">1596 1 24575,'-250'17'0,"119"-4"0,-19 6 0,-199 51 0,343-68 0,-48 11 0,1 2 0,-58 26 0,84-29 0,1 1 0,0 1 0,1 1 0,1 1 0,-40 35 0,55-40 0,0 0 0,1 0 0,0 1 0,1 1 0,0-1 0,-7 22 0,2-9 0,1 5 0,1 0 0,2 1 0,1 0 0,1 0 0,2 0 0,0 35 0,1 228 0,4-157 0,-1-130-42,0 1-1,0-1 0,-1 0 1,0 1-1,-1-1 0,0 0 1,0 1-1,0-1 0,-1 0 1,0-1-1,0 1 0,-1 0 1,0-1-1,0 0 0,0 0 1,-1 0-1,0 0 0,0-1 1,0 0-1,-1 0 0,0 0 1,0-1-1,0 0 0,0 0 1,-1 0-1,0-1 0,0 0 1,0 0-1,0-1 0,0 0 1,-13 2-1,-7 1-6783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2:07:38.187"/>
    </inkml:context>
    <inkml:brush xml:id="br0">
      <inkml:brushProperty name="width" value="0.035" units="cm"/>
      <inkml:brushProperty name="height" value="0.035" units="cm"/>
    </inkml:brush>
  </inkml:definitions>
  <inkml:trace contextRef="#ctx0" brushRef="#br0">0 1 24575,'895'0'0,"-812"2"0,0 4 0,130 27 0,155 59 0,-231-55 0,31-4 0,-26-6 0,-122-21 0,0 0 0,-1 1 0,0 1 0,0 1 0,-1 1 0,-1 0 0,21 17 0,0 2 0,65 69 0,-55-40 0,-35-41 0,1-1 0,0 0 0,27 23 0,92 70 0,-91-67 0,-32-31 0,0-1 0,0 0 0,1-1 0,17 12 0,103 53 0,168 68 0,-281-134 0,31 13 0,56 17 0,61 9 0,-144-40 0,0-2 0,0-1 0,1 0 0,0-2 0,-1-1 0,1 0 0,28-4 0,-47 3-105,-1-1 0,0 1 0,0-1 0,1 0 0,-1 0 0,0 0 0,0 0 0,0-1 0,0 1 0,0-1 0,0 0 0,3-2 0,7-10-6721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40:41.229"/>
    </inkml:context>
    <inkml:brush xml:id="br0">
      <inkml:brushProperty name="width" value="0.035" units="cm"/>
      <inkml:brushProperty name="height" value="0.035" units="cm"/>
    </inkml:brush>
  </inkml:definitions>
  <inkml:trace contextRef="#ctx0" brushRef="#br0">1245 1 24575,'0'2'0,"-1"0"0,0 1 0,0-1 0,0 0 0,-1 0 0,1 0 0,0 0 0,-1 0 0,1 0 0,-1 0 0,0-1 0,1 1 0,-1 0 0,0-1 0,-3 2 0,-6 7 0,-12 18 0,0 2 0,2 0 0,-25 48 0,-11 17 0,43-78 0,0 0 0,-1-2 0,-29 25 0,30-28 0,-107 82 0,16-15 0,24-12 0,3 3 0,-85 100 0,-24 41 0,155-167 0,2 0 0,3 2 0,1 1 0,-19 51 0,36-79 0,2 1 0,0-1 0,1 1 0,-4 32 0,8-41 0,1-1 0,1 0 0,0 1 0,0-1 0,1 1 0,0-1 0,1 0 0,0 0 0,1 0 0,7 19 0,10 17 0,-2-5 0,28 47 0,108 211 0,-82-131 0,-64-149 0,-1 0 0,0 0 0,-2 1 0,0 0 0,-2 0 0,3 27 0,-7 124 0,-1-128 0,1 0 0,2 0 0,12 75 0,-9-97 0,22 91 0,-6 2 0,9 154 0,-29 279 0,-2-248 0,2 382 0,0-673 24,0-1 0,0 0 0,-1 1 0,-3 11 0,3-17-102,1 1 0,-1-1 0,0 0-1,0 0 1,0 0 0,-1 0 0,1 0 0,0 0 0,-1 0-1,0 0 1,1 0 0,-1-1 0,0 1 0,0-1 0,0 1-1,0-1 1,0 0 0,-2 2 0,-15 4-6748</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2:07:42.047"/>
    </inkml:context>
    <inkml:brush xml:id="br0">
      <inkml:brushProperty name="width" value="0.035" units="cm"/>
      <inkml:brushProperty name="height" value="0.035" units="cm"/>
    </inkml:brush>
  </inkml:definitions>
  <inkml:trace contextRef="#ctx0" brushRef="#br0">0 1 24575,'45'24'0,"63"47"0,-72-46 0,1-1 0,68 33 0,-55-35 0,-27-11 0,-1-1 0,2-1 0,45 11 0,61 6 0,255 40 0,-335-58 0,66 19 0,-26-5 0,-15-5 0,-15-2 0,2-3 0,0-3 0,86 3 0,-94-11 0,92 13 0,-36-3-18,208-7 0,-161-7-1311,-131 3-5497</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41:16.167"/>
    </inkml:context>
    <inkml:brush xml:id="br0">
      <inkml:brushProperty name="width" value="0.035" units="cm"/>
      <inkml:brushProperty name="height" value="0.035" units="cm"/>
    </inkml:brush>
  </inkml:definitions>
  <inkml:trace contextRef="#ctx0" brushRef="#br0">1577 1 24575,'0'3'0,"-1"0"0,1 0 0,-1-1 0,0 1 0,0 0 0,0 0 0,0-1 0,-1 1 0,1 0 0,-1-1 0,1 1 0,-5 3 0,-27 28 0,25-26 0,-18 15 0,-49 33 0,52-40 0,10-3 0,-1 0 0,2 1 0,0 0 0,0 0 0,1 2 0,1-1 0,-15 33 0,6-14 0,-29 73 0,41-91 0,1 1 0,0 0 0,-6 33 0,8-32 0,0 0 0,-1 0 0,-11 24 0,10-29 0,0 1 0,1 1 0,1-1 0,0 1 0,-3 29 0,4 73 0,2-10 0,-1-98 0,0 0 0,-1 0 0,1 0 0,-2 0 0,1-1 0,-1 1 0,-1-1 0,1 0 0,-1 0 0,-1-1 0,-6 9 0,-25 39 0,17-21 0,-2-1 0,-38 43 0,13-17 0,2 3 0,-105 126 0,95-120 0,42-51 0,0 0 0,-1-1 0,-1 0 0,-26 21 0,12-14 0,17-13 0,-1 0 0,0 0 0,-1-2 0,-20 11 0,29-17 0,-1 0 0,1 0 0,-1-1 0,1 0 0,-1 0 0,1 0 0,-1-1 0,0 1 0,1-2 0,-1 1 0,0 0 0,1-1 0,-1 0 0,1 0 0,-1-1 0,-9-4 0,1-1 0,0-1 0,1-1 0,0 0 0,1-1 0,0 0 0,1-1 0,0 0 0,0-1 0,-9-14 0,10 13 0,-1 0 0,0 1 0,-1 0 0,-1 0 0,1 2 0,-2-1 0,-28-16 0,38 25-65,0 0 0,1 0 0,-1 0 0,0-1 0,1 1 0,-1-1 0,1 0 0,0 0 0,0 0 0,0 0 0,0-1 0,1 1 0,0-1 0,-1 0 0,1 0 0,0 0 0,1 0 0,-1 0 0,1 0 0,-2-5 0,-1-14-6761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2:07:47.894"/>
    </inkml:context>
    <inkml:brush xml:id="br0">
      <inkml:brushProperty name="width" value="0.035" units="cm"/>
      <inkml:brushProperty name="height" value="0.035" units="cm"/>
    </inkml:brush>
  </inkml:definitions>
  <inkml:trace contextRef="#ctx0" brushRef="#br0">1 59 24575,'112'-5'0,"131"-22"0,-31 1 0,291 26 0,-431 3 0,-19-1 0,847 22 0,-852-23 0,-1 2 0,0 1 0,0 3 0,0 2 0,84 27 0,503 226-184,-491-199-204,11 7 359,-4 6 1,-2 6-1,187 140 1,-240-152 42,-17-13 322,111 103 0,-90-50-336,-92-102 0,-1 0 0,-1 0 0,0 0 0,0 1 0,5 10 0,-6-10 0,1 1 0,1-1 0,10 15 0,-9-14 0,0 0 0,-1 1 0,0 0 0,0 0 0,5 17 0,-6-14 0,0-1 0,2 0 0,7 13 0,-11-22 0,0 0 0,0 0 0,0-1 0,0 1 0,1-1 0,0 0 0,0 0 0,0 0 0,0 0 0,0 0 0,0-1 0,10 4 0,-2-3 0,0 1 0,0-2 0,0 0 0,1 0 0,-1-1 0,1 0 0,0-1 0,-1-1 0,1 0 0,-1-1 0,1 0 0,13-4 0,-24 4-91,1 1 0,-1 0 0,0-1 0,1 1 0,-1-1 0,0 0 0,0 0 0,0 0 0,0 0 0,-1 0 0,1 0 0,0 0 0,-1-1 0,2-3 0,5-13-6735</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4:07.010"/>
    </inkml:context>
    <inkml:brush xml:id="br0">
      <inkml:brushProperty name="width" value="0.035" units="cm"/>
      <inkml:brushProperty name="height" value="0.035" units="cm"/>
    </inkml:brush>
  </inkml:definitions>
  <inkml:trace contextRef="#ctx0" brushRef="#br0">0 1 24575,'118'-1'0,"170"5"0,-236 0 0,-1 3 0,1 1 0,77 24 0,356 143 0,346 227-1408,-686-329 1522,-144-72-114,205 109-67,-165-85 55,-2 1 0,66 58 0,-17 2 711,126 156-1,-131-141-698,73 99 0,111 145 0,-207-273 0,-11-13 0,17 18 0,-4 3 0,79 132 0,-132-195 0,45 76 0,-47-82 0,1-1 0,0 0 0,1 0 0,0 0 0,20 15 0,-23-21 0,0-1 0,0 0 0,0 0 0,0 0 0,0-1 0,0 0 0,1 0 0,-1-1 0,1 0 0,-1 0 0,1 0 0,-1-1 0,1 0 0,0 0 0,6-2 0,-9 2 0,0-1 0,0 1 0,0-1 0,0 0 0,-1-1 0,1 1 0,0-1 0,0 0 0,-1 0 0,0 0 0,1 0 0,-1 0 0,0-1 0,0 1 0,0-1 0,0 0 0,0 0 0,-1 0 0,1 0 0,-1-1 0,0 1 0,0-1 0,0 1 0,-1-1 0,3-6 0,0-15-1365,-1 0-5461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34:11.206"/>
    </inkml:context>
    <inkml:brush xml:id="br0">
      <inkml:brushProperty name="width" value="0.035" units="cm"/>
      <inkml:brushProperty name="height" value="0.035" units="cm"/>
    </inkml:brush>
  </inkml:definitions>
  <inkml:trace contextRef="#ctx0" brushRef="#br0">2084 0 24575,'-64'3'0,"-118"18"0,-60 29 0,175-34 0,-429 95 0,473-106 0,1 1 0,-1 1 0,1 1 0,1 1 0,-36 20 0,44-21 0,1 1 0,0 0 0,0 1 0,1 1 0,0-1 0,1 2 0,0-1 0,1 1 0,-13 23 0,6-3 0,2 1 0,1 0 0,-14 62 0,19-67 0,3-16 0,-1 1 0,0-1 0,-1 0 0,0 0 0,-1-1 0,0 0 0,-1-1 0,0 1 0,-1-2 0,-11 10 0,6-4 0,0 0 0,1 0 0,-15 23 0,14-12 0,-20 52 0,25-53 0,-1-1 0,-27 43 0,-5 2 0,31-47 0,-1-1 0,-1-1 0,-1 0 0,-1-1 0,-21 21 0,-97 92 0,80-77 0,53-53-44,0-1 0,0 0 0,0 0 0,0 0 0,1 0 0,-1 0 0,-1 0 0,1 0 0,0 0 0,0 0 0,0-1 0,0 1 0,-1 0 0,1-1 0,0 1 0,-1-1 0,1 1 0,0-1-1,-1 0 1,1 0 0,0 1 0,-1-1 0,1 0 0,-1 0 0,1 0 0,0-1 0,-1 1 0,1 0 0,-1 0 0,-1-2 0,-5-6-6782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41:42.327"/>
    </inkml:context>
    <inkml:brush xml:id="br0">
      <inkml:brushProperty name="width" value="0.035" units="cm"/>
      <inkml:brushProperty name="height" value="0.035" units="cm"/>
    </inkml:brush>
  </inkml:definitions>
  <inkml:trace contextRef="#ctx0" brushRef="#br0">3982 0 24575,'-27'3'0,"0"0"0,-1 2 0,2 1 0,-1 1 0,-42 18 0,22-9 0,-452 170 0,95-33 0,376-142 0,1 0 0,1 2 0,-42 27 0,-62 58 0,110-83 0,-171 122 0,-16 11 0,133-94 0,-3-3 0,-115 57 0,-29 18 0,195-111 0,0-1 0,-1-1 0,-1-2 0,-51 15 0,-119 17 0,166-38 0,-36 6 0,-104 1 0,-72-14 0,78 0 0,126 2 0,-137-5 0,150 3 0,-1-2 0,1-2 0,0 0 0,-35-13 0,51 14-151,0 0-1,1-1 0,0 1 0,0-2 1,1 0-1,-1 0 0,1 0 1,-9-12-1,3 2-6674</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2:07:54.213"/>
    </inkml:context>
    <inkml:brush xml:id="br0">
      <inkml:brushProperty name="width" value="0.035" units="cm"/>
      <inkml:brushProperty name="height" value="0.035" units="cm"/>
    </inkml:brush>
  </inkml:definitions>
  <inkml:trace contextRef="#ctx0" brushRef="#br0">1 198 24575,'282'21'0,"-224"-14"0,351 69 0,-264-43 0,64-5 0,-149-22 0,422 32 0,73-34 0,-307-6 0,-215 0 0,0-2 0,0-2 0,-1 0 0,0-3 0,0 0 0,34-16 0,-31 11 0,1 2 0,1 1 0,0 2 0,41-5 0,-36 9 0,78-22 0,-6 0 0,-73 18 0,-1-2 0,73-31 0,-76 25-227,0-1-1,-2-1 1,0-3-1,-1 0 1,34-31-1,-49 38-6598</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42:15.325"/>
    </inkml:context>
    <inkml:brush xml:id="br0">
      <inkml:brushProperty name="width" value="0.035" units="cm"/>
      <inkml:brushProperty name="height" value="0.035" units="cm"/>
    </inkml:brush>
  </inkml:definitions>
  <inkml:trace contextRef="#ctx0" brushRef="#br0">1 1 24575</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1:42:51.684"/>
    </inkml:context>
    <inkml:brush xml:id="br0">
      <inkml:brushProperty name="width" value="0.035" units="cm"/>
      <inkml:brushProperty name="height" value="0.035" units="cm"/>
    </inkml:brush>
  </inkml:definitions>
  <inkml:trace contextRef="#ctx0" brushRef="#br0">0 515 24575,'13'-1'0,"0"0"0,0-1 0,0-1 0,22-7 0,13-3 0,799-151-1273,-379 77 1500,-465 86-235,560-89 1062,689-10-2118,-970 91 1064,246-18 0,-170 20 1028,-213 9-992,1053-2-1401,-1172 0-5461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12:08:02.300"/>
    </inkml:context>
    <inkml:brush xml:id="br0">
      <inkml:brushProperty name="width" value="0.035" units="cm"/>
      <inkml:brushProperty name="height" value="0.035" units="cm"/>
    </inkml:brush>
  </inkml:definitions>
  <inkml:trace contextRef="#ctx0" brushRef="#br0">1 1 24575,'113'4'0,"150"25"0,124 49-1794,-22 28 87,-229-65 1635,1394 463-2801,-1459-475 4609,-1 4-1,120 74 1,303 212-1523,-17 37-1,-458-342-130,0 0-1,-2 2 1,0 0-1,-1 0 0,0 2 1,-1 0-1,-1 0 0,-1 1 1,12 28-1,-13-26-81,-1 0 0,2 0 0,1-1 0,23 27 0,69 69 0,-64-73 0,184 188 0,80 86 0,-277-286 0,0 2 0,-3 1 0,28 46 0,-44-64 0,-1 0 0,0 1 0,-2 0 0,0 1 0,0 0 0,-2 0 0,0 0 0,-1 0 0,1 36 0,-4-17 0,-1 0 0,-2 0 0,-2 0 0,-1-1 0,-17 54 0,-7-7 0,18-54 0,2 0 0,0 1 0,2 0 0,1 1 0,1 0 0,-1 36 0,9 47 0,5 1 0,5-1 0,6-1 0,38 139 0,-34-166 0,-10-32 0,2 0 0,42 98 0,-47-132 0,-1 0 0,-1 0 0,0 0 0,-2 1 0,-1 0 0,0 1 0,-1-1 0,-2 0 0,-1 39 0,1 32 0,3-1 0,22 116 0,62 174 0,-50-258 0,26 104 0,-52-135 0,5 20 0,-15-99 0,2-1 0,0 0 0,0 0 0,1-1 0,0 1 0,13 18 0,9 9 0,1-1 0,65 64 0,-75-83 0,29 38 0,-34-38 0,1-2 0,1 0 0,23 20 0,368 332 0,-177-154 0,-203-189 0,-18-18 0,1 1 0,-1-1 0,15 9 0,-23-16-29,1-1 0,0 1 0,0-1 0,-1 0 0,1 1 0,0-1 0,0 0 0,-1 1 0,1-1 0,0 0 0,0 0 0,0 0 0,0 0 0,-1 0 0,1 0-1,0 0 1,0 0 0,0 0 0,0-1 0,-1 1 0,1 0 0,0 0 0,0-1 0,-1 1 0,1 0 0,0-1 0,0 1 0,-1-1 0,1 1 0,0-1 0,-1 1 0,1-1 0,-1 0 0,1 1 0,-1-1 0,1 0-1,-1 1 1,1-1 0,-1 0 0,0 0 0,1 1 0,-1-1 0,0 0 0,0 0 0,1 1 0,-1-3 0,5-13-6797</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5.jpe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image" Target="../media/image7.png"/><Relationship Id="rId7" Type="http://schemas.openxmlformats.org/officeDocument/2006/relationships/image" Target="../media/image10.jpeg"/><Relationship Id="rId2" Type="http://schemas.openxmlformats.org/officeDocument/2006/relationships/customXml" Target="../ink/ink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customXml" Target="../ink/ink4.xml"/><Relationship Id="rId4" Type="http://schemas.openxmlformats.org/officeDocument/2006/relationships/image" Target="../media/image8.jpe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customXml" Target="../ink/ink6.xml"/><Relationship Id="rId7" Type="http://schemas.openxmlformats.org/officeDocument/2006/relationships/image" Target="../media/image15.pn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customXml" Target="../ink/ink7.xml"/><Relationship Id="rId5" Type="http://schemas.openxmlformats.org/officeDocument/2006/relationships/image" Target="../media/image14.jpe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customXml" Target="../ink/ink8.xml"/><Relationship Id="rId7" Type="http://schemas.openxmlformats.org/officeDocument/2006/relationships/image" Target="../media/image19.pn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customXml" Target="../ink/ink9.xml"/><Relationship Id="rId5" Type="http://schemas.openxmlformats.org/officeDocument/2006/relationships/image" Target="../media/image18.jpe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customXml" Target="../ink/ink10.xml"/><Relationship Id="rId7" Type="http://schemas.openxmlformats.org/officeDocument/2006/relationships/image" Target="../media/image23.pn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customXml" Target="../ink/ink11.xml"/><Relationship Id="rId5" Type="http://schemas.openxmlformats.org/officeDocument/2006/relationships/image" Target="../media/image22.jpe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customXml" Target="../ink/ink12.xml"/><Relationship Id="rId7" Type="http://schemas.openxmlformats.org/officeDocument/2006/relationships/image" Target="../media/image27.png"/><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customXml" Target="../ink/ink13.xml"/><Relationship Id="rId5" Type="http://schemas.openxmlformats.org/officeDocument/2006/relationships/image" Target="../media/image26.jpe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customXml" Target="../ink/ink14.xml"/><Relationship Id="rId7" Type="http://schemas.openxmlformats.org/officeDocument/2006/relationships/image" Target="../media/image31.pn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customXml" Target="../ink/ink15.xml"/><Relationship Id="rId5" Type="http://schemas.openxmlformats.org/officeDocument/2006/relationships/image" Target="../media/image30.jpe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5.png"/><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customXml" Target="../ink/ink17.xml"/><Relationship Id="rId5" Type="http://schemas.openxmlformats.org/officeDocument/2006/relationships/image" Target="../media/image34.png"/><Relationship Id="rId4" Type="http://schemas.openxmlformats.org/officeDocument/2006/relationships/customXml" Target="../ink/ink16.xml"/></Relationships>
</file>

<file path=ppt/slides/_rels/slide13.xml.rels><?xml version="1.0" encoding="UTF-8" standalone="yes"?>
<Relationships xmlns="http://schemas.openxmlformats.org/package/2006/relationships"><Relationship Id="rId3" Type="http://schemas.openxmlformats.org/officeDocument/2006/relationships/customXml" Target="../ink/ink18.xml"/><Relationship Id="rId7" Type="http://schemas.openxmlformats.org/officeDocument/2006/relationships/image" Target="../media/image39.pn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customXml" Target="../ink/ink19.xml"/><Relationship Id="rId5" Type="http://schemas.openxmlformats.org/officeDocument/2006/relationships/image" Target="../media/image38.jpeg"/><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8" Type="http://schemas.openxmlformats.org/officeDocument/2006/relationships/customXml" Target="../ink/ink22.xml"/><Relationship Id="rId3" Type="http://schemas.openxmlformats.org/officeDocument/2006/relationships/image" Target="../media/image7.png"/><Relationship Id="rId7" Type="http://schemas.openxmlformats.org/officeDocument/2006/relationships/image" Target="../media/image42.jpeg"/><Relationship Id="rId2" Type="http://schemas.openxmlformats.org/officeDocument/2006/relationships/customXml" Target="../ink/ink20.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customXml" Target="../ink/ink21.xml"/><Relationship Id="rId4" Type="http://schemas.openxmlformats.org/officeDocument/2006/relationships/image" Target="../media/image40.jpeg"/><Relationship Id="rId9"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Perspectival Eye — Glass Bead">
            <a:extLst>
              <a:ext uri="{FF2B5EF4-FFF2-40B4-BE49-F238E27FC236}">
                <a16:creationId xmlns:a16="http://schemas.microsoft.com/office/drawing/2014/main" id="{AAE61DA0-0CDB-3E74-6805-F1FA56D28F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48" t="11230" b="19917"/>
          <a:stretch/>
        </p:blipFill>
        <p:spPr bwMode="auto">
          <a:xfrm>
            <a:off x="0" y="0"/>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848945" y="5393410"/>
            <a:ext cx="10491061" cy="922148"/>
          </a:xfrm>
          <a:solidFill>
            <a:srgbClr val="FFA1CB"/>
          </a:solidFill>
          <a:ln>
            <a:solidFill>
              <a:srgbClr val="FFA1CB"/>
            </a:solidFill>
          </a:ln>
        </p:spPr>
        <p:txBody>
          <a:bodyPr vert="horz" lIns="91440" tIns="45720" rIns="91440" bIns="45720" rtlCol="0" anchor="ctr">
            <a:normAutofit/>
          </a:bodyPr>
          <a:lstStyle/>
          <a:p>
            <a:r>
              <a:rPr lang="en-US" sz="4400" dirty="0">
                <a:latin typeface="Futura Medium" panose="020B0602020204020303" pitchFamily="34" charset="-79"/>
                <a:cs typeface="Futura Medium" panose="020B0602020204020303" pitchFamily="34" charset="-79"/>
              </a:rPr>
              <a:t>IMAGE ANALYSIS 2 - COMPOSITION</a:t>
            </a:r>
          </a:p>
        </p:txBody>
      </p:sp>
      <p:sp>
        <p:nvSpPr>
          <p:cNvPr id="5" name="TextBox 4">
            <a:extLst>
              <a:ext uri="{FF2B5EF4-FFF2-40B4-BE49-F238E27FC236}">
                <a16:creationId xmlns:a16="http://schemas.microsoft.com/office/drawing/2014/main" id="{67844B88-F386-9D45-ACB1-6F3F7F7547E9}"/>
              </a:ext>
            </a:extLst>
          </p:cNvPr>
          <p:cNvSpPr txBox="1"/>
          <p:nvPr/>
        </p:nvSpPr>
        <p:spPr>
          <a:xfrm>
            <a:off x="0" y="6488668"/>
            <a:ext cx="12188952" cy="369332"/>
          </a:xfrm>
          <a:prstGeom prst="rect">
            <a:avLst/>
          </a:prstGeom>
          <a:solidFill>
            <a:srgbClr val="D9D9D9">
              <a:alpha val="63922"/>
            </a:srgbClr>
          </a:solidFill>
        </p:spPr>
        <p:txBody>
          <a:bodyPr wrap="square">
            <a:spAutoFit/>
          </a:bodyPr>
          <a:lstStyle/>
          <a:p>
            <a:pPr algn="ctr"/>
            <a:r>
              <a:rPr lang="en-GB" b="0" i="0" dirty="0">
                <a:effectLst/>
                <a:latin typeface="Substance W00 Regular"/>
              </a:rPr>
              <a:t>Image From: Brook Taylor, </a:t>
            </a:r>
            <a:r>
              <a:rPr lang="en-GB" b="0" i="1" dirty="0">
                <a:effectLst/>
                <a:latin typeface="Substance W00 Regular"/>
              </a:rPr>
              <a:t>New Principles of Linear Perspective</a:t>
            </a:r>
            <a:r>
              <a:rPr lang="en-GB" b="0" i="0" dirty="0">
                <a:effectLst/>
                <a:latin typeface="Substance W00 Regular"/>
              </a:rPr>
              <a:t> (Fourth Edition) (London: J. Taylor, 1811)</a:t>
            </a:r>
            <a:endParaRPr lang="en-GB" dirty="0"/>
          </a:p>
        </p:txBody>
      </p:sp>
    </p:spTree>
    <p:extLst>
      <p:ext uri="{BB962C8B-B14F-4D97-AF65-F5344CB8AC3E}">
        <p14:creationId xmlns:p14="http://schemas.microsoft.com/office/powerpoint/2010/main" val="12341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0DB78-DE17-DC9E-1D92-60C86D5731EB}"/>
              </a:ext>
            </a:extLst>
          </p:cNvPr>
          <p:cNvSpPr>
            <a:spLocks noGrp="1"/>
          </p:cNvSpPr>
          <p:nvPr>
            <p:ph type="title"/>
          </p:nvPr>
        </p:nvSpPr>
        <p:spPr>
          <a:xfrm>
            <a:off x="6096000" y="365125"/>
            <a:ext cx="5257800" cy="1325563"/>
          </a:xfrm>
        </p:spPr>
        <p:txBody>
          <a:bodyPr/>
          <a:lstStyle/>
          <a:p>
            <a:pPr algn="r"/>
            <a:r>
              <a:rPr lang="en-GB" dirty="0">
                <a:latin typeface="Futura" pitchFamily="50" charset="0"/>
              </a:rPr>
              <a:t>Tips</a:t>
            </a:r>
          </a:p>
        </p:txBody>
      </p:sp>
      <p:sp>
        <p:nvSpPr>
          <p:cNvPr id="3" name="Content Placeholder 2">
            <a:extLst>
              <a:ext uri="{FF2B5EF4-FFF2-40B4-BE49-F238E27FC236}">
                <a16:creationId xmlns:a16="http://schemas.microsoft.com/office/drawing/2014/main" id="{332F7A26-15CB-10AA-E228-6EA3E58D7E17}"/>
              </a:ext>
            </a:extLst>
          </p:cNvPr>
          <p:cNvSpPr>
            <a:spLocks noGrp="1"/>
          </p:cNvSpPr>
          <p:nvPr>
            <p:ph idx="1"/>
          </p:nvPr>
        </p:nvSpPr>
        <p:spPr>
          <a:xfrm>
            <a:off x="489397" y="1532586"/>
            <a:ext cx="4818583" cy="4657256"/>
          </a:xfrm>
        </p:spPr>
        <p:txBody>
          <a:bodyPr numCol="1">
            <a:normAutofit/>
          </a:bodyPr>
          <a:lstStyle/>
          <a:p>
            <a:r>
              <a:rPr lang="en-GB" sz="1800" dirty="0"/>
              <a:t>Complete the following slides.</a:t>
            </a:r>
          </a:p>
          <a:p>
            <a:r>
              <a:rPr lang="en-GB" sz="1800" dirty="0"/>
              <a:t>First there are 2 introductory slide. Try to define composition and its purpose with an example. Then introduce the mood board made today, with screenshots. </a:t>
            </a:r>
          </a:p>
          <a:p>
            <a:r>
              <a:rPr lang="en-GB" sz="1800" dirty="0"/>
              <a:t>Then there is a slide for each group of composition techniques from the session. On each are the techniques themselves.</a:t>
            </a:r>
          </a:p>
          <a:p>
            <a:r>
              <a:rPr lang="en-GB" sz="1800" dirty="0"/>
              <a:t>For each slide:</a:t>
            </a:r>
          </a:p>
          <a:p>
            <a:pPr lvl="1"/>
            <a:r>
              <a:rPr lang="en-GB" sz="1400" dirty="0"/>
              <a:t>Summarise each technique in the list.</a:t>
            </a:r>
          </a:p>
          <a:p>
            <a:pPr lvl="1"/>
            <a:r>
              <a:rPr lang="en-GB" sz="1400" dirty="0"/>
              <a:t>Try to list it’s impact on an image (why we use it)</a:t>
            </a:r>
          </a:p>
          <a:p>
            <a:pPr lvl="1"/>
            <a:r>
              <a:rPr lang="en-GB" sz="1400" dirty="0"/>
              <a:t>Include a relevant image from the mood board.</a:t>
            </a:r>
          </a:p>
          <a:p>
            <a:pPr lvl="1"/>
            <a:r>
              <a:rPr lang="en-GB" sz="1400" dirty="0"/>
              <a:t>Include an image from your roll of film.</a:t>
            </a:r>
          </a:p>
          <a:p>
            <a:pPr lvl="1"/>
            <a:endParaRPr lang="en-GB" sz="1400" dirty="0"/>
          </a:p>
          <a:p>
            <a:pPr marL="0" indent="0">
              <a:buNone/>
            </a:pPr>
            <a:endParaRPr lang="en-GB" sz="1800" dirty="0"/>
          </a:p>
        </p:txBody>
      </p:sp>
      <p:sp>
        <p:nvSpPr>
          <p:cNvPr id="4" name="Subtitle 2">
            <a:extLst>
              <a:ext uri="{FF2B5EF4-FFF2-40B4-BE49-F238E27FC236}">
                <a16:creationId xmlns:a16="http://schemas.microsoft.com/office/drawing/2014/main" id="{A4A4E5EE-8E8D-5F0D-7F7D-7C3D0243D7E7}"/>
              </a:ext>
            </a:extLst>
          </p:cNvPr>
          <p:cNvSpPr txBox="1">
            <a:spLocks/>
          </p:cNvSpPr>
          <p:nvPr/>
        </p:nvSpPr>
        <p:spPr>
          <a:xfrm>
            <a:off x="8132064" y="6333046"/>
            <a:ext cx="4059936" cy="52495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0000"/>
                </a:solidFill>
              </a:rPr>
              <a:t>Don’t include this slide</a:t>
            </a:r>
          </a:p>
        </p:txBody>
      </p:sp>
      <p:sp>
        <p:nvSpPr>
          <p:cNvPr id="5" name="Title 1">
            <a:extLst>
              <a:ext uri="{FF2B5EF4-FFF2-40B4-BE49-F238E27FC236}">
                <a16:creationId xmlns:a16="http://schemas.microsoft.com/office/drawing/2014/main" id="{25400A60-9E3E-8EC6-70F4-C46E1A2A59D6}"/>
              </a:ext>
            </a:extLst>
          </p:cNvPr>
          <p:cNvSpPr txBox="1">
            <a:spLocks/>
          </p:cNvSpPr>
          <p:nvPr/>
        </p:nvSpPr>
        <p:spPr>
          <a:xfrm>
            <a:off x="489397"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Futura" pitchFamily="50" charset="0"/>
              </a:rPr>
              <a:t>Task</a:t>
            </a:r>
          </a:p>
        </p:txBody>
      </p:sp>
      <p:sp>
        <p:nvSpPr>
          <p:cNvPr id="7" name="TextBox 6">
            <a:extLst>
              <a:ext uri="{FF2B5EF4-FFF2-40B4-BE49-F238E27FC236}">
                <a16:creationId xmlns:a16="http://schemas.microsoft.com/office/drawing/2014/main" id="{1E191372-1EFC-A070-5037-741D89463753}"/>
              </a:ext>
            </a:extLst>
          </p:cNvPr>
          <p:cNvSpPr txBox="1"/>
          <p:nvPr/>
        </p:nvSpPr>
        <p:spPr>
          <a:xfrm>
            <a:off x="6690732" y="1532586"/>
            <a:ext cx="5081238" cy="2262158"/>
          </a:xfrm>
          <a:prstGeom prst="rect">
            <a:avLst/>
          </a:prstGeom>
          <a:noFill/>
        </p:spPr>
        <p:txBody>
          <a:bodyPr wrap="square">
            <a:spAutoFit/>
          </a:bodyPr>
          <a:lstStyle/>
          <a:p>
            <a:pPr marL="285750" indent="-285750">
              <a:spcBef>
                <a:spcPts val="600"/>
              </a:spcBef>
              <a:buFont typeface="Arial" panose="020B0604020202020204" pitchFamily="34" charset="0"/>
              <a:buChar char="•"/>
            </a:pPr>
            <a:r>
              <a:rPr lang="en-GB" dirty="0"/>
              <a:t>You won’t be able to add your own images until you’ve shot your roll of film – make sure you practice composition!</a:t>
            </a:r>
          </a:p>
          <a:p>
            <a:pPr marL="285750" indent="-285750">
              <a:spcBef>
                <a:spcPts val="600"/>
              </a:spcBef>
              <a:buFont typeface="Arial" panose="020B0604020202020204" pitchFamily="34" charset="0"/>
              <a:buChar char="•"/>
            </a:pPr>
            <a:r>
              <a:rPr lang="en-GB" dirty="0"/>
              <a:t>Your technique summaries can be short – 30 words max.</a:t>
            </a:r>
          </a:p>
          <a:p>
            <a:pPr marL="285750" indent="-285750">
              <a:spcBef>
                <a:spcPts val="600"/>
              </a:spcBef>
              <a:buFont typeface="Arial" panose="020B0604020202020204" pitchFamily="34" charset="0"/>
              <a:buChar char="•"/>
            </a:pPr>
            <a:endParaRPr lang="en-GB" dirty="0"/>
          </a:p>
          <a:p>
            <a:pPr marL="285750" indent="-285750">
              <a:spcBef>
                <a:spcPts val="600"/>
              </a:spcBef>
              <a:buFont typeface="Arial" panose="020B0604020202020204" pitchFamily="34" charset="0"/>
              <a:buChar char="•"/>
            </a:pPr>
            <a:endParaRPr lang="en-GB" sz="1800" dirty="0"/>
          </a:p>
        </p:txBody>
      </p:sp>
    </p:spTree>
    <p:extLst>
      <p:ext uri="{BB962C8B-B14F-4D97-AF65-F5344CB8AC3E}">
        <p14:creationId xmlns:p14="http://schemas.microsoft.com/office/powerpoint/2010/main" val="4212839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Composition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3" y="1016006"/>
            <a:ext cx="4336236" cy="5457945"/>
          </a:xfrm>
          <a:ln>
            <a:solidFill>
              <a:schemeClr val="tx1"/>
            </a:solidFill>
          </a:ln>
        </p:spPr>
        <p:txBody>
          <a:bodyPr>
            <a:normAutofit/>
          </a:bodyPr>
          <a:lstStyle/>
          <a:p>
            <a:pPr marL="0" indent="0">
              <a:buNone/>
            </a:pPr>
            <a:r>
              <a:rPr lang="en-GB" sz="1300" dirty="0"/>
              <a:t>Composition to me is one of my favourite things to consider when taking photographs, composition is where the subjects and objects are positioned. As a photographer who enjoys landscape and skate photography it is every important to making my images look right and more professional. Practicing composition is every important as it allows me to choose what to use as the focal point of an image for the viewer  along with starting a storyline and creating emotion. This could be a good impact on me as it will help me improve my images over time increasing my skill and making me seem more professional. This can make an image have a storyline as already stated which makes the viewer enjoy the image more. I think this image is a good example, this is my own image I took, I think the composition on this image is great so I thought id use this as it has positive and negative things to talk about. The negative is not seeing the full person in my opinion however I think that it is his waist down I think it works. The other thing is the persons front foot being in the centre as it’s the most important limb for skating.</a:t>
            </a:r>
          </a:p>
          <a:p>
            <a:pPr marL="0" indent="0">
              <a:buNone/>
            </a:pPr>
            <a:endParaRPr lang="en-GB" sz="1300" dirty="0"/>
          </a:p>
          <a:p>
            <a:pPr marL="0" indent="0">
              <a:buNone/>
            </a:pPr>
            <a:endParaRPr lang="en-GB" sz="1300" dirty="0"/>
          </a:p>
        </p:txBody>
      </p:sp>
      <p:pic>
        <p:nvPicPr>
          <p:cNvPr id="6" name="Picture 5">
            <a:extLst>
              <a:ext uri="{FF2B5EF4-FFF2-40B4-BE49-F238E27FC236}">
                <a16:creationId xmlns:a16="http://schemas.microsoft.com/office/drawing/2014/main" id="{F6B6897B-E290-77E3-67C7-91372D5CF4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9198" y="1016006"/>
            <a:ext cx="7238983" cy="4825988"/>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Mood board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a:normAutofit/>
          </a:bodyPr>
          <a:lstStyle/>
          <a:p>
            <a:pPr marL="0" indent="0">
              <a:buNone/>
            </a:pPr>
            <a:r>
              <a:rPr lang="en-GB" sz="1300" dirty="0"/>
              <a:t>Pick screenshots from areas of the mood board created today. Pick areas made by other groups. Discuss how they show methods of composition. </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 zoomed in screenshot of </a:t>
            </a:r>
            <a:r>
              <a:rPr lang="en-GB"/>
              <a:t>the mood-board.</a:t>
            </a:r>
            <a:endParaRPr lang="en-GB" dirty="0"/>
          </a:p>
        </p:txBody>
      </p:sp>
      <p:sp>
        <p:nvSpPr>
          <p:cNvPr id="4" name="Content Placeholder 2">
            <a:extLst>
              <a:ext uri="{FF2B5EF4-FFF2-40B4-BE49-F238E27FC236}">
                <a16:creationId xmlns:a16="http://schemas.microsoft.com/office/drawing/2014/main" id="{16CF158F-2BA4-9D11-C0B1-3FDA629E6FC2}"/>
              </a:ext>
            </a:extLst>
          </p:cNvPr>
          <p:cNvSpPr txBox="1">
            <a:spLocks/>
          </p:cNvSpPr>
          <p:nvPr/>
        </p:nvSpPr>
        <p:spPr>
          <a:xfrm>
            <a:off x="301752"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 zoomed in screenshot of the mood-board</a:t>
            </a:r>
          </a:p>
        </p:txBody>
      </p:sp>
    </p:spTree>
    <p:extLst>
      <p:ext uri="{BB962C8B-B14F-4D97-AF65-F5344CB8AC3E}">
        <p14:creationId xmlns:p14="http://schemas.microsoft.com/office/powerpoint/2010/main" val="1167476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LINE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0" y="896264"/>
            <a:ext cx="6562186" cy="5755373"/>
          </a:xfrm>
          <a:ln>
            <a:solidFill>
              <a:schemeClr val="tx1"/>
            </a:solidFill>
          </a:ln>
        </p:spPr>
        <p:txBody>
          <a:bodyPr>
            <a:normAutofit fontScale="92500" lnSpcReduction="10000"/>
          </a:bodyPr>
          <a:lstStyle/>
          <a:p>
            <a:pPr marL="0" indent="0">
              <a:buNone/>
            </a:pPr>
            <a:r>
              <a:rPr lang="en-GB" sz="2400" b="1" dirty="0"/>
              <a:t>Leading Lines:</a:t>
            </a:r>
          </a:p>
          <a:p>
            <a:pPr marL="0" indent="0">
              <a:buNone/>
            </a:pPr>
            <a:r>
              <a:rPr lang="en-GB" sz="2400" dirty="0"/>
              <a:t>Uses natural and man-made e.g.: roads, rivers, fences which guides the viewer eye though the image.</a:t>
            </a:r>
          </a:p>
          <a:p>
            <a:pPr marL="0" indent="0">
              <a:buNone/>
            </a:pPr>
            <a:r>
              <a:rPr lang="en-GB" sz="2400" b="1" dirty="0"/>
              <a:t>Diagonals:</a:t>
            </a:r>
          </a:p>
          <a:p>
            <a:pPr marL="0" indent="0">
              <a:buNone/>
            </a:pPr>
            <a:r>
              <a:rPr lang="en-GB" sz="2400" dirty="0"/>
              <a:t>This introduces movement, depth and tension which creates scenes through the images.</a:t>
            </a:r>
          </a:p>
          <a:p>
            <a:pPr marL="0" indent="0">
              <a:buNone/>
            </a:pPr>
            <a:r>
              <a:rPr lang="en-GB" sz="2400" b="1" dirty="0"/>
              <a:t>Horizon:</a:t>
            </a:r>
          </a:p>
          <a:p>
            <a:pPr marL="0" indent="0">
              <a:buNone/>
            </a:pPr>
            <a:r>
              <a:rPr lang="en-GB" sz="2400" dirty="0"/>
              <a:t>The horizon line is generally horizontal and helps to identify 3d space in a landscape. It can be used to create a wide, open scene.</a:t>
            </a:r>
          </a:p>
          <a:p>
            <a:pPr marL="0" indent="0">
              <a:buNone/>
            </a:pPr>
            <a:endParaRPr lang="en-GB" sz="2400" dirty="0"/>
          </a:p>
          <a:p>
            <a:pPr marL="0" indent="0">
              <a:buNone/>
            </a:pPr>
            <a:r>
              <a:rPr lang="en-GB" sz="2400" b="1" dirty="0"/>
              <a:t>Eye-line:</a:t>
            </a:r>
          </a:p>
          <a:p>
            <a:pPr marL="0" indent="0">
              <a:buNone/>
            </a:pPr>
            <a:r>
              <a:rPr lang="en-GB" sz="2400" dirty="0"/>
              <a:t>This positions the lens parallel to the eyes of the subject which mimics human sight and adds connection and emotion between the viewer and the subject.</a:t>
            </a:r>
          </a:p>
        </p:txBody>
      </p:sp>
      <p:pic>
        <p:nvPicPr>
          <p:cNvPr id="10" name="Picture 9">
            <a:extLst>
              <a:ext uri="{FF2B5EF4-FFF2-40B4-BE49-F238E27FC236}">
                <a16:creationId xmlns:a16="http://schemas.microsoft.com/office/drawing/2014/main" id="{DF9013DC-E832-022A-F8A7-A642A46D5C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714" y="3427951"/>
            <a:ext cx="4814536" cy="3209690"/>
          </a:xfrm>
          <a:prstGeom prst="rect">
            <a:avLst/>
          </a:prstGeom>
        </p:spPr>
      </p:pic>
      <mc:AlternateContent xmlns:mc="http://schemas.openxmlformats.org/markup-compatibility/2006">
        <mc:Choice xmlns:p14="http://schemas.microsoft.com/office/powerpoint/2010/main" Requires="p14">
          <p:contentPart p14:bwMode="auto" r:id="rId3">
            <p14:nvContentPartPr>
              <p14:cNvPr id="11" name="Ink 10">
                <a:extLst>
                  <a:ext uri="{FF2B5EF4-FFF2-40B4-BE49-F238E27FC236}">
                    <a16:creationId xmlns:a16="http://schemas.microsoft.com/office/drawing/2014/main" id="{5CC2F70D-F853-7DB1-83FA-859235F1F7E0}"/>
                  </a:ext>
                </a:extLst>
              </p14:cNvPr>
              <p14:cNvContentPartPr/>
              <p14:nvPr/>
            </p14:nvContentPartPr>
            <p14:xfrm>
              <a:off x="6117634" y="1665257"/>
              <a:ext cx="879480" cy="1572120"/>
            </p14:xfrm>
          </p:contentPart>
        </mc:Choice>
        <mc:Fallback>
          <p:pic>
            <p:nvPicPr>
              <p:cNvPr id="11" name="Ink 10">
                <a:extLst>
                  <a:ext uri="{FF2B5EF4-FFF2-40B4-BE49-F238E27FC236}">
                    <a16:creationId xmlns:a16="http://schemas.microsoft.com/office/drawing/2014/main" id="{5CC2F70D-F853-7DB1-83FA-859235F1F7E0}"/>
                  </a:ext>
                </a:extLst>
              </p:cNvPr>
              <p:cNvPicPr/>
              <p:nvPr/>
            </p:nvPicPr>
            <p:blipFill>
              <a:blip r:embed="rId4"/>
              <a:stretch>
                <a:fillRect/>
              </a:stretch>
            </p:blipFill>
            <p:spPr>
              <a:xfrm>
                <a:off x="6111514" y="1659137"/>
                <a:ext cx="891720" cy="1584360"/>
              </a:xfrm>
              <a:prstGeom prst="rect">
                <a:avLst/>
              </a:prstGeom>
            </p:spPr>
          </p:pic>
        </mc:Fallback>
      </mc:AlternateContent>
      <p:pic>
        <p:nvPicPr>
          <p:cNvPr id="2050" name="Picture 2" descr="Faces of Resilience honours dignity and perseverance in Bangladesh’s harshest corners.">
            <a:extLst>
              <a:ext uri="{FF2B5EF4-FFF2-40B4-BE49-F238E27FC236}">
                <a16:creationId xmlns:a16="http://schemas.microsoft.com/office/drawing/2014/main" id="{ACBA92E9-32AF-EF32-AE17-5C6D1F8DAA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75715" y="29172"/>
            <a:ext cx="4814536" cy="320820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6">
            <p14:nvContentPartPr>
              <p14:cNvPr id="12" name="Ink 11">
                <a:extLst>
                  <a:ext uri="{FF2B5EF4-FFF2-40B4-BE49-F238E27FC236}">
                    <a16:creationId xmlns:a16="http://schemas.microsoft.com/office/drawing/2014/main" id="{1E00572F-BBBC-F0CA-68EA-2359F712CEC5}"/>
                  </a:ext>
                </a:extLst>
              </p14:cNvPr>
              <p14:cNvContentPartPr/>
              <p14:nvPr/>
            </p14:nvContentPartPr>
            <p14:xfrm>
              <a:off x="6431554" y="2057297"/>
              <a:ext cx="535320" cy="573120"/>
            </p14:xfrm>
          </p:contentPart>
        </mc:Choice>
        <mc:Fallback>
          <p:pic>
            <p:nvPicPr>
              <p:cNvPr id="12" name="Ink 11">
                <a:extLst>
                  <a:ext uri="{FF2B5EF4-FFF2-40B4-BE49-F238E27FC236}">
                    <a16:creationId xmlns:a16="http://schemas.microsoft.com/office/drawing/2014/main" id="{1E00572F-BBBC-F0CA-68EA-2359F712CEC5}"/>
                  </a:ext>
                </a:extLst>
              </p:cNvPr>
              <p:cNvPicPr/>
              <p:nvPr/>
            </p:nvPicPr>
            <p:blipFill>
              <a:blip r:embed="rId7"/>
              <a:stretch>
                <a:fillRect/>
              </a:stretch>
            </p:blipFill>
            <p:spPr>
              <a:xfrm>
                <a:off x="6425434" y="2051177"/>
                <a:ext cx="547560" cy="585360"/>
              </a:xfrm>
              <a:prstGeom prst="rect">
                <a:avLst/>
              </a:prstGeom>
            </p:spPr>
          </p:pic>
        </mc:Fallback>
      </mc:AlternateContent>
    </p:spTree>
    <p:extLst>
      <p:ext uri="{BB962C8B-B14F-4D97-AF65-F5344CB8AC3E}">
        <p14:creationId xmlns:p14="http://schemas.microsoft.com/office/powerpoint/2010/main" val="102398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E7C26-228D-8F4A-31F6-4C6B0DEF54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79A31E-ECC5-8133-5352-3CF312382857}"/>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SHAPE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6FB3BE4F-D8B0-9170-F56F-2F99D185B267}"/>
              </a:ext>
            </a:extLst>
          </p:cNvPr>
          <p:cNvSpPr>
            <a:spLocks noGrp="1"/>
          </p:cNvSpPr>
          <p:nvPr>
            <p:ph idx="1"/>
          </p:nvPr>
        </p:nvSpPr>
        <p:spPr>
          <a:xfrm>
            <a:off x="301752" y="1016006"/>
            <a:ext cx="6562186" cy="5457945"/>
          </a:xfrm>
          <a:ln>
            <a:solidFill>
              <a:schemeClr val="tx1"/>
            </a:solidFill>
          </a:ln>
        </p:spPr>
        <p:txBody>
          <a:bodyPr>
            <a:normAutofit lnSpcReduction="10000"/>
          </a:bodyPr>
          <a:lstStyle/>
          <a:p>
            <a:pPr marL="0" indent="0">
              <a:buNone/>
            </a:pPr>
            <a:r>
              <a:rPr lang="en-GB" sz="2400" b="1" dirty="0"/>
              <a:t>Form – 3D:</a:t>
            </a:r>
          </a:p>
          <a:p>
            <a:pPr marL="0" indent="0">
              <a:buNone/>
            </a:pPr>
            <a:r>
              <a:rPr lang="en-GB" sz="2400" dirty="0"/>
              <a:t>This is done through using 3D objects to create shadows adding volume and depth of field.</a:t>
            </a:r>
          </a:p>
          <a:p>
            <a:pPr marL="0" indent="0">
              <a:buNone/>
            </a:pPr>
            <a:r>
              <a:rPr lang="en-GB" sz="2400" b="1" dirty="0"/>
              <a:t>Geometric:</a:t>
            </a:r>
          </a:p>
          <a:p>
            <a:pPr marL="0" indent="0">
              <a:buNone/>
            </a:pPr>
            <a:r>
              <a:rPr lang="en-GB" sz="2400" dirty="0"/>
              <a:t>Geometric shapes are circles, triangles, rectangles and square which can bring structure, balance, and visual interest for an image.</a:t>
            </a:r>
          </a:p>
          <a:p>
            <a:pPr marL="0" indent="0">
              <a:buNone/>
            </a:pPr>
            <a:r>
              <a:rPr lang="en-GB" sz="2400" b="1" dirty="0"/>
              <a:t>Biomorphic: </a:t>
            </a:r>
            <a:r>
              <a:rPr lang="en-GB" sz="2400" dirty="0"/>
              <a:t>Organic, flowing shapes and lines which talk of the natural world.</a:t>
            </a:r>
          </a:p>
          <a:p>
            <a:pPr marL="0" indent="0">
              <a:buNone/>
            </a:pPr>
            <a:endParaRPr lang="en-GB" sz="2400" b="1" dirty="0"/>
          </a:p>
          <a:p>
            <a:pPr marL="0" indent="0">
              <a:buNone/>
            </a:pPr>
            <a:r>
              <a:rPr lang="en-GB" sz="2400" b="1" dirty="0"/>
              <a:t>Negative Space:</a:t>
            </a:r>
          </a:p>
          <a:p>
            <a:pPr marL="0" indent="0">
              <a:buNone/>
            </a:pPr>
            <a:r>
              <a:rPr lang="en-GB" sz="2400" dirty="0"/>
              <a:t>Negative space is using empty and open areas to create minimal and impactful composition around the main subject.</a:t>
            </a:r>
          </a:p>
        </p:txBody>
      </p:sp>
      <mc:AlternateContent xmlns:mc="http://schemas.openxmlformats.org/markup-compatibility/2006">
        <mc:Choice xmlns:p14="http://schemas.microsoft.com/office/powerpoint/2010/main" Requires="p14">
          <p:contentPart p14:bwMode="auto" r:id="rId2">
            <p14:nvContentPartPr>
              <p14:cNvPr id="6" name="Ink 5">
                <a:extLst>
                  <a:ext uri="{FF2B5EF4-FFF2-40B4-BE49-F238E27FC236}">
                    <a16:creationId xmlns:a16="http://schemas.microsoft.com/office/drawing/2014/main" id="{62F23980-E6F2-EA16-5E76-FF9179F4B8FE}"/>
                  </a:ext>
                </a:extLst>
              </p14:cNvPr>
              <p14:cNvContentPartPr/>
              <p14:nvPr/>
            </p14:nvContentPartPr>
            <p14:xfrm>
              <a:off x="3907594" y="3526817"/>
              <a:ext cx="360" cy="360"/>
            </p14:xfrm>
          </p:contentPart>
        </mc:Choice>
        <mc:Fallback>
          <p:pic>
            <p:nvPicPr>
              <p:cNvPr id="6" name="Ink 5">
                <a:extLst>
                  <a:ext uri="{FF2B5EF4-FFF2-40B4-BE49-F238E27FC236}">
                    <a16:creationId xmlns:a16="http://schemas.microsoft.com/office/drawing/2014/main" id="{62F23980-E6F2-EA16-5E76-FF9179F4B8FE}"/>
                  </a:ext>
                </a:extLst>
              </p:cNvPr>
              <p:cNvPicPr/>
              <p:nvPr/>
            </p:nvPicPr>
            <p:blipFill>
              <a:blip r:embed="rId3"/>
              <a:stretch>
                <a:fillRect/>
              </a:stretch>
            </p:blipFill>
            <p:spPr>
              <a:xfrm>
                <a:off x="3901474" y="3520697"/>
                <a:ext cx="12600" cy="12600"/>
              </a:xfrm>
              <a:prstGeom prst="rect">
                <a:avLst/>
              </a:prstGeom>
            </p:spPr>
          </p:pic>
        </mc:Fallback>
      </mc:AlternateContent>
      <p:pic>
        <p:nvPicPr>
          <p:cNvPr id="3074" name="Picture 2" descr="A deeply personal collection of analog photographs ">
            <a:extLst>
              <a:ext uri="{FF2B5EF4-FFF2-40B4-BE49-F238E27FC236}">
                <a16:creationId xmlns:a16="http://schemas.microsoft.com/office/drawing/2014/main" id="{C3F06658-4BB5-B74A-0B09-9DBE4799B2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77662" y="86621"/>
            <a:ext cx="3751957" cy="304846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5">
            <p14:nvContentPartPr>
              <p14:cNvPr id="7" name="Ink 6">
                <a:extLst>
                  <a:ext uri="{FF2B5EF4-FFF2-40B4-BE49-F238E27FC236}">
                    <a16:creationId xmlns:a16="http://schemas.microsoft.com/office/drawing/2014/main" id="{84C33F08-ED61-B70B-1B20-EC35927E1DBC}"/>
                  </a:ext>
                </a:extLst>
              </p14:cNvPr>
              <p14:cNvContentPartPr/>
              <p14:nvPr/>
            </p14:nvContentPartPr>
            <p14:xfrm>
              <a:off x="6313474" y="2133257"/>
              <a:ext cx="566640" cy="339840"/>
            </p14:xfrm>
          </p:contentPart>
        </mc:Choice>
        <mc:Fallback>
          <p:pic>
            <p:nvPicPr>
              <p:cNvPr id="7" name="Ink 6">
                <a:extLst>
                  <a:ext uri="{FF2B5EF4-FFF2-40B4-BE49-F238E27FC236}">
                    <a16:creationId xmlns:a16="http://schemas.microsoft.com/office/drawing/2014/main" id="{84C33F08-ED61-B70B-1B20-EC35927E1DBC}"/>
                  </a:ext>
                </a:extLst>
              </p:cNvPr>
              <p:cNvPicPr/>
              <p:nvPr/>
            </p:nvPicPr>
            <p:blipFill>
              <a:blip r:embed="rId6"/>
              <a:stretch>
                <a:fillRect/>
              </a:stretch>
            </p:blipFill>
            <p:spPr>
              <a:xfrm>
                <a:off x="6307354" y="2127137"/>
                <a:ext cx="578880" cy="352080"/>
              </a:xfrm>
              <a:prstGeom prst="rect">
                <a:avLst/>
              </a:prstGeom>
            </p:spPr>
          </p:pic>
        </mc:Fallback>
      </mc:AlternateContent>
      <p:pic>
        <p:nvPicPr>
          <p:cNvPr id="10" name="Picture 9">
            <a:extLst>
              <a:ext uri="{FF2B5EF4-FFF2-40B4-BE49-F238E27FC236}">
                <a16:creationId xmlns:a16="http://schemas.microsoft.com/office/drawing/2014/main" id="{B529035B-A8C0-7800-CFBC-65A72019ED7A}"/>
              </a:ext>
            </a:extLst>
          </p:cNvPr>
          <p:cNvPicPr>
            <a:picLocks noChangeAspect="1"/>
          </p:cNvPicPr>
          <p:nvPr/>
        </p:nvPicPr>
        <p:blipFill>
          <a:blip r:embed="rId7">
            <a:extLst>
              <a:ext uri="{28A0092B-C50C-407E-A947-70E740481C1C}">
                <a14:useLocalDpi xmlns:a14="http://schemas.microsoft.com/office/drawing/2010/main" val="0"/>
              </a:ext>
            </a:extLst>
          </a:blip>
          <a:srcRect t="12020" r="5926" b="12163"/>
          <a:stretch>
            <a:fillRect/>
          </a:stretch>
        </p:blipFill>
        <p:spPr>
          <a:xfrm rot="16200000">
            <a:off x="6264497" y="3772133"/>
            <a:ext cx="3788693" cy="2035629"/>
          </a:xfrm>
          <a:prstGeom prst="rect">
            <a:avLst/>
          </a:prstGeom>
        </p:spPr>
      </p:pic>
      <mc:AlternateContent xmlns:mc="http://schemas.openxmlformats.org/markup-compatibility/2006">
        <mc:Choice xmlns:p14="http://schemas.microsoft.com/office/powerpoint/2010/main" Requires="p14">
          <p:contentPart p14:bwMode="auto" r:id="rId8">
            <p14:nvContentPartPr>
              <p14:cNvPr id="11" name="Ink 10">
                <a:extLst>
                  <a:ext uri="{FF2B5EF4-FFF2-40B4-BE49-F238E27FC236}">
                    <a16:creationId xmlns:a16="http://schemas.microsoft.com/office/drawing/2014/main" id="{9296A7F9-EADD-B1B8-7E33-48714548A698}"/>
                  </a:ext>
                </a:extLst>
              </p14:cNvPr>
              <p14:cNvContentPartPr/>
              <p14:nvPr/>
            </p14:nvContentPartPr>
            <p14:xfrm>
              <a:off x="5976154" y="4452017"/>
              <a:ext cx="990720" cy="394560"/>
            </p14:xfrm>
          </p:contentPart>
        </mc:Choice>
        <mc:Fallback>
          <p:pic>
            <p:nvPicPr>
              <p:cNvPr id="11" name="Ink 10">
                <a:extLst>
                  <a:ext uri="{FF2B5EF4-FFF2-40B4-BE49-F238E27FC236}">
                    <a16:creationId xmlns:a16="http://schemas.microsoft.com/office/drawing/2014/main" id="{9296A7F9-EADD-B1B8-7E33-48714548A698}"/>
                  </a:ext>
                </a:extLst>
              </p:cNvPr>
              <p:cNvPicPr/>
              <p:nvPr/>
            </p:nvPicPr>
            <p:blipFill>
              <a:blip r:embed="rId9"/>
              <a:stretch>
                <a:fillRect/>
              </a:stretch>
            </p:blipFill>
            <p:spPr>
              <a:xfrm>
                <a:off x="5970034" y="4445897"/>
                <a:ext cx="1002960" cy="406800"/>
              </a:xfrm>
              <a:prstGeom prst="rect">
                <a:avLst/>
              </a:prstGeom>
            </p:spPr>
          </p:pic>
        </mc:Fallback>
      </mc:AlternateContent>
    </p:spTree>
    <p:extLst>
      <p:ext uri="{BB962C8B-B14F-4D97-AF65-F5344CB8AC3E}">
        <p14:creationId xmlns:p14="http://schemas.microsoft.com/office/powerpoint/2010/main" val="3513083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TONE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77500" lnSpcReduction="20000"/>
          </a:bodyPr>
          <a:lstStyle/>
          <a:p>
            <a:pPr marL="0" indent="0">
              <a:lnSpc>
                <a:spcPct val="150000"/>
              </a:lnSpc>
              <a:buNone/>
            </a:pPr>
            <a:r>
              <a:rPr lang="en-GB" sz="2400" b="1" dirty="0"/>
              <a:t>High Contrast:</a:t>
            </a:r>
          </a:p>
          <a:p>
            <a:pPr marL="0" indent="0">
              <a:lnSpc>
                <a:spcPct val="150000"/>
              </a:lnSpc>
              <a:buNone/>
            </a:pPr>
            <a:r>
              <a:rPr lang="en-GB" sz="2400" dirty="0"/>
              <a:t>This is good for drama in the photo as it has bright highlights and dark shadows.</a:t>
            </a:r>
          </a:p>
          <a:p>
            <a:pPr marL="0" indent="0">
              <a:lnSpc>
                <a:spcPct val="150000"/>
              </a:lnSpc>
              <a:buNone/>
            </a:pPr>
            <a:r>
              <a:rPr lang="en-GB" sz="2400" b="1" dirty="0"/>
              <a:t>Low Contrast:</a:t>
            </a:r>
          </a:p>
          <a:p>
            <a:pPr marL="0" indent="0">
              <a:lnSpc>
                <a:spcPct val="150000"/>
              </a:lnSpc>
              <a:buNone/>
            </a:pPr>
            <a:r>
              <a:rPr lang="en-GB" sz="2400" dirty="0"/>
              <a:t>Creates a soft and dreamlike mood and a nostalgic feeling, with a lit amount of tones.</a:t>
            </a:r>
          </a:p>
          <a:p>
            <a:pPr marL="0" indent="0">
              <a:lnSpc>
                <a:spcPct val="150000"/>
              </a:lnSpc>
              <a:buNone/>
            </a:pPr>
            <a:r>
              <a:rPr lang="en-GB" sz="2400" b="1" dirty="0"/>
              <a:t>Monotone:</a:t>
            </a:r>
          </a:p>
          <a:p>
            <a:pPr marL="0" indent="0">
              <a:lnSpc>
                <a:spcPct val="150000"/>
              </a:lnSpc>
              <a:buNone/>
            </a:pPr>
            <a:r>
              <a:rPr lang="en-GB" sz="2400" dirty="0"/>
              <a:t>Monotone uses a single </a:t>
            </a:r>
            <a:r>
              <a:rPr lang="en-GB" sz="2400" dirty="0" err="1"/>
              <a:t>color</a:t>
            </a:r>
            <a:r>
              <a:rPr lang="en-GB" sz="2400" dirty="0"/>
              <a:t> tone to create impact through using light, dark and intensity.</a:t>
            </a:r>
          </a:p>
          <a:p>
            <a:pPr marL="0" indent="0">
              <a:lnSpc>
                <a:spcPct val="150000"/>
              </a:lnSpc>
              <a:buNone/>
            </a:pPr>
            <a:r>
              <a:rPr lang="en-GB" sz="2400" b="1" dirty="0"/>
              <a:t>Temperature:</a:t>
            </a:r>
            <a:r>
              <a:rPr lang="en-GB" sz="2400" dirty="0"/>
              <a:t> Colour temperature can warm or cool an image by mismatching the temperature of light to the camera settings. </a:t>
            </a:r>
            <a:endParaRPr lang="en-GB" sz="2400" b="1" dirty="0"/>
          </a:p>
        </p:txBody>
      </p:sp>
      <p:pic>
        <p:nvPicPr>
          <p:cNvPr id="4098" name="Picture 2" descr="August Langhout captures nature's essence through vibrant, reflective digital art, inviting viewers to find harmony in its beauty.">
            <a:extLst>
              <a:ext uri="{FF2B5EF4-FFF2-40B4-BE49-F238E27FC236}">
                <a16:creationId xmlns:a16="http://schemas.microsoft.com/office/drawing/2014/main" id="{17F61CE8-33D5-D9E4-1155-FC7FAAF094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4074" y="239778"/>
            <a:ext cx="5080098" cy="338516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CF4C7F59-60D3-4787-F9BB-4859C553DD87}"/>
                  </a:ext>
                </a:extLst>
              </p14:cNvPr>
              <p14:cNvContentPartPr/>
              <p14:nvPr/>
            </p14:nvContentPartPr>
            <p14:xfrm>
              <a:off x="6386194" y="3156737"/>
              <a:ext cx="559080" cy="2347200"/>
            </p14:xfrm>
          </p:contentPart>
        </mc:Choice>
        <mc:Fallback>
          <p:pic>
            <p:nvPicPr>
              <p:cNvPr id="7" name="Ink 6">
                <a:extLst>
                  <a:ext uri="{FF2B5EF4-FFF2-40B4-BE49-F238E27FC236}">
                    <a16:creationId xmlns:a16="http://schemas.microsoft.com/office/drawing/2014/main" id="{CF4C7F59-60D3-4787-F9BB-4859C553DD87}"/>
                  </a:ext>
                </a:extLst>
              </p:cNvPr>
              <p:cNvPicPr/>
              <p:nvPr/>
            </p:nvPicPr>
            <p:blipFill>
              <a:blip r:embed="rId4"/>
              <a:stretch>
                <a:fillRect/>
              </a:stretch>
            </p:blipFill>
            <p:spPr>
              <a:xfrm>
                <a:off x="6380074" y="3150617"/>
                <a:ext cx="571320" cy="2359440"/>
              </a:xfrm>
              <a:prstGeom prst="rect">
                <a:avLst/>
              </a:prstGeom>
            </p:spPr>
          </p:pic>
        </mc:Fallback>
      </mc:AlternateContent>
      <p:pic>
        <p:nvPicPr>
          <p:cNvPr id="9" name="Picture 8">
            <a:extLst>
              <a:ext uri="{FF2B5EF4-FFF2-40B4-BE49-F238E27FC236}">
                <a16:creationId xmlns:a16="http://schemas.microsoft.com/office/drawing/2014/main" id="{92F08367-1B84-3217-0582-94A2B5BBC03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36971" y="3742362"/>
            <a:ext cx="4313791" cy="2875860"/>
          </a:xfrm>
          <a:prstGeom prst="rect">
            <a:avLst/>
          </a:prstGeom>
        </p:spPr>
      </p:pic>
      <mc:AlternateContent xmlns:mc="http://schemas.openxmlformats.org/markup-compatibility/2006">
        <mc:Choice xmlns:p14="http://schemas.microsoft.com/office/powerpoint/2010/main" Requires="p14">
          <p:contentPart p14:bwMode="auto" r:id="rId6">
            <p14:nvContentPartPr>
              <p14:cNvPr id="10" name="Ink 9">
                <a:extLst>
                  <a:ext uri="{FF2B5EF4-FFF2-40B4-BE49-F238E27FC236}">
                    <a16:creationId xmlns:a16="http://schemas.microsoft.com/office/drawing/2014/main" id="{888C2FB4-DD8A-09DE-ADAD-36EFF0C3C4C6}"/>
                  </a:ext>
                </a:extLst>
              </p14:cNvPr>
              <p14:cNvContentPartPr/>
              <p14:nvPr/>
            </p14:nvContentPartPr>
            <p14:xfrm>
              <a:off x="6041314" y="4745777"/>
              <a:ext cx="1185840" cy="290160"/>
            </p14:xfrm>
          </p:contentPart>
        </mc:Choice>
        <mc:Fallback>
          <p:pic>
            <p:nvPicPr>
              <p:cNvPr id="10" name="Ink 9">
                <a:extLst>
                  <a:ext uri="{FF2B5EF4-FFF2-40B4-BE49-F238E27FC236}">
                    <a16:creationId xmlns:a16="http://schemas.microsoft.com/office/drawing/2014/main" id="{888C2FB4-DD8A-09DE-ADAD-36EFF0C3C4C6}"/>
                  </a:ext>
                </a:extLst>
              </p:cNvPr>
              <p:cNvPicPr/>
              <p:nvPr/>
            </p:nvPicPr>
            <p:blipFill>
              <a:blip r:embed="rId7"/>
              <a:stretch>
                <a:fillRect/>
              </a:stretch>
            </p:blipFill>
            <p:spPr>
              <a:xfrm>
                <a:off x="6035194" y="4739657"/>
                <a:ext cx="1198080" cy="302400"/>
              </a:xfrm>
              <a:prstGeom prst="rect">
                <a:avLst/>
              </a:prstGeom>
            </p:spPr>
          </p:pic>
        </mc:Fallback>
      </mc:AlternateContent>
    </p:spTree>
    <p:extLst>
      <p:ext uri="{BB962C8B-B14F-4D97-AF65-F5344CB8AC3E}">
        <p14:creationId xmlns:p14="http://schemas.microsoft.com/office/powerpoint/2010/main" val="4174464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5F8EE-7AA5-AAC1-5121-E25C4781C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6DE77-C7FE-DD24-E5D3-B1148AEED92B}"/>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PATTERN</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2ED59BBD-A2CB-3FBE-F899-58F189C4E280}"/>
              </a:ext>
            </a:extLst>
          </p:cNvPr>
          <p:cNvSpPr>
            <a:spLocks noGrp="1"/>
          </p:cNvSpPr>
          <p:nvPr>
            <p:ph idx="1"/>
          </p:nvPr>
        </p:nvSpPr>
        <p:spPr>
          <a:xfrm>
            <a:off x="301752" y="1016006"/>
            <a:ext cx="6562186" cy="5457945"/>
          </a:xfrm>
          <a:ln>
            <a:solidFill>
              <a:schemeClr val="tx1"/>
            </a:solidFill>
          </a:ln>
        </p:spPr>
        <p:txBody>
          <a:bodyPr>
            <a:normAutofit fontScale="77500" lnSpcReduction="200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Texture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Texture emphasises details on surfaces using side lights, contrast and macro lenses.</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Repetition:</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Creates order and rhythm with shapes, lines and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color</a:t>
            </a:r>
            <a:r>
              <a:rPr lang="en-GB" sz="2400" kern="100" dirty="0">
                <a:latin typeface="Aptos" panose="020B0004020202020204" pitchFamily="34" charset="0"/>
                <a:ea typeface="Aptos" panose="020B0004020202020204" pitchFamily="34" charset="0"/>
                <a:cs typeface="Times New Roman" panose="02020603050405020304" pitchFamily="18" charset="0"/>
              </a:rPr>
              <a: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Pattern-break:</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can be powerful if used well to create consistence with an interruption with and anomalous element.</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Film-Grain/Digital-noise:</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Film grain adds an organic texture in a </a:t>
            </a:r>
            <a:r>
              <a:rPr lang="en-GB" sz="2400" kern="100" dirty="0" err="1">
                <a:latin typeface="Aptos" panose="020B0004020202020204" pitchFamily="34" charset="0"/>
                <a:ea typeface="Aptos" panose="020B0004020202020204" pitchFamily="34" charset="0"/>
                <a:cs typeface="Times New Roman" panose="02020603050405020304" pitchFamily="18" charset="0"/>
              </a:rPr>
              <a:t>analog</a:t>
            </a:r>
            <a:r>
              <a:rPr lang="en-GB" sz="2400" kern="100" dirty="0">
                <a:latin typeface="Aptos" panose="020B0004020202020204" pitchFamily="34" charset="0"/>
                <a:ea typeface="Aptos" panose="020B0004020202020204" pitchFamily="34" charset="0"/>
                <a:cs typeface="Times New Roman" panose="02020603050405020304" pitchFamily="18" charset="0"/>
              </a:rPr>
              <a:t> film giving a textured and realistic aesthetic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Juxtaposition: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How images are placed in proximity to each. Can create visual narrative/highlight interest in a scene.</a:t>
            </a:r>
          </a:p>
        </p:txBody>
      </p:sp>
      <p:pic>
        <p:nvPicPr>
          <p:cNvPr id="1026" name="Picture 2" descr="In Forms, Olena Zubach distils the visual world to its purest essence, merging the precision of geometry with the sensitivity of artistic expression. ">
            <a:extLst>
              <a:ext uri="{FF2B5EF4-FFF2-40B4-BE49-F238E27FC236}">
                <a16:creationId xmlns:a16="http://schemas.microsoft.com/office/drawing/2014/main" id="{BC07F20D-60DC-E7EC-CEFE-456250016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2692" y="97507"/>
            <a:ext cx="4717555" cy="3145036"/>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D3EEB5C6-21A8-36A9-CB1F-70AEF994B177}"/>
                  </a:ext>
                </a:extLst>
              </p14:cNvPr>
              <p14:cNvContentPartPr/>
              <p14:nvPr/>
            </p14:nvContentPartPr>
            <p14:xfrm>
              <a:off x="6681394" y="3189497"/>
              <a:ext cx="416160" cy="796680"/>
            </p14:xfrm>
          </p:contentPart>
        </mc:Choice>
        <mc:Fallback>
          <p:pic>
            <p:nvPicPr>
              <p:cNvPr id="6" name="Ink 5">
                <a:extLst>
                  <a:ext uri="{FF2B5EF4-FFF2-40B4-BE49-F238E27FC236}">
                    <a16:creationId xmlns:a16="http://schemas.microsoft.com/office/drawing/2014/main" id="{D3EEB5C6-21A8-36A9-CB1F-70AEF994B177}"/>
                  </a:ext>
                </a:extLst>
              </p:cNvPr>
              <p:cNvPicPr/>
              <p:nvPr/>
            </p:nvPicPr>
            <p:blipFill>
              <a:blip r:embed="rId4"/>
              <a:stretch>
                <a:fillRect/>
              </a:stretch>
            </p:blipFill>
            <p:spPr>
              <a:xfrm>
                <a:off x="6675274" y="3183377"/>
                <a:ext cx="428400" cy="808920"/>
              </a:xfrm>
              <a:prstGeom prst="rect">
                <a:avLst/>
              </a:prstGeom>
            </p:spPr>
          </p:pic>
        </mc:Fallback>
      </mc:AlternateContent>
      <p:pic>
        <p:nvPicPr>
          <p:cNvPr id="8" name="Picture 7">
            <a:extLst>
              <a:ext uri="{FF2B5EF4-FFF2-40B4-BE49-F238E27FC236}">
                <a16:creationId xmlns:a16="http://schemas.microsoft.com/office/drawing/2014/main" id="{72A4FF7B-119F-B777-EEAB-85154545D5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78047" y="3615458"/>
            <a:ext cx="4492457" cy="2994971"/>
          </a:xfrm>
          <a:prstGeom prst="rect">
            <a:avLst/>
          </a:prstGeom>
        </p:spPr>
      </p:pic>
      <mc:AlternateContent xmlns:mc="http://schemas.openxmlformats.org/markup-compatibility/2006">
        <mc:Choice xmlns:p14="http://schemas.microsoft.com/office/powerpoint/2010/main" Requires="p14">
          <p:contentPart p14:bwMode="auto" r:id="rId6">
            <p14:nvContentPartPr>
              <p14:cNvPr id="9" name="Ink 8">
                <a:extLst>
                  <a:ext uri="{FF2B5EF4-FFF2-40B4-BE49-F238E27FC236}">
                    <a16:creationId xmlns:a16="http://schemas.microsoft.com/office/drawing/2014/main" id="{76CADE69-042E-BA72-8B61-28FD68908CF6}"/>
                  </a:ext>
                </a:extLst>
              </p14:cNvPr>
              <p14:cNvContentPartPr/>
              <p14:nvPr/>
            </p14:nvContentPartPr>
            <p14:xfrm>
              <a:off x="5682394" y="3167537"/>
              <a:ext cx="1420560" cy="1200600"/>
            </p14:xfrm>
          </p:contentPart>
        </mc:Choice>
        <mc:Fallback>
          <p:pic>
            <p:nvPicPr>
              <p:cNvPr id="9" name="Ink 8">
                <a:extLst>
                  <a:ext uri="{FF2B5EF4-FFF2-40B4-BE49-F238E27FC236}">
                    <a16:creationId xmlns:a16="http://schemas.microsoft.com/office/drawing/2014/main" id="{76CADE69-042E-BA72-8B61-28FD68908CF6}"/>
                  </a:ext>
                </a:extLst>
              </p:cNvPr>
              <p:cNvPicPr/>
              <p:nvPr/>
            </p:nvPicPr>
            <p:blipFill>
              <a:blip r:embed="rId7"/>
              <a:stretch>
                <a:fillRect/>
              </a:stretch>
            </p:blipFill>
            <p:spPr>
              <a:xfrm>
                <a:off x="5676274" y="3161417"/>
                <a:ext cx="1432800" cy="1212840"/>
              </a:xfrm>
              <a:prstGeom prst="rect">
                <a:avLst/>
              </a:prstGeom>
            </p:spPr>
          </p:pic>
        </mc:Fallback>
      </mc:AlternateContent>
    </p:spTree>
    <p:extLst>
      <p:ext uri="{BB962C8B-B14F-4D97-AF65-F5344CB8AC3E}">
        <p14:creationId xmlns:p14="http://schemas.microsoft.com/office/powerpoint/2010/main" val="1524836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F6C89-4E53-8C20-D831-5DCA5D844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4DB7CA-1556-50D5-C3A9-E1771E7C74EC}"/>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BALANCE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2CCEA16A-D156-C2E9-6C89-A7E644E88DBA}"/>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Symmetry:</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Symmetry is used to create a balanced and harmonious composition and makes a sense of stability.</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Asymmetry:</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However this creates a engaging composition making the viewer look at the image more and comparing the different parts.</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Foreground/Background: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Maintaining balance between the foreground and background can help isolate or highlight subjects and </a:t>
            </a:r>
          </a:p>
        </p:txBody>
      </p:sp>
      <p:pic>
        <p:nvPicPr>
          <p:cNvPr id="8" name="Picture 7" descr="Human alteration of natural landscapes">
            <a:extLst>
              <a:ext uri="{FF2B5EF4-FFF2-40B4-BE49-F238E27FC236}">
                <a16:creationId xmlns:a16="http://schemas.microsoft.com/office/drawing/2014/main" id="{70D78234-C865-1FE2-1712-94B667B6A16D}"/>
              </a:ext>
            </a:extLst>
          </p:cNvPr>
          <p:cNvPicPr>
            <a:picLocks noChangeAspect="1"/>
          </p:cNvPicPr>
          <p:nvPr/>
        </p:nvPicPr>
        <p:blipFill>
          <a:blip r:embed="rId2"/>
          <a:stretch>
            <a:fillRect/>
          </a:stretch>
        </p:blipFill>
        <p:spPr>
          <a:xfrm>
            <a:off x="7108371" y="214993"/>
            <a:ext cx="4901524" cy="3657762"/>
          </a:xfrm>
          <a:prstGeom prst="rect">
            <a:avLst/>
          </a:prstGeom>
        </p:spPr>
      </p:pic>
      <mc:AlternateContent xmlns:mc="http://schemas.openxmlformats.org/markup-compatibility/2006">
        <mc:Choice xmlns:p14="http://schemas.microsoft.com/office/powerpoint/2010/main" Requires="p14">
          <p:contentPart p14:bwMode="auto" r:id="rId3">
            <p14:nvContentPartPr>
              <p14:cNvPr id="9" name="Ink 8">
                <a:extLst>
                  <a:ext uri="{FF2B5EF4-FFF2-40B4-BE49-F238E27FC236}">
                    <a16:creationId xmlns:a16="http://schemas.microsoft.com/office/drawing/2014/main" id="{8D8295F5-BE3F-DCC0-04C4-0C6C787C1E51}"/>
                  </a:ext>
                </a:extLst>
              </p14:cNvPr>
              <p14:cNvContentPartPr/>
              <p14:nvPr/>
            </p14:nvContentPartPr>
            <p14:xfrm>
              <a:off x="6501394" y="3679097"/>
              <a:ext cx="574920" cy="469080"/>
            </p14:xfrm>
          </p:contentPart>
        </mc:Choice>
        <mc:Fallback>
          <p:pic>
            <p:nvPicPr>
              <p:cNvPr id="9" name="Ink 8">
                <a:extLst>
                  <a:ext uri="{FF2B5EF4-FFF2-40B4-BE49-F238E27FC236}">
                    <a16:creationId xmlns:a16="http://schemas.microsoft.com/office/drawing/2014/main" id="{8D8295F5-BE3F-DCC0-04C4-0C6C787C1E51}"/>
                  </a:ext>
                </a:extLst>
              </p:cNvPr>
              <p:cNvPicPr/>
              <p:nvPr/>
            </p:nvPicPr>
            <p:blipFill>
              <a:blip r:embed="rId4"/>
              <a:stretch>
                <a:fillRect/>
              </a:stretch>
            </p:blipFill>
            <p:spPr>
              <a:xfrm>
                <a:off x="6495274" y="3672977"/>
                <a:ext cx="587160" cy="481320"/>
              </a:xfrm>
              <a:prstGeom prst="rect">
                <a:avLst/>
              </a:prstGeom>
            </p:spPr>
          </p:pic>
        </mc:Fallback>
      </mc:AlternateContent>
      <p:pic>
        <p:nvPicPr>
          <p:cNvPr id="13" name="Picture 12">
            <a:extLst>
              <a:ext uri="{FF2B5EF4-FFF2-40B4-BE49-F238E27FC236}">
                <a16:creationId xmlns:a16="http://schemas.microsoft.com/office/drawing/2014/main" id="{E485529A-1BD2-BF4D-4D3A-B3DA85871A7D}"/>
              </a:ext>
            </a:extLst>
          </p:cNvPr>
          <p:cNvPicPr>
            <a:picLocks noChangeAspect="1"/>
          </p:cNvPicPr>
          <p:nvPr/>
        </p:nvPicPr>
        <p:blipFill>
          <a:blip r:embed="rId5">
            <a:extLst>
              <a:ext uri="{28A0092B-C50C-407E-A947-70E740481C1C}">
                <a14:useLocalDpi xmlns:a14="http://schemas.microsoft.com/office/drawing/2010/main" val="0"/>
              </a:ext>
            </a:extLst>
          </a:blip>
          <a:srcRect l="20457" r="15832"/>
          <a:stretch>
            <a:fillRect/>
          </a:stretch>
        </p:blipFill>
        <p:spPr>
          <a:xfrm rot="16200000">
            <a:off x="8195092" y="3971900"/>
            <a:ext cx="2736018" cy="2862939"/>
          </a:xfrm>
          <a:prstGeom prst="rect">
            <a:avLst/>
          </a:prstGeom>
        </p:spPr>
      </p:pic>
      <mc:AlternateContent xmlns:mc="http://schemas.openxmlformats.org/markup-compatibility/2006">
        <mc:Choice xmlns:p14="http://schemas.microsoft.com/office/powerpoint/2010/main" Requires="p14">
          <p:contentPart p14:bwMode="auto" r:id="rId6">
            <p14:nvContentPartPr>
              <p14:cNvPr id="14" name="Ink 13">
                <a:extLst>
                  <a:ext uri="{FF2B5EF4-FFF2-40B4-BE49-F238E27FC236}">
                    <a16:creationId xmlns:a16="http://schemas.microsoft.com/office/drawing/2014/main" id="{DD538E36-7E30-548E-CC81-8F666D29CCA3}"/>
                  </a:ext>
                </a:extLst>
              </p14:cNvPr>
              <p14:cNvContentPartPr/>
              <p14:nvPr/>
            </p14:nvContentPartPr>
            <p14:xfrm>
              <a:off x="6106834" y="4702577"/>
              <a:ext cx="1370520" cy="415080"/>
            </p14:xfrm>
          </p:contentPart>
        </mc:Choice>
        <mc:Fallback>
          <p:pic>
            <p:nvPicPr>
              <p:cNvPr id="14" name="Ink 13">
                <a:extLst>
                  <a:ext uri="{FF2B5EF4-FFF2-40B4-BE49-F238E27FC236}">
                    <a16:creationId xmlns:a16="http://schemas.microsoft.com/office/drawing/2014/main" id="{DD538E36-7E30-548E-CC81-8F666D29CCA3}"/>
                  </a:ext>
                </a:extLst>
              </p:cNvPr>
              <p:cNvPicPr/>
              <p:nvPr/>
            </p:nvPicPr>
            <p:blipFill>
              <a:blip r:embed="rId7"/>
              <a:stretch>
                <a:fillRect/>
              </a:stretch>
            </p:blipFill>
            <p:spPr>
              <a:xfrm>
                <a:off x="6100714" y="4696457"/>
                <a:ext cx="1382760" cy="427320"/>
              </a:xfrm>
              <a:prstGeom prst="rect">
                <a:avLst/>
              </a:prstGeom>
            </p:spPr>
          </p:pic>
        </mc:Fallback>
      </mc:AlternateContent>
    </p:spTree>
    <p:extLst>
      <p:ext uri="{BB962C8B-B14F-4D97-AF65-F5344CB8AC3E}">
        <p14:creationId xmlns:p14="http://schemas.microsoft.com/office/powerpoint/2010/main" val="3488402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4DF81-C7EA-6A46-2EB6-63AA8BFA20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16CBB-C15A-084B-9BE6-D04909F983FF}"/>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COLOUR</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3D2992A6-9235-149A-9664-298F5D806E0E}"/>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Complimentary Colours:</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These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colors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include blue, orange, red, green, yellow and violet creating maximum vibrance and contrast.</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Clashing Colours: </a:t>
            </a:r>
            <a:r>
              <a:rPr lang="en-GB" sz="2400" kern="100" dirty="0">
                <a:latin typeface="Aptos" panose="020B0004020202020204" pitchFamily="34" charset="0"/>
                <a:ea typeface="Aptos" panose="020B0004020202020204" pitchFamily="34" charset="0"/>
                <a:cs typeface="Times New Roman" panose="02020603050405020304" pitchFamily="18" charset="0"/>
              </a:rPr>
              <a:t>Clashing colours can be used to create dynamism or chaos in a scene.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Saturation:</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Changing the saturation can either increase or decrease the intensity, vibrancy and power in the photo.</a:t>
            </a:r>
          </a:p>
        </p:txBody>
      </p:sp>
      <p:pic>
        <p:nvPicPr>
          <p:cNvPr id="5122" name="Picture 2" descr="In Residual Memory, Sander Martens explored his parents' photo albums, discovering previously unseen images.">
            <a:extLst>
              <a:ext uri="{FF2B5EF4-FFF2-40B4-BE49-F238E27FC236}">
                <a16:creationId xmlns:a16="http://schemas.microsoft.com/office/drawing/2014/main" id="{18A3F390-EE23-4BF5-7ECF-AA2C205C34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0018" y="152400"/>
            <a:ext cx="4850230" cy="3276600"/>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72ED4A3C-24F8-33B6-E165-4795E201BCB0}"/>
                  </a:ext>
                </a:extLst>
              </p14:cNvPr>
              <p14:cNvContentPartPr/>
              <p14:nvPr/>
            </p14:nvContentPartPr>
            <p14:xfrm>
              <a:off x="6420754" y="3091217"/>
              <a:ext cx="448560" cy="1798200"/>
            </p14:xfrm>
          </p:contentPart>
        </mc:Choice>
        <mc:Fallback>
          <p:pic>
            <p:nvPicPr>
              <p:cNvPr id="6" name="Ink 5">
                <a:extLst>
                  <a:ext uri="{FF2B5EF4-FFF2-40B4-BE49-F238E27FC236}">
                    <a16:creationId xmlns:a16="http://schemas.microsoft.com/office/drawing/2014/main" id="{72ED4A3C-24F8-33B6-E165-4795E201BCB0}"/>
                  </a:ext>
                </a:extLst>
              </p:cNvPr>
              <p:cNvPicPr/>
              <p:nvPr/>
            </p:nvPicPr>
            <p:blipFill>
              <a:blip r:embed="rId4"/>
              <a:stretch>
                <a:fillRect/>
              </a:stretch>
            </p:blipFill>
            <p:spPr>
              <a:xfrm>
                <a:off x="6414634" y="3085097"/>
                <a:ext cx="460800" cy="1810440"/>
              </a:xfrm>
              <a:prstGeom prst="rect">
                <a:avLst/>
              </a:prstGeom>
            </p:spPr>
          </p:pic>
        </mc:Fallback>
      </mc:AlternateContent>
      <p:pic>
        <p:nvPicPr>
          <p:cNvPr id="8" name="Picture 7">
            <a:extLst>
              <a:ext uri="{FF2B5EF4-FFF2-40B4-BE49-F238E27FC236}">
                <a16:creationId xmlns:a16="http://schemas.microsoft.com/office/drawing/2014/main" id="{7C89DCA5-468C-F943-F931-496CE355C98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40018" y="3614383"/>
            <a:ext cx="4636826" cy="3091217"/>
          </a:xfrm>
          <a:prstGeom prst="rect">
            <a:avLst/>
          </a:prstGeom>
        </p:spPr>
      </p:pic>
      <mc:AlternateContent xmlns:mc="http://schemas.openxmlformats.org/markup-compatibility/2006">
        <mc:Choice xmlns:p14="http://schemas.microsoft.com/office/powerpoint/2010/main" Requires="p14">
          <p:contentPart p14:bwMode="auto" r:id="rId6">
            <p14:nvContentPartPr>
              <p14:cNvPr id="9" name="Ink 8">
                <a:extLst>
                  <a:ext uri="{FF2B5EF4-FFF2-40B4-BE49-F238E27FC236}">
                    <a16:creationId xmlns:a16="http://schemas.microsoft.com/office/drawing/2014/main" id="{6BF08BAE-807D-EF3F-508A-29E7A24E0390}"/>
                  </a:ext>
                </a:extLst>
              </p14:cNvPr>
              <p14:cNvContentPartPr/>
              <p14:nvPr/>
            </p14:nvContentPartPr>
            <p14:xfrm>
              <a:off x="5986954" y="5845217"/>
              <a:ext cx="902880" cy="186480"/>
            </p14:xfrm>
          </p:contentPart>
        </mc:Choice>
        <mc:Fallback>
          <p:pic>
            <p:nvPicPr>
              <p:cNvPr id="9" name="Ink 8">
                <a:extLst>
                  <a:ext uri="{FF2B5EF4-FFF2-40B4-BE49-F238E27FC236}">
                    <a16:creationId xmlns:a16="http://schemas.microsoft.com/office/drawing/2014/main" id="{6BF08BAE-807D-EF3F-508A-29E7A24E0390}"/>
                  </a:ext>
                </a:extLst>
              </p:cNvPr>
              <p:cNvPicPr/>
              <p:nvPr/>
            </p:nvPicPr>
            <p:blipFill>
              <a:blip r:embed="rId7"/>
              <a:stretch>
                <a:fillRect/>
              </a:stretch>
            </p:blipFill>
            <p:spPr>
              <a:xfrm>
                <a:off x="5980834" y="5839097"/>
                <a:ext cx="915120" cy="198720"/>
              </a:xfrm>
              <a:prstGeom prst="rect">
                <a:avLst/>
              </a:prstGeom>
            </p:spPr>
          </p:pic>
        </mc:Fallback>
      </mc:AlternateContent>
    </p:spTree>
    <p:extLst>
      <p:ext uri="{BB962C8B-B14F-4D97-AF65-F5344CB8AC3E}">
        <p14:creationId xmlns:p14="http://schemas.microsoft.com/office/powerpoint/2010/main" val="158453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B0AD8-2EB7-E456-115C-58CD17FCBA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25BB1A-0FAB-076C-58F6-C3C71CCB2911}"/>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FRAMING</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9FD6E556-E697-5CF4-61FC-59C9B5E96C73}"/>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Sub-framing: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finding frames within the frame can create visual interest. </a:t>
            </a:r>
            <a:r>
              <a:rPr lang="en-GB" sz="2400" kern="100" dirty="0">
                <a:latin typeface="Aptos" panose="020B0004020202020204" pitchFamily="34" charset="0"/>
                <a:ea typeface="Aptos" panose="020B0004020202020204" pitchFamily="34" charset="0"/>
                <a:cs typeface="Times New Roman" panose="02020603050405020304" pitchFamily="18" charset="0"/>
              </a:rPr>
              <a:t>Can help to order information or draw the eye.</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Rule of Thirds:</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technique divides the image into 9 equal with 2 horizontal lines and 2 vertical, this can help in all aspects of photography.</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Golden Ratio:</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uses the </a:t>
            </a:r>
            <a:r>
              <a:rPr lang="en-GB" sz="2400" kern="100" dirty="0">
                <a:latin typeface="Aptos" panose="020B0004020202020204" pitchFamily="34" charset="0"/>
                <a:ea typeface="Aptos" panose="020B0004020202020204" pitchFamily="34" charset="0"/>
                <a:cs typeface="Times New Roman" panose="02020603050405020304" pitchFamily="18" charset="0"/>
              </a:rPr>
              <a:t>Fibonacci</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spiral to lead the eyes to the centre of interest and creates a balanced and natural feeling photo.</a:t>
            </a:r>
          </a:p>
        </p:txBody>
      </p:sp>
      <p:pic>
        <p:nvPicPr>
          <p:cNvPr id="6146" name="Picture 2" descr="Galerie Julian Sander at Paris Photo, Booth A24">
            <a:extLst>
              <a:ext uri="{FF2B5EF4-FFF2-40B4-BE49-F238E27FC236}">
                <a16:creationId xmlns:a16="http://schemas.microsoft.com/office/drawing/2014/main" id="{0FEA094A-37BD-1B13-E970-59C6C966B7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3585" y="174172"/>
            <a:ext cx="5042127" cy="3700644"/>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69C46D31-353F-3F5D-34D6-BFA5A7D0C89B}"/>
                  </a:ext>
                </a:extLst>
              </p14:cNvPr>
              <p14:cNvContentPartPr/>
              <p14:nvPr/>
            </p14:nvContentPartPr>
            <p14:xfrm>
              <a:off x="6442714" y="3058817"/>
              <a:ext cx="568080" cy="676080"/>
            </p14:xfrm>
          </p:contentPart>
        </mc:Choice>
        <mc:Fallback>
          <p:pic>
            <p:nvPicPr>
              <p:cNvPr id="6" name="Ink 5">
                <a:extLst>
                  <a:ext uri="{FF2B5EF4-FFF2-40B4-BE49-F238E27FC236}">
                    <a16:creationId xmlns:a16="http://schemas.microsoft.com/office/drawing/2014/main" id="{69C46D31-353F-3F5D-34D6-BFA5A7D0C89B}"/>
                  </a:ext>
                </a:extLst>
              </p:cNvPr>
              <p:cNvPicPr/>
              <p:nvPr/>
            </p:nvPicPr>
            <p:blipFill>
              <a:blip r:embed="rId4"/>
              <a:stretch>
                <a:fillRect/>
              </a:stretch>
            </p:blipFill>
            <p:spPr>
              <a:xfrm>
                <a:off x="6436594" y="3052697"/>
                <a:ext cx="580320" cy="688320"/>
              </a:xfrm>
              <a:prstGeom prst="rect">
                <a:avLst/>
              </a:prstGeom>
            </p:spPr>
          </p:pic>
        </mc:Fallback>
      </mc:AlternateContent>
      <p:pic>
        <p:nvPicPr>
          <p:cNvPr id="12" name="Picture 11">
            <a:extLst>
              <a:ext uri="{FF2B5EF4-FFF2-40B4-BE49-F238E27FC236}">
                <a16:creationId xmlns:a16="http://schemas.microsoft.com/office/drawing/2014/main" id="{1B398258-ACC6-1189-8509-63990CAC23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60772" y="3804744"/>
            <a:ext cx="4318626" cy="2879084"/>
          </a:xfrm>
          <a:prstGeom prst="rect">
            <a:avLst/>
          </a:prstGeom>
        </p:spPr>
      </p:pic>
      <mc:AlternateContent xmlns:mc="http://schemas.openxmlformats.org/markup-compatibility/2006">
        <mc:Choice xmlns:p14="http://schemas.microsoft.com/office/powerpoint/2010/main" Requires="p14">
          <p:contentPart p14:bwMode="auto" r:id="rId6">
            <p14:nvContentPartPr>
              <p14:cNvPr id="13" name="Ink 12">
                <a:extLst>
                  <a:ext uri="{FF2B5EF4-FFF2-40B4-BE49-F238E27FC236}">
                    <a16:creationId xmlns:a16="http://schemas.microsoft.com/office/drawing/2014/main" id="{4D612654-ED17-DF1D-916D-CCE9BD4476EC}"/>
                  </a:ext>
                </a:extLst>
              </p14:cNvPr>
              <p14:cNvContentPartPr/>
              <p14:nvPr/>
            </p14:nvContentPartPr>
            <p14:xfrm>
              <a:off x="5225194" y="4202177"/>
              <a:ext cx="1764720" cy="569160"/>
            </p14:xfrm>
          </p:contentPart>
        </mc:Choice>
        <mc:Fallback>
          <p:pic>
            <p:nvPicPr>
              <p:cNvPr id="13" name="Ink 12">
                <a:extLst>
                  <a:ext uri="{FF2B5EF4-FFF2-40B4-BE49-F238E27FC236}">
                    <a16:creationId xmlns:a16="http://schemas.microsoft.com/office/drawing/2014/main" id="{4D612654-ED17-DF1D-916D-CCE9BD4476EC}"/>
                  </a:ext>
                </a:extLst>
              </p:cNvPr>
              <p:cNvPicPr/>
              <p:nvPr/>
            </p:nvPicPr>
            <p:blipFill>
              <a:blip r:embed="rId7"/>
              <a:stretch>
                <a:fillRect/>
              </a:stretch>
            </p:blipFill>
            <p:spPr>
              <a:xfrm>
                <a:off x="5219074" y="4196057"/>
                <a:ext cx="1776960" cy="581400"/>
              </a:xfrm>
              <a:prstGeom prst="rect">
                <a:avLst/>
              </a:prstGeom>
            </p:spPr>
          </p:pic>
        </mc:Fallback>
      </mc:AlternateContent>
    </p:spTree>
    <p:extLst>
      <p:ext uri="{BB962C8B-B14F-4D97-AF65-F5344CB8AC3E}">
        <p14:creationId xmlns:p14="http://schemas.microsoft.com/office/powerpoint/2010/main" val="1805475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73ED1-845F-D70F-D153-3E160CFFC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BA987C-60CA-984E-B474-92CC4F5C4AA6}"/>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FOCUS</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0DCEEA-04DE-DD79-54A2-1DDF27011999}"/>
              </a:ext>
            </a:extLst>
          </p:cNvPr>
          <p:cNvSpPr>
            <a:spLocks noGrp="1"/>
          </p:cNvSpPr>
          <p:nvPr>
            <p:ph idx="1"/>
          </p:nvPr>
        </p:nvSpPr>
        <p:spPr>
          <a:xfrm>
            <a:off x="301752" y="1016006"/>
            <a:ext cx="6562186" cy="5457945"/>
          </a:xfrm>
          <a:ln>
            <a:solidFill>
              <a:schemeClr val="tx1"/>
            </a:solidFill>
          </a:ln>
        </p:spPr>
        <p:txBody>
          <a:bodyPr>
            <a:normAutofit fontScale="92500" lnSpcReduction="10000"/>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Focal Point:</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focal point is photography is the main subject or object that is there to draw in the viewers attention into the photo.</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Depth of Field:</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is the distance in a photo that makes the subject or object fully in focus and with what seems more detail due to the background being blurred.</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Hyperfocal Distance: </a:t>
            </a:r>
            <a:r>
              <a:rPr lang="en-GB" sz="2400" kern="100" dirty="0">
                <a:latin typeface="Aptos" panose="020B0004020202020204" pitchFamily="34" charset="0"/>
                <a:ea typeface="Aptos" panose="020B0004020202020204" pitchFamily="34" charset="0"/>
                <a:cs typeface="Times New Roman" panose="02020603050405020304" pitchFamily="18" charset="0"/>
              </a:rPr>
              <a:t>Dependent on the lens used. The focus and aperture combo that gives you the largest possible depth of field. Full range of information in focus can create a sense of realism and depth.</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2E1F7F7C-B9D1-7492-A550-F18627AA2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8260010" y="3821005"/>
            <a:ext cx="3540449" cy="2360299"/>
          </a:xfrm>
          <a:prstGeom prst="rect">
            <a:avLst/>
          </a:prstGeom>
        </p:spPr>
      </p:pic>
      <p:pic>
        <p:nvPicPr>
          <p:cNvPr id="7" name="Picture 6" descr="In Vacuum World, Jingyi Zhang offers a meditative counterpoint to the noise of contemporary life.">
            <a:extLst>
              <a:ext uri="{FF2B5EF4-FFF2-40B4-BE49-F238E27FC236}">
                <a16:creationId xmlns:a16="http://schemas.microsoft.com/office/drawing/2014/main" id="{2824F3E7-27A5-0BDA-EA78-B7C2A80BEF3C}"/>
              </a:ext>
            </a:extLst>
          </p:cNvPr>
          <p:cNvPicPr>
            <a:picLocks noChangeAspect="1"/>
          </p:cNvPicPr>
          <p:nvPr/>
        </p:nvPicPr>
        <p:blipFill>
          <a:blip r:embed="rId3"/>
          <a:stretch>
            <a:fillRect/>
          </a:stretch>
        </p:blipFill>
        <p:spPr>
          <a:xfrm>
            <a:off x="7599110" y="86621"/>
            <a:ext cx="4478111" cy="2985407"/>
          </a:xfrm>
          <a:prstGeom prst="rect">
            <a:avLst/>
          </a:prstGeom>
        </p:spPr>
      </p:pic>
      <mc:AlternateContent xmlns:mc="http://schemas.openxmlformats.org/markup-compatibility/2006">
        <mc:Choice xmlns:p14="http://schemas.microsoft.com/office/powerpoint/2010/main" Requires="p14">
          <p:contentPart p14:bwMode="auto" r:id="rId4">
            <p14:nvContentPartPr>
              <p14:cNvPr id="8" name="Ink 7">
                <a:extLst>
                  <a:ext uri="{FF2B5EF4-FFF2-40B4-BE49-F238E27FC236}">
                    <a16:creationId xmlns:a16="http://schemas.microsoft.com/office/drawing/2014/main" id="{0025F7C6-65AF-06F1-9AC2-1B7CAD6416B4}"/>
                  </a:ext>
                </a:extLst>
              </p14:cNvPr>
              <p14:cNvContentPartPr/>
              <p14:nvPr/>
            </p14:nvContentPartPr>
            <p14:xfrm>
              <a:off x="6901354" y="3755057"/>
              <a:ext cx="1460880" cy="949680"/>
            </p14:xfrm>
          </p:contentPart>
        </mc:Choice>
        <mc:Fallback>
          <p:pic>
            <p:nvPicPr>
              <p:cNvPr id="8" name="Ink 7">
                <a:extLst>
                  <a:ext uri="{FF2B5EF4-FFF2-40B4-BE49-F238E27FC236}">
                    <a16:creationId xmlns:a16="http://schemas.microsoft.com/office/drawing/2014/main" id="{0025F7C6-65AF-06F1-9AC2-1B7CAD6416B4}"/>
                  </a:ext>
                </a:extLst>
              </p:cNvPr>
              <p:cNvPicPr/>
              <p:nvPr/>
            </p:nvPicPr>
            <p:blipFill>
              <a:blip r:embed="rId5"/>
              <a:stretch>
                <a:fillRect/>
              </a:stretch>
            </p:blipFill>
            <p:spPr>
              <a:xfrm>
                <a:off x="6895234" y="3748937"/>
                <a:ext cx="1473120" cy="96192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9" name="Ink 8">
                <a:extLst>
                  <a:ext uri="{FF2B5EF4-FFF2-40B4-BE49-F238E27FC236}">
                    <a16:creationId xmlns:a16="http://schemas.microsoft.com/office/drawing/2014/main" id="{B3F82445-854D-9AB7-0127-6A6932D89581}"/>
                  </a:ext>
                </a:extLst>
              </p14:cNvPr>
              <p14:cNvContentPartPr/>
              <p14:nvPr/>
            </p14:nvContentPartPr>
            <p14:xfrm>
              <a:off x="6652234" y="3461657"/>
              <a:ext cx="750240" cy="526680"/>
            </p14:xfrm>
          </p:contentPart>
        </mc:Choice>
        <mc:Fallback>
          <p:pic>
            <p:nvPicPr>
              <p:cNvPr id="9" name="Ink 8">
                <a:extLst>
                  <a:ext uri="{FF2B5EF4-FFF2-40B4-BE49-F238E27FC236}">
                    <a16:creationId xmlns:a16="http://schemas.microsoft.com/office/drawing/2014/main" id="{B3F82445-854D-9AB7-0127-6A6932D89581}"/>
                  </a:ext>
                </a:extLst>
              </p:cNvPr>
              <p:cNvPicPr/>
              <p:nvPr/>
            </p:nvPicPr>
            <p:blipFill>
              <a:blip r:embed="rId7"/>
              <a:stretch>
                <a:fillRect/>
              </a:stretch>
            </p:blipFill>
            <p:spPr>
              <a:xfrm>
                <a:off x="6646114" y="3455537"/>
                <a:ext cx="762480" cy="538920"/>
              </a:xfrm>
              <a:prstGeom prst="rect">
                <a:avLst/>
              </a:prstGeom>
            </p:spPr>
          </p:pic>
        </mc:Fallback>
      </mc:AlternateContent>
    </p:spTree>
    <p:extLst>
      <p:ext uri="{BB962C8B-B14F-4D97-AF65-F5344CB8AC3E}">
        <p14:creationId xmlns:p14="http://schemas.microsoft.com/office/powerpoint/2010/main" val="2646347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5946B-C28D-A8E1-884E-5CA5B065FD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CB1CBF-EE57-762F-C2A9-A19899513C28}"/>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POSITION/VIEWPOINT</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FBC99157-00A1-DF7A-FE2F-A5E02CF08CFD}"/>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Eye-level:</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creates an intimate connection with the viewer having the subject eye level with the lens.</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Above:</a:t>
            </a:r>
          </a:p>
          <a:p>
            <a:pPr marL="0" indent="0">
              <a:lnSpc>
                <a:spcPct val="107000"/>
              </a:lnSpc>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rPr>
              <a:t>This angle is more engaging and intentional making something appear smaller and vulnerable or not as dominant.</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Below: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Looking up to a subject makes it appear dominant and towering. This can create a sense of respect or make the viewer feel small.</a:t>
            </a:r>
          </a:p>
        </p:txBody>
      </p:sp>
      <p:pic>
        <p:nvPicPr>
          <p:cNvPr id="7170" name="Picture 2" descr="Workshops by JH Engström">
            <a:extLst>
              <a:ext uri="{FF2B5EF4-FFF2-40B4-BE49-F238E27FC236}">
                <a16:creationId xmlns:a16="http://schemas.microsoft.com/office/drawing/2014/main" id="{262B6CB5-9ACB-9A96-8AF8-9D57D3B628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2772" y="86621"/>
            <a:ext cx="3135086" cy="3918857"/>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CEE37FC3-E310-B7BC-18DA-B88B68DB913F}"/>
                  </a:ext>
                </a:extLst>
              </p14:cNvPr>
              <p14:cNvContentPartPr/>
              <p14:nvPr/>
            </p14:nvContentPartPr>
            <p14:xfrm>
              <a:off x="6349834" y="3504857"/>
              <a:ext cx="1433880" cy="492120"/>
            </p14:xfrm>
          </p:contentPart>
        </mc:Choice>
        <mc:Fallback>
          <p:pic>
            <p:nvPicPr>
              <p:cNvPr id="7" name="Ink 6">
                <a:extLst>
                  <a:ext uri="{FF2B5EF4-FFF2-40B4-BE49-F238E27FC236}">
                    <a16:creationId xmlns:a16="http://schemas.microsoft.com/office/drawing/2014/main" id="{CEE37FC3-E310-B7BC-18DA-B88B68DB913F}"/>
                  </a:ext>
                </a:extLst>
              </p:cNvPr>
              <p:cNvPicPr/>
              <p:nvPr/>
            </p:nvPicPr>
            <p:blipFill>
              <a:blip r:embed="rId4"/>
              <a:stretch>
                <a:fillRect/>
              </a:stretch>
            </p:blipFill>
            <p:spPr>
              <a:xfrm>
                <a:off x="6343714" y="3498737"/>
                <a:ext cx="1446120" cy="504360"/>
              </a:xfrm>
              <a:prstGeom prst="rect">
                <a:avLst/>
              </a:prstGeom>
            </p:spPr>
          </p:pic>
        </mc:Fallback>
      </mc:AlternateContent>
      <p:pic>
        <p:nvPicPr>
          <p:cNvPr id="9" name="Picture 8">
            <a:extLst>
              <a:ext uri="{FF2B5EF4-FFF2-40B4-BE49-F238E27FC236}">
                <a16:creationId xmlns:a16="http://schemas.microsoft.com/office/drawing/2014/main" id="{2568B2E5-776C-F018-67B9-43F95CD208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83714" y="4130910"/>
            <a:ext cx="3747734" cy="2498489"/>
          </a:xfrm>
          <a:prstGeom prst="rect">
            <a:avLst/>
          </a:prstGeom>
        </p:spPr>
      </p:pic>
      <mc:AlternateContent xmlns:mc="http://schemas.openxmlformats.org/markup-compatibility/2006">
        <mc:Choice xmlns:p14="http://schemas.microsoft.com/office/powerpoint/2010/main" Requires="p14">
          <p:contentPart p14:bwMode="auto" r:id="rId6">
            <p14:nvContentPartPr>
              <p14:cNvPr id="10" name="Ink 9">
                <a:extLst>
                  <a:ext uri="{FF2B5EF4-FFF2-40B4-BE49-F238E27FC236}">
                    <a16:creationId xmlns:a16="http://schemas.microsoft.com/office/drawing/2014/main" id="{E1353ACC-666E-00E3-9287-C5EF75481EB9}"/>
                  </a:ext>
                </a:extLst>
              </p14:cNvPr>
              <p14:cNvContentPartPr/>
              <p14:nvPr/>
            </p14:nvContentPartPr>
            <p14:xfrm>
              <a:off x="6150394" y="5731097"/>
              <a:ext cx="1320840" cy="148320"/>
            </p14:xfrm>
          </p:contentPart>
        </mc:Choice>
        <mc:Fallback>
          <p:pic>
            <p:nvPicPr>
              <p:cNvPr id="10" name="Ink 9">
                <a:extLst>
                  <a:ext uri="{FF2B5EF4-FFF2-40B4-BE49-F238E27FC236}">
                    <a16:creationId xmlns:a16="http://schemas.microsoft.com/office/drawing/2014/main" id="{E1353ACC-666E-00E3-9287-C5EF75481EB9}"/>
                  </a:ext>
                </a:extLst>
              </p:cNvPr>
              <p:cNvPicPr/>
              <p:nvPr/>
            </p:nvPicPr>
            <p:blipFill>
              <a:blip r:embed="rId7"/>
              <a:stretch>
                <a:fillRect/>
              </a:stretch>
            </p:blipFill>
            <p:spPr>
              <a:xfrm>
                <a:off x="6144274" y="5724977"/>
                <a:ext cx="1333080" cy="160560"/>
              </a:xfrm>
              <a:prstGeom prst="rect">
                <a:avLst/>
              </a:prstGeom>
            </p:spPr>
          </p:pic>
        </mc:Fallback>
      </mc:AlternateContent>
    </p:spTree>
    <p:extLst>
      <p:ext uri="{BB962C8B-B14F-4D97-AF65-F5344CB8AC3E}">
        <p14:creationId xmlns:p14="http://schemas.microsoft.com/office/powerpoint/2010/main" val="3051596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64F76-A4BE-EA04-FC22-9400B6351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79B6B-755A-2541-136D-742BD36CC0E4}"/>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MOVEMENT</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35E3785C-7A2B-AD25-F5C9-9582DAFECB54}"/>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Frozen: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(High Shutter speed) – Decisive moment. </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Blur: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Lower shutter speed)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Long Exposure: </a:t>
            </a:r>
            <a:r>
              <a:rPr lang="en-GB" sz="2400" kern="100" dirty="0">
                <a:latin typeface="Aptos" panose="020B0004020202020204" pitchFamily="34" charset="0"/>
                <a:ea typeface="Aptos" panose="020B0004020202020204" pitchFamily="34" charset="0"/>
                <a:cs typeface="Times New Roman" panose="02020603050405020304" pitchFamily="18" charset="0"/>
              </a:rPr>
              <a:t>Creates smooth water or ghostly moving objects. Useful to show a passing of time.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mc:AlternateContent xmlns:mc="http://schemas.openxmlformats.org/markup-compatibility/2006">
        <mc:Choice xmlns:p14="http://schemas.microsoft.com/office/powerpoint/2010/main" Requires="p14">
          <p:contentPart p14:bwMode="auto" r:id="rId2">
            <p14:nvContentPartPr>
              <p14:cNvPr id="6" name="Ink 5">
                <a:extLst>
                  <a:ext uri="{FF2B5EF4-FFF2-40B4-BE49-F238E27FC236}">
                    <a16:creationId xmlns:a16="http://schemas.microsoft.com/office/drawing/2014/main" id="{4BB3AE6B-D673-A726-B84C-C29D5B15E685}"/>
                  </a:ext>
                </a:extLst>
              </p14:cNvPr>
              <p14:cNvContentPartPr/>
              <p14:nvPr/>
            </p14:nvContentPartPr>
            <p14:xfrm>
              <a:off x="2263834" y="5518697"/>
              <a:ext cx="360" cy="360"/>
            </p14:xfrm>
          </p:contentPart>
        </mc:Choice>
        <mc:Fallback>
          <p:pic>
            <p:nvPicPr>
              <p:cNvPr id="6" name="Ink 5">
                <a:extLst>
                  <a:ext uri="{FF2B5EF4-FFF2-40B4-BE49-F238E27FC236}">
                    <a16:creationId xmlns:a16="http://schemas.microsoft.com/office/drawing/2014/main" id="{4BB3AE6B-D673-A726-B84C-C29D5B15E685}"/>
                  </a:ext>
                </a:extLst>
              </p:cNvPr>
              <p:cNvPicPr/>
              <p:nvPr/>
            </p:nvPicPr>
            <p:blipFill>
              <a:blip r:embed="rId3"/>
              <a:stretch>
                <a:fillRect/>
              </a:stretch>
            </p:blipFill>
            <p:spPr>
              <a:xfrm>
                <a:off x="2257714" y="5512577"/>
                <a:ext cx="12600" cy="12600"/>
              </a:xfrm>
              <a:prstGeom prst="rect">
                <a:avLst/>
              </a:prstGeom>
            </p:spPr>
          </p:pic>
        </mc:Fallback>
      </mc:AlternateContent>
      <p:pic>
        <p:nvPicPr>
          <p:cNvPr id="8194" name="Picture 2" descr="I soaked rolls of film in waters of rivers, swamps, lakes and quarries in different places in Ukraine.">
            <a:extLst>
              <a:ext uri="{FF2B5EF4-FFF2-40B4-BE49-F238E27FC236}">
                <a16:creationId xmlns:a16="http://schemas.microsoft.com/office/drawing/2014/main" id="{1211BF49-192B-2E31-E00F-B1EEA930A2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04319" y="250371"/>
            <a:ext cx="5005576" cy="3320143"/>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57D55FCE-B126-00F3-F472-6C5406C4C607}"/>
                  </a:ext>
                </a:extLst>
              </p14:cNvPr>
              <p14:cNvContentPartPr/>
              <p14:nvPr/>
            </p14:nvContentPartPr>
            <p14:xfrm>
              <a:off x="4430314" y="2013377"/>
              <a:ext cx="2090160" cy="185760"/>
            </p14:xfrm>
          </p:contentPart>
        </mc:Choice>
        <mc:Fallback>
          <p:pic>
            <p:nvPicPr>
              <p:cNvPr id="8" name="Ink 7">
                <a:extLst>
                  <a:ext uri="{FF2B5EF4-FFF2-40B4-BE49-F238E27FC236}">
                    <a16:creationId xmlns:a16="http://schemas.microsoft.com/office/drawing/2014/main" id="{57D55FCE-B126-00F3-F472-6C5406C4C607}"/>
                  </a:ext>
                </a:extLst>
              </p:cNvPr>
              <p:cNvPicPr/>
              <p:nvPr/>
            </p:nvPicPr>
            <p:blipFill>
              <a:blip r:embed="rId6"/>
              <a:stretch>
                <a:fillRect/>
              </a:stretch>
            </p:blipFill>
            <p:spPr>
              <a:xfrm>
                <a:off x="4423834" y="2007257"/>
                <a:ext cx="2102400" cy="198000"/>
              </a:xfrm>
              <a:prstGeom prst="rect">
                <a:avLst/>
              </a:prstGeom>
            </p:spPr>
          </p:pic>
        </mc:Fallback>
      </mc:AlternateContent>
      <p:pic>
        <p:nvPicPr>
          <p:cNvPr id="10" name="Picture 9">
            <a:extLst>
              <a:ext uri="{FF2B5EF4-FFF2-40B4-BE49-F238E27FC236}">
                <a16:creationId xmlns:a16="http://schemas.microsoft.com/office/drawing/2014/main" id="{C5CA0972-D42C-81C8-4B91-69FBD00479E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34575" y="3734264"/>
            <a:ext cx="4555673" cy="3037115"/>
          </a:xfrm>
          <a:prstGeom prst="rect">
            <a:avLst/>
          </a:prstGeom>
        </p:spPr>
      </p:pic>
      <mc:AlternateContent xmlns:mc="http://schemas.openxmlformats.org/markup-compatibility/2006">
        <mc:Choice xmlns:p14="http://schemas.microsoft.com/office/powerpoint/2010/main" Requires="p14">
          <p:contentPart p14:bwMode="auto" r:id="rId8">
            <p14:nvContentPartPr>
              <p14:cNvPr id="11" name="Ink 10">
                <a:extLst>
                  <a:ext uri="{FF2B5EF4-FFF2-40B4-BE49-F238E27FC236}">
                    <a16:creationId xmlns:a16="http://schemas.microsoft.com/office/drawing/2014/main" id="{54A8DDD8-6535-8B27-9418-1826D6C3B278}"/>
                  </a:ext>
                </a:extLst>
              </p14:cNvPr>
              <p14:cNvContentPartPr/>
              <p14:nvPr/>
            </p14:nvContentPartPr>
            <p14:xfrm>
              <a:off x="4658914" y="1491377"/>
              <a:ext cx="2395440" cy="2649600"/>
            </p14:xfrm>
          </p:contentPart>
        </mc:Choice>
        <mc:Fallback>
          <p:pic>
            <p:nvPicPr>
              <p:cNvPr id="11" name="Ink 10">
                <a:extLst>
                  <a:ext uri="{FF2B5EF4-FFF2-40B4-BE49-F238E27FC236}">
                    <a16:creationId xmlns:a16="http://schemas.microsoft.com/office/drawing/2014/main" id="{54A8DDD8-6535-8B27-9418-1826D6C3B278}"/>
                  </a:ext>
                </a:extLst>
              </p:cNvPr>
              <p:cNvPicPr/>
              <p:nvPr/>
            </p:nvPicPr>
            <p:blipFill>
              <a:blip r:embed="rId9"/>
              <a:stretch>
                <a:fillRect/>
              </a:stretch>
            </p:blipFill>
            <p:spPr>
              <a:xfrm>
                <a:off x="4652794" y="1485257"/>
                <a:ext cx="2407680" cy="2661840"/>
              </a:xfrm>
              <a:prstGeom prst="rect">
                <a:avLst/>
              </a:prstGeom>
            </p:spPr>
          </p:pic>
        </mc:Fallback>
      </mc:AlternateContent>
    </p:spTree>
    <p:extLst>
      <p:ext uri="{BB962C8B-B14F-4D97-AF65-F5344CB8AC3E}">
        <p14:creationId xmlns:p14="http://schemas.microsoft.com/office/powerpoint/2010/main" val="3877332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Image analysis 1 - Content TEMPLATE (1)" id="{CB716D1F-FE67-B84C-BD54-2515ED65DB59}" vid="{17AC3DD3-A2E9-F148-878F-40113CE44D2E}"/>
    </a:ext>
  </a:extLst>
</a:theme>
</file>

<file path=docProps/app.xml><?xml version="1.0" encoding="utf-8"?>
<Properties xmlns="http://schemas.openxmlformats.org/officeDocument/2006/extended-properties" xmlns:vt="http://schemas.openxmlformats.org/officeDocument/2006/docPropsVTypes">
  <Template/>
  <TotalTime>1441</TotalTime>
  <Words>1199</Words>
  <Application>Microsoft Office PowerPoint</Application>
  <PresentationFormat>Widescreen</PresentationFormat>
  <Paragraphs>92</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Futura</vt:lpstr>
      <vt:lpstr>Futura Medium</vt:lpstr>
      <vt:lpstr>Substance W00 Regular</vt:lpstr>
      <vt:lpstr>Office Theme</vt:lpstr>
      <vt:lpstr>IMAGE ANALYSIS 2 - COMPOSITION</vt:lpstr>
      <vt:lpstr>Tips</vt:lpstr>
      <vt:lpstr>Composition</vt:lpstr>
      <vt:lpstr>Mood board</vt:lpstr>
      <vt:lpstr>LINE</vt:lpstr>
      <vt:lpstr>SHAPE</vt:lpstr>
      <vt:lpstr>TONE</vt:lpstr>
      <vt:lpstr>PATTERN</vt:lpstr>
      <vt:lpstr>BALANCE</vt:lpstr>
      <vt:lpstr>COLOUR</vt:lpstr>
      <vt:lpstr>FRAMING</vt:lpstr>
      <vt:lpstr>FOCUS</vt:lpstr>
      <vt:lpstr>POSITION/VIEWPOINT</vt:lpstr>
      <vt:lpstr>MOVEMENT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daniel smith</cp:lastModifiedBy>
  <cp:revision>6</cp:revision>
  <dcterms:created xsi:type="dcterms:W3CDTF">2024-09-17T10:29:53Z</dcterms:created>
  <dcterms:modified xsi:type="dcterms:W3CDTF">2026-03-21T12:08:30Z</dcterms:modified>
</cp:coreProperties>
</file>