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handoutMasterIdLst>
    <p:handoutMasterId r:id="rId25"/>
  </p:handoutMasterIdLst>
  <p:sldIdLst>
    <p:sldId id="325" r:id="rId5"/>
    <p:sldId id="328" r:id="rId6"/>
    <p:sldId id="330" r:id="rId7"/>
    <p:sldId id="345" r:id="rId8"/>
    <p:sldId id="346" r:id="rId9"/>
    <p:sldId id="348" r:id="rId10"/>
    <p:sldId id="349" r:id="rId11"/>
    <p:sldId id="351" r:id="rId12"/>
    <p:sldId id="357" r:id="rId13"/>
    <p:sldId id="358" r:id="rId14"/>
    <p:sldId id="359" r:id="rId15"/>
    <p:sldId id="360" r:id="rId16"/>
    <p:sldId id="350" r:id="rId17"/>
    <p:sldId id="356" r:id="rId18"/>
    <p:sldId id="352" r:id="rId19"/>
    <p:sldId id="353" r:id="rId20"/>
    <p:sldId id="354" r:id="rId21"/>
    <p:sldId id="344" r:id="rId22"/>
    <p:sldId id="355"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1EAEEB4-D225-44FA-953D-327D5214A7A7}">
          <p14:sldIdLst>
            <p14:sldId id="325"/>
            <p14:sldId id="328"/>
            <p14:sldId id="330"/>
            <p14:sldId id="345"/>
            <p14:sldId id="346"/>
            <p14:sldId id="348"/>
            <p14:sldId id="349"/>
            <p14:sldId id="351"/>
            <p14:sldId id="357"/>
            <p14:sldId id="358"/>
            <p14:sldId id="359"/>
            <p14:sldId id="360"/>
            <p14:sldId id="350"/>
            <p14:sldId id="356"/>
            <p14:sldId id="352"/>
            <p14:sldId id="353"/>
            <p14:sldId id="354"/>
            <p14:sldId id="344"/>
            <p14:sldId id="355"/>
          </p14:sldIdLst>
        </p14:section>
        <p14:section name="Untitled Section" id="{B18E974F-29EF-4FE4-9DE1-BB1AA1F76570}">
          <p14:sldIdLst/>
        </p14:section>
      </p14:sectionLst>
    </p:ex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2" d="100"/>
          <a:sy n="82" d="100"/>
        </p:scale>
        <p:origin x="-402" y="-2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30/11/2018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328D4B-BFBA-4B91-BACE-929632A9B7D3}" type="datetimeFigureOut">
              <a:rPr lang="en-GB" smtClean="0"/>
              <a:pPr/>
              <a:t>30/11/2018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91A15F-44D6-4142-99A7-09B6A328C9CF}" type="slidenum">
              <a:rPr lang="en-GB" smtClean="0"/>
              <a:pPr/>
              <a:t>‹#›</a:t>
            </a:fld>
            <a:endParaRPr lang="en-GB"/>
          </a:p>
        </p:txBody>
      </p:sp>
    </p:spTree>
    <p:extLst>
      <p:ext uri="{BB962C8B-B14F-4D97-AF65-F5344CB8AC3E}">
        <p14:creationId xmlns:p14="http://schemas.microsoft.com/office/powerpoint/2010/main" val="12343097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a:t>
            </a:fld>
            <a:endParaRPr lang="en-GB"/>
          </a:p>
        </p:txBody>
      </p:sp>
    </p:spTree>
    <p:extLst>
      <p:ext uri="{BB962C8B-B14F-4D97-AF65-F5344CB8AC3E}">
        <p14:creationId xmlns:p14="http://schemas.microsoft.com/office/powerpoint/2010/main" val="3245989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2</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3</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4</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5</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6</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7</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8</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9</a:t>
            </a:fld>
            <a:endParaRPr lang="en-GB"/>
          </a:p>
        </p:txBody>
      </p:sp>
    </p:spTree>
    <p:extLst>
      <p:ext uri="{BB962C8B-B14F-4D97-AF65-F5344CB8AC3E}">
        <p14:creationId xmlns:p14="http://schemas.microsoft.com/office/powerpoint/2010/main" val="3939642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10</a:t>
            </a:fld>
            <a:endParaRPr lang="en-GB"/>
          </a:p>
        </p:txBody>
      </p:sp>
    </p:spTree>
    <p:extLst>
      <p:ext uri="{BB962C8B-B14F-4D97-AF65-F5344CB8AC3E}">
        <p14:creationId xmlns:p14="http://schemas.microsoft.com/office/powerpoint/2010/main" val="32294814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11</a:t>
            </a:fld>
            <a:endParaRPr lang="en-GB"/>
          </a:p>
        </p:txBody>
      </p:sp>
    </p:spTree>
    <p:extLst>
      <p:ext uri="{BB962C8B-B14F-4D97-AF65-F5344CB8AC3E}">
        <p14:creationId xmlns:p14="http://schemas.microsoft.com/office/powerpoint/2010/main" val="24390041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12</a:t>
            </a:fld>
            <a:endParaRPr lang="en-GB"/>
          </a:p>
        </p:txBody>
      </p:sp>
    </p:spTree>
    <p:extLst>
      <p:ext uri="{BB962C8B-B14F-4D97-AF65-F5344CB8AC3E}">
        <p14:creationId xmlns:p14="http://schemas.microsoft.com/office/powerpoint/2010/main" val="20135255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13</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Links to the maps- </a:t>
            </a:r>
          </a:p>
          <a:p>
            <a:r>
              <a:rPr lang="en-GB" dirty="0" smtClean="0"/>
              <a:t>https://www.google.co.in/</a:t>
            </a:r>
            <a:r>
              <a:rPr lang="en-GB" dirty="0" err="1" smtClean="0"/>
              <a:t>imgres?imgurl</a:t>
            </a:r>
            <a:r>
              <a:rPr lang="en-GB" dirty="0" smtClean="0"/>
              <a:t>=http%3A%2F%2Fwww.srilankatravelnotes.com%2FCOLOMBO%2Fimages%2FColomboDistrictMap.JPG&amp;imgrefurl=http%3A%2F%2Fwww.srilankatravelnotes.com%2FCOLOMBO%2FColombo.html&amp;docid=ifrEumd9lO6_0M&amp;tbnid=URafeXUsfcTHhM%3A&amp;vet=10ahUKEwjQ-J_tzfDeAhVHAcAKHWZDDOQQMwhhKBYwFg..i&amp;w=303&amp;h=474&amp;bih=651&amp;biw=1366&amp;q=colombo%20political%20map&amp;ved=0ahUKEwjQ-J_tzfDeAhVHAcAKHWZDDOQQMwhhKBYwFg&amp;iact=</a:t>
            </a:r>
            <a:r>
              <a:rPr lang="en-GB" dirty="0" err="1" smtClean="0"/>
              <a:t>mrc&amp;uact</a:t>
            </a:r>
            <a:r>
              <a:rPr lang="en-GB" dirty="0" smtClean="0"/>
              <a:t>=8</a:t>
            </a:r>
          </a:p>
          <a:p>
            <a:r>
              <a:rPr lang="en-GB" dirty="0" smtClean="0"/>
              <a:t>https://www.google.co.in/</a:t>
            </a:r>
            <a:r>
              <a:rPr lang="en-GB" dirty="0" err="1" smtClean="0"/>
              <a:t>imgres?imgurl</a:t>
            </a:r>
            <a:r>
              <a:rPr lang="en-GB" dirty="0" smtClean="0"/>
              <a:t>=https%3A%2F%2Fupload.wikimedia.org%2Fwikipedia%2Fcommons%2Fthumb%2F6%2F6e%2FSagaing_Region_in_Myanmar.svg%2F200px-Sagaing_Region_in_Myanmar.svg.png&amp;imgrefurl=https%3A%2F%2Fen.wikipedia.org%2Fwiki%2FSagaing_Region&amp;docid=6Nw1ehPO65ck_M&amp;tbnid=bTK0Cq-m8SaGuM%3A&amp;vet=10ahUKEwjQsYiIzvDeAhUQe8AKHZlIAesQMwg9KAIwAg..i&amp;w=200&amp;h=420&amp;bih=651&amp;biw=1366&amp;q=sagaing%20myanmar%20political%20map&amp;ved=0ahUKEwjQsYiIzvDeAhUQe8AKHZlIAesQMwg9KAIwAg&amp;iact=</a:t>
            </a:r>
            <a:r>
              <a:rPr lang="en-GB" dirty="0" err="1" smtClean="0"/>
              <a:t>mrc&amp;uact</a:t>
            </a:r>
            <a:r>
              <a:rPr lang="en-GB" dirty="0" smtClean="0"/>
              <a:t>=8</a:t>
            </a:r>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14</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15</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16</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17</a:t>
            </a:fld>
            <a:endParaRPr lang="en-GB"/>
          </a:p>
        </p:txBody>
      </p:sp>
    </p:spTree>
    <p:extLst>
      <p:ext uri="{BB962C8B-B14F-4D97-AF65-F5344CB8AC3E}">
        <p14:creationId xmlns:p14="http://schemas.microsoft.com/office/powerpoint/2010/main" val="40151721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18</a:t>
            </a:fld>
            <a:endParaRPr lang="en-GB"/>
          </a:p>
        </p:txBody>
      </p:sp>
    </p:spTree>
    <p:extLst>
      <p:ext uri="{BB962C8B-B14F-4D97-AF65-F5344CB8AC3E}">
        <p14:creationId xmlns:p14="http://schemas.microsoft.com/office/powerpoint/2010/main" val="7393159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C91A15F-44D6-4142-99A7-09B6A328C9CF}" type="slidenum">
              <a:rPr lang="en-GB" smtClean="0"/>
              <a:pPr/>
              <a:t>19</a:t>
            </a:fld>
            <a:endParaRPr lang="en-GB"/>
          </a:p>
        </p:txBody>
      </p:sp>
    </p:spTree>
    <p:extLst>
      <p:ext uri="{BB962C8B-B14F-4D97-AF65-F5344CB8AC3E}">
        <p14:creationId xmlns:p14="http://schemas.microsoft.com/office/powerpoint/2010/main" val="40151721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30/11/2018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30/11/2018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30/11/2018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30/11/2018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30/11/2018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30/11/2018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30/11/2018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5.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p:cNvSpPr>
            <a:spLocks noGrp="1"/>
          </p:cNvSpPr>
          <p:nvPr>
            <p:ph type="ctrTitle"/>
          </p:nvPr>
        </p:nvSpPr>
        <p:spPr>
          <a:xfrm>
            <a:off x="467544" y="1196752"/>
            <a:ext cx="8207375" cy="4392488"/>
          </a:xfrm>
        </p:spPr>
        <p:txBody>
          <a:bodyPr>
            <a:normAutofit fontScale="90000"/>
          </a:bodyPr>
          <a:lstStyle/>
          <a:p>
            <a:r>
              <a:rPr lang="en-GB" sz="4000" b="1" dirty="0" smtClean="0">
                <a:solidFill>
                  <a:schemeClr val="bg1"/>
                </a:solidFill>
              </a:rPr>
              <a:t>The Contribution of Peripheral People to </a:t>
            </a:r>
            <a:r>
              <a:rPr lang="en-GB" sz="4000" b="1" dirty="0">
                <a:solidFill>
                  <a:schemeClr val="bg1"/>
                </a:solidFill>
              </a:rPr>
              <a:t>t</a:t>
            </a:r>
            <a:r>
              <a:rPr lang="en-GB" sz="4000" b="1" dirty="0" smtClean="0">
                <a:solidFill>
                  <a:schemeClr val="bg1"/>
                </a:solidFill>
              </a:rPr>
              <a:t>he Interreligious Dialogue: A Study of Buddhist Nuns and </a:t>
            </a:r>
            <a:r>
              <a:rPr lang="en-GB" sz="4000" b="1" dirty="0">
                <a:solidFill>
                  <a:schemeClr val="bg1"/>
                </a:solidFill>
              </a:rPr>
              <a:t>t</a:t>
            </a:r>
            <a:r>
              <a:rPr lang="en-GB" sz="4000" b="1" dirty="0" smtClean="0">
                <a:solidFill>
                  <a:schemeClr val="bg1"/>
                </a:solidFill>
              </a:rPr>
              <a:t>heir Impact on Religious Violence</a:t>
            </a:r>
            <a:r>
              <a:rPr lang="en-US" altLang="en-US" sz="3200" b="1" dirty="0" smtClean="0">
                <a:solidFill>
                  <a:schemeClr val="bg1"/>
                </a:solidFill>
                <a:ea typeface="ＭＳ Ｐゴシック" panose="020B0600070205080204" pitchFamily="34" charset="-128"/>
              </a:rPr>
              <a:t/>
            </a:r>
            <a:br>
              <a:rPr lang="en-US" altLang="en-US" sz="3200" b="1" dirty="0" smtClean="0">
                <a:solidFill>
                  <a:schemeClr val="bg1"/>
                </a:solidFill>
                <a:ea typeface="ＭＳ Ｐゴシック" panose="020B0600070205080204" pitchFamily="34" charset="-128"/>
              </a:rPr>
            </a:br>
            <a:r>
              <a:rPr lang="en-US" altLang="en-US" sz="3200" dirty="0" smtClean="0">
                <a:solidFill>
                  <a:schemeClr val="bg1"/>
                </a:solidFill>
                <a:ea typeface="ＭＳ Ｐゴシック" panose="020B0600070205080204" pitchFamily="34" charset="-128"/>
              </a:rPr>
              <a:t/>
            </a:r>
            <a:br>
              <a:rPr lang="en-US" altLang="en-US" sz="3200" dirty="0" smtClean="0">
                <a:solidFill>
                  <a:schemeClr val="bg1"/>
                </a:solidFill>
                <a:ea typeface="ＭＳ Ｐゴシック" panose="020B0600070205080204" pitchFamily="34" charset="-128"/>
              </a:rPr>
            </a:br>
            <a:r>
              <a:rPr lang="en-US" altLang="en-US" sz="2000" dirty="0" err="1" smtClean="0">
                <a:solidFill>
                  <a:schemeClr val="bg1"/>
                </a:solidFill>
                <a:ea typeface="ＭＳ Ｐゴシック" panose="020B0600070205080204" pitchFamily="34" charset="-128"/>
              </a:rPr>
              <a:t>Sneha</a:t>
            </a:r>
            <a:r>
              <a:rPr lang="en-US" altLang="en-US" sz="2000" dirty="0" smtClean="0">
                <a:solidFill>
                  <a:schemeClr val="bg1"/>
                </a:solidFill>
                <a:ea typeface="ＭＳ Ｐゴシック" panose="020B0600070205080204" pitchFamily="34" charset="-128"/>
              </a:rPr>
              <a:t> Roy</a:t>
            </a:r>
            <a:br>
              <a:rPr lang="en-US" altLang="en-US" sz="2000" dirty="0" smtClean="0">
                <a:solidFill>
                  <a:schemeClr val="bg1"/>
                </a:solidFill>
                <a:ea typeface="ＭＳ Ｐゴシック" panose="020B0600070205080204" pitchFamily="34" charset="-128"/>
              </a:rPr>
            </a:br>
            <a:r>
              <a:rPr lang="en-US" altLang="en-US" sz="2000" dirty="0" smtClean="0">
                <a:solidFill>
                  <a:schemeClr val="bg1"/>
                </a:solidFill>
                <a:ea typeface="ＭＳ Ｐゴシック" panose="020B0600070205080204" pitchFamily="34" charset="-128"/>
              </a:rPr>
              <a:t>Professional Doctorate Student in Interfaith Studies</a:t>
            </a:r>
            <a:br>
              <a:rPr lang="en-US" altLang="en-US" sz="2000" dirty="0" smtClean="0">
                <a:solidFill>
                  <a:schemeClr val="bg1"/>
                </a:solidFill>
                <a:ea typeface="ＭＳ Ｐゴシック" panose="020B0600070205080204" pitchFamily="34" charset="-128"/>
              </a:rPr>
            </a:br>
            <a:r>
              <a:rPr lang="en-US" altLang="en-US" sz="2000" dirty="0" smtClean="0">
                <a:solidFill>
                  <a:schemeClr val="bg1"/>
                </a:solidFill>
                <a:ea typeface="ＭＳ Ｐゴシック" panose="020B0600070205080204" pitchFamily="34" charset="-128"/>
              </a:rPr>
              <a:t>28</a:t>
            </a:r>
            <a:r>
              <a:rPr lang="en-US" altLang="en-US" sz="2000" baseline="30000" dirty="0" smtClean="0">
                <a:solidFill>
                  <a:schemeClr val="bg1"/>
                </a:solidFill>
                <a:ea typeface="ＭＳ Ｐゴシック" panose="020B0600070205080204" pitchFamily="34" charset="-128"/>
              </a:rPr>
              <a:t>th</a:t>
            </a:r>
            <a:r>
              <a:rPr lang="en-US" altLang="en-US" sz="2000" dirty="0" smtClean="0">
                <a:solidFill>
                  <a:schemeClr val="bg1"/>
                </a:solidFill>
                <a:ea typeface="ＭＳ Ｐゴシック" panose="020B0600070205080204" pitchFamily="34" charset="-128"/>
              </a:rPr>
              <a:t> November, 2018</a:t>
            </a:r>
            <a:br>
              <a:rPr lang="en-US" altLang="en-US" sz="2000" dirty="0" smtClean="0">
                <a:solidFill>
                  <a:schemeClr val="bg1"/>
                </a:solidFill>
                <a:ea typeface="ＭＳ Ｐゴシック" panose="020B0600070205080204" pitchFamily="34" charset="-128"/>
              </a:rPr>
            </a:br>
            <a:endParaRPr lang="en-US" altLang="en-US" sz="2000" dirty="0">
              <a:solidFill>
                <a:schemeClr val="bg1"/>
              </a:solidFill>
              <a:ea typeface="ＭＳ Ｐゴシック" panose="020B0600070205080204" pitchFamily="34" charset="-128"/>
            </a:endParaRPr>
          </a:p>
        </p:txBody>
      </p:sp>
    </p:spTree>
    <p:extLst>
      <p:ext uri="{BB962C8B-B14F-4D97-AF65-F5344CB8AC3E}">
        <p14:creationId xmlns:p14="http://schemas.microsoft.com/office/powerpoint/2010/main" val="129648363"/>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What to Expect?</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512" y="980728"/>
            <a:ext cx="8785225" cy="3856038"/>
          </a:xfrm>
        </p:spPr>
        <p:txBody>
          <a:bodyPr>
            <a:noAutofit/>
          </a:bodyPr>
          <a:lstStyle/>
          <a:p>
            <a:pPr>
              <a:lnSpc>
                <a:spcPct val="160000"/>
              </a:lnSpc>
              <a:spcBef>
                <a:spcPts val="0"/>
              </a:spcBef>
            </a:pPr>
            <a:r>
              <a:rPr lang="cy-GB" altLang="en-US" sz="1600" dirty="0" smtClean="0">
                <a:latin typeface="Arial" panose="020B0604020202020204" pitchFamily="34" charset="0"/>
                <a:ea typeface="ＭＳ Ｐゴシック" panose="020B0600070205080204" pitchFamily="34" charset="-128"/>
                <a:cs typeface="Arial" panose="020B0604020202020204" pitchFamily="34" charset="0"/>
              </a:rPr>
              <a:t>Abstract</a:t>
            </a:r>
          </a:p>
          <a:p>
            <a:pPr>
              <a:lnSpc>
                <a:spcPct val="160000"/>
              </a:lnSpc>
              <a:spcBef>
                <a:spcPts val="0"/>
              </a:spcBef>
            </a:pPr>
            <a:r>
              <a:rPr lang="cy-GB" altLang="en-US" sz="1600" dirty="0" smtClean="0">
                <a:latin typeface="Arial" panose="020B0604020202020204" pitchFamily="34" charset="0"/>
                <a:ea typeface="ＭＳ Ｐゴシック" panose="020B0600070205080204" pitchFamily="34" charset="-128"/>
                <a:cs typeface="Arial" panose="020B0604020202020204" pitchFamily="34" charset="0"/>
              </a:rPr>
              <a:t>The Brief Overview</a:t>
            </a:r>
          </a:p>
          <a:p>
            <a:pPr>
              <a:lnSpc>
                <a:spcPct val="160000"/>
              </a:lnSpc>
              <a:spcBef>
                <a:spcPts val="0"/>
              </a:spcBef>
            </a:pPr>
            <a:r>
              <a:rPr lang="cy-GB" altLang="en-US" sz="1600" dirty="0" smtClean="0">
                <a:latin typeface="Arial" panose="020B0604020202020204" pitchFamily="34" charset="0"/>
                <a:ea typeface="ＭＳ Ｐゴシック" panose="020B0600070205080204" pitchFamily="34" charset="-128"/>
                <a:cs typeface="Arial" panose="020B0604020202020204" pitchFamily="34" charset="0"/>
              </a:rPr>
              <a:t>Core Literature/Authors</a:t>
            </a:r>
          </a:p>
          <a:p>
            <a:pPr>
              <a:lnSpc>
                <a:spcPct val="160000"/>
              </a:lnSpc>
              <a:spcBef>
                <a:spcPts val="0"/>
              </a:spcBef>
            </a:pPr>
            <a:r>
              <a:rPr lang="cy-GB" altLang="en-US" sz="1600" dirty="0" smtClean="0">
                <a:latin typeface="Arial" panose="020B0604020202020204" pitchFamily="34" charset="0"/>
                <a:ea typeface="ＭＳ Ｐゴシック" panose="020B0600070205080204" pitchFamily="34" charset="-128"/>
                <a:cs typeface="Arial" panose="020B0604020202020204" pitchFamily="34" charset="0"/>
              </a:rPr>
              <a:t>The identified “gaps”</a:t>
            </a:r>
          </a:p>
          <a:p>
            <a:pPr>
              <a:lnSpc>
                <a:spcPct val="160000"/>
              </a:lnSpc>
              <a:spcBef>
                <a:spcPts val="0"/>
              </a:spcBef>
            </a:pPr>
            <a:r>
              <a:rPr lang="cy-GB" altLang="en-US" sz="1600" dirty="0" smtClean="0">
                <a:latin typeface="Arial" panose="020B0604020202020204" pitchFamily="34" charset="0"/>
                <a:ea typeface="ＭＳ Ｐゴシック" panose="020B0600070205080204" pitchFamily="34" charset="-128"/>
                <a:cs typeface="Arial" panose="020B0604020202020204" pitchFamily="34" charset="0"/>
              </a:rPr>
              <a:t>Key questions</a:t>
            </a:r>
          </a:p>
          <a:p>
            <a:pPr>
              <a:lnSpc>
                <a:spcPct val="160000"/>
              </a:lnSpc>
              <a:spcBef>
                <a:spcPts val="0"/>
              </a:spcBef>
            </a:pPr>
            <a:r>
              <a:rPr lang="cy-GB" altLang="en-US" sz="2000" b="1" dirty="0" smtClean="0">
                <a:solidFill>
                  <a:schemeClr val="accent1">
                    <a:lumMod val="75000"/>
                  </a:schemeClr>
                </a:solidFill>
                <a:latin typeface="Arial" panose="020B0604020202020204" pitchFamily="34" charset="0"/>
                <a:ea typeface="ＭＳ Ｐゴシック" panose="020B0600070205080204" pitchFamily="34" charset="-128"/>
                <a:cs typeface="Arial" panose="020B0604020202020204" pitchFamily="34" charset="0"/>
              </a:rPr>
              <a:t>Theoretical frameworks- </a:t>
            </a:r>
            <a:r>
              <a:rPr lang="cy-GB" altLang="en-US" sz="1600" dirty="0" smtClean="0">
                <a:latin typeface="Arial" panose="020B0604020202020204" pitchFamily="34" charset="0"/>
                <a:ea typeface="ＭＳ Ｐゴシック" panose="020B0600070205080204" pitchFamily="34" charset="-128"/>
                <a:cs typeface="Arial" panose="020B0604020202020204" pitchFamily="34" charset="0"/>
              </a:rPr>
              <a:t>Anthropology of violence, lived approach, performativity, Bourdieu’s theory of social domination</a:t>
            </a:r>
          </a:p>
          <a:p>
            <a:pPr>
              <a:lnSpc>
                <a:spcPct val="160000"/>
              </a:lnSpc>
              <a:spcBef>
                <a:spcPts val="0"/>
              </a:spcBef>
            </a:pPr>
            <a:r>
              <a:rPr lang="cy-GB" altLang="en-US" sz="1600" dirty="0" smtClean="0">
                <a:latin typeface="Arial" panose="020B0604020202020204" pitchFamily="34" charset="0"/>
                <a:ea typeface="ＭＳ Ｐゴシック" panose="020B0600070205080204" pitchFamily="34" charset="-128"/>
                <a:cs typeface="Arial" panose="020B0604020202020204" pitchFamily="34" charset="0"/>
              </a:rPr>
              <a:t>Methodology</a:t>
            </a:r>
          </a:p>
          <a:p>
            <a:pPr>
              <a:lnSpc>
                <a:spcPct val="160000"/>
              </a:lnSpc>
              <a:spcBef>
                <a:spcPts val="0"/>
              </a:spcBef>
            </a:pPr>
            <a:r>
              <a:rPr lang="cy-GB" altLang="en-US" sz="1600" dirty="0" smtClean="0">
                <a:latin typeface="Arial" panose="020B0604020202020204" pitchFamily="34" charset="0"/>
                <a:ea typeface="ＭＳ Ｐゴシック" panose="020B0600070205080204" pitchFamily="34" charset="-128"/>
                <a:cs typeface="Arial" panose="020B0604020202020204" pitchFamily="34" charset="0"/>
              </a:rPr>
              <a:t>Potential Contributions</a:t>
            </a:r>
          </a:p>
          <a:p>
            <a:pPr>
              <a:lnSpc>
                <a:spcPct val="160000"/>
              </a:lnSpc>
              <a:spcBef>
                <a:spcPts val="0"/>
              </a:spcBef>
            </a:pPr>
            <a:r>
              <a:rPr lang="cy-GB" altLang="en-US" sz="1600" dirty="0" smtClean="0">
                <a:latin typeface="Arial" panose="020B0604020202020204" pitchFamily="34" charset="0"/>
                <a:ea typeface="ＭＳ Ｐゴシック" panose="020B0600070205080204" pitchFamily="34" charset="-128"/>
                <a:cs typeface="Arial" panose="020B0604020202020204" pitchFamily="34" charset="0"/>
              </a:rPr>
              <a:t>Conclusions</a:t>
            </a:r>
          </a:p>
          <a:p>
            <a:pPr>
              <a:lnSpc>
                <a:spcPct val="160000"/>
              </a:lnSpc>
              <a:spcBef>
                <a:spcPts val="0"/>
              </a:spcBef>
            </a:pPr>
            <a:r>
              <a:rPr lang="cy-GB" altLang="en-US" sz="1600" dirty="0" smtClean="0">
                <a:latin typeface="Arial" panose="020B0604020202020204" pitchFamily="34" charset="0"/>
                <a:ea typeface="ＭＳ Ｐゴシック" panose="020B0600070205080204" pitchFamily="34" charset="-128"/>
                <a:cs typeface="Arial" panose="020B0604020202020204" pitchFamily="34" charset="0"/>
              </a:rPr>
              <a:t>References</a:t>
            </a:r>
            <a:endParaRPr lang="cy-GB" altLang="en-US" sz="1600" dirty="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9439815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Abstract</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77500" lnSpcReduction="20000"/>
          </a:bodyPr>
          <a:lstStyle/>
          <a:p>
            <a:pPr marL="0" indent="0" algn="just">
              <a:buNone/>
            </a:pPr>
            <a:r>
              <a:rPr lang="en-GB" sz="2800" dirty="0"/>
              <a:t>This </a:t>
            </a:r>
            <a:r>
              <a:rPr lang="en-GB" sz="2800" dirty="0" smtClean="0"/>
              <a:t>research </a:t>
            </a:r>
            <a:r>
              <a:rPr lang="en-GB" sz="2800" dirty="0"/>
              <a:t>proposes to address a perennial and global gap in the literature of religious violence and interreligious dialogue by exploring the contours of experience of Buddhist nuns in times of acute </a:t>
            </a:r>
            <a:r>
              <a:rPr lang="en-GB" sz="2800" dirty="0" smtClean="0"/>
              <a:t>violence. </a:t>
            </a:r>
            <a:r>
              <a:rPr lang="en-GB" sz="2800" dirty="0"/>
              <a:t>The </a:t>
            </a:r>
            <a:r>
              <a:rPr lang="en-GB" sz="2800" dirty="0" smtClean="0"/>
              <a:t>study attempts to suggest </a:t>
            </a:r>
            <a:r>
              <a:rPr lang="en-GB" sz="2800" dirty="0"/>
              <a:t>that the propensity to understand extremism from male informants may deliver incomplete stories, and by pragmatic extension, incomplete understanding of the global problem of violent extremism in the name of religion. This study is an effort to understand the growth of what has been called “Buddhist extremism” in </a:t>
            </a:r>
            <a:r>
              <a:rPr lang="en-GB" sz="2800" dirty="0" smtClean="0"/>
              <a:t>Myanmar and Sri Lanka, </a:t>
            </a:r>
            <a:r>
              <a:rPr lang="en-GB" sz="2800" dirty="0"/>
              <a:t>by focusing on two interrelated core questions. </a:t>
            </a:r>
            <a:r>
              <a:rPr lang="en-GB" sz="2800" i="1" dirty="0"/>
              <a:t>How religious violence affects the Buddhist nuns, and how the Buddhist nuns affect the religious violence?</a:t>
            </a:r>
            <a:r>
              <a:rPr lang="en-GB" sz="2800" dirty="0"/>
              <a:t> </a:t>
            </a:r>
            <a:r>
              <a:rPr lang="en-GB" sz="2800" i="1" dirty="0"/>
              <a:t>How can “peripheral people” be brought into the fold of Interreligious Dialogue (IRD) as significant contributors of dialogue and reconciliation?</a:t>
            </a:r>
            <a:r>
              <a:rPr lang="en-GB" sz="2800" dirty="0"/>
              <a:t> </a:t>
            </a:r>
          </a:p>
        </p:txBody>
      </p:sp>
    </p:spTree>
    <p:extLst>
      <p:ext uri="{BB962C8B-B14F-4D97-AF65-F5344CB8AC3E}">
        <p14:creationId xmlns:p14="http://schemas.microsoft.com/office/powerpoint/2010/main" val="41818011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Brief Overview</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512" y="1124744"/>
            <a:ext cx="8785225" cy="4392488"/>
          </a:xfrm>
        </p:spPr>
        <p:txBody>
          <a:bodyPr>
            <a:normAutofit/>
          </a:bodyPr>
          <a:lstStyle/>
          <a:p>
            <a:pPr algn="just"/>
            <a:r>
              <a:rPr lang="en-GB" sz="2000" dirty="0" smtClean="0"/>
              <a:t>Relationship of religion and violence is not accidental, and the relationships between the sacred and violence are complex and inseparable (Carter, 2003).</a:t>
            </a:r>
          </a:p>
          <a:p>
            <a:pPr algn="just"/>
            <a:r>
              <a:rPr lang="en-GB" sz="2000" dirty="0" smtClean="0"/>
              <a:t>Religion helps to moralise and legitimise violence (</a:t>
            </a:r>
            <a:r>
              <a:rPr lang="en-GB" sz="2000" dirty="0" err="1" smtClean="0"/>
              <a:t>Asad</a:t>
            </a:r>
            <a:r>
              <a:rPr lang="en-GB" sz="2000" dirty="0" smtClean="0"/>
              <a:t>, 1999).</a:t>
            </a:r>
          </a:p>
          <a:p>
            <a:pPr algn="just"/>
            <a:r>
              <a:rPr lang="en-GB" sz="2000" dirty="0" smtClean="0"/>
              <a:t>In the western dictum religious violence is often overlooked in the context of Buddhism (</a:t>
            </a:r>
            <a:r>
              <a:rPr lang="en-GB" sz="2000" dirty="0" err="1"/>
              <a:t>Tambiah</a:t>
            </a:r>
            <a:r>
              <a:rPr lang="en-GB" sz="2000" dirty="0"/>
              <a:t>, 1992; </a:t>
            </a:r>
            <a:r>
              <a:rPr lang="en-GB" sz="2000" dirty="0" err="1"/>
              <a:t>Juergersmeyer</a:t>
            </a:r>
            <a:r>
              <a:rPr lang="en-GB" sz="2000" dirty="0"/>
              <a:t>, 2003; and Kitts, </a:t>
            </a:r>
            <a:r>
              <a:rPr lang="en-GB" sz="2000" dirty="0" smtClean="0"/>
              <a:t>2013).</a:t>
            </a:r>
          </a:p>
          <a:p>
            <a:pPr algn="just"/>
            <a:r>
              <a:rPr lang="en-GB" sz="2000" dirty="0" smtClean="0"/>
              <a:t>Certain world religions are stereotyped to have longer and deeper links with extremism, and it is important to challenge this (</a:t>
            </a:r>
            <a:r>
              <a:rPr lang="en-GB" sz="2000" dirty="0" err="1" smtClean="0"/>
              <a:t>Brekke</a:t>
            </a:r>
            <a:r>
              <a:rPr lang="en-GB" sz="2000" dirty="0" smtClean="0"/>
              <a:t> </a:t>
            </a:r>
            <a:r>
              <a:rPr lang="en-GB" sz="2000" dirty="0"/>
              <a:t>and </a:t>
            </a:r>
            <a:r>
              <a:rPr lang="en-GB" sz="2000" dirty="0" smtClean="0"/>
              <a:t>Tikhonov, 2012).</a:t>
            </a:r>
          </a:p>
          <a:p>
            <a:pPr algn="just"/>
            <a:r>
              <a:rPr lang="en-GB" sz="2000" dirty="0" smtClean="0"/>
              <a:t>Women religious leaders face discrimination both within and outside their community (</a:t>
            </a:r>
            <a:r>
              <a:rPr lang="en-GB" sz="2000" dirty="0" err="1"/>
              <a:t>Kawanami</a:t>
            </a:r>
            <a:r>
              <a:rPr lang="en-GB" sz="2000" dirty="0"/>
              <a:t>, 2013). </a:t>
            </a:r>
            <a:endParaRPr lang="en-GB" sz="2000" dirty="0" smtClean="0"/>
          </a:p>
          <a:p>
            <a:pPr algn="just"/>
            <a:r>
              <a:rPr lang="en-GB" sz="2000" dirty="0" smtClean="0"/>
              <a:t>Even in Interreligious Dialogue, the theory and practice are governed by male religious leaders and male scholars (</a:t>
            </a:r>
            <a:r>
              <a:rPr lang="en-GB" sz="2000" dirty="0" err="1" smtClean="0"/>
              <a:t>Cornille</a:t>
            </a:r>
            <a:r>
              <a:rPr lang="en-GB" sz="2000" dirty="0" smtClean="0"/>
              <a:t>, 2013).</a:t>
            </a:r>
            <a:endParaRPr lang="en-GB" sz="2000" dirty="0"/>
          </a:p>
        </p:txBody>
      </p:sp>
    </p:spTree>
    <p:extLst>
      <p:ext uri="{BB962C8B-B14F-4D97-AF65-F5344CB8AC3E}">
        <p14:creationId xmlns:p14="http://schemas.microsoft.com/office/powerpoint/2010/main" val="400896681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Core Literature/Key Authors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512" y="980728"/>
            <a:ext cx="8785225" cy="4608512"/>
          </a:xfrm>
        </p:spPr>
        <p:txBody>
          <a:bodyPr>
            <a:noAutofit/>
          </a:bodyPr>
          <a:lstStyle/>
          <a:p>
            <a:pPr algn="just"/>
            <a:r>
              <a:rPr lang="en-GB" sz="1300" b="1" u="sng" dirty="0" smtClean="0"/>
              <a:t>General</a:t>
            </a:r>
          </a:p>
          <a:p>
            <a:pPr marL="514350" indent="-514350" algn="just">
              <a:buFont typeface="+mj-lt"/>
              <a:buAutoNum type="arabicPeriod"/>
            </a:pPr>
            <a:r>
              <a:rPr lang="en-GB" sz="1300" dirty="0" smtClean="0"/>
              <a:t>Mark </a:t>
            </a:r>
            <a:r>
              <a:rPr lang="en-GB" sz="1300" dirty="0" err="1" smtClean="0"/>
              <a:t>Juergersmeyer</a:t>
            </a:r>
            <a:endParaRPr lang="en-GB" sz="1300" dirty="0"/>
          </a:p>
          <a:p>
            <a:pPr marL="514350" indent="-514350" algn="just">
              <a:buFont typeface="+mj-lt"/>
              <a:buAutoNum type="arabicPeriod"/>
            </a:pPr>
            <a:r>
              <a:rPr lang="en-GB" sz="1300" dirty="0" smtClean="0"/>
              <a:t>Michael </a:t>
            </a:r>
            <a:r>
              <a:rPr lang="en-GB" sz="1300" dirty="0" err="1" smtClean="0"/>
              <a:t>Jerryson</a:t>
            </a:r>
            <a:endParaRPr lang="en-GB" sz="1300" dirty="0" smtClean="0"/>
          </a:p>
          <a:p>
            <a:pPr marL="514350" indent="-514350" algn="just">
              <a:buFont typeface="+mj-lt"/>
              <a:buAutoNum type="arabicPeriod"/>
            </a:pPr>
            <a:r>
              <a:rPr lang="en-GB" sz="1300" dirty="0" smtClean="0"/>
              <a:t>Arjun </a:t>
            </a:r>
            <a:r>
              <a:rPr lang="en-GB" sz="1300" dirty="0" err="1" smtClean="0"/>
              <a:t>Appadurai</a:t>
            </a:r>
            <a:endParaRPr lang="en-GB" sz="1300" dirty="0" smtClean="0"/>
          </a:p>
          <a:p>
            <a:pPr algn="just"/>
            <a:r>
              <a:rPr lang="en-GB" sz="1300" b="1" u="sng" dirty="0" smtClean="0"/>
              <a:t>Buddhist Nuns</a:t>
            </a:r>
          </a:p>
          <a:p>
            <a:pPr marL="514350" indent="-514350" algn="just">
              <a:buFont typeface="+mj-lt"/>
              <a:buAutoNum type="arabicPeriod"/>
            </a:pPr>
            <a:r>
              <a:rPr lang="en-GB" sz="1300" dirty="0" smtClean="0"/>
              <a:t>Hiroko </a:t>
            </a:r>
            <a:r>
              <a:rPr lang="en-GB" sz="1300" dirty="0" err="1" smtClean="0"/>
              <a:t>Kawanami</a:t>
            </a:r>
            <a:endParaRPr lang="en-GB" sz="1300" dirty="0" smtClean="0"/>
          </a:p>
          <a:p>
            <a:pPr marL="514350" indent="-514350" algn="just">
              <a:buFont typeface="+mj-lt"/>
              <a:buAutoNum type="arabicPeriod"/>
            </a:pPr>
            <a:r>
              <a:rPr lang="en-GB" sz="1300" dirty="0" err="1" smtClean="0"/>
              <a:t>Youngmi</a:t>
            </a:r>
            <a:r>
              <a:rPr lang="en-GB" sz="1300" dirty="0" smtClean="0"/>
              <a:t> Kim</a:t>
            </a:r>
          </a:p>
          <a:p>
            <a:pPr algn="just"/>
            <a:r>
              <a:rPr lang="en-GB" sz="1300" b="1" u="sng" dirty="0" smtClean="0"/>
              <a:t>Theory</a:t>
            </a:r>
          </a:p>
          <a:p>
            <a:pPr marL="514350" indent="-514350" algn="just">
              <a:buFont typeface="+mj-lt"/>
              <a:buAutoNum type="arabicPeriod"/>
            </a:pPr>
            <a:r>
              <a:rPr lang="en-GB" sz="1300" dirty="0" smtClean="0"/>
              <a:t>Bettina Schmidt and Ingo Schroder</a:t>
            </a:r>
          </a:p>
          <a:p>
            <a:pPr marL="514350" indent="-514350" algn="just">
              <a:buFont typeface="+mj-lt"/>
              <a:buAutoNum type="arabicPeriod"/>
            </a:pPr>
            <a:r>
              <a:rPr lang="en-GB" sz="1300" dirty="0" smtClean="0"/>
              <a:t>David Riches</a:t>
            </a:r>
          </a:p>
          <a:p>
            <a:pPr marL="514350" indent="-514350" algn="just">
              <a:buFont typeface="+mj-lt"/>
              <a:buAutoNum type="arabicPeriod"/>
            </a:pPr>
            <a:r>
              <a:rPr lang="en-GB" sz="1300" dirty="0" smtClean="0"/>
              <a:t>McGuire</a:t>
            </a:r>
          </a:p>
          <a:p>
            <a:pPr marL="514350" indent="-514350" algn="just">
              <a:buFont typeface="+mj-lt"/>
              <a:buAutoNum type="arabicPeriod"/>
            </a:pPr>
            <a:r>
              <a:rPr lang="en-GB" sz="1300" dirty="0"/>
              <a:t>Mark </a:t>
            </a:r>
            <a:r>
              <a:rPr lang="en-GB" sz="1300" dirty="0" err="1"/>
              <a:t>Juergersmeyer</a:t>
            </a:r>
            <a:endParaRPr lang="en-GB" sz="1300" dirty="0"/>
          </a:p>
          <a:p>
            <a:pPr marL="514350" indent="-514350" algn="just">
              <a:buFont typeface="+mj-lt"/>
              <a:buAutoNum type="arabicPeriod"/>
            </a:pPr>
            <a:r>
              <a:rPr lang="en-GB" sz="1300" dirty="0" smtClean="0"/>
              <a:t>Pierre Bourdieu</a:t>
            </a:r>
          </a:p>
          <a:p>
            <a:pPr algn="just"/>
            <a:r>
              <a:rPr lang="en-GB" sz="1300" b="1" u="sng" dirty="0" smtClean="0"/>
              <a:t>Methods</a:t>
            </a:r>
          </a:p>
          <a:p>
            <a:pPr marL="514350" indent="-514350" algn="just">
              <a:buFont typeface="+mj-lt"/>
              <a:buAutoNum type="arabicPeriod"/>
            </a:pPr>
            <a:r>
              <a:rPr lang="en-GB" sz="1300" dirty="0" smtClean="0"/>
              <a:t>Nordstrom and Robben</a:t>
            </a:r>
          </a:p>
          <a:p>
            <a:pPr marL="514350" indent="-514350" algn="just">
              <a:buFont typeface="+mj-lt"/>
              <a:buAutoNum type="arabicPeriod"/>
            </a:pPr>
            <a:r>
              <a:rPr lang="en-GB" sz="1300" dirty="0" smtClean="0"/>
              <a:t>Andrew and Pamela </a:t>
            </a:r>
            <a:r>
              <a:rPr lang="en-GB" sz="1300" dirty="0" err="1" smtClean="0"/>
              <a:t>Strathern</a:t>
            </a:r>
            <a:endParaRPr lang="en-GB" sz="1300" dirty="0" smtClean="0"/>
          </a:p>
          <a:p>
            <a:pPr algn="just"/>
            <a:r>
              <a:rPr lang="en-GB" sz="1300" b="1" u="sng" dirty="0" smtClean="0"/>
              <a:t>Interreligious Dialogue</a:t>
            </a:r>
          </a:p>
          <a:p>
            <a:pPr marL="514350" indent="-514350" algn="just">
              <a:buFont typeface="+mj-lt"/>
              <a:buAutoNum type="arabicPeriod"/>
            </a:pPr>
            <a:r>
              <a:rPr lang="en-GB" sz="1300" dirty="0" smtClean="0"/>
              <a:t>Catherine </a:t>
            </a:r>
            <a:r>
              <a:rPr lang="en-GB" sz="1300" dirty="0" err="1" smtClean="0"/>
              <a:t>Cornille</a:t>
            </a:r>
            <a:endParaRPr lang="en-GB" sz="1300" dirty="0" smtClean="0"/>
          </a:p>
          <a:p>
            <a:pPr marL="514350" indent="-514350" algn="just">
              <a:buFont typeface="+mj-lt"/>
              <a:buAutoNum type="arabicPeriod"/>
            </a:pPr>
            <a:r>
              <a:rPr lang="en-GB" sz="1300" dirty="0" smtClean="0"/>
              <a:t>David Tracy</a:t>
            </a:r>
            <a:endParaRPr lang="en-GB" sz="1300" dirty="0"/>
          </a:p>
        </p:txBody>
      </p:sp>
    </p:spTree>
    <p:extLst>
      <p:ext uri="{BB962C8B-B14F-4D97-AF65-F5344CB8AC3E}">
        <p14:creationId xmlns:p14="http://schemas.microsoft.com/office/powerpoint/2010/main" val="20587517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Identified “gaps”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92500"/>
          </a:bodyPr>
          <a:lstStyle/>
          <a:p>
            <a:pPr algn="just"/>
            <a:r>
              <a:rPr lang="en-GB" sz="2800" dirty="0" smtClean="0"/>
              <a:t>Religious extremism and Buddhism</a:t>
            </a:r>
          </a:p>
          <a:p>
            <a:pPr marL="0" indent="0" algn="just">
              <a:buNone/>
            </a:pPr>
            <a:endParaRPr lang="en-GB" sz="2800" dirty="0" smtClean="0"/>
          </a:p>
          <a:p>
            <a:pPr algn="just"/>
            <a:r>
              <a:rPr lang="en-GB" sz="2800" dirty="0" smtClean="0"/>
              <a:t>Role of Buddhist nuns during the times of severe conflict</a:t>
            </a:r>
          </a:p>
          <a:p>
            <a:pPr marL="0" indent="0" algn="just">
              <a:buNone/>
            </a:pPr>
            <a:endParaRPr lang="en-GB" sz="2800" dirty="0" smtClean="0"/>
          </a:p>
          <a:p>
            <a:pPr algn="just"/>
            <a:r>
              <a:rPr lang="en-GB" sz="2800" dirty="0" smtClean="0"/>
              <a:t>Engaging “peripheral people” in Interreligious dialogue</a:t>
            </a:r>
          </a:p>
          <a:p>
            <a:pPr marL="0" indent="0" algn="just">
              <a:buNone/>
            </a:pPr>
            <a:endParaRPr lang="en-GB" sz="2800" dirty="0" smtClean="0"/>
          </a:p>
          <a:p>
            <a:pPr algn="just"/>
            <a:r>
              <a:rPr lang="en-GB" sz="2800" dirty="0" smtClean="0"/>
              <a:t>Sri Lanka and Myanmar</a:t>
            </a:r>
            <a:endParaRPr lang="en-GB" sz="2800" dirty="0"/>
          </a:p>
        </p:txBody>
      </p:sp>
    </p:spTree>
    <p:extLst>
      <p:ext uri="{BB962C8B-B14F-4D97-AF65-F5344CB8AC3E}">
        <p14:creationId xmlns:p14="http://schemas.microsoft.com/office/powerpoint/2010/main" val="16376109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Key questions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a:bodyPr>
          <a:lstStyle/>
          <a:p>
            <a:pPr algn="just"/>
            <a:r>
              <a:rPr lang="en-GB" sz="2800" i="1" dirty="0"/>
              <a:t>How religious violence affects the Buddhist nuns, and how the Buddhist nuns affect the religious violence?</a:t>
            </a:r>
            <a:r>
              <a:rPr lang="en-GB" sz="2800" dirty="0"/>
              <a:t> </a:t>
            </a:r>
            <a:endParaRPr lang="en-GB" sz="2800" dirty="0" smtClean="0"/>
          </a:p>
          <a:p>
            <a:pPr marL="0" indent="0" algn="just">
              <a:buNone/>
            </a:pPr>
            <a:endParaRPr lang="en-GB" sz="2800" dirty="0" smtClean="0"/>
          </a:p>
          <a:p>
            <a:pPr algn="just"/>
            <a:r>
              <a:rPr lang="en-GB" sz="2800" i="1" dirty="0" smtClean="0"/>
              <a:t>How </a:t>
            </a:r>
            <a:r>
              <a:rPr lang="en-GB" sz="2800" i="1" dirty="0"/>
              <a:t>can “peripheral people” be brought into the fold of Interreligious Dialogue (IRD) as significant contributors of dialogue and reconciliation?</a:t>
            </a:r>
            <a:endParaRPr lang="en-GB" sz="2800" dirty="0"/>
          </a:p>
        </p:txBody>
      </p:sp>
    </p:spTree>
    <p:extLst>
      <p:ext uri="{BB962C8B-B14F-4D97-AF65-F5344CB8AC3E}">
        <p14:creationId xmlns:p14="http://schemas.microsoft.com/office/powerpoint/2010/main" val="3732049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Theoretical frameworks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a:bodyPr>
          <a:lstStyle/>
          <a:p>
            <a:pPr marL="571500" indent="-571500" algn="just">
              <a:buAutoNum type="romanLcParenR"/>
            </a:pPr>
            <a:r>
              <a:rPr lang="en-GB" sz="2800" dirty="0" smtClean="0"/>
              <a:t>Anthropological </a:t>
            </a:r>
            <a:r>
              <a:rPr lang="en-GB" sz="2800" dirty="0"/>
              <a:t>construct of </a:t>
            </a:r>
            <a:r>
              <a:rPr lang="en-GB" sz="2800" dirty="0" smtClean="0"/>
              <a:t>violence </a:t>
            </a:r>
          </a:p>
          <a:p>
            <a:pPr marL="571500" indent="-571500" algn="just">
              <a:buAutoNum type="romanLcParenR"/>
            </a:pPr>
            <a:r>
              <a:rPr lang="en-GB" sz="2800" dirty="0" smtClean="0"/>
              <a:t>Experiential </a:t>
            </a:r>
            <a:r>
              <a:rPr lang="en-GB" sz="2800" dirty="0"/>
              <a:t>approach to </a:t>
            </a:r>
            <a:r>
              <a:rPr lang="en-GB" sz="2800" dirty="0" smtClean="0"/>
              <a:t>violence</a:t>
            </a:r>
          </a:p>
          <a:p>
            <a:pPr marL="571500" indent="-571500" algn="just">
              <a:buAutoNum type="romanLcParenR"/>
            </a:pPr>
            <a:r>
              <a:rPr lang="en-GB" sz="2800" dirty="0" smtClean="0"/>
              <a:t>Theory </a:t>
            </a:r>
            <a:r>
              <a:rPr lang="en-GB" sz="2800" dirty="0"/>
              <a:t>of </a:t>
            </a:r>
            <a:r>
              <a:rPr lang="en-GB" sz="2800" dirty="0" smtClean="0"/>
              <a:t>Performativity</a:t>
            </a:r>
          </a:p>
          <a:p>
            <a:pPr marL="571500" indent="-571500" algn="just">
              <a:buAutoNum type="romanLcParenR"/>
            </a:pPr>
            <a:r>
              <a:rPr lang="en-GB" sz="2800" dirty="0" smtClean="0"/>
              <a:t>Bourdieu’s </a:t>
            </a:r>
            <a:r>
              <a:rPr lang="en-GB" sz="2800" dirty="0"/>
              <a:t>proposition of religious violence as a tool for social domination. </a:t>
            </a:r>
          </a:p>
          <a:p>
            <a:pPr marL="0" indent="0" algn="just">
              <a:buNone/>
            </a:pPr>
            <a:endParaRPr lang="en-GB" sz="2800" dirty="0"/>
          </a:p>
        </p:txBody>
      </p:sp>
    </p:spTree>
    <p:extLst>
      <p:ext uri="{BB962C8B-B14F-4D97-AF65-F5344CB8AC3E}">
        <p14:creationId xmlns:p14="http://schemas.microsoft.com/office/powerpoint/2010/main" val="31878453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Theoretical frameworks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92500" lnSpcReduction="20000"/>
          </a:bodyPr>
          <a:lstStyle/>
          <a:p>
            <a:pPr marL="0" indent="0" algn="just">
              <a:buNone/>
            </a:pPr>
            <a:r>
              <a:rPr lang="en-GB" sz="2800" b="1" dirty="0" smtClean="0">
                <a:solidFill>
                  <a:schemeClr val="tx2">
                    <a:lumMod val="60000"/>
                    <a:lumOff val="40000"/>
                  </a:schemeClr>
                </a:solidFill>
              </a:rPr>
              <a:t>Anthropological </a:t>
            </a:r>
            <a:r>
              <a:rPr lang="en-GB" sz="2800" b="1" dirty="0">
                <a:solidFill>
                  <a:schemeClr val="tx2">
                    <a:lumMod val="60000"/>
                    <a:lumOff val="40000"/>
                  </a:schemeClr>
                </a:solidFill>
              </a:rPr>
              <a:t>construct of </a:t>
            </a:r>
            <a:r>
              <a:rPr lang="en-GB" sz="2800" b="1" dirty="0" smtClean="0">
                <a:solidFill>
                  <a:schemeClr val="tx2">
                    <a:lumMod val="60000"/>
                    <a:lumOff val="40000"/>
                  </a:schemeClr>
                </a:solidFill>
              </a:rPr>
              <a:t>violence</a:t>
            </a:r>
          </a:p>
          <a:p>
            <a:pPr algn="just"/>
            <a:r>
              <a:rPr lang="en-GB" sz="2000" dirty="0" smtClean="0"/>
              <a:t>People centric and holistic</a:t>
            </a:r>
          </a:p>
          <a:p>
            <a:pPr algn="just"/>
            <a:r>
              <a:rPr lang="en-GB" sz="2000" dirty="0" smtClean="0"/>
              <a:t>Imperative framework for ethnography</a:t>
            </a:r>
          </a:p>
          <a:p>
            <a:pPr algn="just"/>
            <a:r>
              <a:rPr lang="en-GB" sz="2000" dirty="0" smtClean="0"/>
              <a:t>Wolf (1980)- This approach is unique as it facilitates studies of </a:t>
            </a:r>
            <a:r>
              <a:rPr lang="en-GB" sz="2000" i="1" dirty="0" smtClean="0"/>
              <a:t>relationship</a:t>
            </a:r>
            <a:r>
              <a:rPr lang="en-GB" sz="2000" dirty="0" smtClean="0"/>
              <a:t> of  several social institutions with violent interpretations and practice.</a:t>
            </a:r>
          </a:p>
          <a:p>
            <a:pPr algn="just"/>
            <a:r>
              <a:rPr lang="en-GB" sz="2000" dirty="0" err="1"/>
              <a:t>Strathern</a:t>
            </a:r>
            <a:r>
              <a:rPr lang="en-GB" sz="2000" dirty="0"/>
              <a:t> and Stewart (1999</a:t>
            </a:r>
            <a:r>
              <a:rPr lang="en-GB" sz="2000" dirty="0" smtClean="0"/>
              <a:t>) note that anthropology helps us to study both conceptual and operational forms of violence</a:t>
            </a:r>
          </a:p>
          <a:p>
            <a:pPr algn="just"/>
            <a:r>
              <a:rPr lang="en-GB" sz="2000" dirty="0" smtClean="0"/>
              <a:t>Riches (1986)- Classical anthropologist who was one of the first persons to suggest models for understanding violence.</a:t>
            </a:r>
          </a:p>
          <a:p>
            <a:pPr algn="just"/>
            <a:r>
              <a:rPr lang="en-GB" sz="1900" dirty="0" smtClean="0"/>
              <a:t>Anthropological construct of aids the comprehension of violence as “a </a:t>
            </a:r>
            <a:r>
              <a:rPr lang="en-GB" sz="1900" dirty="0"/>
              <a:t>practice mediating between historical boundedness of action in response to specific structural conditions and human creativity, and the cultural quest for meanings” (Schmidt and Schroder 2001: 18). </a:t>
            </a:r>
            <a:endParaRPr lang="en-GB" sz="1900" dirty="0" smtClean="0"/>
          </a:p>
          <a:p>
            <a:pPr marL="0" indent="0" algn="just">
              <a:buNone/>
            </a:pPr>
            <a:endParaRPr lang="en-GB" sz="2800" dirty="0"/>
          </a:p>
        </p:txBody>
      </p:sp>
    </p:spTree>
    <p:extLst>
      <p:ext uri="{BB962C8B-B14F-4D97-AF65-F5344CB8AC3E}">
        <p14:creationId xmlns:p14="http://schemas.microsoft.com/office/powerpoint/2010/main" val="27157408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Theoretical frameworks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a:bodyPr>
          <a:lstStyle/>
          <a:p>
            <a:pPr marL="0" indent="0" algn="just">
              <a:buNone/>
            </a:pPr>
            <a:r>
              <a:rPr lang="en-GB" sz="2800" b="1" dirty="0" smtClean="0">
                <a:solidFill>
                  <a:schemeClr val="tx2">
                    <a:lumMod val="60000"/>
                    <a:lumOff val="40000"/>
                  </a:schemeClr>
                </a:solidFill>
              </a:rPr>
              <a:t>Experiential </a:t>
            </a:r>
            <a:r>
              <a:rPr lang="en-GB" sz="2800" b="1" dirty="0">
                <a:solidFill>
                  <a:schemeClr val="tx2">
                    <a:lumMod val="60000"/>
                    <a:lumOff val="40000"/>
                  </a:schemeClr>
                </a:solidFill>
              </a:rPr>
              <a:t>approach to </a:t>
            </a:r>
            <a:r>
              <a:rPr lang="en-GB" sz="2800" b="1" dirty="0" smtClean="0">
                <a:solidFill>
                  <a:schemeClr val="tx2">
                    <a:lumMod val="60000"/>
                    <a:lumOff val="40000"/>
                  </a:schemeClr>
                </a:solidFill>
              </a:rPr>
              <a:t>violence</a:t>
            </a:r>
          </a:p>
          <a:p>
            <a:pPr algn="just"/>
            <a:r>
              <a:rPr lang="en-GB" sz="1900" dirty="0" smtClean="0"/>
              <a:t>Inspired by Husserl’s theory </a:t>
            </a:r>
            <a:r>
              <a:rPr lang="en-GB" sz="1900" dirty="0"/>
              <a:t>on </a:t>
            </a:r>
            <a:r>
              <a:rPr lang="en-GB" sz="1900" dirty="0" smtClean="0"/>
              <a:t>phenomenology.</a:t>
            </a:r>
          </a:p>
          <a:p>
            <a:pPr algn="just"/>
            <a:r>
              <a:rPr lang="en-GB" sz="1900" dirty="0" smtClean="0"/>
              <a:t>It attempts to examine and understand the everyday-ness of violence- how we negotiate it in our day to day lives.</a:t>
            </a:r>
          </a:p>
          <a:p>
            <a:pPr algn="just"/>
            <a:r>
              <a:rPr lang="en-GB" sz="1900" dirty="0"/>
              <a:t>Scientific intentionality would be mere abstraction with lived experiences of </a:t>
            </a:r>
            <a:r>
              <a:rPr lang="en-GB" sz="1900" dirty="0" smtClean="0"/>
              <a:t>religion. </a:t>
            </a:r>
            <a:r>
              <a:rPr lang="en-GB" sz="1900" dirty="0"/>
              <a:t>(Segal, 2006</a:t>
            </a:r>
            <a:r>
              <a:rPr lang="en-GB" sz="1900" dirty="0" smtClean="0"/>
              <a:t>).</a:t>
            </a:r>
          </a:p>
          <a:p>
            <a:pPr algn="just"/>
            <a:r>
              <a:rPr lang="en-GB" sz="1900" dirty="0" smtClean="0"/>
              <a:t>It values individual imaginations and experiences (McGuire, 2008). </a:t>
            </a:r>
          </a:p>
          <a:p>
            <a:pPr algn="just"/>
            <a:r>
              <a:rPr lang="en-GB" sz="1900" dirty="0" err="1" smtClean="0"/>
              <a:t>Appadurai</a:t>
            </a:r>
            <a:r>
              <a:rPr lang="en-GB" sz="1900" dirty="0" smtClean="0"/>
              <a:t> (1996) argues that if we understand religion and culture as “moving”, it is only wise to account for and draw meanings from experiences. </a:t>
            </a:r>
          </a:p>
          <a:p>
            <a:pPr marL="0" indent="0" algn="just">
              <a:buNone/>
            </a:pPr>
            <a:endParaRPr lang="en-GB" sz="2800" dirty="0"/>
          </a:p>
        </p:txBody>
      </p:sp>
    </p:spTree>
    <p:extLst>
      <p:ext uri="{BB962C8B-B14F-4D97-AF65-F5344CB8AC3E}">
        <p14:creationId xmlns:p14="http://schemas.microsoft.com/office/powerpoint/2010/main" val="8349096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Theoretical frameworks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92500" lnSpcReduction="10000"/>
          </a:bodyPr>
          <a:lstStyle/>
          <a:p>
            <a:pPr marL="0" indent="0" algn="just">
              <a:buNone/>
            </a:pPr>
            <a:r>
              <a:rPr lang="en-GB" sz="2800" b="1" dirty="0" smtClean="0">
                <a:solidFill>
                  <a:schemeClr val="tx2">
                    <a:lumMod val="60000"/>
                    <a:lumOff val="40000"/>
                  </a:schemeClr>
                </a:solidFill>
              </a:rPr>
              <a:t>Theory </a:t>
            </a:r>
            <a:r>
              <a:rPr lang="en-GB" sz="2800" b="1" dirty="0">
                <a:solidFill>
                  <a:schemeClr val="tx2">
                    <a:lumMod val="60000"/>
                    <a:lumOff val="40000"/>
                  </a:schemeClr>
                </a:solidFill>
              </a:rPr>
              <a:t>of </a:t>
            </a:r>
            <a:r>
              <a:rPr lang="en-GB" sz="2800" b="1" dirty="0" smtClean="0">
                <a:solidFill>
                  <a:schemeClr val="tx2">
                    <a:lumMod val="60000"/>
                    <a:lumOff val="40000"/>
                  </a:schemeClr>
                </a:solidFill>
              </a:rPr>
              <a:t>Performativity</a:t>
            </a:r>
          </a:p>
          <a:p>
            <a:pPr algn="just"/>
            <a:r>
              <a:rPr lang="en-GB" sz="2100" dirty="0" smtClean="0"/>
              <a:t>Inspired by </a:t>
            </a:r>
            <a:r>
              <a:rPr lang="en-GB" sz="2100" dirty="0"/>
              <a:t>Austin’s ‘Speech-Act theory’ of 1962 </a:t>
            </a:r>
            <a:r>
              <a:rPr lang="en-GB" sz="2100" dirty="0" smtClean="0"/>
              <a:t>– “we do things when we say things” and “we are perpetually becoming”.</a:t>
            </a:r>
          </a:p>
          <a:p>
            <a:pPr algn="just"/>
            <a:r>
              <a:rPr lang="en-GB" sz="2100" dirty="0" smtClean="0"/>
              <a:t>Judith Butler is a key proponent who took gender studies to a very different level by introducing performativity in it.</a:t>
            </a:r>
          </a:p>
          <a:p>
            <a:pPr algn="just"/>
            <a:r>
              <a:rPr lang="en-GB" sz="2100" dirty="0" err="1"/>
              <a:t>Juergensmeyer</a:t>
            </a:r>
            <a:r>
              <a:rPr lang="en-GB" sz="2100" dirty="0"/>
              <a:t> (2004) </a:t>
            </a:r>
            <a:r>
              <a:rPr lang="en-GB" sz="2100" dirty="0" smtClean="0"/>
              <a:t>views violence as performative, similar to religious rituals. </a:t>
            </a:r>
          </a:p>
          <a:p>
            <a:pPr algn="just"/>
            <a:r>
              <a:rPr lang="en-GB" sz="2100" dirty="0" smtClean="0"/>
              <a:t>For him, like a theatrical performance, religious violence is performed and has three stages to it- staging, execution, and reaction of audience. It </a:t>
            </a:r>
            <a:r>
              <a:rPr lang="en-GB" sz="2100" dirty="0"/>
              <a:t>is </a:t>
            </a:r>
            <a:r>
              <a:rPr lang="en-GB" sz="2100" dirty="0" smtClean="0"/>
              <a:t>inherently histrionic, and is no short of a spectacle.</a:t>
            </a:r>
          </a:p>
          <a:p>
            <a:pPr algn="just"/>
            <a:r>
              <a:rPr lang="en-GB" sz="2100" dirty="0" err="1" smtClean="0"/>
              <a:t>Appadurai</a:t>
            </a:r>
            <a:r>
              <a:rPr lang="en-GB" sz="2100" dirty="0" smtClean="0"/>
              <a:t> (2006) asserts that landscape building and training actors presupposes violence.</a:t>
            </a:r>
          </a:p>
          <a:p>
            <a:pPr marL="0" indent="0" algn="just">
              <a:buNone/>
            </a:pPr>
            <a:endParaRPr lang="en-GB" sz="2800" dirty="0"/>
          </a:p>
        </p:txBody>
      </p:sp>
    </p:spTree>
    <p:extLst>
      <p:ext uri="{BB962C8B-B14F-4D97-AF65-F5344CB8AC3E}">
        <p14:creationId xmlns:p14="http://schemas.microsoft.com/office/powerpoint/2010/main" val="273332147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Theoretical frameworks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4113882"/>
          </a:xfrm>
        </p:spPr>
        <p:txBody>
          <a:bodyPr>
            <a:normAutofit fontScale="47500" lnSpcReduction="20000"/>
          </a:bodyPr>
          <a:lstStyle/>
          <a:p>
            <a:pPr marL="0" indent="0" algn="just">
              <a:buNone/>
            </a:pPr>
            <a:r>
              <a:rPr lang="en-GB" sz="3800" b="1" dirty="0" smtClean="0">
                <a:solidFill>
                  <a:schemeClr val="tx2">
                    <a:lumMod val="60000"/>
                    <a:lumOff val="40000"/>
                  </a:schemeClr>
                </a:solidFill>
              </a:rPr>
              <a:t>Bourdieu’s </a:t>
            </a:r>
            <a:r>
              <a:rPr lang="en-GB" sz="3800" b="1" dirty="0">
                <a:solidFill>
                  <a:schemeClr val="tx2">
                    <a:lumMod val="60000"/>
                    <a:lumOff val="40000"/>
                  </a:schemeClr>
                </a:solidFill>
              </a:rPr>
              <a:t>proposition of religious violence as a tool for social </a:t>
            </a:r>
            <a:r>
              <a:rPr lang="en-GB" sz="3800" b="1" dirty="0" smtClean="0">
                <a:solidFill>
                  <a:schemeClr val="tx2">
                    <a:lumMod val="60000"/>
                    <a:lumOff val="40000"/>
                  </a:schemeClr>
                </a:solidFill>
              </a:rPr>
              <a:t>domination</a:t>
            </a:r>
          </a:p>
          <a:p>
            <a:pPr marL="0" indent="0" algn="just">
              <a:buNone/>
            </a:pPr>
            <a:endParaRPr lang="en-GB" sz="2800" b="1" dirty="0" smtClean="0">
              <a:solidFill>
                <a:schemeClr val="tx2">
                  <a:lumMod val="60000"/>
                  <a:lumOff val="40000"/>
                </a:schemeClr>
              </a:solidFill>
            </a:endParaRPr>
          </a:p>
          <a:p>
            <a:pPr algn="just"/>
            <a:r>
              <a:rPr lang="en-GB" sz="3600" dirty="0"/>
              <a:t>The association of socially institutionalised domination and religion is </a:t>
            </a:r>
            <a:r>
              <a:rPr lang="en-GB" sz="3600" dirty="0" err="1"/>
              <a:t>undertheorised</a:t>
            </a:r>
            <a:r>
              <a:rPr lang="en-GB" sz="3600" dirty="0"/>
              <a:t> (North et al, 2009</a:t>
            </a:r>
            <a:r>
              <a:rPr lang="en-GB" sz="3600" dirty="0" smtClean="0"/>
              <a:t>).</a:t>
            </a:r>
          </a:p>
          <a:p>
            <a:pPr algn="just"/>
            <a:r>
              <a:rPr lang="en-GB" sz="3600" dirty="0" err="1" smtClean="0"/>
              <a:t>Gayathri</a:t>
            </a:r>
            <a:r>
              <a:rPr lang="en-GB" sz="3600" dirty="0" smtClean="0"/>
              <a:t> </a:t>
            </a:r>
            <a:r>
              <a:rPr lang="en-GB" sz="3600" dirty="0" err="1" smtClean="0"/>
              <a:t>Spivak</a:t>
            </a:r>
            <a:r>
              <a:rPr lang="en-GB" sz="3600" dirty="0" smtClean="0"/>
              <a:t> in her subaltern theories argue that violence necessarily is </a:t>
            </a:r>
            <a:r>
              <a:rPr lang="en-GB" sz="3600" dirty="0" err="1" smtClean="0"/>
              <a:t>discrimatory</a:t>
            </a:r>
            <a:r>
              <a:rPr lang="en-GB" sz="3600" dirty="0" smtClean="0"/>
              <a:t> in nature.</a:t>
            </a:r>
          </a:p>
          <a:p>
            <a:pPr algn="just"/>
            <a:r>
              <a:rPr lang="en-GB" sz="3600" dirty="0" smtClean="0"/>
              <a:t>Bourdieu’s understanding of religious violence as “symbolic violence”.</a:t>
            </a:r>
          </a:p>
          <a:p>
            <a:pPr algn="just"/>
            <a:r>
              <a:rPr lang="en-GB" sz="3600" dirty="0"/>
              <a:t>“Symbolic violence is violence that is exercised upon a social agent with his or her complicity” (Bourdieu and </a:t>
            </a:r>
            <a:r>
              <a:rPr lang="en-GB" sz="3600" dirty="0" err="1"/>
              <a:t>Wacquant</a:t>
            </a:r>
            <a:r>
              <a:rPr lang="en-GB" sz="3600" dirty="0"/>
              <a:t> 1992: 167</a:t>
            </a:r>
            <a:r>
              <a:rPr lang="en-GB" sz="3600" dirty="0" smtClean="0"/>
              <a:t>).</a:t>
            </a:r>
          </a:p>
          <a:p>
            <a:pPr algn="just"/>
            <a:r>
              <a:rPr lang="en-GB" sz="3600" dirty="0"/>
              <a:t>He put forth that, “to refuse what anyway is refused and to love the inevitable” (Bourdieu 1977: 77) is the virtue of the marginalised </a:t>
            </a:r>
            <a:r>
              <a:rPr lang="en-GB" sz="3600" dirty="0" smtClean="0"/>
              <a:t>groups.</a:t>
            </a:r>
          </a:p>
          <a:p>
            <a:pPr algn="just"/>
            <a:r>
              <a:rPr lang="en-GB" sz="3600" dirty="0" smtClean="0"/>
              <a:t>Religion </a:t>
            </a:r>
            <a:r>
              <a:rPr lang="en-GB" sz="3600" dirty="0"/>
              <a:t>plays an imperative role in this symbolic violence, where perceptions and factors of choosing sides are determined (McGuire, 2008</a:t>
            </a:r>
            <a:r>
              <a:rPr lang="en-GB" sz="3600" dirty="0" smtClean="0"/>
              <a:t>).</a:t>
            </a:r>
            <a:endParaRPr lang="en-GB" sz="3600" dirty="0">
              <a:solidFill>
                <a:schemeClr val="tx2">
                  <a:lumMod val="60000"/>
                  <a:lumOff val="40000"/>
                </a:schemeClr>
              </a:solidFill>
            </a:endParaRPr>
          </a:p>
          <a:p>
            <a:pPr marL="0" indent="0" algn="just">
              <a:buNone/>
            </a:pPr>
            <a:endParaRPr lang="en-GB" sz="2800" dirty="0"/>
          </a:p>
        </p:txBody>
      </p:sp>
    </p:spTree>
    <p:extLst>
      <p:ext uri="{BB962C8B-B14F-4D97-AF65-F5344CB8AC3E}">
        <p14:creationId xmlns:p14="http://schemas.microsoft.com/office/powerpoint/2010/main" val="105394983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Methodology</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3856038"/>
          </a:xfrm>
        </p:spPr>
        <p:txBody>
          <a:bodyPr>
            <a:normAutofit fontScale="92500" lnSpcReduction="20000"/>
          </a:bodyPr>
          <a:lstStyle/>
          <a:p>
            <a:pPr algn="just"/>
            <a:r>
              <a:rPr lang="en-GB" sz="2800" dirty="0"/>
              <a:t>The design of my fieldwork is essentially participatory and collaborative, with a tool box comprising observational methods, surveys, semi-structured interviews, focus group discussions, and case studies</a:t>
            </a:r>
            <a:r>
              <a:rPr lang="en-GB" sz="2800" dirty="0" smtClean="0"/>
              <a:t>.</a:t>
            </a:r>
          </a:p>
          <a:p>
            <a:pPr algn="just"/>
            <a:endParaRPr lang="en-GB" sz="2800" dirty="0"/>
          </a:p>
          <a:p>
            <a:pPr algn="just"/>
            <a:r>
              <a:rPr lang="en-GB" sz="2800" dirty="0"/>
              <a:t>The premise of my field is embedded in existential problems, intertwined with personal aspirations and professional interests, and has three significant methodological foci- </a:t>
            </a:r>
            <a:r>
              <a:rPr lang="en-GB" sz="2800" dirty="0" err="1"/>
              <a:t>i</a:t>
            </a:r>
            <a:r>
              <a:rPr lang="en-GB" sz="2800" dirty="0"/>
              <a:t>) people in context, ii) the social structures, and the iii) social processes relevant to the research .</a:t>
            </a:r>
          </a:p>
        </p:txBody>
      </p:sp>
    </p:spTree>
    <p:extLst>
      <p:ext uri="{BB962C8B-B14F-4D97-AF65-F5344CB8AC3E}">
        <p14:creationId xmlns:p14="http://schemas.microsoft.com/office/powerpoint/2010/main" val="163932356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Proposed Field</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p:txBody>
          <a:bodyPr>
            <a:normAutofit/>
          </a:bodyPr>
          <a:lstStyle/>
          <a:p>
            <a:pPr algn="ctr"/>
            <a:r>
              <a:rPr lang="en-GB" sz="2800" dirty="0" smtClean="0"/>
              <a:t>Sri Lanka</a:t>
            </a:r>
            <a:endParaRPr lang="en-GB" sz="2800" dirty="0"/>
          </a:p>
        </p:txBody>
      </p:sp>
      <p:sp>
        <p:nvSpPr>
          <p:cNvPr id="2" name="Content Placeholder 1"/>
          <p:cNvSpPr>
            <a:spLocks noGrp="1"/>
          </p:cNvSpPr>
          <p:nvPr>
            <p:ph sz="half" idx="2"/>
          </p:nvPr>
        </p:nvSpPr>
        <p:spPr>
          <a:xfrm>
            <a:off x="1524447" y="2112251"/>
            <a:ext cx="2088232" cy="3381285"/>
          </a:xfrm>
        </p:spPr>
        <p:txBody>
          <a:bodyPr/>
          <a:lstStyle/>
          <a:p>
            <a:r>
              <a:rPr lang="en-GB" dirty="0" smtClean="0"/>
              <a:t>Colombo</a:t>
            </a:r>
          </a:p>
          <a:p>
            <a:endParaRPr lang="en-GB" dirty="0"/>
          </a:p>
        </p:txBody>
      </p:sp>
      <p:sp>
        <p:nvSpPr>
          <p:cNvPr id="3" name="Text Placeholder 2"/>
          <p:cNvSpPr>
            <a:spLocks noGrp="1"/>
          </p:cNvSpPr>
          <p:nvPr>
            <p:ph type="body" sz="quarter" idx="3"/>
          </p:nvPr>
        </p:nvSpPr>
        <p:spPr/>
        <p:txBody>
          <a:bodyPr/>
          <a:lstStyle/>
          <a:p>
            <a:pPr algn="ctr"/>
            <a:r>
              <a:rPr lang="en-GB" dirty="0" smtClean="0"/>
              <a:t>Myanmar</a:t>
            </a:r>
            <a:endParaRPr lang="en-GB" dirty="0"/>
          </a:p>
        </p:txBody>
      </p:sp>
      <p:sp>
        <p:nvSpPr>
          <p:cNvPr id="4" name="Content Placeholder 3"/>
          <p:cNvSpPr>
            <a:spLocks noGrp="1"/>
          </p:cNvSpPr>
          <p:nvPr>
            <p:ph sz="quarter" idx="4"/>
          </p:nvPr>
        </p:nvSpPr>
        <p:spPr>
          <a:xfrm>
            <a:off x="5580112" y="2132856"/>
            <a:ext cx="2880320" cy="3456384"/>
          </a:xfrm>
        </p:spPr>
        <p:txBody>
          <a:bodyPr/>
          <a:lstStyle/>
          <a:p>
            <a:r>
              <a:rPr lang="en-GB" dirty="0" err="1" smtClean="0"/>
              <a:t>Sagaing</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7704" y="2768985"/>
            <a:ext cx="1704975" cy="26765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80112" y="2685225"/>
            <a:ext cx="2160240" cy="28083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497972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Potential Contributions to?</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512" y="1844824"/>
            <a:ext cx="8785225" cy="3456384"/>
          </a:xfrm>
        </p:spPr>
        <p:txBody>
          <a:bodyPr>
            <a:normAutofit/>
          </a:bodyPr>
          <a:lstStyle/>
          <a:p>
            <a:pPr algn="just"/>
            <a:r>
              <a:rPr lang="en-GB" sz="2800" dirty="0" smtClean="0"/>
              <a:t>Social Anthropology</a:t>
            </a:r>
          </a:p>
          <a:p>
            <a:pPr algn="just"/>
            <a:r>
              <a:rPr lang="en-GB" sz="2800" dirty="0" smtClean="0"/>
              <a:t>Religious Studies</a:t>
            </a:r>
          </a:p>
          <a:p>
            <a:pPr algn="just"/>
            <a:r>
              <a:rPr lang="en-GB" sz="2800" dirty="0" smtClean="0"/>
              <a:t>Interreligious Dialogue</a:t>
            </a:r>
          </a:p>
          <a:p>
            <a:pPr algn="just"/>
            <a:r>
              <a:rPr lang="en-GB" sz="2800" dirty="0" smtClean="0"/>
              <a:t>Conflict management and peacebuilding initiatives</a:t>
            </a:r>
          </a:p>
          <a:p>
            <a:pPr algn="just"/>
            <a:r>
              <a:rPr lang="en-GB" sz="2800" dirty="0" smtClean="0"/>
              <a:t>Policy space</a:t>
            </a:r>
          </a:p>
          <a:p>
            <a:pPr algn="just"/>
            <a:r>
              <a:rPr lang="en-GB" sz="2800" dirty="0" smtClean="0"/>
              <a:t>Community welfare</a:t>
            </a:r>
            <a:endParaRPr lang="en-GB" sz="2800" dirty="0"/>
          </a:p>
        </p:txBody>
      </p:sp>
    </p:spTree>
    <p:extLst>
      <p:ext uri="{BB962C8B-B14F-4D97-AF65-F5344CB8AC3E}">
        <p14:creationId xmlns:p14="http://schemas.microsoft.com/office/powerpoint/2010/main" val="13284660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lstStyle/>
          <a:p>
            <a:r>
              <a:rPr lang="en-GB" altLang="en-US" sz="3600" b="1" dirty="0" smtClean="0">
                <a:latin typeface="Arial" panose="020B0604020202020204" pitchFamily="34" charset="0"/>
                <a:ea typeface="ＭＳ Ｐゴシック" panose="020B0600070205080204" pitchFamily="34" charset="-128"/>
                <a:cs typeface="Arial" panose="020B0604020202020204" pitchFamily="34" charset="0"/>
              </a:rPr>
              <a:t>Conclusions</a:t>
            </a:r>
            <a:endParaRPr lang="en-GB" altLang="en-US" sz="36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388" y="1403350"/>
            <a:ext cx="8785225" cy="4113882"/>
          </a:xfrm>
        </p:spPr>
        <p:txBody>
          <a:bodyPr>
            <a:noAutofit/>
          </a:bodyPr>
          <a:lstStyle/>
          <a:p>
            <a:pPr marL="0" indent="0" algn="just">
              <a:buNone/>
            </a:pPr>
            <a:r>
              <a:rPr lang="en-GB" sz="1800" dirty="0"/>
              <a:t>Violence is problematic and </a:t>
            </a:r>
            <a:r>
              <a:rPr lang="en-GB" sz="1800" dirty="0" err="1"/>
              <a:t>subjectivised</a:t>
            </a:r>
            <a:r>
              <a:rPr lang="en-GB" sz="1800" dirty="0"/>
              <a:t>. Every person “intuitively or experientially knows what it means” (Dumont 1992: 133). Yet it is difficult to define because “it concerns phenomena that are sufficiently heterogeneous, to make them sociologically </a:t>
            </a:r>
            <a:r>
              <a:rPr lang="en-GB" sz="1800" dirty="0" err="1"/>
              <a:t>inoperational</a:t>
            </a:r>
            <a:r>
              <a:rPr lang="en-GB" sz="1800" dirty="0"/>
              <a:t> (Jamie 1984: 17). </a:t>
            </a:r>
            <a:r>
              <a:rPr lang="en-GB" sz="1800" dirty="0" smtClean="0"/>
              <a:t>This </a:t>
            </a:r>
            <a:r>
              <a:rPr lang="en-GB" sz="1800" dirty="0"/>
              <a:t>study aims to establish that violence, like power, is exercised and contested; and is used as a discriminatory cultural tool that broadens the divide between people and communities. Religion’s alignment with violence is problematic, and this nexus seems to favour some, and threaten many. The accounts of Buddhist nuns have been considerably discounted not just by the communities they are a part of, but also by the scholarly acumen, within the complex of religious violence. </a:t>
            </a:r>
            <a:r>
              <a:rPr lang="en-GB" sz="1800" dirty="0" smtClean="0"/>
              <a:t>The </a:t>
            </a:r>
            <a:r>
              <a:rPr lang="en-GB" sz="1800" dirty="0"/>
              <a:t>politics of women in religious robes have protracted to the realm of interreligious dialogue, and their absence or underrepresentation from the dialogue tables calls for detailed assessment because there is certainly more to it than what usually meets our eyes. In summary, this study is grounded on questions that are in many ways broken alerts on the past failing and future possibilities. </a:t>
            </a:r>
          </a:p>
        </p:txBody>
      </p:sp>
    </p:spTree>
    <p:extLst>
      <p:ext uri="{BB962C8B-B14F-4D97-AF65-F5344CB8AC3E}">
        <p14:creationId xmlns:p14="http://schemas.microsoft.com/office/powerpoint/2010/main" val="5076130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type="body" idx="1"/>
          </p:nvPr>
        </p:nvSpPr>
        <p:spPr>
          <a:xfrm>
            <a:off x="179388" y="2348880"/>
            <a:ext cx="8785225" cy="2910508"/>
          </a:xfrm>
        </p:spPr>
        <p:txBody>
          <a:bodyPr>
            <a:normAutofit/>
          </a:bodyPr>
          <a:lstStyle/>
          <a:p>
            <a:pPr marL="0" indent="0" algn="ctr">
              <a:buNone/>
            </a:pPr>
            <a:r>
              <a:rPr lang="en-GB" altLang="en-US" sz="6600" b="1" dirty="0">
                <a:latin typeface="Arial" panose="020B0604020202020204" pitchFamily="34" charset="0"/>
                <a:ea typeface="ＭＳ Ｐゴシック" panose="020B0600070205080204" pitchFamily="34" charset="-128"/>
                <a:cs typeface="Arial" panose="020B0604020202020204" pitchFamily="34" charset="0"/>
              </a:rPr>
              <a:t>Questions?</a:t>
            </a:r>
            <a:endParaRPr lang="en-GB" sz="6600" dirty="0"/>
          </a:p>
        </p:txBody>
      </p:sp>
    </p:spTree>
    <p:extLst>
      <p:ext uri="{BB962C8B-B14F-4D97-AF65-F5344CB8AC3E}">
        <p14:creationId xmlns:p14="http://schemas.microsoft.com/office/powerpoint/2010/main" val="179459012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0" y="12616"/>
            <a:ext cx="9144000" cy="1143000"/>
          </a:xfrm>
        </p:spPr>
        <p:txBody>
          <a:bodyPr>
            <a:normAutofit/>
          </a:bodyPr>
          <a:lstStyle/>
          <a:p>
            <a:r>
              <a:rPr lang="cy-GB" altLang="en-US" sz="1400" dirty="0" smtClean="0">
                <a:latin typeface="Arial" panose="020B0604020202020204" pitchFamily="34" charset="0"/>
                <a:ea typeface="ＭＳ Ｐゴシック" panose="020B0600070205080204" pitchFamily="34" charset="-128"/>
                <a:cs typeface="Arial" panose="020B0604020202020204" pitchFamily="34" charset="0"/>
              </a:rPr>
              <a:t>Selected Bibliography</a:t>
            </a:r>
            <a:endParaRPr lang="en-GB" altLang="en-US" sz="1400" b="1" dirty="0">
              <a:latin typeface="Arial" panose="020B0604020202020204" pitchFamily="34" charset="0"/>
              <a:ea typeface="ＭＳ Ｐゴシック" panose="020B0600070205080204" pitchFamily="34" charset="-128"/>
              <a:cs typeface="Arial" panose="020B0604020202020204" pitchFamily="34" charset="0"/>
            </a:endParaRPr>
          </a:p>
        </p:txBody>
      </p:sp>
      <p:sp>
        <p:nvSpPr>
          <p:cNvPr id="3075" name="Rectangle 3"/>
          <p:cNvSpPr>
            <a:spLocks noGrp="1" noChangeArrowheads="1"/>
          </p:cNvSpPr>
          <p:nvPr>
            <p:ph type="body" idx="1"/>
          </p:nvPr>
        </p:nvSpPr>
        <p:spPr>
          <a:xfrm>
            <a:off x="179512" y="764704"/>
            <a:ext cx="8785225" cy="4350668"/>
          </a:xfrm>
        </p:spPr>
        <p:txBody>
          <a:bodyPr>
            <a:normAutofit fontScale="25000" lnSpcReduction="20000"/>
          </a:bodyPr>
          <a:lstStyle/>
          <a:p>
            <a:pPr>
              <a:spcBef>
                <a:spcPts val="0"/>
              </a:spcBef>
            </a:pPr>
            <a:endParaRPr lang="en-GB" dirty="0" smtClean="0"/>
          </a:p>
          <a:p>
            <a:r>
              <a:rPr lang="en-GB" dirty="0" err="1"/>
              <a:t>Appadurai</a:t>
            </a:r>
            <a:r>
              <a:rPr lang="en-GB" dirty="0"/>
              <a:t>, A. (1986). Theory in anthropology: </a:t>
            </a:r>
            <a:r>
              <a:rPr lang="en-GB" dirty="0" err="1"/>
              <a:t>Center</a:t>
            </a:r>
            <a:r>
              <a:rPr lang="en-GB" dirty="0"/>
              <a:t> and periphery.</a:t>
            </a:r>
            <a:r>
              <a:rPr lang="en-GB" i="1" dirty="0"/>
              <a:t> Comparative Studies in Society and History, 28</a:t>
            </a:r>
            <a:r>
              <a:rPr lang="en-GB" dirty="0"/>
              <a:t>(2), 356-374. </a:t>
            </a:r>
            <a:r>
              <a:rPr lang="en-GB" dirty="0" smtClean="0"/>
              <a:t> </a:t>
            </a:r>
            <a:endParaRPr lang="en-GB" dirty="0"/>
          </a:p>
          <a:p>
            <a:r>
              <a:rPr lang="en-GB" dirty="0" err="1"/>
              <a:t>Appadurai</a:t>
            </a:r>
            <a:r>
              <a:rPr lang="en-GB" dirty="0"/>
              <a:t>, A. (1986). Theory in anthropology: </a:t>
            </a:r>
            <a:r>
              <a:rPr lang="en-GB" dirty="0" err="1"/>
              <a:t>Center</a:t>
            </a:r>
            <a:r>
              <a:rPr lang="en-GB" dirty="0"/>
              <a:t> and periphery.</a:t>
            </a:r>
            <a:r>
              <a:rPr lang="en-GB" i="1" dirty="0"/>
              <a:t> Comparative Studies in Society and History, 28</a:t>
            </a:r>
            <a:r>
              <a:rPr lang="en-GB" dirty="0"/>
              <a:t>(2), 356-374. </a:t>
            </a:r>
          </a:p>
          <a:p>
            <a:r>
              <a:rPr lang="en-GB" dirty="0"/>
              <a:t>Arce, A., &amp; Long, N. (2000). </a:t>
            </a:r>
            <a:r>
              <a:rPr lang="en-GB" i="1" dirty="0"/>
              <a:t>Anthropology, development, and </a:t>
            </a:r>
            <a:r>
              <a:rPr lang="en-GB" i="1" dirty="0" err="1"/>
              <a:t>modernities</a:t>
            </a:r>
            <a:r>
              <a:rPr lang="en-GB" i="1" dirty="0"/>
              <a:t>: Exploring discourses, counter-tendencies, and violence</a:t>
            </a:r>
            <a:r>
              <a:rPr lang="en-GB" dirty="0"/>
              <a:t> Psychology Press. </a:t>
            </a:r>
          </a:p>
          <a:p>
            <a:r>
              <a:rPr lang="en-GB" dirty="0" err="1"/>
              <a:t>Balandier</a:t>
            </a:r>
            <a:r>
              <a:rPr lang="en-GB" dirty="0"/>
              <a:t>, G. (1986). An anthropology of violence and war.</a:t>
            </a:r>
            <a:r>
              <a:rPr lang="en-GB" i="1" dirty="0"/>
              <a:t> International Social Science Journal, 38</a:t>
            </a:r>
            <a:r>
              <a:rPr lang="en-GB" dirty="0"/>
              <a:t>(4), 499-511. </a:t>
            </a:r>
          </a:p>
          <a:p>
            <a:r>
              <a:rPr lang="en-GB" dirty="0"/>
              <a:t>Barnard, A., &amp; Spencer, J. (2009). </a:t>
            </a:r>
            <a:r>
              <a:rPr lang="en-GB" i="1" dirty="0"/>
              <a:t>The </a:t>
            </a:r>
            <a:r>
              <a:rPr lang="en-GB" i="1" dirty="0" err="1"/>
              <a:t>routledge</a:t>
            </a:r>
            <a:r>
              <a:rPr lang="en-GB" i="1" dirty="0"/>
              <a:t> </a:t>
            </a:r>
            <a:r>
              <a:rPr lang="en-GB" i="1" dirty="0" err="1"/>
              <a:t>encyclopedia</a:t>
            </a:r>
            <a:r>
              <a:rPr lang="en-GB" i="1" dirty="0"/>
              <a:t> of social and cultural anthropology</a:t>
            </a:r>
            <a:r>
              <a:rPr lang="en-GB" dirty="0"/>
              <a:t> Routledge. </a:t>
            </a:r>
          </a:p>
          <a:p>
            <a:r>
              <a:rPr lang="en-GB" dirty="0" err="1"/>
              <a:t>Bartholomeusz</a:t>
            </a:r>
            <a:r>
              <a:rPr lang="en-GB" dirty="0"/>
              <a:t>, T. J. (1994). </a:t>
            </a:r>
            <a:r>
              <a:rPr lang="en-GB" i="1" dirty="0"/>
              <a:t>Women under the </a:t>
            </a:r>
            <a:r>
              <a:rPr lang="en-GB" i="1" dirty="0" err="1"/>
              <a:t>bo</a:t>
            </a:r>
            <a:r>
              <a:rPr lang="en-GB" i="1" dirty="0"/>
              <a:t> tree: Buddhist nuns in </a:t>
            </a:r>
            <a:r>
              <a:rPr lang="en-GB" i="1" dirty="0" err="1"/>
              <a:t>sri</a:t>
            </a:r>
            <a:r>
              <a:rPr lang="en-GB" i="1" dirty="0"/>
              <a:t> </a:t>
            </a:r>
            <a:r>
              <a:rPr lang="en-GB" i="1" dirty="0" err="1"/>
              <a:t>lanka</a:t>
            </a:r>
            <a:r>
              <a:rPr lang="en-GB" dirty="0"/>
              <a:t> Cambridge University Press. </a:t>
            </a:r>
          </a:p>
          <a:p>
            <a:r>
              <a:rPr lang="en-GB" dirty="0"/>
              <a:t>Bernard, H. R. (2017). </a:t>
            </a:r>
            <a:r>
              <a:rPr lang="en-GB" i="1" dirty="0"/>
              <a:t>Research methods in anthropology: Qualitative and quantitative approaches</a:t>
            </a:r>
            <a:r>
              <a:rPr lang="en-GB" dirty="0"/>
              <a:t> Rowman &amp; Littlefield. </a:t>
            </a:r>
          </a:p>
          <a:p>
            <a:r>
              <a:rPr lang="en-GB" dirty="0"/>
              <a:t>Bernard, H. R., &amp; </a:t>
            </a:r>
            <a:r>
              <a:rPr lang="en-GB" dirty="0" err="1"/>
              <a:t>Gravlee</a:t>
            </a:r>
            <a:r>
              <a:rPr lang="en-GB" dirty="0"/>
              <a:t>, C. C. (2014). </a:t>
            </a:r>
            <a:r>
              <a:rPr lang="en-GB" i="1" dirty="0"/>
              <a:t>Handbook of methods in cultural anthropology</a:t>
            </a:r>
            <a:r>
              <a:rPr lang="en-GB" dirty="0"/>
              <a:t> Rowman &amp; Littlefield. </a:t>
            </a:r>
          </a:p>
          <a:p>
            <a:r>
              <a:rPr lang="en-GB" dirty="0" err="1"/>
              <a:t>Cornille</a:t>
            </a:r>
            <a:r>
              <a:rPr lang="en-GB" dirty="0"/>
              <a:t>, C. (2008). </a:t>
            </a:r>
            <a:r>
              <a:rPr lang="en-GB" i="1" dirty="0"/>
              <a:t>The </a:t>
            </a:r>
            <a:r>
              <a:rPr lang="en-GB" i="1" dirty="0" err="1"/>
              <a:t>im</a:t>
            </a:r>
            <a:r>
              <a:rPr lang="en-GB" i="1" dirty="0"/>
              <a:t>-possibility of interreligious dialogue</a:t>
            </a:r>
            <a:r>
              <a:rPr lang="en-GB" dirty="0"/>
              <a:t> Crossroad Publishing Company New York. </a:t>
            </a:r>
          </a:p>
          <a:p>
            <a:r>
              <a:rPr lang="en-GB" dirty="0" err="1"/>
              <a:t>Deegalle</a:t>
            </a:r>
            <a:r>
              <a:rPr lang="en-GB" dirty="0"/>
              <a:t>, M. (2002). Is violence justified in </a:t>
            </a:r>
            <a:r>
              <a:rPr lang="en-GB" dirty="0" err="1"/>
              <a:t>theravãda</a:t>
            </a:r>
            <a:r>
              <a:rPr lang="en-GB" dirty="0"/>
              <a:t> </a:t>
            </a:r>
            <a:r>
              <a:rPr lang="en-GB" dirty="0" err="1"/>
              <a:t>buddhism</a:t>
            </a:r>
            <a:r>
              <a:rPr lang="en-GB" dirty="0"/>
              <a:t>?</a:t>
            </a:r>
            <a:r>
              <a:rPr lang="en-GB" i="1" dirty="0"/>
              <a:t> Dialogue, 29</a:t>
            </a:r>
            <a:r>
              <a:rPr lang="en-GB" dirty="0"/>
              <a:t>, 43-57. </a:t>
            </a:r>
          </a:p>
          <a:p>
            <a:r>
              <a:rPr lang="en-GB" dirty="0" err="1"/>
              <a:t>Deegalle</a:t>
            </a:r>
            <a:r>
              <a:rPr lang="en-GB" dirty="0"/>
              <a:t>, M. (2003). Theravada attitudes towards violence.</a:t>
            </a:r>
            <a:r>
              <a:rPr lang="en-GB" i="1" dirty="0"/>
              <a:t> Journal of Buddhist Ethics, 10</a:t>
            </a:r>
            <a:r>
              <a:rPr lang="en-GB" dirty="0"/>
              <a:t>, 82-92. </a:t>
            </a:r>
          </a:p>
          <a:p>
            <a:r>
              <a:rPr lang="en-GB" dirty="0" err="1"/>
              <a:t>Deegalle</a:t>
            </a:r>
            <a:r>
              <a:rPr lang="en-GB" dirty="0"/>
              <a:t>, M. (2006). </a:t>
            </a:r>
            <a:r>
              <a:rPr lang="en-GB" i="1" dirty="0"/>
              <a:t>Buddhism, conflict and violence in modern </a:t>
            </a:r>
            <a:r>
              <a:rPr lang="en-GB" i="1" dirty="0" err="1"/>
              <a:t>sri</a:t>
            </a:r>
            <a:r>
              <a:rPr lang="en-GB" i="1" dirty="0"/>
              <a:t> </a:t>
            </a:r>
            <a:r>
              <a:rPr lang="en-GB" i="1" dirty="0" err="1"/>
              <a:t>lanka</a:t>
            </a:r>
            <a:r>
              <a:rPr lang="en-GB" dirty="0"/>
              <a:t> Routledge. </a:t>
            </a:r>
          </a:p>
          <a:p>
            <a:r>
              <a:rPr lang="en-GB" dirty="0"/>
              <a:t>Girard, R. (2004). Violence and religion: Cause or effect?</a:t>
            </a:r>
            <a:r>
              <a:rPr lang="en-GB" i="1" dirty="0"/>
              <a:t> The Hedgehog Review, 6</a:t>
            </a:r>
            <a:r>
              <a:rPr lang="en-GB" dirty="0"/>
              <a:t>(1), 8-21. </a:t>
            </a:r>
          </a:p>
          <a:p>
            <a:r>
              <a:rPr lang="en-GB" dirty="0"/>
              <a:t>Hedges, P. (2010). </a:t>
            </a:r>
            <a:r>
              <a:rPr lang="en-GB" i="1" dirty="0"/>
              <a:t>Controversies in interreligious dialogue and the theology of religions</a:t>
            </a:r>
            <a:r>
              <a:rPr lang="en-GB" dirty="0"/>
              <a:t> Hymns Ancient and Modern Ltd. </a:t>
            </a:r>
          </a:p>
          <a:p>
            <a:r>
              <a:rPr lang="en-GB" dirty="0" err="1"/>
              <a:t>Jerryson</a:t>
            </a:r>
            <a:r>
              <a:rPr lang="en-GB" dirty="0"/>
              <a:t>, M. K. (2016). </a:t>
            </a:r>
            <a:r>
              <a:rPr lang="en-GB" i="1" dirty="0"/>
              <a:t>The oxford handbook of contemporary </a:t>
            </a:r>
            <a:r>
              <a:rPr lang="en-GB" i="1" dirty="0" err="1"/>
              <a:t>buddhism</a:t>
            </a:r>
            <a:r>
              <a:rPr lang="en-GB" dirty="0"/>
              <a:t> Oxford University Press. </a:t>
            </a:r>
          </a:p>
          <a:p>
            <a:r>
              <a:rPr lang="en-GB" dirty="0" err="1"/>
              <a:t>Jerryson</a:t>
            </a:r>
            <a:r>
              <a:rPr lang="en-GB" dirty="0"/>
              <a:t>, M., &amp; </a:t>
            </a:r>
            <a:r>
              <a:rPr lang="en-GB" dirty="0" err="1"/>
              <a:t>Juergensmeyer</a:t>
            </a:r>
            <a:r>
              <a:rPr lang="en-GB" dirty="0"/>
              <a:t>, M. (2010). </a:t>
            </a:r>
            <a:r>
              <a:rPr lang="en-GB" i="1" dirty="0"/>
              <a:t>Buddhist warfare</a:t>
            </a:r>
            <a:r>
              <a:rPr lang="en-GB" dirty="0"/>
              <a:t> OUP USA. </a:t>
            </a:r>
          </a:p>
          <a:p>
            <a:r>
              <a:rPr lang="en-GB" dirty="0"/>
              <a:t>Jorgensen, D. L. (2015). Participant observation.</a:t>
            </a:r>
            <a:r>
              <a:rPr lang="en-GB" i="1" dirty="0"/>
              <a:t> Emerging Trends in the Social and </a:t>
            </a:r>
            <a:r>
              <a:rPr lang="en-GB" i="1" dirty="0" err="1"/>
              <a:t>Behavioral</a:t>
            </a:r>
            <a:r>
              <a:rPr lang="en-GB" i="1" dirty="0"/>
              <a:t> Sciences: An Interdisciplinary, Searchable, and Linkable Resource, </a:t>
            </a:r>
            <a:r>
              <a:rPr lang="en-GB" dirty="0"/>
              <a:t>, 1-15. </a:t>
            </a:r>
          </a:p>
          <a:p>
            <a:r>
              <a:rPr lang="en-GB" dirty="0" err="1"/>
              <a:t>Juergensmeyer</a:t>
            </a:r>
            <a:r>
              <a:rPr lang="en-GB" dirty="0"/>
              <a:t>, M. (1996). The worldwide rise of religious nationalism.</a:t>
            </a:r>
            <a:r>
              <a:rPr lang="en-GB" i="1" dirty="0"/>
              <a:t> Journal of International Affairs, </a:t>
            </a:r>
            <a:r>
              <a:rPr lang="en-GB" dirty="0"/>
              <a:t>, 1-20. </a:t>
            </a:r>
          </a:p>
          <a:p>
            <a:r>
              <a:rPr lang="en-GB" dirty="0" err="1"/>
              <a:t>Juergensmeyer</a:t>
            </a:r>
            <a:r>
              <a:rPr lang="en-GB" dirty="0"/>
              <a:t>, M. (1997). Terror mandated by god.</a:t>
            </a:r>
            <a:r>
              <a:rPr lang="en-GB" i="1" dirty="0"/>
              <a:t> Terrorism and Political Violence, 9</a:t>
            </a:r>
            <a:r>
              <a:rPr lang="en-GB" dirty="0"/>
              <a:t>(2), 16-23. </a:t>
            </a:r>
          </a:p>
          <a:p>
            <a:r>
              <a:rPr lang="en-GB" dirty="0" err="1"/>
              <a:t>Juergensmeyer</a:t>
            </a:r>
            <a:r>
              <a:rPr lang="en-GB" dirty="0"/>
              <a:t>, M. (2005). </a:t>
            </a:r>
            <a:r>
              <a:rPr lang="en-GB" i="1" dirty="0"/>
              <a:t>Religion in global civil society</a:t>
            </a:r>
            <a:r>
              <a:rPr lang="en-GB" dirty="0"/>
              <a:t> Oxford University Press. </a:t>
            </a:r>
          </a:p>
          <a:p>
            <a:r>
              <a:rPr lang="en-GB" dirty="0" err="1"/>
              <a:t>Juergensmeyer</a:t>
            </a:r>
            <a:r>
              <a:rPr lang="en-GB" dirty="0"/>
              <a:t>, M. (2017). </a:t>
            </a:r>
            <a:r>
              <a:rPr lang="en-GB" i="1" dirty="0"/>
              <a:t>Terror in the mind of god: The global rise of religious violence</a:t>
            </a:r>
            <a:r>
              <a:rPr lang="en-GB" dirty="0"/>
              <a:t> </a:t>
            </a:r>
            <a:r>
              <a:rPr lang="en-GB" dirty="0" err="1"/>
              <a:t>Univ</a:t>
            </a:r>
            <a:r>
              <a:rPr lang="en-GB" dirty="0"/>
              <a:t> of California Press. </a:t>
            </a:r>
          </a:p>
          <a:p>
            <a:r>
              <a:rPr lang="en-GB" dirty="0" err="1"/>
              <a:t>Kawanami</a:t>
            </a:r>
            <a:r>
              <a:rPr lang="en-GB" dirty="0"/>
              <a:t>, H. (2013). </a:t>
            </a:r>
            <a:r>
              <a:rPr lang="en-GB" i="1" dirty="0"/>
              <a:t>Renunciation and empowerment of </a:t>
            </a:r>
            <a:r>
              <a:rPr lang="en-GB" i="1" dirty="0" err="1"/>
              <a:t>buddhist</a:t>
            </a:r>
            <a:r>
              <a:rPr lang="en-GB" i="1" dirty="0"/>
              <a:t> nuns in </a:t>
            </a:r>
            <a:r>
              <a:rPr lang="en-GB" i="1" dirty="0" err="1"/>
              <a:t>myanmar-burma</a:t>
            </a:r>
            <a:r>
              <a:rPr lang="en-GB" i="1" dirty="0"/>
              <a:t>: Building a community of female faithful</a:t>
            </a:r>
            <a:r>
              <a:rPr lang="en-GB" dirty="0"/>
              <a:t> Brill. </a:t>
            </a:r>
          </a:p>
          <a:p>
            <a:r>
              <a:rPr lang="en-GB" dirty="0" err="1"/>
              <a:t>Kovats‐Bernat</a:t>
            </a:r>
            <a:r>
              <a:rPr lang="en-GB" dirty="0"/>
              <a:t>, J. C. (2002). Negotiating dangerous fields: Pragmatic strategies for fieldwork amid violence and terror.</a:t>
            </a:r>
            <a:r>
              <a:rPr lang="en-GB" i="1" dirty="0"/>
              <a:t> American Anthropologist, 104</a:t>
            </a:r>
            <a:r>
              <a:rPr lang="en-GB" dirty="0"/>
              <a:t>(1), 208-222. </a:t>
            </a:r>
          </a:p>
          <a:p>
            <a:r>
              <a:rPr lang="en-GB" dirty="0"/>
              <a:t>Layton, R. (1997). </a:t>
            </a:r>
            <a:r>
              <a:rPr lang="en-GB" i="1" dirty="0"/>
              <a:t>An introduction to theory in anthropology</a:t>
            </a:r>
            <a:r>
              <a:rPr lang="en-GB" dirty="0"/>
              <a:t> Cambridge University Press. </a:t>
            </a:r>
          </a:p>
          <a:p>
            <a:r>
              <a:rPr lang="en-GB" dirty="0"/>
              <a:t>Lullabies, C. (1996). Chapters in an anthropology of violence.</a:t>
            </a:r>
            <a:r>
              <a:rPr lang="en-GB" i="1" dirty="0"/>
              <a:t> Princeton Studies in, </a:t>
            </a:r>
            <a:endParaRPr lang="en-GB" dirty="0"/>
          </a:p>
          <a:p>
            <a:r>
              <a:rPr lang="en-GB" dirty="0"/>
              <a:t>Madan, T. N., &amp; </a:t>
            </a:r>
            <a:r>
              <a:rPr lang="en-GB" dirty="0" err="1"/>
              <a:t>Béteille</a:t>
            </a:r>
            <a:r>
              <a:rPr lang="en-GB" dirty="0"/>
              <a:t>, A. (1975). </a:t>
            </a:r>
            <a:r>
              <a:rPr lang="en-GB" i="1" dirty="0"/>
              <a:t>Encounter and experience: Personal accounts of fieldwork</a:t>
            </a:r>
            <a:r>
              <a:rPr lang="en-GB" dirty="0"/>
              <a:t> </a:t>
            </a:r>
            <a:r>
              <a:rPr lang="en-GB" dirty="0" err="1"/>
              <a:t>Vikas</a:t>
            </a:r>
            <a:r>
              <a:rPr lang="en-GB" dirty="0"/>
              <a:t> Publishing House. </a:t>
            </a:r>
          </a:p>
          <a:p>
            <a:r>
              <a:rPr lang="en-GB" dirty="0"/>
              <a:t>Mohr, M. (2014). Buddhism and violence: Militarism and </a:t>
            </a:r>
            <a:r>
              <a:rPr lang="en-GB" dirty="0" err="1"/>
              <a:t>buddhism</a:t>
            </a:r>
            <a:r>
              <a:rPr lang="en-GB" dirty="0"/>
              <a:t> in modern </a:t>
            </a:r>
            <a:r>
              <a:rPr lang="en-GB" dirty="0" err="1"/>
              <a:t>asia</a:t>
            </a:r>
            <a:r>
              <a:rPr lang="en-GB" dirty="0"/>
              <a:t>. edited by </a:t>
            </a:r>
            <a:r>
              <a:rPr lang="en-GB" dirty="0" err="1"/>
              <a:t>vladimir</a:t>
            </a:r>
            <a:r>
              <a:rPr lang="en-GB" dirty="0"/>
              <a:t> </a:t>
            </a:r>
            <a:r>
              <a:rPr lang="en-GB" dirty="0" err="1"/>
              <a:t>tikhonov</a:t>
            </a:r>
            <a:r>
              <a:rPr lang="en-GB" dirty="0"/>
              <a:t> and </a:t>
            </a:r>
            <a:r>
              <a:rPr lang="en-GB" dirty="0" err="1"/>
              <a:t>torkel</a:t>
            </a:r>
            <a:r>
              <a:rPr lang="en-GB" dirty="0"/>
              <a:t> </a:t>
            </a:r>
            <a:r>
              <a:rPr lang="en-GB" dirty="0" err="1"/>
              <a:t>brekke</a:t>
            </a:r>
            <a:r>
              <a:rPr lang="en-GB" dirty="0"/>
              <a:t>. new </a:t>
            </a:r>
            <a:r>
              <a:rPr lang="en-GB" dirty="0" err="1"/>
              <a:t>york</a:t>
            </a:r>
            <a:r>
              <a:rPr lang="en-GB" dirty="0"/>
              <a:t>: Routledge, 2012. viii, 264 pp. $125.00 (cloth).</a:t>
            </a:r>
            <a:r>
              <a:rPr lang="en-GB" i="1" dirty="0"/>
              <a:t> The Journal of Asian Studies, 73</a:t>
            </a:r>
            <a:r>
              <a:rPr lang="en-GB" dirty="0"/>
              <a:t>(2), 519-522. </a:t>
            </a:r>
          </a:p>
          <a:p>
            <a:r>
              <a:rPr lang="en-GB" dirty="0" err="1"/>
              <a:t>Musante</a:t>
            </a:r>
            <a:r>
              <a:rPr lang="en-GB" dirty="0"/>
              <a:t>, K., &amp; </a:t>
            </a:r>
            <a:r>
              <a:rPr lang="en-GB" dirty="0" err="1"/>
              <a:t>DeWalt</a:t>
            </a:r>
            <a:r>
              <a:rPr lang="en-GB" dirty="0"/>
              <a:t>, B. R. (2010). </a:t>
            </a:r>
            <a:r>
              <a:rPr lang="en-GB" i="1" dirty="0"/>
              <a:t>Participant observation: A guide for fieldworkers</a:t>
            </a:r>
            <a:r>
              <a:rPr lang="en-GB" dirty="0"/>
              <a:t> Rowman Altamira. </a:t>
            </a:r>
          </a:p>
          <a:p>
            <a:r>
              <a:rPr lang="en-GB" dirty="0"/>
              <a:t>Nordstrom, C., &amp; Robben, A. C. (1995). </a:t>
            </a:r>
            <a:r>
              <a:rPr lang="en-GB" i="1" dirty="0"/>
              <a:t>Fieldwork under fire: Contemporary studies of violence and culture</a:t>
            </a:r>
            <a:r>
              <a:rPr lang="en-GB" dirty="0"/>
              <a:t> </a:t>
            </a:r>
            <a:r>
              <a:rPr lang="en-GB" dirty="0" err="1"/>
              <a:t>Univ</a:t>
            </a:r>
            <a:r>
              <a:rPr lang="en-GB" dirty="0"/>
              <a:t> of California Press. </a:t>
            </a:r>
          </a:p>
          <a:p>
            <a:r>
              <a:rPr lang="en-GB" dirty="0"/>
              <a:t>Queen, C. S., &amp; King, S. B. (1996). </a:t>
            </a:r>
            <a:r>
              <a:rPr lang="en-GB" i="1" dirty="0"/>
              <a:t>Engaged </a:t>
            </a:r>
            <a:r>
              <a:rPr lang="en-GB" i="1" dirty="0" err="1"/>
              <a:t>buddhism</a:t>
            </a:r>
            <a:r>
              <a:rPr lang="en-GB" i="1" dirty="0"/>
              <a:t>: Buddhist liberation movements in </a:t>
            </a:r>
            <a:r>
              <a:rPr lang="en-GB" i="1" dirty="0" err="1"/>
              <a:t>asia</a:t>
            </a:r>
            <a:r>
              <a:rPr lang="en-GB" dirty="0"/>
              <a:t> SUNY Press. </a:t>
            </a:r>
          </a:p>
          <a:p>
            <a:r>
              <a:rPr lang="en-GB" dirty="0" err="1"/>
              <a:t>Rackett</a:t>
            </a:r>
            <a:r>
              <a:rPr lang="en-GB" dirty="0"/>
              <a:t>, T. (2014). Buddhist fury: Religion and violence in southern </a:t>
            </a:r>
            <a:r>
              <a:rPr lang="en-GB" dirty="0" err="1"/>
              <a:t>thailand</a:t>
            </a:r>
            <a:r>
              <a:rPr lang="en-GB" dirty="0"/>
              <a:t>. by </a:t>
            </a:r>
            <a:r>
              <a:rPr lang="en-GB" dirty="0" err="1"/>
              <a:t>michael</a:t>
            </a:r>
            <a:r>
              <a:rPr lang="en-GB" dirty="0"/>
              <a:t> K. </a:t>
            </a:r>
            <a:r>
              <a:rPr lang="en-GB" dirty="0" err="1"/>
              <a:t>jerryson</a:t>
            </a:r>
            <a:r>
              <a:rPr lang="en-GB" dirty="0"/>
              <a:t>.</a:t>
            </a:r>
            <a:r>
              <a:rPr lang="en-GB" i="1" dirty="0"/>
              <a:t> Journal of Religion and Violence, 2</a:t>
            </a:r>
            <a:r>
              <a:rPr lang="en-GB" dirty="0"/>
              <a:t>(3), 484-498. </a:t>
            </a:r>
          </a:p>
          <a:p>
            <a:r>
              <a:rPr lang="en-GB" dirty="0"/>
              <a:t>Riches, D. (1986). </a:t>
            </a:r>
            <a:r>
              <a:rPr lang="en-GB" i="1" dirty="0"/>
              <a:t>The anthropology of violence</a:t>
            </a:r>
            <a:r>
              <a:rPr lang="en-GB" dirty="0"/>
              <a:t> Blackwell. </a:t>
            </a:r>
          </a:p>
          <a:p>
            <a:r>
              <a:rPr lang="en-GB" dirty="0"/>
              <a:t>Robben, A. C., &amp; </a:t>
            </a:r>
            <a:r>
              <a:rPr lang="en-GB" dirty="0" err="1"/>
              <a:t>Sluka</a:t>
            </a:r>
            <a:r>
              <a:rPr lang="en-GB" dirty="0"/>
              <a:t>, J. A. (2012). </a:t>
            </a:r>
            <a:r>
              <a:rPr lang="en-GB" i="1" dirty="0"/>
              <a:t>Ethnographic fieldwork: An anthropological reader</a:t>
            </a:r>
            <a:r>
              <a:rPr lang="en-GB" dirty="0"/>
              <a:t> John Wiley &amp; Sons. </a:t>
            </a:r>
          </a:p>
          <a:p>
            <a:r>
              <a:rPr lang="en-GB" dirty="0" err="1"/>
              <a:t>Scheper</a:t>
            </a:r>
            <a:r>
              <a:rPr lang="en-GB" dirty="0"/>
              <a:t>-Hughes, N., &amp; </a:t>
            </a:r>
            <a:r>
              <a:rPr lang="en-GB" dirty="0" err="1"/>
              <a:t>Bourgois</a:t>
            </a:r>
            <a:r>
              <a:rPr lang="en-GB" dirty="0"/>
              <a:t>, P. (2004). Introduction: Making sense of violence.</a:t>
            </a:r>
            <a:r>
              <a:rPr lang="en-GB" i="1" dirty="0"/>
              <a:t> Violence in War and Peace: An Anthology, 4</a:t>
            </a:r>
            <a:r>
              <a:rPr lang="en-GB" dirty="0"/>
              <a:t> </a:t>
            </a:r>
          </a:p>
          <a:p>
            <a:r>
              <a:rPr lang="en-GB" dirty="0"/>
              <a:t>Schmidt, B., </a:t>
            </a:r>
            <a:r>
              <a:rPr lang="en-GB" dirty="0" err="1"/>
              <a:t>Schröder</a:t>
            </a:r>
            <a:r>
              <a:rPr lang="en-GB" dirty="0"/>
              <a:t>, I., &amp; Schroder, I. (2001). </a:t>
            </a:r>
            <a:r>
              <a:rPr lang="en-GB" i="1" dirty="0"/>
              <a:t>Anthropology of violence and conflict</a:t>
            </a:r>
            <a:r>
              <a:rPr lang="en-GB" dirty="0"/>
              <a:t> Psychology Press. </a:t>
            </a:r>
          </a:p>
          <a:p>
            <a:r>
              <a:rPr lang="en-GB" dirty="0" err="1"/>
              <a:t>Selengut</a:t>
            </a:r>
            <a:r>
              <a:rPr lang="en-GB" dirty="0"/>
              <a:t>, C. (2017). </a:t>
            </a:r>
            <a:r>
              <a:rPr lang="en-GB" i="1" dirty="0"/>
              <a:t>Sacred fury: Understanding religious violence</a:t>
            </a:r>
            <a:r>
              <a:rPr lang="en-GB" dirty="0"/>
              <a:t> Rowman &amp; Littlefield. </a:t>
            </a:r>
          </a:p>
          <a:p>
            <a:r>
              <a:rPr lang="en-GB" smtClean="0"/>
              <a:t>Spencer</a:t>
            </a:r>
            <a:r>
              <a:rPr lang="en-GB" dirty="0"/>
              <a:t>, J. (2002). </a:t>
            </a:r>
            <a:r>
              <a:rPr lang="en-GB" i="1" dirty="0"/>
              <a:t>Sri </a:t>
            </a:r>
            <a:r>
              <a:rPr lang="en-GB" i="1" dirty="0" err="1"/>
              <a:t>lanka</a:t>
            </a:r>
            <a:r>
              <a:rPr lang="en-GB" i="1" dirty="0"/>
              <a:t>: History and the roots of conflict</a:t>
            </a:r>
            <a:r>
              <a:rPr lang="en-GB" dirty="0"/>
              <a:t> Routledge. </a:t>
            </a:r>
          </a:p>
          <a:p>
            <a:r>
              <a:rPr lang="en-GB" dirty="0"/>
              <a:t>Tracy, D. (1990). </a:t>
            </a:r>
            <a:r>
              <a:rPr lang="en-GB" i="1" dirty="0"/>
              <a:t>Dialogue with the other: The inter-religious dialogue</a:t>
            </a:r>
            <a:r>
              <a:rPr lang="en-GB" dirty="0"/>
              <a:t> </a:t>
            </a:r>
            <a:r>
              <a:rPr lang="en-GB" dirty="0" err="1"/>
              <a:t>Peeters</a:t>
            </a:r>
            <a:r>
              <a:rPr lang="en-GB" dirty="0"/>
              <a:t> Publishers. </a:t>
            </a:r>
          </a:p>
          <a:p>
            <a:r>
              <a:rPr lang="en-GB" dirty="0"/>
              <a:t>Whitehead, N. L. (2004). Rethinking anthropology of violence.</a:t>
            </a:r>
            <a:r>
              <a:rPr lang="en-GB" i="1" dirty="0"/>
              <a:t> Anthropology Today, 20</a:t>
            </a:r>
            <a:r>
              <a:rPr lang="en-GB" dirty="0"/>
              <a:t>(5), 1-2. </a:t>
            </a:r>
          </a:p>
          <a:p>
            <a:pPr marL="0" indent="0">
              <a:buNone/>
            </a:pPr>
            <a:r>
              <a:rPr lang="cy-GB" altLang="en-US" sz="2800" dirty="0" smtClean="0">
                <a:latin typeface="Arial" panose="020B0604020202020204" pitchFamily="34" charset="0"/>
                <a:ea typeface="ＭＳ Ｐゴシック" panose="020B0600070205080204" pitchFamily="34" charset="-128"/>
                <a:cs typeface="Arial" panose="020B0604020202020204" pitchFamily="34" charset="0"/>
              </a:rPr>
              <a:t> </a:t>
            </a:r>
            <a:endParaRPr lang="cy-GB" altLang="en-US" sz="2800" dirty="0" smtClean="0">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41506521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3"/>
          <p:cNvSpPr>
            <a:spLocks noGrp="1" noChangeArrowheads="1"/>
          </p:cNvSpPr>
          <p:nvPr>
            <p:ph type="body" idx="1"/>
          </p:nvPr>
        </p:nvSpPr>
        <p:spPr>
          <a:xfrm>
            <a:off x="179512" y="1772816"/>
            <a:ext cx="8785225" cy="2910508"/>
          </a:xfrm>
        </p:spPr>
        <p:txBody>
          <a:bodyPr>
            <a:normAutofit/>
          </a:bodyPr>
          <a:lstStyle/>
          <a:p>
            <a:pPr marL="0" indent="0" algn="ctr">
              <a:buNone/>
            </a:pPr>
            <a:r>
              <a:rPr lang="en-GB" altLang="en-US" sz="6600" b="1" dirty="0" smtClean="0">
                <a:latin typeface="Arial" panose="020B0604020202020204" pitchFamily="34" charset="0"/>
                <a:ea typeface="ＭＳ Ｐゴシック" panose="020B0600070205080204" pitchFamily="34" charset="-128"/>
                <a:cs typeface="Arial" panose="020B0604020202020204" pitchFamily="34" charset="0"/>
              </a:rPr>
              <a:t>Thank you for your attention!</a:t>
            </a:r>
            <a:endParaRPr lang="en-GB" sz="6600" dirty="0"/>
          </a:p>
        </p:txBody>
      </p:sp>
    </p:spTree>
    <p:extLst>
      <p:ext uri="{BB962C8B-B14F-4D97-AF65-F5344CB8AC3E}">
        <p14:creationId xmlns:p14="http://schemas.microsoft.com/office/powerpoint/2010/main" val="3008034491"/>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www.w3.org/XML/1998/namespace"/>
    <ds:schemaRef ds:uri="http://purl.org/dc/dcmitype/"/>
    <ds:schemaRef ds:uri="http://purl.org/dc/terms/"/>
    <ds:schemaRef ds:uri="http://purl.org/dc/elements/1.1/"/>
    <ds:schemaRef ds:uri="http://schemas.openxmlformats.org/package/2006/metadata/core-properties"/>
    <ds:schemaRef ds:uri="http://schemas.microsoft.com/office/infopath/2007/PartnerControls"/>
    <ds:schemaRef ds:uri="http://schemas.microsoft.com/office/2006/metadata/propertie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3197</TotalTime>
  <Words>2230</Words>
  <Application>Microsoft Office PowerPoint</Application>
  <PresentationFormat>On-screen Show (4:3)</PresentationFormat>
  <Paragraphs>173</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20140311PresentationUWTSDTemplate</vt:lpstr>
      <vt:lpstr>The Contribution of Peripheral People to the Interreligious Dialogue: A Study of Buddhist Nuns and their Impact on Religious Violence  Sneha Roy Professional Doctorate Student in Interfaith Studies 28th November, 2018 </vt:lpstr>
      <vt:lpstr>What to Expect?</vt:lpstr>
      <vt:lpstr>Abstract</vt:lpstr>
      <vt:lpstr>Brief Overview</vt:lpstr>
      <vt:lpstr>Core Literature/Key Authors</vt:lpstr>
      <vt:lpstr>Identified “gaps”</vt:lpstr>
      <vt:lpstr>Key questions</vt:lpstr>
      <vt:lpstr>Theoretical frameworks</vt:lpstr>
      <vt:lpstr>Theoretical frameworks</vt:lpstr>
      <vt:lpstr>Theoretical frameworks</vt:lpstr>
      <vt:lpstr>Theoretical frameworks</vt:lpstr>
      <vt:lpstr>Theoretical frameworks</vt:lpstr>
      <vt:lpstr>Methodology</vt:lpstr>
      <vt:lpstr>Proposed Field</vt:lpstr>
      <vt:lpstr>Potential Contributions to?</vt:lpstr>
      <vt:lpstr>Conclusions</vt:lpstr>
      <vt:lpstr>PowerPoint Presentation</vt:lpstr>
      <vt:lpstr>Selected Bibliography</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Roy</cp:lastModifiedBy>
  <cp:revision>193</cp:revision>
  <dcterms:created xsi:type="dcterms:W3CDTF">2015-04-14T15:21:28Z</dcterms:created>
  <dcterms:modified xsi:type="dcterms:W3CDTF">2018-11-30T00:26:19Z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