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74379" autoAdjust="0"/>
  </p:normalViewPr>
  <p:slideViewPr>
    <p:cSldViewPr>
      <p:cViewPr varScale="1">
        <p:scale>
          <a:sx n="41" d="100"/>
          <a:sy n="41" d="100"/>
        </p:scale>
        <p:origin x="1474"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F063DD-7AC0-4433-92F3-1E5BECAC0E4C}"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3EAEDB-74FE-4E07-88C2-11E8C701315B}" type="slidenum">
              <a:rPr lang="en-GB" smtClean="0"/>
              <a:t>‹#›</a:t>
            </a:fld>
            <a:endParaRPr lang="en-GB"/>
          </a:p>
        </p:txBody>
      </p:sp>
    </p:spTree>
    <p:extLst>
      <p:ext uri="{BB962C8B-B14F-4D97-AF65-F5344CB8AC3E}">
        <p14:creationId xmlns:p14="http://schemas.microsoft.com/office/powerpoint/2010/main" val="3299933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report will outline the process of recruiting a Business Transformation Project Manager for the organisational development at Transport for London. This position will expand strategic digital initiatives and enhance service performance. This report will illustrate job analysis, interview methods, interview techniques and recruitment methods. Comparison of face-to-face and online practices of interviews will also be made.</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2</a:t>
            </a:fld>
            <a:endParaRPr lang="en-GB"/>
          </a:p>
        </p:txBody>
      </p:sp>
    </p:spTree>
    <p:extLst>
      <p:ext uri="{BB962C8B-B14F-4D97-AF65-F5344CB8AC3E}">
        <p14:creationId xmlns:p14="http://schemas.microsoft.com/office/powerpoint/2010/main" val="2970003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Transport for London is a state-owned entity that controls and regulates transport services in London. It runs Underground, buses, rail, cycle routes and major roads serving millions daily. TfL facilitates accessibility, sustainability and secure travel of passengers. Its mission guarantees a low-cost and effective transport system to enhance economic development. The ongoing change efforts are aimed at the introduction of digital technologies, enhanced customer experience and the development of contemporary infrastructure. Smart ticketing, real-time information and green transport are some practices implemented by this organisation.</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3</a:t>
            </a:fld>
            <a:endParaRPr lang="en-GB"/>
          </a:p>
        </p:txBody>
      </p:sp>
    </p:spTree>
    <p:extLst>
      <p:ext uri="{BB962C8B-B14F-4D97-AF65-F5344CB8AC3E}">
        <p14:creationId xmlns:p14="http://schemas.microsoft.com/office/powerpoint/2010/main" val="489326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organisational objectives are supported by the TfL strategic HR planning, which is consistent with the recruitment process. It ensures that the right individual gets hired in the right position at the right time. Workforce planning considers skills that are needed and anticipated labour requirements in the departments. Fairness, openness and equality of applicants are encouraged through this recruitment process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Nurminen</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2022). The UK employment law ensures that candidates are not discriminated against and promotes fair hiring procedures. Standardised assessment processes promote uniformity in decision-making and eliminate unconscious bias. This process also assists in organisational diversity objectives and enhances the general talent acquisition. The issue of effective recruitment helps in improving performance throughout the transport network.</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4</a:t>
            </a:fld>
            <a:endParaRPr lang="en-GB"/>
          </a:p>
        </p:txBody>
      </p:sp>
    </p:spTree>
    <p:extLst>
      <p:ext uri="{BB962C8B-B14F-4D97-AF65-F5344CB8AC3E}">
        <p14:creationId xmlns:p14="http://schemas.microsoft.com/office/powerpoint/2010/main" val="2603627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Business Transformation Project Manager role at TfL entails the implementation of strategic improvement projects to improve organisational operations. This position oversees planning, execution and appraisal of the transformation activities within various departments. The major ones are stakeholder engagement, risk management and performance monitoring. This role needs good leadership qualities to lead teams in changing an organisation. Good communication facilitates coordination with the internal and external stakeholders (Azevedo, 2022). Skills of Agile project management can guarantee flexibility and fast problem-solving in the project lifecycle. This position requires critical thinking to track results and promote ongoing enhancement. Job analysis ensures that the recruitment is adjusted to the skills necessary and helps a company achieve success.</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5</a:t>
            </a:fld>
            <a:endParaRPr lang="en-GB"/>
          </a:p>
        </p:txBody>
      </p:sp>
    </p:spTree>
    <p:extLst>
      <p:ext uri="{BB962C8B-B14F-4D97-AF65-F5344CB8AC3E}">
        <p14:creationId xmlns:p14="http://schemas.microsoft.com/office/powerpoint/2010/main" val="66537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position handles strategic change initiatives and reports to the top management. It ensures that improvements are aligned with the organisational goals. It facilitates successful change management by working together in various fields of operation. This role is directly related to the digital development of TfL and the improvement of services. This improves the overall performance and experience on the transport network.</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6</a:t>
            </a:fld>
            <a:endParaRPr lang="en-GB"/>
          </a:p>
        </p:txBody>
      </p:sp>
    </p:spTree>
    <p:extLst>
      <p:ext uri="{BB962C8B-B14F-4D97-AF65-F5344CB8AC3E}">
        <p14:creationId xmlns:p14="http://schemas.microsoft.com/office/powerpoint/2010/main" val="2626226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position needs well-qualified applicants who have professional project management qualifications and extensive experience in complex transport projects. Good leadership and cross-departmental work are enabled with strong behavioural competencies. Communication, problem-solving and flexibility deliver successful projects and help achieve the transformation goals of TfL. They enhance the performance of operations and service delivery to people.</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7</a:t>
            </a:fld>
            <a:endParaRPr lang="en-GB"/>
          </a:p>
        </p:txBody>
      </p:sp>
    </p:spTree>
    <p:extLst>
      <p:ext uri="{BB962C8B-B14F-4D97-AF65-F5344CB8AC3E}">
        <p14:creationId xmlns:p14="http://schemas.microsoft.com/office/powerpoint/2010/main" val="409562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interview is based on behavioural evidence on a structured approach using STAR (Boyer, et. al., 2022). It assesses the leadership, communication and teamwork abilities in complex project situations. Assessors consider the way applicants show adjustment with organisational values and culture. It forecasts the performance through real-world and practical examples to successfully realise achievements and professional conduct.</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8</a:t>
            </a:fld>
            <a:endParaRPr lang="en-GB"/>
          </a:p>
        </p:txBody>
      </p:sp>
    </p:spTree>
    <p:extLst>
      <p:ext uri="{BB962C8B-B14F-4D97-AF65-F5344CB8AC3E}">
        <p14:creationId xmlns:p14="http://schemas.microsoft.com/office/powerpoint/2010/main" val="1398026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technical interview examines the skills of project delivery through scenarios and practical inquiries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Behroozi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et. al., 2022). It looks at the awareness of methodologies, scheduling tools and risk management capabilities of projects. Applicants should be able to make good decisions. This strategy guarantees that applicants are able to implement transformation projects within the standard transport network of TfL.</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9</a:t>
            </a:fld>
            <a:endParaRPr lang="en-GB"/>
          </a:p>
        </p:txBody>
      </p:sp>
    </p:spTree>
    <p:extLst>
      <p:ext uri="{BB962C8B-B14F-4D97-AF65-F5344CB8AC3E}">
        <p14:creationId xmlns:p14="http://schemas.microsoft.com/office/powerpoint/2010/main" val="26696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 panel interview offers an objective and fair recruitment method using multi-departmental consideration. HR, PMO and line managers test the behavioural and technical fit (Pak, 2022). Collective judgment helps in effective decision-making and bias is minimised. It ensures that the candidate aligns with the benefits of the organisation and is capable of leading the change initiatives at TfL.</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10</a:t>
            </a:fld>
            <a:endParaRPr lang="en-GB"/>
          </a:p>
        </p:txBody>
      </p:sp>
    </p:spTree>
    <p:extLst>
      <p:ext uri="{BB962C8B-B14F-4D97-AF65-F5344CB8AC3E}">
        <p14:creationId xmlns:p14="http://schemas.microsoft.com/office/powerpoint/2010/main" val="845158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 good questioning interview supports an efficient and just evaluation of the candidates during the interviewing process. Open-ended questions promote elaborations to show the level of knowledge and professionalism. Socratic questioning explores critical thinking and solves problems in tricky situations. Behavioural questions determine actual experiences and show how applicants react to work-related issues. Open-ended questions encourage the process of communication and enable the clarity of idea descriptions. These methods decrease discrimination, enhance the perception of competencies and contribute to the correct assessment. They ensure that interviewers evaluate both the technical and behavioural fitness. Altogether, various questioning methods help gain some insightful information about the performance potential and the alignment of the organisation.</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11</a:t>
            </a:fld>
            <a:endParaRPr lang="en-GB"/>
          </a:p>
        </p:txBody>
      </p:sp>
    </p:spTree>
    <p:extLst>
      <p:ext uri="{BB962C8B-B14F-4D97-AF65-F5344CB8AC3E}">
        <p14:creationId xmlns:p14="http://schemas.microsoft.com/office/powerpoint/2010/main" val="7510124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 face-to-face interview enables interviewers to have a better connection with the candidates, creating a more comfortable and natural atmosphere for communication. It allows one to observe the non-verbal signs clearly, such as body language, confidence and professionalism. This facilitates proper judgement of interpersonal and behavioural competencies. This environment promotes attentive conversation with significant technological interruptions. On the other hand, face-to-face interviews need more time and financial resources to schedule, travel and venue. They can restrict access to those applicants who have geographical constraints or mobility issues. Despite the great suitability measurement, face-to-face interviews have logistical constraints. This affects the effectiveness of recruitment in large organisations and inclusivity.</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12</a:t>
            </a:fld>
            <a:endParaRPr lang="en-GB"/>
          </a:p>
        </p:txBody>
      </p:sp>
    </p:spTree>
    <p:extLst>
      <p:ext uri="{BB962C8B-B14F-4D97-AF65-F5344CB8AC3E}">
        <p14:creationId xmlns:p14="http://schemas.microsoft.com/office/powerpoint/2010/main" val="2845599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interviews help in scheduling and enhancing convenience for recruiters and applicants. They decrease travelling requirements and expenses, enhancing access to distant or international applicants. Virtual tools offer the flexibility of communication and the possibility of using recorded interviews to assist with fair assessment. Online interviews are also effective in terms of organisational sustainability as they reduce environmental impact. However, there can be technological problems like unstable internet or poor quality of the audio that can break the communication and decrease the accuracy of the evaluation. Assessment of interpersonal behaviour and professional presence is limited by the limited visibility of non-verbal cues. Though very efficient, practical issues that pose a challenge to reliability and inclusivity arise with online interviews in the process of strategic recruitment.</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13</a:t>
            </a:fld>
            <a:endParaRPr lang="en-GB"/>
          </a:p>
        </p:txBody>
      </p:sp>
    </p:spTree>
    <p:extLst>
      <p:ext uri="{BB962C8B-B14F-4D97-AF65-F5344CB8AC3E}">
        <p14:creationId xmlns:p14="http://schemas.microsoft.com/office/powerpoint/2010/main" val="26248469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Speaker Note </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This report has emphasised the significance of a well-organised recruitment procedure to hire a Business Transformation Project Manager at TfL. Technical capability, leadership and behavioural suitability are evaluated in good interviews. Equitable and lawful hiring is conducive to organisational change. Effective selection enhances the performance of operations and aligns the output to the long-term strategic goals of TfL.</a:t>
            </a:r>
          </a:p>
          <a:p>
            <a:pPr algn="l">
              <a:lnSpc>
                <a:spcPct val="107000"/>
              </a:lnSpc>
              <a:spcAft>
                <a:spcPts val="800"/>
              </a:spcAft>
            </a:pPr>
            <a:br>
              <a:rPr lang="en-GB" dirty="0">
                <a:effectLst/>
              </a:rPr>
            </a:b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14</a:t>
            </a:fld>
            <a:endParaRPr lang="en-GB"/>
          </a:p>
        </p:txBody>
      </p:sp>
    </p:spTree>
    <p:extLst>
      <p:ext uri="{BB962C8B-B14F-4D97-AF65-F5344CB8AC3E}">
        <p14:creationId xmlns:p14="http://schemas.microsoft.com/office/powerpoint/2010/main" val="19272164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Azevedo, L., (2022). Communication with Internal and External Stakeholders. In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Crisis Communication Planning and Strategies for Nonprofit Leaders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(pp. 81-91). Routledge.</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Balconi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M.,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Fronda</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G.,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Cassioli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F. and Crivelli, D., (2022). Face-to-face vs. remote digital settings in job assessment interviews: A multilevel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hyperscanning</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protocol for the investigation of interpersonal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attunement</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Plos</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one</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17</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(2), p.e0263668.</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Behroozi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M.,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Parnin</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C. and Brown, C., (2022), November. Asynchronous technical interviews: reducing the effect of supervised think-aloud on communication ability. In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Proceedings of the 30th ACM joint European software engineering conference and symposium on the foundations of software engineering</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(pp. 294-305).</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Bell, B.A., (2023). Understanding the preparation phase of technical interviews.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Doctoral dissertation, Virginia Tech</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Boyer, L., Pleasant, J. and Vest, D., (2022). STAR performance: a quantitative exploration of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behavioral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responses in simulated selection interviews.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Southern University College of Business E-Journal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14</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 p.3.</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Elugbaju</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W.K., Okeke, N.I. and Alabi, O.A., (2024). Human resource analytics as a strategic tool for workforce planning and succession management.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International Journal of Engineering Research and Development</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20</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(11), pp.744-756.</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Fischer, B.D. and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Charef</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L., (2021). Leadership in an Agile Project Management Environment.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Journal of Leadership, Accountability &amp; Ethics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18</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(4).</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Nurminen</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W.A.R., (2022). The impact of equal employment during recruitment process.</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Pak, J., (2022). Capturing variability of high‐performance work systems within organisations: The role of team manager's person‐HRM fit and climate for HR implementation and subsequent implementation behaviour.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Human Resource Management Journal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32</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(4), pp.759-781.</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Pelczarski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K., (2023). Panel job interviews and presentations: Your chance to shine.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Tribology &amp; Lubrication Technology</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79</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(9), pp.62-63.</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Robinson, O.C., (2023). Probing in qualitative research interviews: Theory and practice.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Qualitative Research in Psychology</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20</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 pp.382-397.</a:t>
            </a:r>
          </a:p>
          <a:p>
            <a:pPr algn="just">
              <a:lnSpc>
                <a:spcPct val="20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Saarijärvi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M. and Bratt, E.L., (2021). When face-to-face interviews are not possible: tips and tricks for video, telephone, online chat, and email interviews in qualitative research.</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Transport for London, (2019).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Keeping London moving</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[online] Transport for London. Available at: https://tfl.gov.uk/ [Accessed 4 Nov. 2025].</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953EAEDB-74FE-4E07-88C2-11E8C701315B}" type="slidenum">
              <a:rPr lang="en-GB" smtClean="0"/>
              <a:t>15</a:t>
            </a:fld>
            <a:endParaRPr lang="en-GB"/>
          </a:p>
        </p:txBody>
      </p:sp>
    </p:spTree>
    <p:extLst>
      <p:ext uri="{BB962C8B-B14F-4D97-AF65-F5344CB8AC3E}">
        <p14:creationId xmlns:p14="http://schemas.microsoft.com/office/powerpoint/2010/main" val="255948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333" b="-9333"/>
            </a:stretch>
          </a:blipFill>
        </p:spPr>
      </p:sp>
      <p:grpSp>
        <p:nvGrpSpPr>
          <p:cNvPr id="3" name="Group 3"/>
          <p:cNvGrpSpPr/>
          <p:nvPr/>
        </p:nvGrpSpPr>
        <p:grpSpPr>
          <a:xfrm>
            <a:off x="10264140" y="5143500"/>
            <a:ext cx="8023860" cy="5143500"/>
            <a:chOff x="0" y="0"/>
            <a:chExt cx="812800" cy="521026"/>
          </a:xfrm>
        </p:grpSpPr>
        <p:sp>
          <p:nvSpPr>
            <p:cNvPr id="4" name="Freeform 4"/>
            <p:cNvSpPr/>
            <p:nvPr/>
          </p:nvSpPr>
          <p:spPr>
            <a:xfrm>
              <a:off x="0" y="0"/>
              <a:ext cx="812800" cy="521026"/>
            </a:xfrm>
            <a:custGeom>
              <a:avLst/>
              <a:gdLst/>
              <a:ahLst/>
              <a:cxnLst/>
              <a:rect l="l" t="t" r="r" b="b"/>
              <a:pathLst>
                <a:path w="812800" h="521026">
                  <a:moveTo>
                    <a:pt x="203200" y="0"/>
                  </a:moveTo>
                  <a:lnTo>
                    <a:pt x="812800" y="0"/>
                  </a:lnTo>
                  <a:lnTo>
                    <a:pt x="609600" y="521026"/>
                  </a:lnTo>
                  <a:lnTo>
                    <a:pt x="0" y="521026"/>
                  </a:lnTo>
                  <a:lnTo>
                    <a:pt x="203200" y="0"/>
                  </a:lnTo>
                  <a:close/>
                </a:path>
              </a:pathLst>
            </a:custGeom>
            <a:blipFill>
              <a:blip r:embed="rId3"/>
              <a:stretch>
                <a:fillRect t="-1967" b="-1967"/>
              </a:stretch>
            </a:blipFill>
            <a:ln cap="sq">
              <a:noFill/>
              <a:prstDash val="solid"/>
              <a:miter/>
            </a:ln>
          </p:spPr>
        </p:sp>
      </p:grpSp>
      <p:grpSp>
        <p:nvGrpSpPr>
          <p:cNvPr id="5" name="Group 5"/>
          <p:cNvGrpSpPr/>
          <p:nvPr/>
        </p:nvGrpSpPr>
        <p:grpSpPr>
          <a:xfrm>
            <a:off x="10558054" y="1028700"/>
            <a:ext cx="7729946" cy="3826056"/>
            <a:chOff x="0" y="0"/>
            <a:chExt cx="898178" cy="444567"/>
          </a:xfrm>
        </p:grpSpPr>
        <p:sp>
          <p:nvSpPr>
            <p:cNvPr id="6" name="Freeform 6"/>
            <p:cNvSpPr/>
            <p:nvPr/>
          </p:nvSpPr>
          <p:spPr>
            <a:xfrm>
              <a:off x="0" y="0"/>
              <a:ext cx="898178" cy="444567"/>
            </a:xfrm>
            <a:custGeom>
              <a:avLst/>
              <a:gdLst/>
              <a:ahLst/>
              <a:cxnLst/>
              <a:rect l="l" t="t" r="r" b="b"/>
              <a:pathLst>
                <a:path w="898178" h="444567">
                  <a:moveTo>
                    <a:pt x="694978" y="0"/>
                  </a:moveTo>
                  <a:lnTo>
                    <a:pt x="0" y="0"/>
                  </a:lnTo>
                  <a:lnTo>
                    <a:pt x="203200" y="444567"/>
                  </a:lnTo>
                  <a:lnTo>
                    <a:pt x="898178" y="444567"/>
                  </a:lnTo>
                  <a:lnTo>
                    <a:pt x="694978" y="0"/>
                  </a:lnTo>
                  <a:close/>
                </a:path>
              </a:pathLst>
            </a:custGeom>
            <a:blipFill>
              <a:blip r:embed="rId4"/>
              <a:stretch>
                <a:fillRect t="-17050" b="-17050"/>
              </a:stretch>
            </a:blipFill>
            <a:ln cap="sq">
              <a:noFill/>
              <a:prstDash val="solid"/>
              <a:miter/>
            </a:ln>
          </p:spPr>
        </p:sp>
      </p:grpSp>
      <p:grpSp>
        <p:nvGrpSpPr>
          <p:cNvPr id="12" name="Group 12"/>
          <p:cNvGrpSpPr/>
          <p:nvPr/>
        </p:nvGrpSpPr>
        <p:grpSpPr>
          <a:xfrm>
            <a:off x="-792728" y="9323254"/>
            <a:ext cx="2060176" cy="963746"/>
            <a:chOff x="0" y="0"/>
            <a:chExt cx="542598" cy="253826"/>
          </a:xfrm>
        </p:grpSpPr>
        <p:sp>
          <p:nvSpPr>
            <p:cNvPr id="13" name="Freeform 13"/>
            <p:cNvSpPr/>
            <p:nvPr/>
          </p:nvSpPr>
          <p:spPr>
            <a:xfrm>
              <a:off x="0" y="0"/>
              <a:ext cx="542598" cy="253826"/>
            </a:xfrm>
            <a:custGeom>
              <a:avLst/>
              <a:gdLst/>
              <a:ahLst/>
              <a:cxnLst/>
              <a:rect l="l" t="t" r="r" b="b"/>
              <a:pathLst>
                <a:path w="542598" h="253826">
                  <a:moveTo>
                    <a:pt x="339398" y="0"/>
                  </a:moveTo>
                  <a:lnTo>
                    <a:pt x="0" y="0"/>
                  </a:lnTo>
                  <a:lnTo>
                    <a:pt x="203200" y="253826"/>
                  </a:lnTo>
                  <a:lnTo>
                    <a:pt x="542598" y="253826"/>
                  </a:lnTo>
                  <a:lnTo>
                    <a:pt x="339398" y="0"/>
                  </a:lnTo>
                  <a:close/>
                </a:path>
              </a:pathLst>
            </a:custGeom>
            <a:solidFill>
              <a:srgbClr val="FCDD05"/>
            </a:solidFill>
          </p:spPr>
        </p:sp>
        <p:sp>
          <p:nvSpPr>
            <p:cNvPr id="14" name="TextBox 14"/>
            <p:cNvSpPr txBox="1"/>
            <p:nvPr/>
          </p:nvSpPr>
          <p:spPr>
            <a:xfrm>
              <a:off x="101600" y="19050"/>
              <a:ext cx="339398" cy="234776"/>
            </a:xfrm>
            <a:prstGeom prst="rect">
              <a:avLst/>
            </a:prstGeom>
          </p:spPr>
          <p:txBody>
            <a:bodyPr lIns="50800" tIns="50800" rIns="50800" bIns="50800" rtlCol="0" anchor="ctr"/>
            <a:lstStyle/>
            <a:p>
              <a:pPr algn="ctr">
                <a:lnSpc>
                  <a:spcPts val="1841"/>
                </a:lnSpc>
              </a:pPr>
              <a:endParaRPr/>
            </a:p>
          </p:txBody>
        </p:sp>
      </p:grpSp>
      <p:sp>
        <p:nvSpPr>
          <p:cNvPr id="15" name="TextBox 15"/>
          <p:cNvSpPr txBox="1"/>
          <p:nvPr/>
        </p:nvSpPr>
        <p:spPr>
          <a:xfrm>
            <a:off x="825217" y="2339029"/>
            <a:ext cx="9235440" cy="5389937"/>
          </a:xfrm>
          <a:prstGeom prst="rect">
            <a:avLst/>
          </a:prstGeom>
        </p:spPr>
        <p:txBody>
          <a:bodyPr lIns="0" tIns="0" rIns="0" bIns="0" rtlCol="0" anchor="t">
            <a:spAutoFit/>
          </a:bodyPr>
          <a:lstStyle/>
          <a:p>
            <a:pPr algn="ctr">
              <a:lnSpc>
                <a:spcPct val="150000"/>
              </a:lnSpc>
              <a:spcAft>
                <a:spcPts val="800"/>
              </a:spcAft>
            </a:pPr>
            <a:r>
              <a:rPr lang="en-GB" sz="32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Programme: BA (Hons) Leadership and Management Skills for the Workplace</a:t>
            </a:r>
            <a:endParaRPr lang="en-GB" sz="3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algn="ctr">
              <a:lnSpc>
                <a:spcPct val="150000"/>
              </a:lnSpc>
              <a:spcAft>
                <a:spcPts val="800"/>
              </a:spcAft>
            </a:pPr>
            <a:r>
              <a:rPr lang="en-GB" sz="32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Module: Developing and Managing Individuals and Teams</a:t>
            </a:r>
            <a:endParaRPr lang="en-GB" sz="3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algn="ctr">
              <a:lnSpc>
                <a:spcPct val="150000"/>
              </a:lnSpc>
              <a:spcAft>
                <a:spcPts val="800"/>
              </a:spcAft>
            </a:pPr>
            <a:r>
              <a:rPr lang="en-GB" sz="32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Module Code: LCLM5002</a:t>
            </a:r>
            <a:endParaRPr lang="en-GB" sz="3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algn="ctr">
              <a:lnSpc>
                <a:spcPct val="150000"/>
              </a:lnSpc>
              <a:spcAft>
                <a:spcPts val="800"/>
              </a:spcAft>
            </a:pPr>
            <a:r>
              <a:rPr lang="en-GB" sz="32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Assignment Title: Component 1- Individual Presentation</a:t>
            </a:r>
            <a:r>
              <a:rPr lang="en-GB" sz="3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grpSp>
        <p:nvGrpSpPr>
          <p:cNvPr id="3" name="Group 3"/>
          <p:cNvGrpSpPr/>
          <p:nvPr/>
        </p:nvGrpSpPr>
        <p:grpSpPr>
          <a:xfrm>
            <a:off x="9619570" y="2358458"/>
            <a:ext cx="8023860" cy="7701643"/>
            <a:chOff x="0" y="0"/>
            <a:chExt cx="812800" cy="780160"/>
          </a:xfrm>
        </p:grpSpPr>
        <p:sp>
          <p:nvSpPr>
            <p:cNvPr id="4" name="Freeform 4"/>
            <p:cNvSpPr/>
            <p:nvPr/>
          </p:nvSpPr>
          <p:spPr>
            <a:xfrm>
              <a:off x="0" y="0"/>
              <a:ext cx="812800" cy="780160"/>
            </a:xfrm>
            <a:custGeom>
              <a:avLst/>
              <a:gdLst/>
              <a:ahLst/>
              <a:cxnLst/>
              <a:rect l="l" t="t" r="r" b="b"/>
              <a:pathLst>
                <a:path w="812800" h="780160">
                  <a:moveTo>
                    <a:pt x="203200" y="0"/>
                  </a:moveTo>
                  <a:lnTo>
                    <a:pt x="812800" y="0"/>
                  </a:lnTo>
                  <a:lnTo>
                    <a:pt x="609600" y="780160"/>
                  </a:lnTo>
                  <a:lnTo>
                    <a:pt x="0" y="780160"/>
                  </a:lnTo>
                  <a:lnTo>
                    <a:pt x="203200" y="0"/>
                  </a:lnTo>
                  <a:close/>
                </a:path>
              </a:pathLst>
            </a:custGeom>
            <a:blipFill>
              <a:blip r:embed="rId4"/>
              <a:stretch>
                <a:fillRect l="-22033" r="-22033"/>
              </a:stretch>
            </a:blipFill>
            <a:ln cap="sq">
              <a:noFill/>
              <a:prstDash val="solid"/>
              <a:miter/>
            </a:ln>
          </p:spPr>
        </p:sp>
      </p:grpSp>
      <p:grpSp>
        <p:nvGrpSpPr>
          <p:cNvPr id="5" name="Group 5"/>
          <p:cNvGrpSpPr/>
          <p:nvPr/>
        </p:nvGrpSpPr>
        <p:grpSpPr>
          <a:xfrm>
            <a:off x="11214735" y="0"/>
            <a:ext cx="6814457" cy="2185988"/>
            <a:chOff x="0" y="0"/>
            <a:chExt cx="1794754" cy="575733"/>
          </a:xfrm>
        </p:grpSpPr>
        <p:sp>
          <p:nvSpPr>
            <p:cNvPr id="6" name="Freeform 6"/>
            <p:cNvSpPr/>
            <p:nvPr/>
          </p:nvSpPr>
          <p:spPr>
            <a:xfrm>
              <a:off x="0" y="0"/>
              <a:ext cx="1794754" cy="575733"/>
            </a:xfrm>
            <a:custGeom>
              <a:avLst/>
              <a:gdLst/>
              <a:ahLst/>
              <a:cxnLst/>
              <a:rect l="l" t="t" r="r" b="b"/>
              <a:pathLst>
                <a:path w="1794754" h="575733">
                  <a:moveTo>
                    <a:pt x="203200" y="0"/>
                  </a:moveTo>
                  <a:lnTo>
                    <a:pt x="1794754" y="0"/>
                  </a:lnTo>
                  <a:lnTo>
                    <a:pt x="1591554" y="575733"/>
                  </a:lnTo>
                  <a:lnTo>
                    <a:pt x="0" y="575733"/>
                  </a:lnTo>
                  <a:lnTo>
                    <a:pt x="203200" y="0"/>
                  </a:lnTo>
                  <a:close/>
                </a:path>
              </a:pathLst>
            </a:custGeom>
            <a:solidFill>
              <a:srgbClr val="FCDD05"/>
            </a:solidFill>
          </p:spPr>
        </p:sp>
        <p:sp>
          <p:nvSpPr>
            <p:cNvPr id="7" name="TextBox 7"/>
            <p:cNvSpPr txBox="1"/>
            <p:nvPr/>
          </p:nvSpPr>
          <p:spPr>
            <a:xfrm>
              <a:off x="101600" y="19050"/>
              <a:ext cx="1591554" cy="556683"/>
            </a:xfrm>
            <a:prstGeom prst="rect">
              <a:avLst/>
            </a:prstGeom>
          </p:spPr>
          <p:txBody>
            <a:bodyPr lIns="50800" tIns="50800" rIns="50800" bIns="50800" rtlCol="0" anchor="ctr"/>
            <a:lstStyle/>
            <a:p>
              <a:pPr algn="ctr">
                <a:lnSpc>
                  <a:spcPts val="1841"/>
                </a:lnSpc>
              </a:pPr>
              <a:endParaRPr/>
            </a:p>
          </p:txBody>
        </p:sp>
      </p:grpSp>
      <p:grpSp>
        <p:nvGrpSpPr>
          <p:cNvPr id="9" name="Group 9"/>
          <p:cNvGrpSpPr/>
          <p:nvPr/>
        </p:nvGrpSpPr>
        <p:grpSpPr>
          <a:xfrm>
            <a:off x="-792728" y="9323254"/>
            <a:ext cx="2060176" cy="963746"/>
            <a:chOff x="0" y="0"/>
            <a:chExt cx="542598" cy="253826"/>
          </a:xfrm>
        </p:grpSpPr>
        <p:sp>
          <p:nvSpPr>
            <p:cNvPr id="10" name="Freeform 10"/>
            <p:cNvSpPr/>
            <p:nvPr/>
          </p:nvSpPr>
          <p:spPr>
            <a:xfrm>
              <a:off x="0" y="0"/>
              <a:ext cx="542598" cy="253826"/>
            </a:xfrm>
            <a:custGeom>
              <a:avLst/>
              <a:gdLst/>
              <a:ahLst/>
              <a:cxnLst/>
              <a:rect l="l" t="t" r="r" b="b"/>
              <a:pathLst>
                <a:path w="542598" h="253826">
                  <a:moveTo>
                    <a:pt x="339398" y="0"/>
                  </a:moveTo>
                  <a:lnTo>
                    <a:pt x="0" y="0"/>
                  </a:lnTo>
                  <a:lnTo>
                    <a:pt x="203200" y="253826"/>
                  </a:lnTo>
                  <a:lnTo>
                    <a:pt x="542598" y="253826"/>
                  </a:lnTo>
                  <a:lnTo>
                    <a:pt x="339398" y="0"/>
                  </a:lnTo>
                  <a:close/>
                </a:path>
              </a:pathLst>
            </a:custGeom>
            <a:solidFill>
              <a:srgbClr val="FCDD05"/>
            </a:solidFill>
          </p:spPr>
        </p:sp>
        <p:sp>
          <p:nvSpPr>
            <p:cNvPr id="11" name="TextBox 11"/>
            <p:cNvSpPr txBox="1"/>
            <p:nvPr/>
          </p:nvSpPr>
          <p:spPr>
            <a:xfrm>
              <a:off x="101600" y="19050"/>
              <a:ext cx="339398" cy="234776"/>
            </a:xfrm>
            <a:prstGeom prst="rect">
              <a:avLst/>
            </a:prstGeom>
          </p:spPr>
          <p:txBody>
            <a:bodyPr lIns="50800" tIns="50800" rIns="50800" bIns="50800" rtlCol="0" anchor="ctr"/>
            <a:lstStyle/>
            <a:p>
              <a:pPr algn="ctr">
                <a:lnSpc>
                  <a:spcPts val="1841"/>
                </a:lnSpc>
              </a:pPr>
              <a:endParaRPr/>
            </a:p>
          </p:txBody>
        </p:sp>
      </p:grpSp>
      <p:sp>
        <p:nvSpPr>
          <p:cNvPr id="12" name="TextBox 12"/>
          <p:cNvSpPr txBox="1"/>
          <p:nvPr/>
        </p:nvSpPr>
        <p:spPr>
          <a:xfrm>
            <a:off x="858747" y="489126"/>
            <a:ext cx="8760823" cy="830997"/>
          </a:xfrm>
          <a:prstGeom prst="rect">
            <a:avLst/>
          </a:prstGeom>
        </p:spPr>
        <p:txBody>
          <a:bodyPr wrap="square" lIns="0" tIns="0" rIns="0" bIns="0" rtlCol="0" anchor="t">
            <a:spAutoFit/>
          </a:bodyPr>
          <a:lstStyle/>
          <a:p>
            <a:pPr algn="ctr">
              <a:spcBef>
                <a:spcPts val="1200"/>
              </a:spcBef>
            </a:pPr>
            <a:r>
              <a:rPr lang="en-GB" sz="54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p:txBody>
      </p:sp>
      <p:sp>
        <p:nvSpPr>
          <p:cNvPr id="13" name="TextBox 13"/>
          <p:cNvSpPr txBox="1"/>
          <p:nvPr/>
        </p:nvSpPr>
        <p:spPr>
          <a:xfrm>
            <a:off x="858747" y="2058234"/>
            <a:ext cx="8749937" cy="7755969"/>
          </a:xfrm>
          <a:prstGeom prst="rect">
            <a:avLst/>
          </a:prstGeom>
        </p:spPr>
        <p:txBody>
          <a:bodyPr lIns="0" tIns="0" rIns="0" bIns="0" rtlCol="0" anchor="t">
            <a:spAutoFit/>
          </a:bodyPr>
          <a:lstStyle/>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This report will evaluate the recruitment of the Business Transformation Project Manager position.</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TfL will ensure that the candidates who are selected have the necessary skills in leadership and technical.</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behaviours, communication and the project experience will be effectively assessed using interview methods.</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This report will contrast the online and face-to-face interviews in strategic hiring success.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grpSp>
        <p:nvGrpSpPr>
          <p:cNvPr id="8" name="Group 8"/>
          <p:cNvGrpSpPr/>
          <p:nvPr/>
        </p:nvGrpSpPr>
        <p:grpSpPr>
          <a:xfrm>
            <a:off x="17059843" y="9323254"/>
            <a:ext cx="2060176" cy="963746"/>
            <a:chOff x="0" y="0"/>
            <a:chExt cx="542598" cy="253826"/>
          </a:xfrm>
        </p:grpSpPr>
        <p:sp>
          <p:nvSpPr>
            <p:cNvPr id="9" name="Freeform 9"/>
            <p:cNvSpPr/>
            <p:nvPr/>
          </p:nvSpPr>
          <p:spPr>
            <a:xfrm>
              <a:off x="0" y="0"/>
              <a:ext cx="542598" cy="253826"/>
            </a:xfrm>
            <a:custGeom>
              <a:avLst/>
              <a:gdLst/>
              <a:ahLst/>
              <a:cxnLst/>
              <a:rect l="l" t="t" r="r" b="b"/>
              <a:pathLst>
                <a:path w="542598" h="253826">
                  <a:moveTo>
                    <a:pt x="339398" y="0"/>
                  </a:moveTo>
                  <a:lnTo>
                    <a:pt x="0" y="0"/>
                  </a:lnTo>
                  <a:lnTo>
                    <a:pt x="203200" y="253826"/>
                  </a:lnTo>
                  <a:lnTo>
                    <a:pt x="542598" y="253826"/>
                  </a:lnTo>
                  <a:lnTo>
                    <a:pt x="339398" y="0"/>
                  </a:lnTo>
                  <a:close/>
                </a:path>
              </a:pathLst>
            </a:custGeom>
            <a:solidFill>
              <a:srgbClr val="FCDD05"/>
            </a:solidFill>
          </p:spPr>
        </p:sp>
        <p:sp>
          <p:nvSpPr>
            <p:cNvPr id="10" name="TextBox 10"/>
            <p:cNvSpPr txBox="1"/>
            <p:nvPr/>
          </p:nvSpPr>
          <p:spPr>
            <a:xfrm>
              <a:off x="101600" y="19050"/>
              <a:ext cx="339398" cy="234776"/>
            </a:xfrm>
            <a:prstGeom prst="rect">
              <a:avLst/>
            </a:prstGeom>
          </p:spPr>
          <p:txBody>
            <a:bodyPr lIns="50800" tIns="50800" rIns="50800" bIns="50800" rtlCol="0" anchor="ctr"/>
            <a:lstStyle/>
            <a:p>
              <a:pPr algn="ctr">
                <a:lnSpc>
                  <a:spcPts val="1841"/>
                </a:lnSpc>
              </a:pPr>
              <a:endParaRPr/>
            </a:p>
          </p:txBody>
        </p:sp>
      </p:grpSp>
      <p:sp>
        <p:nvSpPr>
          <p:cNvPr id="11" name="TextBox 11"/>
          <p:cNvSpPr txBox="1"/>
          <p:nvPr/>
        </p:nvSpPr>
        <p:spPr>
          <a:xfrm>
            <a:off x="8382000" y="906568"/>
            <a:ext cx="9084155" cy="923330"/>
          </a:xfrm>
          <a:prstGeom prst="rect">
            <a:avLst/>
          </a:prstGeom>
        </p:spPr>
        <p:txBody>
          <a:bodyPr wrap="square" lIns="0" tIns="0" rIns="0" bIns="0" rtlCol="0" anchor="t">
            <a:spAutoFit/>
          </a:bodyPr>
          <a:lstStyle/>
          <a:p>
            <a:pPr algn="ctr">
              <a:spcBef>
                <a:spcPts val="1200"/>
              </a:spcBef>
            </a:pPr>
            <a:r>
              <a:rPr lang="en-GB" sz="6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Company Overview</a:t>
            </a:r>
          </a:p>
        </p:txBody>
      </p:sp>
      <p:sp>
        <p:nvSpPr>
          <p:cNvPr id="12" name="TextBox 12"/>
          <p:cNvSpPr txBox="1"/>
          <p:nvPr/>
        </p:nvSpPr>
        <p:spPr>
          <a:xfrm>
            <a:off x="8382000" y="2736466"/>
            <a:ext cx="9084155" cy="6647974"/>
          </a:xfrm>
          <a:prstGeom prst="rect">
            <a:avLst/>
          </a:prstGeom>
        </p:spPr>
        <p:txBody>
          <a:bodyPr wrap="square" lIns="0" tIns="0" rIns="0" bIns="0" rtlCol="0" anchor="t">
            <a:spAutoFit/>
          </a:bodyPr>
          <a:lstStyle/>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TfL controls the transport network in London and facilitates mobility for passengers (Transport for London, 2019).</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It puts more emphasis on accessibility, sustainability and reliability of service.</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Continued digital transformation enhances customer experience and operational efficiency.</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Innovation improves the connectivity and the general transport system.</a:t>
            </a:r>
          </a:p>
        </p:txBody>
      </p:sp>
      <p:pic>
        <p:nvPicPr>
          <p:cNvPr id="6146" name="Picture 2" descr="Transport for London - While you were sleeping - SWOOP Analytics® | Digital  Workplace Analytics">
            <a:extLst>
              <a:ext uri="{FF2B5EF4-FFF2-40B4-BE49-F238E27FC236}">
                <a16:creationId xmlns:a16="http://schemas.microsoft.com/office/drawing/2014/main" id="{2929B77D-2F5B-EB93-8C81-92615422B3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845" y="906568"/>
            <a:ext cx="7113899" cy="744018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1">
            <a:extLst>
              <a:ext uri="{FF2B5EF4-FFF2-40B4-BE49-F238E27FC236}">
                <a16:creationId xmlns:a16="http://schemas.microsoft.com/office/drawing/2014/main" id="{B770D6EB-E6AF-1DDF-B684-B05A37816CB5}"/>
              </a:ext>
            </a:extLst>
          </p:cNvPr>
          <p:cNvSpPr txBox="1"/>
          <p:nvPr/>
        </p:nvSpPr>
        <p:spPr>
          <a:xfrm>
            <a:off x="789187" y="8692399"/>
            <a:ext cx="6770968" cy="1107996"/>
          </a:xfrm>
          <a:prstGeom prst="rect">
            <a:avLst/>
          </a:prstGeom>
        </p:spPr>
        <p:txBody>
          <a:bodyPr wrap="square" lIns="0" tIns="0" rIns="0" bIns="0" rtlCol="0" anchor="t">
            <a:spAutoFit/>
          </a:bodyPr>
          <a:lstStyle/>
          <a:p>
            <a:pPr algn="ctr">
              <a:spcBef>
                <a:spcPts val="1200"/>
              </a:spcBef>
            </a:pPr>
            <a:r>
              <a:rPr lang="en-US" sz="36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a:t>
            </a:r>
            <a:r>
              <a:rPr lang="en-GB" sz="36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source: (</a:t>
            </a: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Transport for London, 2019</a:t>
            </a:r>
            <a:r>
              <a:rPr lang="en-GB" sz="3600" b="1" kern="0" dirty="0">
                <a:solidFill>
                  <a:schemeClr val="bg1"/>
                </a:solidFill>
                <a:latin typeface="Times New Roman" panose="02020603050405020304" pitchFamily="18" charset="0"/>
                <a:ea typeface="Times New Roman" panose="02020603050405020304" pitchFamily="18" charset="0"/>
                <a:cs typeface="Times New Roman" panose="02020603050405020304" pitchFamily="18" charset="0"/>
              </a:rPr>
              <a:t>)</a:t>
            </a:r>
            <a:endParaRPr lang="en-GB"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sp>
        <p:nvSpPr>
          <p:cNvPr id="11" name="TextBox 11"/>
          <p:cNvSpPr txBox="1"/>
          <p:nvPr/>
        </p:nvSpPr>
        <p:spPr>
          <a:xfrm>
            <a:off x="7503867" y="600182"/>
            <a:ext cx="9824357" cy="830997"/>
          </a:xfrm>
          <a:prstGeom prst="rect">
            <a:avLst/>
          </a:prstGeom>
        </p:spPr>
        <p:txBody>
          <a:bodyPr wrap="square" lIns="0" tIns="0" rIns="0" bIns="0" rtlCol="0" anchor="t">
            <a:spAutoFit/>
          </a:bodyPr>
          <a:lstStyle/>
          <a:p>
            <a:pPr algn="ctr">
              <a:spcBef>
                <a:spcPts val="1200"/>
              </a:spcBef>
            </a:pPr>
            <a:r>
              <a:rPr lang="en-GB" sz="54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Recruitment Process Overview</a:t>
            </a:r>
          </a:p>
        </p:txBody>
      </p:sp>
      <p:sp>
        <p:nvSpPr>
          <p:cNvPr id="12" name="TextBox 12"/>
          <p:cNvSpPr txBox="1"/>
          <p:nvPr/>
        </p:nvSpPr>
        <p:spPr>
          <a:xfrm>
            <a:off x="7435020" y="2639115"/>
            <a:ext cx="9782619" cy="6647974"/>
          </a:xfrm>
          <a:prstGeom prst="rect">
            <a:avLst/>
          </a:prstGeom>
        </p:spPr>
        <p:txBody>
          <a:bodyPr wrap="square" lIns="0" tIns="0" rIns="0" bIns="0" rtlCol="0" anchor="t">
            <a:spAutoFit/>
          </a:bodyPr>
          <a:lstStyle/>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At TfL, recruitment aligns HR planning with workforce requirements in the workplace (</a:t>
            </a:r>
            <a:r>
              <a:rPr lang="en-GB" sz="36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Elugbaju</a:t>
            </a: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et. al., 2024).</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Procedures assure that the appropriate individual is hired in the critical positions.</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Ethical hiring is based on legal compliance and equality principles.</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Standardised tests are better for fairness, diversity and strategic talent acquisition.</a:t>
            </a:r>
          </a:p>
        </p:txBody>
      </p:sp>
      <p:pic>
        <p:nvPicPr>
          <p:cNvPr id="7170" name="Picture 2" descr="Recruitment Guide-Quick and Effective - PyjamaHR Blog">
            <a:extLst>
              <a:ext uri="{FF2B5EF4-FFF2-40B4-BE49-F238E27FC236}">
                <a16:creationId xmlns:a16="http://schemas.microsoft.com/office/drawing/2014/main" id="{8030FF3E-8457-217E-73F0-95FC038995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00182"/>
            <a:ext cx="6400800" cy="743891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1">
            <a:extLst>
              <a:ext uri="{FF2B5EF4-FFF2-40B4-BE49-F238E27FC236}">
                <a16:creationId xmlns:a16="http://schemas.microsoft.com/office/drawing/2014/main" id="{83A012AB-177A-E564-88FF-10B390F8F82B}"/>
              </a:ext>
            </a:extLst>
          </p:cNvPr>
          <p:cNvSpPr txBox="1"/>
          <p:nvPr/>
        </p:nvSpPr>
        <p:spPr>
          <a:xfrm>
            <a:off x="517110" y="8463365"/>
            <a:ext cx="6400801" cy="553998"/>
          </a:xfrm>
          <a:prstGeom prst="rect">
            <a:avLst/>
          </a:prstGeom>
        </p:spPr>
        <p:txBody>
          <a:bodyPr wrap="square" lIns="0" tIns="0" rIns="0" bIns="0" rtlCol="0" anchor="t">
            <a:spAutoFit/>
          </a:bodyPr>
          <a:lstStyle/>
          <a:p>
            <a:pPr algn="ctr">
              <a:spcBef>
                <a:spcPts val="1200"/>
              </a:spcBef>
            </a:pPr>
            <a:r>
              <a:rPr lang="en-GB"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sz="36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Elugbaju</a:t>
            </a: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et. al., 2024</a:t>
            </a:r>
            <a:r>
              <a:rPr lang="en-GB"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sp>
        <p:nvSpPr>
          <p:cNvPr id="13" name="TextBox 13"/>
          <p:cNvSpPr txBox="1"/>
          <p:nvPr/>
        </p:nvSpPr>
        <p:spPr>
          <a:xfrm>
            <a:off x="8576853" y="647700"/>
            <a:ext cx="8883832" cy="738664"/>
          </a:xfrm>
          <a:prstGeom prst="rect">
            <a:avLst/>
          </a:prstGeom>
        </p:spPr>
        <p:txBody>
          <a:bodyPr wrap="square" lIns="0" tIns="0" rIns="0" bIns="0" rtlCol="0" anchor="t">
            <a:spAutoFit/>
          </a:bodyPr>
          <a:lstStyle/>
          <a:p>
            <a:pPr algn="ctr">
              <a:spcBef>
                <a:spcPts val="1200"/>
              </a:spcBef>
            </a:pPr>
            <a:r>
              <a:rPr lang="en-GB"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Job Analysis for Project Manager</a:t>
            </a:r>
          </a:p>
        </p:txBody>
      </p:sp>
      <p:sp>
        <p:nvSpPr>
          <p:cNvPr id="15" name="TextBox 15"/>
          <p:cNvSpPr txBox="1"/>
          <p:nvPr/>
        </p:nvSpPr>
        <p:spPr>
          <a:xfrm>
            <a:off x="8300357" y="2188845"/>
            <a:ext cx="8883831" cy="7201972"/>
          </a:xfrm>
          <a:prstGeom prst="rect">
            <a:avLst/>
          </a:prstGeom>
        </p:spPr>
        <p:txBody>
          <a:bodyPr wrap="square" lIns="0" tIns="0" rIns="0" bIns="0" rtlCol="0" anchor="t">
            <a:spAutoFit/>
          </a:bodyPr>
          <a:lstStyle/>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This position deals with strategic transformation initiatives that enhance organisational performance.</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Primary roles are planning, involvement of stakeholders and risk management.</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Agile project management skills, communication and leadership skills are requirements (Fischer and </a:t>
            </a:r>
            <a:r>
              <a:rPr lang="en-GB" sz="36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Charef</a:t>
            </a: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2021).</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Job analysis facilitates proper recruitment and better organisational performance.</a:t>
            </a:r>
          </a:p>
        </p:txBody>
      </p:sp>
      <p:pic>
        <p:nvPicPr>
          <p:cNvPr id="8194" name="Picture 2" descr="Role and Responsibilities of a Project Manager [Explained] - Whizlabs Blog">
            <a:extLst>
              <a:ext uri="{FF2B5EF4-FFF2-40B4-BE49-F238E27FC236}">
                <a16:creationId xmlns:a16="http://schemas.microsoft.com/office/drawing/2014/main" id="{52B12AF7-B5C7-7B20-F8AD-10D3A26760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443"/>
            <a:ext cx="7749538" cy="8338457"/>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3">
            <a:extLst>
              <a:ext uri="{FF2B5EF4-FFF2-40B4-BE49-F238E27FC236}">
                <a16:creationId xmlns:a16="http://schemas.microsoft.com/office/drawing/2014/main" id="{ADCC59F8-3F4F-262A-9300-E164FAE486C8}"/>
              </a:ext>
            </a:extLst>
          </p:cNvPr>
          <p:cNvSpPr txBox="1"/>
          <p:nvPr/>
        </p:nvSpPr>
        <p:spPr>
          <a:xfrm>
            <a:off x="271054" y="8815115"/>
            <a:ext cx="7478484" cy="553998"/>
          </a:xfrm>
          <a:prstGeom prst="rect">
            <a:avLst/>
          </a:prstGeom>
        </p:spPr>
        <p:txBody>
          <a:bodyPr wrap="square" lIns="0" tIns="0" rIns="0" bIns="0" rtlCol="0" anchor="t">
            <a:spAutoFit/>
          </a:bodyPr>
          <a:lstStyle/>
          <a:p>
            <a:pPr algn="ctr">
              <a:spcBef>
                <a:spcPts val="1200"/>
              </a:spcBef>
            </a:pPr>
            <a:r>
              <a:rPr lang="en-GB"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Fischer and </a:t>
            </a:r>
            <a:r>
              <a:rPr lang="en-GB" sz="36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Charef</a:t>
            </a: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2021</a:t>
            </a:r>
            <a:r>
              <a:rPr lang="en-GB"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44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sp>
        <p:nvSpPr>
          <p:cNvPr id="13" name="TextBox 13"/>
          <p:cNvSpPr txBox="1"/>
          <p:nvPr/>
        </p:nvSpPr>
        <p:spPr>
          <a:xfrm>
            <a:off x="695800" y="353020"/>
            <a:ext cx="16896399" cy="923330"/>
          </a:xfrm>
          <a:prstGeom prst="rect">
            <a:avLst/>
          </a:prstGeom>
        </p:spPr>
        <p:txBody>
          <a:bodyPr wrap="square" lIns="0" tIns="0" rIns="0" bIns="0" rtlCol="0" anchor="t">
            <a:spAutoFit/>
          </a:bodyPr>
          <a:lstStyle/>
          <a:p>
            <a:pPr algn="ctr">
              <a:spcBef>
                <a:spcPts val="1200"/>
              </a:spcBef>
            </a:pPr>
            <a:r>
              <a:rPr lang="en-GB" sz="6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Job Description (JD)</a:t>
            </a:r>
          </a:p>
        </p:txBody>
      </p:sp>
      <p:graphicFrame>
        <p:nvGraphicFramePr>
          <p:cNvPr id="16" name="Table 15">
            <a:extLst>
              <a:ext uri="{FF2B5EF4-FFF2-40B4-BE49-F238E27FC236}">
                <a16:creationId xmlns:a16="http://schemas.microsoft.com/office/drawing/2014/main" id="{C88FF92E-ED2F-84E8-6D61-9027A2F8BD30}"/>
              </a:ext>
            </a:extLst>
          </p:cNvPr>
          <p:cNvGraphicFramePr>
            <a:graphicFrameLocks noGrp="1"/>
          </p:cNvGraphicFramePr>
          <p:nvPr>
            <p:extLst>
              <p:ext uri="{D42A27DB-BD31-4B8C-83A1-F6EECF244321}">
                <p14:modId xmlns:p14="http://schemas.microsoft.com/office/powerpoint/2010/main" val="3814389032"/>
              </p:ext>
            </p:extLst>
          </p:nvPr>
        </p:nvGraphicFramePr>
        <p:xfrm>
          <a:off x="429568" y="1390005"/>
          <a:ext cx="10040534" cy="8608792"/>
        </p:xfrm>
        <a:graphic>
          <a:graphicData uri="http://schemas.openxmlformats.org/drawingml/2006/table">
            <a:tbl>
              <a:tblPr firstRow="1" firstCol="1" bandRow="1">
                <a:tableStyleId>{37CE84F3-28C3-443E-9E96-99CF82512B78}</a:tableStyleId>
              </a:tblPr>
              <a:tblGrid>
                <a:gridCol w="2583213">
                  <a:extLst>
                    <a:ext uri="{9D8B030D-6E8A-4147-A177-3AD203B41FA5}">
                      <a16:colId xmlns:a16="http://schemas.microsoft.com/office/drawing/2014/main" val="1382308061"/>
                    </a:ext>
                  </a:extLst>
                </a:gridCol>
                <a:gridCol w="7457321">
                  <a:extLst>
                    <a:ext uri="{9D8B030D-6E8A-4147-A177-3AD203B41FA5}">
                      <a16:colId xmlns:a16="http://schemas.microsoft.com/office/drawing/2014/main" val="4266009607"/>
                    </a:ext>
                  </a:extLst>
                </a:gridCol>
              </a:tblGrid>
              <a:tr h="576358">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JD Element</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solidFill>
                      <a:schemeClr val="accent6">
                        <a:lumMod val="75000"/>
                      </a:schemeClr>
                    </a:solidFill>
                  </a:tcPr>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Description</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solidFill>
                      <a:schemeClr val="accent6">
                        <a:lumMod val="75000"/>
                      </a:schemeClr>
                    </a:solidFill>
                  </a:tcPr>
                </a:tc>
                <a:extLst>
                  <a:ext uri="{0D108BD9-81ED-4DB2-BD59-A6C34878D82A}">
                    <a16:rowId xmlns:a16="http://schemas.microsoft.com/office/drawing/2014/main" val="1808632936"/>
                  </a:ext>
                </a:extLst>
              </a:tr>
              <a:tr h="2130890">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Core Duties</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This role manages transformation projects, ensuring successful planning, delivery and evaluation. It oversees timelines, budgets and resources, while monitoring performance and reporting outcomes. The position leads change management activities, improving organisational effectiveness.</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extLst>
                  <a:ext uri="{0D108BD9-81ED-4DB2-BD59-A6C34878D82A}">
                    <a16:rowId xmlns:a16="http://schemas.microsoft.com/office/drawing/2014/main" val="2473524235"/>
                  </a:ext>
                </a:extLst>
              </a:tr>
              <a:tr h="1298506">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Reporting Lines</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solidFill>
                      <a:schemeClr val="accent6">
                        <a:lumMod val="75000"/>
                      </a:schemeClr>
                    </a:solidFill>
                  </a:tcPr>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The Project Manager reports to the Programme Manager within TfL’s Business Transformation function. The role collaborates closely with cross-departmental teams, external partners and senior stakeholders, supporting strategic alignment.</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solidFill>
                      <a:schemeClr val="accent6">
                        <a:lumMod val="75000"/>
                      </a:schemeClr>
                    </a:solidFill>
                  </a:tcPr>
                </a:tc>
                <a:extLst>
                  <a:ext uri="{0D108BD9-81ED-4DB2-BD59-A6C34878D82A}">
                    <a16:rowId xmlns:a16="http://schemas.microsoft.com/office/drawing/2014/main" val="3458123058"/>
                  </a:ext>
                </a:extLst>
              </a:tr>
              <a:tr h="1298506">
                <a:tc>
                  <a:txBody>
                    <a:bodyPr/>
                    <a:lstStyle/>
                    <a:p>
                      <a:pPr algn="ctr">
                        <a:lnSpc>
                          <a:spcPct val="150000"/>
                        </a:lnSpc>
                        <a:spcAft>
                          <a:spcPts val="800"/>
                        </a:spcAft>
                      </a:pPr>
                      <a:r>
                        <a:rPr lang="en-GB" sz="2400">
                          <a:effectLst/>
                          <a:latin typeface="Times New Roman" panose="02020603050405020304" pitchFamily="18" charset="0"/>
                          <a:cs typeface="Times New Roman" panose="02020603050405020304" pitchFamily="18" charset="0"/>
                        </a:rPr>
                        <a:t>Job Goals Linked to Transformation</a:t>
                      </a:r>
                      <a:endParaRPr lang="en-GB"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This role aims to enhance operational efficiency, improve customer experience and support digital innovation. It ensures project outputs align with TfL’s transformation strategy and long-term organisational objectives.</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extLst>
                  <a:ext uri="{0D108BD9-81ED-4DB2-BD59-A6C34878D82A}">
                    <a16:rowId xmlns:a16="http://schemas.microsoft.com/office/drawing/2014/main" val="1951221357"/>
                  </a:ext>
                </a:extLst>
              </a:tr>
            </a:tbl>
          </a:graphicData>
        </a:graphic>
      </p:graphicFrame>
      <p:pic>
        <p:nvPicPr>
          <p:cNvPr id="1026" name="Picture 2" descr="Job Description Meaning Definition with Sample and Format of JD">
            <a:extLst>
              <a:ext uri="{FF2B5EF4-FFF2-40B4-BE49-F238E27FC236}">
                <a16:creationId xmlns:a16="http://schemas.microsoft.com/office/drawing/2014/main" id="{14FC44D3-8DEF-D7E4-A9A4-ACC4861581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30398" y="2206821"/>
            <a:ext cx="6761801" cy="6515613"/>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3">
            <a:extLst>
              <a:ext uri="{FF2B5EF4-FFF2-40B4-BE49-F238E27FC236}">
                <a16:creationId xmlns:a16="http://schemas.microsoft.com/office/drawing/2014/main" id="{88B25DB6-63E4-352F-6ECD-8BAA5221C76D}"/>
              </a:ext>
            </a:extLst>
          </p:cNvPr>
          <p:cNvSpPr txBox="1"/>
          <p:nvPr/>
        </p:nvSpPr>
        <p:spPr>
          <a:xfrm>
            <a:off x="10852169" y="9075769"/>
            <a:ext cx="6761801" cy="369332"/>
          </a:xfrm>
          <a:prstGeom prst="rect">
            <a:avLst/>
          </a:prstGeom>
        </p:spPr>
        <p:txBody>
          <a:bodyPr wrap="square" lIns="0" tIns="0" rIns="0" bIns="0" rtlCol="0" anchor="t">
            <a:spAutoFit/>
          </a:bodyPr>
          <a:lstStyle/>
          <a:p>
            <a:pPr algn="ctr">
              <a:spcBef>
                <a:spcPts val="1200"/>
              </a:spcBef>
            </a:pPr>
            <a:r>
              <a:rPr lang="en-GB" sz="24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(Author)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13" name="TextBox 13"/>
          <p:cNvSpPr txBox="1"/>
          <p:nvPr/>
        </p:nvSpPr>
        <p:spPr>
          <a:xfrm>
            <a:off x="9220199" y="331876"/>
            <a:ext cx="8327571" cy="923330"/>
          </a:xfrm>
          <a:prstGeom prst="rect">
            <a:avLst/>
          </a:prstGeom>
        </p:spPr>
        <p:txBody>
          <a:bodyPr wrap="square" lIns="0" tIns="0" rIns="0" bIns="0" rtlCol="0" anchor="t">
            <a:spAutoFit/>
          </a:bodyPr>
          <a:lstStyle/>
          <a:p>
            <a:pPr algn="ctr">
              <a:spcBef>
                <a:spcPts val="1200"/>
              </a:spcBef>
            </a:pPr>
            <a:r>
              <a:rPr lang="en-GB" sz="6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Person Specification</a:t>
            </a:r>
          </a:p>
        </p:txBody>
      </p:sp>
      <p:pic>
        <p:nvPicPr>
          <p:cNvPr id="16" name="Picture 15">
            <a:extLst>
              <a:ext uri="{FF2B5EF4-FFF2-40B4-BE49-F238E27FC236}">
                <a16:creationId xmlns:a16="http://schemas.microsoft.com/office/drawing/2014/main" id="{5BE2F8CD-B39D-024E-FA0F-554B9F5D8CC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53500" y="2320003"/>
            <a:ext cx="8686800" cy="6252497"/>
          </a:xfrm>
          <a:prstGeom prst="rect">
            <a:avLst/>
          </a:prstGeom>
          <a:ln w="38100">
            <a:solidFill>
              <a:schemeClr val="tx1"/>
            </a:solidFill>
          </a:ln>
        </p:spPr>
      </p:pic>
      <p:graphicFrame>
        <p:nvGraphicFramePr>
          <p:cNvPr id="17" name="Table 16">
            <a:extLst>
              <a:ext uri="{FF2B5EF4-FFF2-40B4-BE49-F238E27FC236}">
                <a16:creationId xmlns:a16="http://schemas.microsoft.com/office/drawing/2014/main" id="{5203063F-4219-B21E-AB52-C0C16EEAED5A}"/>
              </a:ext>
            </a:extLst>
          </p:cNvPr>
          <p:cNvGraphicFramePr>
            <a:graphicFrameLocks noGrp="1"/>
          </p:cNvGraphicFramePr>
          <p:nvPr>
            <p:extLst>
              <p:ext uri="{D42A27DB-BD31-4B8C-83A1-F6EECF244321}">
                <p14:modId xmlns:p14="http://schemas.microsoft.com/office/powerpoint/2010/main" val="2000102923"/>
              </p:ext>
            </p:extLst>
          </p:nvPr>
        </p:nvGraphicFramePr>
        <p:xfrm>
          <a:off x="152400" y="0"/>
          <a:ext cx="8572500" cy="10286999"/>
        </p:xfrm>
        <a:graphic>
          <a:graphicData uri="http://schemas.openxmlformats.org/drawingml/2006/table">
            <a:tbl>
              <a:tblPr firstRow="1" firstCol="1" bandRow="1">
                <a:tableStyleId>{93296810-A885-4BE3-A3E7-6D5BEEA58F35}</a:tableStyleId>
              </a:tblPr>
              <a:tblGrid>
                <a:gridCol w="1981200">
                  <a:extLst>
                    <a:ext uri="{9D8B030D-6E8A-4147-A177-3AD203B41FA5}">
                      <a16:colId xmlns:a16="http://schemas.microsoft.com/office/drawing/2014/main" val="1585964907"/>
                    </a:ext>
                  </a:extLst>
                </a:gridCol>
                <a:gridCol w="6591300">
                  <a:extLst>
                    <a:ext uri="{9D8B030D-6E8A-4147-A177-3AD203B41FA5}">
                      <a16:colId xmlns:a16="http://schemas.microsoft.com/office/drawing/2014/main" val="2688079821"/>
                    </a:ext>
                  </a:extLst>
                </a:gridCol>
              </a:tblGrid>
              <a:tr h="548078">
                <a:tc>
                  <a:txBody>
                    <a:bodyPr/>
                    <a:lstStyle/>
                    <a:p>
                      <a:pPr algn="ctr">
                        <a:lnSpc>
                          <a:spcPct val="150000"/>
                        </a:lnSpc>
                        <a:spcAft>
                          <a:spcPts val="800"/>
                        </a:spcAft>
                      </a:pPr>
                      <a:r>
                        <a:rPr lang="en-GB" sz="2400">
                          <a:effectLst/>
                          <a:latin typeface="Times New Roman" panose="02020603050405020304" pitchFamily="18" charset="0"/>
                          <a:cs typeface="Times New Roman" panose="02020603050405020304" pitchFamily="18" charset="0"/>
                        </a:rPr>
                        <a:t>Criteria</a:t>
                      </a:r>
                      <a:endParaRPr lang="en-GB"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Description</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extLst>
                  <a:ext uri="{0D108BD9-81ED-4DB2-BD59-A6C34878D82A}">
                    <a16:rowId xmlns:a16="http://schemas.microsoft.com/office/drawing/2014/main" val="610897467"/>
                  </a:ext>
                </a:extLst>
              </a:tr>
              <a:tr h="3038751">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Qualifications</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This role requires a relevant degree in business, management and engineering. Professional certifications such as PRINCE2, Agile and PMP demonstrate technical project capability and industry-standard knowledge.</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extLst>
                  <a:ext uri="{0D108BD9-81ED-4DB2-BD59-A6C34878D82A}">
                    <a16:rowId xmlns:a16="http://schemas.microsoft.com/office/drawing/2014/main" val="3277726341"/>
                  </a:ext>
                </a:extLst>
              </a:tr>
              <a:tr h="3038751">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Experience</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Candidates require experience delivering complex transport or infrastructure projects. A strong background in managing stakeholders, risk, budgets and performance is essential for successful transformation activities.</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extLst>
                  <a:ext uri="{0D108BD9-81ED-4DB2-BD59-A6C34878D82A}">
                    <a16:rowId xmlns:a16="http://schemas.microsoft.com/office/drawing/2014/main" val="259703358"/>
                  </a:ext>
                </a:extLst>
              </a:tr>
              <a:tr h="3661419">
                <a:tc>
                  <a:txBody>
                    <a:bodyPr/>
                    <a:lstStyle/>
                    <a:p>
                      <a:pPr algn="ctr">
                        <a:lnSpc>
                          <a:spcPct val="150000"/>
                        </a:lnSpc>
                        <a:spcAft>
                          <a:spcPts val="800"/>
                        </a:spcAft>
                      </a:pPr>
                      <a:r>
                        <a:rPr lang="en-GB" sz="2400">
                          <a:effectLst/>
                          <a:latin typeface="Times New Roman" panose="02020603050405020304" pitchFamily="18" charset="0"/>
                          <a:cs typeface="Times New Roman" panose="02020603050405020304" pitchFamily="18" charset="0"/>
                        </a:rPr>
                        <a:t>Behavioural Competencies</a:t>
                      </a:r>
                      <a:endParaRPr lang="en-GB"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Candidates demonstrate leadership, adaptability and effective teamwork skills. Strong communication and problem-solving abilities support decision-making and collaboration. Commitment to inclusivity and public service values aligns with TfL’s mission.</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3279" marR="63279" marT="0" marB="0"/>
                </a:tc>
                <a:extLst>
                  <a:ext uri="{0D108BD9-81ED-4DB2-BD59-A6C34878D82A}">
                    <a16:rowId xmlns:a16="http://schemas.microsoft.com/office/drawing/2014/main" val="3524572077"/>
                  </a:ext>
                </a:extLst>
              </a:tr>
            </a:tbl>
          </a:graphicData>
        </a:graphic>
      </p:graphicFrame>
      <p:sp>
        <p:nvSpPr>
          <p:cNvPr id="18" name="TextBox 13">
            <a:extLst>
              <a:ext uri="{FF2B5EF4-FFF2-40B4-BE49-F238E27FC236}">
                <a16:creationId xmlns:a16="http://schemas.microsoft.com/office/drawing/2014/main" id="{CAA103A6-E3E1-1151-54D5-9D7E1081E8A8}"/>
              </a:ext>
            </a:extLst>
          </p:cNvPr>
          <p:cNvSpPr txBox="1"/>
          <p:nvPr/>
        </p:nvSpPr>
        <p:spPr>
          <a:xfrm>
            <a:off x="9067800" y="8845548"/>
            <a:ext cx="8572500" cy="430887"/>
          </a:xfrm>
          <a:prstGeom prst="rect">
            <a:avLst/>
          </a:prstGeom>
        </p:spPr>
        <p:txBody>
          <a:bodyPr wrap="square" lIns="0" tIns="0" rIns="0" bIns="0" rtlCol="0" anchor="t">
            <a:spAutoFit/>
          </a:bodyPr>
          <a:lstStyle/>
          <a:p>
            <a:pPr algn="ctr">
              <a:spcBef>
                <a:spcPts val="1200"/>
              </a:spcBef>
            </a:pPr>
            <a:r>
              <a:rPr lang="en-GB" sz="2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sz="2800" b="1" kern="0" dirty="0">
                <a:solidFill>
                  <a:schemeClr val="bg1"/>
                </a:solidFill>
                <a:latin typeface="Times New Roman" panose="02020603050405020304" pitchFamily="18" charset="0"/>
                <a:ea typeface="Times New Roman" panose="02020603050405020304" pitchFamily="18" charset="0"/>
                <a:cs typeface="Arial" panose="020B0604020202020204" pitchFamily="34" charset="0"/>
              </a:rPr>
              <a:t>Author</a:t>
            </a:r>
            <a:r>
              <a:rPr lang="en-GB" sz="2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10" name="TextBox 10"/>
          <p:cNvSpPr txBox="1"/>
          <p:nvPr/>
        </p:nvSpPr>
        <p:spPr>
          <a:xfrm>
            <a:off x="797270" y="571500"/>
            <a:ext cx="16693460" cy="830997"/>
          </a:xfrm>
          <a:prstGeom prst="rect">
            <a:avLst/>
          </a:prstGeom>
        </p:spPr>
        <p:txBody>
          <a:bodyPr wrap="square" lIns="0" tIns="0" rIns="0" bIns="0" rtlCol="0" anchor="t">
            <a:spAutoFit/>
          </a:bodyPr>
          <a:lstStyle/>
          <a:p>
            <a:pPr algn="ctr">
              <a:spcBef>
                <a:spcPts val="1200"/>
              </a:spcBef>
            </a:pPr>
            <a:r>
              <a:rPr lang="en-GB" sz="54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Interview Type 1: Behavioural / Competency-Based</a:t>
            </a:r>
          </a:p>
        </p:txBody>
      </p:sp>
      <p:graphicFrame>
        <p:nvGraphicFramePr>
          <p:cNvPr id="16" name="Table 15">
            <a:extLst>
              <a:ext uri="{FF2B5EF4-FFF2-40B4-BE49-F238E27FC236}">
                <a16:creationId xmlns:a16="http://schemas.microsoft.com/office/drawing/2014/main" id="{A78F3616-3714-4FCD-45E0-6398C6034C77}"/>
              </a:ext>
            </a:extLst>
          </p:cNvPr>
          <p:cNvGraphicFramePr>
            <a:graphicFrameLocks noGrp="1"/>
          </p:cNvGraphicFramePr>
          <p:nvPr>
            <p:extLst>
              <p:ext uri="{D42A27DB-BD31-4B8C-83A1-F6EECF244321}">
                <p14:modId xmlns:p14="http://schemas.microsoft.com/office/powerpoint/2010/main" val="2923205598"/>
              </p:ext>
            </p:extLst>
          </p:nvPr>
        </p:nvGraphicFramePr>
        <p:xfrm>
          <a:off x="797270" y="2393703"/>
          <a:ext cx="9489730" cy="6869432"/>
        </p:xfrm>
        <a:graphic>
          <a:graphicData uri="http://schemas.openxmlformats.org/drawingml/2006/table">
            <a:tbl>
              <a:tblPr firstRow="1" firstCol="1" bandRow="1">
                <a:tableStyleId>{F5AB1C69-6EDB-4FF4-983F-18BD219EF322}</a:tableStyleId>
              </a:tblPr>
              <a:tblGrid>
                <a:gridCol w="2432270">
                  <a:extLst>
                    <a:ext uri="{9D8B030D-6E8A-4147-A177-3AD203B41FA5}">
                      <a16:colId xmlns:a16="http://schemas.microsoft.com/office/drawing/2014/main" val="2152764239"/>
                    </a:ext>
                  </a:extLst>
                </a:gridCol>
                <a:gridCol w="7057460">
                  <a:extLst>
                    <a:ext uri="{9D8B030D-6E8A-4147-A177-3AD203B41FA5}">
                      <a16:colId xmlns:a16="http://schemas.microsoft.com/office/drawing/2014/main" val="3597881790"/>
                    </a:ext>
                  </a:extLst>
                </a:gridCol>
              </a:tblGrid>
              <a:tr h="317500">
                <a:tc>
                  <a:txBody>
                    <a:bodyPr/>
                    <a:lstStyle/>
                    <a:p>
                      <a:pPr algn="ctr">
                        <a:lnSpc>
                          <a:spcPct val="150000"/>
                        </a:lnSpc>
                        <a:spcAft>
                          <a:spcPts val="800"/>
                        </a:spcAft>
                      </a:pPr>
                      <a:r>
                        <a:rPr lang="en-GB" sz="2400">
                          <a:effectLst/>
                          <a:latin typeface="Times New Roman" panose="02020603050405020304" pitchFamily="18" charset="0"/>
                          <a:cs typeface="Times New Roman" panose="02020603050405020304" pitchFamily="18" charset="0"/>
                        </a:rPr>
                        <a:t>Aspect</a:t>
                      </a:r>
                      <a:endParaRPr lang="en-GB"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2400">
                          <a:effectLst/>
                          <a:latin typeface="Times New Roman" panose="02020603050405020304" pitchFamily="18" charset="0"/>
                          <a:cs typeface="Times New Roman" panose="02020603050405020304" pitchFamily="18" charset="0"/>
                        </a:rPr>
                        <a:t>Description</a:t>
                      </a:r>
                      <a:endParaRPr lang="en-GB"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8606992"/>
                  </a:ext>
                </a:extLst>
              </a:tr>
              <a:tr h="660400">
                <a:tc>
                  <a:txBody>
                    <a:bodyPr/>
                    <a:lstStyle/>
                    <a:p>
                      <a:pPr algn="ctr">
                        <a:lnSpc>
                          <a:spcPct val="150000"/>
                        </a:lnSpc>
                        <a:spcAft>
                          <a:spcPts val="800"/>
                        </a:spcAft>
                      </a:pPr>
                      <a:r>
                        <a:rPr lang="en-GB" sz="2400">
                          <a:effectLst/>
                          <a:latin typeface="Times New Roman" panose="02020603050405020304" pitchFamily="18" charset="0"/>
                          <a:cs typeface="Times New Roman" panose="02020603050405020304" pitchFamily="18" charset="0"/>
                        </a:rPr>
                        <a:t>Purpose</a:t>
                      </a:r>
                      <a:endParaRPr lang="en-GB"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2400">
                          <a:effectLst/>
                          <a:latin typeface="Times New Roman" panose="02020603050405020304" pitchFamily="18" charset="0"/>
                          <a:cs typeface="Times New Roman" panose="02020603050405020304" pitchFamily="18" charset="0"/>
                        </a:rPr>
                        <a:t>This interview evaluates how candidates demonstrate behaviours required for successful performance. It focuses on communication, leadership, teamwork and adaptability within transformation projects.</a:t>
                      </a:r>
                      <a:endParaRPr lang="en-GB"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51707553"/>
                  </a:ext>
                </a:extLst>
              </a:tr>
              <a:tr h="660400">
                <a:tc>
                  <a:txBody>
                    <a:bodyPr/>
                    <a:lstStyle/>
                    <a:p>
                      <a:pPr algn="ctr">
                        <a:lnSpc>
                          <a:spcPct val="150000"/>
                        </a:lnSpc>
                        <a:spcAft>
                          <a:spcPts val="800"/>
                        </a:spcAft>
                      </a:pPr>
                      <a:r>
                        <a:rPr lang="en-GB" sz="2400">
                          <a:effectLst/>
                          <a:latin typeface="Times New Roman" panose="02020603050405020304" pitchFamily="18" charset="0"/>
                          <a:cs typeface="Times New Roman" panose="02020603050405020304" pitchFamily="18" charset="0"/>
                        </a:rPr>
                        <a:t>Method Used</a:t>
                      </a:r>
                      <a:endParaRPr lang="en-GB"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The STAR method structures responses by Situation, Task, Action and Result. It allows candidates to present clear examples from previous work experience.</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8923940"/>
                  </a:ext>
                </a:extLst>
              </a:tr>
              <a:tr h="831850">
                <a:tc>
                  <a:txBody>
                    <a:bodyPr/>
                    <a:lstStyle/>
                    <a:p>
                      <a:pPr algn="ctr">
                        <a:lnSpc>
                          <a:spcPct val="150000"/>
                        </a:lnSpc>
                        <a:spcAft>
                          <a:spcPts val="800"/>
                        </a:spcAft>
                      </a:pPr>
                      <a:r>
                        <a:rPr lang="en-GB" sz="2400">
                          <a:effectLst/>
                          <a:latin typeface="Times New Roman" panose="02020603050405020304" pitchFamily="18" charset="0"/>
                          <a:cs typeface="Times New Roman" panose="02020603050405020304" pitchFamily="18" charset="0"/>
                        </a:rPr>
                        <a:t>Assessment Focus</a:t>
                      </a:r>
                      <a:endParaRPr lang="en-GB" sz="24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pPr>
                      <a:r>
                        <a:rPr lang="en-GB" sz="2400" dirty="0">
                          <a:effectLst/>
                          <a:latin typeface="Times New Roman" panose="02020603050405020304" pitchFamily="18" charset="0"/>
                          <a:cs typeface="Times New Roman" panose="02020603050405020304" pitchFamily="18" charset="0"/>
                        </a:rPr>
                        <a:t>The interview assesses culture fit, problem-solving ability and accountability. It measures how candidates apply knowledge and skills in real-world situations. Past performance indicates future behaviour and organisational suitability.</a:t>
                      </a:r>
                      <a:endParaRPr lang="en-GB" sz="2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16448415"/>
                  </a:ext>
                </a:extLst>
              </a:tr>
            </a:tbl>
          </a:graphicData>
        </a:graphic>
      </p:graphicFrame>
      <p:pic>
        <p:nvPicPr>
          <p:cNvPr id="3074" name="Picture 2" descr="55 Competency Based Interview Questions, Answers and Examples (2025 Guide)  | InterviewGold Blog">
            <a:extLst>
              <a:ext uri="{FF2B5EF4-FFF2-40B4-BE49-F238E27FC236}">
                <a16:creationId xmlns:a16="http://schemas.microsoft.com/office/drawing/2014/main" id="{BF31792D-0304-0242-45AD-CFF94D6336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84270" y="2393702"/>
            <a:ext cx="6406460" cy="632587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0">
            <a:extLst>
              <a:ext uri="{FF2B5EF4-FFF2-40B4-BE49-F238E27FC236}">
                <a16:creationId xmlns:a16="http://schemas.microsoft.com/office/drawing/2014/main" id="{DC231BC3-FD8A-456D-7BCF-3FD5740A663F}"/>
              </a:ext>
            </a:extLst>
          </p:cNvPr>
          <p:cNvSpPr txBox="1"/>
          <p:nvPr/>
        </p:nvSpPr>
        <p:spPr>
          <a:xfrm>
            <a:off x="11084270" y="8949292"/>
            <a:ext cx="6406460" cy="553998"/>
          </a:xfrm>
          <a:prstGeom prst="rect">
            <a:avLst/>
          </a:prstGeom>
        </p:spPr>
        <p:txBody>
          <a:bodyPr wrap="square" lIns="0" tIns="0" rIns="0" bIns="0" rtlCol="0" anchor="t">
            <a:spAutoFit/>
          </a:bodyPr>
          <a:lstStyle/>
          <a:p>
            <a:pPr algn="ctr">
              <a:spcBef>
                <a:spcPts val="1200"/>
              </a:spcBef>
            </a:pPr>
            <a:r>
              <a:rPr lang="en-GB"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Boyer, et. al., 2022</a:t>
            </a:r>
            <a:r>
              <a:rPr lang="en-GB" sz="36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sp>
        <p:nvSpPr>
          <p:cNvPr id="14" name="TextBox 14"/>
          <p:cNvSpPr txBox="1"/>
          <p:nvPr/>
        </p:nvSpPr>
        <p:spPr>
          <a:xfrm>
            <a:off x="685800" y="457494"/>
            <a:ext cx="8198365" cy="1846659"/>
          </a:xfrm>
          <a:prstGeom prst="rect">
            <a:avLst/>
          </a:prstGeom>
        </p:spPr>
        <p:txBody>
          <a:bodyPr wrap="square" lIns="0" tIns="0" rIns="0" bIns="0" rtlCol="0" anchor="t">
            <a:spAutoFit/>
          </a:bodyPr>
          <a:lstStyle/>
          <a:p>
            <a:pPr algn="ctr">
              <a:spcBef>
                <a:spcPts val="1200"/>
              </a:spcBef>
            </a:pPr>
            <a:r>
              <a:rPr lang="en-GB" sz="6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Interview Type 2: Technical Interview</a:t>
            </a:r>
          </a:p>
        </p:txBody>
      </p:sp>
      <p:graphicFrame>
        <p:nvGraphicFramePr>
          <p:cNvPr id="17" name="Table 16">
            <a:extLst>
              <a:ext uri="{FF2B5EF4-FFF2-40B4-BE49-F238E27FC236}">
                <a16:creationId xmlns:a16="http://schemas.microsoft.com/office/drawing/2014/main" id="{AFE34F53-0F01-BB68-60B7-8630B32F51A0}"/>
              </a:ext>
            </a:extLst>
          </p:cNvPr>
          <p:cNvGraphicFramePr>
            <a:graphicFrameLocks noGrp="1"/>
          </p:cNvGraphicFramePr>
          <p:nvPr>
            <p:extLst>
              <p:ext uri="{D42A27DB-BD31-4B8C-83A1-F6EECF244321}">
                <p14:modId xmlns:p14="http://schemas.microsoft.com/office/powerpoint/2010/main" val="1376503523"/>
              </p:ext>
            </p:extLst>
          </p:nvPr>
        </p:nvGraphicFramePr>
        <p:xfrm>
          <a:off x="8884165" y="457494"/>
          <a:ext cx="8818480" cy="8779469"/>
        </p:xfrm>
        <a:graphic>
          <a:graphicData uri="http://schemas.openxmlformats.org/drawingml/2006/table">
            <a:tbl>
              <a:tblPr firstRow="1" firstCol="1" bandRow="1">
                <a:tableStyleId>{00A15C55-8517-42AA-B614-E9B94910E393}</a:tableStyleId>
              </a:tblPr>
              <a:tblGrid>
                <a:gridCol w="1752600">
                  <a:extLst>
                    <a:ext uri="{9D8B030D-6E8A-4147-A177-3AD203B41FA5}">
                      <a16:colId xmlns:a16="http://schemas.microsoft.com/office/drawing/2014/main" val="535340382"/>
                    </a:ext>
                  </a:extLst>
                </a:gridCol>
                <a:gridCol w="7065880">
                  <a:extLst>
                    <a:ext uri="{9D8B030D-6E8A-4147-A177-3AD203B41FA5}">
                      <a16:colId xmlns:a16="http://schemas.microsoft.com/office/drawing/2014/main" val="3446569229"/>
                    </a:ext>
                  </a:extLst>
                </a:gridCol>
              </a:tblGrid>
              <a:tr h="506475">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Aspect</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Description</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2783278709"/>
                  </a:ext>
                </a:extLst>
              </a:tr>
              <a:tr h="1701434">
                <a:tc>
                  <a:txBody>
                    <a:bodyPr/>
                    <a:lstStyle/>
                    <a:p>
                      <a:pPr algn="ctr">
                        <a:lnSpc>
                          <a:spcPct val="100000"/>
                        </a:lnSpc>
                        <a:spcAft>
                          <a:spcPts val="800"/>
                        </a:spcAft>
                      </a:pPr>
                      <a:r>
                        <a:rPr lang="en-GB" sz="2800" dirty="0">
                          <a:effectLst/>
                          <a:latin typeface="Times New Roman" panose="02020603050405020304" pitchFamily="18" charset="0"/>
                          <a:cs typeface="Times New Roman" panose="02020603050405020304" pitchFamily="18" charset="0"/>
                        </a:rPr>
                        <a:t>Purpose</a:t>
                      </a:r>
                      <a:endPar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dirty="0">
                          <a:effectLst/>
                          <a:latin typeface="Times New Roman" panose="02020603050405020304" pitchFamily="18" charset="0"/>
                          <a:cs typeface="Times New Roman" panose="02020603050405020304" pitchFamily="18" charset="0"/>
                        </a:rPr>
                        <a:t>The technical interview assesses candidates’ ability to deliver transformation projects effectively. It evaluates practical project management knowledge and decision-making skills (Bell, 2023).</a:t>
                      </a:r>
                      <a:endPar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1095483788"/>
                  </a:ext>
                </a:extLst>
              </a:tr>
              <a:tr h="2298914">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Project Management Scenarios</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dirty="0">
                          <a:effectLst/>
                          <a:latin typeface="Times New Roman" panose="02020603050405020304" pitchFamily="18" charset="0"/>
                          <a:cs typeface="Times New Roman" panose="02020603050405020304" pitchFamily="18" charset="0"/>
                        </a:rPr>
                        <a:t>Candidates respond to realistic scenarios involving risk control, stakeholder engagement, scheduling and resource allocation. Answers demonstrate the ability to manage challenges and achieve project milestones.</a:t>
                      </a:r>
                      <a:endPar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2067159513"/>
                  </a:ext>
                </a:extLst>
              </a:tr>
              <a:tr h="1701434">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Tools and Techniques</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Candidates require strong proficiency in using tools such as Jira, MS Project and similar software. The interview examines skills in Agile methodologies, data analysis and project reporting.</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2808596211"/>
                  </a:ext>
                </a:extLst>
              </a:tr>
              <a:tr h="1701434">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Assessment Focus</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dirty="0">
                          <a:effectLst/>
                          <a:latin typeface="Times New Roman" panose="02020603050405020304" pitchFamily="18" charset="0"/>
                          <a:cs typeface="Times New Roman" panose="02020603050405020304" pitchFamily="18" charset="0"/>
                        </a:rPr>
                        <a:t>The process measures practical execution, problem-solving capability and technical accuracy. It ensures candidates can manage complex operational environments within TfL.</a:t>
                      </a:r>
                      <a:endPar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3128021648"/>
                  </a:ext>
                </a:extLst>
              </a:tr>
            </a:tbl>
          </a:graphicData>
        </a:graphic>
      </p:graphicFrame>
      <p:pic>
        <p:nvPicPr>
          <p:cNvPr id="4098" name="Picture 2" descr="How to Practice for the Technical Rounds in Interview - GeeksforGeeks">
            <a:extLst>
              <a:ext uri="{FF2B5EF4-FFF2-40B4-BE49-F238E27FC236}">
                <a16:creationId xmlns:a16="http://schemas.microsoft.com/office/drawing/2014/main" id="{E3B24632-B866-DD7C-AF61-94ACE846D6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720" y="2476500"/>
            <a:ext cx="7446880" cy="6116965"/>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4">
            <a:extLst>
              <a:ext uri="{FF2B5EF4-FFF2-40B4-BE49-F238E27FC236}">
                <a16:creationId xmlns:a16="http://schemas.microsoft.com/office/drawing/2014/main" id="{7003DE8E-A8C1-CB6F-B371-EB211B7F432A}"/>
              </a:ext>
            </a:extLst>
          </p:cNvPr>
          <p:cNvSpPr txBox="1"/>
          <p:nvPr/>
        </p:nvSpPr>
        <p:spPr>
          <a:xfrm>
            <a:off x="734260" y="9132456"/>
            <a:ext cx="7543800" cy="430887"/>
          </a:xfrm>
          <a:prstGeom prst="rect">
            <a:avLst/>
          </a:prstGeom>
        </p:spPr>
        <p:txBody>
          <a:bodyPr wrap="square" lIns="0" tIns="0" rIns="0" bIns="0" rtlCol="0" anchor="t">
            <a:spAutoFit/>
          </a:bodyPr>
          <a:lstStyle/>
          <a:p>
            <a:pPr algn="ctr">
              <a:spcBef>
                <a:spcPts val="1200"/>
              </a:spcBef>
            </a:pPr>
            <a:r>
              <a:rPr lang="en-GB" sz="2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sz="2800" dirty="0">
                <a:solidFill>
                  <a:schemeClr val="bg1"/>
                </a:solidFill>
                <a:effectLst/>
                <a:latin typeface="Times New Roman" panose="02020603050405020304" pitchFamily="18" charset="0"/>
                <a:cs typeface="Times New Roman" panose="02020603050405020304" pitchFamily="18" charset="0"/>
              </a:rPr>
              <a:t>Bell, 2023</a:t>
            </a:r>
            <a:r>
              <a:rPr lang="en-GB" sz="2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sp>
        <p:nvSpPr>
          <p:cNvPr id="13" name="TextBox 13"/>
          <p:cNvSpPr txBox="1"/>
          <p:nvPr/>
        </p:nvSpPr>
        <p:spPr>
          <a:xfrm>
            <a:off x="914400" y="244081"/>
            <a:ext cx="16459200" cy="923330"/>
          </a:xfrm>
          <a:prstGeom prst="rect">
            <a:avLst/>
          </a:prstGeom>
        </p:spPr>
        <p:txBody>
          <a:bodyPr wrap="square" lIns="0" tIns="0" rIns="0" bIns="0" rtlCol="0" anchor="t">
            <a:spAutoFit/>
          </a:bodyPr>
          <a:lstStyle/>
          <a:p>
            <a:pPr algn="ctr">
              <a:spcAft>
                <a:spcPts val="800"/>
              </a:spcAft>
            </a:pPr>
            <a:r>
              <a:rPr lang="en-GB" sz="60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Interview Type 3: Panel Interview</a:t>
            </a:r>
            <a:endParaRPr lang="en-GB" sz="6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p:txBody>
      </p:sp>
      <p:graphicFrame>
        <p:nvGraphicFramePr>
          <p:cNvPr id="18" name="Table 17">
            <a:extLst>
              <a:ext uri="{FF2B5EF4-FFF2-40B4-BE49-F238E27FC236}">
                <a16:creationId xmlns:a16="http://schemas.microsoft.com/office/drawing/2014/main" id="{76BDEC04-C130-6E3C-8AC7-61DFB2CC5072}"/>
              </a:ext>
            </a:extLst>
          </p:cNvPr>
          <p:cNvGraphicFramePr>
            <a:graphicFrameLocks noGrp="1"/>
          </p:cNvGraphicFramePr>
          <p:nvPr>
            <p:extLst>
              <p:ext uri="{D42A27DB-BD31-4B8C-83A1-F6EECF244321}">
                <p14:modId xmlns:p14="http://schemas.microsoft.com/office/powerpoint/2010/main" val="3482862465"/>
              </p:ext>
            </p:extLst>
          </p:nvPr>
        </p:nvGraphicFramePr>
        <p:xfrm>
          <a:off x="304800" y="1686096"/>
          <a:ext cx="9829800" cy="8391526"/>
        </p:xfrm>
        <a:graphic>
          <a:graphicData uri="http://schemas.openxmlformats.org/drawingml/2006/table">
            <a:tbl>
              <a:tblPr firstRow="1" firstCol="1" bandRow="1">
                <a:tableStyleId>{7DF18680-E054-41AD-8BC1-D1AEF772440D}</a:tableStyleId>
              </a:tblPr>
              <a:tblGrid>
                <a:gridCol w="2133600">
                  <a:extLst>
                    <a:ext uri="{9D8B030D-6E8A-4147-A177-3AD203B41FA5}">
                      <a16:colId xmlns:a16="http://schemas.microsoft.com/office/drawing/2014/main" val="3497567908"/>
                    </a:ext>
                  </a:extLst>
                </a:gridCol>
                <a:gridCol w="7696200">
                  <a:extLst>
                    <a:ext uri="{9D8B030D-6E8A-4147-A177-3AD203B41FA5}">
                      <a16:colId xmlns:a16="http://schemas.microsoft.com/office/drawing/2014/main" val="3872963751"/>
                    </a:ext>
                  </a:extLst>
                </a:gridCol>
              </a:tblGrid>
              <a:tr h="534296">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Aspect</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Description</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4087798025"/>
                  </a:ext>
                </a:extLst>
              </a:tr>
              <a:tr h="1795015">
                <a:tc>
                  <a:txBody>
                    <a:bodyPr/>
                    <a:lstStyle/>
                    <a:p>
                      <a:pPr algn="ctr">
                        <a:lnSpc>
                          <a:spcPct val="100000"/>
                        </a:lnSpc>
                        <a:spcAft>
                          <a:spcPts val="800"/>
                        </a:spcAft>
                      </a:pPr>
                      <a:r>
                        <a:rPr lang="en-GB" sz="2800" dirty="0">
                          <a:effectLst/>
                          <a:latin typeface="Times New Roman" panose="02020603050405020304" pitchFamily="18" charset="0"/>
                          <a:cs typeface="Times New Roman" panose="02020603050405020304" pitchFamily="18" charset="0"/>
                        </a:rPr>
                        <a:t>Purpose</a:t>
                      </a:r>
                      <a:endPar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dirty="0">
                          <a:effectLst/>
                          <a:latin typeface="Times New Roman" panose="02020603050405020304" pitchFamily="18" charset="0"/>
                          <a:cs typeface="Times New Roman" panose="02020603050405020304" pitchFamily="18" charset="0"/>
                        </a:rPr>
                        <a:t>The panel interview ensures objective decision-making by involving multiple assessors from different functional areas. It supports a balanced evaluation of candidate performance (</a:t>
                      </a:r>
                      <a:r>
                        <a:rPr lang="en-GB" sz="2800" dirty="0" err="1">
                          <a:effectLst/>
                          <a:latin typeface="Times New Roman" panose="02020603050405020304" pitchFamily="18" charset="0"/>
                          <a:cs typeface="Times New Roman" panose="02020603050405020304" pitchFamily="18" charset="0"/>
                        </a:rPr>
                        <a:t>Pelczarski</a:t>
                      </a:r>
                      <a:r>
                        <a:rPr lang="en-GB" sz="2800" dirty="0">
                          <a:effectLst/>
                          <a:latin typeface="Times New Roman" panose="02020603050405020304" pitchFamily="18" charset="0"/>
                          <a:cs typeface="Times New Roman" panose="02020603050405020304" pitchFamily="18" charset="0"/>
                        </a:rPr>
                        <a:t>, 2023).</a:t>
                      </a:r>
                      <a:endPar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148945767"/>
                  </a:ext>
                </a:extLst>
              </a:tr>
              <a:tr h="1795015">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Panel Composition</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The panel typically includes representatives from HR, the Project Management Office and the line manager. Each member assesses skills relevant to their expertise.</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1489984973"/>
                  </a:ext>
                </a:extLst>
              </a:tr>
              <a:tr h="1795015">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Improving Fairness</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Multiple viewpoints help minimise individual biases and ensure consistent judgment. The panel structure increases transparency and supports equality in recruitment.</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493622858"/>
                  </a:ext>
                </a:extLst>
              </a:tr>
              <a:tr h="1795015">
                <a:tc>
                  <a:txBody>
                    <a:bodyPr/>
                    <a:lstStyle/>
                    <a:p>
                      <a:pPr algn="ctr">
                        <a:lnSpc>
                          <a:spcPct val="100000"/>
                        </a:lnSpc>
                        <a:spcAft>
                          <a:spcPts val="800"/>
                        </a:spcAft>
                      </a:pPr>
                      <a:r>
                        <a:rPr lang="en-GB" sz="2800">
                          <a:effectLst/>
                          <a:latin typeface="Times New Roman" panose="02020603050405020304" pitchFamily="18" charset="0"/>
                          <a:cs typeface="Times New Roman" panose="02020603050405020304" pitchFamily="18" charset="0"/>
                        </a:rPr>
                        <a:t>Strategic Alignment</a:t>
                      </a:r>
                      <a:endParaRPr lang="en-GB" sz="2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tc>
                  <a:txBody>
                    <a:bodyPr/>
                    <a:lstStyle/>
                    <a:p>
                      <a:pPr algn="ctr">
                        <a:lnSpc>
                          <a:spcPct val="100000"/>
                        </a:lnSpc>
                        <a:spcAft>
                          <a:spcPts val="800"/>
                        </a:spcAft>
                      </a:pPr>
                      <a:r>
                        <a:rPr lang="en-GB" sz="2800" dirty="0">
                          <a:effectLst/>
                          <a:latin typeface="Times New Roman" panose="02020603050405020304" pitchFamily="18" charset="0"/>
                          <a:cs typeface="Times New Roman" panose="02020603050405020304" pitchFamily="18" charset="0"/>
                        </a:rPr>
                        <a:t>The interview ensures candidates align with departmental needs and organisational transformation goals. Agreement across assessors confirms suitability for complex project leadership responsibilities.</a:t>
                      </a:r>
                      <a:endParaRPr lang="en-GB"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9517" marR="59517" marT="0" marB="0"/>
                </a:tc>
                <a:extLst>
                  <a:ext uri="{0D108BD9-81ED-4DB2-BD59-A6C34878D82A}">
                    <a16:rowId xmlns:a16="http://schemas.microsoft.com/office/drawing/2014/main" val="174839762"/>
                  </a:ext>
                </a:extLst>
              </a:tr>
            </a:tbl>
          </a:graphicData>
        </a:graphic>
      </p:graphicFrame>
      <p:sp>
        <p:nvSpPr>
          <p:cNvPr id="22" name="TextBox 13">
            <a:extLst>
              <a:ext uri="{FF2B5EF4-FFF2-40B4-BE49-F238E27FC236}">
                <a16:creationId xmlns:a16="http://schemas.microsoft.com/office/drawing/2014/main" id="{F095BF03-5D25-E854-334F-388A258D0E66}"/>
              </a:ext>
            </a:extLst>
          </p:cNvPr>
          <p:cNvSpPr txBox="1"/>
          <p:nvPr/>
        </p:nvSpPr>
        <p:spPr>
          <a:xfrm>
            <a:off x="10744200" y="9140180"/>
            <a:ext cx="6934200" cy="430887"/>
          </a:xfrm>
          <a:prstGeom prst="rect">
            <a:avLst/>
          </a:prstGeom>
        </p:spPr>
        <p:txBody>
          <a:bodyPr wrap="square" lIns="0" tIns="0" rIns="0" bIns="0" rtlCol="0" anchor="t">
            <a:spAutoFit/>
          </a:bodyPr>
          <a:lstStyle/>
          <a:p>
            <a:pPr algn="ctr">
              <a:spcAft>
                <a:spcPts val="800"/>
              </a:spcAft>
            </a:pPr>
            <a:r>
              <a:rPr lang="en-GB" sz="28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Source: (</a:t>
            </a:r>
            <a:r>
              <a:rPr lang="en-GB" sz="2800" dirty="0" err="1">
                <a:solidFill>
                  <a:schemeClr val="bg1"/>
                </a:solidFill>
                <a:effectLst/>
                <a:latin typeface="Times New Roman" panose="02020603050405020304" pitchFamily="18" charset="0"/>
                <a:cs typeface="Times New Roman" panose="02020603050405020304" pitchFamily="18" charset="0"/>
              </a:rPr>
              <a:t>Pelczarski</a:t>
            </a:r>
            <a:r>
              <a:rPr lang="en-GB" sz="2800" dirty="0">
                <a:solidFill>
                  <a:schemeClr val="bg1"/>
                </a:solidFill>
                <a:effectLst/>
                <a:latin typeface="Times New Roman" panose="02020603050405020304" pitchFamily="18" charset="0"/>
                <a:cs typeface="Times New Roman" panose="02020603050405020304" pitchFamily="18" charset="0"/>
              </a:rPr>
              <a:t>, 2023</a:t>
            </a:r>
            <a:r>
              <a:rPr lang="en-GB" sz="28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t>
            </a:r>
            <a:endParaRPr lang="en-GB" sz="2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CA43A76-4592-4188-DDBA-3F37EE6FBADB}"/>
              </a:ext>
            </a:extLst>
          </p:cNvPr>
          <p:cNvPicPr>
            <a:picLocks noChangeAspect="1"/>
          </p:cNvPicPr>
          <p:nvPr/>
        </p:nvPicPr>
        <p:blipFill>
          <a:blip r:embed="rId4"/>
          <a:stretch>
            <a:fillRect/>
          </a:stretch>
        </p:blipFill>
        <p:spPr>
          <a:xfrm>
            <a:off x="10820400" y="2324101"/>
            <a:ext cx="6458851" cy="650274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sp>
      <p:sp>
        <p:nvSpPr>
          <p:cNvPr id="15" name="TextBox 15"/>
          <p:cNvSpPr txBox="1"/>
          <p:nvPr/>
        </p:nvSpPr>
        <p:spPr>
          <a:xfrm>
            <a:off x="762000" y="304881"/>
            <a:ext cx="16916400" cy="923330"/>
          </a:xfrm>
          <a:prstGeom prst="rect">
            <a:avLst/>
          </a:prstGeom>
        </p:spPr>
        <p:txBody>
          <a:bodyPr wrap="square" lIns="0" tIns="0" rIns="0" bIns="0" rtlCol="0" anchor="t">
            <a:spAutoFit/>
          </a:bodyPr>
          <a:lstStyle/>
          <a:p>
            <a:pPr algn="ctr">
              <a:spcBef>
                <a:spcPts val="1200"/>
              </a:spcBef>
            </a:pPr>
            <a:r>
              <a:rPr lang="en-GB" sz="6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Questioning Techniques Justification</a:t>
            </a:r>
          </a:p>
        </p:txBody>
      </p:sp>
      <p:sp>
        <p:nvSpPr>
          <p:cNvPr id="17" name="TextBox 17"/>
          <p:cNvSpPr txBox="1"/>
          <p:nvPr/>
        </p:nvSpPr>
        <p:spPr>
          <a:xfrm>
            <a:off x="762000" y="2162062"/>
            <a:ext cx="9486900" cy="7201972"/>
          </a:xfrm>
          <a:prstGeom prst="rect">
            <a:avLst/>
          </a:prstGeom>
        </p:spPr>
        <p:txBody>
          <a:bodyPr wrap="square" lIns="0" tIns="0" rIns="0" bIns="0" rtlCol="0" anchor="t">
            <a:spAutoFit/>
          </a:bodyPr>
          <a:lstStyle/>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probing questions address in-depth knowledge and professional ability (Robinson, 2023).</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Socratic questioning evaluates critical thinking and structured problem-solving abilities.</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Behavioural questions look at past experiences that predict future actions at the workplace.</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Open-ended questions are effective in the assessment of communication clarity and interaction with people.</a:t>
            </a:r>
          </a:p>
        </p:txBody>
      </p:sp>
      <p:pic>
        <p:nvPicPr>
          <p:cNvPr id="9218" name="Picture 2" descr="What Are Probing Questions? Types, Examples &amp; Significances | (2024  Edition) - Good Questions to Ask">
            <a:extLst>
              <a:ext uri="{FF2B5EF4-FFF2-40B4-BE49-F238E27FC236}">
                <a16:creationId xmlns:a16="http://schemas.microsoft.com/office/drawing/2014/main" id="{464CDB26-9455-A56E-C2B5-220153B570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10900" y="2162062"/>
            <a:ext cx="6667500" cy="6486638"/>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5">
            <a:extLst>
              <a:ext uri="{FF2B5EF4-FFF2-40B4-BE49-F238E27FC236}">
                <a16:creationId xmlns:a16="http://schemas.microsoft.com/office/drawing/2014/main" id="{0A58F890-3369-073F-0CDD-BA078F1D4D56}"/>
              </a:ext>
            </a:extLst>
          </p:cNvPr>
          <p:cNvSpPr txBox="1"/>
          <p:nvPr/>
        </p:nvSpPr>
        <p:spPr>
          <a:xfrm>
            <a:off x="11010900" y="9025480"/>
            <a:ext cx="6667500" cy="677108"/>
          </a:xfrm>
          <a:prstGeom prst="rect">
            <a:avLst/>
          </a:prstGeom>
        </p:spPr>
        <p:txBody>
          <a:bodyPr wrap="square" lIns="0" tIns="0" rIns="0" bIns="0" rtlCol="0" anchor="t">
            <a:spAutoFit/>
          </a:bodyPr>
          <a:lstStyle/>
          <a:p>
            <a:pPr algn="ctr">
              <a:spcBef>
                <a:spcPts val="1200"/>
              </a:spcBef>
            </a:pPr>
            <a:r>
              <a:rPr lang="en-GB" sz="44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sz="4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Robinson, 2023</a:t>
            </a:r>
            <a:r>
              <a:rPr lang="en-GB" sz="44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grpSp>
        <p:nvGrpSpPr>
          <p:cNvPr id="3" name="Group 3"/>
          <p:cNvGrpSpPr/>
          <p:nvPr/>
        </p:nvGrpSpPr>
        <p:grpSpPr>
          <a:xfrm>
            <a:off x="0" y="64954"/>
            <a:ext cx="18288000" cy="1801946"/>
            <a:chOff x="0" y="0"/>
            <a:chExt cx="5310971" cy="1083733"/>
          </a:xfrm>
        </p:grpSpPr>
        <p:sp>
          <p:nvSpPr>
            <p:cNvPr id="4" name="Freeform 4"/>
            <p:cNvSpPr/>
            <p:nvPr/>
          </p:nvSpPr>
          <p:spPr>
            <a:xfrm>
              <a:off x="0" y="0"/>
              <a:ext cx="5310971" cy="1083733"/>
            </a:xfrm>
            <a:custGeom>
              <a:avLst/>
              <a:gdLst/>
              <a:ahLst/>
              <a:cxnLst/>
              <a:rect l="l" t="t" r="r" b="b"/>
              <a:pathLst>
                <a:path w="5310971" h="1083733">
                  <a:moveTo>
                    <a:pt x="5107771" y="0"/>
                  </a:moveTo>
                  <a:lnTo>
                    <a:pt x="0" y="0"/>
                  </a:lnTo>
                  <a:lnTo>
                    <a:pt x="203200" y="1083733"/>
                  </a:lnTo>
                  <a:lnTo>
                    <a:pt x="5310971" y="1083733"/>
                  </a:lnTo>
                  <a:lnTo>
                    <a:pt x="5107771" y="0"/>
                  </a:lnTo>
                  <a:close/>
                </a:path>
              </a:pathLst>
            </a:custGeom>
            <a:solidFill>
              <a:srgbClr val="FCDD05"/>
            </a:solidFill>
          </p:spPr>
        </p:sp>
        <p:sp>
          <p:nvSpPr>
            <p:cNvPr id="5" name="TextBox 5"/>
            <p:cNvSpPr txBox="1"/>
            <p:nvPr/>
          </p:nvSpPr>
          <p:spPr>
            <a:xfrm>
              <a:off x="101600" y="19050"/>
              <a:ext cx="5107771" cy="1064683"/>
            </a:xfrm>
            <a:prstGeom prst="rect">
              <a:avLst/>
            </a:prstGeom>
          </p:spPr>
          <p:txBody>
            <a:bodyPr lIns="50800" tIns="50800" rIns="50800" bIns="50800" rtlCol="0" anchor="ctr"/>
            <a:lstStyle/>
            <a:p>
              <a:pPr algn="ctr">
                <a:lnSpc>
                  <a:spcPts val="1841"/>
                </a:lnSpc>
              </a:pPr>
              <a:endParaRPr/>
            </a:p>
          </p:txBody>
        </p:sp>
      </p:grpSp>
      <p:sp>
        <p:nvSpPr>
          <p:cNvPr id="12" name="TextBox 12"/>
          <p:cNvSpPr txBox="1"/>
          <p:nvPr/>
        </p:nvSpPr>
        <p:spPr>
          <a:xfrm>
            <a:off x="990599" y="495300"/>
            <a:ext cx="16306800" cy="923330"/>
          </a:xfrm>
          <a:prstGeom prst="rect">
            <a:avLst/>
          </a:prstGeom>
        </p:spPr>
        <p:txBody>
          <a:bodyPr wrap="square" lIns="0" tIns="0" rIns="0" bIns="0" rtlCol="0" anchor="t">
            <a:spAutoFit/>
          </a:bodyPr>
          <a:lstStyle/>
          <a:p>
            <a:pPr algn="ctr">
              <a:spcBef>
                <a:spcPts val="1200"/>
              </a:spcBef>
            </a:pPr>
            <a:r>
              <a:rPr lang="en-GB" sz="6000" b="1" kern="0" dirty="0">
                <a:effectLst/>
                <a:latin typeface="Times New Roman" panose="02020603050405020304" pitchFamily="18" charset="0"/>
                <a:ea typeface="Times New Roman" panose="02020603050405020304" pitchFamily="18" charset="0"/>
                <a:cs typeface="Times New Roman" panose="02020603050405020304" pitchFamily="18" charset="0"/>
              </a:rPr>
              <a:t>Face-to-Face Interview</a:t>
            </a:r>
          </a:p>
        </p:txBody>
      </p:sp>
      <p:sp>
        <p:nvSpPr>
          <p:cNvPr id="14" name="TextBox 14"/>
          <p:cNvSpPr txBox="1"/>
          <p:nvPr/>
        </p:nvSpPr>
        <p:spPr>
          <a:xfrm>
            <a:off x="685800" y="2752963"/>
            <a:ext cx="9677400" cy="6647974"/>
          </a:xfrm>
          <a:prstGeom prst="rect">
            <a:avLst/>
          </a:prstGeom>
        </p:spPr>
        <p:txBody>
          <a:bodyPr wrap="square" lIns="0" tIns="0" rIns="0" bIns="0" rtlCol="0" anchor="t">
            <a:spAutoFit/>
          </a:bodyPr>
          <a:lstStyle/>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Face-to-face interviews are very interactive and encourage natural communication (</a:t>
            </a:r>
            <a:r>
              <a:rPr lang="en-GB" sz="36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Balconi</a:t>
            </a: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et. al., 2022).</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non-verbal cues give good behavioural and interpersonal information.</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Travel and schedule needs augment time and organisational expenses.</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Barriers to accessibility can lower diversity in the applicants and efficiency in recruitment.</a:t>
            </a:r>
          </a:p>
        </p:txBody>
      </p:sp>
      <p:pic>
        <p:nvPicPr>
          <p:cNvPr id="10242" name="Picture 2" descr="Face to Face Interviews - Process and Tips | Marketing91">
            <a:extLst>
              <a:ext uri="{FF2B5EF4-FFF2-40B4-BE49-F238E27FC236}">
                <a16:creationId xmlns:a16="http://schemas.microsoft.com/office/drawing/2014/main" id="{F049174B-A400-FA63-C31F-3A1F35B9FA7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185"/>
          <a:stretch/>
        </p:blipFill>
        <p:spPr bwMode="auto">
          <a:xfrm>
            <a:off x="11049000" y="2752964"/>
            <a:ext cx="6889146" cy="576191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15">
            <a:extLst>
              <a:ext uri="{FF2B5EF4-FFF2-40B4-BE49-F238E27FC236}">
                <a16:creationId xmlns:a16="http://schemas.microsoft.com/office/drawing/2014/main" id="{500872E0-9038-21E1-E207-581E1C573944}"/>
              </a:ext>
            </a:extLst>
          </p:cNvPr>
          <p:cNvSpPr txBox="1"/>
          <p:nvPr/>
        </p:nvSpPr>
        <p:spPr>
          <a:xfrm>
            <a:off x="11159823" y="8785384"/>
            <a:ext cx="6667500" cy="615553"/>
          </a:xfrm>
          <a:prstGeom prst="rect">
            <a:avLst/>
          </a:prstGeom>
        </p:spPr>
        <p:txBody>
          <a:bodyPr wrap="square" lIns="0" tIns="0" rIns="0" bIns="0" rtlCol="0" anchor="t">
            <a:spAutoFit/>
          </a:bodyPr>
          <a:lstStyle/>
          <a:p>
            <a:pPr algn="ctr">
              <a:spcBef>
                <a:spcPts val="1200"/>
              </a:spcBef>
            </a:pPr>
            <a:r>
              <a:rPr lang="en-GB" sz="4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sz="4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Balconi</a:t>
            </a:r>
            <a:r>
              <a:rPr lang="en-GB" sz="4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et. al., 2022</a:t>
            </a:r>
            <a:r>
              <a:rPr lang="en-GB" sz="4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sp>
        <p:nvSpPr>
          <p:cNvPr id="8" name="TextBox 8"/>
          <p:cNvSpPr txBox="1"/>
          <p:nvPr/>
        </p:nvSpPr>
        <p:spPr>
          <a:xfrm>
            <a:off x="533400" y="441841"/>
            <a:ext cx="8865326" cy="740807"/>
          </a:xfrm>
          <a:prstGeom prst="rect">
            <a:avLst/>
          </a:prstGeom>
        </p:spPr>
        <p:txBody>
          <a:bodyPr wrap="square" lIns="0" tIns="0" rIns="0" bIns="0" rtlCol="0" anchor="t">
            <a:spAutoFit/>
          </a:bodyPr>
          <a:lstStyle/>
          <a:p>
            <a:pPr algn="ctr">
              <a:spcBef>
                <a:spcPts val="1200"/>
              </a:spcBef>
            </a:pPr>
            <a:r>
              <a:rPr lang="en-GB"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Online Interview (Virtual)</a:t>
            </a:r>
          </a:p>
        </p:txBody>
      </p:sp>
      <p:sp>
        <p:nvSpPr>
          <p:cNvPr id="10" name="TextBox 10"/>
          <p:cNvSpPr txBox="1"/>
          <p:nvPr/>
        </p:nvSpPr>
        <p:spPr>
          <a:xfrm>
            <a:off x="533400" y="2128395"/>
            <a:ext cx="8865326" cy="7201972"/>
          </a:xfrm>
          <a:prstGeom prst="rect">
            <a:avLst/>
          </a:prstGeom>
        </p:spPr>
        <p:txBody>
          <a:bodyPr wrap="square" lIns="0" tIns="0" rIns="0" bIns="0" rtlCol="0" anchor="t">
            <a:spAutoFit/>
          </a:bodyPr>
          <a:lstStyle/>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interviews are flexible and save a lot of time and money spent on travelling (</a:t>
            </a:r>
            <a:r>
              <a:rPr lang="en-GB" sz="36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Saarijärvi</a:t>
            </a: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and Bratt, 2021).</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Remote access helps to be inclusive to diverse and international applicants.</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Technical difficulties can interfere with communication and decrease the quality of the assessment.</a:t>
            </a:r>
          </a:p>
          <a:p>
            <a:pPr marL="342900" lvl="0" indent="-342900" algn="just">
              <a:buFont typeface="Symbol" panose="05050102010706020507" pitchFamily="18" charset="2"/>
              <a:buChar char=""/>
            </a:pPr>
            <a:endPar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36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Less non-verbal observation inhibits proper interpersonal appraisal.</a:t>
            </a:r>
          </a:p>
        </p:txBody>
      </p:sp>
      <p:pic>
        <p:nvPicPr>
          <p:cNvPr id="11266" name="Picture 2" descr="Virtual Interviews My Tips on how to Ace them.">
            <a:extLst>
              <a:ext uri="{FF2B5EF4-FFF2-40B4-BE49-F238E27FC236}">
                <a16:creationId xmlns:a16="http://schemas.microsoft.com/office/drawing/2014/main" id="{83F89F0B-8739-8EE3-FFD6-332A830156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87000" y="16328"/>
            <a:ext cx="8001000" cy="8403772"/>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5">
            <a:extLst>
              <a:ext uri="{FF2B5EF4-FFF2-40B4-BE49-F238E27FC236}">
                <a16:creationId xmlns:a16="http://schemas.microsoft.com/office/drawing/2014/main" id="{EC9BE4D1-7C35-EC36-3EE8-4B5C19397DF3}"/>
              </a:ext>
            </a:extLst>
          </p:cNvPr>
          <p:cNvSpPr txBox="1"/>
          <p:nvPr/>
        </p:nvSpPr>
        <p:spPr>
          <a:xfrm>
            <a:off x="10287000" y="8770926"/>
            <a:ext cx="7696200" cy="615553"/>
          </a:xfrm>
          <a:prstGeom prst="rect">
            <a:avLst/>
          </a:prstGeom>
        </p:spPr>
        <p:txBody>
          <a:bodyPr wrap="square" lIns="0" tIns="0" rIns="0" bIns="0" rtlCol="0" anchor="t">
            <a:spAutoFit/>
          </a:bodyPr>
          <a:lstStyle/>
          <a:p>
            <a:pPr algn="ctr">
              <a:spcBef>
                <a:spcPts val="1200"/>
              </a:spcBef>
            </a:pPr>
            <a:r>
              <a:rPr lang="en-GB" sz="4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Source: (</a:t>
            </a:r>
            <a:r>
              <a:rPr lang="en-GB" sz="4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Saarijärvi</a:t>
            </a:r>
            <a:r>
              <a:rPr lang="en-GB" sz="4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and Bratt, 2021</a:t>
            </a:r>
            <a:r>
              <a:rPr lang="en-GB" sz="4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333" b="-9333"/>
            </a:stretch>
          </a:blipFill>
        </p:spPr>
      </p:sp>
      <p:sp>
        <p:nvSpPr>
          <p:cNvPr id="11" name="TextBox 11"/>
          <p:cNvSpPr txBox="1"/>
          <p:nvPr/>
        </p:nvSpPr>
        <p:spPr>
          <a:xfrm>
            <a:off x="10297884" y="952500"/>
            <a:ext cx="7336974" cy="923330"/>
          </a:xfrm>
          <a:prstGeom prst="rect">
            <a:avLst/>
          </a:prstGeom>
        </p:spPr>
        <p:txBody>
          <a:bodyPr wrap="square" lIns="0" tIns="0" rIns="0" bIns="0" rtlCol="0" anchor="t">
            <a:spAutoFit/>
          </a:bodyPr>
          <a:lstStyle/>
          <a:p>
            <a:pPr algn="ctr">
              <a:spcBef>
                <a:spcPts val="1200"/>
              </a:spcBef>
            </a:pPr>
            <a:r>
              <a:rPr lang="en-GB" sz="6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p:txBody>
      </p:sp>
      <p:sp>
        <p:nvSpPr>
          <p:cNvPr id="12" name="TextBox 12"/>
          <p:cNvSpPr txBox="1"/>
          <p:nvPr/>
        </p:nvSpPr>
        <p:spPr>
          <a:xfrm>
            <a:off x="653142" y="526851"/>
            <a:ext cx="8991600" cy="9233297"/>
          </a:xfrm>
          <a:prstGeom prst="rect">
            <a:avLst/>
          </a:prstGeom>
        </p:spPr>
        <p:txBody>
          <a:bodyPr wrap="square" lIns="0" tIns="0" rIns="0" bIns="0" rtlCol="0" anchor="t">
            <a:spAutoFit/>
          </a:bodyPr>
          <a:lstStyle/>
          <a:p>
            <a:pPr marL="342900" lvl="0" indent="-342900" algn="just">
              <a:buFont typeface="Symbol" panose="05050102010706020507" pitchFamily="18" charset="2"/>
              <a:buChar char=""/>
            </a:pPr>
            <a:r>
              <a:rPr lang="en-GB" sz="4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Practised recruitment is favourable to the organisational and transformation performance at TfL.</a:t>
            </a:r>
          </a:p>
          <a:p>
            <a:pPr marL="342900" lvl="0" indent="-342900" algn="just">
              <a:buFont typeface="Symbol" panose="05050102010706020507" pitchFamily="18" charset="2"/>
              <a:buChar char=""/>
            </a:pPr>
            <a:endParaRPr lang="en-GB" sz="4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4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Interviews determine vital technical knowledge and behavioural efficacy correctly.</a:t>
            </a:r>
          </a:p>
          <a:p>
            <a:pPr marL="342900" lvl="0" indent="-342900" algn="just">
              <a:buFont typeface="Symbol" panose="05050102010706020507" pitchFamily="18" charset="2"/>
              <a:buChar char=""/>
            </a:pPr>
            <a:endParaRPr lang="en-GB" sz="4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buFont typeface="Symbol" panose="05050102010706020507" pitchFamily="18" charset="2"/>
              <a:buChar char=""/>
            </a:pPr>
            <a:r>
              <a:rPr lang="en-GB" sz="4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legal compliance also ensures that there is fairness, equality and ethical hiring practices.</a:t>
            </a:r>
          </a:p>
          <a:p>
            <a:pPr marL="342900" lvl="0" indent="-342900" algn="just">
              <a:buFont typeface="Symbol" panose="05050102010706020507" pitchFamily="18" charset="2"/>
              <a:buChar char=""/>
            </a:pPr>
            <a:endParaRPr lang="en-GB" sz="4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GB" sz="4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Improved performance and customer experience are a result of good candidate selection.</a:t>
            </a:r>
          </a:p>
        </p:txBody>
      </p:sp>
      <p:pic>
        <p:nvPicPr>
          <p:cNvPr id="12290" name="Picture 2" descr="30 Synonyms of “Conclusion” to Use at the End of Your Blog That Are Better  Than “Conclusion” | by The HashTag Magazine | Medium">
            <a:extLst>
              <a:ext uri="{FF2B5EF4-FFF2-40B4-BE49-F238E27FC236}">
                <a16:creationId xmlns:a16="http://schemas.microsoft.com/office/drawing/2014/main" id="{3D616C8B-D9A3-8F41-2C5E-D591B758C8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97884" y="2386352"/>
            <a:ext cx="7336974" cy="73737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999" b="-8999"/>
            </a:stretch>
          </a:blipFill>
        </p:spPr>
        <p:txBody>
          <a:bodyPr/>
          <a:lstStyle/>
          <a:p>
            <a:endParaRPr lang="en-GB" dirty="0"/>
          </a:p>
        </p:txBody>
      </p:sp>
      <p:sp>
        <p:nvSpPr>
          <p:cNvPr id="8" name="TextBox 8"/>
          <p:cNvSpPr txBox="1"/>
          <p:nvPr/>
        </p:nvSpPr>
        <p:spPr>
          <a:xfrm>
            <a:off x="725261" y="385346"/>
            <a:ext cx="16859250" cy="923330"/>
          </a:xfrm>
          <a:prstGeom prst="rect">
            <a:avLst/>
          </a:prstGeom>
        </p:spPr>
        <p:txBody>
          <a:bodyPr wrap="square" lIns="0" tIns="0" rIns="0" bIns="0" rtlCol="0" anchor="t">
            <a:spAutoFit/>
          </a:bodyPr>
          <a:lstStyle/>
          <a:p>
            <a:pPr algn="ctr">
              <a:spcBef>
                <a:spcPts val="1200"/>
              </a:spcBef>
            </a:pPr>
            <a:r>
              <a:rPr lang="en-GB" sz="60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
        <p:nvSpPr>
          <p:cNvPr id="17" name="TextBox 8">
            <a:extLst>
              <a:ext uri="{FF2B5EF4-FFF2-40B4-BE49-F238E27FC236}">
                <a16:creationId xmlns:a16="http://schemas.microsoft.com/office/drawing/2014/main" id="{A52BA946-F458-B9C2-BBE6-2575FD14D61B}"/>
              </a:ext>
            </a:extLst>
          </p:cNvPr>
          <p:cNvSpPr txBox="1"/>
          <p:nvPr/>
        </p:nvSpPr>
        <p:spPr>
          <a:xfrm>
            <a:off x="725261" y="1945188"/>
            <a:ext cx="16859250" cy="7694414"/>
          </a:xfrm>
          <a:prstGeom prst="rect">
            <a:avLst/>
          </a:prstGeom>
        </p:spPr>
        <p:txBody>
          <a:bodyPr wrap="square" lIns="0" tIns="0" rIns="0" bIns="0" rtlCol="0" anchor="t">
            <a:spAutoFit/>
          </a:bodyPr>
          <a:lstStyle/>
          <a:p>
            <a:pPr marL="342900" indent="-342900" algn="just">
              <a:spcAft>
                <a:spcPts val="800"/>
              </a:spcAft>
              <a:buFont typeface="+mj-lt"/>
              <a:buAutoNum type="arabicPeriod"/>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Azevedo, L., (2022). Communication with Internal and External Stakeholders. In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Crisis Communication Planning and Strategies for Nonprofit Leaders</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(pp. 81-91). Routledge.</a:t>
            </a:r>
          </a:p>
          <a:p>
            <a:pPr marL="342900" indent="-342900" algn="just">
              <a:spcAft>
                <a:spcPts val="800"/>
              </a:spcAft>
              <a:buFont typeface="+mj-lt"/>
              <a:buAutoNum type="arabicPeriod"/>
            </a:pP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Balconi</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M., </a:t>
            </a: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Fronda</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G., </a:t>
            </a: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Cassioli</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F. and Crivelli, D., (2022). Face-to-face vs. remote digital settings in job assessment interviews: A multilevel </a:t>
            </a: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hyperscanning</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protocol for the investigation of interpersonal </a:t>
            </a: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attunement</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2000" i="1"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Plos</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one</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17</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(2), p.e0263668.</a:t>
            </a:r>
          </a:p>
          <a:p>
            <a:pPr marL="342900" indent="-342900" algn="just">
              <a:spcAft>
                <a:spcPts val="800"/>
              </a:spcAft>
              <a:buFont typeface="+mj-lt"/>
              <a:buAutoNum type="arabicPeriod"/>
            </a:pP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Behroozi</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M., </a:t>
            </a: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Parnin</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C. and Brown, C., (2022), November. Asynchronous technical interviews: reducing the effect of supervised think-aloud on communication ability. In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Proceedings of the 30th ACM joint European software engineering conference and symposium on the foundations of software engineering</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(pp. 294-305).</a:t>
            </a:r>
          </a:p>
          <a:p>
            <a:pPr marL="342900" indent="-342900" algn="just">
              <a:spcAft>
                <a:spcPts val="800"/>
              </a:spcAft>
              <a:buFont typeface="+mj-lt"/>
              <a:buAutoNum type="arabicPeriod"/>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Bell, B.A., (2023). Understanding the preparation phase of technical interviews.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Doctoral dissertation, Virginia Tech</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t>
            </a:r>
          </a:p>
          <a:p>
            <a:pPr marL="342900" indent="-342900" algn="just">
              <a:spcAft>
                <a:spcPts val="800"/>
              </a:spcAft>
              <a:buFont typeface="+mj-lt"/>
              <a:buAutoNum type="arabicPeriod"/>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Boyer, L., Pleasant, J. and Vest, D., (2022). STAR performance: a quantitative exploration of </a:t>
            </a: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behavioral</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responses in simulated selection interviews.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Southern University College of Business E-Journal</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14</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(1), p.3.</a:t>
            </a:r>
          </a:p>
          <a:p>
            <a:pPr marL="342900" indent="-342900" algn="just">
              <a:spcAft>
                <a:spcPts val="800"/>
              </a:spcAft>
              <a:buFont typeface="+mj-lt"/>
              <a:buAutoNum type="arabicPeriod"/>
            </a:pP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Elugbaju</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W.K., Okeke, N.I. and Alabi, O.A., (2024). Human resource analytics as a strategic tool for workforce planning and succession management.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International Journal of Engineering Research and Development</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20</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(11), pp.744-756.</a:t>
            </a:r>
          </a:p>
          <a:p>
            <a:pPr marL="342900" indent="-342900" algn="just">
              <a:spcAft>
                <a:spcPts val="800"/>
              </a:spcAft>
              <a:buFont typeface="+mj-lt"/>
              <a:buAutoNum type="arabicPeriod"/>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Fischer, B.D. and </a:t>
            </a: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Charef</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L., (2021). Leadership in an Agile Project Management Environment.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Journal of Leadership, Accountability &amp; Ethics</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18</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(4).</a:t>
            </a:r>
          </a:p>
          <a:p>
            <a:pPr marL="342900" indent="-342900" algn="just">
              <a:spcAft>
                <a:spcPts val="800"/>
              </a:spcAft>
              <a:buFont typeface="+mj-lt"/>
              <a:buAutoNum type="arabicPeriod"/>
            </a:pP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Nurminen</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W.A.R., (2022). The impact of equal employment during recruitment process.</a:t>
            </a:r>
          </a:p>
          <a:p>
            <a:pPr marL="342900" indent="-342900" algn="just">
              <a:spcAft>
                <a:spcPts val="800"/>
              </a:spcAft>
              <a:buFont typeface="+mj-lt"/>
              <a:buAutoNum type="arabicPeriod"/>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Pak, J., (2022). Capturing variability of high‐performance work systems within organisations: The role of team manager's person‐HRM fit and climate for HR implementation and subsequent implementation behaviour.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Human Resource Management Journal</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32</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(4), pp.759-781.</a:t>
            </a:r>
          </a:p>
          <a:p>
            <a:pPr marL="342900" indent="-342900" algn="just">
              <a:spcAft>
                <a:spcPts val="800"/>
              </a:spcAft>
              <a:buFont typeface="+mj-lt"/>
              <a:buAutoNum type="arabicPeriod"/>
            </a:pP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Pelczarski</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K., (2023). Panel job interviews and presentations: Your chance to shine.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Tribology &amp; Lubrication Technology</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79</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(9), pp.62-63.</a:t>
            </a:r>
          </a:p>
          <a:p>
            <a:pPr marL="342900" indent="-342900" algn="just">
              <a:spcAft>
                <a:spcPts val="800"/>
              </a:spcAft>
              <a:buFont typeface="+mj-lt"/>
              <a:buAutoNum type="arabicPeriod"/>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Robinson, O.C., (2023). Probing in qualitative research interviews: Theory and practice.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Qualitative Research in Psychology</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20</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(3), pp.382-397.</a:t>
            </a:r>
          </a:p>
          <a:p>
            <a:pPr marL="342900" indent="-342900" algn="just">
              <a:spcAft>
                <a:spcPts val="800"/>
              </a:spcAft>
              <a:buFont typeface="+mj-lt"/>
              <a:buAutoNum type="arabicPeriod"/>
            </a:pPr>
            <a:r>
              <a:rPr lang="en-GB" sz="20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Saarijärvi</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M. and Bratt, E.L., (2021). When face-to-face interviews are not possible: tips and tricks for video, telephone, online chat, and email interviews in qualitative research.</a:t>
            </a:r>
          </a:p>
          <a:p>
            <a:pPr marL="342900" indent="-342900" algn="just">
              <a:spcAft>
                <a:spcPts val="800"/>
              </a:spcAft>
              <a:buFont typeface="+mj-lt"/>
              <a:buAutoNum type="arabicPeriod"/>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Transport for London, (2019). </a:t>
            </a:r>
            <a:r>
              <a:rPr lang="en-GB" sz="20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Keeping London moving</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[online] Transport for London. Available at: https://tfl.gov.uk/ [Accessed 4 Nov.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TotalTime>
  <Words>3344</Words>
  <Application>Microsoft Office PowerPoint</Application>
  <PresentationFormat>Custom</PresentationFormat>
  <Paragraphs>199</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Times New Roman</vt:lpstr>
      <vt:lpstr>Arial</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p:lastModifiedBy>
  <cp:revision>1</cp:revision>
  <dcterms:created xsi:type="dcterms:W3CDTF">2006-08-16T00:00:00Z</dcterms:created>
  <dcterms:modified xsi:type="dcterms:W3CDTF">2025-11-04T20:59:54Z</dcterms:modified>
  <dc:identifier>DAG3uzFxCtU</dc:identifier>
</cp:coreProperties>
</file>