
<file path=[Content_Types].xml><?xml version="1.0" encoding="utf-8"?>
<Types xmlns="http://schemas.openxmlformats.org/package/2006/content-types">
  <Default Extension="avi" ContentType="video/x-msvideo"/>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sldIdLst>
    <p:sldId id="256" r:id="rId2"/>
    <p:sldId id="354" r:id="rId3"/>
    <p:sldId id="361" r:id="rId4"/>
    <p:sldId id="298" r:id="rId5"/>
    <p:sldId id="365" r:id="rId6"/>
    <p:sldId id="345" r:id="rId7"/>
    <p:sldId id="350" r:id="rId8"/>
    <p:sldId id="346" r:id="rId9"/>
    <p:sldId id="257" r:id="rId10"/>
    <p:sldId id="349" r:id="rId11"/>
    <p:sldId id="301" r:id="rId12"/>
    <p:sldId id="259" r:id="rId13"/>
    <p:sldId id="347" r:id="rId14"/>
    <p:sldId id="367" r:id="rId15"/>
    <p:sldId id="366" r:id="rId16"/>
    <p:sldId id="348" r:id="rId17"/>
    <p:sldId id="336" r:id="rId18"/>
    <p:sldId id="362" r:id="rId19"/>
    <p:sldId id="368" r:id="rId20"/>
    <p:sldId id="344" r:id="rId21"/>
    <p:sldId id="300" r:id="rId22"/>
    <p:sldId id="363" r:id="rId23"/>
    <p:sldId id="289" r:id="rId24"/>
    <p:sldId id="290" r:id="rId25"/>
    <p:sldId id="294" r:id="rId26"/>
    <p:sldId id="373" r:id="rId27"/>
    <p:sldId id="292" r:id="rId28"/>
    <p:sldId id="377" r:id="rId29"/>
    <p:sldId id="374" r:id="rId30"/>
    <p:sldId id="370" r:id="rId31"/>
    <p:sldId id="375" r:id="rId32"/>
    <p:sldId id="371" r:id="rId33"/>
    <p:sldId id="372" r:id="rId34"/>
    <p:sldId id="302" r:id="rId35"/>
    <p:sldId id="357" r:id="rId36"/>
    <p:sldId id="376" r:id="rId37"/>
    <p:sldId id="330" r:id="rId38"/>
    <p:sldId id="264" r:id="rId39"/>
    <p:sldId id="270" r:id="rId40"/>
    <p:sldId id="263" r:id="rId41"/>
    <p:sldId id="353" r:id="rId42"/>
    <p:sldId id="267" r:id="rId43"/>
    <p:sldId id="319" r:id="rId44"/>
    <p:sldId id="318" r:id="rId45"/>
    <p:sldId id="378"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D683EF-6999-028A-7598-44A4F3F65FDB}" v="381" dt="2026-09-14T19:03:57.8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2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AFA370-BB16-4A39-84B3-0DA4D8127F97}"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A2A4F94-3291-4FD5-8A5D-99A9E4679B33}">
      <dgm:prSet/>
      <dgm:spPr/>
      <dgm:t>
        <a:bodyPr/>
        <a:lstStyle/>
        <a:p>
          <a:endParaRPr lang="en-US" dirty="0"/>
        </a:p>
      </dgm:t>
    </dgm:pt>
    <dgm:pt modelId="{B4CC5161-E61E-4096-B33B-C2FC1E63B763}" type="parTrans" cxnId="{9A8DB014-77FC-4D55-A4F1-C8FA472C6F03}">
      <dgm:prSet/>
      <dgm:spPr/>
      <dgm:t>
        <a:bodyPr/>
        <a:lstStyle/>
        <a:p>
          <a:endParaRPr lang="en-US"/>
        </a:p>
      </dgm:t>
    </dgm:pt>
    <dgm:pt modelId="{E19F7E85-C594-4771-89A6-06047C285688}" type="sibTrans" cxnId="{9A8DB014-77FC-4D55-A4F1-C8FA472C6F03}">
      <dgm:prSet/>
      <dgm:spPr/>
      <dgm:t>
        <a:bodyPr/>
        <a:lstStyle/>
        <a:p>
          <a:endParaRPr lang="en-US"/>
        </a:p>
      </dgm:t>
    </dgm:pt>
    <dgm:pt modelId="{6836521D-D93F-4F4D-A1BB-BE67542BFCFC}">
      <dgm:prSet/>
      <dgm:spPr/>
      <dgm:t>
        <a:bodyPr/>
        <a:lstStyle/>
        <a:p>
          <a:r>
            <a:rPr lang="en-US"/>
            <a:t>The role of constable</a:t>
          </a:r>
        </a:p>
      </dgm:t>
    </dgm:pt>
    <dgm:pt modelId="{ABB2973B-6897-482A-8A8D-00267C7E0C8F}" type="parTrans" cxnId="{D33F2B32-95C0-4FFC-B808-0D892381A137}">
      <dgm:prSet/>
      <dgm:spPr/>
      <dgm:t>
        <a:bodyPr/>
        <a:lstStyle/>
        <a:p>
          <a:endParaRPr lang="en-US"/>
        </a:p>
      </dgm:t>
    </dgm:pt>
    <dgm:pt modelId="{F489BF35-D4DB-47B1-AE00-1F072F6C7048}" type="sibTrans" cxnId="{D33F2B32-95C0-4FFC-B808-0D892381A137}">
      <dgm:prSet/>
      <dgm:spPr/>
      <dgm:t>
        <a:bodyPr/>
        <a:lstStyle/>
        <a:p>
          <a:endParaRPr lang="en-US"/>
        </a:p>
      </dgm:t>
    </dgm:pt>
    <dgm:pt modelId="{E5983C37-6EC6-4E32-9BB5-072C95F4648B}">
      <dgm:prSet/>
      <dgm:spPr/>
      <dgm:t>
        <a:bodyPr/>
        <a:lstStyle/>
        <a:p>
          <a:r>
            <a:rPr lang="en-US"/>
            <a:t>Structure and functionality of policing</a:t>
          </a:r>
        </a:p>
      </dgm:t>
    </dgm:pt>
    <dgm:pt modelId="{15CD4A08-4BA2-4FB8-AFAC-DC1F6081D882}" type="parTrans" cxnId="{AEC28AE7-A6A1-4B72-B76E-04A5929A9BD9}">
      <dgm:prSet/>
      <dgm:spPr/>
      <dgm:t>
        <a:bodyPr/>
        <a:lstStyle/>
        <a:p>
          <a:endParaRPr lang="en-US"/>
        </a:p>
      </dgm:t>
    </dgm:pt>
    <dgm:pt modelId="{17434723-5789-495D-9B8C-7E173801B8D3}" type="sibTrans" cxnId="{AEC28AE7-A6A1-4B72-B76E-04A5929A9BD9}">
      <dgm:prSet/>
      <dgm:spPr/>
      <dgm:t>
        <a:bodyPr/>
        <a:lstStyle/>
        <a:p>
          <a:endParaRPr lang="en-US"/>
        </a:p>
      </dgm:t>
    </dgm:pt>
    <dgm:pt modelId="{956E2FA9-CD7B-4211-A1B2-25F1A35F22DC}">
      <dgm:prSet/>
      <dgm:spPr/>
      <dgm:t>
        <a:bodyPr/>
        <a:lstStyle/>
        <a:p>
          <a:r>
            <a:rPr lang="en-US"/>
            <a:t>Code of Ethics</a:t>
          </a:r>
        </a:p>
      </dgm:t>
    </dgm:pt>
    <dgm:pt modelId="{838E8254-4B7C-4F99-8126-323EA8EA2FC6}" type="parTrans" cxnId="{783EF2E0-1098-4DD0-BA7B-2EAC040AAE8D}">
      <dgm:prSet/>
      <dgm:spPr/>
      <dgm:t>
        <a:bodyPr/>
        <a:lstStyle/>
        <a:p>
          <a:endParaRPr lang="en-US"/>
        </a:p>
      </dgm:t>
    </dgm:pt>
    <dgm:pt modelId="{EC6EC8B4-7BD6-4B3F-A8F5-FCC6094C534C}" type="sibTrans" cxnId="{783EF2E0-1098-4DD0-BA7B-2EAC040AAE8D}">
      <dgm:prSet/>
      <dgm:spPr/>
      <dgm:t>
        <a:bodyPr/>
        <a:lstStyle/>
        <a:p>
          <a:endParaRPr lang="en-US"/>
        </a:p>
      </dgm:t>
    </dgm:pt>
    <dgm:pt modelId="{38F02F0A-127E-4BF9-8B43-2588AC791E1B}">
      <dgm:prSet/>
      <dgm:spPr/>
      <dgm:t>
        <a:bodyPr/>
        <a:lstStyle/>
        <a:p>
          <a:r>
            <a:rPr lang="en-US"/>
            <a:t>Ethical considerations with decision making</a:t>
          </a:r>
        </a:p>
      </dgm:t>
    </dgm:pt>
    <dgm:pt modelId="{FEDD79AA-DD2A-4DFA-8EBF-4EDE206C1CED}" type="parTrans" cxnId="{276F8370-1685-4119-A97E-C70AFEB72856}">
      <dgm:prSet/>
      <dgm:spPr/>
      <dgm:t>
        <a:bodyPr/>
        <a:lstStyle/>
        <a:p>
          <a:endParaRPr lang="en-US"/>
        </a:p>
      </dgm:t>
    </dgm:pt>
    <dgm:pt modelId="{221E3A95-A274-461B-B8E8-01B55A75B30D}" type="sibTrans" cxnId="{276F8370-1685-4119-A97E-C70AFEB72856}">
      <dgm:prSet/>
      <dgm:spPr/>
      <dgm:t>
        <a:bodyPr/>
        <a:lstStyle/>
        <a:p>
          <a:endParaRPr lang="en-US"/>
        </a:p>
      </dgm:t>
    </dgm:pt>
    <dgm:pt modelId="{03B2B6C5-64C0-48CD-82A9-A64DB90D003F}">
      <dgm:prSet/>
      <dgm:spPr/>
      <dgm:t>
        <a:bodyPr/>
        <a:lstStyle/>
        <a:p>
          <a:r>
            <a:rPr lang="en-US"/>
            <a:t>Valuing diversity and inclusion</a:t>
          </a:r>
        </a:p>
      </dgm:t>
    </dgm:pt>
    <dgm:pt modelId="{AC823A8C-F56A-4DAC-89D6-9FE642AD633E}" type="parTrans" cxnId="{BA2ED68A-8938-403D-B57C-54A402B6E5F6}">
      <dgm:prSet/>
      <dgm:spPr/>
      <dgm:t>
        <a:bodyPr/>
        <a:lstStyle/>
        <a:p>
          <a:endParaRPr lang="en-US"/>
        </a:p>
      </dgm:t>
    </dgm:pt>
    <dgm:pt modelId="{3B428EDA-97B6-482F-927D-A7271BC7B4C6}" type="sibTrans" cxnId="{BA2ED68A-8938-403D-B57C-54A402B6E5F6}">
      <dgm:prSet/>
      <dgm:spPr/>
      <dgm:t>
        <a:bodyPr/>
        <a:lstStyle/>
        <a:p>
          <a:endParaRPr lang="en-US"/>
        </a:p>
      </dgm:t>
    </dgm:pt>
    <dgm:pt modelId="{10F34791-9CDA-459F-B995-3009E655B7A0}">
      <dgm:prSet/>
      <dgm:spPr/>
      <dgm:t>
        <a:bodyPr/>
        <a:lstStyle/>
        <a:p>
          <a:r>
            <a:rPr lang="en-US"/>
            <a:t>The role of independent bodies</a:t>
          </a:r>
        </a:p>
      </dgm:t>
    </dgm:pt>
    <dgm:pt modelId="{35B2277C-7524-4ED0-9F07-7E1E4B410C10}" type="parTrans" cxnId="{E90C6257-A10F-4921-B828-D64E0DB2A5B4}">
      <dgm:prSet/>
      <dgm:spPr/>
      <dgm:t>
        <a:bodyPr/>
        <a:lstStyle/>
        <a:p>
          <a:endParaRPr lang="en-US"/>
        </a:p>
      </dgm:t>
    </dgm:pt>
    <dgm:pt modelId="{C0AD0733-D43E-4D6F-BCAD-184EE0713C7A}" type="sibTrans" cxnId="{E90C6257-A10F-4921-B828-D64E0DB2A5B4}">
      <dgm:prSet/>
      <dgm:spPr/>
      <dgm:t>
        <a:bodyPr/>
        <a:lstStyle/>
        <a:p>
          <a:endParaRPr lang="en-US"/>
        </a:p>
      </dgm:t>
    </dgm:pt>
    <dgm:pt modelId="{7CDBF270-F857-4181-9A82-16CA84899B6D}">
      <dgm:prSet/>
      <dgm:spPr/>
      <dgm:t>
        <a:bodyPr/>
        <a:lstStyle/>
        <a:p>
          <a:r>
            <a:rPr lang="en-US"/>
            <a:t>National Police Recruitment Process</a:t>
          </a:r>
        </a:p>
      </dgm:t>
    </dgm:pt>
    <dgm:pt modelId="{F363B845-E238-4E5C-9947-9267BDC78210}" type="parTrans" cxnId="{F6468233-911A-4FEA-A10A-D61893EC248B}">
      <dgm:prSet/>
      <dgm:spPr/>
      <dgm:t>
        <a:bodyPr/>
        <a:lstStyle/>
        <a:p>
          <a:endParaRPr lang="en-US"/>
        </a:p>
      </dgm:t>
    </dgm:pt>
    <dgm:pt modelId="{9620717E-13E3-4556-A96E-83F5EA6C7167}" type="sibTrans" cxnId="{F6468233-911A-4FEA-A10A-D61893EC248B}">
      <dgm:prSet/>
      <dgm:spPr/>
      <dgm:t>
        <a:bodyPr/>
        <a:lstStyle/>
        <a:p>
          <a:endParaRPr lang="en-US"/>
        </a:p>
      </dgm:t>
    </dgm:pt>
    <dgm:pt modelId="{8C76A045-F9F4-4E6C-A137-31F7AC0665ED}" type="pres">
      <dgm:prSet presAssocID="{8EAFA370-BB16-4A39-84B3-0DA4D8127F97}" presName="vert0" presStyleCnt="0">
        <dgm:presLayoutVars>
          <dgm:dir/>
          <dgm:animOne val="branch"/>
          <dgm:animLvl val="lvl"/>
        </dgm:presLayoutVars>
      </dgm:prSet>
      <dgm:spPr/>
    </dgm:pt>
    <dgm:pt modelId="{AA2ED1C0-69F9-48CD-B9F5-D5421159103D}" type="pres">
      <dgm:prSet presAssocID="{4A2A4F94-3291-4FD5-8A5D-99A9E4679B33}" presName="thickLine" presStyleLbl="alignNode1" presStyleIdx="0" presStyleCnt="8"/>
      <dgm:spPr/>
    </dgm:pt>
    <dgm:pt modelId="{2F4B125B-C456-4064-9166-35548684E67F}" type="pres">
      <dgm:prSet presAssocID="{4A2A4F94-3291-4FD5-8A5D-99A9E4679B33}" presName="horz1" presStyleCnt="0"/>
      <dgm:spPr/>
    </dgm:pt>
    <dgm:pt modelId="{03EBA13D-7869-4B70-91C3-75CD6B78EC48}" type="pres">
      <dgm:prSet presAssocID="{4A2A4F94-3291-4FD5-8A5D-99A9E4679B33}" presName="tx1" presStyleLbl="revTx" presStyleIdx="0" presStyleCnt="8"/>
      <dgm:spPr/>
    </dgm:pt>
    <dgm:pt modelId="{C056BA08-EA4A-41AA-B0C0-E71D4E27F1BB}" type="pres">
      <dgm:prSet presAssocID="{4A2A4F94-3291-4FD5-8A5D-99A9E4679B33}" presName="vert1" presStyleCnt="0"/>
      <dgm:spPr/>
    </dgm:pt>
    <dgm:pt modelId="{F43DD631-55F2-40C2-BC50-D7588F71BCA1}" type="pres">
      <dgm:prSet presAssocID="{6836521D-D93F-4F4D-A1BB-BE67542BFCFC}" presName="thickLine" presStyleLbl="alignNode1" presStyleIdx="1" presStyleCnt="8"/>
      <dgm:spPr/>
    </dgm:pt>
    <dgm:pt modelId="{141D0E4C-DA84-4B3F-BC7B-1834273FD6D6}" type="pres">
      <dgm:prSet presAssocID="{6836521D-D93F-4F4D-A1BB-BE67542BFCFC}" presName="horz1" presStyleCnt="0"/>
      <dgm:spPr/>
    </dgm:pt>
    <dgm:pt modelId="{4561EE0D-C93A-4C16-A40A-26EB7D884469}" type="pres">
      <dgm:prSet presAssocID="{6836521D-D93F-4F4D-A1BB-BE67542BFCFC}" presName="tx1" presStyleLbl="revTx" presStyleIdx="1" presStyleCnt="8"/>
      <dgm:spPr/>
    </dgm:pt>
    <dgm:pt modelId="{647A9A93-803D-4968-A07B-65DD159C19CE}" type="pres">
      <dgm:prSet presAssocID="{6836521D-D93F-4F4D-A1BB-BE67542BFCFC}" presName="vert1" presStyleCnt="0"/>
      <dgm:spPr/>
    </dgm:pt>
    <dgm:pt modelId="{E0F0E878-5940-4DA9-8BBD-A1C9445D2B1C}" type="pres">
      <dgm:prSet presAssocID="{E5983C37-6EC6-4E32-9BB5-072C95F4648B}" presName="thickLine" presStyleLbl="alignNode1" presStyleIdx="2" presStyleCnt="8"/>
      <dgm:spPr/>
    </dgm:pt>
    <dgm:pt modelId="{95F266F3-6928-4063-907B-6CE6DDEBD91C}" type="pres">
      <dgm:prSet presAssocID="{E5983C37-6EC6-4E32-9BB5-072C95F4648B}" presName="horz1" presStyleCnt="0"/>
      <dgm:spPr/>
    </dgm:pt>
    <dgm:pt modelId="{10A5DA49-C060-43D2-98C6-8F4779CB6825}" type="pres">
      <dgm:prSet presAssocID="{E5983C37-6EC6-4E32-9BB5-072C95F4648B}" presName="tx1" presStyleLbl="revTx" presStyleIdx="2" presStyleCnt="8"/>
      <dgm:spPr/>
    </dgm:pt>
    <dgm:pt modelId="{C2D8E12A-A4F6-43C2-9F37-09BB05A2C70C}" type="pres">
      <dgm:prSet presAssocID="{E5983C37-6EC6-4E32-9BB5-072C95F4648B}" presName="vert1" presStyleCnt="0"/>
      <dgm:spPr/>
    </dgm:pt>
    <dgm:pt modelId="{40E90AEA-7D41-4093-BD6C-BC3927DDD889}" type="pres">
      <dgm:prSet presAssocID="{956E2FA9-CD7B-4211-A1B2-25F1A35F22DC}" presName="thickLine" presStyleLbl="alignNode1" presStyleIdx="3" presStyleCnt="8"/>
      <dgm:spPr/>
    </dgm:pt>
    <dgm:pt modelId="{D24B9FED-46C3-45DC-B6F9-C40273C45D13}" type="pres">
      <dgm:prSet presAssocID="{956E2FA9-CD7B-4211-A1B2-25F1A35F22DC}" presName="horz1" presStyleCnt="0"/>
      <dgm:spPr/>
    </dgm:pt>
    <dgm:pt modelId="{B4B3C7B0-D89B-4CD5-8D7A-5241D7A8E008}" type="pres">
      <dgm:prSet presAssocID="{956E2FA9-CD7B-4211-A1B2-25F1A35F22DC}" presName="tx1" presStyleLbl="revTx" presStyleIdx="3" presStyleCnt="8"/>
      <dgm:spPr/>
    </dgm:pt>
    <dgm:pt modelId="{1A3D06A7-1DFF-4661-9DD5-4506022AA983}" type="pres">
      <dgm:prSet presAssocID="{956E2FA9-CD7B-4211-A1B2-25F1A35F22DC}" presName="vert1" presStyleCnt="0"/>
      <dgm:spPr/>
    </dgm:pt>
    <dgm:pt modelId="{C7E2219C-CC66-4B12-88BC-1426454306BF}" type="pres">
      <dgm:prSet presAssocID="{38F02F0A-127E-4BF9-8B43-2588AC791E1B}" presName="thickLine" presStyleLbl="alignNode1" presStyleIdx="4" presStyleCnt="8"/>
      <dgm:spPr/>
    </dgm:pt>
    <dgm:pt modelId="{6B94E157-4E7A-47CB-95C0-20B64C00B876}" type="pres">
      <dgm:prSet presAssocID="{38F02F0A-127E-4BF9-8B43-2588AC791E1B}" presName="horz1" presStyleCnt="0"/>
      <dgm:spPr/>
    </dgm:pt>
    <dgm:pt modelId="{5EAC8861-6F30-4298-8C93-537D33BF6CA1}" type="pres">
      <dgm:prSet presAssocID="{38F02F0A-127E-4BF9-8B43-2588AC791E1B}" presName="tx1" presStyleLbl="revTx" presStyleIdx="4" presStyleCnt="8"/>
      <dgm:spPr/>
    </dgm:pt>
    <dgm:pt modelId="{EEDA7463-F1EC-4436-ABB6-2F6D9E6C99A4}" type="pres">
      <dgm:prSet presAssocID="{38F02F0A-127E-4BF9-8B43-2588AC791E1B}" presName="vert1" presStyleCnt="0"/>
      <dgm:spPr/>
    </dgm:pt>
    <dgm:pt modelId="{20BE67FF-D994-48FF-A9F4-78F99AB1E1F6}" type="pres">
      <dgm:prSet presAssocID="{03B2B6C5-64C0-48CD-82A9-A64DB90D003F}" presName="thickLine" presStyleLbl="alignNode1" presStyleIdx="5" presStyleCnt="8"/>
      <dgm:spPr/>
    </dgm:pt>
    <dgm:pt modelId="{7660F22B-3705-429C-97AC-E7E9EF091BF3}" type="pres">
      <dgm:prSet presAssocID="{03B2B6C5-64C0-48CD-82A9-A64DB90D003F}" presName="horz1" presStyleCnt="0"/>
      <dgm:spPr/>
    </dgm:pt>
    <dgm:pt modelId="{4C5D5BFE-3CAF-4C7B-B410-285A1063DBB0}" type="pres">
      <dgm:prSet presAssocID="{03B2B6C5-64C0-48CD-82A9-A64DB90D003F}" presName="tx1" presStyleLbl="revTx" presStyleIdx="5" presStyleCnt="8"/>
      <dgm:spPr/>
    </dgm:pt>
    <dgm:pt modelId="{F7293706-0AF4-42BC-87B4-F641CC679CE3}" type="pres">
      <dgm:prSet presAssocID="{03B2B6C5-64C0-48CD-82A9-A64DB90D003F}" presName="vert1" presStyleCnt="0"/>
      <dgm:spPr/>
    </dgm:pt>
    <dgm:pt modelId="{3496E419-98D0-4E0F-86BB-095ECDDC19DC}" type="pres">
      <dgm:prSet presAssocID="{10F34791-9CDA-459F-B995-3009E655B7A0}" presName="thickLine" presStyleLbl="alignNode1" presStyleIdx="6" presStyleCnt="8"/>
      <dgm:spPr/>
    </dgm:pt>
    <dgm:pt modelId="{3D04027F-03A0-41AC-AEB5-67F0893F1DB3}" type="pres">
      <dgm:prSet presAssocID="{10F34791-9CDA-459F-B995-3009E655B7A0}" presName="horz1" presStyleCnt="0"/>
      <dgm:spPr/>
    </dgm:pt>
    <dgm:pt modelId="{2BA7606F-5F26-456C-8EE8-68E11273139E}" type="pres">
      <dgm:prSet presAssocID="{10F34791-9CDA-459F-B995-3009E655B7A0}" presName="tx1" presStyleLbl="revTx" presStyleIdx="6" presStyleCnt="8"/>
      <dgm:spPr/>
    </dgm:pt>
    <dgm:pt modelId="{1C9E73A0-EBDE-4260-9A6C-62224CE2FEED}" type="pres">
      <dgm:prSet presAssocID="{10F34791-9CDA-459F-B995-3009E655B7A0}" presName="vert1" presStyleCnt="0"/>
      <dgm:spPr/>
    </dgm:pt>
    <dgm:pt modelId="{C05F0E80-3479-407C-A69E-2F0186B68168}" type="pres">
      <dgm:prSet presAssocID="{7CDBF270-F857-4181-9A82-16CA84899B6D}" presName="thickLine" presStyleLbl="alignNode1" presStyleIdx="7" presStyleCnt="8"/>
      <dgm:spPr/>
    </dgm:pt>
    <dgm:pt modelId="{99761B58-EBD7-4219-9C02-AAD678DDB652}" type="pres">
      <dgm:prSet presAssocID="{7CDBF270-F857-4181-9A82-16CA84899B6D}" presName="horz1" presStyleCnt="0"/>
      <dgm:spPr/>
    </dgm:pt>
    <dgm:pt modelId="{7E500340-F190-4560-A7EB-0744083DC863}" type="pres">
      <dgm:prSet presAssocID="{7CDBF270-F857-4181-9A82-16CA84899B6D}" presName="tx1" presStyleLbl="revTx" presStyleIdx="7" presStyleCnt="8"/>
      <dgm:spPr/>
    </dgm:pt>
    <dgm:pt modelId="{3406576A-030E-4EE9-B646-7AA83B090B63}" type="pres">
      <dgm:prSet presAssocID="{7CDBF270-F857-4181-9A82-16CA84899B6D}" presName="vert1" presStyleCnt="0"/>
      <dgm:spPr/>
    </dgm:pt>
  </dgm:ptLst>
  <dgm:cxnLst>
    <dgm:cxn modelId="{F6426204-E4CE-4153-BC7C-7019A6EC3F93}" type="presOf" srcId="{10F34791-9CDA-459F-B995-3009E655B7A0}" destId="{2BA7606F-5F26-456C-8EE8-68E11273139E}" srcOrd="0" destOrd="0" presId="urn:microsoft.com/office/officeart/2008/layout/LinedList"/>
    <dgm:cxn modelId="{9A8DB014-77FC-4D55-A4F1-C8FA472C6F03}" srcId="{8EAFA370-BB16-4A39-84B3-0DA4D8127F97}" destId="{4A2A4F94-3291-4FD5-8A5D-99A9E4679B33}" srcOrd="0" destOrd="0" parTransId="{B4CC5161-E61E-4096-B33B-C2FC1E63B763}" sibTransId="{E19F7E85-C594-4771-89A6-06047C285688}"/>
    <dgm:cxn modelId="{45139B19-88B6-467E-991C-3073EDF6FF68}" type="presOf" srcId="{38F02F0A-127E-4BF9-8B43-2588AC791E1B}" destId="{5EAC8861-6F30-4298-8C93-537D33BF6CA1}" srcOrd="0" destOrd="0" presId="urn:microsoft.com/office/officeart/2008/layout/LinedList"/>
    <dgm:cxn modelId="{D33F2B32-95C0-4FFC-B808-0D892381A137}" srcId="{8EAFA370-BB16-4A39-84B3-0DA4D8127F97}" destId="{6836521D-D93F-4F4D-A1BB-BE67542BFCFC}" srcOrd="1" destOrd="0" parTransId="{ABB2973B-6897-482A-8A8D-00267C7E0C8F}" sibTransId="{F489BF35-D4DB-47B1-AE00-1F072F6C7048}"/>
    <dgm:cxn modelId="{F6468233-911A-4FEA-A10A-D61893EC248B}" srcId="{8EAFA370-BB16-4A39-84B3-0DA4D8127F97}" destId="{7CDBF270-F857-4181-9A82-16CA84899B6D}" srcOrd="7" destOrd="0" parTransId="{F363B845-E238-4E5C-9947-9267BDC78210}" sibTransId="{9620717E-13E3-4556-A96E-83F5EA6C7167}"/>
    <dgm:cxn modelId="{276F8370-1685-4119-A97E-C70AFEB72856}" srcId="{8EAFA370-BB16-4A39-84B3-0DA4D8127F97}" destId="{38F02F0A-127E-4BF9-8B43-2588AC791E1B}" srcOrd="4" destOrd="0" parTransId="{FEDD79AA-DD2A-4DFA-8EBF-4EDE206C1CED}" sibTransId="{221E3A95-A274-461B-B8E8-01B55A75B30D}"/>
    <dgm:cxn modelId="{E90C6257-A10F-4921-B828-D64E0DB2A5B4}" srcId="{8EAFA370-BB16-4A39-84B3-0DA4D8127F97}" destId="{10F34791-9CDA-459F-B995-3009E655B7A0}" srcOrd="6" destOrd="0" parTransId="{35B2277C-7524-4ED0-9F07-7E1E4B410C10}" sibTransId="{C0AD0733-D43E-4D6F-BCAD-184EE0713C7A}"/>
    <dgm:cxn modelId="{BA2ED68A-8938-403D-B57C-54A402B6E5F6}" srcId="{8EAFA370-BB16-4A39-84B3-0DA4D8127F97}" destId="{03B2B6C5-64C0-48CD-82A9-A64DB90D003F}" srcOrd="5" destOrd="0" parTransId="{AC823A8C-F56A-4DAC-89D6-9FE642AD633E}" sibTransId="{3B428EDA-97B6-482F-927D-A7271BC7B4C6}"/>
    <dgm:cxn modelId="{B7F945B9-7B19-4F61-B309-CC7234E5D2DF}" type="presOf" srcId="{03B2B6C5-64C0-48CD-82A9-A64DB90D003F}" destId="{4C5D5BFE-3CAF-4C7B-B410-285A1063DBB0}" srcOrd="0" destOrd="0" presId="urn:microsoft.com/office/officeart/2008/layout/LinedList"/>
    <dgm:cxn modelId="{C41A31BA-8B8F-4187-99E8-BD2A6A019B0C}" type="presOf" srcId="{956E2FA9-CD7B-4211-A1B2-25F1A35F22DC}" destId="{B4B3C7B0-D89B-4CD5-8D7A-5241D7A8E008}" srcOrd="0" destOrd="0" presId="urn:microsoft.com/office/officeart/2008/layout/LinedList"/>
    <dgm:cxn modelId="{75A2B6C9-8EC2-424F-84D9-2FCB384D5647}" type="presOf" srcId="{6836521D-D93F-4F4D-A1BB-BE67542BFCFC}" destId="{4561EE0D-C93A-4C16-A40A-26EB7D884469}" srcOrd="0" destOrd="0" presId="urn:microsoft.com/office/officeart/2008/layout/LinedList"/>
    <dgm:cxn modelId="{F1710BDE-DBAF-4146-B370-39D91F2F341D}" type="presOf" srcId="{7CDBF270-F857-4181-9A82-16CA84899B6D}" destId="{7E500340-F190-4560-A7EB-0744083DC863}" srcOrd="0" destOrd="0" presId="urn:microsoft.com/office/officeart/2008/layout/LinedList"/>
    <dgm:cxn modelId="{783EF2E0-1098-4DD0-BA7B-2EAC040AAE8D}" srcId="{8EAFA370-BB16-4A39-84B3-0DA4D8127F97}" destId="{956E2FA9-CD7B-4211-A1B2-25F1A35F22DC}" srcOrd="3" destOrd="0" parTransId="{838E8254-4B7C-4F99-8126-323EA8EA2FC6}" sibTransId="{EC6EC8B4-7BD6-4B3F-A8F5-FCC6094C534C}"/>
    <dgm:cxn modelId="{EB97CEE1-2B82-40FE-86DE-3D445EBE3951}" type="presOf" srcId="{E5983C37-6EC6-4E32-9BB5-072C95F4648B}" destId="{10A5DA49-C060-43D2-98C6-8F4779CB6825}" srcOrd="0" destOrd="0" presId="urn:microsoft.com/office/officeart/2008/layout/LinedList"/>
    <dgm:cxn modelId="{54128EE5-C696-45BA-BE05-BDD5297F8B48}" type="presOf" srcId="{8EAFA370-BB16-4A39-84B3-0DA4D8127F97}" destId="{8C76A045-F9F4-4E6C-A137-31F7AC0665ED}" srcOrd="0" destOrd="0" presId="urn:microsoft.com/office/officeart/2008/layout/LinedList"/>
    <dgm:cxn modelId="{AEC28AE7-A6A1-4B72-B76E-04A5929A9BD9}" srcId="{8EAFA370-BB16-4A39-84B3-0DA4D8127F97}" destId="{E5983C37-6EC6-4E32-9BB5-072C95F4648B}" srcOrd="2" destOrd="0" parTransId="{15CD4A08-4BA2-4FB8-AFAC-DC1F6081D882}" sibTransId="{17434723-5789-495D-9B8C-7E173801B8D3}"/>
    <dgm:cxn modelId="{E9D3F5E7-911D-4264-8189-E7842F441300}" type="presOf" srcId="{4A2A4F94-3291-4FD5-8A5D-99A9E4679B33}" destId="{03EBA13D-7869-4B70-91C3-75CD6B78EC48}" srcOrd="0" destOrd="0" presId="urn:microsoft.com/office/officeart/2008/layout/LinedList"/>
    <dgm:cxn modelId="{C5BBC8C0-93A1-4010-BE29-3E0EF4839192}" type="presParOf" srcId="{8C76A045-F9F4-4E6C-A137-31F7AC0665ED}" destId="{AA2ED1C0-69F9-48CD-B9F5-D5421159103D}" srcOrd="0" destOrd="0" presId="urn:microsoft.com/office/officeart/2008/layout/LinedList"/>
    <dgm:cxn modelId="{85C931D8-E5E4-43CA-902F-018DA5D8B210}" type="presParOf" srcId="{8C76A045-F9F4-4E6C-A137-31F7AC0665ED}" destId="{2F4B125B-C456-4064-9166-35548684E67F}" srcOrd="1" destOrd="0" presId="urn:microsoft.com/office/officeart/2008/layout/LinedList"/>
    <dgm:cxn modelId="{9D00A051-D328-43B2-95D6-3CB0946AC62C}" type="presParOf" srcId="{2F4B125B-C456-4064-9166-35548684E67F}" destId="{03EBA13D-7869-4B70-91C3-75CD6B78EC48}" srcOrd="0" destOrd="0" presId="urn:microsoft.com/office/officeart/2008/layout/LinedList"/>
    <dgm:cxn modelId="{2899633C-37C2-4AA8-995C-0DC27E91EDEE}" type="presParOf" srcId="{2F4B125B-C456-4064-9166-35548684E67F}" destId="{C056BA08-EA4A-41AA-B0C0-E71D4E27F1BB}" srcOrd="1" destOrd="0" presId="urn:microsoft.com/office/officeart/2008/layout/LinedList"/>
    <dgm:cxn modelId="{C796D3C2-8BB8-49C1-98EA-C384BACAB0A6}" type="presParOf" srcId="{8C76A045-F9F4-4E6C-A137-31F7AC0665ED}" destId="{F43DD631-55F2-40C2-BC50-D7588F71BCA1}" srcOrd="2" destOrd="0" presId="urn:microsoft.com/office/officeart/2008/layout/LinedList"/>
    <dgm:cxn modelId="{DE67150E-8A75-4A0C-ACC8-7F74294AB15A}" type="presParOf" srcId="{8C76A045-F9F4-4E6C-A137-31F7AC0665ED}" destId="{141D0E4C-DA84-4B3F-BC7B-1834273FD6D6}" srcOrd="3" destOrd="0" presId="urn:microsoft.com/office/officeart/2008/layout/LinedList"/>
    <dgm:cxn modelId="{6B39A20F-9B71-4F00-9A20-30BEDB012C09}" type="presParOf" srcId="{141D0E4C-DA84-4B3F-BC7B-1834273FD6D6}" destId="{4561EE0D-C93A-4C16-A40A-26EB7D884469}" srcOrd="0" destOrd="0" presId="urn:microsoft.com/office/officeart/2008/layout/LinedList"/>
    <dgm:cxn modelId="{2B01A4C4-7F0F-44CA-9A08-E74E649E4166}" type="presParOf" srcId="{141D0E4C-DA84-4B3F-BC7B-1834273FD6D6}" destId="{647A9A93-803D-4968-A07B-65DD159C19CE}" srcOrd="1" destOrd="0" presId="urn:microsoft.com/office/officeart/2008/layout/LinedList"/>
    <dgm:cxn modelId="{F843B23C-46DF-4E8B-B314-78028850A617}" type="presParOf" srcId="{8C76A045-F9F4-4E6C-A137-31F7AC0665ED}" destId="{E0F0E878-5940-4DA9-8BBD-A1C9445D2B1C}" srcOrd="4" destOrd="0" presId="urn:microsoft.com/office/officeart/2008/layout/LinedList"/>
    <dgm:cxn modelId="{D8520D88-B200-4117-AE36-6045F2C7DBA5}" type="presParOf" srcId="{8C76A045-F9F4-4E6C-A137-31F7AC0665ED}" destId="{95F266F3-6928-4063-907B-6CE6DDEBD91C}" srcOrd="5" destOrd="0" presId="urn:microsoft.com/office/officeart/2008/layout/LinedList"/>
    <dgm:cxn modelId="{D50D9EE7-8E4A-4391-958D-A3C58FB33A05}" type="presParOf" srcId="{95F266F3-6928-4063-907B-6CE6DDEBD91C}" destId="{10A5DA49-C060-43D2-98C6-8F4779CB6825}" srcOrd="0" destOrd="0" presId="urn:microsoft.com/office/officeart/2008/layout/LinedList"/>
    <dgm:cxn modelId="{4DC0E123-02DE-47B2-892F-C6B6E257EEF8}" type="presParOf" srcId="{95F266F3-6928-4063-907B-6CE6DDEBD91C}" destId="{C2D8E12A-A4F6-43C2-9F37-09BB05A2C70C}" srcOrd="1" destOrd="0" presId="urn:microsoft.com/office/officeart/2008/layout/LinedList"/>
    <dgm:cxn modelId="{1D8B93EA-B26E-4CAE-B88A-1B6238C5453F}" type="presParOf" srcId="{8C76A045-F9F4-4E6C-A137-31F7AC0665ED}" destId="{40E90AEA-7D41-4093-BD6C-BC3927DDD889}" srcOrd="6" destOrd="0" presId="urn:microsoft.com/office/officeart/2008/layout/LinedList"/>
    <dgm:cxn modelId="{69EED03A-7590-4364-AA26-A660D801D96E}" type="presParOf" srcId="{8C76A045-F9F4-4E6C-A137-31F7AC0665ED}" destId="{D24B9FED-46C3-45DC-B6F9-C40273C45D13}" srcOrd="7" destOrd="0" presId="urn:microsoft.com/office/officeart/2008/layout/LinedList"/>
    <dgm:cxn modelId="{E6881299-3C46-42FE-8C80-BD7BDA28C502}" type="presParOf" srcId="{D24B9FED-46C3-45DC-B6F9-C40273C45D13}" destId="{B4B3C7B0-D89B-4CD5-8D7A-5241D7A8E008}" srcOrd="0" destOrd="0" presId="urn:microsoft.com/office/officeart/2008/layout/LinedList"/>
    <dgm:cxn modelId="{D1BB7075-5FCD-449E-8E8F-DA83709685BD}" type="presParOf" srcId="{D24B9FED-46C3-45DC-B6F9-C40273C45D13}" destId="{1A3D06A7-1DFF-4661-9DD5-4506022AA983}" srcOrd="1" destOrd="0" presId="urn:microsoft.com/office/officeart/2008/layout/LinedList"/>
    <dgm:cxn modelId="{D904000C-DD99-4688-A67C-3B89B434EB80}" type="presParOf" srcId="{8C76A045-F9F4-4E6C-A137-31F7AC0665ED}" destId="{C7E2219C-CC66-4B12-88BC-1426454306BF}" srcOrd="8" destOrd="0" presId="urn:microsoft.com/office/officeart/2008/layout/LinedList"/>
    <dgm:cxn modelId="{8C723632-BA7A-47DD-814E-EF78DD324B9B}" type="presParOf" srcId="{8C76A045-F9F4-4E6C-A137-31F7AC0665ED}" destId="{6B94E157-4E7A-47CB-95C0-20B64C00B876}" srcOrd="9" destOrd="0" presId="urn:microsoft.com/office/officeart/2008/layout/LinedList"/>
    <dgm:cxn modelId="{668D0A94-6361-461F-B95E-F99FB1B57455}" type="presParOf" srcId="{6B94E157-4E7A-47CB-95C0-20B64C00B876}" destId="{5EAC8861-6F30-4298-8C93-537D33BF6CA1}" srcOrd="0" destOrd="0" presId="urn:microsoft.com/office/officeart/2008/layout/LinedList"/>
    <dgm:cxn modelId="{4E297FBF-988D-4337-9535-C16FE2942D5E}" type="presParOf" srcId="{6B94E157-4E7A-47CB-95C0-20B64C00B876}" destId="{EEDA7463-F1EC-4436-ABB6-2F6D9E6C99A4}" srcOrd="1" destOrd="0" presId="urn:microsoft.com/office/officeart/2008/layout/LinedList"/>
    <dgm:cxn modelId="{EE3BA000-C18E-472B-B101-2FE1FE4744D0}" type="presParOf" srcId="{8C76A045-F9F4-4E6C-A137-31F7AC0665ED}" destId="{20BE67FF-D994-48FF-A9F4-78F99AB1E1F6}" srcOrd="10" destOrd="0" presId="urn:microsoft.com/office/officeart/2008/layout/LinedList"/>
    <dgm:cxn modelId="{C4A1D524-C051-45BB-9158-0D8E3CA613BA}" type="presParOf" srcId="{8C76A045-F9F4-4E6C-A137-31F7AC0665ED}" destId="{7660F22B-3705-429C-97AC-E7E9EF091BF3}" srcOrd="11" destOrd="0" presId="urn:microsoft.com/office/officeart/2008/layout/LinedList"/>
    <dgm:cxn modelId="{3C3B4721-6A13-4082-9AC4-C480FAC8EE40}" type="presParOf" srcId="{7660F22B-3705-429C-97AC-E7E9EF091BF3}" destId="{4C5D5BFE-3CAF-4C7B-B410-285A1063DBB0}" srcOrd="0" destOrd="0" presId="urn:microsoft.com/office/officeart/2008/layout/LinedList"/>
    <dgm:cxn modelId="{B1B87AE9-1D35-46B5-8B2D-21ECD5AA75F4}" type="presParOf" srcId="{7660F22B-3705-429C-97AC-E7E9EF091BF3}" destId="{F7293706-0AF4-42BC-87B4-F641CC679CE3}" srcOrd="1" destOrd="0" presId="urn:microsoft.com/office/officeart/2008/layout/LinedList"/>
    <dgm:cxn modelId="{955168D3-AC4F-4FBF-BC87-662AEF8082FD}" type="presParOf" srcId="{8C76A045-F9F4-4E6C-A137-31F7AC0665ED}" destId="{3496E419-98D0-4E0F-86BB-095ECDDC19DC}" srcOrd="12" destOrd="0" presId="urn:microsoft.com/office/officeart/2008/layout/LinedList"/>
    <dgm:cxn modelId="{23F3AEDB-81BC-4380-9C23-06CAFC045670}" type="presParOf" srcId="{8C76A045-F9F4-4E6C-A137-31F7AC0665ED}" destId="{3D04027F-03A0-41AC-AEB5-67F0893F1DB3}" srcOrd="13" destOrd="0" presId="urn:microsoft.com/office/officeart/2008/layout/LinedList"/>
    <dgm:cxn modelId="{406623C3-AC1C-48A7-A941-5F5E79E83C9A}" type="presParOf" srcId="{3D04027F-03A0-41AC-AEB5-67F0893F1DB3}" destId="{2BA7606F-5F26-456C-8EE8-68E11273139E}" srcOrd="0" destOrd="0" presId="urn:microsoft.com/office/officeart/2008/layout/LinedList"/>
    <dgm:cxn modelId="{6B39DE36-FE05-4838-8174-2409D0BD548C}" type="presParOf" srcId="{3D04027F-03A0-41AC-AEB5-67F0893F1DB3}" destId="{1C9E73A0-EBDE-4260-9A6C-62224CE2FEED}" srcOrd="1" destOrd="0" presId="urn:microsoft.com/office/officeart/2008/layout/LinedList"/>
    <dgm:cxn modelId="{6FC5A7E5-E978-4F0F-8B5A-D9DB0C5DCA36}" type="presParOf" srcId="{8C76A045-F9F4-4E6C-A137-31F7AC0665ED}" destId="{C05F0E80-3479-407C-A69E-2F0186B68168}" srcOrd="14" destOrd="0" presId="urn:microsoft.com/office/officeart/2008/layout/LinedList"/>
    <dgm:cxn modelId="{7FD47131-B0DF-4D7D-BEA7-28056D8A1979}" type="presParOf" srcId="{8C76A045-F9F4-4E6C-A137-31F7AC0665ED}" destId="{99761B58-EBD7-4219-9C02-AAD678DDB652}" srcOrd="15" destOrd="0" presId="urn:microsoft.com/office/officeart/2008/layout/LinedList"/>
    <dgm:cxn modelId="{90E4B9F1-2D48-4A9B-9EA5-C6404B052683}" type="presParOf" srcId="{99761B58-EBD7-4219-9C02-AAD678DDB652}" destId="{7E500340-F190-4560-A7EB-0744083DC863}" srcOrd="0" destOrd="0" presId="urn:microsoft.com/office/officeart/2008/layout/LinedList"/>
    <dgm:cxn modelId="{AE39AF8B-0184-4A5A-8477-BCEBBB840326}" type="presParOf" srcId="{99761B58-EBD7-4219-9C02-AAD678DDB652}" destId="{3406576A-030E-4EE9-B646-7AA83B090B6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2ED1C0-69F9-48CD-B9F5-D5421159103D}">
      <dsp:nvSpPr>
        <dsp:cNvPr id="0" name=""/>
        <dsp:cNvSpPr/>
      </dsp:nvSpPr>
      <dsp:spPr>
        <a:xfrm>
          <a:off x="0" y="0"/>
          <a:ext cx="671779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EBA13D-7869-4B70-91C3-75CD6B78EC48}">
      <dsp:nvSpPr>
        <dsp:cNvPr id="0" name=""/>
        <dsp:cNvSpPr/>
      </dsp:nvSpPr>
      <dsp:spPr>
        <a:xfrm>
          <a:off x="0" y="0"/>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endParaRPr lang="en-US" sz="2400" kern="1200" dirty="0"/>
        </a:p>
      </dsp:txBody>
      <dsp:txXfrm>
        <a:off x="0" y="0"/>
        <a:ext cx="6717792" cy="535725"/>
      </dsp:txXfrm>
    </dsp:sp>
    <dsp:sp modelId="{F43DD631-55F2-40C2-BC50-D7588F71BCA1}">
      <dsp:nvSpPr>
        <dsp:cNvPr id="0" name=""/>
        <dsp:cNvSpPr/>
      </dsp:nvSpPr>
      <dsp:spPr>
        <a:xfrm>
          <a:off x="0" y="535725"/>
          <a:ext cx="671779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61EE0D-C93A-4C16-A40A-26EB7D884469}">
      <dsp:nvSpPr>
        <dsp:cNvPr id="0" name=""/>
        <dsp:cNvSpPr/>
      </dsp:nvSpPr>
      <dsp:spPr>
        <a:xfrm>
          <a:off x="0" y="535725"/>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role of constable</a:t>
          </a:r>
        </a:p>
      </dsp:txBody>
      <dsp:txXfrm>
        <a:off x="0" y="535725"/>
        <a:ext cx="6717792" cy="535725"/>
      </dsp:txXfrm>
    </dsp:sp>
    <dsp:sp modelId="{E0F0E878-5940-4DA9-8BBD-A1C9445D2B1C}">
      <dsp:nvSpPr>
        <dsp:cNvPr id="0" name=""/>
        <dsp:cNvSpPr/>
      </dsp:nvSpPr>
      <dsp:spPr>
        <a:xfrm>
          <a:off x="0" y="1071450"/>
          <a:ext cx="671779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A5DA49-C060-43D2-98C6-8F4779CB6825}">
      <dsp:nvSpPr>
        <dsp:cNvPr id="0" name=""/>
        <dsp:cNvSpPr/>
      </dsp:nvSpPr>
      <dsp:spPr>
        <a:xfrm>
          <a:off x="0" y="1071450"/>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Structure and functionality of policing</a:t>
          </a:r>
        </a:p>
      </dsp:txBody>
      <dsp:txXfrm>
        <a:off x="0" y="1071450"/>
        <a:ext cx="6717792" cy="535725"/>
      </dsp:txXfrm>
    </dsp:sp>
    <dsp:sp modelId="{40E90AEA-7D41-4093-BD6C-BC3927DDD889}">
      <dsp:nvSpPr>
        <dsp:cNvPr id="0" name=""/>
        <dsp:cNvSpPr/>
      </dsp:nvSpPr>
      <dsp:spPr>
        <a:xfrm>
          <a:off x="0" y="1607176"/>
          <a:ext cx="671779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B3C7B0-D89B-4CD5-8D7A-5241D7A8E008}">
      <dsp:nvSpPr>
        <dsp:cNvPr id="0" name=""/>
        <dsp:cNvSpPr/>
      </dsp:nvSpPr>
      <dsp:spPr>
        <a:xfrm>
          <a:off x="0" y="1607176"/>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Code of Ethics</a:t>
          </a:r>
        </a:p>
      </dsp:txBody>
      <dsp:txXfrm>
        <a:off x="0" y="1607176"/>
        <a:ext cx="6717792" cy="535725"/>
      </dsp:txXfrm>
    </dsp:sp>
    <dsp:sp modelId="{C7E2219C-CC66-4B12-88BC-1426454306BF}">
      <dsp:nvSpPr>
        <dsp:cNvPr id="0" name=""/>
        <dsp:cNvSpPr/>
      </dsp:nvSpPr>
      <dsp:spPr>
        <a:xfrm>
          <a:off x="0" y="2142901"/>
          <a:ext cx="671779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AC8861-6F30-4298-8C93-537D33BF6CA1}">
      <dsp:nvSpPr>
        <dsp:cNvPr id="0" name=""/>
        <dsp:cNvSpPr/>
      </dsp:nvSpPr>
      <dsp:spPr>
        <a:xfrm>
          <a:off x="0" y="2142901"/>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Ethical considerations with decision making</a:t>
          </a:r>
        </a:p>
      </dsp:txBody>
      <dsp:txXfrm>
        <a:off x="0" y="2142901"/>
        <a:ext cx="6717792" cy="535725"/>
      </dsp:txXfrm>
    </dsp:sp>
    <dsp:sp modelId="{20BE67FF-D994-48FF-A9F4-78F99AB1E1F6}">
      <dsp:nvSpPr>
        <dsp:cNvPr id="0" name=""/>
        <dsp:cNvSpPr/>
      </dsp:nvSpPr>
      <dsp:spPr>
        <a:xfrm>
          <a:off x="0" y="2678627"/>
          <a:ext cx="671779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5D5BFE-3CAF-4C7B-B410-285A1063DBB0}">
      <dsp:nvSpPr>
        <dsp:cNvPr id="0" name=""/>
        <dsp:cNvSpPr/>
      </dsp:nvSpPr>
      <dsp:spPr>
        <a:xfrm>
          <a:off x="0" y="2678627"/>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Valuing diversity and inclusion</a:t>
          </a:r>
        </a:p>
      </dsp:txBody>
      <dsp:txXfrm>
        <a:off x="0" y="2678627"/>
        <a:ext cx="6717792" cy="535725"/>
      </dsp:txXfrm>
    </dsp:sp>
    <dsp:sp modelId="{3496E419-98D0-4E0F-86BB-095ECDDC19DC}">
      <dsp:nvSpPr>
        <dsp:cNvPr id="0" name=""/>
        <dsp:cNvSpPr/>
      </dsp:nvSpPr>
      <dsp:spPr>
        <a:xfrm>
          <a:off x="0" y="3214352"/>
          <a:ext cx="671779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A7606F-5F26-456C-8EE8-68E11273139E}">
      <dsp:nvSpPr>
        <dsp:cNvPr id="0" name=""/>
        <dsp:cNvSpPr/>
      </dsp:nvSpPr>
      <dsp:spPr>
        <a:xfrm>
          <a:off x="0" y="3214352"/>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role of independent bodies</a:t>
          </a:r>
        </a:p>
      </dsp:txBody>
      <dsp:txXfrm>
        <a:off x="0" y="3214352"/>
        <a:ext cx="6717792" cy="535725"/>
      </dsp:txXfrm>
    </dsp:sp>
    <dsp:sp modelId="{C05F0E80-3479-407C-A69E-2F0186B68168}">
      <dsp:nvSpPr>
        <dsp:cNvPr id="0" name=""/>
        <dsp:cNvSpPr/>
      </dsp:nvSpPr>
      <dsp:spPr>
        <a:xfrm>
          <a:off x="0" y="3750078"/>
          <a:ext cx="671779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500340-F190-4560-A7EB-0744083DC863}">
      <dsp:nvSpPr>
        <dsp:cNvPr id="0" name=""/>
        <dsp:cNvSpPr/>
      </dsp:nvSpPr>
      <dsp:spPr>
        <a:xfrm>
          <a:off x="0" y="3750078"/>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National Police Recruitment Process</a:t>
          </a:r>
        </a:p>
      </dsp:txBody>
      <dsp:txXfrm>
        <a:off x="0" y="3750078"/>
        <a:ext cx="6717792" cy="5357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F04E60-8BAD-4C81-8F2C-2FFEF63C52D4}" type="datetimeFigureOut">
              <a:t>9/14/2026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F57036-D7FF-4125-B0BD-B66200D19125}" type="slidenum">
              <a:t>‹#›</a:t>
            </a:fld>
            <a:endParaRPr lang="en-GB"/>
          </a:p>
        </p:txBody>
      </p:sp>
    </p:spTree>
    <p:extLst>
      <p:ext uri="{BB962C8B-B14F-4D97-AF65-F5344CB8AC3E}">
        <p14:creationId xmlns:p14="http://schemas.microsoft.com/office/powerpoint/2010/main" val="1305722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shorts/eQR5kZXbwhg"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ogle.com/url?sa=i&amp;source=web&amp;rct=j&amp;url=https://en.wikipedia.org/wiki/Statute_of_Winchester&amp;ved=2ahUKEwiC6cyzz4uWAxV0UUEAHYUiJ-EQy_kOegoIAggACAAIBRAD&amp;opi=89978449&amp;cd&amp;psig=AOvVaw2oj6C3NLZxrH1KHDTF-W8w&amp;ust=1786092555412000"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andfonline.com/doi/full/10.1080/10439463.2024.2436078"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www.gov.uk/government/publications/policing-by-consent/definition-of-policing-by-consent"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v.uk/government/publications/policing-by-consent/definition-of-policing-by-consent"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5</a:t>
            </a:fld>
            <a:endParaRPr lang="en-GB"/>
          </a:p>
        </p:txBody>
      </p:sp>
    </p:spTree>
    <p:extLst>
      <p:ext uri="{BB962C8B-B14F-4D97-AF65-F5344CB8AC3E}">
        <p14:creationId xmlns:p14="http://schemas.microsoft.com/office/powerpoint/2010/main" val="3679181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The Battle of Pearl Harbour by Batley Townswomen's Guild | Monty Python's Flying Circus #montypython</a:t>
            </a:r>
            <a:endParaRPr lang="en-US"/>
          </a:p>
        </p:txBody>
      </p:sp>
      <p:sp>
        <p:nvSpPr>
          <p:cNvPr id="4" name="Slide Number Placeholder 3"/>
          <p:cNvSpPr>
            <a:spLocks noGrp="1"/>
          </p:cNvSpPr>
          <p:nvPr>
            <p:ph type="sldNum" sz="quarter" idx="5"/>
          </p:nvPr>
        </p:nvSpPr>
        <p:spPr/>
        <p:txBody>
          <a:bodyPr/>
          <a:lstStyle/>
          <a:p>
            <a:fld id="{65F57036-D7FF-4125-B0BD-B66200D19125}" type="slidenum">
              <a:rPr lang="en-GB"/>
              <a:t>18</a:t>
            </a:fld>
            <a:endParaRPr lang="en-GB"/>
          </a:p>
        </p:txBody>
      </p:sp>
    </p:spTree>
    <p:extLst>
      <p:ext uri="{BB962C8B-B14F-4D97-AF65-F5344CB8AC3E}">
        <p14:creationId xmlns:p14="http://schemas.microsoft.com/office/powerpoint/2010/main" val="2284908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Greeks give us citizenship and the Romans give us laws.</a:t>
            </a:r>
          </a:p>
          <a:p>
            <a:r>
              <a:rPr lang="en-US">
                <a:ea typeface="Calibri"/>
                <a:cs typeface="Calibri"/>
              </a:rPr>
              <a:t>the earliest form or structure of a police force in Britain comes from the Anglo Anglo-Saxon England where king and councils reviewed laws.</a:t>
            </a:r>
          </a:p>
          <a:p>
            <a:r>
              <a:rPr lang="en-US">
                <a:ea typeface="Calibri"/>
                <a:cs typeface="Calibri"/>
              </a:rPr>
              <a:t>The office of constable did not appear in England until after the Norman conquest constable being the responsibility of the military affairs for the king it was an important position where local officers would carry out the peacekeeping functioning as part of a community responsibility.</a:t>
            </a:r>
          </a:p>
          <a:p>
            <a:r>
              <a:rPr lang="en-US">
                <a:ea typeface="Calibri"/>
                <a:cs typeface="Calibri"/>
              </a:rPr>
              <a:t>1749 the first former police unit was set up in London officers were directly attached to the bow street runners due to the industrial revolution this drew a lot of people in search of jobs and money within the metropolitan areas so populations of towns and cities grew which included lots of issues with crime the watch systems and parish constables remains in place until he knew police force was needed to respond to the increase levels of social disorder.</a:t>
            </a:r>
            <a:endParaRPr lang="en-US" dirty="0">
              <a:ea typeface="Calibri"/>
              <a:cs typeface="Calibri"/>
            </a:endParaRPr>
          </a:p>
          <a:p>
            <a:endParaRPr lang="en-US" dirty="0">
              <a:ea typeface="Calibri"/>
              <a:cs typeface="Calibri"/>
            </a:endParaRPr>
          </a:p>
          <a:p>
            <a:r>
              <a:rPr lang="en-US"/>
              <a:t>The </a:t>
            </a:r>
            <a:r>
              <a:rPr lang="en-US" u="sng" dirty="0">
                <a:hlinkClick r:id="rId3"/>
              </a:rPr>
              <a:t>Statute of Winchester</a:t>
            </a:r>
            <a:r>
              <a:rPr lang="en-US"/>
              <a:t> of 1285 was an English law enacted by King Edward I to maintain public order, featuring core principles like the </a:t>
            </a:r>
            <a:r>
              <a:rPr lang="en-US" b="1"/>
              <a:t>hue and cry</a:t>
            </a:r>
            <a:r>
              <a:rPr lang="en-US"/>
              <a:t>, </a:t>
            </a:r>
            <a:r>
              <a:rPr lang="en-US" b="1"/>
              <a:t>watch and ward</a:t>
            </a:r>
            <a:r>
              <a:rPr lang="en-US"/>
              <a:t>, and </a:t>
            </a:r>
            <a:r>
              <a:rPr lang="en-US" b="1"/>
              <a:t>collective responsibility</a:t>
            </a:r>
            <a:endParaRPr lang="en-US">
              <a:ea typeface="Calibri" panose="020F0502020204030204"/>
              <a:cs typeface="Calibri" panose="020F0502020204030204"/>
            </a:endParaRPr>
          </a:p>
          <a:p>
            <a:r>
              <a:rPr lang="en-US" b="1"/>
              <a:t>Key Rules</a:t>
            </a:r>
            <a:endParaRPr lang="en-US"/>
          </a:p>
          <a:p>
            <a:pPr marL="171450" indent="-171450">
              <a:buFont typeface="Arial"/>
              <a:buChar char="•"/>
            </a:pPr>
            <a:r>
              <a:rPr lang="en-US" b="1"/>
              <a:t>Hue and Cry:</a:t>
            </a:r>
            <a:r>
              <a:rPr lang="en-US"/>
              <a:t> Every person had to join the chase to catch a criminal when an alarm was raised.</a:t>
            </a:r>
          </a:p>
          <a:p>
            <a:pPr marL="171450" indent="-171450">
              <a:buFont typeface="Arial"/>
              <a:buChar char="•"/>
            </a:pPr>
            <a:r>
              <a:rPr lang="en-US" b="1"/>
              <a:t>Watch and Ward:</a:t>
            </a:r>
            <a:r>
              <a:rPr lang="en-US"/>
              <a:t> Towns required night patrols, and strangers could be held or blocked from entering after dark.</a:t>
            </a:r>
          </a:p>
          <a:p>
            <a:pPr marL="171450" indent="-171450">
              <a:buFont typeface="Arial"/>
              <a:buChar char="•"/>
            </a:pPr>
            <a:r>
              <a:rPr lang="en-US" b="1"/>
              <a:t>Keeping Arms:</a:t>
            </a:r>
            <a:r>
              <a:rPr lang="en-US"/>
              <a:t> Men aged 15 to 60 had to own weapons based on their wealth to help keep the peace.</a:t>
            </a:r>
          </a:p>
          <a:p>
            <a:pPr marL="171450" indent="-171450">
              <a:buFont typeface="Arial"/>
              <a:buChar char="•"/>
            </a:pPr>
            <a:r>
              <a:rPr lang="en-US" b="1"/>
              <a:t>Community Blame:</a:t>
            </a:r>
            <a:r>
              <a:rPr lang="en-US"/>
              <a:t> Local areas (hundreds) had to pay for crimes or find the criminal if a robbery happened.</a:t>
            </a:r>
          </a:p>
          <a:p>
            <a:pPr marL="171450" indent="-171450">
              <a:buFont typeface="Arial"/>
              <a:buChar char="•"/>
            </a:pPr>
            <a:r>
              <a:rPr lang="en-US" b="1"/>
              <a:t>Clearing Roads:</a:t>
            </a:r>
            <a:r>
              <a:rPr lang="en-US"/>
              <a:t> Bushes and trees near public roads had to be cut back to stop robbers from hiding</a:t>
            </a: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65F57036-D7FF-4125-B0BD-B66200D19125}" type="slidenum">
              <a:rPr lang="en-GB"/>
              <a:t>19</a:t>
            </a:fld>
            <a:endParaRPr lang="en-GB"/>
          </a:p>
        </p:txBody>
      </p:sp>
    </p:spTree>
    <p:extLst>
      <p:ext uri="{BB962C8B-B14F-4D97-AF65-F5344CB8AC3E}">
        <p14:creationId xmlns:p14="http://schemas.microsoft.com/office/powerpoint/2010/main" val="462915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Key Rules</a:t>
            </a:r>
            <a:endParaRPr lang="en-US"/>
          </a:p>
          <a:p>
            <a:pPr marL="285750" indent="-285750">
              <a:buFont typeface="Arial"/>
              <a:buChar char="•"/>
            </a:pPr>
            <a:r>
              <a:rPr lang="en-US" b="1"/>
              <a:t>Hue and Cry:</a:t>
            </a:r>
            <a:r>
              <a:rPr lang="en-US"/>
              <a:t> Every person had to join the chase to catch a criminal when an alarm was raised.</a:t>
            </a:r>
            <a:endParaRPr lang="en-GB"/>
          </a:p>
          <a:p>
            <a:pPr marL="285750" indent="-285750">
              <a:buFont typeface="Arial"/>
              <a:buChar char="•"/>
            </a:pPr>
            <a:r>
              <a:rPr lang="en-US" b="1"/>
              <a:t>Watch and Ward:</a:t>
            </a:r>
            <a:r>
              <a:rPr lang="en-US"/>
              <a:t> Towns required night patrols, and strangers could be held or blocked from entering after dark.</a:t>
            </a:r>
            <a:endParaRPr lang="en-GB"/>
          </a:p>
          <a:p>
            <a:pPr marL="285750" indent="-285750">
              <a:buFont typeface="Arial"/>
              <a:buChar char="•"/>
            </a:pPr>
            <a:r>
              <a:rPr lang="en-US" b="1"/>
              <a:t>Keeping Arms:</a:t>
            </a:r>
            <a:r>
              <a:rPr lang="en-US"/>
              <a:t> Men aged 15 to 60 had to own weapons based on their wealth to help keep the peace.</a:t>
            </a:r>
            <a:endParaRPr lang="en-GB"/>
          </a:p>
          <a:p>
            <a:pPr marL="285750" indent="-285750">
              <a:buFont typeface="Arial"/>
              <a:buChar char="•"/>
            </a:pPr>
            <a:r>
              <a:rPr lang="en-US" b="1"/>
              <a:t>Community Blame:</a:t>
            </a:r>
            <a:r>
              <a:rPr lang="en-US"/>
              <a:t> Local areas (hundreds) had to pay for crimes or find the criminal if a robbery happened.</a:t>
            </a:r>
            <a:endParaRPr lang="en-GB"/>
          </a:p>
          <a:p>
            <a:pPr marL="285750" indent="-285750">
              <a:buFont typeface="Arial"/>
              <a:buChar char="•"/>
            </a:pPr>
            <a:r>
              <a:rPr lang="en-US" b="1"/>
              <a:t>Clearing Roads:</a:t>
            </a:r>
            <a:r>
              <a:rPr lang="en-US"/>
              <a:t> Bushes and trees near public roads had to be cut back to stop robbers from hiding</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5F57036-D7FF-4125-B0BD-B66200D19125}" type="slidenum">
              <a:rPr lang="en-GB"/>
              <a:t>20</a:t>
            </a:fld>
            <a:endParaRPr lang="en-GB"/>
          </a:p>
        </p:txBody>
      </p:sp>
    </p:spTree>
    <p:extLst>
      <p:ext uri="{BB962C8B-B14F-4D97-AF65-F5344CB8AC3E}">
        <p14:creationId xmlns:p14="http://schemas.microsoft.com/office/powerpoint/2010/main" val="3989328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a:t>
            </a:r>
            <a:r>
              <a:rPr lang="en-GB">
                <a:ea typeface="Calibri"/>
                <a:cs typeface="Calibri"/>
              </a:rPr>
              <a:t>he modern police force in Britain was formed in London in 1829 by Sir Robert peel, policemen were called bobbies  or peelers after him sometimes they were called coppers from the old English word cop meaning to grab or to seize hold of.</a:t>
            </a:r>
          </a:p>
          <a:p>
            <a:r>
              <a:rPr lang="en-GB">
                <a:ea typeface="Calibri"/>
                <a:cs typeface="Calibri"/>
              </a:rPr>
              <a:t>The first British policemen were not armed with guns instead they carried truntons and rattles. Policemen carried whistles from the 1880s onwards and they wore top hats later replaced by helmets designed to protect the head.</a:t>
            </a:r>
          </a:p>
          <a:p>
            <a:r>
              <a:rPr lang="en-GB">
                <a:ea typeface="Calibri"/>
                <a:cs typeface="Calibri"/>
              </a:rPr>
              <a:t>In 1835 local government in England was reformed and all counties were compelled to form their own police forces in 1839 counties were permitted to have their own resources for rural areas it was made compulsory in 1856.</a:t>
            </a:r>
          </a:p>
          <a:p>
            <a:r>
              <a:rPr lang="en-GB">
                <a:ea typeface="Calibri"/>
                <a:cs typeface="Calibri"/>
              </a:rPr>
              <a:t>Detectives were formed in London in 1842 and in 1878 the detective force was recognised a</a:t>
            </a:r>
            <a:r>
              <a:rPr lang="en-US" dirty="0" err="1">
                <a:ea typeface="Calibri"/>
                <a:cs typeface="Calibri"/>
              </a:rPr>
              <a:t>nd</a:t>
            </a:r>
            <a:r>
              <a:rPr lang="en-US" dirty="0">
                <a:ea typeface="Calibri"/>
                <a:cs typeface="Calibri"/>
              </a:rPr>
              <a:t> was renamed CID </a:t>
            </a:r>
          </a:p>
        </p:txBody>
      </p:sp>
      <p:sp>
        <p:nvSpPr>
          <p:cNvPr id="4" name="Slide Number Placeholder 3"/>
          <p:cNvSpPr>
            <a:spLocks noGrp="1"/>
          </p:cNvSpPr>
          <p:nvPr>
            <p:ph type="sldNum" sz="quarter" idx="5"/>
          </p:nvPr>
        </p:nvSpPr>
        <p:spPr/>
        <p:txBody>
          <a:bodyPr/>
          <a:lstStyle/>
          <a:p>
            <a:fld id="{65F57036-D7FF-4125-B0BD-B66200D19125}" type="slidenum">
              <a:rPr lang="en-GB"/>
              <a:t>22</a:t>
            </a:fld>
            <a:endParaRPr lang="en-GB"/>
          </a:p>
        </p:txBody>
      </p:sp>
    </p:spTree>
    <p:extLst>
      <p:ext uri="{BB962C8B-B14F-4D97-AF65-F5344CB8AC3E}">
        <p14:creationId xmlns:p14="http://schemas.microsoft.com/office/powerpoint/2010/main" val="729280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Sir Robert Peel is widely recognised as the founder of modern policing. As Home Secretary, he played a key role in introducing professional policing to England and Wales. In 1829, he established the Metropolitan Police Service in London through the Metropolitan Police Act.</a:t>
            </a:r>
            <a:endParaRPr lang="en-GB" dirty="0">
              <a:ea typeface="Calibri"/>
              <a:cs typeface="Calibri"/>
            </a:endParaRPr>
          </a:p>
          <a:p>
            <a:r>
              <a:rPr lang="en-GB" dirty="0"/>
              <a:t>Before this time, law enforcement was often carried out by local watchmen and part-time constables, which lacked consistency and professionalism. Peel's vision was to create a disciplined, organised police force that would prevent crime rather than simply react to it.</a:t>
            </a:r>
            <a:endParaRPr lang="en-GB" dirty="0">
              <a:ea typeface="Calibri"/>
              <a:cs typeface="Calibri"/>
            </a:endParaRPr>
          </a:p>
          <a:p>
            <a:r>
              <a:rPr lang="en-GB" dirty="0"/>
              <a:t>His ideas formed the basis of what became known as the </a:t>
            </a:r>
            <a:r>
              <a:rPr lang="en-GB" dirty="0" err="1"/>
              <a:t>Peelian</a:t>
            </a:r>
            <a:r>
              <a:rPr lang="en-GB" dirty="0"/>
              <a:t> Principles, which emphasise public trust, policing by consent, and the importance of maintaining positive relationships with communities. These principles continue to influence </a:t>
            </a:r>
            <a:r>
              <a:rPr lang="en-GB" dirty="0" err="1"/>
              <a:t>mo</a:t>
            </a:r>
            <a:r>
              <a:rPr lang="en-US" dirty="0"/>
              <a:t>dern policing today and remain at the heart of British policing values and ethics.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5F57036-D7FF-4125-B0BD-B66200D19125}" type="slidenum">
              <a:rPr lang="en-GB"/>
              <a:t>24</a:t>
            </a:fld>
            <a:endParaRPr lang="en-GB"/>
          </a:p>
        </p:txBody>
      </p:sp>
    </p:spTree>
    <p:extLst>
      <p:ext uri="{BB962C8B-B14F-4D97-AF65-F5344CB8AC3E}">
        <p14:creationId xmlns:p14="http://schemas.microsoft.com/office/powerpoint/2010/main" val="174061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Full article: The ‘Peelian Principles’: their historical and contemporary veracity</a:t>
            </a:r>
          </a:p>
          <a:p>
            <a:endParaRPr lang="en-US" dirty="0">
              <a:ea typeface="Calibri"/>
              <a:cs typeface="Calibri"/>
            </a:endParaRPr>
          </a:p>
          <a:p>
            <a:r>
              <a:rPr lang="en-US" dirty="0">
                <a:hlinkClick r:id="rId4"/>
              </a:rPr>
              <a:t>Definition of policing by consent - GOV.UK</a:t>
            </a:r>
            <a:endParaRPr lang="en-US"/>
          </a:p>
        </p:txBody>
      </p:sp>
      <p:sp>
        <p:nvSpPr>
          <p:cNvPr id="4" name="Slide Number Placeholder 3"/>
          <p:cNvSpPr>
            <a:spLocks noGrp="1"/>
          </p:cNvSpPr>
          <p:nvPr>
            <p:ph type="sldNum" sz="quarter" idx="5"/>
          </p:nvPr>
        </p:nvSpPr>
        <p:spPr/>
        <p:txBody>
          <a:bodyPr/>
          <a:lstStyle/>
          <a:p>
            <a:fld id="{65F57036-D7FF-4125-B0BD-B66200D19125}" type="slidenum">
              <a:rPr lang="en-GB"/>
              <a:t>26</a:t>
            </a:fld>
            <a:endParaRPr lang="en-GB"/>
          </a:p>
        </p:txBody>
      </p:sp>
    </p:spTree>
    <p:extLst>
      <p:ext uri="{BB962C8B-B14F-4D97-AF65-F5344CB8AC3E}">
        <p14:creationId xmlns:p14="http://schemas.microsoft.com/office/powerpoint/2010/main" val="18889506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Definition of policing by consent - GOV.UK</a:t>
            </a:r>
            <a:endParaRPr lang="en-US"/>
          </a:p>
        </p:txBody>
      </p:sp>
      <p:sp>
        <p:nvSpPr>
          <p:cNvPr id="4" name="Slide Number Placeholder 3"/>
          <p:cNvSpPr>
            <a:spLocks noGrp="1"/>
          </p:cNvSpPr>
          <p:nvPr>
            <p:ph type="sldNum" sz="quarter" idx="5"/>
          </p:nvPr>
        </p:nvSpPr>
        <p:spPr/>
        <p:txBody>
          <a:bodyPr/>
          <a:lstStyle/>
          <a:p>
            <a:fld id="{65F57036-D7FF-4125-B0BD-B66200D19125}" type="slidenum">
              <a:rPr lang="en-GB"/>
              <a:t>27</a:t>
            </a:fld>
            <a:endParaRPr lang="en-GB"/>
          </a:p>
        </p:txBody>
      </p:sp>
    </p:spTree>
    <p:extLst>
      <p:ext uri="{BB962C8B-B14F-4D97-AF65-F5344CB8AC3E}">
        <p14:creationId xmlns:p14="http://schemas.microsoft.com/office/powerpoint/2010/main" val="8956934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1960s, policing in the United Kingdom underwent significant change as society became more modern and diverse. The post-war period saw increases in urbanisation, population growth, and the use of motor vehicles, creating new challenges for police forces.</a:t>
            </a:r>
            <a:endParaRPr lang="en-GB" dirty="0">
              <a:ea typeface="Calibri"/>
              <a:cs typeface="Calibri"/>
            </a:endParaRPr>
          </a:p>
          <a:p>
            <a:r>
              <a:rPr lang="en-GB" dirty="0"/>
              <a:t>Technology began to play a greater role in policing, with the increased use of police radios, vehicles, and forensic techniques. This enabled officers to respond more quickly to incidents and improve investigative capabilities.</a:t>
            </a:r>
          </a:p>
          <a:p>
            <a:r>
              <a:rPr lang="en-GB" dirty="0"/>
              <a:t>The 1960s also saw changes in public attitudes towards authority. Social movements, youth culture, and political demonstrations became more common, meaning police officers were increasingly required to manage public order situations and large-scale protests.</a:t>
            </a:r>
          </a:p>
          <a:p>
            <a:r>
              <a:rPr lang="en-GB" dirty="0"/>
              <a:t>During this decade, police recruitment expanded, and forces became more professional in their training and organisation. However, concerns about police accountability and community relations also began to emerge, leading to greater scrutiny of policing practices.</a:t>
            </a:r>
          </a:p>
          <a:p>
            <a:r>
              <a:rPr lang="en-GB" dirty="0"/>
              <a:t>Overall, the 1960s marked a transition from traditional beat policing to a more modern service that relied on technology, specialised units, and structured training, laying the foundations for many aspects of contemporary policing.</a:t>
            </a:r>
            <a:endParaRPr lang="en-GB"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5F57036-D7FF-4125-B0BD-B66200D19125}" type="slidenum">
              <a:rPr lang="en-GB"/>
              <a:t>29</a:t>
            </a:fld>
            <a:endParaRPr lang="en-GB"/>
          </a:p>
        </p:txBody>
      </p:sp>
    </p:spTree>
    <p:extLst>
      <p:ext uri="{BB962C8B-B14F-4D97-AF65-F5344CB8AC3E}">
        <p14:creationId xmlns:p14="http://schemas.microsoft.com/office/powerpoint/2010/main" val="16998774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April 1981, Brixton in South London became the centre of some of the most serious public disorder seen in Britain since the Second World War. The riots took place against a backdrop of high unemployment, poor housing, racial inequality, and growing mistrust between the local Black community and the Metropolitan Police. </a:t>
            </a:r>
            <a:endParaRPr lang="en-GB" dirty="0">
              <a:ea typeface="Calibri"/>
              <a:cs typeface="Calibri"/>
            </a:endParaRPr>
          </a:p>
          <a:p>
            <a:r>
              <a:rPr lang="en-GB" dirty="0"/>
              <a:t>A key source of tension was Operation Swamp 81, a policing initiative that involved large numbers of stop and searches under the 'sus' laws. Many residents felt they were being unfairly targeted, particularly young Black men. This contributed to growing resentment within the community.  </a:t>
            </a:r>
            <a:endParaRPr lang="en-GB" dirty="0">
              <a:ea typeface="Calibri"/>
              <a:cs typeface="Calibri"/>
            </a:endParaRPr>
          </a:p>
          <a:p>
            <a:r>
              <a:rPr lang="en-GB" dirty="0"/>
              <a:t>Following the disorder, the Home Secretary appointed Lord Scarman to conduct an independent inquiry. The resulting Scarman Report acknowledged that the riots were not caused by a single event but by a combination of social, economic, and racial factors. It highlighted the breakdown of trust between the police and the community and stressed the importance of policing with the consent and support of the public.</a:t>
            </a:r>
            <a:endParaRPr lang="en-GB" dirty="0">
              <a:ea typeface="Calibri"/>
              <a:cs typeface="Calibri"/>
            </a:endParaRPr>
          </a:p>
          <a:p>
            <a:r>
              <a:rPr lang="en-GB" dirty="0"/>
              <a:t>The report led to significant changes in policing, including a greater emphasis on community policing, consultation with local communities, improved training, and efforts to build public confidence. The findings remain important today because they introduced many of the principles that continue to shape police-community relations and discussions around legitimacy and public trust.</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65F57036-D7FF-4125-B0BD-B66200D19125}" type="slidenum">
              <a:rPr lang="en-GB"/>
              <a:t>31</a:t>
            </a:fld>
            <a:endParaRPr lang="en-GB"/>
          </a:p>
        </p:txBody>
      </p:sp>
    </p:spTree>
    <p:extLst>
      <p:ext uri="{BB962C8B-B14F-4D97-AF65-F5344CB8AC3E}">
        <p14:creationId xmlns:p14="http://schemas.microsoft.com/office/powerpoint/2010/main" val="2415093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1990s were time of change.</a:t>
            </a:r>
          </a:p>
          <a:p>
            <a:r>
              <a:rPr lang="en-US">
                <a:ea typeface="Calibri"/>
                <a:cs typeface="Calibri"/>
              </a:rPr>
              <a:t>Instead of just writing up notes from arrests when it was convenient an officer would have to write things up immediately returning to a police station the police became more comfortable and extremely focused on issues of racism after the Stephen Lawrence case it generated massive withdrawal recording stopping such recordings.</a:t>
            </a:r>
          </a:p>
          <a:p>
            <a:r>
              <a:rPr lang="en-US">
                <a:ea typeface="Calibri"/>
                <a:cs typeface="Calibri"/>
              </a:rPr>
              <a:t>the police did become more transparent the police becoming a service more than a force.</a:t>
            </a:r>
          </a:p>
          <a:p>
            <a:r>
              <a:rPr lang="en-US">
                <a:ea typeface="Calibri"/>
                <a:cs typeface="Calibri"/>
              </a:rPr>
              <a:t>there was a drain to have walking committee sip it went from community beat officers to community officers in the last century what the heck</a:t>
            </a:r>
          </a:p>
          <a:p>
            <a:r>
              <a:rPr lang="en-US">
                <a:ea typeface="Calibri"/>
                <a:cs typeface="Calibri"/>
              </a:rPr>
              <a:t>the piece became more effective and businesslike and there were things such as target and financial management.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5F57036-D7FF-4125-B0BD-B66200D19125}" type="slidenum">
              <a:rPr lang="en-GB"/>
              <a:t>32</a:t>
            </a:fld>
            <a:endParaRPr lang="en-GB"/>
          </a:p>
        </p:txBody>
      </p:sp>
    </p:spTree>
    <p:extLst>
      <p:ext uri="{BB962C8B-B14F-4D97-AF65-F5344CB8AC3E}">
        <p14:creationId xmlns:p14="http://schemas.microsoft.com/office/powerpoint/2010/main" val="24874277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the 2000s we see a change within legislation.</a:t>
            </a:r>
          </a:p>
          <a:p>
            <a:r>
              <a:rPr lang="en-US" dirty="0">
                <a:ea typeface="Calibri"/>
                <a:cs typeface="Calibri"/>
              </a:rPr>
              <a:t>we see the deaths of Holly Wells and Jessica Chapman in Soham which introduced changes in legislation.</a:t>
            </a:r>
          </a:p>
          <a:p>
            <a:r>
              <a:rPr lang="en-US" dirty="0">
                <a:ea typeface="Calibri"/>
                <a:cs typeface="Calibri"/>
              </a:rPr>
              <a:t>in 2011 the shooting of Mark Duggan in London which sparked serious riots some of the worse of recent times across cities and towns in England </a:t>
            </a:r>
          </a:p>
          <a:p>
            <a:r>
              <a:rPr lang="en-US" dirty="0">
                <a:ea typeface="Calibri"/>
                <a:cs typeface="Calibri"/>
              </a:rPr>
              <a:t>we also see significant cuts to the policing  from 2010 onwards. police budgets as a result of comprehensive spending review 2020 10 to 2014 resulted in many cuts </a:t>
            </a:r>
          </a:p>
          <a:p>
            <a:endParaRPr lang="en-US" dirty="0">
              <a:ea typeface="Calibri"/>
              <a:cs typeface="Calibri"/>
            </a:endParaRPr>
          </a:p>
          <a:p>
            <a:r>
              <a:rPr lang="en-US" dirty="0">
                <a:ea typeface="Calibri"/>
                <a:cs typeface="Calibri"/>
              </a:rPr>
              <a:t>And the murder of police officer Keith Palmer in London</a:t>
            </a:r>
          </a:p>
        </p:txBody>
      </p:sp>
      <p:sp>
        <p:nvSpPr>
          <p:cNvPr id="4" name="Slide Number Placeholder 3"/>
          <p:cNvSpPr>
            <a:spLocks noGrp="1"/>
          </p:cNvSpPr>
          <p:nvPr>
            <p:ph type="sldNum" sz="quarter" idx="5"/>
          </p:nvPr>
        </p:nvSpPr>
        <p:spPr/>
        <p:txBody>
          <a:bodyPr/>
          <a:lstStyle/>
          <a:p>
            <a:fld id="{65F57036-D7FF-4125-B0BD-B66200D19125}" type="slidenum">
              <a:rPr lang="en-GB"/>
              <a:t>33</a:t>
            </a:fld>
            <a:endParaRPr lang="en-GB"/>
          </a:p>
        </p:txBody>
      </p:sp>
    </p:spTree>
    <p:extLst>
      <p:ext uri="{BB962C8B-B14F-4D97-AF65-F5344CB8AC3E}">
        <p14:creationId xmlns:p14="http://schemas.microsoft.com/office/powerpoint/2010/main" val="2953724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killed by officers from the Metropolitan Police Service during an operation. Following the shooting, family members and local residents sought information about what had happened. Concerns over a lack of communication and transparency contributed to growing tensions within the community.</a:t>
            </a:r>
          </a:p>
          <a:p>
            <a:r>
              <a:rPr lang="en-US" dirty="0"/>
              <a:t>On 6 August 2011, a protest took place outside Tottenham Police Station. The protest began peacefully but later escalated into significant public disorder. Over the following days, riots spread to several cities across England, including London, Birmingham, Manchester, and Liverpool.</a:t>
            </a:r>
            <a:endParaRPr lang="en-GB" dirty="0"/>
          </a:p>
          <a:p>
            <a:r>
              <a:rPr lang="en-US" dirty="0"/>
              <a:t>The events highlighted the importance of </a:t>
            </a:r>
            <a:r>
              <a:rPr lang="en-US" b="1" dirty="0"/>
              <a:t>public confidence, legitimacy, and effective communication</a:t>
            </a:r>
            <a:r>
              <a:rPr lang="en-US" dirty="0"/>
              <a:t> between the police and the communities they serve. For many policing scholars, the incident demonstrated how quickly relationships can deteriorate when communities feel their concerns are not being heard or addressed.</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5F57036-D7FF-4125-B0BD-B66200D19125}" type="slidenum">
              <a:rPr lang="en-GB"/>
              <a:t>44</a:t>
            </a:fld>
            <a:endParaRPr lang="en-GB"/>
          </a:p>
        </p:txBody>
      </p:sp>
    </p:spTree>
    <p:extLst>
      <p:ext uri="{BB962C8B-B14F-4D97-AF65-F5344CB8AC3E}">
        <p14:creationId xmlns:p14="http://schemas.microsoft.com/office/powerpoint/2010/main" val="39780112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What happens when sections of the community lose confidence in the police?</a:t>
            </a:r>
            <a:endParaRPr lang="en-US" dirty="0"/>
          </a:p>
          <a:p>
            <a:pPr marL="285750" indent="-285750">
              <a:lnSpc>
                <a:spcPct val="90000"/>
              </a:lnSpc>
              <a:spcBef>
                <a:spcPts val="1000"/>
              </a:spcBef>
              <a:buFont typeface="Arial"/>
              <a:buChar char="•"/>
            </a:pPr>
            <a:r>
              <a:rPr lang="en-GB" dirty="0"/>
              <a:t>How can neighbourhood policing help build trust?</a:t>
            </a:r>
            <a:endParaRPr lang="en-US" dirty="0"/>
          </a:p>
          <a:p>
            <a:pPr marL="285750" indent="-285750">
              <a:lnSpc>
                <a:spcPct val="90000"/>
              </a:lnSpc>
              <a:spcBef>
                <a:spcPts val="1000"/>
              </a:spcBef>
              <a:buFont typeface="Arial"/>
              <a:buChar char="•"/>
            </a:pPr>
            <a:r>
              <a:rPr lang="en-GB" dirty="0"/>
              <a:t>Could stronger community engagement have reduced tension</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5F57036-D7FF-4125-B0BD-B66200D19125}" type="slidenum">
              <a:rPr lang="en-GB"/>
              <a:t>45</a:t>
            </a:fld>
            <a:endParaRPr lang="en-GB"/>
          </a:p>
        </p:txBody>
      </p:sp>
    </p:spTree>
    <p:extLst>
      <p:ext uri="{BB962C8B-B14F-4D97-AF65-F5344CB8AC3E}">
        <p14:creationId xmlns:p14="http://schemas.microsoft.com/office/powerpoint/2010/main" val="12693385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9/14/2026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video" Target="../media/media1.avi"/><Relationship Id="rId2" Type="http://schemas.microsoft.com/office/2007/relationships/media" Target="../media/media1.avi"/><Relationship Id="rId1" Type="http://schemas.openxmlformats.org/officeDocument/2006/relationships/tags" Target="../tags/tag1.xml"/><Relationship Id="rId6" Type="http://schemas.openxmlformats.org/officeDocument/2006/relationships/image" Target="../media/image18.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5" Type="http://schemas.openxmlformats.org/officeDocument/2006/relationships/image" Target="../media/image45.jpeg"/><Relationship Id="rId4" Type="http://schemas.openxmlformats.org/officeDocument/2006/relationships/image" Target="../media/image44.jpeg"/></Relationships>
</file>

<file path=ppt/slides/_rels/slide4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1E9A4AC-CE58-B449-A815-DE2AD6CA3A7E}"/>
              </a:ext>
            </a:extLst>
          </p:cNvPr>
          <p:cNvPicPr>
            <a:picLocks noChangeAspect="1"/>
          </p:cNvPicPr>
          <p:nvPr/>
        </p:nvPicPr>
        <p:blipFill rotWithShape="1">
          <a:blip r:embed="rId2"/>
          <a:srcRect l="400" r="6247" b="6247"/>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9028" y="2155188"/>
            <a:ext cx="4160233" cy="2839273"/>
          </a:xfrm>
        </p:spPr>
        <p:txBody>
          <a:bodyPr>
            <a:normAutofit/>
          </a:bodyPr>
          <a:lstStyle/>
          <a:p>
            <a:pPr algn="l"/>
            <a:r>
              <a:rPr lang="en-US" sz="3700" dirty="0">
                <a:solidFill>
                  <a:srgbClr val="FFFFFF"/>
                </a:solidFill>
              </a:rPr>
              <a:t>Understanding the role of  police constable </a:t>
            </a:r>
            <a:br>
              <a:rPr lang="en-US" sz="3700" dirty="0">
                <a:solidFill>
                  <a:srgbClr val="FFFFFF"/>
                </a:solidFill>
              </a:rPr>
            </a:br>
            <a:r>
              <a:rPr lang="en-US" sz="3700" dirty="0">
                <a:solidFill>
                  <a:srgbClr val="FFFFFF"/>
                </a:solidFill>
              </a:rPr>
              <a:t>(BMPL4019A) </a:t>
            </a:r>
            <a:br>
              <a:rPr lang="en-US" sz="3700" dirty="0">
                <a:solidFill>
                  <a:srgbClr val="FFFFFF"/>
                </a:solidFill>
              </a:rPr>
            </a:br>
            <a:r>
              <a:rPr lang="en-US" sz="3700" dirty="0">
                <a:solidFill>
                  <a:srgbClr val="FFFFFF"/>
                </a:solidFill>
              </a:rPr>
              <a:t>Week 1</a:t>
            </a:r>
          </a:p>
        </p:txBody>
      </p:sp>
      <p:sp>
        <p:nvSpPr>
          <p:cNvPr id="3" name="Subtitle 2"/>
          <p:cNvSpPr>
            <a:spLocks noGrp="1"/>
          </p:cNvSpPr>
          <p:nvPr>
            <p:ph type="subTitle" idx="1"/>
          </p:nvPr>
        </p:nvSpPr>
        <p:spPr>
          <a:xfrm>
            <a:off x="859028" y="5166367"/>
            <a:ext cx="4160233" cy="850998"/>
          </a:xfrm>
        </p:spPr>
        <p:txBody>
          <a:bodyPr vert="horz" lIns="91440" tIns="45720" rIns="91440" bIns="45720" rtlCol="0">
            <a:normAutofit/>
          </a:bodyPr>
          <a:lstStyle/>
          <a:p>
            <a:pPr algn="l"/>
            <a:r>
              <a:rPr lang="en-US" sz="2000" dirty="0">
                <a:solidFill>
                  <a:srgbClr val="FFFFFF"/>
                </a:solidFill>
              </a:rPr>
              <a:t>Jane Davies</a:t>
            </a:r>
          </a:p>
          <a:p>
            <a:pPr algn="l"/>
            <a:r>
              <a:rPr lang="en-US" sz="2000" dirty="0">
                <a:solidFill>
                  <a:srgbClr val="FFFFFF"/>
                </a:solidFill>
              </a:rPr>
              <a:t>2026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20BF5F3-AC36-8B7A-FD17-ACE478ECF19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4449"/>
          <a:stretch>
            <a:fillRect/>
          </a:stretch>
        </p:blipFill>
        <p:spPr>
          <a:xfrm>
            <a:off x="20" y="10"/>
            <a:ext cx="12191980" cy="6857990"/>
          </a:xfrm>
          <a:prstGeom prst="rect">
            <a:avLst/>
          </a:prstGeom>
        </p:spPr>
      </p:pic>
      <p:sp>
        <p:nvSpPr>
          <p:cNvPr id="10" name="Freeform 12">
            <a:extLst>
              <a:ext uri="{FF2B5EF4-FFF2-40B4-BE49-F238E27FC236}">
                <a16:creationId xmlns:a16="http://schemas.microsoft.com/office/drawing/2014/main" id="{522A94E1-AEBD-4286-BFF8-0711E4CD3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622650" y="5181600"/>
            <a:ext cx="9165010" cy="1174750"/>
          </a:xfrm>
          <a:custGeom>
            <a:avLst/>
            <a:gdLst>
              <a:gd name="connsiteX0" fmla="*/ 0 w 9165010"/>
              <a:gd name="connsiteY0" fmla="*/ 1073384 h 1073384"/>
              <a:gd name="connsiteX1" fmla="*/ 9165010 w 9165010"/>
              <a:gd name="connsiteY1" fmla="*/ 1073384 h 1073384"/>
              <a:gd name="connsiteX2" fmla="*/ 9165010 w 9165010"/>
              <a:gd name="connsiteY2" fmla="*/ 266817 h 1073384"/>
              <a:gd name="connsiteX3" fmla="*/ 4757604 w 9165010"/>
              <a:gd name="connsiteY3" fmla="*/ 266817 h 1073384"/>
              <a:gd name="connsiteX4" fmla="*/ 4582505 w 9165010"/>
              <a:gd name="connsiteY4" fmla="*/ 0 h 1073384"/>
              <a:gd name="connsiteX5" fmla="*/ 4407407 w 9165010"/>
              <a:gd name="connsiteY5" fmla="*/ 266817 h 1073384"/>
              <a:gd name="connsiteX6" fmla="*/ 0 w 9165010"/>
              <a:gd name="connsiteY6" fmla="*/ 266817 h 1073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5010" h="1073384">
                <a:moveTo>
                  <a:pt x="0" y="1073384"/>
                </a:moveTo>
                <a:lnTo>
                  <a:pt x="9165010" y="1073384"/>
                </a:lnTo>
                <a:lnTo>
                  <a:pt x="9165010" y="266817"/>
                </a:lnTo>
                <a:lnTo>
                  <a:pt x="4757604" y="266817"/>
                </a:lnTo>
                <a:lnTo>
                  <a:pt x="4582505" y="0"/>
                </a:lnTo>
                <a:lnTo>
                  <a:pt x="4407407" y="266817"/>
                </a:lnTo>
                <a:lnTo>
                  <a:pt x="0" y="266817"/>
                </a:lnTo>
                <a:close/>
              </a:path>
            </a:pathLst>
          </a:custGeom>
          <a:solidFill>
            <a:srgbClr val="404040">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8101B-5664-B95A-A808-728BB2C96094}"/>
              </a:ext>
            </a:extLst>
          </p:cNvPr>
          <p:cNvSpPr>
            <a:spLocks noGrp="1"/>
          </p:cNvSpPr>
          <p:nvPr>
            <p:ph type="title"/>
          </p:nvPr>
        </p:nvSpPr>
        <p:spPr>
          <a:xfrm>
            <a:off x="1771650" y="5254391"/>
            <a:ext cx="8867012" cy="774934"/>
          </a:xfrm>
          <a:noFill/>
        </p:spPr>
        <p:txBody>
          <a:bodyPr vert="horz" lIns="91440" tIns="45720" rIns="91440" bIns="45720" rtlCol="0" anchor="ctr">
            <a:normAutofit/>
          </a:bodyPr>
          <a:lstStyle/>
          <a:p>
            <a:pPr algn="ctr"/>
            <a:r>
              <a:rPr lang="en-US" sz="4000">
                <a:solidFill>
                  <a:srgbClr val="FFFFFF"/>
                </a:solidFill>
              </a:rPr>
              <a:t>Welcome</a:t>
            </a:r>
          </a:p>
        </p:txBody>
      </p:sp>
    </p:spTree>
    <p:extLst>
      <p:ext uri="{BB962C8B-B14F-4D97-AF65-F5344CB8AC3E}">
        <p14:creationId xmlns:p14="http://schemas.microsoft.com/office/powerpoint/2010/main" val="32153662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65FE2-578D-6BDD-7002-7E44E3685817}"/>
              </a:ext>
            </a:extLst>
          </p:cNvPr>
          <p:cNvSpPr>
            <a:spLocks noGrp="1"/>
          </p:cNvSpPr>
          <p:nvPr>
            <p:ph type="title"/>
          </p:nvPr>
        </p:nvSpPr>
        <p:spPr>
          <a:xfrm>
            <a:off x="609600" y="274638"/>
            <a:ext cx="10972800" cy="1143000"/>
          </a:xfrm>
        </p:spPr>
        <p:txBody>
          <a:bodyPr anchor="ctr">
            <a:normAutofit/>
          </a:bodyPr>
          <a:lstStyle/>
          <a:p>
            <a:r>
              <a:rPr lang="en-GB"/>
              <a:t>Today</a:t>
            </a:r>
          </a:p>
        </p:txBody>
      </p:sp>
      <p:sp>
        <p:nvSpPr>
          <p:cNvPr id="3" name="Content Placeholder 2">
            <a:extLst>
              <a:ext uri="{FF2B5EF4-FFF2-40B4-BE49-F238E27FC236}">
                <a16:creationId xmlns:a16="http://schemas.microsoft.com/office/drawing/2014/main" id="{D6EF846A-AA44-B749-0124-E3136886038C}"/>
              </a:ext>
            </a:extLst>
          </p:cNvPr>
          <p:cNvSpPr>
            <a:spLocks noGrp="1"/>
          </p:cNvSpPr>
          <p:nvPr>
            <p:ph sz="half" idx="1"/>
          </p:nvPr>
        </p:nvSpPr>
        <p:spPr>
          <a:xfrm>
            <a:off x="609600" y="1600201"/>
            <a:ext cx="5384800" cy="3989040"/>
          </a:xfrm>
        </p:spPr>
        <p:txBody>
          <a:bodyPr>
            <a:normAutofit/>
          </a:bodyPr>
          <a:lstStyle/>
          <a:p>
            <a:pPr lvl="1"/>
            <a:r>
              <a:rPr lang="en-GB" sz="2800"/>
              <a:t>Welcome</a:t>
            </a:r>
          </a:p>
          <a:p>
            <a:pPr lvl="1"/>
            <a:r>
              <a:rPr lang="en-GB" sz="2800"/>
              <a:t>Level of Study </a:t>
            </a:r>
          </a:p>
          <a:p>
            <a:pPr lvl="1"/>
            <a:r>
              <a:rPr lang="en-GB" sz="2800"/>
              <a:t>Aims of Module</a:t>
            </a:r>
          </a:p>
          <a:p>
            <a:pPr lvl="1"/>
            <a:r>
              <a:rPr lang="en-GB" sz="2800"/>
              <a:t>Learning Outcomes</a:t>
            </a:r>
          </a:p>
          <a:p>
            <a:pPr lvl="1"/>
            <a:r>
              <a:rPr lang="en-GB" sz="2800"/>
              <a:t>Assessments</a:t>
            </a:r>
          </a:p>
          <a:p>
            <a:pPr lvl="1"/>
            <a:r>
              <a:rPr lang="en-GB" sz="2800"/>
              <a:t>Dates</a:t>
            </a:r>
          </a:p>
          <a:p>
            <a:pPr lvl="1"/>
            <a:r>
              <a:rPr lang="en-GB" sz="2800">
                <a:solidFill>
                  <a:prstClr val="black"/>
                </a:solidFill>
                <a:latin typeface="Arial"/>
              </a:rPr>
              <a:t>j.davies2@uwtsd.ac.uk</a:t>
            </a:r>
            <a:endParaRPr lang="en-GB" sz="2800"/>
          </a:p>
        </p:txBody>
      </p:sp>
      <p:pic>
        <p:nvPicPr>
          <p:cNvPr id="6" name="Picture 5" descr="Alarm clocks with mouths">
            <a:extLst>
              <a:ext uri="{FF2B5EF4-FFF2-40B4-BE49-F238E27FC236}">
                <a16:creationId xmlns:a16="http://schemas.microsoft.com/office/drawing/2014/main" id="{AA1ACC0A-E92C-E195-C2B0-D0011A9E2B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84082"/>
            <a:ext cx="5384800" cy="3621278"/>
          </a:xfrm>
          <a:prstGeom prst="rect">
            <a:avLst/>
          </a:prstGeom>
          <a:noFill/>
        </p:spPr>
      </p:pic>
      <p:sp>
        <p:nvSpPr>
          <p:cNvPr id="4" name="Slide Number Placeholder 3">
            <a:extLst>
              <a:ext uri="{FF2B5EF4-FFF2-40B4-BE49-F238E27FC236}">
                <a16:creationId xmlns:a16="http://schemas.microsoft.com/office/drawing/2014/main" id="{6AC124CE-6B03-547A-0D32-D4B5F08FF20F}"/>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3</a:t>
            </a:fld>
            <a:endParaRPr lang="en-GB">
              <a:solidFill>
                <a:prstClr val="black">
                  <a:tint val="75000"/>
                </a:prstClr>
              </a:solidFill>
            </a:endParaRPr>
          </a:p>
        </p:txBody>
      </p:sp>
    </p:spTree>
    <p:extLst>
      <p:ext uri="{BB962C8B-B14F-4D97-AF65-F5344CB8AC3E}">
        <p14:creationId xmlns:p14="http://schemas.microsoft.com/office/powerpoint/2010/main" val="2005208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15DB6-90B6-70E0-8A7B-5E31742A50C5}"/>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Information </a:t>
            </a:r>
          </a:p>
        </p:txBody>
      </p:sp>
      <p:sp>
        <p:nvSpPr>
          <p:cNvPr id="3" name="Content Placeholder 2">
            <a:extLst>
              <a:ext uri="{FF2B5EF4-FFF2-40B4-BE49-F238E27FC236}">
                <a16:creationId xmlns:a16="http://schemas.microsoft.com/office/drawing/2014/main" id="{CA96DFB9-C60C-8BC0-C803-367A4AAE56D8}"/>
              </a:ext>
            </a:extLst>
          </p:cNvPr>
          <p:cNvSpPr>
            <a:spLocks noGrp="1"/>
          </p:cNvSpPr>
          <p:nvPr>
            <p:ph idx="1"/>
          </p:nvPr>
        </p:nvSpPr>
        <p:spPr>
          <a:xfrm>
            <a:off x="804672" y="2421683"/>
            <a:ext cx="4765949" cy="3353476"/>
          </a:xfrm>
        </p:spPr>
        <p:txBody>
          <a:bodyPr vert="horz" lIns="91440" tIns="45720" rIns="91440" bIns="45720" rtlCol="0" anchor="t">
            <a:normAutofit/>
          </a:bodyPr>
          <a:lstStyle/>
          <a:p>
            <a:r>
              <a:rPr lang="en-GB" sz="1800">
                <a:solidFill>
                  <a:schemeClr val="tx2"/>
                </a:solidFill>
              </a:rPr>
              <a:t>Leave excuses at the door!</a:t>
            </a:r>
            <a:endParaRPr lang="en-US" sz="1800">
              <a:solidFill>
                <a:schemeClr val="tx2"/>
              </a:solidFill>
            </a:endParaRPr>
          </a:p>
          <a:p>
            <a:r>
              <a:rPr lang="en-GB" sz="1800">
                <a:solidFill>
                  <a:schemeClr val="tx2"/>
                </a:solidFill>
              </a:rPr>
              <a:t>Don’t understand the assignment, ask for help</a:t>
            </a:r>
          </a:p>
          <a:p>
            <a:r>
              <a:rPr lang="en-GB" sz="1800">
                <a:solidFill>
                  <a:schemeClr val="tx2"/>
                </a:solidFill>
              </a:rPr>
              <a:t>Prepare for assignment, accept grade and resolve to do better (with my help if necessary) next time</a:t>
            </a:r>
            <a:endParaRPr lang="en-US" sz="1800">
              <a:solidFill>
                <a:schemeClr val="tx2"/>
              </a:solidFill>
            </a:endParaRPr>
          </a:p>
          <a:p>
            <a:r>
              <a:rPr lang="en-GB" sz="1800">
                <a:solidFill>
                  <a:schemeClr val="tx2"/>
                </a:solidFill>
              </a:rPr>
              <a:t>I am here to teach you, inspire you and to help you grow….....I’ll do my part. The rest is up to you!</a:t>
            </a:r>
            <a:endParaRPr lang="en-US" sz="1800">
              <a:solidFill>
                <a:schemeClr val="tx2"/>
              </a:solidFill>
            </a:endParaRPr>
          </a:p>
          <a:p>
            <a:endParaRPr lang="en-GB" sz="1800">
              <a:solidFill>
                <a:schemeClr val="tx2"/>
              </a:solidFil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7A2D76EE-9E27-0408-D4B1-762EE5EDA6C2}"/>
              </a:ext>
            </a:extLst>
          </p:cNvPr>
          <p:cNvPicPr>
            <a:picLocks noChangeAspect="1"/>
          </p:cNvPicPr>
          <p:nvPr/>
        </p:nvPicPr>
        <p:blipFill>
          <a:blip r:embed="rId2"/>
          <a:stretch>
            <a:fillRect/>
          </a:stretch>
        </p:blipFill>
        <p:spPr>
          <a:xfrm>
            <a:off x="7708392" y="2352937"/>
            <a:ext cx="4142232" cy="3075669"/>
          </a:xfrm>
          <a:prstGeom prst="rect">
            <a:avLst/>
          </a:prstGeom>
        </p:spPr>
      </p:pic>
    </p:spTree>
    <p:extLst>
      <p:ext uri="{BB962C8B-B14F-4D97-AF65-F5344CB8AC3E}">
        <p14:creationId xmlns:p14="http://schemas.microsoft.com/office/powerpoint/2010/main" val="1895339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6A6C-2E9A-78CC-FCE6-4807CC1E5821}"/>
              </a:ext>
            </a:extLst>
          </p:cNvPr>
          <p:cNvSpPr>
            <a:spLocks noGrp="1"/>
          </p:cNvSpPr>
          <p:nvPr>
            <p:ph type="title"/>
          </p:nvPr>
        </p:nvSpPr>
        <p:spPr>
          <a:xfrm>
            <a:off x="700635" y="922096"/>
            <a:ext cx="10691265" cy="1009735"/>
          </a:xfrm>
        </p:spPr>
        <p:txBody>
          <a:bodyPr/>
          <a:lstStyle/>
          <a:p>
            <a:r>
              <a:rPr lang="en-GB"/>
              <a:t>Important Information &amp; Stuff!</a:t>
            </a:r>
          </a:p>
        </p:txBody>
      </p:sp>
      <p:sp>
        <p:nvSpPr>
          <p:cNvPr id="3" name="Content Placeholder 2">
            <a:extLst>
              <a:ext uri="{FF2B5EF4-FFF2-40B4-BE49-F238E27FC236}">
                <a16:creationId xmlns:a16="http://schemas.microsoft.com/office/drawing/2014/main" id="{D1B34A68-43E5-15D1-32AF-4678DD34C801}"/>
              </a:ext>
            </a:extLst>
          </p:cNvPr>
          <p:cNvSpPr>
            <a:spLocks noGrp="1"/>
          </p:cNvSpPr>
          <p:nvPr>
            <p:ph idx="1"/>
          </p:nvPr>
        </p:nvSpPr>
        <p:spPr>
          <a:xfrm>
            <a:off x="700635" y="2150772"/>
            <a:ext cx="10691265" cy="3778442"/>
          </a:xfrm>
        </p:spPr>
        <p:txBody>
          <a:bodyPr vert="horz" lIns="91440" tIns="45720" rIns="91440" bIns="45720" rtlCol="0" anchor="t">
            <a:normAutofit fontScale="92500" lnSpcReduction="20000"/>
          </a:bodyPr>
          <a:lstStyle/>
          <a:p>
            <a:r>
              <a:rPr lang="en-GB"/>
              <a:t>Online library</a:t>
            </a:r>
          </a:p>
          <a:p>
            <a:r>
              <a:rPr lang="en-GB"/>
              <a:t>Ask for help – referencing, any issues , Moodle page etc</a:t>
            </a:r>
          </a:p>
          <a:p>
            <a:r>
              <a:rPr lang="en-GB"/>
              <a:t>Undertake tasks given in class</a:t>
            </a:r>
          </a:p>
          <a:p>
            <a:r>
              <a:rPr lang="en-GB"/>
              <a:t>Assignments briefs &amp; Turnitin links</a:t>
            </a:r>
          </a:p>
          <a:p>
            <a:r>
              <a:rPr lang="en-GB"/>
              <a:t>Use Draft sessions – to do arrange date!</a:t>
            </a:r>
          </a:p>
          <a:p>
            <a:r>
              <a:rPr lang="en-GB"/>
              <a:t>Personal Tutor – me!</a:t>
            </a:r>
          </a:p>
          <a:p>
            <a:r>
              <a:rPr lang="en-GB"/>
              <a:t>Can’t attend - email me before lecturers start</a:t>
            </a:r>
          </a:p>
          <a:p>
            <a:r>
              <a:rPr lang="en-GB"/>
              <a:t>Discuss start time TBC</a:t>
            </a:r>
          </a:p>
          <a:p>
            <a:r>
              <a:rPr lang="en-GB"/>
              <a:t>Understand how universities work out your final degree award</a:t>
            </a:r>
          </a:p>
          <a:p>
            <a:endParaRPr lang="en-GB"/>
          </a:p>
        </p:txBody>
      </p:sp>
    </p:spTree>
    <p:extLst>
      <p:ext uri="{BB962C8B-B14F-4D97-AF65-F5344CB8AC3E}">
        <p14:creationId xmlns:p14="http://schemas.microsoft.com/office/powerpoint/2010/main" val="1227930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05DA3-1EE5-7EBF-1BBA-B712D76BBC78}"/>
              </a:ext>
            </a:extLst>
          </p:cNvPr>
          <p:cNvSpPr>
            <a:spLocks noGrp="1"/>
          </p:cNvSpPr>
          <p:nvPr>
            <p:ph type="title"/>
          </p:nvPr>
        </p:nvSpPr>
        <p:spPr>
          <a:xfrm>
            <a:off x="838200" y="188977"/>
            <a:ext cx="10515600" cy="1063751"/>
          </a:xfrm>
        </p:spPr>
        <p:txBody>
          <a:bodyPr>
            <a:normAutofit/>
          </a:bodyPr>
          <a:lstStyle/>
          <a:p>
            <a:r>
              <a:rPr lang="en-GB" sz="5400" dirty="0"/>
              <a:t>Aims and objectives: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63F3ED-B814-EFC2-320D-C2BB75738B19}"/>
              </a:ext>
            </a:extLst>
          </p:cNvPr>
          <p:cNvSpPr>
            <a:spLocks noGrp="1"/>
          </p:cNvSpPr>
          <p:nvPr>
            <p:ph idx="1"/>
          </p:nvPr>
        </p:nvSpPr>
        <p:spPr>
          <a:xfrm>
            <a:off x="838200" y="1929384"/>
            <a:ext cx="10515600" cy="4251960"/>
          </a:xfrm>
        </p:spPr>
        <p:txBody>
          <a:bodyPr>
            <a:normAutofit fontScale="92500" lnSpcReduction="20000"/>
          </a:bodyPr>
          <a:lstStyle/>
          <a:p>
            <a:pPr marL="0" indent="0">
              <a:buNone/>
            </a:pPr>
            <a:r>
              <a:rPr lang="en-GB" sz="2000" b="1" dirty="0"/>
              <a:t>AIM</a:t>
            </a:r>
            <a:endParaRPr lang="en-GB" sz="2000" dirty="0"/>
          </a:p>
          <a:p>
            <a:pPr marL="0" lvl="0" indent="0">
              <a:buNone/>
            </a:pPr>
            <a:r>
              <a:rPr lang="en-US" sz="2000" dirty="0"/>
              <a:t>To enable the student to explore the role and responsibilities of a police constable, putting specific emphasis on the importance of the application of National Decision Model to given policing situations.</a:t>
            </a:r>
            <a:endParaRPr lang="en-GB" sz="2000" dirty="0"/>
          </a:p>
          <a:p>
            <a:pPr marL="0" indent="0">
              <a:buNone/>
            </a:pPr>
            <a:r>
              <a:rPr lang="en-GB" sz="2000" dirty="0"/>
              <a:t> </a:t>
            </a:r>
          </a:p>
          <a:p>
            <a:pPr marL="0" indent="0">
              <a:buNone/>
            </a:pPr>
            <a:r>
              <a:rPr lang="en-GB" sz="2000" b="1" dirty="0"/>
              <a:t>Objectives:</a:t>
            </a:r>
          </a:p>
          <a:p>
            <a:pPr marL="0" indent="0">
              <a:buNone/>
            </a:pPr>
            <a:r>
              <a:rPr lang="en-GB" sz="2000" dirty="0"/>
              <a:t>Upon the successful completion of this module, the student should be able to:</a:t>
            </a:r>
          </a:p>
          <a:p>
            <a:pPr marL="0" lvl="0" indent="0">
              <a:buNone/>
            </a:pPr>
            <a:r>
              <a:rPr lang="en-GB" sz="2000" dirty="0"/>
              <a:t>Demonstrate knowledge and understanding of the extent of police powers available to a police constable and how to apply them, and the relevant procedures fairly;</a:t>
            </a:r>
          </a:p>
          <a:p>
            <a:pPr marL="0" lvl="0" indent="0">
              <a:buNone/>
            </a:pPr>
            <a:r>
              <a:rPr lang="en-GB" sz="2000" dirty="0"/>
              <a:t>Evaluate the relevance of the core principles of ethics, equality, diversity, and human rights, in relation to the role of constable;</a:t>
            </a:r>
          </a:p>
          <a:p>
            <a:pPr marL="0" lvl="0" indent="0">
              <a:buNone/>
            </a:pPr>
            <a:r>
              <a:rPr lang="en-US" sz="2000" dirty="0"/>
              <a:t>Demonstrate knowledge and understanding of the relevant governance roles and responsibilities, and the necessity for maintaining professional standards in policing;</a:t>
            </a:r>
            <a:endParaRPr lang="en-GB" sz="2000" dirty="0"/>
          </a:p>
          <a:p>
            <a:pPr marL="0" lvl="0" indent="0">
              <a:buNone/>
            </a:pPr>
            <a:r>
              <a:rPr lang="en-US" sz="2000" dirty="0"/>
              <a:t>Demonstrate knowledge and understanding of the stages of the National Decision Model (NDM), and how to apply it to a wide range of policing incidents.</a:t>
            </a:r>
            <a:endParaRPr lang="en-GB" sz="2000" dirty="0"/>
          </a:p>
          <a:p>
            <a:endParaRPr lang="en-GB" sz="1500" dirty="0"/>
          </a:p>
        </p:txBody>
      </p:sp>
    </p:spTree>
    <p:extLst>
      <p:ext uri="{BB962C8B-B14F-4D97-AF65-F5344CB8AC3E}">
        <p14:creationId xmlns:p14="http://schemas.microsoft.com/office/powerpoint/2010/main" val="652223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268EA-6585-4F13-CB06-9E2E501833F5}"/>
              </a:ext>
            </a:extLst>
          </p:cNvPr>
          <p:cNvSpPr>
            <a:spLocks noGrp="1"/>
          </p:cNvSpPr>
          <p:nvPr>
            <p:ph type="title"/>
          </p:nvPr>
        </p:nvSpPr>
        <p:spPr>
          <a:xfrm>
            <a:off x="640085" y="4522156"/>
            <a:ext cx="6244191" cy="1363215"/>
          </a:xfrm>
        </p:spPr>
        <p:txBody>
          <a:bodyPr vert="horz" lIns="91440" tIns="45720" rIns="91440" bIns="45720" rtlCol="0" anchor="t">
            <a:normAutofit/>
          </a:bodyPr>
          <a:lstStyle/>
          <a:p>
            <a:r>
              <a:rPr lang="en-US" sz="3700" b="1" kern="1200" dirty="0">
                <a:solidFill>
                  <a:schemeClr val="tx1"/>
                </a:solidFill>
                <a:latin typeface="+mj-lt"/>
                <a:ea typeface="+mj-ea"/>
                <a:cs typeface="+mj-cs"/>
              </a:rPr>
              <a:t>Needs concerns and expectations </a:t>
            </a:r>
          </a:p>
        </p:txBody>
      </p:sp>
      <p:sp>
        <p:nvSpPr>
          <p:cNvPr id="106" name="Freeform: Shape 105">
            <a:extLst>
              <a:ext uri="{FF2B5EF4-FFF2-40B4-BE49-F238E27FC236}">
                <a16:creationId xmlns:a16="http://schemas.microsoft.com/office/drawing/2014/main" id="{0C498D70-E3F3-491D-AD66-F47DEC818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 y="292608"/>
            <a:ext cx="1762956" cy="3182112"/>
          </a:xfrm>
          <a:custGeom>
            <a:avLst/>
            <a:gdLst>
              <a:gd name="connsiteX0" fmla="*/ 171900 w 1762956"/>
              <a:gd name="connsiteY0" fmla="*/ 0 h 3182112"/>
              <a:gd name="connsiteX1" fmla="*/ 1762956 w 1762956"/>
              <a:gd name="connsiteY1" fmla="*/ 1591056 h 3182112"/>
              <a:gd name="connsiteX2" fmla="*/ 171900 w 1762956"/>
              <a:gd name="connsiteY2" fmla="*/ 3182112 h 3182112"/>
              <a:gd name="connsiteX3" fmla="*/ 9224 w 1762956"/>
              <a:gd name="connsiteY3" fmla="*/ 3173898 h 3182112"/>
              <a:gd name="connsiteX4" fmla="*/ 0 w 1762956"/>
              <a:gd name="connsiteY4" fmla="*/ 3172490 h 3182112"/>
              <a:gd name="connsiteX5" fmla="*/ 0 w 1762956"/>
              <a:gd name="connsiteY5" fmla="*/ 9622 h 3182112"/>
              <a:gd name="connsiteX6" fmla="*/ 9224 w 1762956"/>
              <a:gd name="connsiteY6" fmla="*/ 8215 h 3182112"/>
              <a:gd name="connsiteX7" fmla="*/ 171900 w 1762956"/>
              <a:gd name="connsiteY7" fmla="*/ 0 h 318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2956" h="3182112">
                <a:moveTo>
                  <a:pt x="171900" y="0"/>
                </a:moveTo>
                <a:cubicBezTo>
                  <a:pt x="1050616" y="0"/>
                  <a:pt x="1762956" y="712340"/>
                  <a:pt x="1762956" y="1591056"/>
                </a:cubicBezTo>
                <a:cubicBezTo>
                  <a:pt x="1762956" y="2469772"/>
                  <a:pt x="1050616" y="3182112"/>
                  <a:pt x="171900" y="3182112"/>
                </a:cubicBezTo>
                <a:cubicBezTo>
                  <a:pt x="116980" y="3182112"/>
                  <a:pt x="62710" y="3179330"/>
                  <a:pt x="9224" y="3173898"/>
                </a:cubicBezTo>
                <a:lnTo>
                  <a:pt x="0" y="3172490"/>
                </a:lnTo>
                <a:lnTo>
                  <a:pt x="0" y="9622"/>
                </a:lnTo>
                <a:lnTo>
                  <a:pt x="9224" y="8215"/>
                </a:lnTo>
                <a:cubicBezTo>
                  <a:pt x="62710" y="2783"/>
                  <a:pt x="116980" y="0"/>
                  <a:pt x="1719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note on a pile of colorful paper&#10;&#10;AI-generated content may be incorrect.">
            <a:extLst>
              <a:ext uri="{FF2B5EF4-FFF2-40B4-BE49-F238E27FC236}">
                <a16:creationId xmlns:a16="http://schemas.microsoft.com/office/drawing/2014/main" id="{179EF108-B906-38A6-EF41-1856DDBF899E}"/>
              </a:ext>
            </a:extLst>
          </p:cNvPr>
          <p:cNvPicPr>
            <a:picLocks noChangeAspect="1"/>
          </p:cNvPicPr>
          <p:nvPr/>
        </p:nvPicPr>
        <p:blipFill>
          <a:blip r:embed="rId2"/>
          <a:srcRect l="31471" r="37298"/>
          <a:stretch>
            <a:fillRect/>
          </a:stretch>
        </p:blipFill>
        <p:spPr>
          <a:xfrm>
            <a:off x="-6" y="457200"/>
            <a:ext cx="1598364" cy="2852928"/>
          </a:xfrm>
          <a:custGeom>
            <a:avLst/>
            <a:gdLst/>
            <a:ahLst/>
            <a:cxnLst/>
            <a:rect l="l" t="t" r="r" b="b"/>
            <a:pathLst>
              <a:path w="1598364" h="2852928">
                <a:moveTo>
                  <a:pt x="171900" y="0"/>
                </a:moveTo>
                <a:cubicBezTo>
                  <a:pt x="959714" y="0"/>
                  <a:pt x="1598364" y="638650"/>
                  <a:pt x="1598364" y="1426464"/>
                </a:cubicBezTo>
                <a:cubicBezTo>
                  <a:pt x="1598364" y="2214278"/>
                  <a:pt x="959714" y="2852928"/>
                  <a:pt x="171900" y="2852928"/>
                </a:cubicBezTo>
                <a:cubicBezTo>
                  <a:pt x="122662" y="2852928"/>
                  <a:pt x="74006" y="2850433"/>
                  <a:pt x="26052" y="2845563"/>
                </a:cubicBezTo>
                <a:lnTo>
                  <a:pt x="0" y="2841587"/>
                </a:lnTo>
                <a:lnTo>
                  <a:pt x="0" y="11341"/>
                </a:lnTo>
                <a:lnTo>
                  <a:pt x="26052" y="7365"/>
                </a:lnTo>
                <a:cubicBezTo>
                  <a:pt x="74006" y="2495"/>
                  <a:pt x="122662" y="0"/>
                  <a:pt x="171900" y="0"/>
                </a:cubicBezTo>
                <a:close/>
              </a:path>
            </a:pathLst>
          </a:custGeom>
        </p:spPr>
      </p:pic>
      <p:sp>
        <p:nvSpPr>
          <p:cNvPr id="108" name="Oval 107">
            <a:extLst>
              <a:ext uri="{FF2B5EF4-FFF2-40B4-BE49-F238E27FC236}">
                <a16:creationId xmlns:a16="http://schemas.microsoft.com/office/drawing/2014/main" id="{593AFE2C-42B2-4C01-B3C4-EFFC4FA67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78307" y="2926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6" name="Picture 35" descr="A group of women wearing graduation gowns&#10;&#10;AI-generated content may be incorrect.">
            <a:extLst>
              <a:ext uri="{FF2B5EF4-FFF2-40B4-BE49-F238E27FC236}">
                <a16:creationId xmlns:a16="http://schemas.microsoft.com/office/drawing/2014/main" id="{53CA8363-AB6A-31A8-818E-3E3F59E604AD}"/>
              </a:ext>
            </a:extLst>
          </p:cNvPr>
          <p:cNvPicPr>
            <a:picLocks noChangeAspect="1"/>
          </p:cNvPicPr>
          <p:nvPr/>
        </p:nvPicPr>
        <p:blipFill>
          <a:blip r:embed="rId3"/>
          <a:srcRect l="33934" r="33316"/>
          <a:stretch>
            <a:fillRect/>
          </a:stretch>
        </p:blipFill>
        <p:spPr>
          <a:xfrm>
            <a:off x="2142899" y="457200"/>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110" name="Oval 109">
            <a:extLst>
              <a:ext uri="{FF2B5EF4-FFF2-40B4-BE49-F238E27FC236}">
                <a16:creationId xmlns:a16="http://schemas.microsoft.com/office/drawing/2014/main" id="{59C1EA7D-CC54-4A0A-B26F-2D24CAF26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5776" y="2926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white arrow on a road&#10;&#10;AI-generated content may be incorrect.">
            <a:extLst>
              <a:ext uri="{FF2B5EF4-FFF2-40B4-BE49-F238E27FC236}">
                <a16:creationId xmlns:a16="http://schemas.microsoft.com/office/drawing/2014/main" id="{48A9F2B0-33B3-1900-0DB7-90D3D36FC630}"/>
              </a:ext>
            </a:extLst>
          </p:cNvPr>
          <p:cNvPicPr>
            <a:picLocks noChangeAspect="1"/>
          </p:cNvPicPr>
          <p:nvPr/>
        </p:nvPicPr>
        <p:blipFill>
          <a:blip r:embed="rId4"/>
          <a:srcRect l="25936" r="20812"/>
          <a:stretch>
            <a:fillRect/>
          </a:stretch>
        </p:blipFill>
        <p:spPr>
          <a:xfrm>
            <a:off x="5540368" y="457200"/>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112" name="Oval 111">
            <a:extLst>
              <a:ext uri="{FF2B5EF4-FFF2-40B4-BE49-F238E27FC236}">
                <a16:creationId xmlns:a16="http://schemas.microsoft.com/office/drawing/2014/main" id="{8791BC3C-724D-4C71-96CA-E85CE9C86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3245" y="302170"/>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Content Placeholder 16" descr="A person standing on a mountain with his arms raised&#10;&#10;AI-generated content may be incorrect.">
            <a:extLst>
              <a:ext uri="{FF2B5EF4-FFF2-40B4-BE49-F238E27FC236}">
                <a16:creationId xmlns:a16="http://schemas.microsoft.com/office/drawing/2014/main" id="{9161A283-2583-0625-DD11-93CD06715B71}"/>
              </a:ext>
            </a:extLst>
          </p:cNvPr>
          <p:cNvPicPr>
            <a:picLocks noChangeAspect="1"/>
          </p:cNvPicPr>
          <p:nvPr/>
        </p:nvPicPr>
        <p:blipFill>
          <a:blip r:embed="rId5"/>
          <a:srcRect l="17558" r="22729" b="-2"/>
          <a:stretch>
            <a:fillRect/>
          </a:stretch>
        </p:blipFill>
        <p:spPr>
          <a:xfrm>
            <a:off x="8937837" y="466762"/>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114" name="Oval 113">
            <a:extLst>
              <a:ext uri="{FF2B5EF4-FFF2-40B4-BE49-F238E27FC236}">
                <a16:creationId xmlns:a16="http://schemas.microsoft.com/office/drawing/2014/main" id="{6F813F29-DA0C-4A27-95C9-47F5D0690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9027" y="338505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Content Placeholder 10" descr="A hand holding a megaphone&#10;&#10;AI-generated content may be incorrect.">
            <a:extLst>
              <a:ext uri="{FF2B5EF4-FFF2-40B4-BE49-F238E27FC236}">
                <a16:creationId xmlns:a16="http://schemas.microsoft.com/office/drawing/2014/main" id="{0FA0B3DE-5E82-EA65-C69B-28F837DB11C6}"/>
              </a:ext>
            </a:extLst>
          </p:cNvPr>
          <p:cNvPicPr>
            <a:picLocks noChangeAspect="1"/>
          </p:cNvPicPr>
          <p:nvPr/>
        </p:nvPicPr>
        <p:blipFill>
          <a:blip r:embed="rId6"/>
          <a:srcRect l="27377" r="14948" b="2"/>
          <a:stretch>
            <a:fillRect/>
          </a:stretch>
        </p:blipFill>
        <p:spPr>
          <a:xfrm>
            <a:off x="7223619" y="3549650"/>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116" name="Freeform: Shape 115">
            <a:extLst>
              <a:ext uri="{FF2B5EF4-FFF2-40B4-BE49-F238E27FC236}">
                <a16:creationId xmlns:a16="http://schemas.microsoft.com/office/drawing/2014/main" id="{39F66804-1CC4-4C70-B440-D0033952B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429044" y="3319690"/>
            <a:ext cx="1762956" cy="3182112"/>
          </a:xfrm>
          <a:custGeom>
            <a:avLst/>
            <a:gdLst>
              <a:gd name="connsiteX0" fmla="*/ 171900 w 1762956"/>
              <a:gd name="connsiteY0" fmla="*/ 0 h 3182112"/>
              <a:gd name="connsiteX1" fmla="*/ 1762956 w 1762956"/>
              <a:gd name="connsiteY1" fmla="*/ 1591056 h 3182112"/>
              <a:gd name="connsiteX2" fmla="*/ 171900 w 1762956"/>
              <a:gd name="connsiteY2" fmla="*/ 3182112 h 3182112"/>
              <a:gd name="connsiteX3" fmla="*/ 9224 w 1762956"/>
              <a:gd name="connsiteY3" fmla="*/ 3173898 h 3182112"/>
              <a:gd name="connsiteX4" fmla="*/ 0 w 1762956"/>
              <a:gd name="connsiteY4" fmla="*/ 3172490 h 3182112"/>
              <a:gd name="connsiteX5" fmla="*/ 0 w 1762956"/>
              <a:gd name="connsiteY5" fmla="*/ 9622 h 3182112"/>
              <a:gd name="connsiteX6" fmla="*/ 9224 w 1762956"/>
              <a:gd name="connsiteY6" fmla="*/ 8215 h 3182112"/>
              <a:gd name="connsiteX7" fmla="*/ 171900 w 1762956"/>
              <a:gd name="connsiteY7" fmla="*/ 0 h 318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2956" h="3182112">
                <a:moveTo>
                  <a:pt x="171900" y="0"/>
                </a:moveTo>
                <a:cubicBezTo>
                  <a:pt x="1050616" y="0"/>
                  <a:pt x="1762956" y="712340"/>
                  <a:pt x="1762956" y="1591056"/>
                </a:cubicBezTo>
                <a:cubicBezTo>
                  <a:pt x="1762956" y="2469772"/>
                  <a:pt x="1050616" y="3182112"/>
                  <a:pt x="171900" y="3182112"/>
                </a:cubicBezTo>
                <a:cubicBezTo>
                  <a:pt x="116980" y="3182112"/>
                  <a:pt x="62710" y="3179330"/>
                  <a:pt x="9224" y="3173898"/>
                </a:cubicBezTo>
                <a:lnTo>
                  <a:pt x="0" y="3172490"/>
                </a:lnTo>
                <a:lnTo>
                  <a:pt x="0" y="9622"/>
                </a:lnTo>
                <a:lnTo>
                  <a:pt x="9224" y="8215"/>
                </a:lnTo>
                <a:cubicBezTo>
                  <a:pt x="62710" y="2783"/>
                  <a:pt x="116980" y="0"/>
                  <a:pt x="1719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pyramid of colors with text&#10;&#10;AI-generated content may be incorrect.">
            <a:extLst>
              <a:ext uri="{FF2B5EF4-FFF2-40B4-BE49-F238E27FC236}">
                <a16:creationId xmlns:a16="http://schemas.microsoft.com/office/drawing/2014/main" id="{6B536123-F5EE-CB95-D0C2-5548C5552E95}"/>
              </a:ext>
            </a:extLst>
          </p:cNvPr>
          <p:cNvPicPr>
            <a:picLocks noChangeAspect="1"/>
          </p:cNvPicPr>
          <p:nvPr/>
        </p:nvPicPr>
        <p:blipFill>
          <a:blip r:embed="rId7"/>
          <a:srcRect l="26002" r="17261" b="-4"/>
          <a:stretch>
            <a:fillRect/>
          </a:stretch>
        </p:blipFill>
        <p:spPr>
          <a:xfrm>
            <a:off x="10593636" y="3484282"/>
            <a:ext cx="1598364" cy="2852928"/>
          </a:xfrm>
          <a:custGeom>
            <a:avLst/>
            <a:gdLst/>
            <a:ahLst/>
            <a:cxnLst/>
            <a:rect l="l" t="t" r="r" b="b"/>
            <a:pathLst>
              <a:path w="1598364" h="2852928">
                <a:moveTo>
                  <a:pt x="1426464" y="0"/>
                </a:moveTo>
                <a:cubicBezTo>
                  <a:pt x="1475702" y="0"/>
                  <a:pt x="1524358" y="2495"/>
                  <a:pt x="1572312" y="7365"/>
                </a:cubicBezTo>
                <a:lnTo>
                  <a:pt x="1598364" y="11341"/>
                </a:lnTo>
                <a:lnTo>
                  <a:pt x="1598364" y="2841587"/>
                </a:lnTo>
                <a:lnTo>
                  <a:pt x="1572312" y="2845563"/>
                </a:lnTo>
                <a:cubicBezTo>
                  <a:pt x="1524358" y="2850433"/>
                  <a:pt x="1475702" y="2852928"/>
                  <a:pt x="1426464" y="2852928"/>
                </a:cubicBezTo>
                <a:cubicBezTo>
                  <a:pt x="638650" y="2852928"/>
                  <a:pt x="0" y="2214278"/>
                  <a:pt x="0" y="1426464"/>
                </a:cubicBezTo>
                <a:cubicBezTo>
                  <a:pt x="0" y="638650"/>
                  <a:pt x="638650" y="0"/>
                  <a:pt x="1426464" y="0"/>
                </a:cubicBezTo>
                <a:close/>
              </a:path>
            </a:pathLst>
          </a:custGeom>
        </p:spPr>
      </p:pic>
    </p:spTree>
    <p:extLst>
      <p:ext uri="{BB962C8B-B14F-4D97-AF65-F5344CB8AC3E}">
        <p14:creationId xmlns:p14="http://schemas.microsoft.com/office/powerpoint/2010/main" val="12644493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8E2D1A-BA78-47D2-C561-9775CA880C38}"/>
              </a:ext>
            </a:extLst>
          </p:cNvPr>
          <p:cNvSpPr>
            <a:spLocks noGrp="1"/>
          </p:cNvSpPr>
          <p:nvPr>
            <p:ph type="title"/>
          </p:nvPr>
        </p:nvSpPr>
        <p:spPr>
          <a:xfrm>
            <a:off x="838200" y="365125"/>
            <a:ext cx="10515600" cy="1325563"/>
          </a:xfrm>
        </p:spPr>
        <p:txBody>
          <a:bodyPr>
            <a:normAutofit/>
          </a:bodyPr>
          <a:lstStyle/>
          <a:p>
            <a:r>
              <a:rPr lang="en-GB" sz="5400"/>
              <a:t>Reading list:</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A6FD756B-C757-C21A-83A2-D076168D429E}"/>
              </a:ext>
            </a:extLst>
          </p:cNvPr>
          <p:cNvGraphicFramePr>
            <a:graphicFrameLocks noGrp="1"/>
          </p:cNvGraphicFramePr>
          <p:nvPr>
            <p:ph idx="1"/>
            <p:extLst>
              <p:ext uri="{D42A27DB-BD31-4B8C-83A1-F6EECF244321}">
                <p14:modId xmlns:p14="http://schemas.microsoft.com/office/powerpoint/2010/main" val="2255767100"/>
              </p:ext>
            </p:extLst>
          </p:nvPr>
        </p:nvGraphicFramePr>
        <p:xfrm>
          <a:off x="881580" y="2228087"/>
          <a:ext cx="10428841" cy="3948876"/>
        </p:xfrm>
        <a:graphic>
          <a:graphicData uri="http://schemas.openxmlformats.org/drawingml/2006/table">
            <a:tbl>
              <a:tblPr firstRow="1" firstCol="1" bandRow="1">
                <a:tableStyleId>{5C22544A-7EE6-4342-B048-85BDC9FD1C3A}</a:tableStyleId>
              </a:tblPr>
              <a:tblGrid>
                <a:gridCol w="2084899">
                  <a:extLst>
                    <a:ext uri="{9D8B030D-6E8A-4147-A177-3AD203B41FA5}">
                      <a16:colId xmlns:a16="http://schemas.microsoft.com/office/drawing/2014/main" val="3849536889"/>
                    </a:ext>
                  </a:extLst>
                </a:gridCol>
                <a:gridCol w="7123683">
                  <a:extLst>
                    <a:ext uri="{9D8B030D-6E8A-4147-A177-3AD203B41FA5}">
                      <a16:colId xmlns:a16="http://schemas.microsoft.com/office/drawing/2014/main" val="1268841081"/>
                    </a:ext>
                  </a:extLst>
                </a:gridCol>
                <a:gridCol w="1220259">
                  <a:extLst>
                    <a:ext uri="{9D8B030D-6E8A-4147-A177-3AD203B41FA5}">
                      <a16:colId xmlns:a16="http://schemas.microsoft.com/office/drawing/2014/main" val="221858632"/>
                    </a:ext>
                  </a:extLst>
                </a:gridCol>
              </a:tblGrid>
              <a:tr h="438764">
                <a:tc>
                  <a:txBody>
                    <a:bodyPr/>
                    <a:lstStyle/>
                    <a:p>
                      <a:pPr>
                        <a:buNone/>
                        <a:tabLst>
                          <a:tab pos="457200" algn="l"/>
                          <a:tab pos="914400" algn="l"/>
                        </a:tabLst>
                      </a:pPr>
                      <a:r>
                        <a:rPr lang="en-GB" sz="1300">
                          <a:effectLst/>
                        </a:rPr>
                        <a:t>Essential</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Bottomley, J., Wright, M. and Pryjmachuk, S. (2020) Critical thinking skills for your policing degree. St Albans: Critical Publishing.</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3938936980"/>
                  </a:ext>
                </a:extLst>
              </a:tr>
              <a:tr h="438764">
                <a:tc>
                  <a:txBody>
                    <a:bodyPr/>
                    <a:lstStyle/>
                    <a:p>
                      <a:pPr>
                        <a:buNone/>
                        <a:tabLst>
                          <a:tab pos="457200" algn="l"/>
                          <a:tab pos="914400" algn="l"/>
                        </a:tabLst>
                      </a:pPr>
                      <a:r>
                        <a:rPr lang="en-GB" sz="1300">
                          <a:effectLst/>
                        </a:rPr>
                        <a:t>Essential</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Bradshaw (2021) Blackstone’s handbook for policing students . Sixteenth edition. Oxford : Oxford University Press. (Note, advised to purchase at the start of course)</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950273559"/>
                  </a:ext>
                </a:extLst>
              </a:tr>
              <a:tr h="438764">
                <a:tc>
                  <a:txBody>
                    <a:bodyPr/>
                    <a:lstStyle/>
                    <a:p>
                      <a:pPr>
                        <a:buNone/>
                        <a:tabLst>
                          <a:tab pos="457200" algn="l"/>
                          <a:tab pos="914400" algn="l"/>
                        </a:tabLst>
                      </a:pPr>
                      <a:r>
                        <a:rPr lang="en-GB" sz="1300">
                          <a:effectLst/>
                        </a:rPr>
                        <a:t>Essential</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Harfield, C. (2013) Blackstone’s police operational handbook : practice and procedure. Second edition. Oxford, United Kingdom: Oxford University Press</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4101644943"/>
                  </a:ext>
                </a:extLst>
              </a:tr>
              <a:tr h="438764">
                <a:tc>
                  <a:txBody>
                    <a:bodyPr/>
                    <a:lstStyle/>
                    <a:p>
                      <a:pPr>
                        <a:buNone/>
                        <a:tabLst>
                          <a:tab pos="457200" algn="l"/>
                          <a:tab pos="914400" algn="l"/>
                        </a:tabLst>
                      </a:pPr>
                      <a:r>
                        <a:rPr lang="en-GB" sz="1300">
                          <a:effectLst/>
                        </a:rPr>
                        <a:t>Essential</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Kilgallon, M. and Wright, M. (2022) Behavioural skills for effective policing. 1st edn. Edited by M. Kilgallon and M. Wright. St Albans: Critical Publishing.</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1296360272"/>
                  </a:ext>
                </a:extLst>
              </a:tr>
              <a:tr h="438764">
                <a:tc>
                  <a:txBody>
                    <a:bodyPr/>
                    <a:lstStyle/>
                    <a:p>
                      <a:pPr>
                        <a:buNone/>
                        <a:tabLst>
                          <a:tab pos="457200" algn="l"/>
                          <a:tab pos="914400" algn="l"/>
                        </a:tabLst>
                      </a:pPr>
                      <a:r>
                        <a:rPr lang="en-GB" sz="1300">
                          <a:effectLst/>
                        </a:rPr>
                        <a:t>Essential</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Sheldon, B. and Williams, P. (2022) Understanding policing and professional practice. St Albans: Critical Publishing.</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761975364"/>
                  </a:ext>
                </a:extLst>
              </a:tr>
              <a:tr h="438764">
                <a:tc>
                  <a:txBody>
                    <a:bodyPr/>
                    <a:lstStyle/>
                    <a:p>
                      <a:pPr>
                        <a:buNone/>
                        <a:tabLst>
                          <a:tab pos="457200" algn="l"/>
                          <a:tab pos="914400" algn="l"/>
                        </a:tabLst>
                      </a:pPr>
                      <a:r>
                        <a:rPr lang="en-GB" sz="1300">
                          <a:effectLst/>
                        </a:rPr>
                        <a:t>Further</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Bottomley, J. (2020) Communication skills for your policing degree. St Albans : Critical Publishing.</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4264191928"/>
                  </a:ext>
                </a:extLst>
              </a:tr>
              <a:tr h="438764">
                <a:tc>
                  <a:txBody>
                    <a:bodyPr/>
                    <a:lstStyle/>
                    <a:p>
                      <a:pPr>
                        <a:buNone/>
                        <a:tabLst>
                          <a:tab pos="457200" algn="l"/>
                          <a:tab pos="914400" algn="l"/>
                        </a:tabLst>
                      </a:pPr>
                      <a:r>
                        <a:rPr lang="en-GB" sz="1300">
                          <a:effectLst/>
                        </a:rPr>
                        <a:t>Further</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Bottomley, J., Pryjmachuk, S. and Wright, M. (2019) Studying for your policing degree. 1st edn. St Albans: Critical Publishing.</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399352109"/>
                  </a:ext>
                </a:extLst>
              </a:tr>
              <a:tr h="438764">
                <a:tc>
                  <a:txBody>
                    <a:bodyPr/>
                    <a:lstStyle/>
                    <a:p>
                      <a:pPr>
                        <a:buNone/>
                        <a:tabLst>
                          <a:tab pos="457200" algn="l"/>
                          <a:tab pos="914400" algn="l"/>
                        </a:tabLst>
                      </a:pPr>
                      <a:r>
                        <a:rPr lang="en-GB" sz="1300">
                          <a:effectLst/>
                        </a:rPr>
                        <a:t>Further</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Connor, P. (2022) Blackstone’s police manual. Volume 1, Crime. Twenty-fifth edition. Oxford: Oxford University Press.</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762043174"/>
                  </a:ext>
                </a:extLst>
              </a:tr>
              <a:tr h="438764">
                <a:tc>
                  <a:txBody>
                    <a:bodyPr/>
                    <a:lstStyle/>
                    <a:p>
                      <a:pPr>
                        <a:buNone/>
                        <a:tabLst>
                          <a:tab pos="457200" algn="l"/>
                          <a:tab pos="914400" algn="l"/>
                        </a:tabLst>
                      </a:pPr>
                      <a:r>
                        <a:rPr lang="en-GB" sz="1300">
                          <a:effectLst/>
                        </a:rPr>
                        <a:t>Further</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Hartley, M. and Connor, P. (2018) Blackstone’s police operational handbook 2019 : law. Edited by M. Hartley and P. Connor. Oxford: Oxford University Press.</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4198468484"/>
                  </a:ext>
                </a:extLst>
              </a:tr>
            </a:tbl>
          </a:graphicData>
        </a:graphic>
      </p:graphicFrame>
    </p:spTree>
    <p:extLst>
      <p:ext uri="{BB962C8B-B14F-4D97-AF65-F5344CB8AC3E}">
        <p14:creationId xmlns:p14="http://schemas.microsoft.com/office/powerpoint/2010/main" val="4068119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30C3D3F-804C-4A71-8E21-2B62A4081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19480-F2ED-A7CD-A991-5DFB3923E641}"/>
              </a:ext>
            </a:extLst>
          </p:cNvPr>
          <p:cNvSpPr>
            <a:spLocks noGrp="1"/>
          </p:cNvSpPr>
          <p:nvPr>
            <p:ph type="title"/>
          </p:nvPr>
        </p:nvSpPr>
        <p:spPr>
          <a:xfrm>
            <a:off x="841248" y="343429"/>
            <a:ext cx="10512552" cy="1328139"/>
          </a:xfrm>
        </p:spPr>
        <p:txBody>
          <a:bodyPr>
            <a:normAutofit/>
          </a:bodyPr>
          <a:lstStyle/>
          <a:p>
            <a:r>
              <a:rPr lang="en-US" sz="4000" dirty="0"/>
              <a:t>Study</a:t>
            </a:r>
          </a:p>
        </p:txBody>
      </p:sp>
      <p:pic>
        <p:nvPicPr>
          <p:cNvPr id="17" name="Picture 16">
            <a:extLst>
              <a:ext uri="{FF2B5EF4-FFF2-40B4-BE49-F238E27FC236}">
                <a16:creationId xmlns:a16="http://schemas.microsoft.com/office/drawing/2014/main" id="{A3B5CD90-69EB-18F6-DFD1-121DE94C7A80}"/>
              </a:ext>
            </a:extLst>
          </p:cNvPr>
          <p:cNvPicPr>
            <a:picLocks noChangeAspect="1"/>
          </p:cNvPicPr>
          <p:nvPr/>
        </p:nvPicPr>
        <p:blipFill>
          <a:blip r:embed="rId2"/>
          <a:srcRect l="17529" r="29910" b="2"/>
          <a:stretch>
            <a:fillRect/>
          </a:stretch>
        </p:blipFill>
        <p:spPr>
          <a:xfrm>
            <a:off x="841248" y="1843286"/>
            <a:ext cx="3374810" cy="4285804"/>
          </a:xfrm>
          <a:prstGeom prst="rect">
            <a:avLst/>
          </a:prstGeom>
        </p:spPr>
      </p:pic>
      <p:graphicFrame>
        <p:nvGraphicFramePr>
          <p:cNvPr id="5" name="Content Placeholder 2">
            <a:extLst>
              <a:ext uri="{FF2B5EF4-FFF2-40B4-BE49-F238E27FC236}">
                <a16:creationId xmlns:a16="http://schemas.microsoft.com/office/drawing/2014/main" id="{0DC36363-E6F0-956C-5A7A-1B035122757B}"/>
              </a:ext>
            </a:extLst>
          </p:cNvPr>
          <p:cNvGraphicFramePr>
            <a:graphicFrameLocks noGrp="1"/>
          </p:cNvGraphicFramePr>
          <p:nvPr>
            <p:ph idx="1"/>
            <p:extLst>
              <p:ext uri="{D42A27DB-BD31-4B8C-83A1-F6EECF244321}">
                <p14:modId xmlns:p14="http://schemas.microsoft.com/office/powerpoint/2010/main" val="2479676635"/>
              </p:ext>
            </p:extLst>
          </p:nvPr>
        </p:nvGraphicFramePr>
        <p:xfrm>
          <a:off x="4636008" y="1843283"/>
          <a:ext cx="6717792" cy="4285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5069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73FBA-B7FF-3884-656C-009DC783E323}"/>
              </a:ext>
            </a:extLst>
          </p:cNvPr>
          <p:cNvSpPr>
            <a:spLocks noGrp="1"/>
          </p:cNvSpPr>
          <p:nvPr>
            <p:ph type="title"/>
          </p:nvPr>
        </p:nvSpPr>
        <p:spPr>
          <a:xfrm>
            <a:off x="572493" y="238539"/>
            <a:ext cx="11018520" cy="1434415"/>
          </a:xfrm>
        </p:spPr>
        <p:txBody>
          <a:bodyPr anchor="b">
            <a:normAutofit/>
          </a:bodyPr>
          <a:lstStyle/>
          <a:p>
            <a:r>
              <a:rPr lang="en-GB" sz="5400"/>
              <a:t>Scheme of work..</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CCA711-6DEF-3A9C-7AFD-DF241220BFAE}"/>
              </a:ext>
            </a:extLst>
          </p:cNvPr>
          <p:cNvSpPr>
            <a:spLocks noGrp="1"/>
          </p:cNvSpPr>
          <p:nvPr>
            <p:ph idx="1"/>
          </p:nvPr>
        </p:nvSpPr>
        <p:spPr>
          <a:xfrm>
            <a:off x="572493" y="2071316"/>
            <a:ext cx="6713552" cy="4119172"/>
          </a:xfrm>
        </p:spPr>
        <p:txBody>
          <a:bodyPr anchor="t">
            <a:normAutofit/>
          </a:bodyPr>
          <a:lstStyle/>
          <a:p>
            <a:endParaRPr lang="en-GB" sz="2200" u="sng" dirty="0">
              <a:solidFill>
                <a:schemeClr val="accent1"/>
              </a:solidFill>
            </a:endParaRPr>
          </a:p>
        </p:txBody>
      </p:sp>
    </p:spTree>
    <p:extLst>
      <p:ext uri="{BB962C8B-B14F-4D97-AF65-F5344CB8AC3E}">
        <p14:creationId xmlns:p14="http://schemas.microsoft.com/office/powerpoint/2010/main" val="236643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EE53A-43F0-29C5-1E2C-BBD24E274AD6}"/>
              </a:ext>
            </a:extLst>
          </p:cNvPr>
          <p:cNvSpPr>
            <a:spLocks noGrp="1"/>
          </p:cNvSpPr>
          <p:nvPr>
            <p:ph type="title"/>
          </p:nvPr>
        </p:nvSpPr>
        <p:spPr>
          <a:xfrm>
            <a:off x="645064" y="525982"/>
            <a:ext cx="4282983" cy="1200361"/>
          </a:xfrm>
        </p:spPr>
        <p:txBody>
          <a:bodyPr anchor="b">
            <a:normAutofit/>
          </a:bodyPr>
          <a:lstStyle/>
          <a:p>
            <a:r>
              <a:rPr lang="en-US" sz="3600" dirty="0"/>
              <a:t>Essential and Wider Reading….</a:t>
            </a: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34085A-961F-F67B-6C67-4D6A6FC333B3}"/>
              </a:ext>
            </a:extLst>
          </p:cNvPr>
          <p:cNvSpPr>
            <a:spLocks noGrp="1"/>
          </p:cNvSpPr>
          <p:nvPr>
            <p:ph idx="1"/>
          </p:nvPr>
        </p:nvSpPr>
        <p:spPr>
          <a:xfrm>
            <a:off x="645066" y="2031101"/>
            <a:ext cx="4282984" cy="3511943"/>
          </a:xfrm>
        </p:spPr>
        <p:txBody>
          <a:bodyPr vert="horz" lIns="91440" tIns="45720" rIns="91440" bIns="45720" rtlCol="0" anchor="ctr">
            <a:normAutofit lnSpcReduction="10000"/>
          </a:bodyPr>
          <a:lstStyle/>
          <a:p>
            <a:r>
              <a:rPr lang="en-US" sz="1800" dirty="0"/>
              <a:t>Blackstone handbook for policing students.</a:t>
            </a:r>
          </a:p>
          <a:p>
            <a:r>
              <a:rPr lang="en-US" sz="1800" dirty="0"/>
              <a:t>Essential and Further reading lists on Moodle and within the Library resources.</a:t>
            </a:r>
          </a:p>
          <a:p>
            <a:r>
              <a:rPr lang="en-US" sz="1800" dirty="0"/>
              <a:t>College of Policing website and published documents.</a:t>
            </a:r>
          </a:p>
          <a:p>
            <a:r>
              <a:rPr lang="en-US" sz="1800" dirty="0"/>
              <a:t>The National Police Chief Council’s publications.</a:t>
            </a:r>
          </a:p>
          <a:p>
            <a:r>
              <a:rPr lang="en-US" sz="1800" dirty="0"/>
              <a:t>The Home Office.</a:t>
            </a:r>
          </a:p>
          <a:p>
            <a:r>
              <a:rPr lang="en-US" sz="1800" dirty="0"/>
              <a:t>The Independent Office for Police Conduct.</a:t>
            </a: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4BE7109-D307-22F7-A197-07C476A8E021}"/>
              </a:ext>
            </a:extLst>
          </p:cNvPr>
          <p:cNvPicPr>
            <a:picLocks noChangeAspect="1"/>
          </p:cNvPicPr>
          <p:nvPr/>
        </p:nvPicPr>
        <p:blipFill>
          <a:blip r:embed="rId2"/>
          <a:stretch>
            <a:fillRect/>
          </a:stretch>
        </p:blipFill>
        <p:spPr>
          <a:xfrm>
            <a:off x="6713817" y="1129559"/>
            <a:ext cx="3535813" cy="3877216"/>
          </a:xfrm>
          <a:prstGeom prst="rect">
            <a:avLst/>
          </a:prstGeom>
        </p:spPr>
      </p:pic>
    </p:spTree>
    <p:extLst>
      <p:ext uri="{BB962C8B-B14F-4D97-AF65-F5344CB8AC3E}">
        <p14:creationId xmlns:p14="http://schemas.microsoft.com/office/powerpoint/2010/main" val="113058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CEF6118E-44FB-4509-B4D9-129052E4C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D4B9B-8313-CF23-AE58-84E7705362C3}"/>
              </a:ext>
            </a:extLst>
          </p:cNvPr>
          <p:cNvSpPr>
            <a:spLocks noGrp="1"/>
          </p:cNvSpPr>
          <p:nvPr>
            <p:ph type="title"/>
          </p:nvPr>
        </p:nvSpPr>
        <p:spPr>
          <a:xfrm>
            <a:off x="835155" y="525195"/>
            <a:ext cx="3986155" cy="2806506"/>
          </a:xfrm>
        </p:spPr>
        <p:txBody>
          <a:bodyPr vert="horz" lIns="91440" tIns="45720" rIns="91440" bIns="45720" rtlCol="0" anchor="b">
            <a:normAutofit/>
          </a:bodyPr>
          <a:lstStyle/>
          <a:p>
            <a:r>
              <a:rPr lang="en-US" sz="4000" dirty="0"/>
              <a:t>How will you be assessed?</a:t>
            </a:r>
          </a:p>
        </p:txBody>
      </p:sp>
      <p:pic>
        <p:nvPicPr>
          <p:cNvPr id="7" name="Picture 6">
            <a:extLst>
              <a:ext uri="{FF2B5EF4-FFF2-40B4-BE49-F238E27FC236}">
                <a16:creationId xmlns:a16="http://schemas.microsoft.com/office/drawing/2014/main" id="{EB9157EB-97C6-EFFE-301E-69866F2E957D}"/>
              </a:ext>
            </a:extLst>
          </p:cNvPr>
          <p:cNvPicPr>
            <a:picLocks noChangeAspect="1"/>
          </p:cNvPicPr>
          <p:nvPr/>
        </p:nvPicPr>
        <p:blipFill>
          <a:blip r:embed="rId2"/>
          <a:srcRect t="13343" r="2" b="12870"/>
          <a:stretch>
            <a:fillRect/>
          </a:stretch>
        </p:blipFill>
        <p:spPr>
          <a:xfrm>
            <a:off x="5186554" y="163646"/>
            <a:ext cx="6806703" cy="2623097"/>
          </a:xfrm>
          <a:prstGeom prst="rect">
            <a:avLst/>
          </a:prstGeom>
        </p:spPr>
      </p:pic>
      <p:sp>
        <p:nvSpPr>
          <p:cNvPr id="4" name="Content Placeholder 3">
            <a:extLst>
              <a:ext uri="{FF2B5EF4-FFF2-40B4-BE49-F238E27FC236}">
                <a16:creationId xmlns:a16="http://schemas.microsoft.com/office/drawing/2014/main" id="{151B5AAF-103B-E92B-7121-9EAB3F166CA4}"/>
              </a:ext>
            </a:extLst>
          </p:cNvPr>
          <p:cNvSpPr>
            <a:spLocks noGrp="1"/>
          </p:cNvSpPr>
          <p:nvPr>
            <p:ph idx="1"/>
          </p:nvPr>
        </p:nvSpPr>
        <p:spPr>
          <a:xfrm>
            <a:off x="835155" y="3526300"/>
            <a:ext cx="3986155" cy="2588458"/>
          </a:xfrm>
        </p:spPr>
        <p:txBody>
          <a:bodyPr vert="horz" lIns="91440" tIns="45720" rIns="91440" bIns="45720" rtlCol="0" anchor="t">
            <a:normAutofit/>
          </a:bodyPr>
          <a:lstStyle/>
          <a:p>
            <a:r>
              <a:rPr lang="en-GB" sz="2000" dirty="0"/>
              <a:t>Assessment 1, 1500-word Essay </a:t>
            </a:r>
            <a:r>
              <a:rPr lang="en-GB" sz="2000"/>
              <a:t>due in by 23:59 hrs 13/11/26</a:t>
            </a:r>
          </a:p>
          <a:p>
            <a:endParaRPr lang="en-GB" sz="2000" dirty="0"/>
          </a:p>
          <a:p>
            <a:r>
              <a:rPr lang="en-GB" sz="2000" dirty="0"/>
              <a:t>Assessment 2, Competency Based Interview in line with Police Recruitment process W/C return in </a:t>
            </a:r>
            <a:r>
              <a:rPr lang="en-GB" sz="2000"/>
              <a:t>January</a:t>
            </a:r>
            <a:r>
              <a:rPr lang="en-GB" sz="2000" dirty="0"/>
              <a:t> 2027</a:t>
            </a:r>
          </a:p>
        </p:txBody>
      </p:sp>
      <p:pic>
        <p:nvPicPr>
          <p:cNvPr id="5" name="Picture 4" descr="Two people in office">
            <a:extLst>
              <a:ext uri="{FF2B5EF4-FFF2-40B4-BE49-F238E27FC236}">
                <a16:creationId xmlns:a16="http://schemas.microsoft.com/office/drawing/2014/main" id="{C6DE9F72-DE53-DC99-DA03-CC63AF1DB19C}"/>
              </a:ext>
            </a:extLst>
          </p:cNvPr>
          <p:cNvPicPr>
            <a:picLocks noChangeAspect="1"/>
          </p:cNvPicPr>
          <p:nvPr/>
        </p:nvPicPr>
        <p:blipFill rotWithShape="1">
          <a:blip r:embed="rId3"/>
          <a:srcRect t="13103" r="1" b="13107"/>
          <a:stretch>
            <a:fillRect/>
          </a:stretch>
        </p:blipFill>
        <p:spPr>
          <a:xfrm>
            <a:off x="5186554" y="2956875"/>
            <a:ext cx="6806703" cy="3352653"/>
          </a:xfrm>
          <a:prstGeom prst="rect">
            <a:avLst/>
          </a:prstGeom>
        </p:spPr>
      </p:pic>
    </p:spTree>
    <p:extLst>
      <p:ext uri="{BB962C8B-B14F-4D97-AF65-F5344CB8AC3E}">
        <p14:creationId xmlns:p14="http://schemas.microsoft.com/office/powerpoint/2010/main" val="3796734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F6298-5B8A-4ECE-C65B-597B8181D5CD}"/>
              </a:ext>
            </a:extLst>
          </p:cNvPr>
          <p:cNvSpPr>
            <a:spLocks noGrp="1"/>
          </p:cNvSpPr>
          <p:nvPr>
            <p:ph type="title"/>
          </p:nvPr>
        </p:nvSpPr>
        <p:spPr>
          <a:xfrm>
            <a:off x="572493" y="238539"/>
            <a:ext cx="11018520" cy="1434415"/>
          </a:xfrm>
        </p:spPr>
        <p:txBody>
          <a:bodyPr anchor="b">
            <a:normAutofit/>
          </a:bodyPr>
          <a:lstStyle/>
          <a:p>
            <a:r>
              <a:rPr lang="en-GB" sz="5400" dirty="0"/>
              <a:t>Assessments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D506AD-D663-D1B2-590E-26AB39D9A055}"/>
              </a:ext>
            </a:extLst>
          </p:cNvPr>
          <p:cNvSpPr>
            <a:spLocks noGrp="1"/>
          </p:cNvSpPr>
          <p:nvPr>
            <p:ph idx="1"/>
          </p:nvPr>
        </p:nvSpPr>
        <p:spPr>
          <a:xfrm>
            <a:off x="572493" y="2071316"/>
            <a:ext cx="6713552" cy="4119172"/>
          </a:xfrm>
        </p:spPr>
        <p:txBody>
          <a:bodyPr anchor="t">
            <a:normAutofit/>
          </a:bodyPr>
          <a:lstStyle/>
          <a:p>
            <a:r>
              <a:rPr lang="en-GB" sz="2400" dirty="0">
                <a:latin typeface="Arial"/>
                <a:cs typeface="Arial"/>
              </a:rPr>
              <a:t>Assessment 1 </a:t>
            </a:r>
          </a:p>
          <a:p>
            <a:r>
              <a:rPr lang="en-GB" sz="2400" dirty="0">
                <a:latin typeface="Arial"/>
                <a:cs typeface="Arial"/>
              </a:rPr>
              <a:t>1500 word written assessment</a:t>
            </a:r>
          </a:p>
          <a:p>
            <a:r>
              <a:rPr lang="en-GB" sz="2400" dirty="0">
                <a:latin typeface="Arial"/>
                <a:cs typeface="Arial"/>
              </a:rPr>
              <a:t>Harvard Referencing required</a:t>
            </a:r>
          </a:p>
          <a:p>
            <a:r>
              <a:rPr lang="en-GB" sz="2400" i="1" dirty="0">
                <a:highlight>
                  <a:srgbClr val="FFFFFF"/>
                </a:highlight>
                <a:latin typeface="Arial"/>
                <a:cs typeface="Arial"/>
              </a:rPr>
              <a:t>Discuss to what extent are the </a:t>
            </a:r>
            <a:r>
              <a:rPr lang="en-GB" sz="2400" i="1" dirty="0" err="1">
                <a:highlight>
                  <a:srgbClr val="FFFFFF"/>
                </a:highlight>
                <a:latin typeface="Arial"/>
                <a:cs typeface="Arial"/>
              </a:rPr>
              <a:t>Peelian</a:t>
            </a:r>
            <a:r>
              <a:rPr lang="en-GB" sz="2400" i="1" dirty="0">
                <a:highlight>
                  <a:srgbClr val="FFFFFF"/>
                </a:highlight>
                <a:latin typeface="Arial"/>
                <a:cs typeface="Arial"/>
              </a:rPr>
              <a:t> Principles still relevant in modern policing? Use examples to support your answer.</a:t>
            </a:r>
            <a:endParaRPr lang="en-GB" sz="2400" i="1">
              <a:highlight>
                <a:srgbClr val="C6C6C6"/>
              </a:highlight>
              <a:latin typeface="Arial"/>
              <a:cs typeface="Arial"/>
            </a:endParaRPr>
          </a:p>
          <a:p>
            <a:endParaRPr lang="en-GB" sz="2200" dirty="0"/>
          </a:p>
          <a:p>
            <a:endParaRPr lang="en-GB" sz="2200" dirty="0"/>
          </a:p>
        </p:txBody>
      </p:sp>
      <p:pic>
        <p:nvPicPr>
          <p:cNvPr id="5" name="Picture 4">
            <a:extLst>
              <a:ext uri="{FF2B5EF4-FFF2-40B4-BE49-F238E27FC236}">
                <a16:creationId xmlns:a16="http://schemas.microsoft.com/office/drawing/2014/main" id="{84613B15-116D-6F1B-0FFD-7EF0D18DF7EF}"/>
              </a:ext>
            </a:extLst>
          </p:cNvPr>
          <p:cNvPicPr>
            <a:picLocks noChangeAspect="1"/>
          </p:cNvPicPr>
          <p:nvPr/>
        </p:nvPicPr>
        <p:blipFill>
          <a:blip r:embed="rId2"/>
          <a:srcRect l="16294" r="2744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484900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08729-B3A8-673D-127A-6E89B8F94825}"/>
              </a:ext>
            </a:extLst>
          </p:cNvPr>
          <p:cNvSpPr>
            <a:spLocks noGrp="1"/>
          </p:cNvSpPr>
          <p:nvPr>
            <p:ph type="title"/>
          </p:nvPr>
        </p:nvSpPr>
        <p:spPr>
          <a:xfrm>
            <a:off x="838200" y="365125"/>
            <a:ext cx="10515600" cy="515977"/>
          </a:xfrm>
        </p:spPr>
        <p:txBody>
          <a:bodyPr>
            <a:normAutofit fontScale="90000"/>
          </a:bodyPr>
          <a:lstStyle/>
          <a:p>
            <a:pPr marL="228600" indent="-228600">
              <a:spcBef>
                <a:spcPts val="1000"/>
              </a:spcBef>
            </a:pPr>
            <a:br>
              <a:rPr lang="en-GB" sz="2800" dirty="0">
                <a:latin typeface="Aptos"/>
              </a:rPr>
            </a:br>
            <a:r>
              <a:rPr lang="en-GB" sz="2800">
                <a:latin typeface="Aptos"/>
              </a:rPr>
              <a:t>Breaking down the question</a:t>
            </a:r>
            <a:endParaRPr lang="en-US" sz="2800">
              <a:latin typeface="Aptos"/>
            </a:endParaRPr>
          </a:p>
          <a:p>
            <a:endParaRPr lang="en-GB" dirty="0"/>
          </a:p>
        </p:txBody>
      </p:sp>
      <p:sp>
        <p:nvSpPr>
          <p:cNvPr id="3" name="Content Placeholder 2">
            <a:extLst>
              <a:ext uri="{FF2B5EF4-FFF2-40B4-BE49-F238E27FC236}">
                <a16:creationId xmlns:a16="http://schemas.microsoft.com/office/drawing/2014/main" id="{D406D1DF-C76E-B072-4BEB-971F3A93A03C}"/>
              </a:ext>
            </a:extLst>
          </p:cNvPr>
          <p:cNvSpPr>
            <a:spLocks noGrp="1"/>
          </p:cNvSpPr>
          <p:nvPr>
            <p:ph idx="1"/>
          </p:nvPr>
        </p:nvSpPr>
        <p:spPr>
          <a:xfrm>
            <a:off x="838200" y="1181654"/>
            <a:ext cx="10515600" cy="4995309"/>
          </a:xfrm>
        </p:spPr>
        <p:txBody>
          <a:bodyPr vert="horz" lIns="91440" tIns="45720" rIns="91440" bIns="45720" rtlCol="0" anchor="t">
            <a:normAutofit fontScale="92500" lnSpcReduction="20000"/>
          </a:bodyPr>
          <a:lstStyle/>
          <a:p>
            <a:r>
              <a:rPr lang="en-GB" sz="1100" b="1" dirty="0">
                <a:latin typeface="Segoe UI"/>
                <a:cs typeface="Segoe UI"/>
              </a:rPr>
              <a:t>"</a:t>
            </a:r>
            <a:r>
              <a:rPr lang="en-GB" sz="1800" b="1" dirty="0">
                <a:latin typeface="Calibri"/>
                <a:ea typeface="Calibri"/>
                <a:cs typeface="Calibri"/>
              </a:rPr>
              <a:t>Discuss to what extent..."</a:t>
            </a:r>
            <a:endParaRPr lang="en-GB" sz="1800" dirty="0">
              <a:latin typeface="Calibri"/>
              <a:ea typeface="Calibri"/>
              <a:cs typeface="Calibri"/>
            </a:endParaRPr>
          </a:p>
          <a:p>
            <a:r>
              <a:rPr lang="en-GB" sz="1800" dirty="0">
                <a:latin typeface="Calibri"/>
                <a:ea typeface="Calibri"/>
                <a:cs typeface="Calibri"/>
              </a:rPr>
              <a:t>This means you need to present both sides of the argument.</a:t>
            </a:r>
          </a:p>
          <a:p>
            <a:r>
              <a:rPr lang="en-GB" sz="1800" dirty="0">
                <a:latin typeface="Calibri"/>
                <a:ea typeface="Calibri"/>
                <a:cs typeface="Calibri"/>
              </a:rPr>
              <a:t>Consider how far the principles are still relevant.</a:t>
            </a:r>
          </a:p>
          <a:p>
            <a:r>
              <a:rPr lang="en-GB" sz="1800" dirty="0">
                <a:latin typeface="Calibri"/>
                <a:ea typeface="Calibri"/>
                <a:cs typeface="Calibri"/>
              </a:rPr>
              <a:t>You should not simply say they are relevant or not relevant. Instead, explain which principles remain important, which may be difficult to apply, and why.</a:t>
            </a:r>
          </a:p>
          <a:p>
            <a:r>
              <a:rPr lang="en-GB" sz="1800" b="1" dirty="0">
                <a:latin typeface="Calibri"/>
                <a:ea typeface="Calibri"/>
                <a:cs typeface="Calibri"/>
              </a:rPr>
              <a:t>"Are the Peelian Principles still relevant in modern policing?"</a:t>
            </a:r>
            <a:endParaRPr lang="en-GB" sz="1800" dirty="0">
              <a:latin typeface="Calibri"/>
              <a:ea typeface="Calibri"/>
              <a:cs typeface="Calibri"/>
            </a:endParaRPr>
          </a:p>
          <a:p>
            <a:r>
              <a:rPr lang="en-GB" sz="1800" dirty="0">
                <a:latin typeface="Calibri"/>
                <a:ea typeface="Calibri"/>
                <a:cs typeface="Calibri"/>
              </a:rPr>
              <a:t>Examine 1 to 2 of the nine principles introduced by Sir Robert Peel in 1829.</a:t>
            </a:r>
          </a:p>
          <a:p>
            <a:r>
              <a:rPr lang="en-GB" sz="1800" dirty="0">
                <a:latin typeface="Calibri"/>
                <a:ea typeface="Calibri"/>
                <a:cs typeface="Calibri"/>
              </a:rPr>
              <a:t>Compare them with one of the realities of modern policing, such as: </a:t>
            </a:r>
          </a:p>
          <a:p>
            <a:pPr lvl="1"/>
            <a:r>
              <a:rPr lang="en-GB" sz="1800" dirty="0">
                <a:latin typeface="Calibri"/>
                <a:ea typeface="Calibri"/>
                <a:cs typeface="Calibri"/>
              </a:rPr>
              <a:t>Social media</a:t>
            </a:r>
          </a:p>
          <a:p>
            <a:pPr lvl="1"/>
            <a:r>
              <a:rPr lang="en-GB" sz="1800" dirty="0">
                <a:latin typeface="Calibri"/>
                <a:ea typeface="Calibri"/>
                <a:cs typeface="Calibri"/>
              </a:rPr>
              <a:t>Counter-terrorism</a:t>
            </a:r>
          </a:p>
          <a:p>
            <a:pPr lvl="1"/>
            <a:r>
              <a:rPr lang="en-GB" sz="1800" dirty="0">
                <a:latin typeface="Calibri"/>
                <a:ea typeface="Calibri"/>
                <a:cs typeface="Calibri"/>
              </a:rPr>
              <a:t>Public scrutiny</a:t>
            </a:r>
          </a:p>
          <a:p>
            <a:pPr lvl="1"/>
            <a:r>
              <a:rPr lang="en-GB" sz="1800" dirty="0">
                <a:latin typeface="Calibri"/>
                <a:ea typeface="Calibri"/>
                <a:cs typeface="Calibri"/>
              </a:rPr>
              <a:t>Diversity and inclusion</a:t>
            </a:r>
          </a:p>
          <a:p>
            <a:pPr lvl="1"/>
            <a:r>
              <a:rPr lang="en-GB" sz="1800" dirty="0">
                <a:latin typeface="Calibri"/>
                <a:ea typeface="Calibri"/>
                <a:cs typeface="Calibri"/>
              </a:rPr>
              <a:t>Public confidence </a:t>
            </a:r>
          </a:p>
          <a:p>
            <a:pPr lvl="1"/>
            <a:endParaRPr lang="en-GB" sz="1800" b="1" dirty="0">
              <a:latin typeface="Calibri"/>
              <a:ea typeface="Calibri"/>
              <a:cs typeface="Calibri"/>
            </a:endParaRPr>
          </a:p>
          <a:p>
            <a:pPr marL="457200" lvl="1" indent="0">
              <a:buNone/>
            </a:pPr>
            <a:r>
              <a:rPr lang="en-GB" sz="1800" b="1" dirty="0">
                <a:latin typeface="Calibri"/>
                <a:ea typeface="Calibri"/>
                <a:cs typeface="Calibri"/>
              </a:rPr>
              <a:t>"Use examples to support your answer."</a:t>
            </a:r>
            <a:endParaRPr lang="en-GB" sz="1800" dirty="0">
              <a:latin typeface="Calibri"/>
              <a:ea typeface="Calibri"/>
              <a:cs typeface="Calibri"/>
            </a:endParaRPr>
          </a:p>
          <a:p>
            <a:r>
              <a:rPr lang="en-GB" sz="1800" dirty="0">
                <a:latin typeface="Calibri"/>
                <a:ea typeface="Calibri"/>
                <a:cs typeface="Calibri"/>
              </a:rPr>
              <a:t>You must provide real-world examples from policing practice, reports, incidents, or policies.</a:t>
            </a:r>
          </a:p>
          <a:p>
            <a:r>
              <a:rPr lang="en-GB" sz="1800" dirty="0">
                <a:latin typeface="Calibri"/>
                <a:ea typeface="Calibri"/>
                <a:cs typeface="Calibri"/>
              </a:rPr>
              <a:t>Examples help demonstrate whether the principles work in practice today.</a:t>
            </a:r>
          </a:p>
          <a:p>
            <a:endParaRPr lang="en-GB" sz="1800" dirty="0">
              <a:latin typeface="Calibri"/>
              <a:ea typeface="Calibri"/>
              <a:cs typeface="Calibri"/>
            </a:endParaRPr>
          </a:p>
        </p:txBody>
      </p:sp>
    </p:spTree>
    <p:extLst>
      <p:ext uri="{BB962C8B-B14F-4D97-AF65-F5344CB8AC3E}">
        <p14:creationId xmlns:p14="http://schemas.microsoft.com/office/powerpoint/2010/main" val="1211063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9F980-98C8-0A45-53B8-7D0DF2A6E4DE}"/>
              </a:ext>
            </a:extLst>
          </p:cNvPr>
          <p:cNvSpPr>
            <a:spLocks noGrp="1"/>
          </p:cNvSpPr>
          <p:nvPr>
            <p:ph type="title"/>
          </p:nvPr>
        </p:nvSpPr>
        <p:spPr>
          <a:xfrm>
            <a:off x="838200" y="365125"/>
            <a:ext cx="10515600" cy="941250"/>
          </a:xfrm>
        </p:spPr>
        <p:txBody>
          <a:bodyPr/>
          <a:lstStyle/>
          <a:p>
            <a:r>
              <a:rPr lang="en-GB" dirty="0"/>
              <a:t>Ideas for Assignment</a:t>
            </a:r>
          </a:p>
        </p:txBody>
      </p:sp>
      <p:sp>
        <p:nvSpPr>
          <p:cNvPr id="3" name="Content Placeholder 2">
            <a:extLst>
              <a:ext uri="{FF2B5EF4-FFF2-40B4-BE49-F238E27FC236}">
                <a16:creationId xmlns:a16="http://schemas.microsoft.com/office/drawing/2014/main" id="{52078E3F-6B8B-D79D-F449-8FC3FEB748F4}"/>
              </a:ext>
            </a:extLst>
          </p:cNvPr>
          <p:cNvSpPr>
            <a:spLocks noGrp="1"/>
          </p:cNvSpPr>
          <p:nvPr>
            <p:ph idx="1"/>
          </p:nvPr>
        </p:nvSpPr>
        <p:spPr>
          <a:xfrm>
            <a:off x="838200" y="1686478"/>
            <a:ext cx="10515600" cy="4490485"/>
          </a:xfrm>
        </p:spPr>
        <p:txBody>
          <a:bodyPr vert="horz" lIns="91440" tIns="45720" rIns="91440" bIns="45720" rtlCol="0" anchor="t">
            <a:normAutofit/>
          </a:bodyPr>
          <a:lstStyle/>
          <a:p>
            <a:r>
              <a:rPr lang="en-GB" sz="1600" b="1" dirty="0">
                <a:latin typeface="Calibri"/>
                <a:ea typeface="Calibri"/>
                <a:cs typeface="Calibri"/>
              </a:rPr>
              <a:t>The effectiveness of the police depends on public approval and trust</a:t>
            </a:r>
            <a:r>
              <a:rPr lang="en-GB" sz="1600" dirty="0">
                <a:latin typeface="Calibri"/>
                <a:ea typeface="Calibri"/>
                <a:cs typeface="Calibri"/>
              </a:rPr>
              <a:t>. Peel argued that police authority comes from public support rather than fear. This remains central to policing in the UK, where officers operate largely through public cooperation. For example, neighbourhood policing teams rely on members of the public reporting crimes, sharing intelligence, and engaging in community initiatives. Counter-terrorism investigations also depend heavily on information provided by local communities. Without public trust, police would struggle to gather intelligence and prevent crime effectively</a:t>
            </a:r>
          </a:p>
          <a:p>
            <a:r>
              <a:rPr lang="en-GB" sz="1600" b="1" dirty="0">
                <a:latin typeface="Calibri"/>
                <a:ea typeface="Calibri"/>
                <a:cs typeface="Calibri"/>
              </a:rPr>
              <a:t>Police should prevent crime rather than simply react to it</a:t>
            </a:r>
            <a:r>
              <a:rPr lang="en-GB" sz="1600" dirty="0">
                <a:latin typeface="Calibri"/>
                <a:ea typeface="Calibri"/>
                <a:cs typeface="Calibri"/>
              </a:rPr>
              <a:t>. Modern policing places significant emphasis on crime prevention through safeguarding, early intervention, and partnership working with local authorities, schools, and health services. For example, initiatives aimed at reducing youth violence often involve police officers working alongside educators and social services</a:t>
            </a:r>
            <a:endParaRPr lang="en-GB"/>
          </a:p>
          <a:p>
            <a:r>
              <a:rPr lang="en-GB" sz="1600" b="1" dirty="0">
                <a:latin typeface="Calibri"/>
                <a:ea typeface="Calibri"/>
                <a:cs typeface="Calibri"/>
              </a:rPr>
              <a:t>Force should only be used when necessary and to the minimum extent required</a:t>
            </a:r>
            <a:r>
              <a:rPr lang="en-GB" sz="1600" dirty="0">
                <a:latin typeface="Calibri"/>
                <a:ea typeface="Calibri"/>
                <a:cs typeface="Calibri"/>
              </a:rPr>
              <a:t> is also highly relevant today. Police officers receive extensive training on the lawful and proportionate use of force. During public order incidents, officers are expected to use communication, negotiation, and de-escalation techniques before resorting to physical intervention.</a:t>
            </a:r>
          </a:p>
          <a:p>
            <a:r>
              <a:rPr lang="en-GB" sz="1600" b="1" dirty="0">
                <a:latin typeface="Calibri"/>
                <a:ea typeface="Calibri"/>
                <a:cs typeface="Calibri"/>
              </a:rPr>
              <a:t>Impartiality</a:t>
            </a:r>
            <a:r>
              <a:rPr lang="en-GB" sz="1600" dirty="0">
                <a:latin typeface="Calibri"/>
                <a:ea typeface="Calibri"/>
                <a:cs typeface="Calibri"/>
              </a:rPr>
              <a:t> has also been tested in recent years. High-profile incidents involving police misconduct and allegations of discrimination have affected public confidence in some forces. For example, criticism of stop and search practices</a:t>
            </a:r>
          </a:p>
          <a:p>
            <a:endParaRPr lang="en-GB" dirty="0"/>
          </a:p>
        </p:txBody>
      </p:sp>
    </p:spTree>
    <p:extLst>
      <p:ext uri="{BB962C8B-B14F-4D97-AF65-F5344CB8AC3E}">
        <p14:creationId xmlns:p14="http://schemas.microsoft.com/office/powerpoint/2010/main" val="3782505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554A6E-CF39-6CA8-12B3-53F3E34689F0}"/>
              </a:ext>
            </a:extLst>
          </p:cNvPr>
          <p:cNvSpPr>
            <a:spLocks noGrp="1"/>
          </p:cNvSpPr>
          <p:nvPr>
            <p:ph type="title"/>
          </p:nvPr>
        </p:nvSpPr>
        <p:spPr>
          <a:xfrm>
            <a:off x="572493" y="238539"/>
            <a:ext cx="11018520" cy="1434415"/>
          </a:xfrm>
        </p:spPr>
        <p:txBody>
          <a:bodyPr anchor="b">
            <a:normAutofit/>
          </a:bodyPr>
          <a:lstStyle/>
          <a:p>
            <a:r>
              <a:rPr lang="en-GB" sz="5400"/>
              <a:t>Assessments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BC4E8F-692E-24E9-8DDB-9AC4DA8CDA46}"/>
              </a:ext>
            </a:extLst>
          </p:cNvPr>
          <p:cNvSpPr>
            <a:spLocks noGrp="1"/>
          </p:cNvSpPr>
          <p:nvPr>
            <p:ph idx="1"/>
          </p:nvPr>
        </p:nvSpPr>
        <p:spPr>
          <a:xfrm>
            <a:off x="572493" y="2071316"/>
            <a:ext cx="6713552" cy="4119172"/>
          </a:xfrm>
        </p:spPr>
        <p:txBody>
          <a:bodyPr anchor="t">
            <a:normAutofit/>
          </a:bodyPr>
          <a:lstStyle/>
          <a:p>
            <a:r>
              <a:rPr lang="en-GB" sz="2400" dirty="0"/>
              <a:t>Assessment 2 </a:t>
            </a:r>
          </a:p>
          <a:p>
            <a:r>
              <a:rPr lang="en-GB" sz="2400" dirty="0"/>
              <a:t>Undertake Competency Based Interview (15mins)</a:t>
            </a:r>
          </a:p>
          <a:p>
            <a:r>
              <a:rPr lang="en-GB" sz="2400" dirty="0"/>
              <a:t>Date TBC January 2027</a:t>
            </a:r>
          </a:p>
          <a:p>
            <a:r>
              <a:rPr lang="en-GB" sz="2400" dirty="0"/>
              <a:t>On return after Christmas Vacation</a:t>
            </a:r>
          </a:p>
          <a:p>
            <a:endParaRPr lang="en-GB" sz="2200" dirty="0"/>
          </a:p>
        </p:txBody>
      </p:sp>
      <p:pic>
        <p:nvPicPr>
          <p:cNvPr id="5" name="Picture 4">
            <a:extLst>
              <a:ext uri="{FF2B5EF4-FFF2-40B4-BE49-F238E27FC236}">
                <a16:creationId xmlns:a16="http://schemas.microsoft.com/office/drawing/2014/main" id="{54FF67E0-7941-9235-F7E7-5706498A7B4D}"/>
              </a:ext>
            </a:extLst>
          </p:cNvPr>
          <p:cNvPicPr>
            <a:picLocks noChangeAspect="1"/>
          </p:cNvPicPr>
          <p:nvPr/>
        </p:nvPicPr>
        <p:blipFill>
          <a:blip r:embed="rId2"/>
          <a:srcRect l="6601" r="18343"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79800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643467" y="321734"/>
            <a:ext cx="10905066" cy="1135737"/>
          </a:xfrm>
        </p:spPr>
        <p:txBody>
          <a:bodyPr>
            <a:normAutofit/>
          </a:bodyPr>
          <a:lstStyle/>
          <a:p>
            <a:r>
              <a:rPr lang="en-GB" sz="3600"/>
              <a:t>Why do we have a criminal justice system?</a:t>
            </a:r>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1694761" y="1457471"/>
            <a:ext cx="3833842" cy="4719492"/>
          </a:xfrm>
        </p:spPr>
        <p:txBody>
          <a:bodyPr>
            <a:normAutofit/>
          </a:bodyPr>
          <a:lstStyle/>
          <a:p>
            <a:r>
              <a:rPr lang="en-GB" sz="2000"/>
              <a:t>Look to the past in England &amp; Wales</a:t>
            </a:r>
          </a:p>
          <a:p>
            <a:r>
              <a:rPr lang="en-GB" sz="2000"/>
              <a:t>Unofficial justice and punishment</a:t>
            </a:r>
          </a:p>
          <a:p>
            <a:r>
              <a:rPr lang="en-GB" sz="2000"/>
              <a:t>‘Justice’ outside of the court room</a:t>
            </a:r>
          </a:p>
          <a:p>
            <a:r>
              <a:rPr lang="en-GB" sz="2000"/>
              <a:t>Acts of vengeance</a:t>
            </a:r>
          </a:p>
          <a:p>
            <a:r>
              <a:rPr lang="en-GB" sz="2000"/>
              <a:t>‘Rough music’ - domestic abuse punishment</a:t>
            </a:r>
          </a:p>
          <a:p>
            <a:r>
              <a:rPr lang="en-GB" sz="2000"/>
              <a:t>Public shaming –  </a:t>
            </a:r>
          </a:p>
          <a:p>
            <a:r>
              <a:rPr lang="en-GB" sz="2000"/>
              <a:t>1744-1856 there were 450+ ‘private prosecution societies’</a:t>
            </a:r>
          </a:p>
          <a:p>
            <a:endParaRPr lang="en-GB" sz="2000"/>
          </a:p>
        </p:txBody>
      </p:sp>
      <p:pic>
        <p:nvPicPr>
          <p:cNvPr id="1026" name="Picture 2" descr="Medieval Stocks &amp; Pillory Overview &amp; Examples | Stocks as Punishment -  Video &amp; Lesson Transcript | Study.com">
            <a:extLst>
              <a:ext uri="{FF2B5EF4-FFF2-40B4-BE49-F238E27FC236}">
                <a16:creationId xmlns:a16="http://schemas.microsoft.com/office/drawing/2014/main" id="{F4BAFE41-B2D5-652D-F368-2C90FC639C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35372" y="2213028"/>
            <a:ext cx="4613160" cy="35017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4983386"/>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Monty Python Pearl Harbour.avi">
            <a:hlinkClick r:id="" action="ppaction://media"/>
          </p:cNvPr>
          <p:cNvPicPr>
            <a:picLocks noGrp="1" noChangeAspect="1"/>
          </p:cNvPicPr>
          <p:nvPr>
            <p:ph idx="1"/>
            <a:videoFile r:link="rId3"/>
            <p:extLst>
              <p:ext uri="{DAA4B4D4-6D71-4841-9C94-3DE7FCFB9230}">
                <p14:media xmlns:p14="http://schemas.microsoft.com/office/powerpoint/2010/main" r:embed="rId2"/>
              </p:ext>
            </p:extLst>
          </p:nvPr>
        </p:nvPicPr>
        <p:blipFill>
          <a:blip r:embed="rId6"/>
          <a:stretch>
            <a:fillRect/>
          </a:stretch>
        </p:blipFill>
        <p:spPr>
          <a:xfrm>
            <a:off x="1992313" y="204788"/>
            <a:ext cx="8177212" cy="6132512"/>
          </a:xfrm>
        </p:spPr>
      </p:pic>
    </p:spTree>
    <p:custDataLst>
      <p:tags r:id="rId1"/>
    </p:custDataLst>
    <p:extLst>
      <p:ext uri="{BB962C8B-B14F-4D97-AF65-F5344CB8AC3E}">
        <p14:creationId xmlns:p14="http://schemas.microsoft.com/office/powerpoint/2010/main" val="23786941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04B99-1DF9-0B40-07BF-5CA829C092FA}"/>
              </a:ext>
            </a:extLst>
          </p:cNvPr>
          <p:cNvSpPr>
            <a:spLocks noGrp="1"/>
          </p:cNvSpPr>
          <p:nvPr>
            <p:ph type="title"/>
          </p:nvPr>
        </p:nvSpPr>
        <p:spPr/>
        <p:txBody>
          <a:bodyPr/>
          <a:lstStyle/>
          <a:p>
            <a:r>
              <a:rPr lang="en-GB" dirty="0"/>
              <a:t>Historical </a:t>
            </a:r>
            <a:r>
              <a:rPr lang="en-GB"/>
              <a:t>Context</a:t>
            </a:r>
            <a:endParaRPr lang="en-GB" dirty="0"/>
          </a:p>
        </p:txBody>
      </p:sp>
      <p:pic>
        <p:nvPicPr>
          <p:cNvPr id="7" name="Content Placeholder 6">
            <a:extLst>
              <a:ext uri="{FF2B5EF4-FFF2-40B4-BE49-F238E27FC236}">
                <a16:creationId xmlns:a16="http://schemas.microsoft.com/office/drawing/2014/main" id="{92D3F884-28B1-816A-3F67-E2028CD20FD0}"/>
              </a:ext>
            </a:extLst>
          </p:cNvPr>
          <p:cNvPicPr>
            <a:picLocks noGrp="1" noChangeAspect="1"/>
          </p:cNvPicPr>
          <p:nvPr>
            <p:ph idx="1"/>
          </p:nvPr>
        </p:nvPicPr>
        <p:blipFill>
          <a:blip r:embed="rId3"/>
          <a:stretch>
            <a:fillRect/>
          </a:stretch>
        </p:blipFill>
        <p:spPr>
          <a:xfrm>
            <a:off x="819577" y="1825625"/>
            <a:ext cx="9406285" cy="4351338"/>
          </a:xfrm>
          <a:prstGeom prst="rect">
            <a:avLst/>
          </a:prstGeom>
        </p:spPr>
      </p:pic>
    </p:spTree>
    <p:extLst>
      <p:ext uri="{BB962C8B-B14F-4D97-AF65-F5344CB8AC3E}">
        <p14:creationId xmlns:p14="http://schemas.microsoft.com/office/powerpoint/2010/main" val="42103149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1441A-DB60-E123-AAE1-5EE15618DE97}"/>
              </a:ext>
            </a:extLst>
          </p:cNvPr>
          <p:cNvSpPr>
            <a:spLocks noGrp="1"/>
          </p:cNvSpPr>
          <p:nvPr>
            <p:ph type="title"/>
          </p:nvPr>
        </p:nvSpPr>
        <p:spPr>
          <a:xfrm>
            <a:off x="762000" y="1138265"/>
            <a:ext cx="5791199" cy="1401183"/>
          </a:xfrm>
        </p:spPr>
        <p:txBody>
          <a:bodyPr anchor="t">
            <a:normAutofit/>
          </a:bodyPr>
          <a:lstStyle/>
          <a:p>
            <a:r>
              <a:rPr lang="en-GB" sz="3200" dirty="0"/>
              <a:t>Where did it all begin?</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58BF1AA-FBE2-A6B0-AD6F-F5EDD0FEEF7B}"/>
              </a:ext>
            </a:extLst>
          </p:cNvPr>
          <p:cNvSpPr>
            <a:spLocks noGrp="1"/>
          </p:cNvSpPr>
          <p:nvPr>
            <p:ph idx="1"/>
          </p:nvPr>
        </p:nvSpPr>
        <p:spPr>
          <a:xfrm>
            <a:off x="762000" y="2551176"/>
            <a:ext cx="5791199" cy="3602935"/>
          </a:xfrm>
        </p:spPr>
        <p:txBody>
          <a:bodyPr vert="horz" lIns="91440" tIns="45720" rIns="91440" bIns="45720" rtlCol="0" anchor="t">
            <a:normAutofit/>
          </a:bodyPr>
          <a:lstStyle/>
          <a:p>
            <a:r>
              <a:rPr lang="en-GB" sz="2000" dirty="0"/>
              <a:t>Before the founding of Sir Robert Peel's Metropolitan Police Force in 1829, law enforcement in England relied on an ad hoc system of parish constables, watchmen, and private thief-takers. </a:t>
            </a:r>
            <a:endParaRPr lang="en-US"/>
          </a:p>
          <a:p>
            <a:r>
              <a:rPr lang="en-GB" sz="2000"/>
              <a:t>These systems were largely </a:t>
            </a:r>
            <a:r>
              <a:rPr lang="en-GB" sz="2000" dirty="0"/>
              <a:t>ineffective and corrupt, relying more on community responsibility and private incentive </a:t>
            </a:r>
            <a:r>
              <a:rPr lang="en-GB" sz="2000"/>
              <a:t>than on a centralised, professional structure.</a:t>
            </a:r>
            <a:endParaRPr lang="en-GB"/>
          </a:p>
        </p:txBody>
      </p:sp>
      <p:sp>
        <p:nvSpPr>
          <p:cNvPr id="12"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E44A250-E80F-0F0E-7042-962F3662ADAA}"/>
              </a:ext>
            </a:extLst>
          </p:cNvPr>
          <p:cNvPicPr>
            <a:picLocks noChangeAspect="1"/>
          </p:cNvPicPr>
          <p:nvPr/>
        </p:nvPicPr>
        <p:blipFill>
          <a:blip r:embed="rId3"/>
          <a:stretch>
            <a:fillRect/>
          </a:stretch>
        </p:blipFill>
        <p:spPr>
          <a:xfrm>
            <a:off x="8365818" y="842824"/>
            <a:ext cx="2768938" cy="5167037"/>
          </a:xfrm>
          <a:prstGeom prst="rect">
            <a:avLst/>
          </a:prstGeom>
        </p:spPr>
      </p:pic>
    </p:spTree>
    <p:extLst>
      <p:ext uri="{BB962C8B-B14F-4D97-AF65-F5344CB8AC3E}">
        <p14:creationId xmlns:p14="http://schemas.microsoft.com/office/powerpoint/2010/main" val="850774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7522A-FFFF-A916-F54D-272C51C3C75E}"/>
              </a:ext>
            </a:extLst>
          </p:cNvPr>
          <p:cNvSpPr>
            <a:spLocks noGrp="1"/>
          </p:cNvSpPr>
          <p:nvPr>
            <p:ph type="title"/>
          </p:nvPr>
        </p:nvSpPr>
        <p:spPr>
          <a:xfrm>
            <a:off x="971368" y="371720"/>
            <a:ext cx="6125964" cy="552046"/>
          </a:xfrm>
        </p:spPr>
        <p:txBody>
          <a:bodyPr anchor="b">
            <a:normAutofit fontScale="90000"/>
          </a:bodyPr>
          <a:lstStyle/>
          <a:p>
            <a:r>
              <a:rPr lang="en-US" dirty="0"/>
              <a:t>Task</a:t>
            </a:r>
          </a:p>
        </p:txBody>
      </p:sp>
      <p:sp>
        <p:nvSpPr>
          <p:cNvPr id="3" name="Content Placeholder 2">
            <a:extLst>
              <a:ext uri="{FF2B5EF4-FFF2-40B4-BE49-F238E27FC236}">
                <a16:creationId xmlns:a16="http://schemas.microsoft.com/office/drawing/2014/main" id="{3F264B66-40EC-FEAB-869D-EB49E300AD1F}"/>
              </a:ext>
            </a:extLst>
          </p:cNvPr>
          <p:cNvSpPr>
            <a:spLocks noGrp="1"/>
          </p:cNvSpPr>
          <p:nvPr>
            <p:ph idx="1"/>
          </p:nvPr>
        </p:nvSpPr>
        <p:spPr>
          <a:xfrm>
            <a:off x="152400" y="1158240"/>
            <a:ext cx="4933769" cy="5018723"/>
          </a:xfrm>
        </p:spPr>
        <p:txBody>
          <a:bodyPr vert="horz" lIns="91440" tIns="45720" rIns="91440" bIns="45720" rtlCol="0" anchor="t">
            <a:normAutofit/>
          </a:bodyPr>
          <a:lstStyle/>
          <a:p>
            <a:r>
              <a:rPr lang="en-US" sz="2000" b="1" dirty="0"/>
              <a:t>When was the first police force in the UK established?</a:t>
            </a:r>
          </a:p>
          <a:p>
            <a:endParaRPr lang="en-US" sz="2000" dirty="0"/>
          </a:p>
          <a:p>
            <a:r>
              <a:rPr lang="en-US" sz="2000" b="1" dirty="0"/>
              <a:t>What was it called?</a:t>
            </a:r>
          </a:p>
          <a:p>
            <a:endParaRPr lang="en-US" sz="2000" dirty="0"/>
          </a:p>
          <a:p>
            <a:r>
              <a:rPr lang="en-US" sz="2000" b="1" dirty="0"/>
              <a:t>Who created it?</a:t>
            </a:r>
          </a:p>
          <a:p>
            <a:endParaRPr lang="en-US" sz="2000" dirty="0"/>
          </a:p>
          <a:p>
            <a:endParaRPr lang="en-US" sz="2000" dirty="0"/>
          </a:p>
          <a:p>
            <a:r>
              <a:rPr lang="en-US" sz="2000" b="1" dirty="0"/>
              <a:t>What were the officers affectionately called?</a:t>
            </a:r>
          </a:p>
        </p:txBody>
      </p:sp>
      <p:pic>
        <p:nvPicPr>
          <p:cNvPr id="10" name="Picture 9">
            <a:extLst>
              <a:ext uri="{FF2B5EF4-FFF2-40B4-BE49-F238E27FC236}">
                <a16:creationId xmlns:a16="http://schemas.microsoft.com/office/drawing/2014/main" id="{A5129F0A-C8C0-01EF-8ED5-C8A396E7A7BA}"/>
              </a:ext>
            </a:extLst>
          </p:cNvPr>
          <p:cNvPicPr>
            <a:picLocks noChangeAspect="1"/>
          </p:cNvPicPr>
          <p:nvPr/>
        </p:nvPicPr>
        <p:blipFill>
          <a:blip r:embed="rId2"/>
          <a:srcRect t="12557" b="6172"/>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2" name="Picture 11">
            <a:extLst>
              <a:ext uri="{FF2B5EF4-FFF2-40B4-BE49-F238E27FC236}">
                <a16:creationId xmlns:a16="http://schemas.microsoft.com/office/drawing/2014/main" id="{5691E759-C48A-B2A3-E50E-3620A38DCB9D}"/>
              </a:ext>
            </a:extLst>
          </p:cNvPr>
          <p:cNvPicPr>
            <a:picLocks noChangeAspect="1"/>
          </p:cNvPicPr>
          <p:nvPr/>
        </p:nvPicPr>
        <p:blipFill>
          <a:blip r:embed="rId3"/>
          <a:srcRect t="1570" b="17570"/>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8" name="Picture 7">
            <a:extLst>
              <a:ext uri="{FF2B5EF4-FFF2-40B4-BE49-F238E27FC236}">
                <a16:creationId xmlns:a16="http://schemas.microsoft.com/office/drawing/2014/main" id="{A80082F3-A415-A4A9-68E9-DBBA34145F87}"/>
              </a:ext>
            </a:extLst>
          </p:cNvPr>
          <p:cNvPicPr>
            <a:picLocks noChangeAspect="1"/>
          </p:cNvPicPr>
          <p:nvPr/>
        </p:nvPicPr>
        <p:blipFill>
          <a:blip r:embed="rId4"/>
          <a:srcRect l="13837" r="26565" b="-1"/>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512413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C5BAA0-719A-B450-9A99-F7793B863C28}"/>
            </a:ext>
          </a:extLst>
        </p:cNvPr>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D2FE4B6-9E75-1F8E-A11F-2ACAAA914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C98FC4-1073-E54C-7851-D41AE6062CE5}"/>
              </a:ext>
            </a:extLst>
          </p:cNvPr>
          <p:cNvSpPr>
            <a:spLocks noGrp="1"/>
          </p:cNvSpPr>
          <p:nvPr>
            <p:ph type="title"/>
          </p:nvPr>
        </p:nvSpPr>
        <p:spPr>
          <a:xfrm>
            <a:off x="971368" y="371720"/>
            <a:ext cx="6125964" cy="552046"/>
          </a:xfrm>
        </p:spPr>
        <p:txBody>
          <a:bodyPr anchor="b">
            <a:normAutofit fontScale="90000"/>
          </a:bodyPr>
          <a:lstStyle/>
          <a:p>
            <a:r>
              <a:rPr lang="en-US" dirty="0"/>
              <a:t>Task</a:t>
            </a:r>
          </a:p>
        </p:txBody>
      </p:sp>
      <p:sp>
        <p:nvSpPr>
          <p:cNvPr id="3" name="Content Placeholder 2">
            <a:extLst>
              <a:ext uri="{FF2B5EF4-FFF2-40B4-BE49-F238E27FC236}">
                <a16:creationId xmlns:a16="http://schemas.microsoft.com/office/drawing/2014/main" id="{F0688C5A-8260-FCE3-C4B0-74EBDA611E74}"/>
              </a:ext>
            </a:extLst>
          </p:cNvPr>
          <p:cNvSpPr>
            <a:spLocks noGrp="1"/>
          </p:cNvSpPr>
          <p:nvPr>
            <p:ph idx="1"/>
          </p:nvPr>
        </p:nvSpPr>
        <p:spPr>
          <a:xfrm>
            <a:off x="152400" y="1158240"/>
            <a:ext cx="4933769" cy="5018723"/>
          </a:xfrm>
        </p:spPr>
        <p:txBody>
          <a:bodyPr vert="horz" lIns="91440" tIns="45720" rIns="91440" bIns="45720" rtlCol="0">
            <a:normAutofit/>
          </a:bodyPr>
          <a:lstStyle/>
          <a:p>
            <a:r>
              <a:rPr lang="en-US" sz="2000" b="1" dirty="0"/>
              <a:t>When was the first police force in the UK established?</a:t>
            </a:r>
          </a:p>
          <a:p>
            <a:r>
              <a:rPr lang="en-US" sz="2000" dirty="0"/>
              <a:t>1829</a:t>
            </a:r>
          </a:p>
          <a:p>
            <a:endParaRPr lang="en-US" sz="2000" dirty="0"/>
          </a:p>
          <a:p>
            <a:r>
              <a:rPr lang="en-US" sz="2000" b="1" dirty="0"/>
              <a:t>What was it called?</a:t>
            </a:r>
          </a:p>
          <a:p>
            <a:r>
              <a:rPr lang="en-US" sz="2000" dirty="0"/>
              <a:t>The Metropolitan Police Service</a:t>
            </a:r>
          </a:p>
          <a:p>
            <a:endParaRPr lang="en-US" sz="2000" dirty="0"/>
          </a:p>
          <a:p>
            <a:r>
              <a:rPr lang="en-US" sz="2000" b="1" dirty="0"/>
              <a:t>Who created it?</a:t>
            </a:r>
          </a:p>
          <a:p>
            <a:r>
              <a:rPr lang="en-US" sz="2000" dirty="0"/>
              <a:t>Sir Robert Peel</a:t>
            </a:r>
          </a:p>
          <a:p>
            <a:endParaRPr lang="en-US" sz="2000" dirty="0"/>
          </a:p>
          <a:p>
            <a:r>
              <a:rPr lang="en-US" sz="2000" b="1" dirty="0"/>
              <a:t>What were the officers affectionately called?</a:t>
            </a:r>
          </a:p>
          <a:p>
            <a:r>
              <a:rPr lang="en-US" sz="2000" dirty="0"/>
              <a:t>Peelers or Bobbies!</a:t>
            </a:r>
          </a:p>
        </p:txBody>
      </p:sp>
      <p:pic>
        <p:nvPicPr>
          <p:cNvPr id="10" name="Picture 9">
            <a:extLst>
              <a:ext uri="{FF2B5EF4-FFF2-40B4-BE49-F238E27FC236}">
                <a16:creationId xmlns:a16="http://schemas.microsoft.com/office/drawing/2014/main" id="{11F75F98-E8D2-B0F3-65FF-77603D0C8A12}"/>
              </a:ext>
            </a:extLst>
          </p:cNvPr>
          <p:cNvPicPr>
            <a:picLocks noChangeAspect="1"/>
          </p:cNvPicPr>
          <p:nvPr/>
        </p:nvPicPr>
        <p:blipFill>
          <a:blip r:embed="rId3"/>
          <a:srcRect t="12557" b="6172"/>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2" name="Picture 11">
            <a:extLst>
              <a:ext uri="{FF2B5EF4-FFF2-40B4-BE49-F238E27FC236}">
                <a16:creationId xmlns:a16="http://schemas.microsoft.com/office/drawing/2014/main" id="{9B0BE4B6-7864-135A-2FBA-272F7F1110F9}"/>
              </a:ext>
            </a:extLst>
          </p:cNvPr>
          <p:cNvPicPr>
            <a:picLocks noChangeAspect="1"/>
          </p:cNvPicPr>
          <p:nvPr/>
        </p:nvPicPr>
        <p:blipFill>
          <a:blip r:embed="rId4"/>
          <a:srcRect t="1570" b="17570"/>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8" name="Picture 7">
            <a:extLst>
              <a:ext uri="{FF2B5EF4-FFF2-40B4-BE49-F238E27FC236}">
                <a16:creationId xmlns:a16="http://schemas.microsoft.com/office/drawing/2014/main" id="{5181B9DD-EC76-148D-F4F5-03707C34AA6E}"/>
              </a:ext>
            </a:extLst>
          </p:cNvPr>
          <p:cNvPicPr>
            <a:picLocks noChangeAspect="1"/>
          </p:cNvPicPr>
          <p:nvPr/>
        </p:nvPicPr>
        <p:blipFill>
          <a:blip r:embed="rId5"/>
          <a:srcRect l="13837" r="26565" b="-1"/>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644301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The Principles of Policing | Rupert Matthews">
            <a:extLst>
              <a:ext uri="{FF2B5EF4-FFF2-40B4-BE49-F238E27FC236}">
                <a16:creationId xmlns:a16="http://schemas.microsoft.com/office/drawing/2014/main" id="{06698328-425C-6B96-BEAE-43A1A5AC6159}"/>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9" name="Freeform 12">
            <a:extLst>
              <a:ext uri="{FF2B5EF4-FFF2-40B4-BE49-F238E27FC236}">
                <a16:creationId xmlns:a16="http://schemas.microsoft.com/office/drawing/2014/main" id="{522A94E1-AEBD-4286-BFF8-0711E4CD3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622650" y="5181600"/>
            <a:ext cx="9165010" cy="1174750"/>
          </a:xfrm>
          <a:custGeom>
            <a:avLst/>
            <a:gdLst>
              <a:gd name="connsiteX0" fmla="*/ 0 w 9165010"/>
              <a:gd name="connsiteY0" fmla="*/ 1073384 h 1073384"/>
              <a:gd name="connsiteX1" fmla="*/ 9165010 w 9165010"/>
              <a:gd name="connsiteY1" fmla="*/ 1073384 h 1073384"/>
              <a:gd name="connsiteX2" fmla="*/ 9165010 w 9165010"/>
              <a:gd name="connsiteY2" fmla="*/ 266817 h 1073384"/>
              <a:gd name="connsiteX3" fmla="*/ 4757604 w 9165010"/>
              <a:gd name="connsiteY3" fmla="*/ 266817 h 1073384"/>
              <a:gd name="connsiteX4" fmla="*/ 4582505 w 9165010"/>
              <a:gd name="connsiteY4" fmla="*/ 0 h 1073384"/>
              <a:gd name="connsiteX5" fmla="*/ 4407407 w 9165010"/>
              <a:gd name="connsiteY5" fmla="*/ 266817 h 1073384"/>
              <a:gd name="connsiteX6" fmla="*/ 0 w 9165010"/>
              <a:gd name="connsiteY6" fmla="*/ 266817 h 1073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5010" h="1073384">
                <a:moveTo>
                  <a:pt x="0" y="1073384"/>
                </a:moveTo>
                <a:lnTo>
                  <a:pt x="9165010" y="1073384"/>
                </a:lnTo>
                <a:lnTo>
                  <a:pt x="9165010" y="266817"/>
                </a:lnTo>
                <a:lnTo>
                  <a:pt x="4757604" y="266817"/>
                </a:lnTo>
                <a:lnTo>
                  <a:pt x="4582505" y="0"/>
                </a:lnTo>
                <a:lnTo>
                  <a:pt x="4407407" y="266817"/>
                </a:lnTo>
                <a:lnTo>
                  <a:pt x="0" y="266817"/>
                </a:lnTo>
                <a:close/>
              </a:path>
            </a:pathLst>
          </a:custGeom>
          <a:solidFill>
            <a:srgbClr val="404040">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B9B590-3423-2D93-BE0C-59C71928D225}"/>
              </a:ext>
            </a:extLst>
          </p:cNvPr>
          <p:cNvSpPr>
            <a:spLocks noGrp="1"/>
          </p:cNvSpPr>
          <p:nvPr>
            <p:ph type="title"/>
          </p:nvPr>
        </p:nvSpPr>
        <p:spPr>
          <a:xfrm>
            <a:off x="1771650" y="5254391"/>
            <a:ext cx="8867012" cy="774934"/>
          </a:xfrm>
          <a:noFill/>
        </p:spPr>
        <p:txBody>
          <a:bodyPr vert="horz" lIns="91440" tIns="45720" rIns="91440" bIns="45720" rtlCol="0" anchor="ctr">
            <a:normAutofit/>
          </a:bodyPr>
          <a:lstStyle/>
          <a:p>
            <a:pPr algn="ctr"/>
            <a:r>
              <a:rPr lang="en-US" sz="4000">
                <a:solidFill>
                  <a:srgbClr val="FFFFFF"/>
                </a:solidFill>
              </a:rPr>
              <a:t>Peelian principles</a:t>
            </a:r>
          </a:p>
        </p:txBody>
      </p:sp>
    </p:spTree>
    <p:extLst>
      <p:ext uri="{BB962C8B-B14F-4D97-AF65-F5344CB8AC3E}">
        <p14:creationId xmlns:p14="http://schemas.microsoft.com/office/powerpoint/2010/main" val="29217869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87E9DA-1697-AF9B-202A-E1E31D2D81C0}"/>
              </a:ext>
            </a:extLst>
          </p:cNvPr>
          <p:cNvSpPr>
            <a:spLocks noGrp="1"/>
          </p:cNvSpPr>
          <p:nvPr>
            <p:ph type="title"/>
          </p:nvPr>
        </p:nvSpPr>
        <p:spPr>
          <a:xfrm>
            <a:off x="793662" y="386930"/>
            <a:ext cx="10066122" cy="1298448"/>
          </a:xfrm>
        </p:spPr>
        <p:txBody>
          <a:bodyPr anchor="b">
            <a:normAutofit/>
          </a:bodyPr>
          <a:lstStyle/>
          <a:p>
            <a:r>
              <a:rPr lang="en-US" sz="4800"/>
              <a:t>History of UK policing</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EEBC5A-9D36-A67A-B0F9-AD7722F458A4}"/>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GB" sz="2000" dirty="0"/>
              <a:t>Sir Robert Peel- (Home secretary 1822) is widely acknowledged as the creator of the first professional police force</a:t>
            </a:r>
          </a:p>
          <a:p>
            <a:r>
              <a:rPr lang="en-GB" sz="2000" dirty="0"/>
              <a:t>One of his key aims was to create a disciplined organisation to serve its public </a:t>
            </a:r>
          </a:p>
          <a:p>
            <a:r>
              <a:rPr lang="en-GB" sz="2000" dirty="0"/>
              <a:t>Peel's Metropolitan police Act 1829- Introduction of the Metropolitan police force</a:t>
            </a:r>
            <a:endParaRPr lang="en-GB"/>
          </a:p>
          <a:p>
            <a:endParaRPr lang="en-US" sz="2000" dirty="0"/>
          </a:p>
        </p:txBody>
      </p:sp>
      <p:pic>
        <p:nvPicPr>
          <p:cNvPr id="4" name="Picture 3" descr="Metropolitan Police Force ...">
            <a:extLst>
              <a:ext uri="{FF2B5EF4-FFF2-40B4-BE49-F238E27FC236}">
                <a16:creationId xmlns:a16="http://schemas.microsoft.com/office/drawing/2014/main" id="{F8A07D1F-0E04-F6A2-EE09-E465E194988F}"/>
              </a:ext>
            </a:extLst>
          </p:cNvPr>
          <p:cNvPicPr>
            <a:picLocks noChangeAspect="1"/>
          </p:cNvPicPr>
          <p:nvPr/>
        </p:nvPicPr>
        <p:blipFill>
          <a:blip r:embed="rId3"/>
          <a:stretch>
            <a:fillRect/>
          </a:stretch>
        </p:blipFill>
        <p:spPr>
          <a:xfrm>
            <a:off x="5911532" y="2495051"/>
            <a:ext cx="5150277" cy="3692651"/>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2858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No photo description available.">
            <a:extLst>
              <a:ext uri="{FF2B5EF4-FFF2-40B4-BE49-F238E27FC236}">
                <a16:creationId xmlns:a16="http://schemas.microsoft.com/office/drawing/2014/main" id="{A22E185D-E870-8A14-E252-5FAD8F8E9ADE}"/>
              </a:ext>
            </a:extLst>
          </p:cNvPr>
          <p:cNvPicPr>
            <a:picLocks noGrp="1" noChangeAspect="1"/>
          </p:cNvPicPr>
          <p:nvPr>
            <p:ph idx="1"/>
          </p:nvPr>
        </p:nvPicPr>
        <p:blipFill>
          <a:blip r:embed="rId2"/>
          <a:stretch>
            <a:fillRect/>
          </a:stretch>
        </p:blipFill>
        <p:spPr>
          <a:xfrm>
            <a:off x="780288" y="0"/>
            <a:ext cx="10411968" cy="6858000"/>
          </a:xfrm>
          <a:prstGeom prst="rect">
            <a:avLst/>
          </a:prstGeom>
        </p:spPr>
      </p:pic>
    </p:spTree>
    <p:extLst>
      <p:ext uri="{BB962C8B-B14F-4D97-AF65-F5344CB8AC3E}">
        <p14:creationId xmlns:p14="http://schemas.microsoft.com/office/powerpoint/2010/main" val="37595667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5AF9F-C4F5-E3F9-A815-7A36DB36F23A}"/>
              </a:ext>
            </a:extLst>
          </p:cNvPr>
          <p:cNvSpPr>
            <a:spLocks noGrp="1"/>
          </p:cNvSpPr>
          <p:nvPr>
            <p:ph type="title"/>
          </p:nvPr>
        </p:nvSpPr>
        <p:spPr>
          <a:xfrm>
            <a:off x="838200" y="365125"/>
            <a:ext cx="10515600" cy="417322"/>
          </a:xfrm>
        </p:spPr>
        <p:txBody>
          <a:bodyPr>
            <a:normAutofit fontScale="90000"/>
          </a:bodyPr>
          <a:lstStyle/>
          <a:p>
            <a:pPr marL="228600" indent="-228600">
              <a:spcBef>
                <a:spcPts val="1000"/>
              </a:spcBef>
            </a:pPr>
            <a:br>
              <a:rPr lang="en-GB" sz="1300" dirty="0">
                <a:solidFill>
                  <a:srgbClr val="0B0C0C"/>
                </a:solidFill>
                <a:highlight>
                  <a:srgbClr val="FFFFFF"/>
                </a:highlight>
                <a:latin typeface="Aptos"/>
              </a:rPr>
            </a:br>
            <a:br>
              <a:rPr lang="en-GB" sz="2000" dirty="0">
                <a:highlight>
                  <a:srgbClr val="FFFFFF"/>
                </a:highlight>
                <a:latin typeface="Aptos"/>
              </a:rPr>
            </a:br>
            <a:r>
              <a:rPr lang="en-GB" sz="2000" dirty="0">
                <a:solidFill>
                  <a:srgbClr val="0B0C0C"/>
                </a:solidFill>
                <a:highlight>
                  <a:srgbClr val="FFFFFF"/>
                </a:highlight>
                <a:latin typeface="Aptos"/>
              </a:rPr>
              <a:t>‘General Instructions’ that were issued to every new police officer from 1829 were:</a:t>
            </a:r>
            <a:endParaRPr lang="en-GB" sz="2000">
              <a:latin typeface="Aptos"/>
            </a:endParaRPr>
          </a:p>
          <a:p>
            <a:endParaRPr lang="en-GB" dirty="0"/>
          </a:p>
        </p:txBody>
      </p:sp>
      <p:sp>
        <p:nvSpPr>
          <p:cNvPr id="3" name="Content Placeholder 2">
            <a:extLst>
              <a:ext uri="{FF2B5EF4-FFF2-40B4-BE49-F238E27FC236}">
                <a16:creationId xmlns:a16="http://schemas.microsoft.com/office/drawing/2014/main" id="{67A2CECF-FEF7-FC11-72A0-1A0AB83F2A65}"/>
              </a:ext>
            </a:extLst>
          </p:cNvPr>
          <p:cNvSpPr>
            <a:spLocks noGrp="1"/>
          </p:cNvSpPr>
          <p:nvPr>
            <p:ph idx="1"/>
          </p:nvPr>
        </p:nvSpPr>
        <p:spPr>
          <a:xfrm>
            <a:off x="838200" y="948171"/>
            <a:ext cx="10515600" cy="5228792"/>
          </a:xfrm>
        </p:spPr>
        <p:txBody>
          <a:bodyPr vert="horz" lIns="91440" tIns="45720" rIns="91440" bIns="45720" rtlCol="0" anchor="t">
            <a:normAutofit fontScale="55000" lnSpcReduction="20000"/>
          </a:bodyPr>
          <a:lstStyle/>
          <a:p>
            <a:r>
              <a:rPr lang="en-GB" dirty="0">
                <a:solidFill>
                  <a:srgbClr val="0B0C0C"/>
                </a:solidFill>
                <a:highlight>
                  <a:srgbClr val="FFFFFF"/>
                </a:highlight>
                <a:ea typeface="+mn-lt"/>
                <a:cs typeface="+mn-lt"/>
              </a:rPr>
              <a:t>To prevent crime and disorder, as an alternative to their repression by military force and severity of legal punishment.</a:t>
            </a:r>
            <a:endParaRPr lang="en-GB" dirty="0"/>
          </a:p>
          <a:p>
            <a:r>
              <a:rPr lang="en-GB" dirty="0">
                <a:solidFill>
                  <a:srgbClr val="0B0C0C"/>
                </a:solidFill>
                <a:highlight>
                  <a:srgbClr val="FFFFFF"/>
                </a:highlight>
                <a:ea typeface="+mn-lt"/>
                <a:cs typeface="+mn-lt"/>
              </a:rPr>
              <a:t>To recognise always that the power of the police to fulfil their functions and duties is dependent on public approval of their existence, actions and behaviour and on their ability to secure and maintain public respect.</a:t>
            </a:r>
            <a:endParaRPr lang="en-GB" dirty="0"/>
          </a:p>
          <a:p>
            <a:r>
              <a:rPr lang="en-GB" dirty="0">
                <a:solidFill>
                  <a:srgbClr val="0B0C0C"/>
                </a:solidFill>
                <a:highlight>
                  <a:srgbClr val="FFFFFF"/>
                </a:highlight>
                <a:ea typeface="+mn-lt"/>
                <a:cs typeface="+mn-lt"/>
              </a:rPr>
              <a:t>To recognise always that to secure and maintain the respect and approval of the public means also the securing of the willing co-operation of the public in the task of securing observance of laws.</a:t>
            </a:r>
            <a:endParaRPr lang="en-GB" dirty="0"/>
          </a:p>
          <a:p>
            <a:r>
              <a:rPr lang="en-GB" dirty="0">
                <a:solidFill>
                  <a:srgbClr val="0B0C0C"/>
                </a:solidFill>
                <a:highlight>
                  <a:srgbClr val="FFFFFF"/>
                </a:highlight>
                <a:ea typeface="+mn-lt"/>
                <a:cs typeface="+mn-lt"/>
              </a:rPr>
              <a:t>To recognise always that the extent to which the co-operation of the public can be secured diminishes proportionately the necessity of the use of physical force and compulsion for achieving police objectives.</a:t>
            </a:r>
            <a:endParaRPr lang="en-GB" dirty="0"/>
          </a:p>
          <a:p>
            <a:r>
              <a:rPr lang="en-GB" dirty="0">
                <a:solidFill>
                  <a:srgbClr val="0B0C0C"/>
                </a:solidFill>
                <a:highlight>
                  <a:srgbClr val="FFFFFF"/>
                </a:highlight>
                <a:ea typeface="+mn-lt"/>
                <a:cs typeface="+mn-lt"/>
              </a:rPr>
              <a:t>To seek and preserve public favour, not by pandering to public opinion; but by constantly demonstrating absolutely impartial service to law, in complete independence of policy, and without regard to the justice or injustice of the substance of individual laws, by ready offering of individual service and friendship to all members of the public without regard to their wealth or social standing, by ready exercise of courtesy and friendly good humour; and by ready offering of individual sacrifice in protecting and preserving life.</a:t>
            </a:r>
            <a:endParaRPr lang="en-GB" dirty="0"/>
          </a:p>
          <a:p>
            <a:r>
              <a:rPr lang="en-GB" dirty="0">
                <a:solidFill>
                  <a:srgbClr val="0B0C0C"/>
                </a:solidFill>
                <a:highlight>
                  <a:srgbClr val="FFFFFF"/>
                </a:highlight>
                <a:ea typeface="+mn-lt"/>
                <a:cs typeface="+mn-lt"/>
              </a:rPr>
              <a:t>To use physical force only when the exercise of persuasion, advice and warning is found to be insufficient to obtain public co-operation to an extent necessary to secure observance of law or to restore order, and to use only the minimum degree of physical force which is necessary on any particular occasion for achieving a police objective.</a:t>
            </a:r>
            <a:endParaRPr lang="en-GB" dirty="0"/>
          </a:p>
          <a:p>
            <a:r>
              <a:rPr lang="en-GB" dirty="0">
                <a:solidFill>
                  <a:srgbClr val="0B0C0C"/>
                </a:solidFill>
                <a:highlight>
                  <a:srgbClr val="FFFFFF"/>
                </a:highlight>
                <a:ea typeface="+mn-lt"/>
                <a:cs typeface="+mn-lt"/>
              </a:rPr>
              <a:t>To maintain at all times a relationship with the public that gives reality to the historic tradition that the police are the public and that the public are the police, the police being only members of the public who are paid to give full time attention to duties which are incumbent on every citizen in the interests of community welfare and existence.</a:t>
            </a:r>
            <a:endParaRPr lang="en-GB" dirty="0"/>
          </a:p>
          <a:p>
            <a:r>
              <a:rPr lang="en-GB" dirty="0">
                <a:solidFill>
                  <a:srgbClr val="0B0C0C"/>
                </a:solidFill>
                <a:highlight>
                  <a:srgbClr val="FFFFFF"/>
                </a:highlight>
                <a:ea typeface="+mn-lt"/>
                <a:cs typeface="+mn-lt"/>
              </a:rPr>
              <a:t>To recognise always the need for strict adherence to police-executive functions, and to refrain from even seeming to usurp the powers of the judiciary of avenging individuals or the State, and of authoritatively judging guilt and punishing the guilty.</a:t>
            </a:r>
            <a:endParaRPr lang="en-GB" dirty="0"/>
          </a:p>
          <a:p>
            <a:r>
              <a:rPr lang="en-GB" dirty="0">
                <a:solidFill>
                  <a:srgbClr val="0B0C0C"/>
                </a:solidFill>
                <a:highlight>
                  <a:srgbClr val="FFFFFF"/>
                </a:highlight>
                <a:ea typeface="+mn-lt"/>
                <a:cs typeface="+mn-lt"/>
              </a:rPr>
              <a:t>To recognise always that the test of police efficiency is the absence of crime and disorder, and not the visible evidence of police action in dealing with them.</a:t>
            </a:r>
            <a:endParaRPr lang="en-GB" dirty="0"/>
          </a:p>
          <a:p>
            <a:endParaRPr lang="en-GB" dirty="0"/>
          </a:p>
        </p:txBody>
      </p:sp>
    </p:spTree>
    <p:extLst>
      <p:ext uri="{BB962C8B-B14F-4D97-AF65-F5344CB8AC3E}">
        <p14:creationId xmlns:p14="http://schemas.microsoft.com/office/powerpoint/2010/main" val="22810534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What Are the 9 Peelian Principles? | Rank Success Blog">
            <a:extLst>
              <a:ext uri="{FF2B5EF4-FFF2-40B4-BE49-F238E27FC236}">
                <a16:creationId xmlns:a16="http://schemas.microsoft.com/office/drawing/2014/main" id="{A721F6AE-A935-2D2E-AD79-468C24EACFB4}"/>
              </a:ext>
            </a:extLst>
          </p:cNvPr>
          <p:cNvPicPr>
            <a:picLocks noGrp="1" noChangeAspect="1"/>
          </p:cNvPicPr>
          <p:nvPr>
            <p:ph idx="1"/>
          </p:nvPr>
        </p:nvPicPr>
        <p:blipFill rotWithShape="1">
          <a:blip r:embed="rId3"/>
          <a:srcRect l="426" r="-1" b="-1"/>
          <a:stretch/>
        </p:blipFill>
        <p:spPr>
          <a:xfrm>
            <a:off x="20" y="1282"/>
            <a:ext cx="12191980" cy="6856718"/>
          </a:xfrm>
          <a:prstGeom prst="rect">
            <a:avLst/>
          </a:prstGeom>
        </p:spPr>
      </p:pic>
    </p:spTree>
    <p:extLst>
      <p:ext uri="{BB962C8B-B14F-4D97-AF65-F5344CB8AC3E}">
        <p14:creationId xmlns:p14="http://schemas.microsoft.com/office/powerpoint/2010/main" val="11983156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64041-62E1-32DD-D5C3-E54887B422D9}"/>
              </a:ext>
            </a:extLst>
          </p:cNvPr>
          <p:cNvSpPr>
            <a:spLocks noGrp="1"/>
          </p:cNvSpPr>
          <p:nvPr>
            <p:ph type="title"/>
          </p:nvPr>
        </p:nvSpPr>
        <p:spPr>
          <a:xfrm>
            <a:off x="1171074" y="1396686"/>
            <a:ext cx="3240506" cy="4064628"/>
          </a:xfrm>
        </p:spPr>
        <p:txBody>
          <a:bodyPr>
            <a:normAutofit/>
          </a:bodyPr>
          <a:lstStyle/>
          <a:p>
            <a:r>
              <a:rPr lang="en-GB">
                <a:solidFill>
                  <a:srgbClr val="FFFFFF"/>
                </a:solidFill>
              </a:rPr>
              <a:t>Task</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E249EF6-050A-A5C7-AC71-5939C1410298}"/>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GB" dirty="0">
                <a:latin typeface="Calibri"/>
                <a:ea typeface="Calibri"/>
                <a:cs typeface="Calibri"/>
              </a:rPr>
              <a:t>How the public help police today.</a:t>
            </a:r>
          </a:p>
          <a:p>
            <a:r>
              <a:rPr lang="en-GB" dirty="0">
                <a:latin typeface="Calibri"/>
                <a:ea typeface="Calibri"/>
                <a:cs typeface="Calibri"/>
              </a:rPr>
              <a:t>Which Peelian Principle is most difficult for modern police forces to achieve today</a:t>
            </a:r>
            <a:endParaRPr lang="en-GB" b="1" dirty="0">
              <a:latin typeface="Calibri"/>
              <a:ea typeface="Calibri"/>
              <a:cs typeface="Calibri"/>
            </a:endParaRPr>
          </a:p>
          <a:p>
            <a:r>
              <a:rPr lang="en-GB" dirty="0">
                <a:latin typeface="Calibri"/>
                <a:ea typeface="Calibri"/>
                <a:cs typeface="Calibri"/>
              </a:rPr>
              <a:t>Rank them from most to least important for policing in 2026</a:t>
            </a:r>
            <a:endParaRPr lang="en-GB" b="1" dirty="0">
              <a:latin typeface="Calibri"/>
              <a:ea typeface="Calibri"/>
              <a:cs typeface="Calibri"/>
            </a:endParaRPr>
          </a:p>
          <a:p>
            <a:r>
              <a:rPr lang="en-GB" dirty="0">
                <a:latin typeface="Calibri"/>
                <a:ea typeface="Calibri"/>
                <a:cs typeface="Calibri"/>
              </a:rPr>
              <a:t>Choose one Peelian Principle and explain how it can be seen in policing today</a:t>
            </a:r>
            <a:endParaRPr lang="en-GB" b="1" dirty="0">
              <a:latin typeface="Calibri"/>
              <a:ea typeface="Calibri"/>
              <a:cs typeface="Calibri"/>
            </a:endParaRPr>
          </a:p>
          <a:p>
            <a:endParaRPr lang="en-GB" b="1" dirty="0">
              <a:latin typeface="Calibri"/>
              <a:ea typeface="Calibri"/>
              <a:cs typeface="Calibri"/>
            </a:endParaRPr>
          </a:p>
        </p:txBody>
      </p:sp>
    </p:spTree>
    <p:extLst>
      <p:ext uri="{BB962C8B-B14F-4D97-AF65-F5344CB8AC3E}">
        <p14:creationId xmlns:p14="http://schemas.microsoft.com/office/powerpoint/2010/main" val="38094316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F5603-B1EF-25DD-A145-0950E650D6D5}"/>
              </a:ext>
            </a:extLst>
          </p:cNvPr>
          <p:cNvSpPr>
            <a:spLocks noGrp="1"/>
          </p:cNvSpPr>
          <p:nvPr>
            <p:ph type="title"/>
          </p:nvPr>
        </p:nvSpPr>
        <p:spPr>
          <a:xfrm>
            <a:off x="838200" y="552741"/>
            <a:ext cx="3999971" cy="1690798"/>
          </a:xfrm>
        </p:spPr>
        <p:txBody>
          <a:bodyPr vert="horz" lIns="91440" tIns="45720" rIns="91440" bIns="45720" rtlCol="0">
            <a:normAutofit/>
          </a:bodyPr>
          <a:lstStyle/>
          <a:p>
            <a:r>
              <a:rPr lang="en-US" sz="4000" kern="1200">
                <a:latin typeface="+mj-lt"/>
                <a:ea typeface="+mj-ea"/>
                <a:cs typeface="+mj-cs"/>
              </a:rPr>
              <a:t>Policing from 1960's</a:t>
            </a:r>
          </a:p>
        </p:txBody>
      </p:sp>
      <p:pic>
        <p:nvPicPr>
          <p:cNvPr id="10" name="Content Placeholder 9">
            <a:extLst>
              <a:ext uri="{FF2B5EF4-FFF2-40B4-BE49-F238E27FC236}">
                <a16:creationId xmlns:a16="http://schemas.microsoft.com/office/drawing/2014/main" id="{3E656F52-BF1E-C256-EDD3-2E92F55322FE}"/>
              </a:ext>
            </a:extLst>
          </p:cNvPr>
          <p:cNvPicPr>
            <a:picLocks noGrp="1" noChangeAspect="1"/>
          </p:cNvPicPr>
          <p:nvPr>
            <p:ph idx="1"/>
          </p:nvPr>
        </p:nvPicPr>
        <p:blipFill>
          <a:blip r:embed="rId3"/>
          <a:stretch>
            <a:fillRect/>
          </a:stretch>
        </p:blipFill>
        <p:spPr>
          <a:xfrm>
            <a:off x="5275019" y="3214769"/>
            <a:ext cx="2360468" cy="3292186"/>
          </a:xfrm>
          <a:prstGeom prst="rect">
            <a:avLst/>
          </a:prstGeom>
        </p:spPr>
      </p:pic>
      <p:pic>
        <p:nvPicPr>
          <p:cNvPr id="9" name="Picture 8">
            <a:extLst>
              <a:ext uri="{FF2B5EF4-FFF2-40B4-BE49-F238E27FC236}">
                <a16:creationId xmlns:a16="http://schemas.microsoft.com/office/drawing/2014/main" id="{3DF1FC12-D8B7-F4BF-D89B-6EA38640D150}"/>
              </a:ext>
            </a:extLst>
          </p:cNvPr>
          <p:cNvPicPr>
            <a:picLocks noChangeAspect="1"/>
          </p:cNvPicPr>
          <p:nvPr/>
        </p:nvPicPr>
        <p:blipFill>
          <a:blip r:embed="rId4"/>
          <a:srcRect t="4225" r="-4" b="13587"/>
          <a:stretch>
            <a:fillRect/>
          </a:stretch>
        </p:blipFill>
        <p:spPr>
          <a:xfrm>
            <a:off x="4605169" y="300243"/>
            <a:ext cx="3325118" cy="2096133"/>
          </a:xfrm>
          <a:prstGeom prst="rect">
            <a:avLst/>
          </a:prstGeom>
        </p:spPr>
      </p:pic>
      <p:pic>
        <p:nvPicPr>
          <p:cNvPr id="8" name="Picture 7">
            <a:extLst>
              <a:ext uri="{FF2B5EF4-FFF2-40B4-BE49-F238E27FC236}">
                <a16:creationId xmlns:a16="http://schemas.microsoft.com/office/drawing/2014/main" id="{8486E0C2-901C-9712-7A27-96DE25856BDA}"/>
              </a:ext>
            </a:extLst>
          </p:cNvPr>
          <p:cNvPicPr>
            <a:picLocks noChangeAspect="1"/>
          </p:cNvPicPr>
          <p:nvPr/>
        </p:nvPicPr>
        <p:blipFill>
          <a:blip r:embed="rId5"/>
          <a:srcRect l="5803" r="18406" b="2"/>
          <a:stretch>
            <a:fillRect/>
          </a:stretch>
        </p:blipFill>
        <p:spPr>
          <a:xfrm>
            <a:off x="8603975" y="214081"/>
            <a:ext cx="3325118" cy="3004226"/>
          </a:xfrm>
          <a:prstGeom prst="rect">
            <a:avLst/>
          </a:prstGeom>
        </p:spPr>
      </p:pic>
      <p:pic>
        <p:nvPicPr>
          <p:cNvPr id="6" name="Picture 5">
            <a:extLst>
              <a:ext uri="{FF2B5EF4-FFF2-40B4-BE49-F238E27FC236}">
                <a16:creationId xmlns:a16="http://schemas.microsoft.com/office/drawing/2014/main" id="{520A1BF7-C594-EB8B-B6B1-BD03974D70E9}"/>
              </a:ext>
            </a:extLst>
          </p:cNvPr>
          <p:cNvPicPr>
            <a:picLocks noChangeAspect="1"/>
          </p:cNvPicPr>
          <p:nvPr/>
        </p:nvPicPr>
        <p:blipFill>
          <a:blip r:embed="rId6"/>
          <a:srcRect t="8485" r="-3" b="8282"/>
          <a:stretch>
            <a:fillRect/>
          </a:stretch>
        </p:blipFill>
        <p:spPr>
          <a:xfrm>
            <a:off x="128890" y="3962378"/>
            <a:ext cx="2552425" cy="2722613"/>
          </a:xfrm>
          <a:prstGeom prst="rect">
            <a:avLst/>
          </a:prstGeom>
        </p:spPr>
      </p:pic>
      <p:pic>
        <p:nvPicPr>
          <p:cNvPr id="4" name="Content Placeholder 3">
            <a:extLst>
              <a:ext uri="{FF2B5EF4-FFF2-40B4-BE49-F238E27FC236}">
                <a16:creationId xmlns:a16="http://schemas.microsoft.com/office/drawing/2014/main" id="{0CCEF4CE-7BC5-4D2E-CF33-7A581409896E}"/>
              </a:ext>
            </a:extLst>
          </p:cNvPr>
          <p:cNvPicPr>
            <a:picLocks noChangeAspect="1"/>
          </p:cNvPicPr>
          <p:nvPr/>
        </p:nvPicPr>
        <p:blipFill>
          <a:blip r:embed="rId7"/>
          <a:srcRect l="1947" r="1" b="1"/>
          <a:stretch>
            <a:fillRect/>
          </a:stretch>
        </p:blipFill>
        <p:spPr>
          <a:xfrm>
            <a:off x="7927324" y="3221636"/>
            <a:ext cx="3830531" cy="3057085"/>
          </a:xfrm>
          <a:prstGeom prst="rect">
            <a:avLst/>
          </a:prstGeom>
        </p:spPr>
      </p:pic>
      <p:pic>
        <p:nvPicPr>
          <p:cNvPr id="11" name="Picture 10">
            <a:extLst>
              <a:ext uri="{FF2B5EF4-FFF2-40B4-BE49-F238E27FC236}">
                <a16:creationId xmlns:a16="http://schemas.microsoft.com/office/drawing/2014/main" id="{09C7CD9E-9003-A18E-E029-DB3786579E58}"/>
              </a:ext>
            </a:extLst>
          </p:cNvPr>
          <p:cNvPicPr>
            <a:picLocks noChangeAspect="1"/>
          </p:cNvPicPr>
          <p:nvPr/>
        </p:nvPicPr>
        <p:blipFill>
          <a:blip r:embed="rId8"/>
          <a:stretch>
            <a:fillRect/>
          </a:stretch>
        </p:blipFill>
        <p:spPr>
          <a:xfrm>
            <a:off x="1841789" y="1977736"/>
            <a:ext cx="2637558" cy="1967345"/>
          </a:xfrm>
          <a:prstGeom prst="rect">
            <a:avLst/>
          </a:prstGeom>
        </p:spPr>
      </p:pic>
    </p:spTree>
    <p:extLst>
      <p:ext uri="{BB962C8B-B14F-4D97-AF65-F5344CB8AC3E}">
        <p14:creationId xmlns:p14="http://schemas.microsoft.com/office/powerpoint/2010/main" val="39265820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F8DA2D9-8C08-199D-CF94-128542A5CA16}"/>
              </a:ext>
            </a:extLst>
          </p:cNvPr>
          <p:cNvPicPr>
            <a:picLocks noGrp="1" noChangeAspect="1"/>
          </p:cNvPicPr>
          <p:nvPr>
            <p:ph idx="1"/>
          </p:nvPr>
        </p:nvPicPr>
        <p:blipFill>
          <a:blip r:embed="rId2"/>
          <a:srcRect l="9333" r="1" b="1"/>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3F3787-1046-88C2-A4D1-62AA6CD1A9B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E</a:t>
            </a:r>
            <a:r>
              <a:rPr lang="en-GB" sz="3600" dirty="0">
                <a:solidFill>
                  <a:schemeClr val="tx1">
                    <a:lumMod val="85000"/>
                    <a:lumOff val="15000"/>
                  </a:schemeClr>
                </a:solidFill>
              </a:rPr>
              <a:t>volution of Policing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28620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62DF9-A15F-2D0C-1B5A-9822B2812868}"/>
              </a:ext>
            </a:extLst>
          </p:cNvPr>
          <p:cNvSpPr>
            <a:spLocks noGrp="1"/>
          </p:cNvSpPr>
          <p:nvPr>
            <p:ph type="title"/>
          </p:nvPr>
        </p:nvSpPr>
        <p:spPr>
          <a:xfrm>
            <a:off x="838200" y="365125"/>
            <a:ext cx="10515600" cy="840654"/>
          </a:xfrm>
        </p:spPr>
        <p:txBody>
          <a:bodyPr/>
          <a:lstStyle/>
          <a:p>
            <a:r>
              <a:rPr lang="en-GB" dirty="0"/>
              <a:t>Scarman Report and Brixton Riots </a:t>
            </a:r>
          </a:p>
        </p:txBody>
      </p:sp>
      <p:sp>
        <p:nvSpPr>
          <p:cNvPr id="3" name="Content Placeholder 2">
            <a:extLst>
              <a:ext uri="{FF2B5EF4-FFF2-40B4-BE49-F238E27FC236}">
                <a16:creationId xmlns:a16="http://schemas.microsoft.com/office/drawing/2014/main" id="{7441149A-7646-AFAC-5D92-529FE05AFF0B}"/>
              </a:ext>
            </a:extLst>
          </p:cNvPr>
          <p:cNvSpPr>
            <a:spLocks noGrp="1"/>
          </p:cNvSpPr>
          <p:nvPr>
            <p:ph idx="1"/>
          </p:nvPr>
        </p:nvSpPr>
        <p:spPr>
          <a:xfrm>
            <a:off x="491837" y="1435967"/>
            <a:ext cx="11242963" cy="5078700"/>
          </a:xfrm>
        </p:spPr>
        <p:txBody>
          <a:bodyPr vert="horz" lIns="91440" tIns="45720" rIns="91440" bIns="45720" rtlCol="0" anchor="t">
            <a:noAutofit/>
          </a:bodyPr>
          <a:lstStyle/>
          <a:p>
            <a:r>
              <a:rPr lang="en-GB" sz="1800" dirty="0">
                <a:latin typeface="Calibri"/>
                <a:ea typeface="Calibri"/>
                <a:cs typeface="Calibri"/>
              </a:rPr>
              <a:t>Brixton, South London, experienced serious riots between 10-12 April 1981.</a:t>
            </a:r>
          </a:p>
          <a:p>
            <a:r>
              <a:rPr lang="en-GB" sz="1800" dirty="0">
                <a:latin typeface="Calibri"/>
                <a:ea typeface="Calibri"/>
                <a:cs typeface="Calibri"/>
              </a:rPr>
              <a:t>Tensions existed between the local Black community and the Metropolitan Police.</a:t>
            </a:r>
          </a:p>
          <a:p>
            <a:r>
              <a:rPr lang="en-GB" sz="1800" dirty="0">
                <a:latin typeface="Calibri"/>
                <a:ea typeface="Calibri"/>
                <a:cs typeface="Calibri"/>
              </a:rPr>
              <a:t>Operation Swamp 1981, during which police used stop and search powers extensively.</a:t>
            </a:r>
          </a:p>
          <a:p>
            <a:r>
              <a:rPr lang="en-GB" sz="1800" dirty="0">
                <a:latin typeface="Calibri"/>
                <a:ea typeface="Calibri"/>
                <a:cs typeface="Calibri"/>
              </a:rPr>
              <a:t>Following the riots, the government commissioned Lord Scarman to investigate the causes.</a:t>
            </a:r>
          </a:p>
          <a:p>
            <a:r>
              <a:rPr lang="en-GB" sz="1800" dirty="0">
                <a:latin typeface="Calibri"/>
                <a:ea typeface="Calibri"/>
                <a:cs typeface="Calibri"/>
              </a:rPr>
              <a:t>The Scarman Report (1981) concluded that the riots resulted from a combination of: </a:t>
            </a:r>
          </a:p>
          <a:p>
            <a:r>
              <a:rPr lang="en-GB" sz="1800" dirty="0">
                <a:latin typeface="Calibri"/>
                <a:ea typeface="Calibri"/>
                <a:cs typeface="Calibri"/>
              </a:rPr>
              <a:t>Racial disadvantage</a:t>
            </a:r>
          </a:p>
          <a:p>
            <a:r>
              <a:rPr lang="en-GB" sz="1800" dirty="0">
                <a:latin typeface="Calibri"/>
                <a:ea typeface="Calibri"/>
                <a:cs typeface="Calibri"/>
              </a:rPr>
              <a:t>Social and economic deprivation</a:t>
            </a:r>
          </a:p>
          <a:p>
            <a:r>
              <a:rPr lang="en-GB" sz="1800" dirty="0">
                <a:latin typeface="Calibri"/>
                <a:ea typeface="Calibri"/>
                <a:cs typeface="Calibri"/>
              </a:rPr>
              <a:t>Poor police-community relations</a:t>
            </a:r>
          </a:p>
          <a:p>
            <a:r>
              <a:rPr lang="en-GB" sz="1800" dirty="0">
                <a:latin typeface="Calibri"/>
                <a:ea typeface="Calibri"/>
                <a:cs typeface="Calibri"/>
              </a:rPr>
              <a:t>The report recommended: </a:t>
            </a:r>
          </a:p>
          <a:p>
            <a:r>
              <a:rPr lang="en-GB" sz="1800" dirty="0">
                <a:latin typeface="Calibri"/>
                <a:ea typeface="Calibri"/>
                <a:cs typeface="Calibri"/>
              </a:rPr>
              <a:t>Greater community policing</a:t>
            </a:r>
          </a:p>
          <a:p>
            <a:r>
              <a:rPr lang="en-GB" sz="1800" dirty="0">
                <a:latin typeface="Calibri"/>
                <a:ea typeface="Calibri"/>
                <a:cs typeface="Calibri"/>
              </a:rPr>
              <a:t>Improved police accountability</a:t>
            </a:r>
          </a:p>
          <a:p>
            <a:r>
              <a:rPr lang="en-GB" sz="1800" dirty="0">
                <a:latin typeface="Calibri"/>
                <a:ea typeface="Calibri"/>
                <a:cs typeface="Calibri"/>
              </a:rPr>
              <a:t>Better race relations training</a:t>
            </a:r>
          </a:p>
          <a:p>
            <a:r>
              <a:rPr lang="en-GB" sz="1800" dirty="0">
                <a:latin typeface="Calibri"/>
                <a:ea typeface="Calibri"/>
                <a:cs typeface="Calibri"/>
              </a:rPr>
              <a:t>Increased engagement with minority communities</a:t>
            </a:r>
          </a:p>
          <a:p>
            <a:endParaRPr lang="en-GB" sz="1600" dirty="0">
              <a:latin typeface="Calibri"/>
              <a:ea typeface="Calibri"/>
              <a:cs typeface="Calibri"/>
            </a:endParaRPr>
          </a:p>
        </p:txBody>
      </p:sp>
    </p:spTree>
    <p:extLst>
      <p:ext uri="{BB962C8B-B14F-4D97-AF65-F5344CB8AC3E}">
        <p14:creationId xmlns:p14="http://schemas.microsoft.com/office/powerpoint/2010/main" val="22697224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F81D232-22D0-DC50-E390-CD0ACF55B798}"/>
              </a:ext>
            </a:extLst>
          </p:cNvPr>
          <p:cNvPicPr>
            <a:picLocks noGrp="1" noChangeAspect="1"/>
          </p:cNvPicPr>
          <p:nvPr>
            <p:ph idx="1"/>
          </p:nvPr>
        </p:nvPicPr>
        <p:blipFill>
          <a:blip r:embed="rId3"/>
          <a:srcRect r="3888" b="-1"/>
          <a:stretch>
            <a:fillRect/>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11"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DBCE1A-1B22-D286-B211-680C6F4E95FB}"/>
              </a:ext>
            </a:extLst>
          </p:cNvPr>
          <p:cNvSpPr>
            <a:spLocks noGrp="1"/>
          </p:cNvSpPr>
          <p:nvPr>
            <p:ph type="title"/>
          </p:nvPr>
        </p:nvSpPr>
        <p:spPr>
          <a:xfrm>
            <a:off x="589556" y="5746071"/>
            <a:ext cx="7015499" cy="852260"/>
          </a:xfrm>
        </p:spPr>
        <p:txBody>
          <a:bodyPr vert="horz" lIns="91440" tIns="45720" rIns="91440" bIns="45720" rtlCol="0" anchor="ctr">
            <a:normAutofit/>
          </a:bodyPr>
          <a:lstStyle/>
          <a:p>
            <a:r>
              <a:rPr lang="en-US" sz="3600" dirty="0"/>
              <a:t>E</a:t>
            </a:r>
            <a:r>
              <a:rPr lang="en-GB" sz="3600" dirty="0"/>
              <a:t>volution of Policing </a:t>
            </a:r>
          </a:p>
          <a:p>
            <a:endParaRPr lang="en-US" sz="3600"/>
          </a:p>
        </p:txBody>
      </p:sp>
    </p:spTree>
    <p:extLst>
      <p:ext uri="{BB962C8B-B14F-4D97-AF65-F5344CB8AC3E}">
        <p14:creationId xmlns:p14="http://schemas.microsoft.com/office/powerpoint/2010/main" val="12135644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9C1283-6A5B-C9EE-3728-B9B3750966A1}"/>
              </a:ext>
            </a:extLst>
          </p:cNvPr>
          <p:cNvSpPr>
            <a:spLocks noGrp="1"/>
          </p:cNvSpPr>
          <p:nvPr>
            <p:ph type="title"/>
          </p:nvPr>
        </p:nvSpPr>
        <p:spPr>
          <a:xfrm>
            <a:off x="1255060" y="5279511"/>
            <a:ext cx="9681882" cy="739880"/>
          </a:xfrm>
        </p:spPr>
        <p:txBody>
          <a:bodyPr vert="horz" lIns="91440" tIns="45720" rIns="91440" bIns="45720" rtlCol="0" anchor="b">
            <a:normAutofit fontScale="90000"/>
          </a:bodyPr>
          <a:lstStyle/>
          <a:p>
            <a:pPr algn="ctr"/>
            <a:br>
              <a:rPr lang="en-US" sz="3600" dirty="0">
                <a:solidFill>
                  <a:schemeClr val="tx1">
                    <a:lumMod val="85000"/>
                    <a:lumOff val="15000"/>
                  </a:schemeClr>
                </a:solidFill>
              </a:rPr>
            </a:br>
            <a:r>
              <a:rPr lang="en-US" sz="3600" dirty="0">
                <a:solidFill>
                  <a:schemeClr val="tx1">
                    <a:lumMod val="85000"/>
                    <a:lumOff val="15000"/>
                  </a:schemeClr>
                </a:solidFill>
              </a:rPr>
              <a:t>Evolution of Policing </a:t>
            </a:r>
          </a:p>
          <a:p>
            <a:pPr algn="ctr"/>
            <a:endParaRPr lang="en-US" sz="3600">
              <a:solidFill>
                <a:schemeClr val="tx1">
                  <a:lumMod val="85000"/>
                  <a:lumOff val="15000"/>
                </a:schemeClr>
              </a:solidFill>
            </a:endParaRPr>
          </a:p>
        </p:txBody>
      </p:sp>
      <p:pic>
        <p:nvPicPr>
          <p:cNvPr id="4" name="Content Placeholder 3">
            <a:extLst>
              <a:ext uri="{FF2B5EF4-FFF2-40B4-BE49-F238E27FC236}">
                <a16:creationId xmlns:a16="http://schemas.microsoft.com/office/drawing/2014/main" id="{497FBF24-BDD2-00F3-CA95-F8A1C33F32C6}"/>
              </a:ext>
            </a:extLst>
          </p:cNvPr>
          <p:cNvPicPr>
            <a:picLocks noGrp="1" noChangeAspect="1"/>
          </p:cNvPicPr>
          <p:nvPr>
            <p:ph idx="1"/>
          </p:nvPr>
        </p:nvPicPr>
        <p:blipFill>
          <a:blip r:embed="rId3"/>
          <a:srcRect l="3172" b="-627"/>
          <a:stretch>
            <a:fillRect/>
          </a:stretch>
        </p:blipFill>
        <p:spPr>
          <a:xfrm>
            <a:off x="20" y="98332"/>
            <a:ext cx="12192205" cy="5923494"/>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38185001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130AB9-4779-AA50-23F2-E2AB5A775262}"/>
              </a:ext>
            </a:extLst>
          </p:cNvPr>
          <p:cNvSpPr>
            <a:spLocks noGrp="1"/>
          </p:cNvSpPr>
          <p:nvPr>
            <p:ph type="title"/>
          </p:nvPr>
        </p:nvSpPr>
        <p:spPr>
          <a:xfrm>
            <a:off x="1043631" y="809898"/>
            <a:ext cx="9942716" cy="1554480"/>
          </a:xfrm>
        </p:spPr>
        <p:txBody>
          <a:bodyPr anchor="ctr">
            <a:normAutofit/>
          </a:bodyPr>
          <a:lstStyle/>
          <a:p>
            <a:r>
              <a:rPr lang="en-US" sz="4800" dirty="0"/>
              <a:t>What is the role of the police?</a:t>
            </a:r>
          </a:p>
        </p:txBody>
      </p:sp>
      <p:sp>
        <p:nvSpPr>
          <p:cNvPr id="3" name="Content Placeholder 2">
            <a:extLst>
              <a:ext uri="{FF2B5EF4-FFF2-40B4-BE49-F238E27FC236}">
                <a16:creationId xmlns:a16="http://schemas.microsoft.com/office/drawing/2014/main" id="{57C29F2D-03E2-2AA4-0CE1-C5057C13AEF1}"/>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US" sz="2400" i="1" dirty="0">
              <a:latin typeface="Aptos"/>
              <a:ea typeface="national"/>
              <a:cs typeface="national"/>
            </a:endParaRPr>
          </a:p>
          <a:p>
            <a:pPr marL="0" indent="0">
              <a:buNone/>
            </a:pPr>
            <a:endParaRPr lang="en-US" sz="2400" i="1" dirty="0">
              <a:latin typeface="Aptos"/>
              <a:ea typeface="national"/>
              <a:cs typeface="national"/>
            </a:endParaRPr>
          </a:p>
          <a:p>
            <a:pPr marL="0" indent="0">
              <a:buNone/>
            </a:pPr>
            <a:r>
              <a:rPr lang="en-US" sz="2400" i="1" dirty="0">
                <a:latin typeface="Aptos"/>
                <a:ea typeface="national"/>
                <a:cs typeface="national"/>
              </a:rPr>
              <a:t>"The core duty of the police service is to protect the public by detecting and preventing crime. This duty is established in common law (precedents set by decisions of the courts) and the police have both common law and legislative powers to execute it."</a:t>
            </a:r>
            <a:endParaRPr lang="en-US" sz="2400" dirty="0">
              <a:latin typeface="Aptos"/>
              <a:ea typeface="national"/>
              <a:cs typeface="national"/>
            </a:endParaRPr>
          </a:p>
          <a:p>
            <a:pPr marL="0" indent="0">
              <a:buNone/>
            </a:pPr>
            <a:r>
              <a:rPr lang="en-US" sz="2400" dirty="0">
                <a:latin typeface="Aptos"/>
                <a:ea typeface="national"/>
                <a:cs typeface="national"/>
              </a:rPr>
              <a:t>(House of Commons, 2021)</a:t>
            </a:r>
            <a:endParaRPr lang="en-US" sz="2400" dirty="0">
              <a:latin typeface="Aptos"/>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9946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EF8CC-3E18-ACF8-E489-1C54B77D8EC0}"/>
              </a:ext>
            </a:extLst>
          </p:cNvPr>
          <p:cNvSpPr>
            <a:spLocks noGrp="1"/>
          </p:cNvSpPr>
          <p:nvPr>
            <p:ph type="title"/>
          </p:nvPr>
        </p:nvSpPr>
        <p:spPr/>
        <p:txBody>
          <a:bodyPr/>
          <a:lstStyle/>
          <a:p>
            <a:r>
              <a:rPr lang="en-GB" dirty="0"/>
              <a:t>Role of the Police? </a:t>
            </a:r>
          </a:p>
        </p:txBody>
      </p:sp>
      <p:sp>
        <p:nvSpPr>
          <p:cNvPr id="3" name="Content Placeholder 2">
            <a:extLst>
              <a:ext uri="{FF2B5EF4-FFF2-40B4-BE49-F238E27FC236}">
                <a16:creationId xmlns:a16="http://schemas.microsoft.com/office/drawing/2014/main" id="{510F55BD-08FA-2DEC-0E91-49CC974C7E69}"/>
              </a:ext>
            </a:extLst>
          </p:cNvPr>
          <p:cNvSpPr>
            <a:spLocks noGrp="1"/>
          </p:cNvSpPr>
          <p:nvPr>
            <p:ph idx="1"/>
          </p:nvPr>
        </p:nvSpPr>
        <p:spPr/>
        <p:txBody>
          <a:bodyPr/>
          <a:lstStyle/>
          <a:p>
            <a:r>
              <a:rPr lang="en-GB" dirty="0"/>
              <a:t>Is to prevent and detect crime</a:t>
            </a:r>
          </a:p>
          <a:p>
            <a:r>
              <a:rPr lang="en-GB" dirty="0"/>
              <a:t>Protect life and Property</a:t>
            </a:r>
          </a:p>
          <a:p>
            <a:r>
              <a:rPr lang="en-GB" dirty="0"/>
              <a:t>Maintain public order</a:t>
            </a:r>
          </a:p>
          <a:p>
            <a:r>
              <a:rPr lang="en-GB" dirty="0"/>
              <a:t>Safeguard vulnerable people</a:t>
            </a:r>
          </a:p>
          <a:p>
            <a:r>
              <a:rPr lang="en-GB" dirty="0"/>
              <a:t>Police work with communities and partner agencies to reduce crime, keep people safe and build public confidence in the CJS</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187882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8583A3-025B-7DA8-5322-54FD73F4A8F3}"/>
              </a:ext>
            </a:extLst>
          </p:cNvPr>
          <p:cNvSpPr>
            <a:spLocks noGrp="1"/>
          </p:cNvSpPr>
          <p:nvPr>
            <p:ph type="title"/>
          </p:nvPr>
        </p:nvSpPr>
        <p:spPr>
          <a:xfrm>
            <a:off x="761800" y="762001"/>
            <a:ext cx="5334197" cy="1708242"/>
          </a:xfrm>
        </p:spPr>
        <p:txBody>
          <a:bodyPr anchor="ctr">
            <a:normAutofit/>
          </a:bodyPr>
          <a:lstStyle/>
          <a:p>
            <a:r>
              <a:rPr lang="en-GB" sz="4000"/>
              <a:t>How many police forces?</a:t>
            </a:r>
          </a:p>
        </p:txBody>
      </p:sp>
      <p:sp>
        <p:nvSpPr>
          <p:cNvPr id="3" name="Content Placeholder 2">
            <a:extLst>
              <a:ext uri="{FF2B5EF4-FFF2-40B4-BE49-F238E27FC236}">
                <a16:creationId xmlns:a16="http://schemas.microsoft.com/office/drawing/2014/main" id="{B1AFCAD8-CC5A-3C52-50AF-7266AE952CF4}"/>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dirty="0"/>
              <a:t>43 Home Office Police Forces in England and Wales with the full powers of a constable</a:t>
            </a:r>
            <a:endParaRPr lang="en-US" sz="2000"/>
          </a:p>
          <a:p>
            <a:r>
              <a:rPr lang="en-GB" sz="2000" dirty="0"/>
              <a:t>Police Northern Ireland</a:t>
            </a:r>
            <a:endParaRPr lang="en-US" sz="2000"/>
          </a:p>
          <a:p>
            <a:r>
              <a:rPr lang="en-GB" sz="2000" dirty="0"/>
              <a:t>Police Scotland – Scottish Powers</a:t>
            </a:r>
            <a:endParaRPr lang="en-US" sz="2000"/>
          </a:p>
          <a:p>
            <a:r>
              <a:rPr lang="en-GB" sz="2000" dirty="0"/>
              <a:t>British Transport Police, </a:t>
            </a:r>
            <a:endParaRPr lang="en-US" sz="2000"/>
          </a:p>
          <a:p>
            <a:r>
              <a:rPr lang="en-GB" sz="2000" dirty="0"/>
              <a:t>Civil Nuclear Constabulary, limited powers</a:t>
            </a:r>
            <a:endParaRPr lang="en-US" sz="2000" b="1"/>
          </a:p>
          <a:p>
            <a:r>
              <a:rPr lang="en-GB" sz="2000" dirty="0"/>
              <a:t>Ministry of Defence Police, limited powers</a:t>
            </a:r>
            <a:endParaRPr lang="en-US" sz="2000"/>
          </a:p>
          <a:p>
            <a:endParaRPr lang="en-GB" sz="2000" b="1"/>
          </a:p>
        </p:txBody>
      </p:sp>
      <p:pic>
        <p:nvPicPr>
          <p:cNvPr id="5" name="Picture 4" descr="A close up of a police car&#10;&#10;AI-generated content may be incorrect.">
            <a:extLst>
              <a:ext uri="{FF2B5EF4-FFF2-40B4-BE49-F238E27FC236}">
                <a16:creationId xmlns:a16="http://schemas.microsoft.com/office/drawing/2014/main" id="{171D1962-94AE-8239-B15B-832AD965E7FD}"/>
              </a:ext>
            </a:extLst>
          </p:cNvPr>
          <p:cNvPicPr>
            <a:picLocks noChangeAspect="1"/>
          </p:cNvPicPr>
          <p:nvPr/>
        </p:nvPicPr>
        <p:blipFill rotWithShape="1">
          <a:blip r:embed="rId2"/>
          <a:srcRect l="34141" r="22176"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8474210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9" name="Rectangle 30728">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10138"/>
            <a:ext cx="121920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1" name="Rectangle 30730">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3" name="Rectangle 30732">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4" name="Picture 4" descr="First Aid Symbol Images, Stock Photos &amp; Vectors | Shutterstock">
            <a:extLst>
              <a:ext uri="{FF2B5EF4-FFF2-40B4-BE49-F238E27FC236}">
                <a16:creationId xmlns:a16="http://schemas.microsoft.com/office/drawing/2014/main" id="{B6AB0224-6563-F34A-8C4E-7E250268A0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896" r="-1" b="11685"/>
          <a:stretch>
            <a:fillRect/>
          </a:stretch>
        </p:blipFill>
        <p:spPr bwMode="auto">
          <a:xfrm>
            <a:off x="8331957" y="-10138"/>
            <a:ext cx="3860043" cy="3457378"/>
          </a:xfrm>
          <a:prstGeom prst="rect">
            <a:avLst/>
          </a:prstGeom>
          <a:noFill/>
          <a:extLst>
            <a:ext uri="{909E8E84-426E-40DD-AFC4-6F175D3DCCD1}">
              <a14:hiddenFill xmlns:a14="http://schemas.microsoft.com/office/drawing/2010/main">
                <a:solidFill>
                  <a:srgbClr val="FFFFFF"/>
                </a:solidFill>
              </a14:hiddenFill>
            </a:ext>
          </a:extLst>
        </p:spPr>
      </p:pic>
      <p:sp>
        <p:nvSpPr>
          <p:cNvPr id="30735" name="Rectangle 30734">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37" name="Rectangle 30736">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9" name="Freeform: Shape 30738">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631065" y="457201"/>
            <a:ext cx="3020560" cy="3588870"/>
          </a:xfrm>
        </p:spPr>
        <p:txBody>
          <a:bodyPr anchor="b">
            <a:normAutofit/>
          </a:bodyPr>
          <a:lstStyle/>
          <a:p>
            <a:pPr algn="r"/>
            <a:r>
              <a:rPr lang="en-GB" sz="4000">
                <a:solidFill>
                  <a:srgbClr val="FFFFFF"/>
                </a:solidFill>
              </a:rPr>
              <a:t>Priorities - Preserve Life</a:t>
            </a:r>
          </a:p>
        </p:txBody>
      </p:sp>
      <p:sp>
        <p:nvSpPr>
          <p:cNvPr id="5" name="Content Placeholder 4"/>
          <p:cNvSpPr>
            <a:spLocks noGrp="1"/>
          </p:cNvSpPr>
          <p:nvPr>
            <p:ph idx="1"/>
          </p:nvPr>
        </p:nvSpPr>
        <p:spPr>
          <a:xfrm>
            <a:off x="4649246" y="669363"/>
            <a:ext cx="3142472" cy="5534211"/>
          </a:xfrm>
        </p:spPr>
        <p:txBody>
          <a:bodyPr anchor="ctr">
            <a:normAutofit/>
          </a:bodyPr>
          <a:lstStyle/>
          <a:p>
            <a:pPr marL="0" indent="0">
              <a:spcBef>
                <a:spcPct val="20000"/>
              </a:spcBef>
              <a:buNone/>
            </a:pPr>
            <a:r>
              <a:rPr lang="en-GB" sz="2000" dirty="0">
                <a:latin typeface="Myriad Pro"/>
              </a:rPr>
              <a:t>Remember! </a:t>
            </a:r>
          </a:p>
          <a:p>
            <a:pPr marL="0" indent="0">
              <a:spcBef>
                <a:spcPct val="20000"/>
              </a:spcBef>
              <a:buNone/>
            </a:pPr>
            <a:endParaRPr lang="en-GB" sz="2000" dirty="0">
              <a:latin typeface="Myriad Pro"/>
            </a:endParaRPr>
          </a:p>
          <a:p>
            <a:pPr marL="0" indent="0">
              <a:spcBef>
                <a:spcPct val="20000"/>
              </a:spcBef>
              <a:buNone/>
            </a:pPr>
            <a:r>
              <a:rPr lang="en-GB" sz="2000" dirty="0">
                <a:latin typeface="+mj-lt"/>
                <a:cs typeface="Calibri" panose="020F0502020204030204" pitchFamily="34" charset="0"/>
              </a:rPr>
              <a:t>The </a:t>
            </a:r>
            <a:r>
              <a:rPr lang="en-GB" sz="2000" b="1" dirty="0">
                <a:latin typeface="+mj-lt"/>
                <a:cs typeface="Calibri" panose="020F0502020204030204" pitchFamily="34" charset="0"/>
              </a:rPr>
              <a:t>first priority is to protect life:</a:t>
            </a:r>
          </a:p>
          <a:p>
            <a:pPr marL="0" indent="0">
              <a:spcBef>
                <a:spcPct val="20000"/>
              </a:spcBef>
              <a:buNone/>
            </a:pPr>
            <a:r>
              <a:rPr lang="en-GB" sz="2000" b="1" dirty="0">
                <a:latin typeface="+mj-lt"/>
                <a:cs typeface="Calibri" panose="020F0502020204030204" pitchFamily="34" charset="0"/>
              </a:rPr>
              <a:t>Victim</a:t>
            </a:r>
          </a:p>
          <a:p>
            <a:pPr marL="0" indent="0">
              <a:spcBef>
                <a:spcPct val="20000"/>
              </a:spcBef>
              <a:buNone/>
            </a:pPr>
            <a:r>
              <a:rPr lang="en-GB" sz="2000" b="1" dirty="0">
                <a:latin typeface="+mj-lt"/>
                <a:cs typeface="Calibri" panose="020F0502020204030204" pitchFamily="34" charset="0"/>
              </a:rPr>
              <a:t>Witnesses</a:t>
            </a:r>
          </a:p>
          <a:p>
            <a:pPr marL="0" indent="0">
              <a:spcBef>
                <a:spcPct val="20000"/>
              </a:spcBef>
              <a:buNone/>
            </a:pPr>
            <a:r>
              <a:rPr lang="en-GB" sz="2000" b="1" dirty="0">
                <a:latin typeface="+mj-lt"/>
                <a:cs typeface="Calibri" panose="020F0502020204030204" pitchFamily="34" charset="0"/>
              </a:rPr>
              <a:t>Suspect and,</a:t>
            </a:r>
          </a:p>
          <a:p>
            <a:pPr marL="0" indent="0">
              <a:spcBef>
                <a:spcPct val="20000"/>
              </a:spcBef>
              <a:buNone/>
            </a:pPr>
            <a:r>
              <a:rPr lang="en-GB" sz="2000" b="1" dirty="0">
                <a:latin typeface="+mj-lt"/>
                <a:cs typeface="Calibri" panose="020F0502020204030204" pitchFamily="34" charset="0"/>
              </a:rPr>
              <a:t>Yours!</a:t>
            </a:r>
            <a:endParaRPr lang="en-GB" sz="2000" dirty="0">
              <a:latin typeface="+mj-lt"/>
              <a:cs typeface="Calibri" panose="020F0502020204030204" pitchFamily="34" charset="0"/>
            </a:endParaRPr>
          </a:p>
          <a:p>
            <a:pPr marL="0" indent="0">
              <a:buNone/>
            </a:pPr>
            <a:endParaRPr lang="en-GB" sz="2000" dirty="0">
              <a:latin typeface="+mj-lt"/>
              <a:cs typeface="Calibri" panose="020F0502020204030204" pitchFamily="34" charset="0"/>
            </a:endParaRPr>
          </a:p>
          <a:p>
            <a:pPr marL="0" indent="0">
              <a:buNone/>
            </a:pPr>
            <a:r>
              <a:rPr lang="en-GB" sz="2000" dirty="0">
                <a:latin typeface="+mj-lt"/>
                <a:cs typeface="Calibri" panose="020F0502020204030204" pitchFamily="34" charset="0"/>
              </a:rPr>
              <a:t>The next action is the investigation, preserve and secure evidence.</a:t>
            </a:r>
          </a:p>
        </p:txBody>
      </p:sp>
      <p:pic>
        <p:nvPicPr>
          <p:cNvPr id="30722" name="Picture 2" descr="Working together | College of Policing">
            <a:extLst>
              <a:ext uri="{FF2B5EF4-FFF2-40B4-BE49-F238E27FC236}">
                <a16:creationId xmlns:a16="http://schemas.microsoft.com/office/drawing/2014/main" id="{901AD018-CE5A-8A49-A944-EDFBC72B86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419" r="18848"/>
          <a:stretch>
            <a:fillRect/>
          </a:stretch>
        </p:blipFill>
        <p:spPr bwMode="auto">
          <a:xfrm>
            <a:off x="8331957" y="3420897"/>
            <a:ext cx="3860043" cy="3437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3327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536492-CEAB-DAF8-7535-95D8BC54DA9D}"/>
              </a:ext>
            </a:extLst>
          </p:cNvPr>
          <p:cNvSpPr>
            <a:spLocks noGrp="1"/>
          </p:cNvSpPr>
          <p:nvPr>
            <p:ph idx="1"/>
          </p:nvPr>
        </p:nvSpPr>
        <p:spPr>
          <a:xfrm>
            <a:off x="761840" y="1780032"/>
            <a:ext cx="4544762" cy="4374079"/>
          </a:xfrm>
        </p:spPr>
        <p:txBody>
          <a:bodyPr vert="horz" lIns="91440" tIns="45720" rIns="91440" bIns="45720" rtlCol="0">
            <a:normAutofit/>
          </a:bodyPr>
          <a:lstStyle/>
          <a:p>
            <a:endParaRPr lang="en-US" sz="2000" dirty="0"/>
          </a:p>
          <a:p>
            <a:endParaRPr lang="en-US" sz="2000" dirty="0"/>
          </a:p>
          <a:p>
            <a:r>
              <a:rPr lang="en-US" sz="2000" dirty="0"/>
              <a:t>What do you feel is a fundamental part of being a police officer?</a:t>
            </a:r>
          </a:p>
          <a:p>
            <a:endParaRPr lang="en-US" sz="2000" dirty="0"/>
          </a:p>
          <a:p>
            <a:r>
              <a:rPr lang="en-US" sz="2000" dirty="0"/>
              <a:t>Why is this important?</a:t>
            </a:r>
          </a:p>
          <a:p>
            <a:endParaRPr lang="en-US" sz="2000" dirty="0"/>
          </a:p>
          <a:p>
            <a:r>
              <a:rPr lang="en-US" sz="2000" dirty="0"/>
              <a:t>What happens when it goes wrong?</a:t>
            </a:r>
          </a:p>
          <a:p>
            <a:endParaRPr lang="en-US" sz="2000" dirty="0"/>
          </a:p>
          <a:p>
            <a:r>
              <a:rPr lang="en-US" sz="2000" dirty="0"/>
              <a:t>Can you think of any examples?</a:t>
            </a:r>
          </a:p>
        </p:txBody>
      </p:sp>
      <p:pic>
        <p:nvPicPr>
          <p:cNvPr id="5" name="Picture 4">
            <a:extLst>
              <a:ext uri="{FF2B5EF4-FFF2-40B4-BE49-F238E27FC236}">
                <a16:creationId xmlns:a16="http://schemas.microsoft.com/office/drawing/2014/main" id="{864DEB93-13FF-36D9-87FA-31E65C89D1E6}"/>
              </a:ext>
            </a:extLst>
          </p:cNvPr>
          <p:cNvPicPr>
            <a:picLocks noChangeAspect="1"/>
          </p:cNvPicPr>
          <p:nvPr/>
        </p:nvPicPr>
        <p:blipFill rotWithShape="1">
          <a:blip r:embed="rId2"/>
          <a:srcRect l="32321" r="28069" b="6250"/>
          <a:stretch/>
        </p:blipFill>
        <p:spPr>
          <a:xfrm>
            <a:off x="6753307" y="771753"/>
            <a:ext cx="3993042" cy="5316095"/>
          </a:xfrm>
          <a:prstGeom prst="rect">
            <a:avLst/>
          </a:prstGeom>
        </p:spPr>
      </p:pic>
    </p:spTree>
    <p:extLst>
      <p:ext uri="{BB962C8B-B14F-4D97-AF65-F5344CB8AC3E}">
        <p14:creationId xmlns:p14="http://schemas.microsoft.com/office/powerpoint/2010/main" val="3446439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8749D-D4FE-CEBA-B011-B5EB668225FB}"/>
              </a:ext>
            </a:extLst>
          </p:cNvPr>
          <p:cNvSpPr>
            <a:spLocks noGrp="1"/>
          </p:cNvSpPr>
          <p:nvPr>
            <p:ph type="title"/>
          </p:nvPr>
        </p:nvSpPr>
        <p:spPr>
          <a:xfrm>
            <a:off x="5377968" y="768582"/>
            <a:ext cx="5900335" cy="1013834"/>
          </a:xfrm>
        </p:spPr>
        <p:txBody>
          <a:bodyPr anchor="t">
            <a:normAutofit/>
          </a:bodyPr>
          <a:lstStyle/>
          <a:p>
            <a:r>
              <a:rPr lang="en-US" sz="3200" dirty="0"/>
              <a:t>What do you believe are the responsibilities of a police officer</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D675AAD-8C4E-8EEC-43CC-B99519363AE6}"/>
              </a:ext>
            </a:extLst>
          </p:cNvPr>
          <p:cNvSpPr txBox="1"/>
          <p:nvPr/>
        </p:nvSpPr>
        <p:spPr>
          <a:xfrm>
            <a:off x="5377968" y="2543300"/>
            <a:ext cx="586839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dirty="0"/>
              <a:t>Respond to calls for help from the public</a:t>
            </a:r>
          </a:p>
          <a:p>
            <a:pPr marL="285750" indent="-285750">
              <a:buFont typeface="Arial"/>
              <a:buChar char="•"/>
            </a:pPr>
            <a:r>
              <a:rPr lang="en-US" sz="2400" dirty="0"/>
              <a:t>Investigate crimes and offences</a:t>
            </a:r>
          </a:p>
          <a:p>
            <a:pPr marL="285750" indent="-285750">
              <a:buFont typeface="Arial"/>
              <a:buChar char="•"/>
            </a:pPr>
            <a:r>
              <a:rPr lang="en-US" sz="2400" dirty="0"/>
              <a:t>Interview suspects and make arrests</a:t>
            </a:r>
          </a:p>
          <a:p>
            <a:pPr marL="285750" indent="-285750">
              <a:buFont typeface="Arial"/>
              <a:buChar char="•"/>
            </a:pPr>
            <a:r>
              <a:rPr lang="en-US" sz="2400" dirty="0"/>
              <a:t>Give evidence in court</a:t>
            </a:r>
          </a:p>
          <a:p>
            <a:pPr marL="285750" indent="-285750">
              <a:buFont typeface="Arial"/>
              <a:buChar char="•"/>
            </a:pPr>
            <a:r>
              <a:rPr lang="en-US" sz="2400" dirty="0"/>
              <a:t>Control traffic and crowds at large public events and gatherings</a:t>
            </a:r>
          </a:p>
          <a:p>
            <a:pPr marL="285750" indent="-285750">
              <a:buFont typeface="Arial"/>
              <a:buChar char="•"/>
            </a:pPr>
            <a:r>
              <a:rPr lang="en-US" sz="2400" dirty="0"/>
              <a:t>Advise the public on personal safety and crime prevention</a:t>
            </a:r>
          </a:p>
          <a:p>
            <a:pPr marL="285750" indent="-285750">
              <a:buFont typeface="Arial"/>
              <a:buChar char="•"/>
            </a:pPr>
            <a:r>
              <a:rPr lang="en-US" sz="2400" dirty="0"/>
              <a:t>Promote respect for people in relation to their race, diversity and human rights</a:t>
            </a:r>
          </a:p>
          <a:p>
            <a:pPr marL="285750" indent="-285750">
              <a:buFont typeface="Arial"/>
              <a:buChar char="•"/>
            </a:pPr>
            <a:endParaRPr lang="en-US" sz="2400" dirty="0"/>
          </a:p>
          <a:p>
            <a:endParaRPr lang="en-US" sz="2400" dirty="0"/>
          </a:p>
          <a:p>
            <a:endParaRPr lang="en-US"/>
          </a:p>
          <a:p>
            <a:endParaRPr lang="en-US" dirty="0"/>
          </a:p>
        </p:txBody>
      </p:sp>
      <p:sp>
        <p:nvSpPr>
          <p:cNvPr id="7" name="Content Placeholder 6">
            <a:extLst>
              <a:ext uri="{FF2B5EF4-FFF2-40B4-BE49-F238E27FC236}">
                <a16:creationId xmlns:a16="http://schemas.microsoft.com/office/drawing/2014/main" id="{CAC4D680-8570-F623-9A19-FA31F39844AE}"/>
              </a:ext>
            </a:extLst>
          </p:cNvPr>
          <p:cNvSpPr>
            <a:spLocks noGrp="1"/>
          </p:cNvSpPr>
          <p:nvPr>
            <p:ph idx="1"/>
          </p:nvPr>
        </p:nvSpPr>
        <p:spPr>
          <a:xfrm>
            <a:off x="-233556" y="7494162"/>
            <a:ext cx="10515600" cy="4351338"/>
          </a:xfrm>
        </p:spPr>
        <p:txBody>
          <a:bodyPr/>
          <a:lstStyle/>
          <a:p>
            <a:endParaRPr lang="en-US"/>
          </a:p>
        </p:txBody>
      </p:sp>
      <p:pic>
        <p:nvPicPr>
          <p:cNvPr id="6" name="Picture 5">
            <a:extLst>
              <a:ext uri="{FF2B5EF4-FFF2-40B4-BE49-F238E27FC236}">
                <a16:creationId xmlns:a16="http://schemas.microsoft.com/office/drawing/2014/main" id="{2C88C828-AA4B-EAB6-B2C7-CF00D7C32126}"/>
              </a:ext>
            </a:extLst>
          </p:cNvPr>
          <p:cNvPicPr>
            <a:picLocks noChangeAspect="1"/>
          </p:cNvPicPr>
          <p:nvPr/>
        </p:nvPicPr>
        <p:blipFill>
          <a:blip r:embed="rId2"/>
          <a:stretch>
            <a:fillRect/>
          </a:stretch>
        </p:blipFill>
        <p:spPr>
          <a:xfrm>
            <a:off x="879061" y="1365844"/>
            <a:ext cx="3119915" cy="4620428"/>
          </a:xfrm>
          <a:prstGeom prst="rect">
            <a:avLst/>
          </a:prstGeom>
        </p:spPr>
      </p:pic>
    </p:spTree>
    <p:extLst>
      <p:ext uri="{BB962C8B-B14F-4D97-AF65-F5344CB8AC3E}">
        <p14:creationId xmlns:p14="http://schemas.microsoft.com/office/powerpoint/2010/main" val="24479902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31990-3C35-486A-EA9F-B6FFFB1B2920}"/>
              </a:ext>
            </a:extLst>
          </p:cNvPr>
          <p:cNvSpPr>
            <a:spLocks noGrp="1"/>
          </p:cNvSpPr>
          <p:nvPr>
            <p:ph type="title"/>
          </p:nvPr>
        </p:nvSpPr>
        <p:spPr>
          <a:xfrm>
            <a:off x="762000" y="1138265"/>
            <a:ext cx="5791199" cy="1401183"/>
          </a:xfrm>
        </p:spPr>
        <p:txBody>
          <a:bodyPr anchor="t">
            <a:normAutofit/>
          </a:bodyPr>
          <a:lstStyle/>
          <a:p>
            <a:r>
              <a:rPr lang="en-US" sz="3200"/>
              <a:t>Why do you want to join the police?</a:t>
            </a:r>
          </a:p>
        </p:txBody>
      </p:sp>
      <p:cxnSp>
        <p:nvCxnSpPr>
          <p:cNvPr id="18" name="Straight Connector 17">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BC0619-E7DC-B6A1-7769-55EF40B094D1}"/>
              </a:ext>
            </a:extLst>
          </p:cNvPr>
          <p:cNvSpPr>
            <a:spLocks noGrp="1"/>
          </p:cNvSpPr>
          <p:nvPr>
            <p:ph idx="1"/>
          </p:nvPr>
        </p:nvSpPr>
        <p:spPr>
          <a:xfrm>
            <a:off x="762000" y="2551176"/>
            <a:ext cx="5791199" cy="3602935"/>
          </a:xfrm>
        </p:spPr>
        <p:txBody>
          <a:bodyPr vert="horz" lIns="91440" tIns="45720" rIns="91440" bIns="45720" rtlCol="0">
            <a:normAutofit/>
          </a:bodyPr>
          <a:lstStyle/>
          <a:p>
            <a:r>
              <a:rPr lang="en-US" sz="2000"/>
              <a:t>Desire to help others?</a:t>
            </a:r>
          </a:p>
          <a:p>
            <a:r>
              <a:rPr lang="en-US" sz="2000"/>
              <a:t>Sense of duty and purpose?</a:t>
            </a:r>
          </a:p>
          <a:p>
            <a:r>
              <a:rPr lang="en-US" sz="2000"/>
              <a:t>The varied role?</a:t>
            </a:r>
          </a:p>
          <a:p>
            <a:r>
              <a:rPr lang="en-US" sz="2000"/>
              <a:t>The adrenaline?</a:t>
            </a:r>
          </a:p>
          <a:p>
            <a:r>
              <a:rPr lang="en-US" sz="2000"/>
              <a:t>Career opportunities?</a:t>
            </a:r>
          </a:p>
          <a:p>
            <a:r>
              <a:rPr lang="en-US" sz="2000"/>
              <a:t>Interest in the law and justice?</a:t>
            </a:r>
          </a:p>
          <a:p>
            <a:r>
              <a:rPr lang="en-US" sz="2000"/>
              <a:t>Experience?</a:t>
            </a:r>
          </a:p>
          <a:p>
            <a:r>
              <a:rPr lang="en-US" sz="2000"/>
              <a:t>Sense of team?</a:t>
            </a:r>
          </a:p>
          <a:p>
            <a:r>
              <a:rPr lang="en-US" sz="2000"/>
              <a:t>Personal to you?</a:t>
            </a:r>
          </a:p>
        </p:txBody>
      </p:sp>
      <p:sp>
        <p:nvSpPr>
          <p:cNvPr id="20" name="Rectangle 19">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60334AE-F5D7-D533-258C-9C94FE23D040}"/>
              </a:ext>
            </a:extLst>
          </p:cNvPr>
          <p:cNvPicPr>
            <a:picLocks noChangeAspect="1"/>
          </p:cNvPicPr>
          <p:nvPr/>
        </p:nvPicPr>
        <p:blipFill>
          <a:blip r:embed="rId2"/>
          <a:stretch>
            <a:fillRect/>
          </a:stretch>
        </p:blipFill>
        <p:spPr>
          <a:xfrm>
            <a:off x="8117028" y="842824"/>
            <a:ext cx="3266517" cy="5167037"/>
          </a:xfrm>
          <a:prstGeom prst="rect">
            <a:avLst/>
          </a:prstGeom>
        </p:spPr>
      </p:pic>
    </p:spTree>
    <p:extLst>
      <p:ext uri="{BB962C8B-B14F-4D97-AF65-F5344CB8AC3E}">
        <p14:creationId xmlns:p14="http://schemas.microsoft.com/office/powerpoint/2010/main" val="41803909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658FF-52F1-544A-5621-5A4353036AF5}"/>
              </a:ext>
            </a:extLst>
          </p:cNvPr>
          <p:cNvSpPr>
            <a:spLocks noGrp="1"/>
          </p:cNvSpPr>
          <p:nvPr>
            <p:ph type="title"/>
          </p:nvPr>
        </p:nvSpPr>
        <p:spPr/>
        <p:txBody>
          <a:bodyPr/>
          <a:lstStyle/>
          <a:p>
            <a:r>
              <a:rPr lang="en-GB" dirty="0"/>
              <a:t>Are the police always thought of in a positive light?</a:t>
            </a:r>
          </a:p>
        </p:txBody>
      </p:sp>
      <p:sp>
        <p:nvSpPr>
          <p:cNvPr id="3" name="Content Placeholder 2">
            <a:extLst>
              <a:ext uri="{FF2B5EF4-FFF2-40B4-BE49-F238E27FC236}">
                <a16:creationId xmlns:a16="http://schemas.microsoft.com/office/drawing/2014/main" id="{C11328DA-2189-81D2-AB61-3B9E8E084527}"/>
              </a:ext>
            </a:extLst>
          </p:cNvPr>
          <p:cNvSpPr>
            <a:spLocks noGrp="1"/>
          </p:cNvSpPr>
          <p:nvPr>
            <p:ph idx="1"/>
          </p:nvPr>
        </p:nvSpPr>
        <p:spPr/>
        <p:txBody>
          <a:bodyPr/>
          <a:lstStyle/>
          <a:p>
            <a:r>
              <a:rPr lang="en-GB" dirty="0"/>
              <a:t>Consider this question and see if you can think of an instance where the actions of the police have caused concern to the public.</a:t>
            </a:r>
          </a:p>
        </p:txBody>
      </p:sp>
      <p:pic>
        <p:nvPicPr>
          <p:cNvPr id="5" name="Picture 4">
            <a:extLst>
              <a:ext uri="{FF2B5EF4-FFF2-40B4-BE49-F238E27FC236}">
                <a16:creationId xmlns:a16="http://schemas.microsoft.com/office/drawing/2014/main" id="{84B44224-F0F7-D2C4-03D3-69B2939C5ED6}"/>
              </a:ext>
            </a:extLst>
          </p:cNvPr>
          <p:cNvPicPr>
            <a:picLocks noChangeAspect="1"/>
          </p:cNvPicPr>
          <p:nvPr/>
        </p:nvPicPr>
        <p:blipFill>
          <a:blip r:embed="rId2"/>
          <a:stretch>
            <a:fillRect/>
          </a:stretch>
        </p:blipFill>
        <p:spPr>
          <a:xfrm>
            <a:off x="9190367" y="4373686"/>
            <a:ext cx="1343212" cy="1267002"/>
          </a:xfrm>
          <a:prstGeom prst="rect">
            <a:avLst/>
          </a:prstGeom>
        </p:spPr>
      </p:pic>
    </p:spTree>
    <p:extLst>
      <p:ext uri="{BB962C8B-B14F-4D97-AF65-F5344CB8AC3E}">
        <p14:creationId xmlns:p14="http://schemas.microsoft.com/office/powerpoint/2010/main" val="40367315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2A4C704-CDF8-D0D5-1C0F-8C92BDAEEB91}"/>
              </a:ext>
            </a:extLst>
          </p:cNvPr>
          <p:cNvSpPr>
            <a:spLocks noGrp="1"/>
          </p:cNvSpPr>
          <p:nvPr>
            <p:ph type="title"/>
          </p:nvPr>
        </p:nvSpPr>
        <p:spPr>
          <a:xfrm>
            <a:off x="498143" y="456345"/>
            <a:ext cx="3179929" cy="3556097"/>
          </a:xfrm>
        </p:spPr>
        <p:txBody>
          <a:bodyPr anchor="b">
            <a:normAutofit fontScale="90000"/>
          </a:bodyPr>
          <a:lstStyle/>
          <a:p>
            <a:pPr algn="r"/>
            <a:r>
              <a:rPr lang="en-US" sz="2800" b="1" dirty="0">
                <a:solidFill>
                  <a:srgbClr val="FFFFFF"/>
                </a:solidFill>
              </a:rPr>
              <a:t>These are perhaps some of the incidents that you considered.  Spend some time looking at what were the key issues for the police service from these incidents working in pairs present findings to the rest of the class.</a:t>
            </a:r>
          </a:p>
        </p:txBody>
      </p:sp>
      <p:sp>
        <p:nvSpPr>
          <p:cNvPr id="3" name="Content Placeholder 2">
            <a:extLst>
              <a:ext uri="{FF2B5EF4-FFF2-40B4-BE49-F238E27FC236}">
                <a16:creationId xmlns:a16="http://schemas.microsoft.com/office/drawing/2014/main" id="{84B05ACE-575C-91E3-FDC3-4167504A46D6}"/>
              </a:ext>
            </a:extLst>
          </p:cNvPr>
          <p:cNvSpPr>
            <a:spLocks noGrp="1"/>
          </p:cNvSpPr>
          <p:nvPr>
            <p:ph idx="1"/>
          </p:nvPr>
        </p:nvSpPr>
        <p:spPr>
          <a:xfrm>
            <a:off x="4578824" y="511389"/>
            <a:ext cx="3261815" cy="5848468"/>
          </a:xfrm>
        </p:spPr>
        <p:txBody>
          <a:bodyPr vert="horz" lIns="91440" tIns="45720" rIns="91440" bIns="45720" rtlCol="0" anchor="ctr">
            <a:normAutofit/>
          </a:bodyPr>
          <a:lstStyle/>
          <a:p>
            <a:r>
              <a:rPr lang="en-US" sz="2000"/>
              <a:t>Nottingham stabbings – students murdered</a:t>
            </a:r>
          </a:p>
          <a:p>
            <a:endParaRPr lang="en-US" sz="2000"/>
          </a:p>
          <a:p>
            <a:r>
              <a:rPr lang="en-US" sz="2000"/>
              <a:t>Stephen Lawrence – Murdered</a:t>
            </a:r>
          </a:p>
          <a:p>
            <a:endParaRPr lang="en-US" sz="2000"/>
          </a:p>
          <a:p>
            <a:r>
              <a:rPr lang="en-US" sz="2000"/>
              <a:t>Sarah Everard – Murdered by a police officer</a:t>
            </a:r>
          </a:p>
          <a:p>
            <a:endParaRPr lang="en-US" sz="2000"/>
          </a:p>
          <a:p>
            <a:r>
              <a:rPr lang="en-US" sz="2000"/>
              <a:t>David Carrick – Met Police Officer convicted of Rape</a:t>
            </a:r>
          </a:p>
          <a:p>
            <a:endParaRPr lang="en-US" sz="2000"/>
          </a:p>
          <a:p>
            <a:endParaRPr lang="en-US" sz="2000"/>
          </a:p>
        </p:txBody>
      </p:sp>
      <p:pic>
        <p:nvPicPr>
          <p:cNvPr id="8" name="Picture 7" descr="Students stabbed to death in Nottingham ...">
            <a:extLst>
              <a:ext uri="{FF2B5EF4-FFF2-40B4-BE49-F238E27FC236}">
                <a16:creationId xmlns:a16="http://schemas.microsoft.com/office/drawing/2014/main" id="{E5111A47-3BC0-CD45-5C02-9BB09AE5F98B}"/>
              </a:ext>
            </a:extLst>
          </p:cNvPr>
          <p:cNvPicPr>
            <a:picLocks noChangeAspect="1"/>
          </p:cNvPicPr>
          <p:nvPr/>
        </p:nvPicPr>
        <p:blipFill rotWithShape="1">
          <a:blip r:embed="rId2"/>
          <a:srcRect r="4" b="28653"/>
          <a:stretch>
            <a:fillRect/>
          </a:stretch>
        </p:blipFill>
        <p:spPr>
          <a:xfrm>
            <a:off x="8331957" y="3314"/>
            <a:ext cx="3867087" cy="1719613"/>
          </a:xfrm>
          <a:prstGeom prst="rect">
            <a:avLst/>
          </a:prstGeom>
        </p:spPr>
      </p:pic>
      <p:pic>
        <p:nvPicPr>
          <p:cNvPr id="4" name="Picture 3" descr="Inside the Stephen Lawrence murder ...">
            <a:extLst>
              <a:ext uri="{FF2B5EF4-FFF2-40B4-BE49-F238E27FC236}">
                <a16:creationId xmlns:a16="http://schemas.microsoft.com/office/drawing/2014/main" id="{34AF9D1C-8411-ED43-8F4C-13FDEF5A0F64}"/>
              </a:ext>
            </a:extLst>
          </p:cNvPr>
          <p:cNvPicPr>
            <a:picLocks noChangeAspect="1"/>
          </p:cNvPicPr>
          <p:nvPr/>
        </p:nvPicPr>
        <p:blipFill rotWithShape="1">
          <a:blip r:embed="rId3"/>
          <a:srcRect t="9363" r="1" b="31271"/>
          <a:stretch>
            <a:fillRect/>
          </a:stretch>
        </p:blipFill>
        <p:spPr>
          <a:xfrm>
            <a:off x="8331957" y="1717813"/>
            <a:ext cx="3867087" cy="1719613"/>
          </a:xfrm>
          <a:prstGeom prst="rect">
            <a:avLst/>
          </a:prstGeom>
        </p:spPr>
      </p:pic>
      <p:pic>
        <p:nvPicPr>
          <p:cNvPr id="5" name="Picture 4" descr="Sarah Everard: How Wayne Couzens planned her murder - BBC News">
            <a:extLst>
              <a:ext uri="{FF2B5EF4-FFF2-40B4-BE49-F238E27FC236}">
                <a16:creationId xmlns:a16="http://schemas.microsoft.com/office/drawing/2014/main" id="{7B8B0C8A-5147-D745-3C0B-0350FB66F8E2}"/>
              </a:ext>
            </a:extLst>
          </p:cNvPr>
          <p:cNvPicPr>
            <a:picLocks noChangeAspect="1"/>
          </p:cNvPicPr>
          <p:nvPr/>
        </p:nvPicPr>
        <p:blipFill rotWithShape="1">
          <a:blip r:embed="rId4"/>
          <a:srcRect t="9362" r="3" b="11587"/>
          <a:stretch>
            <a:fillRect/>
          </a:stretch>
        </p:blipFill>
        <p:spPr>
          <a:xfrm>
            <a:off x="8331957" y="5138381"/>
            <a:ext cx="3867087" cy="1719613"/>
          </a:xfrm>
          <a:prstGeom prst="rect">
            <a:avLst/>
          </a:prstGeom>
        </p:spPr>
      </p:pic>
      <p:pic>
        <p:nvPicPr>
          <p:cNvPr id="6" name="Picture 5" descr="Serial rapist David Carrick sacked by Met Police">
            <a:extLst>
              <a:ext uri="{FF2B5EF4-FFF2-40B4-BE49-F238E27FC236}">
                <a16:creationId xmlns:a16="http://schemas.microsoft.com/office/drawing/2014/main" id="{8432235C-FDD7-6BDA-1FF2-89C137347AE4}"/>
              </a:ext>
            </a:extLst>
          </p:cNvPr>
          <p:cNvPicPr>
            <a:picLocks noChangeAspect="1"/>
          </p:cNvPicPr>
          <p:nvPr/>
        </p:nvPicPr>
        <p:blipFill rotWithShape="1">
          <a:blip r:embed="rId5"/>
          <a:srcRect r="3" b="28853"/>
          <a:stretch>
            <a:fillRect/>
          </a:stretch>
        </p:blipFill>
        <p:spPr>
          <a:xfrm>
            <a:off x="8331957" y="3428996"/>
            <a:ext cx="3867087" cy="1719613"/>
          </a:xfrm>
          <a:prstGeom prst="rect">
            <a:avLst/>
          </a:prstGeom>
        </p:spPr>
      </p:pic>
    </p:spTree>
    <p:extLst>
      <p:ext uri="{BB962C8B-B14F-4D97-AF65-F5344CB8AC3E}">
        <p14:creationId xmlns:p14="http://schemas.microsoft.com/office/powerpoint/2010/main" val="11036746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Decade since Duggan - Race on the Agenda">
            <a:extLst>
              <a:ext uri="{FF2B5EF4-FFF2-40B4-BE49-F238E27FC236}">
                <a16:creationId xmlns:a16="http://schemas.microsoft.com/office/drawing/2014/main" id="{F67EB45D-8E8E-11BA-3610-57E6EB9798DB}"/>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2396DE1-873B-7B77-5259-F0ECC95872A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Risk of maintaining public consent and consequences</a:t>
            </a:r>
          </a:p>
        </p:txBody>
      </p:sp>
    </p:spTree>
    <p:extLst>
      <p:ext uri="{BB962C8B-B14F-4D97-AF65-F5344CB8AC3E}">
        <p14:creationId xmlns:p14="http://schemas.microsoft.com/office/powerpoint/2010/main" val="6383925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CD705-54E5-2004-860C-2FA8C7D76DB5}"/>
              </a:ext>
            </a:extLst>
          </p:cNvPr>
          <p:cNvSpPr>
            <a:spLocks noGrp="1"/>
          </p:cNvSpPr>
          <p:nvPr>
            <p:ph type="title"/>
          </p:nvPr>
        </p:nvSpPr>
        <p:spPr>
          <a:xfrm>
            <a:off x="6417733" y="490537"/>
            <a:ext cx="5291663" cy="858017"/>
          </a:xfrm>
        </p:spPr>
        <p:txBody>
          <a:bodyPr anchor="b">
            <a:normAutofit/>
          </a:bodyPr>
          <a:lstStyle/>
          <a:p>
            <a:r>
              <a:rPr lang="en-US" sz="4000"/>
              <a:t>Mark Duggan</a:t>
            </a:r>
          </a:p>
        </p:txBody>
      </p:sp>
      <p:pic>
        <p:nvPicPr>
          <p:cNvPr id="4" name="Picture 3" descr="A person smiling at the camera&#10;&#10;Description automatically generated">
            <a:extLst>
              <a:ext uri="{FF2B5EF4-FFF2-40B4-BE49-F238E27FC236}">
                <a16:creationId xmlns:a16="http://schemas.microsoft.com/office/drawing/2014/main" id="{A42AA0B5-C6AA-0723-CE6F-64C813E22850}"/>
              </a:ext>
            </a:extLst>
          </p:cNvPr>
          <p:cNvPicPr>
            <a:picLocks noChangeAspect="1"/>
          </p:cNvPicPr>
          <p:nvPr/>
        </p:nvPicPr>
        <p:blipFill rotWithShape="1">
          <a:blip r:embed="rId3"/>
          <a:srcRect b="758"/>
          <a:stretch/>
        </p:blipFill>
        <p:spPr>
          <a:xfrm>
            <a:off x="2" y="1587"/>
            <a:ext cx="4817241"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E9785EA3-CAA6-6946-36EA-29CF62C6CCA9}"/>
              </a:ext>
            </a:extLst>
          </p:cNvPr>
          <p:cNvSpPr>
            <a:spLocks noGrp="1"/>
          </p:cNvSpPr>
          <p:nvPr>
            <p:ph idx="1"/>
          </p:nvPr>
        </p:nvSpPr>
        <p:spPr>
          <a:xfrm>
            <a:off x="5244079" y="1747510"/>
            <a:ext cx="6745593" cy="4619951"/>
          </a:xfrm>
        </p:spPr>
        <p:txBody>
          <a:bodyPr vert="horz" lIns="91440" tIns="45720" rIns="91440" bIns="45720" rtlCol="0" anchor="t">
            <a:normAutofit/>
          </a:bodyPr>
          <a:lstStyle/>
          <a:p>
            <a:r>
              <a:rPr lang="en-GB" sz="1800" dirty="0">
                <a:latin typeface="Calibri"/>
                <a:ea typeface="Calibri"/>
                <a:cs typeface="Calibri"/>
              </a:rPr>
              <a:t>August 2011- shot dead by Metropolitan  police Tottenham, London.</a:t>
            </a:r>
          </a:p>
          <a:p>
            <a:r>
              <a:rPr lang="en-GB" sz="1800" dirty="0">
                <a:latin typeface="Calibri"/>
                <a:ea typeface="Calibri"/>
                <a:cs typeface="Calibri"/>
              </a:rPr>
              <a:t>Largest civil unrest in the UK seen in generations</a:t>
            </a:r>
          </a:p>
          <a:p>
            <a:r>
              <a:rPr lang="en-GB" sz="1800" dirty="0">
                <a:latin typeface="Calibri"/>
                <a:ea typeface="Calibri"/>
                <a:cs typeface="Calibri"/>
              </a:rPr>
              <a:t>5 nights of rioting across London, Birmingham and other major cities</a:t>
            </a:r>
          </a:p>
          <a:p>
            <a:r>
              <a:rPr lang="en-GB" sz="1800" dirty="0">
                <a:latin typeface="Calibri"/>
                <a:ea typeface="Calibri"/>
                <a:cs typeface="Calibri"/>
              </a:rPr>
              <a:t>Very damaging for police reputation</a:t>
            </a:r>
          </a:p>
          <a:p>
            <a:r>
              <a:rPr lang="en-GB" sz="1800" dirty="0">
                <a:latin typeface="Calibri"/>
                <a:ea typeface="Calibri"/>
                <a:cs typeface="Calibri"/>
              </a:rPr>
              <a:t>Police criticised due to lack of  communication with Mark Duggan's family, the information released to the public, and the way the incident was managed. This created perceptions of a lack of transparency and accountability.</a:t>
            </a:r>
          </a:p>
          <a:p>
            <a:r>
              <a:rPr lang="en-GB" sz="1800" dirty="0">
                <a:latin typeface="Calibri"/>
                <a:ea typeface="Calibri"/>
                <a:cs typeface="Calibri"/>
              </a:rPr>
              <a:t>For policing, the riots damaged public trust and highlighted existing tensions between some communities and the police. </a:t>
            </a:r>
          </a:p>
          <a:p>
            <a:r>
              <a:rPr lang="en-GB" sz="1800" dirty="0">
                <a:latin typeface="Calibri"/>
                <a:ea typeface="Calibri"/>
                <a:cs typeface="Calibri"/>
              </a:rPr>
              <a:t>Questions were raised about police legitimacy, the use of force, stop and search powers, and whether the police fully understood the concerns of local communities.</a:t>
            </a:r>
          </a:p>
          <a:p>
            <a:endParaRPr lang="en-GB" sz="1800" dirty="0">
              <a:latin typeface="Calibri"/>
              <a:ea typeface="Calibri"/>
              <a:cs typeface="Calibri"/>
            </a:endParaRPr>
          </a:p>
          <a:p>
            <a:endParaRPr lang="en-US" sz="1800"/>
          </a:p>
        </p:txBody>
      </p:sp>
    </p:spTree>
    <p:extLst>
      <p:ext uri="{BB962C8B-B14F-4D97-AF65-F5344CB8AC3E}">
        <p14:creationId xmlns:p14="http://schemas.microsoft.com/office/powerpoint/2010/main" val="3820756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D48E5-A08B-F72C-E19A-C90DC497376F}"/>
              </a:ext>
            </a:extLst>
          </p:cNvPr>
          <p:cNvSpPr>
            <a:spLocks noGrp="1"/>
          </p:cNvSpPr>
          <p:nvPr>
            <p:ph type="title"/>
          </p:nvPr>
        </p:nvSpPr>
        <p:spPr>
          <a:xfrm>
            <a:off x="838200" y="365125"/>
            <a:ext cx="10515600" cy="1300163"/>
          </a:xfrm>
        </p:spPr>
        <p:txBody>
          <a:bodyPr/>
          <a:lstStyle/>
          <a:p>
            <a:pPr marL="228600" indent="-228600">
              <a:spcBef>
                <a:spcPts val="1000"/>
              </a:spcBef>
            </a:pPr>
            <a:r>
              <a:rPr lang="en-GB" sz="2400" b="1" i="1" dirty="0">
                <a:latin typeface="Calibri"/>
                <a:ea typeface="Calibri"/>
                <a:cs typeface="Calibri"/>
              </a:rPr>
              <a:t>The police are the public and the public are the police.</a:t>
            </a:r>
            <a:br>
              <a:rPr lang="en-GB" sz="2400" b="1" i="1" dirty="0">
                <a:latin typeface="Calibri"/>
                <a:ea typeface="Calibri"/>
                <a:cs typeface="Calibri"/>
              </a:rPr>
            </a:br>
            <a:r>
              <a:rPr lang="en-GB" sz="2400" dirty="0">
                <a:latin typeface="Calibri"/>
                <a:ea typeface="Calibri"/>
                <a:cs typeface="Calibri"/>
              </a:rPr>
              <a:t>Community Trust Case Study</a:t>
            </a:r>
          </a:p>
          <a:p>
            <a:endParaRPr lang="en-GB" dirty="0"/>
          </a:p>
        </p:txBody>
      </p:sp>
      <p:sp>
        <p:nvSpPr>
          <p:cNvPr id="3" name="Content Placeholder 2">
            <a:extLst>
              <a:ext uri="{FF2B5EF4-FFF2-40B4-BE49-F238E27FC236}">
                <a16:creationId xmlns:a16="http://schemas.microsoft.com/office/drawing/2014/main" id="{B3C98FD3-781D-E949-5406-C889EA648DE7}"/>
              </a:ext>
            </a:extLst>
          </p:cNvPr>
          <p:cNvSpPr>
            <a:spLocks noGrp="1"/>
          </p:cNvSpPr>
          <p:nvPr>
            <p:ph idx="1"/>
          </p:nvPr>
        </p:nvSpPr>
        <p:spPr>
          <a:xfrm>
            <a:off x="838200" y="1323602"/>
            <a:ext cx="10515600" cy="4853361"/>
          </a:xfrm>
        </p:spPr>
        <p:txBody>
          <a:bodyPr vert="horz" lIns="91440" tIns="45720" rIns="91440" bIns="45720" rtlCol="0" anchor="t">
            <a:noAutofit/>
          </a:bodyPr>
          <a:lstStyle/>
          <a:p>
            <a:pPr marL="0" indent="0">
              <a:buNone/>
            </a:pPr>
            <a:endParaRPr lang="en-GB" sz="2400" dirty="0">
              <a:latin typeface="Calibri"/>
              <a:ea typeface="Calibri"/>
              <a:cs typeface="Calibri"/>
            </a:endParaRPr>
          </a:p>
          <a:p>
            <a:r>
              <a:rPr lang="en-GB" sz="2400" dirty="0">
                <a:latin typeface="Calibri"/>
                <a:ea typeface="Calibri"/>
                <a:cs typeface="Calibri"/>
              </a:rPr>
              <a:t>Ask groups to discuss:</a:t>
            </a:r>
            <a:endParaRPr lang="en-GB" dirty="0"/>
          </a:p>
          <a:p>
            <a:r>
              <a:rPr lang="en-GB" sz="2400" dirty="0">
                <a:latin typeface="Calibri"/>
                <a:ea typeface="Calibri"/>
                <a:cs typeface="Calibri"/>
              </a:rPr>
              <a:t>Which </a:t>
            </a:r>
            <a:r>
              <a:rPr lang="en-GB" sz="2400" dirty="0" err="1">
                <a:latin typeface="Calibri"/>
                <a:ea typeface="Calibri"/>
                <a:cs typeface="Calibri"/>
              </a:rPr>
              <a:t>Peelian</a:t>
            </a:r>
            <a:r>
              <a:rPr lang="en-GB" sz="2400" dirty="0">
                <a:latin typeface="Calibri"/>
                <a:ea typeface="Calibri"/>
                <a:cs typeface="Calibri"/>
              </a:rPr>
              <a:t> Principles are relevant to this case?</a:t>
            </a:r>
          </a:p>
          <a:p>
            <a:r>
              <a:rPr lang="en-GB" sz="2400" dirty="0">
                <a:latin typeface="Calibri"/>
                <a:ea typeface="Calibri"/>
                <a:cs typeface="Calibri"/>
              </a:rPr>
              <a:t>Why is public confidence important for effective policing?</a:t>
            </a:r>
          </a:p>
          <a:p>
            <a:r>
              <a:rPr lang="en-GB" sz="2400" dirty="0">
                <a:latin typeface="Calibri"/>
                <a:ea typeface="Calibri"/>
                <a:cs typeface="Calibri"/>
              </a:rPr>
              <a:t>How can neighbourhood policing officers build trust before tensions arise?</a:t>
            </a:r>
          </a:p>
          <a:p>
            <a:r>
              <a:rPr lang="en-GB" sz="2400" dirty="0">
                <a:latin typeface="Calibri"/>
                <a:ea typeface="Calibri"/>
                <a:cs typeface="Calibri"/>
              </a:rPr>
              <a:t>What role does communication play during major incidents?</a:t>
            </a:r>
          </a:p>
          <a:p>
            <a:endParaRPr lang="en-GB" sz="2400" dirty="0">
              <a:latin typeface="Calibri"/>
              <a:ea typeface="Calibri"/>
              <a:cs typeface="Calibri"/>
            </a:endParaRPr>
          </a:p>
        </p:txBody>
      </p:sp>
    </p:spTree>
    <p:extLst>
      <p:ext uri="{BB962C8B-B14F-4D97-AF65-F5344CB8AC3E}">
        <p14:creationId xmlns:p14="http://schemas.microsoft.com/office/powerpoint/2010/main" val="17423215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1239</Words>
  <Application>Microsoft Office PowerPoint</Application>
  <PresentationFormat>Widescreen</PresentationFormat>
  <Paragraphs>174</Paragraphs>
  <Slides>45</Slides>
  <Notes>14</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Understanding the role of  police constable  (BMPL4019A)  Week 1</vt:lpstr>
      <vt:lpstr>Welcome</vt:lpstr>
      <vt:lpstr>Today</vt:lpstr>
      <vt:lpstr>Information </vt:lpstr>
      <vt:lpstr>Important Information &amp; Stuff!</vt:lpstr>
      <vt:lpstr>Aims and objectives:</vt:lpstr>
      <vt:lpstr>Needs concerns and expectations </vt:lpstr>
      <vt:lpstr>Reading list:</vt:lpstr>
      <vt:lpstr>Study</vt:lpstr>
      <vt:lpstr>Scheme of work..</vt:lpstr>
      <vt:lpstr>Essential and Wider Reading….</vt:lpstr>
      <vt:lpstr>How will you be assessed?</vt:lpstr>
      <vt:lpstr>Assessments</vt:lpstr>
      <vt:lpstr> Breaking down the question </vt:lpstr>
      <vt:lpstr>Ideas for Assignment</vt:lpstr>
      <vt:lpstr>Assessments</vt:lpstr>
      <vt:lpstr>Why do we have a criminal justice system?</vt:lpstr>
      <vt:lpstr>PowerPoint Presentation</vt:lpstr>
      <vt:lpstr>Historical Context</vt:lpstr>
      <vt:lpstr>Where did it all begin?</vt:lpstr>
      <vt:lpstr>Task</vt:lpstr>
      <vt:lpstr>Task</vt:lpstr>
      <vt:lpstr>Peelian principles</vt:lpstr>
      <vt:lpstr>History of UK policing</vt:lpstr>
      <vt:lpstr>PowerPoint Presentation</vt:lpstr>
      <vt:lpstr>  ‘General Instructions’ that were issued to every new police officer from 1829 were: </vt:lpstr>
      <vt:lpstr>PowerPoint Presentation</vt:lpstr>
      <vt:lpstr>Task</vt:lpstr>
      <vt:lpstr>Policing from 1960's</vt:lpstr>
      <vt:lpstr>Evolution of Policing </vt:lpstr>
      <vt:lpstr>Scarman Report and Brixton Riots </vt:lpstr>
      <vt:lpstr>Evolution of Policing  </vt:lpstr>
      <vt:lpstr> Evolution of Policing  </vt:lpstr>
      <vt:lpstr>What is the role of the police?</vt:lpstr>
      <vt:lpstr>Role of the Police? </vt:lpstr>
      <vt:lpstr>How many police forces?</vt:lpstr>
      <vt:lpstr>Priorities - Preserve Life</vt:lpstr>
      <vt:lpstr>PowerPoint Presentation</vt:lpstr>
      <vt:lpstr>What do you believe are the responsibilities of a police officer</vt:lpstr>
      <vt:lpstr>Why do you want to join the police?</vt:lpstr>
      <vt:lpstr>Are the police always thought of in a positive light?</vt:lpstr>
      <vt:lpstr>These are perhaps some of the incidents that you considered.  Spend some time looking at what were the key issues for the police service from these incidents working in pairs present findings to the rest of the class.</vt:lpstr>
      <vt:lpstr>Risk of maintaining public consent and consequences</vt:lpstr>
      <vt:lpstr>Mark Duggan</vt:lpstr>
      <vt:lpstr>The police are the public and the public are the police. Community Trust Case Study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Melanie Thomas</dc:creator>
  <cp:lastModifiedBy>Jane Davies</cp:lastModifiedBy>
  <cp:revision>594</cp:revision>
  <dcterms:created xsi:type="dcterms:W3CDTF">2024-06-10T13:43:41Z</dcterms:created>
  <dcterms:modified xsi:type="dcterms:W3CDTF">2026-09-14T19:04:53Z</dcterms:modified>
</cp:coreProperties>
</file>