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14"/>
  </p:notesMasterIdLst>
  <p:sldIdLst>
    <p:sldId id="256" r:id="rId2"/>
    <p:sldId id="261" r:id="rId3"/>
    <p:sldId id="266" r:id="rId4"/>
    <p:sldId id="260" r:id="rId5"/>
    <p:sldId id="268" r:id="rId6"/>
    <p:sldId id="269" r:id="rId7"/>
    <p:sldId id="263" r:id="rId8"/>
    <p:sldId id="259" r:id="rId9"/>
    <p:sldId id="270" r:id="rId10"/>
    <p:sldId id="257" r:id="rId11"/>
    <p:sldId id="264"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85282"/>
  </p:normalViewPr>
  <p:slideViewPr>
    <p:cSldViewPr snapToGrid="0">
      <p:cViewPr varScale="1">
        <p:scale>
          <a:sx n="104" d="100"/>
          <a:sy n="104" d="100"/>
        </p:scale>
        <p:origin x="80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BC76F9-3972-9B41-A3E3-32E9EA0DE37E}" type="datetimeFigureOut">
              <a:rPr lang="en-US" smtClean="0"/>
              <a:t>11/19/25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D1A00B-E8F4-954C-AB13-CD92292098FC}" type="slidenum">
              <a:rPr lang="en-US" smtClean="0"/>
              <a:t>‹#›</a:t>
            </a:fld>
            <a:endParaRPr lang="en-US"/>
          </a:p>
        </p:txBody>
      </p:sp>
    </p:spTree>
    <p:extLst>
      <p:ext uri="{BB962C8B-B14F-4D97-AF65-F5344CB8AC3E}">
        <p14:creationId xmlns:p14="http://schemas.microsoft.com/office/powerpoint/2010/main" val="3421179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D1A00B-E8F4-954C-AB13-CD92292098FC}" type="slidenum">
              <a:rPr lang="en-US" smtClean="0"/>
              <a:t>2</a:t>
            </a:fld>
            <a:endParaRPr lang="en-US"/>
          </a:p>
        </p:txBody>
      </p:sp>
    </p:spTree>
    <p:extLst>
      <p:ext uri="{BB962C8B-B14F-4D97-AF65-F5344CB8AC3E}">
        <p14:creationId xmlns:p14="http://schemas.microsoft.com/office/powerpoint/2010/main" val="1751494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D1A00B-E8F4-954C-AB13-CD92292098FC}" type="slidenum">
              <a:rPr lang="en-US" smtClean="0"/>
              <a:t>3</a:t>
            </a:fld>
            <a:endParaRPr lang="en-US"/>
          </a:p>
        </p:txBody>
      </p:sp>
    </p:spTree>
    <p:extLst>
      <p:ext uri="{BB962C8B-B14F-4D97-AF65-F5344CB8AC3E}">
        <p14:creationId xmlns:p14="http://schemas.microsoft.com/office/powerpoint/2010/main" val="173053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D1A00B-E8F4-954C-AB13-CD92292098FC}" type="slidenum">
              <a:rPr lang="en-US" smtClean="0"/>
              <a:t>4</a:t>
            </a:fld>
            <a:endParaRPr lang="en-US"/>
          </a:p>
        </p:txBody>
      </p:sp>
    </p:spTree>
    <p:extLst>
      <p:ext uri="{BB962C8B-B14F-4D97-AF65-F5344CB8AC3E}">
        <p14:creationId xmlns:p14="http://schemas.microsoft.com/office/powerpoint/2010/main" val="2010379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effectLst/>
                <a:latin typeface="Calibri" panose="020F0502020204030204" pitchFamily="34" charset="0"/>
              </a:rPr>
              <a:t>The Situational Leadership II (or SLII model) was developed by Kenneth Blanchard and builds on Blanchard and Hersey's original theory. According to the revised version of the theory, effective leaders must base their behaviour on the developmental level of group members for specific tasks. </a:t>
            </a:r>
            <a:endParaRPr lang="en-GB" b="0" i="0" u="none" strike="noStrike" dirty="0">
              <a:effectLst/>
              <a:latin typeface="Calibri" panose="020F0502020204030204" pitchFamily="34" charset="0"/>
            </a:endParaRPr>
          </a:p>
          <a:p>
            <a:pPr algn="l" rtl="0" fontAlgn="base"/>
            <a:r>
              <a:rPr lang="en-GB" sz="1800" b="1" i="0" u="none" strike="noStrike" dirty="0">
                <a:solidFill>
                  <a:srgbClr val="212121"/>
                </a:solidFill>
                <a:effectLst/>
                <a:latin typeface="Calibri" panose="020F0502020204030204" pitchFamily="34" charset="0"/>
              </a:rPr>
              <a:t>Competence and Commitment </a:t>
            </a:r>
            <a:r>
              <a:rPr lang="en-GB" sz="1800" b="0" i="0" u="none" strike="noStrike" dirty="0">
                <a:solidFill>
                  <a:srgbClr val="212121"/>
                </a:solidFill>
                <a:effectLst/>
                <a:latin typeface="Calibri" panose="020F0502020204030204" pitchFamily="34" charset="0"/>
              </a:rPr>
              <a:t> </a:t>
            </a:r>
            <a:endParaRPr lang="en-GB" b="0" i="0" u="none" strike="noStrike" dirty="0">
              <a:effectLst/>
              <a:latin typeface="Calibri" panose="020F0502020204030204" pitchFamily="34" charset="0"/>
            </a:endParaRPr>
          </a:p>
          <a:p>
            <a:pPr algn="l" rtl="0" fontAlgn="base"/>
            <a:r>
              <a:rPr lang="en-GB" sz="1800" b="0" i="0" u="none" strike="noStrike" dirty="0">
                <a:effectLst/>
                <a:latin typeface="Calibri" panose="020F0502020204030204" pitchFamily="34" charset="0"/>
              </a:rPr>
              <a:t>The developmental level is determined by each individual's level of competence and commitment. These levels include: </a:t>
            </a:r>
            <a:endParaRPr lang="en-GB" b="0" i="0" u="none" strike="noStrike" dirty="0">
              <a:effectLst/>
              <a:latin typeface="Calibri" panose="020F0502020204030204" pitchFamily="34" charset="0"/>
            </a:endParaRPr>
          </a:p>
          <a:p>
            <a:pPr algn="l" rtl="0" fontAlgn="base">
              <a:buFont typeface="Arial" panose="020B0604020202020204" pitchFamily="34" charset="0"/>
              <a:buChar char="•"/>
            </a:pPr>
            <a:r>
              <a:rPr lang="en-GB" sz="1800" b="1" i="0" u="none" strike="noStrike" dirty="0">
                <a:effectLst/>
                <a:latin typeface="Calibri" panose="020F0502020204030204" pitchFamily="34" charset="0"/>
              </a:rPr>
              <a:t>Enthusiastic beginner (D1)</a:t>
            </a:r>
            <a:r>
              <a:rPr lang="en-GB" sz="1800" b="0" i="0" u="none" strike="noStrike" dirty="0">
                <a:effectLst/>
                <a:latin typeface="Calibri" panose="020F0502020204030204" pitchFamily="34" charset="0"/>
              </a:rPr>
              <a:t>: High commitment, low competence. </a:t>
            </a:r>
          </a:p>
          <a:p>
            <a:pPr algn="l" rtl="0" fontAlgn="base">
              <a:buFont typeface="Arial" panose="020B0604020202020204" pitchFamily="34" charset="0"/>
              <a:buChar char="•"/>
            </a:pPr>
            <a:r>
              <a:rPr lang="en-GB" sz="1800" b="1" i="0" u="none" strike="noStrike" dirty="0">
                <a:effectLst/>
                <a:latin typeface="Calibri" panose="020F0502020204030204" pitchFamily="34" charset="0"/>
              </a:rPr>
              <a:t>Disillusioned learner</a:t>
            </a:r>
            <a:r>
              <a:rPr lang="en-GB" sz="1800" b="0" i="0" u="none" strike="noStrike" dirty="0">
                <a:effectLst/>
                <a:latin typeface="Calibri" panose="020F0502020204030204" pitchFamily="34" charset="0"/>
              </a:rPr>
              <a:t> </a:t>
            </a:r>
            <a:r>
              <a:rPr lang="en-GB" sz="1800" b="1" i="0" u="none" strike="noStrike" dirty="0">
                <a:effectLst/>
                <a:latin typeface="Calibri" panose="020F0502020204030204" pitchFamily="34" charset="0"/>
              </a:rPr>
              <a:t>(D2)</a:t>
            </a:r>
            <a:r>
              <a:rPr lang="en-GB" sz="1800" b="0" i="0" u="none" strike="noStrike" dirty="0">
                <a:effectLst/>
                <a:latin typeface="Calibri" panose="020F0502020204030204" pitchFamily="34" charset="0"/>
              </a:rPr>
              <a:t>:</a:t>
            </a:r>
            <a:r>
              <a:rPr lang="en-GB" sz="1800" b="1" i="0" u="none" strike="noStrike" dirty="0">
                <a:effectLst/>
                <a:latin typeface="Calibri" panose="020F0502020204030204" pitchFamily="34" charset="0"/>
              </a:rPr>
              <a:t> </a:t>
            </a:r>
            <a:r>
              <a:rPr lang="en-GB" sz="1800" b="0" i="0" u="none" strike="noStrike" dirty="0">
                <a:effectLst/>
                <a:latin typeface="Calibri" panose="020F0502020204030204" pitchFamily="34" charset="0"/>
              </a:rPr>
              <a:t>Some competence, but setbacks have led to low commitment. </a:t>
            </a:r>
          </a:p>
          <a:p>
            <a:pPr algn="l" rtl="0" fontAlgn="base">
              <a:buFont typeface="Arial" panose="020B0604020202020204" pitchFamily="34" charset="0"/>
              <a:buChar char="•"/>
            </a:pPr>
            <a:r>
              <a:rPr lang="en-GB" sz="1800" b="1" i="0" u="none" strike="noStrike" dirty="0">
                <a:effectLst/>
                <a:latin typeface="Calibri" panose="020F0502020204030204" pitchFamily="34" charset="0"/>
              </a:rPr>
              <a:t>Capable but cautious performer (D3)</a:t>
            </a:r>
            <a:r>
              <a:rPr lang="en-GB" sz="1800" b="0" i="0" u="none" strike="noStrike" dirty="0">
                <a:effectLst/>
                <a:latin typeface="Calibri" panose="020F0502020204030204" pitchFamily="34" charset="0"/>
              </a:rPr>
              <a:t>:</a:t>
            </a:r>
            <a:r>
              <a:rPr lang="en-GB" sz="1800" b="1" i="0" u="none" strike="noStrike" dirty="0">
                <a:effectLst/>
                <a:latin typeface="Calibri" panose="020F0502020204030204" pitchFamily="34" charset="0"/>
              </a:rPr>
              <a:t> </a:t>
            </a:r>
            <a:r>
              <a:rPr lang="en-GB" sz="1800" b="0" i="0" u="none" strike="noStrike" dirty="0">
                <a:effectLst/>
                <a:latin typeface="Calibri" panose="020F0502020204030204" pitchFamily="34" charset="0"/>
              </a:rPr>
              <a:t>Competence is growing, but the level of commitment varies. </a:t>
            </a:r>
          </a:p>
          <a:p>
            <a:pPr algn="l" rtl="0" fontAlgn="base">
              <a:buFont typeface="Arial" panose="020B0604020202020204" pitchFamily="34" charset="0"/>
              <a:buChar char="•"/>
            </a:pPr>
            <a:r>
              <a:rPr lang="en-GB" sz="1800" b="1" i="0" u="none" strike="noStrike" dirty="0">
                <a:effectLst/>
                <a:latin typeface="Calibri" panose="020F0502020204030204" pitchFamily="34" charset="0"/>
              </a:rPr>
              <a:t>Self-reliant achiever</a:t>
            </a:r>
            <a:r>
              <a:rPr lang="en-GB" sz="1800" b="0" i="0" u="none" strike="noStrike" dirty="0">
                <a:effectLst/>
                <a:latin typeface="Calibri" panose="020F0502020204030204" pitchFamily="34" charset="0"/>
              </a:rPr>
              <a:t> </a:t>
            </a:r>
            <a:r>
              <a:rPr lang="en-GB" sz="1800" b="1" i="0" u="none" strike="noStrike" dirty="0">
                <a:effectLst/>
                <a:latin typeface="Calibri" panose="020F0502020204030204" pitchFamily="34" charset="0"/>
              </a:rPr>
              <a:t>(D4)</a:t>
            </a:r>
            <a:r>
              <a:rPr lang="en-GB" sz="1800" b="0" i="0" u="none" strike="noStrike" dirty="0">
                <a:effectLst/>
                <a:latin typeface="Calibri" panose="020F0502020204030204" pitchFamily="34" charset="0"/>
              </a:rPr>
              <a:t>: High competence and commitment. </a:t>
            </a:r>
          </a:p>
          <a:p>
            <a:pPr algn="l" rtl="0" fontAlgn="base"/>
            <a:r>
              <a:rPr lang="en-GB" sz="1800" b="1" i="0" u="none" strike="noStrike" dirty="0">
                <a:solidFill>
                  <a:srgbClr val="212121"/>
                </a:solidFill>
                <a:effectLst/>
                <a:latin typeface="Calibri" panose="020F0502020204030204" pitchFamily="34" charset="0"/>
              </a:rPr>
              <a:t>Leadership Styles </a:t>
            </a:r>
            <a:r>
              <a:rPr lang="en-GB" sz="1800" b="0" i="0" u="none" strike="noStrike" dirty="0">
                <a:solidFill>
                  <a:srgbClr val="212121"/>
                </a:solidFill>
                <a:effectLst/>
                <a:latin typeface="Calibri" panose="020F0502020204030204" pitchFamily="34" charset="0"/>
              </a:rPr>
              <a:t> </a:t>
            </a:r>
            <a:endParaRPr lang="en-GB" b="0" i="0" u="none" strike="noStrike" dirty="0">
              <a:effectLst/>
              <a:latin typeface="Calibri" panose="020F0502020204030204" pitchFamily="34" charset="0"/>
            </a:endParaRPr>
          </a:p>
          <a:p>
            <a:pPr algn="l" rtl="0" fontAlgn="base"/>
            <a:r>
              <a:rPr lang="en-GB" sz="1800" b="0" i="0" u="none" strike="noStrike" dirty="0">
                <a:effectLst/>
                <a:latin typeface="Calibri" panose="020F0502020204030204" pitchFamily="34" charset="0"/>
              </a:rPr>
              <a:t>SLII also suggests that effective leadership is dependent on two key behaviours: supporting and directing. Directing behaviours include giving specific directions and instructions and attempting to control the behaviour of group members. Supporting behaviours include actions such as encouraging subordinates, listening, and offering recognition and feedback. </a:t>
            </a:r>
            <a:endParaRPr lang="en-GB" b="0" i="0" u="none" strike="noStrike" dirty="0">
              <a:effectLst/>
              <a:latin typeface="Calibri" panose="020F0502020204030204" pitchFamily="34" charset="0"/>
            </a:endParaRPr>
          </a:p>
          <a:p>
            <a:pPr algn="l" rtl="0" fontAlgn="base"/>
            <a:r>
              <a:rPr lang="en-GB" sz="1800" b="0" i="0" u="none" strike="noStrike" dirty="0">
                <a:effectLst/>
                <a:latin typeface="Calibri" panose="020F0502020204030204" pitchFamily="34" charset="0"/>
              </a:rPr>
              <a:t>The theory identifies four basic leadership styles, including: </a:t>
            </a:r>
            <a:endParaRPr lang="en-GB" b="0" i="0" u="none" strike="noStrike" dirty="0">
              <a:effectLst/>
              <a:latin typeface="Calibri" panose="020F0502020204030204" pitchFamily="34" charset="0"/>
            </a:endParaRPr>
          </a:p>
          <a:p>
            <a:pPr algn="l" rtl="0" fontAlgn="base">
              <a:buFont typeface="Arial" panose="020B0604020202020204" pitchFamily="34" charset="0"/>
              <a:buChar char="•"/>
            </a:pPr>
            <a:r>
              <a:rPr lang="en-GB" sz="1800" b="1" i="0" u="none" strike="noStrike" dirty="0">
                <a:effectLst/>
                <a:latin typeface="Calibri" panose="020F0502020204030204" pitchFamily="34" charset="0"/>
              </a:rPr>
              <a:t>Directing (S1)</a:t>
            </a:r>
            <a:r>
              <a:rPr lang="en-GB" sz="1800" b="0" i="0" u="none" strike="noStrike" dirty="0">
                <a:effectLst/>
                <a:latin typeface="Calibri" panose="020F0502020204030204" pitchFamily="34" charset="0"/>
              </a:rPr>
              <a:t>: High on directing behaviours, low on supporting behaviours. </a:t>
            </a:r>
          </a:p>
          <a:p>
            <a:pPr algn="l" rtl="0" fontAlgn="base">
              <a:buFont typeface="Arial" panose="020B0604020202020204" pitchFamily="34" charset="0"/>
              <a:buChar char="•"/>
            </a:pPr>
            <a:r>
              <a:rPr lang="en-GB" sz="1800" b="1" i="0" u="none" strike="noStrike" dirty="0">
                <a:effectLst/>
                <a:latin typeface="Calibri" panose="020F0502020204030204" pitchFamily="34" charset="0"/>
              </a:rPr>
              <a:t>Coaching (S2)</a:t>
            </a:r>
            <a:r>
              <a:rPr lang="en-GB" sz="1800" b="0" i="0" u="none" strike="noStrike" dirty="0">
                <a:effectLst/>
                <a:latin typeface="Calibri" panose="020F0502020204030204" pitchFamily="34" charset="0"/>
              </a:rPr>
              <a:t>: High on both directing and supporting behaviours. </a:t>
            </a:r>
          </a:p>
          <a:p>
            <a:pPr algn="l" rtl="0" fontAlgn="base">
              <a:buFont typeface="Arial" panose="020B0604020202020204" pitchFamily="34" charset="0"/>
              <a:buChar char="•"/>
            </a:pPr>
            <a:r>
              <a:rPr lang="en-GB" sz="1800" b="1" i="0" u="none" strike="noStrike" dirty="0">
                <a:effectLst/>
                <a:latin typeface="Calibri" panose="020F0502020204030204" pitchFamily="34" charset="0"/>
              </a:rPr>
              <a:t>Supporting (S3)</a:t>
            </a:r>
            <a:r>
              <a:rPr lang="en-GB" sz="1800" b="0" i="0" u="none" strike="noStrike" dirty="0">
                <a:effectLst/>
                <a:latin typeface="Calibri" panose="020F0502020204030204" pitchFamily="34" charset="0"/>
              </a:rPr>
              <a:t>: Low on directing behaviour and high on supporting behaviours. </a:t>
            </a:r>
          </a:p>
          <a:p>
            <a:pPr algn="l" rtl="0" fontAlgn="base">
              <a:buFont typeface="Arial" panose="020B0604020202020204" pitchFamily="34" charset="0"/>
              <a:buChar char="•"/>
            </a:pPr>
            <a:r>
              <a:rPr lang="en-GB" sz="1800" b="1" i="0" u="none" strike="noStrike" dirty="0">
                <a:effectLst/>
                <a:latin typeface="Calibri" panose="020F0502020204030204" pitchFamily="34" charset="0"/>
              </a:rPr>
              <a:t>Delegating (S4)</a:t>
            </a:r>
            <a:r>
              <a:rPr lang="en-GB" sz="1800" b="0" i="0" u="none" strike="noStrike" dirty="0">
                <a:effectLst/>
                <a:latin typeface="Calibri" panose="020F0502020204030204" pitchFamily="34" charset="0"/>
              </a:rPr>
              <a:t>: Low on both directing and supporting behaviours. </a:t>
            </a:r>
          </a:p>
          <a:p>
            <a:endParaRPr lang="en-US" dirty="0"/>
          </a:p>
        </p:txBody>
      </p:sp>
      <p:sp>
        <p:nvSpPr>
          <p:cNvPr id="4" name="Slide Number Placeholder 3"/>
          <p:cNvSpPr>
            <a:spLocks noGrp="1"/>
          </p:cNvSpPr>
          <p:nvPr>
            <p:ph type="sldNum" sz="quarter" idx="5"/>
          </p:nvPr>
        </p:nvSpPr>
        <p:spPr/>
        <p:txBody>
          <a:bodyPr/>
          <a:lstStyle/>
          <a:p>
            <a:fld id="{8BD1A00B-E8F4-954C-AB13-CD92292098FC}" type="slidenum">
              <a:rPr lang="en-US" smtClean="0"/>
              <a:t>5</a:t>
            </a:fld>
            <a:endParaRPr lang="en-US"/>
          </a:p>
        </p:txBody>
      </p:sp>
    </p:spTree>
    <p:extLst>
      <p:ext uri="{BB962C8B-B14F-4D97-AF65-F5344CB8AC3E}">
        <p14:creationId xmlns:p14="http://schemas.microsoft.com/office/powerpoint/2010/main" val="2450139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D1A00B-E8F4-954C-AB13-CD92292098FC}" type="slidenum">
              <a:rPr lang="en-US" smtClean="0"/>
              <a:t>6</a:t>
            </a:fld>
            <a:endParaRPr lang="en-US"/>
          </a:p>
        </p:txBody>
      </p:sp>
    </p:spTree>
    <p:extLst>
      <p:ext uri="{BB962C8B-B14F-4D97-AF65-F5344CB8AC3E}">
        <p14:creationId xmlns:p14="http://schemas.microsoft.com/office/powerpoint/2010/main" val="3264819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effectLst/>
                <a:latin typeface="Calibri" panose="020F0502020204030204" pitchFamily="34" charset="0"/>
              </a:rPr>
              <a:t>Transformational Leadership (Bass, 1985; Arthur 2016) </a:t>
            </a:r>
            <a:endParaRPr lang="en-GB" b="0" i="0" u="none" strike="noStrike" dirty="0">
              <a:effectLst/>
              <a:latin typeface="Segoe UI" panose="020B0502040204020203" pitchFamily="34" charset="0"/>
            </a:endParaRPr>
          </a:p>
          <a:p>
            <a:pPr algn="l" rtl="0" fontAlgn="base"/>
            <a:r>
              <a:rPr lang="en-GB" sz="1800" b="0" i="0" u="none" strike="noStrike" dirty="0">
                <a:effectLst/>
                <a:latin typeface="Calibri" panose="020F0502020204030204" pitchFamily="34" charset="0"/>
              </a:rPr>
              <a:t>AEP (Martin &amp; Priest, 1986)  </a:t>
            </a:r>
            <a:endParaRPr lang="en-GB" b="0" i="0" u="none" strike="noStrike" dirty="0">
              <a:effectLst/>
              <a:latin typeface="Segoe UI" panose="020B0502040204020203" pitchFamily="34" charset="0"/>
            </a:endParaRPr>
          </a:p>
          <a:p>
            <a:pPr algn="l" rtl="0" fontAlgn="base"/>
            <a:r>
              <a:rPr lang="en-GB" sz="1800" b="0" i="0" u="none" strike="noStrike" dirty="0">
                <a:effectLst/>
                <a:latin typeface="Calibri" panose="020F0502020204030204" pitchFamily="34" charset="0"/>
              </a:rPr>
              <a:t>Self Determination Theory (Deci and Ryan, 2000) </a:t>
            </a:r>
            <a:endParaRPr lang="en-GB" b="0" i="0" u="none" strike="noStrike" dirty="0">
              <a:effectLst/>
              <a:latin typeface="Segoe UI" panose="020B0502040204020203" pitchFamily="34" charset="0"/>
            </a:endParaRPr>
          </a:p>
          <a:p>
            <a:pPr algn="l" rtl="0" fontAlgn="base"/>
            <a:r>
              <a:rPr lang="en-GB" sz="1800" b="0" i="0" u="none" strike="noStrike" dirty="0">
                <a:effectLst/>
                <a:latin typeface="Calibri" panose="020F0502020204030204" pitchFamily="34" charset="0"/>
              </a:rPr>
              <a:t>Emotional Intelligence (Gardner’s Theory of Multiple Intelligence, 1993) </a:t>
            </a:r>
            <a:endParaRPr lang="en-GB" b="0" i="0" u="none" strike="noStrike" dirty="0">
              <a:effectLst/>
              <a:latin typeface="Segoe UI" panose="020B0502040204020203" pitchFamily="34" charset="0"/>
            </a:endParaRPr>
          </a:p>
          <a:p>
            <a:pPr algn="l" rtl="0" fontAlgn="base"/>
            <a:r>
              <a:rPr lang="en-GB" sz="1800" b="0" i="0" u="none" strike="noStrike" dirty="0">
                <a:effectLst/>
                <a:latin typeface="Calibri" panose="020F0502020204030204" pitchFamily="34" charset="0"/>
              </a:rPr>
              <a:t>British Canoeing Leadership Model (2016, based on Arthur 2016) </a:t>
            </a:r>
            <a:endParaRPr lang="en-GB" b="0" i="0" u="none" strike="noStrike" dirty="0">
              <a:effectLst/>
              <a:latin typeface="Segoe UI" panose="020B0502040204020203" pitchFamily="34" charset="0"/>
            </a:endParaRPr>
          </a:p>
          <a:p>
            <a:pPr algn="l" rtl="0" fontAlgn="base"/>
            <a:r>
              <a:rPr lang="en-GB" sz="1800" b="0" i="0" u="none" strike="noStrike" dirty="0">
                <a:effectLst/>
                <a:latin typeface="Calibri" panose="020F0502020204030204" pitchFamily="34" charset="0"/>
              </a:rPr>
              <a:t>Growth Mindset (Carol Dweck) </a:t>
            </a:r>
            <a:endParaRPr lang="en-GB" b="0" i="0" u="none" strike="noStrike" dirty="0">
              <a:effectLst/>
              <a:latin typeface="Segoe UI" panose="020B0502040204020203" pitchFamily="34" charset="0"/>
            </a:endParaRPr>
          </a:p>
          <a:p>
            <a:pPr algn="l" rtl="0" fontAlgn="base"/>
            <a:r>
              <a:rPr lang="en-GB" sz="1800" b="0" i="0" u="none" strike="noStrike" dirty="0">
                <a:effectLst/>
                <a:latin typeface="Calibri" panose="020F0502020204030204" pitchFamily="34" charset="0"/>
              </a:rPr>
              <a:t>Group Development (Tuckman, 1965) </a:t>
            </a:r>
            <a:endParaRPr lang="en-GB" b="0" i="0" u="none" strike="noStrike" dirty="0">
              <a:effectLst/>
              <a:latin typeface="Segoe UI"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8BD1A00B-E8F4-954C-AB13-CD92292098FC}" type="slidenum">
              <a:rPr lang="en-US" smtClean="0"/>
              <a:t>7</a:t>
            </a:fld>
            <a:endParaRPr lang="en-US"/>
          </a:p>
        </p:txBody>
      </p:sp>
    </p:spTree>
    <p:extLst>
      <p:ext uri="{BB962C8B-B14F-4D97-AF65-F5344CB8AC3E}">
        <p14:creationId xmlns:p14="http://schemas.microsoft.com/office/powerpoint/2010/main" val="101838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 this what the paper explores as a question? Is it asking whether one is better than the other or simply whether they are relevant in an outdoor context… or both?</a:t>
            </a:r>
          </a:p>
          <a:p>
            <a:r>
              <a:rPr lang="en-US" dirty="0"/>
              <a:t>Watch submarine video</a:t>
            </a:r>
          </a:p>
          <a:p>
            <a:endParaRPr lang="en-US" dirty="0"/>
          </a:p>
        </p:txBody>
      </p:sp>
      <p:sp>
        <p:nvSpPr>
          <p:cNvPr id="4" name="Slide Number Placeholder 3"/>
          <p:cNvSpPr>
            <a:spLocks noGrp="1"/>
          </p:cNvSpPr>
          <p:nvPr>
            <p:ph type="sldNum" sz="quarter" idx="5"/>
          </p:nvPr>
        </p:nvSpPr>
        <p:spPr/>
        <p:txBody>
          <a:bodyPr/>
          <a:lstStyle/>
          <a:p>
            <a:fld id="{8BD1A00B-E8F4-954C-AB13-CD92292098FC}" type="slidenum">
              <a:rPr lang="en-US" smtClean="0"/>
              <a:t>8</a:t>
            </a:fld>
            <a:endParaRPr lang="en-US"/>
          </a:p>
        </p:txBody>
      </p:sp>
    </p:spTree>
    <p:extLst>
      <p:ext uri="{BB962C8B-B14F-4D97-AF65-F5344CB8AC3E}">
        <p14:creationId xmlns:p14="http://schemas.microsoft.com/office/powerpoint/2010/main" val="1553636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can’t critically reflect on something until we understand what it is saying Brymer and Gray – Lets look at what this paper is trying to say…. </a:t>
            </a:r>
          </a:p>
        </p:txBody>
      </p:sp>
      <p:sp>
        <p:nvSpPr>
          <p:cNvPr id="4" name="Slide Number Placeholder 3"/>
          <p:cNvSpPr>
            <a:spLocks noGrp="1"/>
          </p:cNvSpPr>
          <p:nvPr>
            <p:ph type="sldNum" sz="quarter" idx="5"/>
          </p:nvPr>
        </p:nvSpPr>
        <p:spPr/>
        <p:txBody>
          <a:bodyPr/>
          <a:lstStyle/>
          <a:p>
            <a:fld id="{8BD1A00B-E8F4-954C-AB13-CD92292098FC}" type="slidenum">
              <a:rPr lang="en-US" smtClean="0"/>
              <a:t>10</a:t>
            </a:fld>
            <a:endParaRPr lang="en-US"/>
          </a:p>
        </p:txBody>
      </p:sp>
    </p:spTree>
    <p:extLst>
      <p:ext uri="{BB962C8B-B14F-4D97-AF65-F5344CB8AC3E}">
        <p14:creationId xmlns:p14="http://schemas.microsoft.com/office/powerpoint/2010/main" val="22601085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Slightly different purpose but entertaining none the less!</a:t>
            </a:r>
          </a:p>
          <a:p>
            <a:r>
              <a:rPr lang="en-US" dirty="0"/>
              <a:t>Lessons:</a:t>
            </a:r>
          </a:p>
          <a:p>
            <a:r>
              <a:rPr lang="en-US" dirty="0"/>
              <a:t>Give autonomy – leadership style was </a:t>
            </a:r>
            <a:r>
              <a:rPr lang="en-US" dirty="0" err="1"/>
              <a:t>abdicratic</a:t>
            </a:r>
            <a:r>
              <a:rPr lang="en-US" dirty="0"/>
              <a:t> – would they have followed if he had tried to tell them to?</a:t>
            </a:r>
          </a:p>
          <a:p>
            <a:r>
              <a:rPr lang="en-US" dirty="0"/>
              <a:t>Share a vision (intrinsic motivation, inspire others), Role modelling</a:t>
            </a:r>
          </a:p>
          <a:p>
            <a:r>
              <a:rPr lang="en-US" dirty="0"/>
              <a:t>Be easy to follow (</a:t>
            </a:r>
            <a:r>
              <a:rPr lang="en-US" dirty="0" err="1"/>
              <a:t>leadershio</a:t>
            </a:r>
            <a:r>
              <a:rPr lang="en-US" dirty="0"/>
              <a:t> style, emotional intelligence)</a:t>
            </a:r>
          </a:p>
          <a:p>
            <a:r>
              <a:rPr lang="en-US" dirty="0"/>
              <a:t>It’s not about you, it’s about your followers – egocentric </a:t>
            </a:r>
            <a:r>
              <a:rPr lang="en-US" dirty="0" err="1"/>
              <a:t>behaviour</a:t>
            </a:r>
            <a:r>
              <a:rPr lang="en-US" dirty="0"/>
              <a:t> cannot be transformational – beyond the interests of the leader</a:t>
            </a:r>
          </a:p>
        </p:txBody>
      </p:sp>
      <p:sp>
        <p:nvSpPr>
          <p:cNvPr id="4" name="Slide Number Placeholder 3"/>
          <p:cNvSpPr>
            <a:spLocks noGrp="1"/>
          </p:cNvSpPr>
          <p:nvPr>
            <p:ph type="sldNum" sz="quarter" idx="5"/>
          </p:nvPr>
        </p:nvSpPr>
        <p:spPr/>
        <p:txBody>
          <a:bodyPr/>
          <a:lstStyle/>
          <a:p>
            <a:fld id="{8BD1A00B-E8F4-954C-AB13-CD92292098FC}" type="slidenum">
              <a:rPr lang="en-US" smtClean="0"/>
              <a:t>11</a:t>
            </a:fld>
            <a:endParaRPr lang="en-US"/>
          </a:p>
        </p:txBody>
      </p:sp>
    </p:spTree>
    <p:extLst>
      <p:ext uri="{BB962C8B-B14F-4D97-AF65-F5344CB8AC3E}">
        <p14:creationId xmlns:p14="http://schemas.microsoft.com/office/powerpoint/2010/main" val="3673956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202124"/>
                </a:solidFill>
                <a:effectLst/>
                <a:latin typeface="Arial" panose="020B0604020202020204" pitchFamily="34" charset="0"/>
              </a:rPr>
              <a:t>Critical reflection is a </a:t>
            </a:r>
            <a:r>
              <a:rPr lang="en-GB" sz="1800" b="1" i="0" u="none" strike="noStrike" dirty="0">
                <a:solidFill>
                  <a:srgbClr val="202124"/>
                </a:solidFill>
                <a:effectLst/>
                <a:latin typeface="Arial" panose="020B0604020202020204" pitchFamily="34" charset="0"/>
              </a:rPr>
              <a:t>“meaning-making process”</a:t>
            </a:r>
            <a:r>
              <a:rPr lang="en-GB" sz="1800" b="0" i="0" u="none" strike="noStrike" dirty="0">
                <a:solidFill>
                  <a:srgbClr val="202124"/>
                </a:solidFill>
                <a:effectLst/>
                <a:latin typeface="Arial" panose="020B0604020202020204" pitchFamily="34" charset="0"/>
              </a:rPr>
              <a:t> that helps us set goals, use what we've learned in the past to inform future action and consider the real-life implications of our thinking. </a:t>
            </a:r>
            <a:endParaRPr lang="en-GB" b="0" i="0" u="none" strike="noStrike" dirty="0">
              <a:effectLst/>
              <a:latin typeface="Segoe UI" panose="020B0502040204020203" pitchFamily="34" charset="0"/>
            </a:endParaRPr>
          </a:p>
          <a:p>
            <a:pPr algn="l" rtl="0" fontAlgn="base"/>
            <a:r>
              <a:rPr lang="en-GB" sz="1800" b="0" i="0" u="none" strike="noStrike" dirty="0">
                <a:effectLst/>
                <a:latin typeface="Calibri" panose="020F0502020204030204" pitchFamily="34" charset="0"/>
              </a:rPr>
              <a:t> </a:t>
            </a:r>
            <a:endParaRPr lang="en-GB" b="0" i="0" u="none" strike="noStrike" dirty="0">
              <a:effectLst/>
              <a:latin typeface="Segoe UI" panose="020B0502040204020203" pitchFamily="34" charset="0"/>
            </a:endParaRPr>
          </a:p>
          <a:p>
            <a:pPr algn="l" rtl="0" fontAlgn="base"/>
            <a:r>
              <a:rPr lang="en-GB" sz="1800" b="0" i="0" u="none" strike="noStrike" dirty="0">
                <a:effectLst/>
                <a:latin typeface="Calibri" panose="020F0502020204030204" pitchFamily="34" charset="0"/>
              </a:rPr>
              <a:t>Use the theories/models as a formula for reflecting on your own understanding and experience of leadership. Critical reflection requires you to not just identify what you have done/seen/understand but why this is important, how it impacted on past practice and how it will inform future practice. This is a step up from discussion at level 4. </a:t>
            </a:r>
            <a:endParaRPr lang="en-GB" b="0" i="0" u="none" strike="noStrike" dirty="0">
              <a:effectLst/>
              <a:latin typeface="Segoe UI"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8BD1A00B-E8F4-954C-AB13-CD92292098FC}" type="slidenum">
              <a:rPr lang="en-US" smtClean="0"/>
              <a:t>12</a:t>
            </a:fld>
            <a:endParaRPr lang="en-US"/>
          </a:p>
        </p:txBody>
      </p:sp>
    </p:spTree>
    <p:extLst>
      <p:ext uri="{BB962C8B-B14F-4D97-AF65-F5344CB8AC3E}">
        <p14:creationId xmlns:p14="http://schemas.microsoft.com/office/powerpoint/2010/main" val="3141070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32165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11/19/25</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6254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66038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06649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85869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6462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16817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8169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73306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2477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11/19/25</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90014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11/19/25</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15473260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sAXMqxwol8?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fW8amMCVAJQ?feature=oembed" TargetMode="Externa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9ECC3-75E2-405F-54B9-D1741FDC6F07}"/>
              </a:ext>
            </a:extLst>
          </p:cNvPr>
          <p:cNvSpPr>
            <a:spLocks noGrp="1"/>
          </p:cNvSpPr>
          <p:nvPr>
            <p:ph type="ctrTitle"/>
          </p:nvPr>
        </p:nvSpPr>
        <p:spPr>
          <a:xfrm>
            <a:off x="4305869" y="1994264"/>
            <a:ext cx="6935872" cy="3922755"/>
          </a:xfrm>
        </p:spPr>
        <p:txBody>
          <a:bodyPr>
            <a:normAutofit/>
          </a:bodyPr>
          <a:lstStyle/>
          <a:p>
            <a:pPr algn="r"/>
            <a:r>
              <a:rPr lang="en-US" dirty="0"/>
              <a:t>Assessment 1: Leadership TUTORIAL</a:t>
            </a:r>
          </a:p>
        </p:txBody>
      </p:sp>
      <p:pic>
        <p:nvPicPr>
          <p:cNvPr id="17" name="Picture 16">
            <a:extLst>
              <a:ext uri="{FF2B5EF4-FFF2-40B4-BE49-F238E27FC236}">
                <a16:creationId xmlns:a16="http://schemas.microsoft.com/office/drawing/2014/main" id="{C87D29AA-5F83-B0EC-8A74-B2621646CEB4}"/>
              </a:ext>
            </a:extLst>
          </p:cNvPr>
          <p:cNvPicPr>
            <a:picLocks noChangeAspect="1"/>
          </p:cNvPicPr>
          <p:nvPr/>
        </p:nvPicPr>
        <p:blipFill rotWithShape="1">
          <a:blip r:embed="rId2"/>
          <a:srcRect l="49310" r="7018"/>
          <a:stretch/>
        </p:blipFill>
        <p:spPr>
          <a:xfrm>
            <a:off x="-2573" y="10"/>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18" name="Straight Connector 17">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9927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48194-CF65-BA21-BD2F-4B4EC8B0BF1E}"/>
              </a:ext>
            </a:extLst>
          </p:cNvPr>
          <p:cNvSpPr>
            <a:spLocks noGrp="1"/>
          </p:cNvSpPr>
          <p:nvPr>
            <p:ph type="title"/>
          </p:nvPr>
        </p:nvSpPr>
        <p:spPr/>
        <p:txBody>
          <a:bodyPr/>
          <a:lstStyle/>
          <a:p>
            <a:r>
              <a:rPr lang="en-US" dirty="0"/>
              <a:t>What is the end game?</a:t>
            </a:r>
          </a:p>
        </p:txBody>
      </p:sp>
      <p:sp>
        <p:nvSpPr>
          <p:cNvPr id="3" name="Content Placeholder 2">
            <a:extLst>
              <a:ext uri="{FF2B5EF4-FFF2-40B4-BE49-F238E27FC236}">
                <a16:creationId xmlns:a16="http://schemas.microsoft.com/office/drawing/2014/main" id="{6485FD6F-8006-8924-B8B4-B072C2FF82E5}"/>
              </a:ext>
            </a:extLst>
          </p:cNvPr>
          <p:cNvSpPr>
            <a:spLocks noGrp="1"/>
          </p:cNvSpPr>
          <p:nvPr>
            <p:ph idx="1"/>
          </p:nvPr>
        </p:nvSpPr>
        <p:spPr/>
        <p:txBody>
          <a:bodyPr/>
          <a:lstStyle/>
          <a:p>
            <a:pPr marL="0" indent="0" algn="l" rtl="0" fontAlgn="base">
              <a:buNone/>
            </a:pPr>
            <a:r>
              <a:rPr lang="en-GB" sz="1800" b="1" i="0" u="none" strike="noStrike" dirty="0">
                <a:solidFill>
                  <a:srgbClr val="000000"/>
                </a:solidFill>
                <a:effectLst/>
                <a:latin typeface="Arial" panose="020B0604020202020204" pitchFamily="34" charset="0"/>
              </a:rPr>
              <a:t>Task:</a:t>
            </a:r>
            <a:r>
              <a:rPr lang="en-GB" sz="1800" b="0" i="0" u="none" strike="noStrike" dirty="0">
                <a:solidFill>
                  <a:srgbClr val="000000"/>
                </a:solidFill>
                <a:effectLst/>
                <a:latin typeface="Arial" panose="020B0604020202020204" pitchFamily="34" charset="0"/>
              </a:rPr>
              <a:t> Read and then critically reflect on the given paper by </a:t>
            </a:r>
            <a:r>
              <a:rPr lang="en-GB" sz="1800" b="0" i="0" u="none" strike="noStrike" dirty="0" err="1">
                <a:solidFill>
                  <a:srgbClr val="000000"/>
                </a:solidFill>
                <a:effectLst/>
                <a:latin typeface="Arial" panose="020B0604020202020204" pitchFamily="34" charset="0"/>
              </a:rPr>
              <a:t>Brymer</a:t>
            </a:r>
            <a:r>
              <a:rPr lang="en-GB" sz="1800" b="0" i="0" u="none" strike="noStrike" dirty="0">
                <a:solidFill>
                  <a:srgbClr val="000000"/>
                </a:solidFill>
                <a:effectLst/>
                <a:latin typeface="Arial" panose="020B0604020202020204" pitchFamily="34" charset="0"/>
              </a:rPr>
              <a:t> and Gray (2006). </a:t>
            </a:r>
            <a:endParaRPr lang="en-GB" b="0" i="0" u="none" strike="noStrike" dirty="0">
              <a:solidFill>
                <a:srgbClr val="000000"/>
              </a:solidFill>
              <a:effectLst/>
              <a:latin typeface="Arial" panose="020B0604020202020204" pitchFamily="34" charset="0"/>
            </a:endParaRPr>
          </a:p>
          <a:p>
            <a:pPr marL="0" indent="0" algn="l" rtl="0" fontAlgn="base">
              <a:buNone/>
            </a:pPr>
            <a:r>
              <a:rPr lang="en-GB" sz="1800" b="0" i="0" u="none" strike="noStrike" dirty="0">
                <a:solidFill>
                  <a:srgbClr val="000000"/>
                </a:solidFill>
                <a:effectLst/>
                <a:latin typeface="Arial" panose="020B0604020202020204" pitchFamily="34" charset="0"/>
              </a:rPr>
              <a:t>  </a:t>
            </a:r>
            <a:endParaRPr lang="en-GB" b="0" i="0" u="none" strike="noStrike" dirty="0">
              <a:solidFill>
                <a:srgbClr val="000000"/>
              </a:solidFill>
              <a:effectLst/>
              <a:latin typeface="Arial" panose="020B0604020202020204" pitchFamily="34" charset="0"/>
            </a:endParaRPr>
          </a:p>
          <a:p>
            <a:pPr algn="l" rtl="0" fontAlgn="base"/>
            <a:r>
              <a:rPr lang="en-GB" sz="1800" b="0" i="0" u="none" strike="noStrike" dirty="0">
                <a:solidFill>
                  <a:srgbClr val="000000"/>
                </a:solidFill>
                <a:effectLst/>
                <a:latin typeface="Arial" panose="020B0604020202020204" pitchFamily="34" charset="0"/>
              </a:rPr>
              <a:t>As a minimum you should: </a:t>
            </a:r>
            <a:endParaRPr lang="en-GB" b="0" i="0" u="none" strike="noStrike"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1" i="0" u="none" strike="noStrike" dirty="0">
                <a:solidFill>
                  <a:srgbClr val="000000"/>
                </a:solidFill>
                <a:effectLst/>
                <a:latin typeface="Arial" panose="020B0604020202020204" pitchFamily="34" charset="0"/>
              </a:rPr>
              <a:t>Critically reflect</a:t>
            </a:r>
            <a:r>
              <a:rPr lang="en-GB" sz="1800" b="0" i="0" u="none" strike="noStrike" dirty="0">
                <a:solidFill>
                  <a:srgbClr val="000000"/>
                </a:solidFill>
                <a:effectLst/>
                <a:latin typeface="Arial" panose="020B0604020202020204" pitchFamily="34" charset="0"/>
              </a:rPr>
              <a:t> on the given paper, locating it within the wider body of literature surrounding </a:t>
            </a:r>
            <a:r>
              <a:rPr lang="en-GB" sz="1800" b="1" i="0" u="none" strike="noStrike" dirty="0">
                <a:solidFill>
                  <a:srgbClr val="000000"/>
                </a:solidFill>
                <a:effectLst/>
                <a:latin typeface="Arial" panose="020B0604020202020204" pitchFamily="34" charset="0"/>
              </a:rPr>
              <a:t>adventure leadership </a:t>
            </a:r>
            <a:r>
              <a:rPr lang="en-GB" sz="1800" b="0" i="0" u="none" strike="noStrike" dirty="0">
                <a:solidFill>
                  <a:srgbClr val="000000"/>
                </a:solidFill>
                <a:effectLst/>
                <a:latin typeface="Arial" panose="020B0604020202020204" pitchFamily="34" charset="0"/>
              </a:rPr>
              <a:t>and </a:t>
            </a:r>
            <a:r>
              <a:rPr lang="en-GB" sz="1800" b="1" i="0" u="none" strike="noStrike" dirty="0">
                <a:solidFill>
                  <a:srgbClr val="000000"/>
                </a:solidFill>
                <a:effectLst/>
                <a:latin typeface="Arial" panose="020B0604020202020204" pitchFamily="34" charset="0"/>
              </a:rPr>
              <a:t>associated theories</a:t>
            </a:r>
            <a:r>
              <a:rPr lang="en-GB" sz="1800" b="0" i="0" u="none" strike="noStrike"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Use personal experiences throughout to both support and challenge the </a:t>
            </a:r>
            <a:r>
              <a:rPr lang="en-GB" sz="1800" b="1" i="0" u="none" strike="noStrike" dirty="0">
                <a:solidFill>
                  <a:srgbClr val="000000"/>
                </a:solidFill>
                <a:effectLst/>
                <a:latin typeface="Arial" panose="020B0604020202020204" pitchFamily="34" charset="0"/>
              </a:rPr>
              <a:t>relevance</a:t>
            </a:r>
            <a:r>
              <a:rPr lang="en-GB" sz="1800" b="0" i="0" u="none" strike="noStrike" dirty="0">
                <a:solidFill>
                  <a:srgbClr val="000000"/>
                </a:solidFill>
                <a:effectLst/>
                <a:latin typeface="Arial" panose="020B0604020202020204" pitchFamily="34" charset="0"/>
              </a:rPr>
              <a:t> of </a:t>
            </a:r>
            <a:r>
              <a:rPr lang="en-GB" sz="1800" b="1" i="0" u="none" strike="noStrike" dirty="0">
                <a:solidFill>
                  <a:srgbClr val="000000"/>
                </a:solidFill>
                <a:effectLst/>
                <a:latin typeface="Arial" panose="020B0604020202020204" pitchFamily="34" charset="0"/>
              </a:rPr>
              <a:t>theory to practice</a:t>
            </a:r>
            <a:r>
              <a:rPr lang="en-GB" sz="1800" b="0" i="0" u="none" strike="noStrike" dirty="0">
                <a:solidFill>
                  <a:srgbClr val="000000"/>
                </a:solidFill>
                <a:effectLst/>
                <a:latin typeface="Arial" panose="020B0604020202020204" pitchFamily="34" charset="0"/>
              </a:rPr>
              <a:t> in a variety of </a:t>
            </a:r>
            <a:r>
              <a:rPr lang="en-GB" sz="1800" b="1" i="0" u="none" strike="noStrike" dirty="0">
                <a:solidFill>
                  <a:srgbClr val="000000"/>
                </a:solidFill>
                <a:effectLst/>
                <a:latin typeface="Arial" panose="020B0604020202020204" pitchFamily="34" charset="0"/>
              </a:rPr>
              <a:t>contexts</a:t>
            </a:r>
            <a:r>
              <a:rPr lang="en-GB" sz="1800" b="0" i="0" u="none" strike="noStrike"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Consider how your findings might </a:t>
            </a:r>
            <a:r>
              <a:rPr lang="en-GB" sz="1800" b="1" i="0" u="none" strike="noStrike" dirty="0">
                <a:solidFill>
                  <a:srgbClr val="000000"/>
                </a:solidFill>
                <a:effectLst/>
                <a:latin typeface="Arial" panose="020B0604020202020204" pitchFamily="34" charset="0"/>
              </a:rPr>
              <a:t>inform</a:t>
            </a:r>
            <a:r>
              <a:rPr lang="en-GB" sz="1800" b="0" i="0" u="none" strike="noStrike" dirty="0">
                <a:solidFill>
                  <a:srgbClr val="000000"/>
                </a:solidFill>
                <a:effectLst/>
                <a:latin typeface="Arial" panose="020B0604020202020204" pitchFamily="34" charset="0"/>
              </a:rPr>
              <a:t> your continued professional development and future praxis within your </a:t>
            </a:r>
            <a:r>
              <a:rPr lang="en-GB" sz="1800" b="1" i="0" u="none" strike="noStrike" dirty="0">
                <a:solidFill>
                  <a:srgbClr val="000000"/>
                </a:solidFill>
                <a:effectLst/>
                <a:latin typeface="Arial" panose="020B0604020202020204" pitchFamily="34" charset="0"/>
              </a:rPr>
              <a:t>chosen field of study</a:t>
            </a:r>
            <a:r>
              <a:rPr lang="en-GB" sz="1800" b="0" i="0" u="none" strike="noStrike" dirty="0">
                <a:solidFill>
                  <a:srgbClr val="000000"/>
                </a:solidFill>
                <a:effectLst/>
                <a:latin typeface="Arial" panose="020B0604020202020204" pitchFamily="34" charset="0"/>
              </a:rPr>
              <a:t>. </a:t>
            </a:r>
          </a:p>
          <a:p>
            <a:endParaRPr lang="en-US" dirty="0"/>
          </a:p>
        </p:txBody>
      </p:sp>
    </p:spTree>
    <p:extLst>
      <p:ext uri="{BB962C8B-B14F-4D97-AF65-F5344CB8AC3E}">
        <p14:creationId xmlns:p14="http://schemas.microsoft.com/office/powerpoint/2010/main" val="2748953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Leadership Styles – The ‘</a:t>
            </a:r>
            <a:r>
              <a:rPr lang="en-US" dirty="0" err="1"/>
              <a:t>behaviour</a:t>
            </a:r>
            <a:r>
              <a:rPr lang="en-US" dirty="0"/>
              <a:t>’ of the leader.</a:t>
            </a:r>
            <a:br>
              <a:rPr lang="en-US" dirty="0"/>
            </a:br>
            <a:endParaRPr lang="en-US" sz="1400" dirty="0">
              <a:solidFill>
                <a:srgbClr val="000000"/>
              </a:solidFill>
            </a:endParaRPr>
          </a:p>
        </p:txBody>
      </p:sp>
      <p:sp>
        <p:nvSpPr>
          <p:cNvPr id="3" name="Content Placeholder 2"/>
          <p:cNvSpPr>
            <a:spLocks noGrp="1"/>
          </p:cNvSpPr>
          <p:nvPr>
            <p:ph idx="1"/>
          </p:nvPr>
        </p:nvSpPr>
        <p:spPr/>
        <p:txBody>
          <a:bodyPr vert="horz" lIns="91440" tIns="45720" rIns="91440" bIns="45720" rtlCol="0" anchor="t">
            <a:normAutofit fontScale="92500"/>
          </a:bodyPr>
          <a:lstStyle/>
          <a:p>
            <a:r>
              <a:rPr lang="en-US" dirty="0"/>
              <a:t>Authoritarian – Adaptive – Participative – Delegatory (Hersey and Blanchard SL)</a:t>
            </a:r>
          </a:p>
          <a:p>
            <a:r>
              <a:rPr lang="en-US" dirty="0"/>
              <a:t>Autocratic – Democratic – </a:t>
            </a:r>
            <a:r>
              <a:rPr lang="en-US" dirty="0" err="1"/>
              <a:t>Abdicratic</a:t>
            </a:r>
            <a:r>
              <a:rPr lang="en-US" dirty="0"/>
              <a:t> (Priest and </a:t>
            </a:r>
            <a:r>
              <a:rPr lang="en-US" dirty="0" err="1"/>
              <a:t>Gass</a:t>
            </a:r>
            <a:r>
              <a:rPr lang="en-US" dirty="0"/>
              <a:t> COLT)</a:t>
            </a:r>
          </a:p>
          <a:p>
            <a:r>
              <a:rPr lang="en-US" dirty="0"/>
              <a:t>Telling – Selling – Testing – Consulting – Joining- Delegating (Tannebaum and Schmidt LC)</a:t>
            </a:r>
          </a:p>
          <a:p>
            <a:endParaRPr lang="en-US" dirty="0"/>
          </a:p>
          <a:p>
            <a:pPr marL="0" indent="0">
              <a:buNone/>
            </a:pPr>
            <a:r>
              <a:rPr lang="en-US" dirty="0" err="1"/>
              <a:t>Behaviour</a:t>
            </a:r>
            <a:r>
              <a:rPr lang="en-US" dirty="0"/>
              <a:t> is everything we do and say, our actions, our verbal and non-verbal communication.</a:t>
            </a:r>
          </a:p>
          <a:p>
            <a:pPr marL="0" indent="0">
              <a:buNone/>
            </a:pPr>
            <a:r>
              <a:rPr lang="en-US" dirty="0"/>
              <a:t>Leadership </a:t>
            </a:r>
            <a:r>
              <a:rPr lang="en-US" dirty="0" err="1"/>
              <a:t>behaviour</a:t>
            </a:r>
            <a:r>
              <a:rPr lang="en-US" dirty="0"/>
              <a:t> (style) is on an ever-changing continuum rather than fixed to a set of predetermined parameters.</a:t>
            </a:r>
          </a:p>
          <a:p>
            <a:pPr marL="0" indent="0">
              <a:buNone/>
            </a:pPr>
            <a:r>
              <a:rPr lang="en-US" dirty="0"/>
              <a:t>Leadership is a complex and dynamic task that requires flexibility in our </a:t>
            </a:r>
            <a:r>
              <a:rPr lang="en-US" dirty="0" err="1"/>
              <a:t>behaviour</a:t>
            </a:r>
            <a:r>
              <a:rPr lang="en-US" dirty="0"/>
              <a:t> (style) based on a number of varying factors.</a:t>
            </a:r>
          </a:p>
        </p:txBody>
      </p:sp>
    </p:spTree>
    <p:extLst>
      <p:ext uri="{BB962C8B-B14F-4D97-AF65-F5344CB8AC3E}">
        <p14:creationId xmlns:p14="http://schemas.microsoft.com/office/powerpoint/2010/main" val="3380208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in the woods&#10;&#10;Description automatically generated">
            <a:extLst>
              <a:ext uri="{FF2B5EF4-FFF2-40B4-BE49-F238E27FC236}">
                <a16:creationId xmlns:a16="http://schemas.microsoft.com/office/drawing/2014/main" id="{3A1F6EB0-CDFA-F093-1B64-12628B8DFDC5}"/>
              </a:ext>
            </a:extLst>
          </p:cNvPr>
          <p:cNvPicPr>
            <a:picLocks noChangeAspect="1"/>
          </p:cNvPicPr>
          <p:nvPr/>
        </p:nvPicPr>
        <p:blipFill rotWithShape="1">
          <a:blip r:embed="rId3"/>
          <a:srcRect l="846"/>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F2BB74F1-D304-5307-A696-545DA9EEE496}"/>
              </a:ext>
            </a:extLst>
          </p:cNvPr>
          <p:cNvSpPr>
            <a:spLocks noGrp="1"/>
          </p:cNvSpPr>
          <p:nvPr>
            <p:ph type="title"/>
          </p:nvPr>
        </p:nvSpPr>
        <p:spPr>
          <a:xfrm>
            <a:off x="1104901" y="467834"/>
            <a:ext cx="6132605" cy="1738422"/>
          </a:xfrm>
        </p:spPr>
        <p:txBody>
          <a:bodyPr>
            <a:normAutofit/>
          </a:bodyPr>
          <a:lstStyle/>
          <a:p>
            <a:r>
              <a:rPr lang="en-US" sz="3700"/>
              <a:t>Key Leadership Theories to research</a:t>
            </a:r>
          </a:p>
        </p:txBody>
      </p:sp>
      <p:cxnSp>
        <p:nvCxnSpPr>
          <p:cNvPr id="12" name="Straight Connector 11">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C953CA-1C40-0C42-9A76-C267FACD7D95}"/>
              </a:ext>
            </a:extLst>
          </p:cNvPr>
          <p:cNvSpPr>
            <a:spLocks noGrp="1"/>
          </p:cNvSpPr>
          <p:nvPr>
            <p:ph idx="1"/>
          </p:nvPr>
        </p:nvSpPr>
        <p:spPr>
          <a:xfrm>
            <a:off x="1104902" y="2206255"/>
            <a:ext cx="5487146" cy="4118345"/>
          </a:xfrm>
        </p:spPr>
        <p:txBody>
          <a:bodyPr>
            <a:normAutofit/>
          </a:bodyPr>
          <a:lstStyle/>
          <a:p>
            <a:pPr>
              <a:lnSpc>
                <a:spcPct val="90000"/>
              </a:lnSpc>
            </a:pPr>
            <a:r>
              <a:rPr lang="en-US" dirty="0"/>
              <a:t>Action Centered Leadership (Adair)</a:t>
            </a:r>
          </a:p>
          <a:p>
            <a:pPr>
              <a:lnSpc>
                <a:spcPct val="90000"/>
              </a:lnSpc>
            </a:pPr>
            <a:r>
              <a:rPr lang="en-US" dirty="0"/>
              <a:t>Situational Leadership (Hersey and Blanchard)</a:t>
            </a:r>
          </a:p>
          <a:p>
            <a:pPr>
              <a:lnSpc>
                <a:spcPct val="90000"/>
              </a:lnSpc>
            </a:pPr>
            <a:r>
              <a:rPr lang="en-US" dirty="0"/>
              <a:t>Conditional Outdoor Leadership Theory (Priest and </a:t>
            </a:r>
            <a:r>
              <a:rPr lang="en-US" dirty="0" err="1"/>
              <a:t>Gass</a:t>
            </a:r>
            <a:r>
              <a:rPr lang="en-US" dirty="0"/>
              <a:t>)</a:t>
            </a:r>
          </a:p>
          <a:p>
            <a:pPr>
              <a:lnSpc>
                <a:spcPct val="90000"/>
              </a:lnSpc>
            </a:pPr>
            <a:r>
              <a:rPr lang="en-US" dirty="0"/>
              <a:t>Many other leadership theories exist however they are arguably less relatable to the context of being in an adventurous setting. Read Chapter 5 in Outdoor Leadership Theory and Practice to develop your own knowledge and opinion on this.</a:t>
            </a:r>
          </a:p>
        </p:txBody>
      </p:sp>
    </p:spTree>
    <p:extLst>
      <p:ext uri="{BB962C8B-B14F-4D97-AF65-F5344CB8AC3E}">
        <p14:creationId xmlns:p14="http://schemas.microsoft.com/office/powerpoint/2010/main" val="2821298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leadership theory&#10;&#10;Description automatically generated">
            <a:extLst>
              <a:ext uri="{FF2B5EF4-FFF2-40B4-BE49-F238E27FC236}">
                <a16:creationId xmlns:a16="http://schemas.microsoft.com/office/drawing/2014/main" id="{68E2BC22-0D5B-BC20-C551-0663A463F4F4}"/>
              </a:ext>
            </a:extLst>
          </p:cNvPr>
          <p:cNvPicPr>
            <a:picLocks noGrp="1" noChangeAspect="1"/>
          </p:cNvPicPr>
          <p:nvPr>
            <p:ph idx="1"/>
          </p:nvPr>
        </p:nvPicPr>
        <p:blipFill>
          <a:blip r:embed="rId3"/>
          <a:stretch>
            <a:fillRect/>
          </a:stretch>
        </p:blipFill>
        <p:spPr>
          <a:xfrm>
            <a:off x="-167578" y="0"/>
            <a:ext cx="12359577" cy="7015525"/>
          </a:xfrm>
        </p:spPr>
      </p:pic>
    </p:spTree>
    <p:extLst>
      <p:ext uri="{BB962C8B-B14F-4D97-AF65-F5344CB8AC3E}">
        <p14:creationId xmlns:p14="http://schemas.microsoft.com/office/powerpoint/2010/main" val="2087405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9" name="Picture 1" descr="page15image3719133072">
            <a:extLst>
              <a:ext uri="{FF2B5EF4-FFF2-40B4-BE49-F238E27FC236}">
                <a16:creationId xmlns:a16="http://schemas.microsoft.com/office/drawing/2014/main" id="{682E83FF-6FA4-B81F-65EC-8691829335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1675" y="-128587"/>
            <a:ext cx="7786688" cy="698658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page15image3719133376">
            <a:extLst>
              <a:ext uri="{FF2B5EF4-FFF2-40B4-BE49-F238E27FC236}">
                <a16:creationId xmlns:a16="http://schemas.microsoft.com/office/drawing/2014/main" id="{5F141298-18F8-8B05-240B-01DFF5A901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1675" y="-128587"/>
            <a:ext cx="171892" cy="2517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2619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16BDE-5F38-297E-01CC-C98CCF98E67E}"/>
              </a:ext>
            </a:extLst>
          </p:cNvPr>
          <p:cNvSpPr>
            <a:spLocks noGrp="1"/>
          </p:cNvSpPr>
          <p:nvPr>
            <p:ph type="title"/>
          </p:nvPr>
        </p:nvSpPr>
        <p:spPr>
          <a:xfrm>
            <a:off x="5752909" y="533401"/>
            <a:ext cx="5663774" cy="1685972"/>
          </a:xfrm>
        </p:spPr>
        <p:txBody>
          <a:bodyPr>
            <a:normAutofit/>
          </a:bodyPr>
          <a:lstStyle/>
          <a:p>
            <a:r>
              <a:rPr lang="en-US" sz="4100"/>
              <a:t>Relationship to wider Theory(</a:t>
            </a:r>
            <a:r>
              <a:rPr lang="en-US" sz="4100" err="1"/>
              <a:t>ies</a:t>
            </a:r>
            <a:r>
              <a:rPr lang="en-US" sz="4100"/>
              <a:t>)</a:t>
            </a:r>
          </a:p>
        </p:txBody>
      </p:sp>
      <p:sp>
        <p:nvSpPr>
          <p:cNvPr id="1048" name="Rectangle 23">
            <a:extLst>
              <a:ext uri="{FF2B5EF4-FFF2-40B4-BE49-F238E27FC236}">
                <a16:creationId xmlns:a16="http://schemas.microsoft.com/office/drawing/2014/main" id="{6C745475-F6E1-4944-B2F1-A82F3444F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8942"/>
            <a:ext cx="4135478"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3105369 w 7480786"/>
              <a:gd name="connsiteY0" fmla="*/ 18674 h 6822053"/>
              <a:gd name="connsiteX1" fmla="*/ 7480786 w 7480786"/>
              <a:gd name="connsiteY1" fmla="*/ 0 h 6822053"/>
              <a:gd name="connsiteX2" fmla="*/ 7480786 w 7480786"/>
              <a:gd name="connsiteY2" fmla="*/ 6822053 h 6822053"/>
              <a:gd name="connsiteX3" fmla="*/ 0 w 7480786"/>
              <a:gd name="connsiteY3" fmla="*/ 6820387 h 6822053"/>
              <a:gd name="connsiteX4" fmla="*/ 3105369 w 7480786"/>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0786" h="6822053">
                <a:moveTo>
                  <a:pt x="3105369" y="18674"/>
                </a:moveTo>
                <a:lnTo>
                  <a:pt x="7480786" y="0"/>
                </a:lnTo>
                <a:lnTo>
                  <a:pt x="7480786" y="6822053"/>
                </a:lnTo>
                <a:lnTo>
                  <a:pt x="0" y="6820387"/>
                </a:lnTo>
                <a:lnTo>
                  <a:pt x="3105369"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Howard Gardner">
            <a:extLst>
              <a:ext uri="{FF2B5EF4-FFF2-40B4-BE49-F238E27FC236}">
                <a16:creationId xmlns:a16="http://schemas.microsoft.com/office/drawing/2014/main" id="{AFC2D922-52E6-82FC-73A9-5B3915E4CDA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0538" y="533400"/>
            <a:ext cx="3579485" cy="2720408"/>
          </a:xfrm>
          <a:prstGeom prst="rect">
            <a:avLst/>
          </a:prstGeom>
          <a:noFill/>
          <a:extLst>
            <a:ext uri="{909E8E84-426E-40DD-AFC4-6F175D3DCCD1}">
              <a14:hiddenFill xmlns:a14="http://schemas.microsoft.com/office/drawing/2010/main">
                <a:solidFill>
                  <a:srgbClr val="FFFFFF"/>
                </a:solidFill>
              </a14:hiddenFill>
            </a:ext>
          </a:extLst>
        </p:spPr>
      </p:pic>
      <p:cxnSp>
        <p:nvCxnSpPr>
          <p:cNvPr id="1050" name="Straight Connector 1049">
            <a:extLst>
              <a:ext uri="{FF2B5EF4-FFF2-40B4-BE49-F238E27FC236}">
                <a16:creationId xmlns:a16="http://schemas.microsoft.com/office/drawing/2014/main" id="{E2F61726-9292-4844-9EBF-341051AAFD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44996"/>
            <a:ext cx="4651744" cy="26130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diagram of theory&#10;&#10;Description automatically generated">
            <a:extLst>
              <a:ext uri="{FF2B5EF4-FFF2-40B4-BE49-F238E27FC236}">
                <a16:creationId xmlns:a16="http://schemas.microsoft.com/office/drawing/2014/main" id="{2FDB24E6-914F-4177-F13B-302587F99CE1}"/>
              </a:ext>
            </a:extLst>
          </p:cNvPr>
          <p:cNvPicPr>
            <a:picLocks noChangeAspect="1"/>
          </p:cNvPicPr>
          <p:nvPr/>
        </p:nvPicPr>
        <p:blipFill>
          <a:blip r:embed="rId4"/>
          <a:stretch>
            <a:fillRect/>
          </a:stretch>
        </p:blipFill>
        <p:spPr>
          <a:xfrm>
            <a:off x="658920" y="3604193"/>
            <a:ext cx="3985946" cy="2720408"/>
          </a:xfrm>
          <a:prstGeom prst="rect">
            <a:avLst/>
          </a:prstGeom>
        </p:spPr>
      </p:pic>
      <p:sp>
        <p:nvSpPr>
          <p:cNvPr id="3" name="Content Placeholder 2">
            <a:extLst>
              <a:ext uri="{FF2B5EF4-FFF2-40B4-BE49-F238E27FC236}">
                <a16:creationId xmlns:a16="http://schemas.microsoft.com/office/drawing/2014/main" id="{EAA7CDD9-15C6-29BC-944B-B343BCC8645E}"/>
              </a:ext>
            </a:extLst>
          </p:cNvPr>
          <p:cNvSpPr>
            <a:spLocks noGrp="1"/>
          </p:cNvSpPr>
          <p:nvPr>
            <p:ph idx="1"/>
          </p:nvPr>
        </p:nvSpPr>
        <p:spPr>
          <a:xfrm>
            <a:off x="5719445" y="2357221"/>
            <a:ext cx="5697238" cy="3947659"/>
          </a:xfrm>
        </p:spPr>
        <p:txBody>
          <a:bodyPr>
            <a:normAutofit/>
          </a:bodyPr>
          <a:lstStyle/>
          <a:p>
            <a:pPr marL="0" indent="0">
              <a:lnSpc>
                <a:spcPct val="90000"/>
              </a:lnSpc>
              <a:buNone/>
            </a:pPr>
            <a:r>
              <a:rPr lang="en-US" sz="2000">
                <a:latin typeface="Calibri" panose="020F0502020204030204" pitchFamily="34" charset="0"/>
                <a:cs typeface="Calibri" panose="020F0502020204030204" pitchFamily="34" charset="0"/>
              </a:rPr>
              <a:t>Multiple Intelligence Theory (Howard Gardner)</a:t>
            </a:r>
          </a:p>
          <a:p>
            <a:pPr>
              <a:lnSpc>
                <a:spcPct val="90000"/>
              </a:lnSpc>
            </a:pPr>
            <a:r>
              <a:rPr lang="en-GB" sz="2000" b="0" i="0" u="none" strike="noStrike">
                <a:effectLst/>
                <a:latin typeface="Calibri" panose="020F0502020204030204" pitchFamily="34" charset="0"/>
                <a:cs typeface="Calibri" panose="020F0502020204030204" pitchFamily="34" charset="0"/>
              </a:rPr>
              <a:t>Gardner defines intelligence as a “biopsychological potential to process information that can be activated in a cultural setting to solve problems or create products that are of value in a culture” (Gardner, 2000, p.28).</a:t>
            </a:r>
          </a:p>
          <a:p>
            <a:pPr marL="0" indent="0">
              <a:lnSpc>
                <a:spcPct val="90000"/>
              </a:lnSpc>
              <a:buNone/>
            </a:pPr>
            <a:endParaRPr lang="en-US" sz="2000">
              <a:latin typeface="Calibri" panose="020F0502020204030204" pitchFamily="34" charset="0"/>
              <a:cs typeface="Calibri" panose="020F0502020204030204" pitchFamily="34" charset="0"/>
            </a:endParaRPr>
          </a:p>
          <a:p>
            <a:pPr marL="0" indent="0">
              <a:lnSpc>
                <a:spcPct val="90000"/>
              </a:lnSpc>
              <a:buNone/>
            </a:pPr>
            <a:r>
              <a:rPr lang="en-US" sz="2000">
                <a:latin typeface="Calibri" panose="020F0502020204030204" pitchFamily="34" charset="0"/>
                <a:cs typeface="Calibri" panose="020F0502020204030204" pitchFamily="34" charset="0"/>
              </a:rPr>
              <a:t>Self Determination Theory (Ryan and Deci)</a:t>
            </a:r>
          </a:p>
          <a:p>
            <a:pPr>
              <a:lnSpc>
                <a:spcPct val="90000"/>
              </a:lnSpc>
            </a:pPr>
            <a:r>
              <a:rPr lang="en-GB" sz="2000" b="0" i="0" u="none" strike="noStrike">
                <a:effectLst/>
                <a:latin typeface="Calibri" panose="020F0502020204030204" pitchFamily="34" charset="0"/>
                <a:cs typeface="Calibri" panose="020F0502020204030204" pitchFamily="34" charset="0"/>
              </a:rPr>
              <a:t>Self-determination theory suggests that people can become self-determined when their needs for competence, connection, and autonomy are fulfilled.</a:t>
            </a:r>
            <a:endParaRPr lang="en-US" sz="20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99256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C0B24-181B-7330-BD7F-9FF13C400981}"/>
              </a:ext>
            </a:extLst>
          </p:cNvPr>
          <p:cNvSpPr>
            <a:spLocks noGrp="1"/>
          </p:cNvSpPr>
          <p:nvPr>
            <p:ph type="title"/>
          </p:nvPr>
        </p:nvSpPr>
        <p:spPr/>
        <p:txBody>
          <a:bodyPr>
            <a:normAutofit fontScale="90000"/>
          </a:bodyPr>
          <a:lstStyle/>
          <a:p>
            <a:r>
              <a:rPr lang="en-US" dirty="0"/>
              <a:t>Transformational leadership… The Gold Standard?</a:t>
            </a:r>
          </a:p>
        </p:txBody>
      </p:sp>
      <p:sp>
        <p:nvSpPr>
          <p:cNvPr id="3" name="Content Placeholder 2">
            <a:extLst>
              <a:ext uri="{FF2B5EF4-FFF2-40B4-BE49-F238E27FC236}">
                <a16:creationId xmlns:a16="http://schemas.microsoft.com/office/drawing/2014/main" id="{2B8E1A4C-DCD9-DE08-1833-AA12267C3C21}"/>
              </a:ext>
            </a:extLst>
          </p:cNvPr>
          <p:cNvSpPr>
            <a:spLocks noGrp="1"/>
          </p:cNvSpPr>
          <p:nvPr>
            <p:ph idx="1"/>
          </p:nvPr>
        </p:nvSpPr>
        <p:spPr/>
        <p:txBody>
          <a:bodyPr>
            <a:normAutofit fontScale="92500"/>
          </a:bodyPr>
          <a:lstStyle/>
          <a:p>
            <a:r>
              <a:rPr lang="en-US" dirty="0"/>
              <a:t>Introduction: Is this what is suggested by </a:t>
            </a:r>
            <a:r>
              <a:rPr lang="en-US" dirty="0" err="1"/>
              <a:t>Brymer</a:t>
            </a:r>
            <a:r>
              <a:rPr lang="en-US" dirty="0"/>
              <a:t> and Gray and where have they developed that opinion from (sources, other literature)</a:t>
            </a:r>
          </a:p>
          <a:p>
            <a:r>
              <a:rPr lang="en-US" dirty="0"/>
              <a:t>Knowledge and Understanding: What are the key ingredients of transactional and transformational leadership (Four I’s)? Is this agreed across the literature?</a:t>
            </a:r>
          </a:p>
          <a:p>
            <a:r>
              <a:rPr lang="en-US" dirty="0"/>
              <a:t>Cognitive and Intellectual: Is leadership theory intertwined with other theories (not just leadership), what are the unique factors in an adventure experience that may influence how we apply these theories to practice. How do you know (personal experience)</a:t>
            </a:r>
          </a:p>
          <a:p>
            <a:r>
              <a:rPr lang="en-US" dirty="0"/>
              <a:t>Practical Application: Do you support these ideas in a variety of situations…. What research and/or experiences are you basing that on? What relevance does this have to your leadership </a:t>
            </a:r>
            <a:r>
              <a:rPr lang="en-US" dirty="0" err="1"/>
              <a:t>behaviours</a:t>
            </a:r>
            <a:r>
              <a:rPr lang="en-US" dirty="0"/>
              <a:t>/approach in imagined future contexts.</a:t>
            </a:r>
          </a:p>
        </p:txBody>
      </p:sp>
    </p:spTree>
    <p:extLst>
      <p:ext uri="{BB962C8B-B14F-4D97-AF65-F5344CB8AC3E}">
        <p14:creationId xmlns:p14="http://schemas.microsoft.com/office/powerpoint/2010/main" val="306782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Inno-Versity Presents: Greatness by David Marquet">
            <a:hlinkClick r:id="" action="ppaction://media"/>
            <a:extLst>
              <a:ext uri="{FF2B5EF4-FFF2-40B4-BE49-F238E27FC236}">
                <a16:creationId xmlns:a16="http://schemas.microsoft.com/office/drawing/2014/main" id="{2B375EA0-6827-AC85-6E1C-8651807B7CCB}"/>
              </a:ext>
            </a:extLst>
          </p:cNvPr>
          <p:cNvPicPr>
            <a:picLocks noRot="1" noChangeAspect="1"/>
          </p:cNvPicPr>
          <p:nvPr>
            <a:videoFile r:link="rId1"/>
          </p:nvPr>
        </p:nvPicPr>
        <p:blipFill>
          <a:blip r:embed="rId3"/>
          <a:stretch>
            <a:fillRect/>
          </a:stretch>
        </p:blipFill>
        <p:spPr>
          <a:xfrm>
            <a:off x="371475" y="92392"/>
            <a:ext cx="11630025" cy="6570965"/>
          </a:xfrm>
          <a:prstGeom prst="rect">
            <a:avLst/>
          </a:prstGeom>
        </p:spPr>
      </p:pic>
    </p:spTree>
    <p:extLst>
      <p:ext uri="{BB962C8B-B14F-4D97-AF65-F5344CB8AC3E}">
        <p14:creationId xmlns:p14="http://schemas.microsoft.com/office/powerpoint/2010/main" val="3537183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F6A2C-471F-B871-21A6-B254956F62B9}"/>
              </a:ext>
            </a:extLst>
          </p:cNvPr>
          <p:cNvSpPr>
            <a:spLocks noGrp="1"/>
          </p:cNvSpPr>
          <p:nvPr>
            <p:ph type="title"/>
          </p:nvPr>
        </p:nvSpPr>
        <p:spPr/>
        <p:txBody>
          <a:bodyPr>
            <a:normAutofit fontScale="90000"/>
          </a:bodyPr>
          <a:lstStyle/>
          <a:p>
            <a:r>
              <a:rPr lang="en-US" dirty="0"/>
              <a:t>The literature…. Where do we start and how far do we go?</a:t>
            </a:r>
          </a:p>
        </p:txBody>
      </p:sp>
      <p:sp>
        <p:nvSpPr>
          <p:cNvPr id="3" name="Content Placeholder 2">
            <a:extLst>
              <a:ext uri="{FF2B5EF4-FFF2-40B4-BE49-F238E27FC236}">
                <a16:creationId xmlns:a16="http://schemas.microsoft.com/office/drawing/2014/main" id="{4DFCAD5C-227B-FA2E-B000-463D444B44FA}"/>
              </a:ext>
            </a:extLst>
          </p:cNvPr>
          <p:cNvSpPr>
            <a:spLocks noGrp="1"/>
          </p:cNvSpPr>
          <p:nvPr>
            <p:ph idx="1"/>
          </p:nvPr>
        </p:nvSpPr>
        <p:spPr/>
        <p:txBody>
          <a:bodyPr/>
          <a:lstStyle/>
          <a:p>
            <a:r>
              <a:rPr lang="en-US" dirty="0"/>
              <a:t>Take 15 mins and read the paper… highlight or write down no more than 3 key messages – use highlighted version on Moodle if that helps.</a:t>
            </a:r>
          </a:p>
          <a:p>
            <a:r>
              <a:rPr lang="en-US" dirty="0"/>
              <a:t>What other theories are being discussed or referenced within this paper?</a:t>
            </a:r>
          </a:p>
          <a:p>
            <a:r>
              <a:rPr lang="en-US" dirty="0"/>
              <a:t>List your top 5 other references for leadership and associated theories in the context of adventure – Library search/Moodle Reading/Module reading List</a:t>
            </a:r>
          </a:p>
          <a:p>
            <a:r>
              <a:rPr lang="en-US" dirty="0"/>
              <a:t>Is there a large body of research in OA… or… is the majority or research on leadership based around an organizational context? – So how do we apply that?</a:t>
            </a:r>
          </a:p>
        </p:txBody>
      </p:sp>
    </p:spTree>
    <p:extLst>
      <p:ext uri="{BB962C8B-B14F-4D97-AF65-F5344CB8AC3E}">
        <p14:creationId xmlns:p14="http://schemas.microsoft.com/office/powerpoint/2010/main" val="1890943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First Follower: Leadership Lessons from Dancing Guy">
            <a:hlinkClick r:id="" action="ppaction://media"/>
            <a:extLst>
              <a:ext uri="{FF2B5EF4-FFF2-40B4-BE49-F238E27FC236}">
                <a16:creationId xmlns:a16="http://schemas.microsoft.com/office/drawing/2014/main" id="{2E094E5E-012E-12B6-A706-D3FB8AD87E85}"/>
              </a:ext>
            </a:extLst>
          </p:cNvPr>
          <p:cNvPicPr>
            <a:picLocks noRot="1" noChangeAspect="1"/>
          </p:cNvPicPr>
          <p:nvPr>
            <a:videoFile r:link="rId1"/>
          </p:nvPr>
        </p:nvPicPr>
        <p:blipFill>
          <a:blip r:embed="rId4"/>
          <a:stretch>
            <a:fillRect/>
          </a:stretch>
        </p:blipFill>
        <p:spPr>
          <a:xfrm>
            <a:off x="0" y="-15240"/>
            <a:ext cx="12192000" cy="6888480"/>
          </a:xfrm>
          <a:prstGeom prst="rect">
            <a:avLst/>
          </a:prstGeom>
        </p:spPr>
      </p:pic>
    </p:spTree>
    <p:extLst>
      <p:ext uri="{BB962C8B-B14F-4D97-AF65-F5344CB8AC3E}">
        <p14:creationId xmlns:p14="http://schemas.microsoft.com/office/powerpoint/2010/main" val="215608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B2F72-BBE4-B292-5690-43FF96C2A328}"/>
              </a:ext>
            </a:extLst>
          </p:cNvPr>
          <p:cNvSpPr>
            <a:spLocks noGrp="1"/>
          </p:cNvSpPr>
          <p:nvPr>
            <p:ph type="title"/>
          </p:nvPr>
        </p:nvSpPr>
        <p:spPr/>
        <p:txBody>
          <a:bodyPr/>
          <a:lstStyle/>
          <a:p>
            <a:r>
              <a:rPr lang="en-US" dirty="0"/>
              <a:t>What to do next</a:t>
            </a:r>
          </a:p>
        </p:txBody>
      </p:sp>
      <p:sp>
        <p:nvSpPr>
          <p:cNvPr id="3" name="Content Placeholder 2">
            <a:extLst>
              <a:ext uri="{FF2B5EF4-FFF2-40B4-BE49-F238E27FC236}">
                <a16:creationId xmlns:a16="http://schemas.microsoft.com/office/drawing/2014/main" id="{0F7BAB6A-B4AE-DE27-6FC3-7B18CA718B5C}"/>
              </a:ext>
            </a:extLst>
          </p:cNvPr>
          <p:cNvSpPr>
            <a:spLocks noGrp="1"/>
          </p:cNvSpPr>
          <p:nvPr>
            <p:ph idx="1"/>
          </p:nvPr>
        </p:nvSpPr>
        <p:spPr>
          <a:xfrm>
            <a:off x="1143000" y="2009554"/>
            <a:ext cx="9906000" cy="3848321"/>
          </a:xfrm>
        </p:spPr>
        <p:txBody>
          <a:bodyPr/>
          <a:lstStyle/>
          <a:p>
            <a:r>
              <a:rPr lang="en-US" dirty="0"/>
              <a:t>Go through the additional resources section on Moodle</a:t>
            </a:r>
          </a:p>
          <a:p>
            <a:r>
              <a:rPr lang="en-US" dirty="0"/>
              <a:t>Research the key theories to develop you understanding</a:t>
            </a:r>
          </a:p>
          <a:p>
            <a:r>
              <a:rPr lang="en-US" dirty="0"/>
              <a:t>Reflect on these in the context of your own experiences – critical reflection</a:t>
            </a:r>
          </a:p>
          <a:p>
            <a:r>
              <a:rPr lang="en-US" dirty="0"/>
              <a:t>Read and read again </a:t>
            </a:r>
            <a:r>
              <a:rPr lang="en-US" dirty="0" err="1"/>
              <a:t>Brymer</a:t>
            </a:r>
            <a:r>
              <a:rPr lang="en-US" dirty="0"/>
              <a:t> and Grays paper to fully understand their thesis… look up their references to start the process of wider reading around this subject beyond Moodle and the reading list.</a:t>
            </a:r>
          </a:p>
          <a:p>
            <a:r>
              <a:rPr lang="en-US" dirty="0"/>
              <a:t>Start to develop a structure for your essay – what are your main points, gather evidence, challenge the theories in a variety of situations.</a:t>
            </a:r>
          </a:p>
          <a:p>
            <a:endParaRPr lang="en-US" dirty="0"/>
          </a:p>
          <a:p>
            <a:endParaRPr lang="en-US" dirty="0"/>
          </a:p>
        </p:txBody>
      </p:sp>
    </p:spTree>
    <p:extLst>
      <p:ext uri="{BB962C8B-B14F-4D97-AF65-F5344CB8AC3E}">
        <p14:creationId xmlns:p14="http://schemas.microsoft.com/office/powerpoint/2010/main" val="1367119928"/>
      </p:ext>
    </p:extLst>
  </p:cSld>
  <p:clrMapOvr>
    <a:masterClrMapping/>
  </p:clrMapOvr>
</p:sld>
</file>

<file path=ppt/theme/theme1.xml><?xml version="1.0" encoding="utf-8"?>
<a:theme xmlns:a="http://schemas.openxmlformats.org/drawingml/2006/main" name="AngleLinesVTI">
  <a:themeElements>
    <a:clrScheme name="AnalogousFromDarkSeedLeftStep">
      <a:dk1>
        <a:srgbClr val="000000"/>
      </a:dk1>
      <a:lt1>
        <a:srgbClr val="FFFFFF"/>
      </a:lt1>
      <a:dk2>
        <a:srgbClr val="302F1B"/>
      </a:dk2>
      <a:lt2>
        <a:srgbClr val="F0F0F3"/>
      </a:lt2>
      <a:accent1>
        <a:srgbClr val="A8A442"/>
      </a:accent1>
      <a:accent2>
        <a:srgbClr val="B17B3B"/>
      </a:accent2>
      <a:accent3>
        <a:srgbClr val="C35B4D"/>
      </a:accent3>
      <a:accent4>
        <a:srgbClr val="B13B5D"/>
      </a:accent4>
      <a:accent5>
        <a:srgbClr val="C34DA1"/>
      </a:accent5>
      <a:accent6>
        <a:srgbClr val="A33BB1"/>
      </a:accent6>
      <a:hlink>
        <a:srgbClr val="C24A8B"/>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2656</TotalTime>
  <Words>1273</Words>
  <Application>Microsoft Macintosh PowerPoint</Application>
  <PresentationFormat>Widescreen</PresentationFormat>
  <Paragraphs>86</Paragraphs>
  <Slides>12</Slides>
  <Notes>10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Segoe UI</vt:lpstr>
      <vt:lpstr>Univers Condensed Light</vt:lpstr>
      <vt:lpstr>Walbaum Display Light</vt:lpstr>
      <vt:lpstr>AngleLinesVTI</vt:lpstr>
      <vt:lpstr>Assessment 1: Leadership TUTORIAL</vt:lpstr>
      <vt:lpstr>What is the end game?</vt:lpstr>
      <vt:lpstr>Leadership Styles – The ‘behaviour’ of the leader. </vt:lpstr>
      <vt:lpstr>Key Leadership Theories to research</vt:lpstr>
      <vt:lpstr>PowerPoint Presentation</vt:lpstr>
      <vt:lpstr>PowerPoint Presentation</vt:lpstr>
      <vt:lpstr>Relationship to wider Theory(ies)</vt:lpstr>
      <vt:lpstr>Transformational leadership… The Gold Standard?</vt:lpstr>
      <vt:lpstr>PowerPoint Presentation</vt:lpstr>
      <vt:lpstr>The literature…. Where do we start and how far do we go?</vt:lpstr>
      <vt:lpstr>PowerPoint Presentation</vt:lpstr>
      <vt:lpstr>What to do next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Theory</dc:title>
  <dc:creator>Denise Leonard</dc:creator>
  <cp:lastModifiedBy>Denise Leonard</cp:lastModifiedBy>
  <cp:revision>6</cp:revision>
  <dcterms:created xsi:type="dcterms:W3CDTF">2023-11-01T14:53:49Z</dcterms:created>
  <dcterms:modified xsi:type="dcterms:W3CDTF">2025-11-19T15:21:11Z</dcterms:modified>
</cp:coreProperties>
</file>