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Gatwick Bold" charset="1" panose="00000800000000000000"/>
      <p:regular r:id="rId14"/>
    </p:embeddedFont>
    <p:embeddedFont>
      <p:font typeface="Anton" charset="1" panose="00000500000000000000"/>
      <p:regular r:id="rId15"/>
    </p:embeddedFont>
    <p:embeddedFont>
      <p:font typeface="Agrandir" charset="1" panose="00000500000000000000"/>
      <p:regular r:id="rId16"/>
    </p:embeddedFont>
    <p:embeddedFont>
      <p:font typeface="Lato Bold" charset="1" panose="020F0502020204030203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png" Type="http://schemas.openxmlformats.org/officeDocument/2006/relationships/image"/><Relationship Id="rId4" Target="../media/image7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6C5D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074631" y="698865"/>
            <a:ext cx="10383977" cy="2788290"/>
          </a:xfrm>
          <a:custGeom>
            <a:avLst/>
            <a:gdLst/>
            <a:ahLst/>
            <a:cxnLst/>
            <a:rect r="r" b="b" t="t" l="l"/>
            <a:pathLst>
              <a:path h="2788290" w="10383977">
                <a:moveTo>
                  <a:pt x="0" y="0"/>
                </a:moveTo>
                <a:lnTo>
                  <a:pt x="10383977" y="0"/>
                </a:lnTo>
                <a:lnTo>
                  <a:pt x="10383977" y="2788290"/>
                </a:lnTo>
                <a:lnTo>
                  <a:pt x="0" y="2788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541944" y="3896796"/>
            <a:ext cx="15717356" cy="62414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STUDENT NAME - JEROMME LAGMAY 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STUDENT NUMBER - 2229632 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LCMB7024 - MARKETING MANAGEMENT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LECTURERS NAME – TAONGA KAONGA SOBERE-SNITHER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COMPONENT 2 - PORTFOLIO: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·PRESENTATION 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·REPORT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  <a:r>
              <a:rPr lang="en-US" b="true" sz="3097">
                <a:solidFill>
                  <a:srgbClr val="000000"/>
                </a:solidFill>
                <a:latin typeface="Gatwick Bold"/>
                <a:ea typeface="Gatwick Bold"/>
                <a:cs typeface="Gatwick Bold"/>
                <a:sym typeface="Gatwick Bold"/>
              </a:rPr>
              <a:t>·REFLECTION </a:t>
            </a: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  <a:p>
            <a:pPr algn="ctr">
              <a:lnSpc>
                <a:spcPts val="3531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9170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-1258955" y="9248775"/>
            <a:ext cx="19546955" cy="0"/>
          </a:xfrm>
          <a:prstGeom prst="line">
            <a:avLst/>
          </a:prstGeom>
          <a:ln cap="flat" w="19050">
            <a:solidFill>
              <a:srgbClr val="FFFCE8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flipH="true">
            <a:off x="1035435" y="1054485"/>
            <a:ext cx="0" cy="9725906"/>
          </a:xfrm>
          <a:prstGeom prst="line">
            <a:avLst/>
          </a:prstGeom>
          <a:ln cap="flat" w="19050">
            <a:solidFill>
              <a:srgbClr val="FFFCE8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100255" y="0"/>
            <a:ext cx="8187745" cy="10287000"/>
            <a:chOff x="0" y="0"/>
            <a:chExt cx="1268496" cy="159372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68496" cy="1593725"/>
            </a:xfrm>
            <a:custGeom>
              <a:avLst/>
              <a:gdLst/>
              <a:ahLst/>
              <a:cxnLst/>
              <a:rect r="r" b="b" t="t" l="l"/>
              <a:pathLst>
                <a:path h="1593725" w="1268496">
                  <a:moveTo>
                    <a:pt x="0" y="0"/>
                  </a:moveTo>
                  <a:lnTo>
                    <a:pt x="1268496" y="0"/>
                  </a:lnTo>
                  <a:lnTo>
                    <a:pt x="1268496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805" t="0" r="-805" b="0"/>
              </a:stretch>
            </a:blipFill>
          </p:spPr>
        </p:sp>
      </p:grpSp>
      <p:sp>
        <p:nvSpPr>
          <p:cNvPr name="AutoShape 6" id="6"/>
          <p:cNvSpPr/>
          <p:nvPr/>
        </p:nvSpPr>
        <p:spPr>
          <a:xfrm>
            <a:off x="-477643" y="1047750"/>
            <a:ext cx="19546955" cy="0"/>
          </a:xfrm>
          <a:prstGeom prst="line">
            <a:avLst/>
          </a:prstGeom>
          <a:ln cap="flat" w="19050">
            <a:solidFill>
              <a:srgbClr val="FFFCE8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7" id="7"/>
          <p:cNvSpPr txBox="true"/>
          <p:nvPr/>
        </p:nvSpPr>
        <p:spPr>
          <a:xfrm rot="0">
            <a:off x="923740" y="6209664"/>
            <a:ext cx="12160348" cy="3538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4105"/>
              </a:lnSpc>
            </a:pPr>
            <a:r>
              <a:rPr lang="en-US" sz="10850" spc="-97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REFILLABLE PERSONAL</a:t>
            </a:r>
          </a:p>
          <a:p>
            <a:pPr algn="l" marL="0" indent="0" lvl="0">
              <a:lnSpc>
                <a:spcPts val="14105"/>
              </a:lnSpc>
            </a:pPr>
            <a:r>
              <a:rPr lang="en-US" sz="10850" spc="-97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CARE SYSTEM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99940" y="4741945"/>
            <a:ext cx="6925760" cy="14882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009"/>
              </a:lnSpc>
            </a:pPr>
            <a:r>
              <a:rPr lang="en-US" sz="9238" spc="-83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DOVE ECOCLEAN: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4884844" y="356237"/>
            <a:ext cx="2768603" cy="249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756"/>
              </a:lnSpc>
            </a:pPr>
            <a:r>
              <a:rPr lang="en-US" sz="1351" spc="77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Sustainability Meets Self-Care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100255" y="356237"/>
            <a:ext cx="2054377" cy="249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756"/>
              </a:lnSpc>
            </a:pPr>
            <a:r>
              <a:rPr lang="en-US" sz="1351" spc="77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EcoClean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4653641" y="356237"/>
            <a:ext cx="2054377" cy="249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756"/>
              </a:lnSpc>
            </a:pPr>
            <a:r>
              <a:rPr lang="en-US" sz="1351" spc="77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Dove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8315" y="356237"/>
            <a:ext cx="2054377" cy="249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756"/>
              </a:lnSpc>
            </a:pPr>
            <a:r>
              <a:rPr lang="en-US" sz="1351" spc="77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2025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9170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630844" y="0"/>
            <a:ext cx="7657156" cy="10287000"/>
            <a:chOff x="0" y="0"/>
            <a:chExt cx="1186294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86294" cy="1593725"/>
            </a:xfrm>
            <a:custGeom>
              <a:avLst/>
              <a:gdLst/>
              <a:ahLst/>
              <a:cxnLst/>
              <a:rect r="r" b="b" t="t" l="l"/>
              <a:pathLst>
                <a:path h="1593725" w="1186294">
                  <a:moveTo>
                    <a:pt x="0" y="0"/>
                  </a:moveTo>
                  <a:lnTo>
                    <a:pt x="1186294" y="0"/>
                  </a:lnTo>
                  <a:lnTo>
                    <a:pt x="11862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127" t="0" r="-127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2041976" y="3541457"/>
            <a:ext cx="12283548" cy="36102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000"/>
              </a:lnSpc>
            </a:pPr>
            <a:r>
              <a:rPr lang="en-US" sz="22307" spc="-200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ABOUT DOVE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0" y="0"/>
            <a:ext cx="2041976" cy="10287000"/>
            <a:chOff x="0" y="0"/>
            <a:chExt cx="316355" cy="159372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16355" cy="1593725"/>
            </a:xfrm>
            <a:custGeom>
              <a:avLst/>
              <a:gdLst/>
              <a:ahLst/>
              <a:cxnLst/>
              <a:rect r="r" b="b" t="t" l="l"/>
              <a:pathLst>
                <a:path h="1593725" w="316355">
                  <a:moveTo>
                    <a:pt x="0" y="0"/>
                  </a:moveTo>
                  <a:lnTo>
                    <a:pt x="316355" y="0"/>
                  </a:lnTo>
                  <a:lnTo>
                    <a:pt x="31635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93576" t="0" r="-93576" b="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2645767" y="7160895"/>
            <a:ext cx="7908877" cy="21108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27"/>
              </a:lnSpc>
            </a:pPr>
            <a:r>
              <a:rPr lang="en-US" sz="1790" spc="136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Dove is one of Unilever's most iconic personal care brands, trusted by millions worldwide. Rooted in the belief that beauty should be real, inclusive, and kind, Dove champions self-care, body confidence, and sustainability.</a:t>
            </a:r>
          </a:p>
          <a:p>
            <a:pPr algn="l" marL="0" indent="0" lvl="0">
              <a:lnSpc>
                <a:spcPts val="2327"/>
              </a:lnSpc>
            </a:pPr>
            <a:r>
              <a:rPr lang="en-US" sz="1790" spc="136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As part of Unilever's commitment to a cleaner planet, Dove is pioneering eco-conscious innovation — delivering the quality you love while reducing environmental impact.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4884844" y="337187"/>
            <a:ext cx="2768603" cy="339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327"/>
              </a:lnSpc>
            </a:pPr>
            <a:r>
              <a:rPr lang="en-US" sz="1790" spc="102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sustainability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100255" y="337187"/>
            <a:ext cx="2054377" cy="339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27"/>
              </a:lnSpc>
            </a:pPr>
            <a:r>
              <a:rPr lang="en-US" sz="1790" spc="102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unilever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4653641" y="337187"/>
            <a:ext cx="2054377" cy="339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27"/>
              </a:lnSpc>
            </a:pPr>
            <a:r>
              <a:rPr lang="en-US" sz="1790" spc="102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brand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8315" y="337187"/>
            <a:ext cx="2054377" cy="339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27"/>
              </a:lnSpc>
            </a:pPr>
            <a:r>
              <a:rPr lang="en-US" sz="1790" spc="102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2025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FFFC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717356"/>
            <a:ext cx="12567194" cy="60451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624"/>
              </a:lnSpc>
            </a:pPr>
            <a:r>
              <a:rPr lang="en-US" sz="15624" spc="-140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PLASTIC</a:t>
            </a:r>
          </a:p>
          <a:p>
            <a:pPr algn="l" marL="0" indent="0" lvl="0">
              <a:lnSpc>
                <a:spcPts val="15624"/>
              </a:lnSpc>
            </a:pPr>
            <a:r>
              <a:rPr lang="en-US" sz="15624" spc="-140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WASTE</a:t>
            </a:r>
          </a:p>
          <a:p>
            <a:pPr algn="l" marL="0" indent="0" lvl="0">
              <a:lnSpc>
                <a:spcPts val="15624"/>
              </a:lnSpc>
            </a:pPr>
            <a:r>
              <a:rPr lang="en-US" sz="15624" spc="-140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CRISIS</a:t>
            </a:r>
          </a:p>
        </p:txBody>
      </p:sp>
      <p:sp>
        <p:nvSpPr>
          <p:cNvPr name="AutoShape 3" id="3"/>
          <p:cNvSpPr/>
          <p:nvPr/>
        </p:nvSpPr>
        <p:spPr>
          <a:xfrm>
            <a:off x="-477643" y="1047750"/>
            <a:ext cx="19546955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7658673" y="1526125"/>
            <a:ext cx="224186" cy="224186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170B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30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4884844" y="337187"/>
            <a:ext cx="2768603" cy="338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Sustainability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100255" y="337187"/>
            <a:ext cx="2054377" cy="338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EcoClean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653641" y="337187"/>
            <a:ext cx="2054377" cy="338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Dove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8315" y="337187"/>
            <a:ext cx="2054377" cy="338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2028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093772" y="1535650"/>
            <a:ext cx="3574395" cy="8118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9"/>
              </a:lnSpc>
            </a:pPr>
            <a:r>
              <a:rPr lang="en-US" b="true" sz="2798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THE SCALE OF THE PROBLEM</a:t>
            </a:r>
          </a:p>
        </p:txBody>
      </p:sp>
      <p:sp>
        <p:nvSpPr>
          <p:cNvPr name="AutoShape 12" id="12"/>
          <p:cNvSpPr/>
          <p:nvPr/>
        </p:nvSpPr>
        <p:spPr>
          <a:xfrm>
            <a:off x="7777501" y="1644883"/>
            <a:ext cx="0" cy="3346166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3" id="13"/>
          <p:cNvSpPr txBox="true"/>
          <p:nvPr/>
        </p:nvSpPr>
        <p:spPr>
          <a:xfrm rot="0">
            <a:off x="8093772" y="2550744"/>
            <a:ext cx="4222340" cy="2110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The beauty industry generates millions of tonnes of plastic waste annually.</a:t>
            </a:r>
          </a:p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Over 120 billion units of packaging are produced each year.</a:t>
            </a:r>
          </a:p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Less than 10% of plastic is effectively recycled globally.</a:t>
            </a:r>
          </a:p>
        </p:txBody>
      </p:sp>
      <p:grpSp>
        <p:nvGrpSpPr>
          <p:cNvPr name="Group 14" id="14"/>
          <p:cNvGrpSpPr/>
          <p:nvPr/>
        </p:nvGrpSpPr>
        <p:grpSpPr>
          <a:xfrm rot="0">
            <a:off x="12601861" y="1526125"/>
            <a:ext cx="224186" cy="224186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170B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30"/>
                </a:lnSpc>
              </a:pPr>
            </a:p>
          </p:txBody>
        </p:sp>
      </p:grpSp>
      <p:sp>
        <p:nvSpPr>
          <p:cNvPr name="TextBox 17" id="17"/>
          <p:cNvSpPr txBox="true"/>
          <p:nvPr/>
        </p:nvSpPr>
        <p:spPr>
          <a:xfrm rot="0">
            <a:off x="13036960" y="1535650"/>
            <a:ext cx="3574395" cy="8118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89"/>
              </a:lnSpc>
            </a:pPr>
            <a:r>
              <a:rPr lang="en-US" b="true" sz="2798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WHY CHANGE IS URGENT</a:t>
            </a:r>
          </a:p>
        </p:txBody>
      </p:sp>
      <p:sp>
        <p:nvSpPr>
          <p:cNvPr name="AutoShape 18" id="18"/>
          <p:cNvSpPr/>
          <p:nvPr/>
        </p:nvSpPr>
        <p:spPr>
          <a:xfrm flipH="true">
            <a:off x="12720690" y="1629597"/>
            <a:ext cx="0" cy="4047252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9" id="19"/>
          <p:cNvSpPr txBox="true"/>
          <p:nvPr/>
        </p:nvSpPr>
        <p:spPr>
          <a:xfrm rot="0">
            <a:off x="13036960" y="2550744"/>
            <a:ext cx="4222340" cy="2995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Consumers are demanding more sustainable personal care options.</a:t>
            </a:r>
          </a:p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Regulators are increasing pressure on brands to reduce single-use plastics.</a:t>
            </a:r>
          </a:p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The circular economy model is becoming an industry standard.</a:t>
            </a:r>
          </a:p>
          <a:p>
            <a:pPr algn="l" marL="0" indent="0" lvl="0">
              <a:lnSpc>
                <a:spcPts val="2399"/>
              </a:lnSpc>
            </a:pPr>
            <a:r>
              <a:rPr lang="en-US" sz="1845" spc="10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Brands that act now will lead the next era of responsible consumption.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5504" y="4503450"/>
            <a:ext cx="4258369" cy="4754850"/>
            <a:chOff x="0" y="0"/>
            <a:chExt cx="659733" cy="73665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59733" cy="736651"/>
            </a:xfrm>
            <a:custGeom>
              <a:avLst/>
              <a:gdLst/>
              <a:ahLst/>
              <a:cxnLst/>
              <a:rect r="r" b="b" t="t" l="l"/>
              <a:pathLst>
                <a:path h="736651" w="659733">
                  <a:moveTo>
                    <a:pt x="0" y="0"/>
                  </a:moveTo>
                  <a:lnTo>
                    <a:pt x="659733" y="0"/>
                  </a:lnTo>
                  <a:lnTo>
                    <a:pt x="659733" y="736651"/>
                  </a:lnTo>
                  <a:lnTo>
                    <a:pt x="0" y="736651"/>
                  </a:lnTo>
                  <a:close/>
                </a:path>
              </a:pathLst>
            </a:custGeom>
            <a:blipFill>
              <a:blip r:embed="rId2"/>
              <a:stretch>
                <a:fillRect l="0" t="-5368" r="0" b="-5368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1257300"/>
            <a:ext cx="10824896" cy="3229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401"/>
              </a:lnSpc>
            </a:pPr>
            <a:r>
              <a:rPr lang="en-US" sz="12401" spc="-111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ECO</a:t>
            </a:r>
          </a:p>
          <a:p>
            <a:pPr algn="l" marL="0" indent="0" lvl="0">
              <a:lnSpc>
                <a:spcPts val="12401"/>
              </a:lnSpc>
            </a:pPr>
            <a:r>
              <a:rPr lang="en-US" sz="12401" spc="-111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CLEAN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0227020" y="5479732"/>
            <a:ext cx="3823529" cy="3778567"/>
            <a:chOff x="0" y="0"/>
            <a:chExt cx="592365" cy="58539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92365" cy="585399"/>
            </a:xfrm>
            <a:custGeom>
              <a:avLst/>
              <a:gdLst/>
              <a:ahLst/>
              <a:cxnLst/>
              <a:rect r="r" b="b" t="t" l="l"/>
              <a:pathLst>
                <a:path h="585399" w="592365">
                  <a:moveTo>
                    <a:pt x="0" y="0"/>
                  </a:moveTo>
                  <a:lnTo>
                    <a:pt x="592365" y="0"/>
                  </a:lnTo>
                  <a:lnTo>
                    <a:pt x="592365" y="585399"/>
                  </a:lnTo>
                  <a:lnTo>
                    <a:pt x="0" y="585399"/>
                  </a:lnTo>
                  <a:close/>
                </a:path>
              </a:pathLst>
            </a:custGeom>
            <a:blipFill>
              <a:blip r:embed="rId3"/>
              <a:stretch>
                <a:fillRect l="0" t="-594" r="0" b="-594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0227020" y="1028700"/>
            <a:ext cx="3823529" cy="3778567"/>
            <a:chOff x="0" y="0"/>
            <a:chExt cx="592365" cy="58539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592365" cy="585399"/>
            </a:xfrm>
            <a:custGeom>
              <a:avLst/>
              <a:gdLst/>
              <a:ahLst/>
              <a:cxnLst/>
              <a:rect r="r" b="b" t="t" l="l"/>
              <a:pathLst>
                <a:path h="585399" w="592365">
                  <a:moveTo>
                    <a:pt x="0" y="0"/>
                  </a:moveTo>
                  <a:lnTo>
                    <a:pt x="592365" y="0"/>
                  </a:lnTo>
                  <a:lnTo>
                    <a:pt x="592365" y="585399"/>
                  </a:lnTo>
                  <a:lnTo>
                    <a:pt x="0" y="585399"/>
                  </a:lnTo>
                  <a:close/>
                </a:path>
              </a:pathLst>
            </a:custGeom>
            <a:blipFill>
              <a:blip r:embed="rId4"/>
              <a:stretch>
                <a:fillRect l="0" t="-594" r="0" b="-594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14884844" y="346712"/>
            <a:ext cx="2768603" cy="302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Refillable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100255" y="346712"/>
            <a:ext cx="2054377" cy="302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EcoClean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4653641" y="346712"/>
            <a:ext cx="2054377" cy="302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Dove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8315" y="346712"/>
            <a:ext cx="2054377" cy="3026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2028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680830" y="6490350"/>
            <a:ext cx="3574395" cy="6553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1"/>
              </a:lnSpc>
            </a:pPr>
            <a:r>
              <a:rPr lang="en-US" b="true" sz="2255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REUSABLE ALUMINIUM DISPENSER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5680830" y="7856220"/>
            <a:ext cx="4222340" cy="11027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Durable, stylish dispensers crafted from recycled aluminium — built to last and designed to replace single-use plastic bottles permanently.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4353984" y="2516791"/>
            <a:ext cx="2676289" cy="3315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1"/>
              </a:lnSpc>
            </a:pPr>
            <a:r>
              <a:rPr lang="en-US" b="true" sz="2255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REFILL POUCHES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4353984" y="3398520"/>
            <a:ext cx="2905316" cy="13694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Up to 80% less plastic than traditional packaging — lightweight, flexible pouches that snap in with ease.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4353984" y="6890400"/>
            <a:ext cx="2676289" cy="6553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1"/>
              </a:lnSpc>
            </a:pPr>
            <a:r>
              <a:rPr lang="en-US" b="true" sz="2255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QUALITY WITHOUT COMPROMISE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4353984" y="7856220"/>
            <a:ext cx="3299463" cy="13694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170"/>
              </a:lnSpc>
            </a:pPr>
            <a:r>
              <a:rPr lang="en-US" sz="1669" spc="95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The same trusted Dove formulations you love, now delivered through a convenient and sustainable refill system.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C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416888" y="4094596"/>
            <a:ext cx="5246370" cy="3889975"/>
            <a:chOff x="0" y="0"/>
            <a:chExt cx="812800" cy="60265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602659"/>
            </a:xfrm>
            <a:custGeom>
              <a:avLst/>
              <a:gdLst/>
              <a:ahLst/>
              <a:cxnLst/>
              <a:rect r="r" b="b" t="t" l="l"/>
              <a:pathLst>
                <a:path h="602659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602659"/>
                  </a:lnTo>
                  <a:lnTo>
                    <a:pt x="0" y="602659"/>
                  </a:lnTo>
                  <a:close/>
                </a:path>
              </a:pathLst>
            </a:custGeom>
            <a:blipFill>
              <a:blip r:embed="rId2"/>
              <a:stretch>
                <a:fillRect l="0" t="-322" r="0" b="-322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962025" y="522783"/>
            <a:ext cx="9973545" cy="3538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4105"/>
              </a:lnSpc>
            </a:pPr>
            <a:r>
              <a:rPr lang="en-US" sz="10850" spc="-97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MARKET</a:t>
            </a:r>
          </a:p>
          <a:p>
            <a:pPr algn="l" marL="0" indent="0" lvl="0">
              <a:lnSpc>
                <a:spcPts val="14105"/>
              </a:lnSpc>
            </a:pPr>
            <a:r>
              <a:rPr lang="en-US" sz="10850" spc="-97">
                <a:solidFill>
                  <a:srgbClr val="A9170B"/>
                </a:solidFill>
                <a:latin typeface="Anton"/>
                <a:ea typeface="Anton"/>
                <a:cs typeface="Anton"/>
                <a:sym typeface="Anton"/>
              </a:rPr>
              <a:t>APPEAL</a:t>
            </a:r>
          </a:p>
        </p:txBody>
      </p:sp>
      <p:sp>
        <p:nvSpPr>
          <p:cNvPr name="AutoShape 5" id="5"/>
          <p:cNvSpPr/>
          <p:nvPr/>
        </p:nvSpPr>
        <p:spPr>
          <a:xfrm>
            <a:off x="10935570" y="3949438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14884844" y="365762"/>
            <a:ext cx="2768603" cy="213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60"/>
              </a:lnSpc>
            </a:pPr>
            <a:r>
              <a:rPr lang="en-US" sz="1200" spc="68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dove ecoclean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100255" y="365762"/>
            <a:ext cx="2054377" cy="213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60"/>
              </a:lnSpc>
            </a:pPr>
            <a:r>
              <a:rPr lang="en-US" sz="1200" spc="68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benefits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653641" y="365762"/>
            <a:ext cx="2054377" cy="213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60"/>
              </a:lnSpc>
            </a:pPr>
            <a:r>
              <a:rPr lang="en-US" sz="1200" spc="68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sustainability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8315" y="365762"/>
            <a:ext cx="2054377" cy="213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60"/>
              </a:lnSpc>
            </a:pPr>
            <a:r>
              <a:rPr lang="en-US" sz="1200" spc="68">
                <a:solidFill>
                  <a:srgbClr val="A9170B"/>
                </a:solidFill>
                <a:latin typeface="Agrandir"/>
                <a:ea typeface="Agrandir"/>
                <a:cs typeface="Agrandir"/>
                <a:sym typeface="Agrandir"/>
              </a:rPr>
              <a:t>2025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4708505" y="3203895"/>
            <a:ext cx="2550795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ECO-CONSCIOUS CHOICE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127444" y="3214563"/>
            <a:ext cx="72138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01</a:t>
            </a:r>
          </a:p>
        </p:txBody>
      </p:sp>
      <p:sp>
        <p:nvSpPr>
          <p:cNvPr name="AutoShape 12" id="12"/>
          <p:cNvSpPr/>
          <p:nvPr/>
        </p:nvSpPr>
        <p:spPr>
          <a:xfrm>
            <a:off x="10935570" y="5009305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3" id="13"/>
          <p:cNvSpPr txBox="true"/>
          <p:nvPr/>
        </p:nvSpPr>
        <p:spPr>
          <a:xfrm rot="0">
            <a:off x="13815577" y="4263763"/>
            <a:ext cx="344372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TRUSTED DOVE FORMULATIONS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127444" y="4274431"/>
            <a:ext cx="72138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02</a:t>
            </a:r>
          </a:p>
        </p:txBody>
      </p:sp>
      <p:sp>
        <p:nvSpPr>
          <p:cNvPr name="AutoShape 15" id="15"/>
          <p:cNvSpPr/>
          <p:nvPr/>
        </p:nvSpPr>
        <p:spPr>
          <a:xfrm>
            <a:off x="10935570" y="6069173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6" id="16"/>
          <p:cNvSpPr txBox="true"/>
          <p:nvPr/>
        </p:nvSpPr>
        <p:spPr>
          <a:xfrm rot="0">
            <a:off x="13815577" y="5323630"/>
            <a:ext cx="344372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CONVENIENT REFILL SYSTEM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1127444" y="5334298"/>
            <a:ext cx="72138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03</a:t>
            </a:r>
          </a:p>
        </p:txBody>
      </p:sp>
      <p:sp>
        <p:nvSpPr>
          <p:cNvPr name="AutoShape 18" id="18"/>
          <p:cNvSpPr/>
          <p:nvPr/>
        </p:nvSpPr>
        <p:spPr>
          <a:xfrm>
            <a:off x="10935570" y="7129040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9" id="19"/>
          <p:cNvSpPr txBox="true"/>
          <p:nvPr/>
        </p:nvSpPr>
        <p:spPr>
          <a:xfrm rot="0">
            <a:off x="12487075" y="6383498"/>
            <a:ext cx="4772225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ETHICAL CONSUMPTION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127444" y="6394166"/>
            <a:ext cx="721383" cy="2006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18"/>
              </a:lnSpc>
            </a:pPr>
            <a:r>
              <a:rPr lang="en-US" b="true" sz="1332">
                <a:solidFill>
                  <a:srgbClr val="A9170B"/>
                </a:solidFill>
                <a:latin typeface="Lato Bold"/>
                <a:ea typeface="Lato Bold"/>
                <a:cs typeface="Lato Bold"/>
                <a:sym typeface="Lato Bold"/>
              </a:rPr>
              <a:t>04</a:t>
            </a:r>
          </a:p>
        </p:txBody>
      </p:sp>
      <p:sp>
        <p:nvSpPr>
          <p:cNvPr name="AutoShape 21" id="21"/>
          <p:cNvSpPr/>
          <p:nvPr/>
        </p:nvSpPr>
        <p:spPr>
          <a:xfrm>
            <a:off x="10935570" y="8188908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" id="22"/>
          <p:cNvSpPr/>
          <p:nvPr/>
        </p:nvSpPr>
        <p:spPr>
          <a:xfrm>
            <a:off x="10935570" y="9248775"/>
            <a:ext cx="6323730" cy="0"/>
          </a:xfrm>
          <a:prstGeom prst="line">
            <a:avLst/>
          </a:prstGeom>
          <a:ln cap="flat" w="19050">
            <a:solidFill>
              <a:srgbClr val="A9170B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9170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110569"/>
            <a:ext cx="8679944" cy="30266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2785"/>
              </a:lnSpc>
            </a:pPr>
            <a:r>
              <a:rPr lang="en-US" sz="22785" spc="-205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BEFORE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028700" y="6341694"/>
            <a:ext cx="2741592" cy="2916606"/>
            <a:chOff x="0" y="0"/>
            <a:chExt cx="492261" cy="52368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92261" cy="523685"/>
            </a:xfrm>
            <a:custGeom>
              <a:avLst/>
              <a:gdLst/>
              <a:ahLst/>
              <a:cxnLst/>
              <a:rect r="r" b="b" t="t" l="l"/>
              <a:pathLst>
                <a:path h="523685" w="492261">
                  <a:moveTo>
                    <a:pt x="0" y="0"/>
                  </a:moveTo>
                  <a:lnTo>
                    <a:pt x="492261" y="0"/>
                  </a:lnTo>
                  <a:lnTo>
                    <a:pt x="492261" y="523685"/>
                  </a:lnTo>
                  <a:lnTo>
                    <a:pt x="0" y="523685"/>
                  </a:lnTo>
                  <a:close/>
                </a:path>
              </a:pathLst>
            </a:custGeom>
            <a:blipFill>
              <a:blip r:embed="rId2"/>
              <a:stretch>
                <a:fillRect l="-3191" t="0" r="-3191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3997876" y="6341694"/>
            <a:ext cx="2741592" cy="2916606"/>
            <a:chOff x="0" y="0"/>
            <a:chExt cx="492261" cy="52368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92261" cy="523685"/>
            </a:xfrm>
            <a:custGeom>
              <a:avLst/>
              <a:gdLst/>
              <a:ahLst/>
              <a:cxnLst/>
              <a:rect r="r" b="b" t="t" l="l"/>
              <a:pathLst>
                <a:path h="523685" w="492261">
                  <a:moveTo>
                    <a:pt x="0" y="0"/>
                  </a:moveTo>
                  <a:lnTo>
                    <a:pt x="492261" y="0"/>
                  </a:lnTo>
                  <a:lnTo>
                    <a:pt x="492261" y="523685"/>
                  </a:lnTo>
                  <a:lnTo>
                    <a:pt x="0" y="523685"/>
                  </a:lnTo>
                  <a:close/>
                </a:path>
              </a:pathLst>
            </a:custGeom>
            <a:blipFill>
              <a:blip r:embed="rId3"/>
              <a:stretch>
                <a:fillRect l="-3191" t="0" r="-3191" b="0"/>
              </a:stretch>
            </a:blipFill>
          </p:spPr>
        </p:sp>
      </p:grpSp>
      <p:sp>
        <p:nvSpPr>
          <p:cNvPr name="AutoShape 7" id="7"/>
          <p:cNvSpPr/>
          <p:nvPr/>
        </p:nvSpPr>
        <p:spPr>
          <a:xfrm>
            <a:off x="8225390" y="3629478"/>
            <a:ext cx="9033910" cy="0"/>
          </a:xfrm>
          <a:prstGeom prst="line">
            <a:avLst/>
          </a:prstGeom>
          <a:ln cap="flat" w="19050">
            <a:solidFill>
              <a:srgbClr val="FFFCE8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8" id="8"/>
          <p:cNvSpPr txBox="true"/>
          <p:nvPr/>
        </p:nvSpPr>
        <p:spPr>
          <a:xfrm rot="0">
            <a:off x="8615195" y="7827645"/>
            <a:ext cx="9219648" cy="1430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28"/>
              </a:lnSpc>
            </a:pPr>
            <a:r>
              <a:rPr lang="en-US" sz="2098" spc="15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EcoClean refillable system reduces plastic by up to 80% vs. traditional packaging.</a:t>
            </a:r>
          </a:p>
          <a:p>
            <a:pPr algn="l" marL="0" indent="0" lvl="0">
              <a:lnSpc>
                <a:spcPts val="2728"/>
              </a:lnSpc>
            </a:pPr>
            <a:r>
              <a:rPr lang="en-US" sz="2098" spc="15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Supports UN SDG 12: Responsible Consumption and Production.</a:t>
            </a:r>
          </a:p>
          <a:p>
            <a:pPr algn="l" marL="0" indent="0" lvl="0">
              <a:lnSpc>
                <a:spcPts val="2728"/>
              </a:lnSpc>
            </a:pPr>
            <a:r>
              <a:rPr lang="en-US" sz="2098" spc="15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Promotes circularity and eliminates single-use plastics.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615195" y="2177319"/>
            <a:ext cx="9038252" cy="10335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606"/>
              </a:lnSpc>
            </a:pPr>
            <a:r>
              <a:rPr lang="en-US" sz="2004" spc="152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Single-use plastic bottles generating significant waste — contributing to millions of tonnes of plastic pollution in the beauty industry each year.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136924" y="5071044"/>
            <a:ext cx="9795191" cy="30266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2785"/>
              </a:lnSpc>
            </a:pPr>
            <a:r>
              <a:rPr lang="en-US" sz="22785" spc="-205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AFTER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4884844" y="318137"/>
            <a:ext cx="2768603" cy="401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728"/>
              </a:lnSpc>
            </a:pPr>
            <a:r>
              <a:rPr lang="en-US" sz="2098" spc="11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SDG 12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100255" y="318137"/>
            <a:ext cx="2054377" cy="401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728"/>
              </a:lnSpc>
            </a:pPr>
            <a:r>
              <a:rPr lang="en-US" sz="2098" spc="11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EcoClean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4653641" y="318137"/>
            <a:ext cx="2054377" cy="401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728"/>
              </a:lnSpc>
            </a:pPr>
            <a:r>
              <a:rPr lang="en-US" sz="2098" spc="11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Dove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8315" y="318137"/>
            <a:ext cx="2054377" cy="401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728"/>
              </a:lnSpc>
            </a:pPr>
            <a:r>
              <a:rPr lang="en-US" sz="2098" spc="119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2025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9170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7741249" cy="10287000"/>
            <a:chOff x="0" y="0"/>
            <a:chExt cx="719666" cy="95633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19666" cy="956331"/>
            </a:xfrm>
            <a:custGeom>
              <a:avLst/>
              <a:gdLst/>
              <a:ahLst/>
              <a:cxnLst/>
              <a:rect r="r" b="b" t="t" l="l"/>
              <a:pathLst>
                <a:path h="956331" w="719666">
                  <a:moveTo>
                    <a:pt x="0" y="0"/>
                  </a:moveTo>
                  <a:lnTo>
                    <a:pt x="719666" y="0"/>
                  </a:lnTo>
                  <a:lnTo>
                    <a:pt x="719666" y="956331"/>
                  </a:lnTo>
                  <a:lnTo>
                    <a:pt x="0" y="956331"/>
                  </a:lnTo>
                  <a:close/>
                </a:path>
              </a:pathLst>
            </a:custGeom>
            <a:blipFill>
              <a:blip r:embed="rId2"/>
              <a:stretch>
                <a:fillRect l="0" t="-420" r="0" b="-42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4884844" y="365762"/>
            <a:ext cx="2768603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99"/>
              </a:lnSpc>
            </a:pPr>
            <a:r>
              <a:rPr lang="en-US" sz="1230" spc="70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sustainability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100255" y="365762"/>
            <a:ext cx="2054377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99"/>
              </a:lnSpc>
            </a:pPr>
            <a:r>
              <a:rPr lang="en-US" sz="1230" spc="70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dove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653641" y="365762"/>
            <a:ext cx="2054377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99"/>
              </a:lnSpc>
            </a:pPr>
            <a:r>
              <a:rPr lang="en-US" sz="1230" spc="70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ecoclean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8315" y="365762"/>
            <a:ext cx="2054377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99"/>
              </a:lnSpc>
            </a:pPr>
            <a:r>
              <a:rPr lang="en-US" sz="1230" spc="70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2025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182324" y="3446793"/>
            <a:ext cx="9909667" cy="30516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500"/>
              </a:lnSpc>
            </a:pPr>
            <a:r>
              <a:rPr lang="en-US" sz="18846" spc="-169">
                <a:solidFill>
                  <a:srgbClr val="FFFCE8"/>
                </a:solidFill>
                <a:latin typeface="Anton"/>
                <a:ea typeface="Anton"/>
                <a:cs typeface="Anton"/>
                <a:sym typeface="Anton"/>
              </a:rPr>
              <a:t>NEXT STEPS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378333" y="2941106"/>
            <a:ext cx="2936494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599"/>
              </a:lnSpc>
            </a:pPr>
            <a:r>
              <a:rPr lang="en-US" sz="1230" spc="93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Launch pilots &amp; retail partnerships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907189" y="2941106"/>
            <a:ext cx="4352111" cy="222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599"/>
              </a:lnSpc>
            </a:pPr>
            <a:r>
              <a:rPr lang="en-US" sz="1230" spc="93">
                <a:solidFill>
                  <a:srgbClr val="FFFCE8"/>
                </a:solidFill>
                <a:latin typeface="Agrandir"/>
                <a:ea typeface="Agrandir"/>
                <a:cs typeface="Agrandir"/>
                <a:sym typeface="Agrandir"/>
              </a:rPr>
              <a:t>Consumer education campaigns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182324" y="8846439"/>
            <a:ext cx="9103730" cy="3017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87"/>
              </a:lnSpc>
            </a:pPr>
            <a:r>
              <a:rPr lang="en-US" b="true" sz="2094">
                <a:solidFill>
                  <a:srgbClr val="FFFCE8"/>
                </a:solidFill>
                <a:latin typeface="Lato Bold"/>
                <a:ea typeface="Lato Bold"/>
                <a:cs typeface="Lato Bold"/>
                <a:sym typeface="Lato Bold"/>
              </a:rPr>
              <a:t>JOIN DOVE IN PIONEERING SUSTAINABLE PERSONAL CARE SOLUTIONS.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DAHM7znJecg</dc:identifier>
  <dcterms:modified xsi:type="dcterms:W3CDTF">2011-08-01T06:04:30Z</dcterms:modified>
  <cp:revision>1</cp:revision>
  <dc:title>Presentation from Template</dc:title>
</cp:coreProperties>
</file>