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sldIdLst>
    <p:sldId id="256" r:id="rId2"/>
    <p:sldId id="261" r:id="rId3"/>
    <p:sldId id="260" r:id="rId4"/>
    <p:sldId id="257" r:id="rId5"/>
    <p:sldId id="258" r:id="rId6"/>
    <p:sldId id="259"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71"/>
    <p:restoredTop sz="94694"/>
  </p:normalViewPr>
  <p:slideViewPr>
    <p:cSldViewPr snapToGrid="0" snapToObjects="1">
      <p:cViewPr varScale="1">
        <p:scale>
          <a:sx n="121" d="100"/>
          <a:sy n="121" d="100"/>
        </p:scale>
        <p:origin x="1960"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GB"/>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8A432C8-69A7-458B-9684-2BFA64B31948}" type="datetime2">
              <a:rPr lang="en-US" smtClean="0"/>
              <a:t>Friday, January 19, 2024</a:t>
            </a:fld>
            <a:endParaRPr lang="en-US"/>
          </a:p>
        </p:txBody>
      </p:sp>
      <p:sp>
        <p:nvSpPr>
          <p:cNvPr id="5" name="Footer Placeholder 4"/>
          <p:cNvSpPr>
            <a:spLocks noGrp="1"/>
          </p:cNvSpPr>
          <p:nvPr>
            <p:ph type="ftr" sz="quarter" idx="11"/>
          </p:nvPr>
        </p:nvSpPr>
        <p:spPr/>
        <p:txBody>
          <a:bodyPr/>
          <a:lstStyle/>
          <a:p>
            <a:pPr algn="r"/>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396A3A3-94A6-4E5B-AF39-173ACA3E61CC}" type="datetime2">
              <a:rPr lang="en-US" smtClean="0"/>
              <a:t>Friday, January 19, 2024</a:t>
            </a:fld>
            <a:endParaRPr lang="en-US"/>
          </a:p>
        </p:txBody>
      </p:sp>
      <p:sp>
        <p:nvSpPr>
          <p:cNvPr id="5" name="Footer Placeholder 4"/>
          <p:cNvSpPr>
            <a:spLocks noGrp="1"/>
          </p:cNvSpPr>
          <p:nvPr>
            <p:ph type="ftr" sz="quarter" idx="11"/>
          </p:nvPr>
        </p:nvSpPr>
        <p:spPr/>
        <p:txBody>
          <a:bodyPr/>
          <a:lstStyle/>
          <a:p>
            <a:pPr algn="r"/>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GB"/>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933D019-A32C-4EAD-B8E6-DBDA699692FD}" type="datetime2">
              <a:rPr lang="en-US" smtClean="0"/>
              <a:t>Friday, January 19, 2024</a:t>
            </a:fld>
            <a:endParaRPr lang="en-US"/>
          </a:p>
        </p:txBody>
      </p:sp>
      <p:sp>
        <p:nvSpPr>
          <p:cNvPr id="5" name="Footer Placeholder 4"/>
          <p:cNvSpPr>
            <a:spLocks noGrp="1"/>
          </p:cNvSpPr>
          <p:nvPr>
            <p:ph type="ftr" sz="quarter" idx="11"/>
          </p:nvPr>
        </p:nvSpPr>
        <p:spPr/>
        <p:txBody>
          <a:bodyPr/>
          <a:lstStyle/>
          <a:p>
            <a:pPr algn="r"/>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CEBA98F-560C-4997-81C4-81D4D9187EAB}" type="datetime2">
              <a:rPr lang="en-US" smtClean="0"/>
              <a:t>Friday, January 19, 2024</a:t>
            </a:fld>
            <a:endParaRPr lang="en-US"/>
          </a:p>
        </p:txBody>
      </p:sp>
      <p:sp>
        <p:nvSpPr>
          <p:cNvPr id="6" name="Footer Placeholder 5"/>
          <p:cNvSpPr>
            <a:spLocks noGrp="1"/>
          </p:cNvSpPr>
          <p:nvPr>
            <p:ph type="ftr" sz="quarter" idx="11"/>
          </p:nvPr>
        </p:nvSpPr>
        <p:spPr/>
        <p:txBody>
          <a:bodyPr/>
          <a:lstStyle/>
          <a:p>
            <a:pPr algn="r"/>
            <a:endParaRPr lang="en-US" dirty="0"/>
          </a:p>
        </p:txBody>
      </p:sp>
      <p:sp>
        <p:nvSpPr>
          <p:cNvPr id="7" name="Slide Number Placeholder 6"/>
          <p:cNvSpPr>
            <a:spLocks noGrp="1"/>
          </p:cNvSpPr>
          <p:nvPr>
            <p:ph type="sldNum" sz="quarter" idx="12"/>
          </p:nvPr>
        </p:nvSpPr>
        <p:spPr/>
        <p:txBody>
          <a:bodyPr/>
          <a:lstStyle/>
          <a:p>
            <a:fld id="{0CFEC368-1D7A-4F81-ABF6-AE0E36BAF64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50972B2-CA5C-437D-87D0-8081271A9E4B}" type="datetime2">
              <a:rPr lang="en-US" smtClean="0"/>
              <a:t>Friday, January 19, 2024</a:t>
            </a:fld>
            <a:endParaRPr lang="en-US"/>
          </a:p>
        </p:txBody>
      </p:sp>
      <p:sp>
        <p:nvSpPr>
          <p:cNvPr id="8" name="Footer Placeholder 7"/>
          <p:cNvSpPr>
            <a:spLocks noGrp="1"/>
          </p:cNvSpPr>
          <p:nvPr>
            <p:ph type="ftr" sz="quarter" idx="11"/>
          </p:nvPr>
        </p:nvSpPr>
        <p:spPr/>
        <p:txBody>
          <a:bodyPr/>
          <a:lstStyle/>
          <a:p>
            <a:pPr algn="r"/>
            <a:endParaRPr lang="en-US" dirty="0"/>
          </a:p>
        </p:txBody>
      </p:sp>
      <p:sp>
        <p:nvSpPr>
          <p:cNvPr id="9" name="Slide Number Placeholder 8"/>
          <p:cNvSpPr>
            <a:spLocks noGrp="1"/>
          </p:cNvSpPr>
          <p:nvPr>
            <p:ph type="sldNum" sz="quarter" idx="12"/>
          </p:nvPr>
        </p:nvSpPr>
        <p:spPr/>
        <p:txBody>
          <a:bodyPr/>
          <a:lstStyle/>
          <a:p>
            <a:fld id="{0CFEC368-1D7A-4F81-ABF6-AE0E36BAF64C}"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9CD4847-11EF-4466-A8AD-85CDB7B49118}" type="datetime2">
              <a:rPr lang="en-US" smtClean="0"/>
              <a:t>Friday, January 19, 2024</a:t>
            </a:fld>
            <a:endParaRPr lang="en-US"/>
          </a:p>
        </p:txBody>
      </p:sp>
      <p:sp>
        <p:nvSpPr>
          <p:cNvPr id="4" name="Footer Placeholder 3"/>
          <p:cNvSpPr>
            <a:spLocks noGrp="1"/>
          </p:cNvSpPr>
          <p:nvPr>
            <p:ph type="ftr" sz="quarter" idx="11"/>
          </p:nvPr>
        </p:nvSpPr>
        <p:spPr/>
        <p:txBody>
          <a:bodyPr/>
          <a:lstStyle/>
          <a:p>
            <a:pPr algn="r"/>
            <a:endParaRPr lang="en-US" dirty="0"/>
          </a:p>
        </p:txBody>
      </p:sp>
      <p:sp>
        <p:nvSpPr>
          <p:cNvPr id="5" name="Slide Number Placeholder 4"/>
          <p:cNvSpPr>
            <a:spLocks noGrp="1"/>
          </p:cNvSpPr>
          <p:nvPr>
            <p:ph type="sldNum" sz="quarter" idx="12"/>
          </p:nvPr>
        </p:nvSpPr>
        <p:spPr/>
        <p:txBody>
          <a:bodyPr/>
          <a:lstStyle/>
          <a:p>
            <a:fld id="{0CFEC368-1D7A-4F81-ABF6-AE0E36BAF64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68457A-3AB9-4880-8A0C-9F8524491207}" type="datetime2">
              <a:rPr lang="en-US" smtClean="0"/>
              <a:t>Friday, January 19, 2024</a:t>
            </a:fld>
            <a:endParaRPr lang="en-US"/>
          </a:p>
        </p:txBody>
      </p:sp>
      <p:sp>
        <p:nvSpPr>
          <p:cNvPr id="3" name="Footer Placeholder 2"/>
          <p:cNvSpPr>
            <a:spLocks noGrp="1"/>
          </p:cNvSpPr>
          <p:nvPr>
            <p:ph type="ftr" sz="quarter" idx="11"/>
          </p:nvPr>
        </p:nvSpPr>
        <p:spPr/>
        <p:txBody>
          <a:bodyPr/>
          <a:lstStyle/>
          <a:p>
            <a:pPr algn="r"/>
            <a:endParaRPr lang="en-US" dirty="0"/>
          </a:p>
        </p:txBody>
      </p:sp>
      <p:sp>
        <p:nvSpPr>
          <p:cNvPr id="4" name="Slide Number Placeholder 3"/>
          <p:cNvSpPr>
            <a:spLocks noGrp="1"/>
          </p:cNvSpPr>
          <p:nvPr>
            <p:ph type="sldNum" sz="quarter" idx="12"/>
          </p:nvPr>
        </p:nvSpPr>
        <p:spPr/>
        <p:txBody>
          <a:bodyPr/>
          <a:lstStyle/>
          <a:p>
            <a:fld id="{0CFEC368-1D7A-4F81-ABF6-AE0E36BAF64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FE976D3-5B7F-4300-ABED-C91F1B2AE209}" type="datetime2">
              <a:rPr lang="en-US" smtClean="0"/>
              <a:t>Friday, January 19, 2024</a:t>
            </a:fld>
            <a:endParaRPr lang="en-US"/>
          </a:p>
        </p:txBody>
      </p:sp>
      <p:sp>
        <p:nvSpPr>
          <p:cNvPr id="6" name="Footer Placeholder 5"/>
          <p:cNvSpPr>
            <a:spLocks noGrp="1"/>
          </p:cNvSpPr>
          <p:nvPr>
            <p:ph type="ftr" sz="quarter" idx="11"/>
          </p:nvPr>
        </p:nvSpPr>
        <p:spPr/>
        <p:txBody>
          <a:bodyPr/>
          <a:lstStyle/>
          <a:p>
            <a:pPr algn="r"/>
            <a:endParaRPr lang="en-US" dirty="0"/>
          </a:p>
        </p:txBody>
      </p:sp>
      <p:sp>
        <p:nvSpPr>
          <p:cNvPr id="7" name="Slide Number Placeholder 6"/>
          <p:cNvSpPr>
            <a:spLocks noGrp="1"/>
          </p:cNvSpPr>
          <p:nvPr>
            <p:ph type="sldNum" sz="quarter" idx="12"/>
          </p:nvPr>
        </p:nvSpPr>
        <p:spPr/>
        <p:txBody>
          <a:bodyPr/>
          <a:lstStyle/>
          <a:p>
            <a:fld id="{0CFEC368-1D7A-4F81-ABF6-AE0E36BAF64C}"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BDC1E59-17DD-41CE-97CA-624A472382D4}" type="datetime2">
              <a:rPr lang="en-US" smtClean="0"/>
              <a:t>Friday, January 19, 2024</a:t>
            </a:fld>
            <a:endParaRPr lang="en-US"/>
          </a:p>
        </p:txBody>
      </p:sp>
      <p:sp>
        <p:nvSpPr>
          <p:cNvPr id="6" name="Footer Placeholder 5"/>
          <p:cNvSpPr>
            <a:spLocks noGrp="1"/>
          </p:cNvSpPr>
          <p:nvPr>
            <p:ph type="ftr" sz="quarter" idx="11"/>
          </p:nvPr>
        </p:nvSpPr>
        <p:spPr/>
        <p:txBody>
          <a:bodyPr/>
          <a:lstStyle/>
          <a:p>
            <a:pPr algn="r"/>
            <a:endParaRPr lang="en-US" dirty="0"/>
          </a:p>
        </p:txBody>
      </p:sp>
      <p:sp>
        <p:nvSpPr>
          <p:cNvPr id="7" name="Slide Number Placeholder 6"/>
          <p:cNvSpPr>
            <a:spLocks noGrp="1"/>
          </p:cNvSpPr>
          <p:nvPr>
            <p:ph type="sldNum" sz="quarter" idx="12"/>
          </p:nvPr>
        </p:nvSpPr>
        <p:spPr/>
        <p:txBody>
          <a:bodyPr/>
          <a:lstStyle/>
          <a:p>
            <a:fld id="{0CFEC368-1D7A-4F81-ABF6-AE0E36BAF64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CC057FC-95B6-4D89-AFDA-ABA33EE921E5}" type="datetime2">
              <a:rPr lang="en-US" smtClean="0"/>
              <a:t>Friday, January 19, 2024</a:t>
            </a:fld>
            <a:endParaRPr lang="en-US"/>
          </a:p>
        </p:txBody>
      </p:sp>
      <p:sp>
        <p:nvSpPr>
          <p:cNvPr id="5" name="Footer Placeholder 4"/>
          <p:cNvSpPr>
            <a:spLocks noGrp="1"/>
          </p:cNvSpPr>
          <p:nvPr>
            <p:ph type="ftr" sz="quarter" idx="11"/>
          </p:nvPr>
        </p:nvSpPr>
        <p:spPr/>
        <p:txBody>
          <a:bodyPr/>
          <a:lstStyle/>
          <a:p>
            <a:pPr algn="r"/>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GB"/>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4549AC-EB31-477F-92A9-B1988E232878}" type="datetime2">
              <a:rPr lang="en-US" smtClean="0"/>
              <a:t>Friday, January 19, 2024</a:t>
            </a:fld>
            <a:endParaRPr lang="en-US"/>
          </a:p>
        </p:txBody>
      </p:sp>
      <p:sp>
        <p:nvSpPr>
          <p:cNvPr id="5" name="Footer Placeholder 4"/>
          <p:cNvSpPr>
            <a:spLocks noGrp="1"/>
          </p:cNvSpPr>
          <p:nvPr>
            <p:ph type="ftr" sz="quarter" idx="11"/>
          </p:nvPr>
        </p:nvSpPr>
        <p:spPr/>
        <p:txBody>
          <a:bodyPr/>
          <a:lstStyle/>
          <a:p>
            <a:pPr algn="r"/>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A80CB818-7379-467D-8E76-EF9D9074A26C}" type="datetime2">
              <a:rPr lang="en-US" smtClean="0"/>
              <a:t>Friday, January 19, 2024</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pPr algn="r"/>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0CFEC368-1D7A-4F81-ABF6-AE0E36BAF64C}"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p:hf sldNum="0"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Authenticity as Authentication</a:t>
            </a:r>
          </a:p>
        </p:txBody>
      </p:sp>
    </p:spTree>
    <p:extLst>
      <p:ext uri="{BB962C8B-B14F-4D97-AF65-F5344CB8AC3E}">
        <p14:creationId xmlns:p14="http://schemas.microsoft.com/office/powerpoint/2010/main" val="2689160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a:t>What is the meaning of Authenticity?</a:t>
            </a:r>
          </a:p>
        </p:txBody>
      </p:sp>
      <p:sp>
        <p:nvSpPr>
          <p:cNvPr id="10" name="Content Placeholder 9"/>
          <p:cNvSpPr>
            <a:spLocks noGrp="1"/>
          </p:cNvSpPr>
          <p:nvPr>
            <p:ph idx="1"/>
          </p:nvPr>
        </p:nvSpPr>
        <p:spPr/>
        <p:txBody>
          <a:bodyPr>
            <a:normAutofit fontScale="70000" lnSpcReduction="20000"/>
          </a:bodyPr>
          <a:lstStyle/>
          <a:p>
            <a:pPr marL="0" indent="0">
              <a:buNone/>
            </a:pPr>
            <a:r>
              <a:rPr lang="en-US" dirty="0"/>
              <a:t>“ ‘Authentic’. ‘Real’. ‘Honest’. ‘Truthful’. ‘With integrity’. ‘Actual’. ‘Genuine’. ‘Essential’. ‘Sincere’. Of all the value terms employed in music discourse, these are perhaps the most loaded.” </a:t>
            </a:r>
          </a:p>
          <a:p>
            <a:pPr marL="0" indent="0" algn="r">
              <a:buNone/>
            </a:pPr>
            <a:r>
              <a:rPr lang="en-US" dirty="0"/>
              <a:t>(</a:t>
            </a:r>
            <a:r>
              <a:rPr lang="en-US" dirty="0">
                <a:solidFill>
                  <a:schemeClr val="accent2"/>
                </a:solidFill>
              </a:rPr>
              <a:t>Moore</a:t>
            </a:r>
            <a:r>
              <a:rPr lang="en-US" dirty="0"/>
              <a:t>, 2002, p. 209)</a:t>
            </a:r>
          </a:p>
          <a:p>
            <a:pPr marL="0" indent="0" algn="r">
              <a:buNone/>
            </a:pPr>
            <a:endParaRPr lang="en-US" dirty="0"/>
          </a:p>
          <a:p>
            <a:pPr marL="0" indent="0" algn="r">
              <a:buNone/>
            </a:pPr>
            <a:endParaRPr lang="en-US" dirty="0"/>
          </a:p>
          <a:p>
            <a:pPr marL="0" indent="0">
              <a:buNone/>
            </a:pPr>
            <a:r>
              <a:rPr lang="en-GB" dirty="0"/>
              <a:t>“Authenticity is constructed discursively… such discourse is not confined to individual musical communities, as musicians often seek to define themselves in relation to traditions and genres other than their own. This dialogic relationship is exemplified by the practice of ‘covering’ a previously recorded song.” </a:t>
            </a:r>
            <a:endParaRPr lang="en-US" dirty="0"/>
          </a:p>
          <a:p>
            <a:pPr marL="0" indent="0" algn="r">
              <a:buNone/>
            </a:pPr>
            <a:r>
              <a:rPr lang="en-US" dirty="0"/>
              <a:t>(</a:t>
            </a:r>
            <a:r>
              <a:rPr lang="en-US" dirty="0">
                <a:solidFill>
                  <a:schemeClr val="tx2"/>
                </a:solidFill>
              </a:rPr>
              <a:t>Butler</a:t>
            </a:r>
            <a:r>
              <a:rPr lang="en-US" dirty="0"/>
              <a:t>, 2003, p. 1)</a:t>
            </a:r>
          </a:p>
          <a:p>
            <a:pPr marL="0" indent="0" algn="r">
              <a:buNone/>
            </a:pPr>
            <a:endParaRPr lang="en-US" dirty="0"/>
          </a:p>
          <a:p>
            <a:pPr marL="0" indent="0" algn="r">
              <a:buNone/>
            </a:pPr>
            <a:endParaRPr lang="en-US" dirty="0"/>
          </a:p>
          <a:p>
            <a:pPr marL="0" indent="0">
              <a:buNone/>
            </a:pPr>
            <a:r>
              <a:rPr lang="en-GB" dirty="0"/>
              <a:t>““inauthentic,” that is to say, is a term that can be applied </a:t>
            </a:r>
            <a:r>
              <a:rPr lang="en-GB" dirty="0" err="1"/>
              <a:t>evalutively</a:t>
            </a:r>
            <a:r>
              <a:rPr lang="en-GB" dirty="0"/>
              <a:t> within genres which are, in production terms, “inauthentic” by definition – fans can distinguish between authentic and inauthentic </a:t>
            </a:r>
            <a:r>
              <a:rPr lang="en-GB" dirty="0" err="1"/>
              <a:t>Eurodisco</a:t>
            </a:r>
            <a:r>
              <a:rPr lang="en-GB" dirty="0"/>
              <a:t>, and what is being described by implication is not how something was actually produced but a more inchoate feature of the music itself, a perceived quality of sincerity and commitment” </a:t>
            </a:r>
          </a:p>
          <a:p>
            <a:pPr marL="0" indent="0" algn="r">
              <a:buNone/>
            </a:pPr>
            <a:r>
              <a:rPr lang="en-US" dirty="0"/>
              <a:t>(</a:t>
            </a:r>
            <a:r>
              <a:rPr lang="en-US" dirty="0" err="1">
                <a:solidFill>
                  <a:schemeClr val="accent3"/>
                </a:solidFill>
              </a:rPr>
              <a:t>Frith</a:t>
            </a:r>
            <a:r>
              <a:rPr lang="en-US" dirty="0"/>
              <a:t>, 1996, p. 71)</a:t>
            </a:r>
          </a:p>
          <a:p>
            <a:endParaRPr lang="en-US" dirty="0"/>
          </a:p>
        </p:txBody>
      </p:sp>
    </p:spTree>
    <p:extLst>
      <p:ext uri="{BB962C8B-B14F-4D97-AF65-F5344CB8AC3E}">
        <p14:creationId xmlns:p14="http://schemas.microsoft.com/office/powerpoint/2010/main" val="2104957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Moore, A. (2002). Authenticity as Authentication. </a:t>
            </a:r>
            <a:r>
              <a:rPr lang="en-US" sz="3200" i="1" dirty="0"/>
              <a:t>Popular Music</a:t>
            </a:r>
            <a:r>
              <a:rPr lang="en-US" sz="3200" dirty="0"/>
              <a:t>, 21(2), pp. 209-223.</a:t>
            </a:r>
          </a:p>
        </p:txBody>
      </p:sp>
    </p:spTree>
    <p:extLst>
      <p:ext uri="{BB962C8B-B14F-4D97-AF65-F5344CB8AC3E}">
        <p14:creationId xmlns:p14="http://schemas.microsoft.com/office/powerpoint/2010/main" val="163958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First Person Authenticity</a:t>
            </a:r>
          </a:p>
        </p:txBody>
      </p:sp>
      <p:sp>
        <p:nvSpPr>
          <p:cNvPr id="3" name="Content Placeholder 2"/>
          <p:cNvSpPr>
            <a:spLocks noGrp="1"/>
          </p:cNvSpPr>
          <p:nvPr>
            <p:ph type="subTitle" idx="1"/>
          </p:nvPr>
        </p:nvSpPr>
        <p:spPr/>
        <p:txBody>
          <a:bodyPr/>
          <a:lstStyle/>
          <a:p>
            <a:r>
              <a:rPr lang="en-US" dirty="0"/>
              <a:t>Authenticity as expression</a:t>
            </a:r>
          </a:p>
          <a:p>
            <a:r>
              <a:rPr lang="en-US" dirty="0"/>
              <a:t>Primary source</a:t>
            </a:r>
          </a:p>
          <a:p>
            <a:r>
              <a:rPr lang="en-US" dirty="0"/>
              <a:t>Original artist</a:t>
            </a:r>
          </a:p>
          <a:p>
            <a:endParaRPr lang="en-US" dirty="0"/>
          </a:p>
        </p:txBody>
      </p:sp>
    </p:spTree>
    <p:extLst>
      <p:ext uri="{BB962C8B-B14F-4D97-AF65-F5344CB8AC3E}">
        <p14:creationId xmlns:p14="http://schemas.microsoft.com/office/powerpoint/2010/main" val="3912959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Third Person Authenticity</a:t>
            </a:r>
          </a:p>
        </p:txBody>
      </p:sp>
      <p:sp>
        <p:nvSpPr>
          <p:cNvPr id="3" name="Content Placeholder 2"/>
          <p:cNvSpPr>
            <a:spLocks noGrp="1"/>
          </p:cNvSpPr>
          <p:nvPr>
            <p:ph type="subTitle" idx="1"/>
          </p:nvPr>
        </p:nvSpPr>
        <p:spPr>
          <a:xfrm>
            <a:off x="685800" y="3505200"/>
            <a:ext cx="6400800" cy="2123440"/>
          </a:xfrm>
        </p:spPr>
        <p:txBody>
          <a:bodyPr>
            <a:normAutofit lnSpcReduction="10000"/>
          </a:bodyPr>
          <a:lstStyle/>
          <a:p>
            <a:r>
              <a:rPr lang="en-US" dirty="0"/>
              <a:t>Authenticity as execution</a:t>
            </a:r>
          </a:p>
          <a:p>
            <a:r>
              <a:rPr lang="en-US" dirty="0"/>
              <a:t>Social</a:t>
            </a:r>
          </a:p>
          <a:p>
            <a:r>
              <a:rPr lang="en-US" dirty="0"/>
              <a:t>Subjective</a:t>
            </a:r>
          </a:p>
          <a:p>
            <a:r>
              <a:rPr lang="en-US" dirty="0"/>
              <a:t>Cultural</a:t>
            </a:r>
          </a:p>
          <a:p>
            <a:r>
              <a:rPr lang="en-US" dirty="0"/>
              <a:t>Audience</a:t>
            </a:r>
          </a:p>
          <a:p>
            <a:endParaRPr lang="en-US" dirty="0"/>
          </a:p>
        </p:txBody>
      </p:sp>
    </p:spTree>
    <p:extLst>
      <p:ext uri="{BB962C8B-B14F-4D97-AF65-F5344CB8AC3E}">
        <p14:creationId xmlns:p14="http://schemas.microsoft.com/office/powerpoint/2010/main" val="325322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Second Person Authenticity</a:t>
            </a:r>
          </a:p>
        </p:txBody>
      </p:sp>
      <p:sp>
        <p:nvSpPr>
          <p:cNvPr id="3" name="Content Placeholder 2"/>
          <p:cNvSpPr>
            <a:spLocks noGrp="1"/>
          </p:cNvSpPr>
          <p:nvPr>
            <p:ph type="subTitle" idx="1"/>
          </p:nvPr>
        </p:nvSpPr>
        <p:spPr>
          <a:xfrm>
            <a:off x="685800" y="3505200"/>
            <a:ext cx="8173720" cy="1752600"/>
          </a:xfrm>
        </p:spPr>
        <p:txBody>
          <a:bodyPr>
            <a:normAutofit lnSpcReduction="10000"/>
          </a:bodyPr>
          <a:lstStyle/>
          <a:p>
            <a:r>
              <a:rPr lang="en-US" dirty="0"/>
              <a:t>Authenticity as experience</a:t>
            </a:r>
          </a:p>
          <a:p>
            <a:r>
              <a:rPr lang="en-US" dirty="0"/>
              <a:t>Transfer of authentication</a:t>
            </a:r>
          </a:p>
          <a:p>
            <a:r>
              <a:rPr lang="en-US" dirty="0"/>
              <a:t>Listener's validation</a:t>
            </a:r>
          </a:p>
          <a:p>
            <a:r>
              <a:rPr lang="en-US" dirty="0"/>
              <a:t>Reflective of other musicians' work – musicians' validation</a:t>
            </a:r>
          </a:p>
        </p:txBody>
      </p:sp>
    </p:spTree>
    <p:extLst>
      <p:ext uri="{BB962C8B-B14F-4D97-AF65-F5344CB8AC3E}">
        <p14:creationId xmlns:p14="http://schemas.microsoft.com/office/powerpoint/2010/main" val="688538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Clarity.thmx</Template>
  <TotalTime>553</TotalTime>
  <Words>267</Words>
  <Application>Microsoft Macintosh PowerPoint</Application>
  <PresentationFormat>On-screen Show (4:3)</PresentationFormat>
  <Paragraphs>28</Paragraphs>
  <Slides>6</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6</vt:i4>
      </vt:variant>
    </vt:vector>
  </HeadingPairs>
  <TitlesOfParts>
    <vt:vector size="8" baseType="lpstr">
      <vt:lpstr>Arial</vt:lpstr>
      <vt:lpstr>Clarity</vt:lpstr>
      <vt:lpstr>Authenticity as Authentication</vt:lpstr>
      <vt:lpstr>What is the meaning of Authenticity?</vt:lpstr>
      <vt:lpstr>Moore, A. (2002). Authenticity as Authentication. Popular Music, 21(2), pp. 209-223.</vt:lpstr>
      <vt:lpstr>First Person Authenticity</vt:lpstr>
      <vt:lpstr>Third Person Authenticity</vt:lpstr>
      <vt:lpstr>Second Person Authenticity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Authenticity as Authentication</dc:title>
  <dc:creator>HCA</dc:creator>
  <cp:lastModifiedBy>Rosario Mawby</cp:lastModifiedBy>
  <cp:revision>16</cp:revision>
  <dcterms:created xsi:type="dcterms:W3CDTF">2016-10-20T07:21:31Z</dcterms:created>
  <dcterms:modified xsi:type="dcterms:W3CDTF">2024-01-19T15:14:32Z</dcterms:modified>
</cp:coreProperties>
</file>