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rawings/drawing1.xml" ContentType="application/vnd.openxmlformats-officedocument.drawingml.chartshapes+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2.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6" r:id="rId5"/>
    <p:sldId id="260" r:id="rId6"/>
    <p:sldId id="277" r:id="rId7"/>
    <p:sldId id="261" r:id="rId8"/>
    <p:sldId id="262" r:id="rId9"/>
    <p:sldId id="275" r:id="rId10"/>
    <p:sldId id="263" r:id="rId11"/>
    <p:sldId id="264" r:id="rId12"/>
    <p:sldId id="265" r:id="rId13"/>
    <p:sldId id="266" r:id="rId14"/>
    <p:sldId id="267" r:id="rId15"/>
    <p:sldId id="268" r:id="rId16"/>
    <p:sldId id="279" r:id="rId17"/>
    <p:sldId id="269" r:id="rId18"/>
    <p:sldId id="270" r:id="rId19"/>
    <p:sldId id="278" r:id="rId20"/>
    <p:sldId id="280" r:id="rId21"/>
    <p:sldId id="282" r:id="rId22"/>
    <p:sldId id="281"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32" autoAdjust="0"/>
    <p:restoredTop sz="94660"/>
  </p:normalViewPr>
  <p:slideViewPr>
    <p:cSldViewPr snapToGrid="0">
      <p:cViewPr varScale="1">
        <p:scale>
          <a:sx n="115" d="100"/>
          <a:sy n="115" d="100"/>
        </p:scale>
        <p:origin x="258"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Quarterly%20sale%20report1" TargetMode="Externa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chartUserShapes" Target="../drawings/drawing1.xml"/></Relationships>
</file>

<file path=ppt/charts/_rels/chart2.xml.rels><?xml version="1.0" encoding="UTF-8" standalone="yes"?>
<Relationships xmlns="http://schemas.openxmlformats.org/package/2006/relationships"><Relationship Id="rId3" Type="http://schemas.openxmlformats.org/officeDocument/2006/relationships/oleObject" Target="Quarterly%20sale%20report1" TargetMode="Externa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2.3841059602649008E-2"/>
          <c:y val="9.5923261390887291E-2"/>
          <c:w val="0.66650601761340189"/>
          <c:h val="0.79587783038374227"/>
        </c:manualLayout>
      </c:layout>
      <c:pie3DChart>
        <c:varyColors val="1"/>
        <c:ser>
          <c:idx val="0"/>
          <c:order val="0"/>
          <c:dPt>
            <c:idx val="0"/>
            <c:bubble3D val="0"/>
            <c:explosion val="7"/>
            <c:spPr>
              <a:solidFill>
                <a:schemeClr val="accent1"/>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1-4C72-40CB-B142-4035998761DB}"/>
              </c:ext>
            </c:extLst>
          </c:dPt>
          <c:dPt>
            <c:idx val="1"/>
            <c:bubble3D val="0"/>
            <c:spPr>
              <a:solidFill>
                <a:srgbClr val="FF3399"/>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4C72-40CB-B142-4035998761DB}"/>
              </c:ext>
            </c:extLst>
          </c:dPt>
          <c:dPt>
            <c:idx val="2"/>
            <c:bubble3D val="0"/>
            <c:spPr>
              <a:solidFill>
                <a:schemeClr val="accent3"/>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5-4C72-40CB-B142-4035998761DB}"/>
              </c:ext>
            </c:extLst>
          </c:dPt>
          <c:dPt>
            <c:idx val="3"/>
            <c:bubble3D val="0"/>
            <c:spPr>
              <a:solidFill>
                <a:schemeClr val="accent4"/>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7-4C72-40CB-B142-4035998761DB}"/>
              </c:ext>
            </c:extLst>
          </c:dPt>
          <c:dPt>
            <c:idx val="4"/>
            <c:bubble3D val="0"/>
            <c:spPr>
              <a:solidFill>
                <a:schemeClr val="accent5"/>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9-4C72-40CB-B142-4035998761DB}"/>
              </c:ext>
            </c:extLst>
          </c:dPt>
          <c:dPt>
            <c:idx val="5"/>
            <c:bubble3D val="0"/>
            <c:spPr>
              <a:solidFill>
                <a:schemeClr val="accent6"/>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B-4C72-40CB-B142-4035998761DB}"/>
              </c:ext>
            </c:extLst>
          </c:dPt>
          <c:dPt>
            <c:idx val="6"/>
            <c:bubble3D val="0"/>
            <c:spPr>
              <a:solidFill>
                <a:schemeClr val="accent1">
                  <a:lumMod val="6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D-4C72-40CB-B142-4035998761DB}"/>
              </c:ext>
            </c:extLst>
          </c:dPt>
          <c:dPt>
            <c:idx val="7"/>
            <c:bubble3D val="0"/>
            <c:spPr>
              <a:solidFill>
                <a:schemeClr val="accent2">
                  <a:lumMod val="6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F-4C72-40CB-B142-4035998761DB}"/>
              </c:ext>
            </c:extLst>
          </c:dPt>
          <c:dPt>
            <c:idx val="8"/>
            <c:bubble3D val="0"/>
            <c:spPr>
              <a:solidFill>
                <a:schemeClr val="accent3">
                  <a:lumMod val="6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11-4C72-40CB-B142-4035998761DB}"/>
              </c:ext>
            </c:extLst>
          </c:dPt>
          <c:dPt>
            <c:idx val="9"/>
            <c:bubble3D val="0"/>
            <c:spPr>
              <a:solidFill>
                <a:schemeClr val="accent4">
                  <a:lumMod val="6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13-4C72-40CB-B142-4035998761DB}"/>
              </c:ext>
            </c:extLst>
          </c:dPt>
          <c:dPt>
            <c:idx val="10"/>
            <c:bubble3D val="0"/>
            <c:spPr>
              <a:solidFill>
                <a:schemeClr val="accent5">
                  <a:lumMod val="6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15-4C72-40CB-B142-4035998761DB}"/>
              </c:ext>
            </c:extLst>
          </c:dPt>
          <c:dPt>
            <c:idx val="11"/>
            <c:bubble3D val="0"/>
            <c:spPr>
              <a:solidFill>
                <a:schemeClr val="accent6">
                  <a:lumMod val="6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17-4C72-40CB-B142-4035998761DB}"/>
              </c:ext>
            </c:extLst>
          </c:dPt>
          <c:dPt>
            <c:idx val="12"/>
            <c:bubble3D val="0"/>
            <c:spPr>
              <a:solidFill>
                <a:schemeClr val="accent1">
                  <a:lumMod val="80000"/>
                  <a:lumOff val="2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19-4C72-40CB-B142-4035998761DB}"/>
              </c:ext>
            </c:extLst>
          </c:dPt>
          <c:dPt>
            <c:idx val="13"/>
            <c:bubble3D val="0"/>
            <c:spPr>
              <a:solidFill>
                <a:schemeClr val="accent2">
                  <a:lumMod val="80000"/>
                  <a:lumOff val="2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1B-4C72-40CB-B142-4035998761DB}"/>
              </c:ext>
            </c:extLst>
          </c:dPt>
          <c:dPt>
            <c:idx val="14"/>
            <c:bubble3D val="0"/>
            <c:spPr>
              <a:solidFill>
                <a:schemeClr val="accent3">
                  <a:lumMod val="80000"/>
                  <a:lumOff val="2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1D-4C72-40CB-B142-4035998761DB}"/>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'[Quarterly sale report1]Source Data'!$A$3:$A$17</c:f>
              <c:strCache>
                <c:ptCount val="2"/>
                <c:pt idx="0">
                  <c:v>Men</c:v>
                </c:pt>
                <c:pt idx="1">
                  <c:v>Women</c:v>
                </c:pt>
              </c:strCache>
            </c:strRef>
          </c:cat>
          <c:val>
            <c:numRef>
              <c:f>'[Quarterly sale report1]Source Data'!$B$3:$B$17</c:f>
              <c:numCache>
                <c:formatCode>_("$"* #,##0.00_);_("$"* \(#,##0.00\);_("$"* "-"??_);_(@_)</c:formatCode>
                <c:ptCount val="15"/>
                <c:pt idx="0">
                  <c:v>60</c:v>
                </c:pt>
                <c:pt idx="1">
                  <c:v>40</c:v>
                </c:pt>
              </c:numCache>
            </c:numRef>
          </c:val>
          <c:extLst>
            <c:ext xmlns:c16="http://schemas.microsoft.com/office/drawing/2014/chart" uri="{C3380CC4-5D6E-409C-BE32-E72D297353CC}">
              <c16:uniqueId val="{0000001E-4C72-40CB-B142-4035998761DB}"/>
            </c:ext>
          </c:extLst>
        </c:ser>
        <c:dLbls>
          <c:dLblPos val="ctr"/>
          <c:showLegendKey val="0"/>
          <c:showVal val="0"/>
          <c:showCatName val="0"/>
          <c:showSerName val="0"/>
          <c:showPercent val="1"/>
          <c:showBubbleSize val="0"/>
          <c:showLeaderLines val="1"/>
        </c:dLbls>
      </c:pie3DChart>
      <c:spPr>
        <a:noFill/>
        <a:ln>
          <a:noFill/>
        </a:ln>
        <a:effectLst/>
      </c:spPr>
    </c:plotArea>
    <c:legend>
      <c:legendPos val="r"/>
      <c:legendEntry>
        <c:idx val="0"/>
        <c:txPr>
          <a:bodyPr rot="0" spcFirstLastPara="1" vertOverflow="ellipsis" vert="horz" wrap="square" anchor="ctr" anchorCtr="1"/>
          <a:lstStyle/>
          <a:p>
            <a:pPr>
              <a:defRPr sz="2000" b="0" i="0" u="none" strike="noStrike" kern="1200" baseline="0">
                <a:solidFill>
                  <a:schemeClr val="dk1">
                    <a:lumMod val="75000"/>
                    <a:lumOff val="25000"/>
                  </a:schemeClr>
                </a:solidFill>
                <a:latin typeface="+mn-lt"/>
                <a:ea typeface="+mn-ea"/>
                <a:cs typeface="+mn-cs"/>
              </a:defRPr>
            </a:pPr>
            <a:endParaRPr lang="en-US"/>
          </a:p>
        </c:txPr>
      </c:legendEntry>
      <c:legendEntry>
        <c:idx val="1"/>
        <c:txPr>
          <a:bodyPr rot="0" spcFirstLastPara="1" vertOverflow="ellipsis" vert="horz" wrap="square" anchor="ctr" anchorCtr="1"/>
          <a:lstStyle/>
          <a:p>
            <a:pPr>
              <a:defRPr sz="2000" b="0" i="0" u="none" strike="noStrike" kern="1200" baseline="0">
                <a:solidFill>
                  <a:schemeClr val="dk1">
                    <a:lumMod val="75000"/>
                    <a:lumOff val="25000"/>
                  </a:schemeClr>
                </a:solidFill>
                <a:latin typeface="+mn-lt"/>
                <a:ea typeface="+mn-ea"/>
                <a:cs typeface="+mn-cs"/>
              </a:defRPr>
            </a:pPr>
            <a:endParaRPr lang="en-US"/>
          </a:p>
        </c:txPr>
      </c:legendEntry>
      <c:legendEntry>
        <c:idx val="2"/>
        <c:delete val="1"/>
      </c:legendEntry>
      <c:legendEntry>
        <c:idx val="3"/>
        <c:delete val="1"/>
      </c:legendEntry>
      <c:legendEntry>
        <c:idx val="4"/>
        <c:delete val="1"/>
      </c:legendEntry>
      <c:legendEntry>
        <c:idx val="5"/>
        <c:delete val="1"/>
      </c:legendEntry>
      <c:legendEntry>
        <c:idx val="6"/>
        <c:delete val="1"/>
      </c:legendEntry>
      <c:legendEntry>
        <c:idx val="7"/>
        <c:delete val="1"/>
      </c:legendEntry>
      <c:legendEntry>
        <c:idx val="8"/>
        <c:delete val="1"/>
      </c:legendEntry>
      <c:legendEntry>
        <c:idx val="9"/>
        <c:delete val="1"/>
      </c:legendEntry>
      <c:legendEntry>
        <c:idx val="10"/>
        <c:delete val="1"/>
      </c:legendEntry>
      <c:legendEntry>
        <c:idx val="11"/>
        <c:delete val="1"/>
      </c:legendEntry>
      <c:legendEntry>
        <c:idx val="12"/>
        <c:delete val="1"/>
      </c:legendEntry>
      <c:legendEntry>
        <c:idx val="13"/>
        <c:delete val="1"/>
      </c:legendEntry>
      <c:legendEntry>
        <c:idx val="14"/>
        <c:delete val="1"/>
      </c:legendEntry>
      <c:layout>
        <c:manualLayout>
          <c:xMode val="edge"/>
          <c:yMode val="edge"/>
          <c:x val="0.71416759312137579"/>
          <c:y val="0.46818780248847525"/>
          <c:w val="0.21103746468092729"/>
          <c:h val="0.18997912370484346"/>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2000"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userShapes r:id="rId4"/>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2.3841059602649008E-2"/>
          <c:y val="9.5923261390887291E-2"/>
          <c:w val="0.66650601761340189"/>
          <c:h val="0.79587783038374227"/>
        </c:manualLayout>
      </c:layout>
      <c:pie3DChart>
        <c:varyColors val="1"/>
        <c:ser>
          <c:idx val="0"/>
          <c:order val="0"/>
          <c:dPt>
            <c:idx val="0"/>
            <c:bubble3D val="0"/>
            <c:explosion val="9"/>
            <c:spPr>
              <a:solidFill>
                <a:schemeClr val="accent1"/>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1-F03B-4CB3-B94D-609509631527}"/>
              </c:ext>
            </c:extLst>
          </c:dPt>
          <c:dPt>
            <c:idx val="1"/>
            <c:bubble3D val="0"/>
            <c:spPr>
              <a:solidFill>
                <a:srgbClr val="FF3399"/>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F03B-4CB3-B94D-609509631527}"/>
              </c:ext>
            </c:extLst>
          </c:dPt>
          <c:dPt>
            <c:idx val="2"/>
            <c:bubble3D val="0"/>
            <c:spPr>
              <a:solidFill>
                <a:schemeClr val="accent3"/>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5-F03B-4CB3-B94D-609509631527}"/>
              </c:ext>
            </c:extLst>
          </c:dPt>
          <c:dPt>
            <c:idx val="3"/>
            <c:bubble3D val="0"/>
            <c:spPr>
              <a:solidFill>
                <a:schemeClr val="accent4"/>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7-F03B-4CB3-B94D-609509631527}"/>
              </c:ext>
            </c:extLst>
          </c:dPt>
          <c:dPt>
            <c:idx val="4"/>
            <c:bubble3D val="0"/>
            <c:spPr>
              <a:solidFill>
                <a:schemeClr val="accent5"/>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9-F03B-4CB3-B94D-609509631527}"/>
              </c:ext>
            </c:extLst>
          </c:dPt>
          <c:dPt>
            <c:idx val="5"/>
            <c:bubble3D val="0"/>
            <c:spPr>
              <a:solidFill>
                <a:schemeClr val="accent6"/>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B-F03B-4CB3-B94D-609509631527}"/>
              </c:ext>
            </c:extLst>
          </c:dPt>
          <c:dPt>
            <c:idx val="6"/>
            <c:bubble3D val="0"/>
            <c:spPr>
              <a:solidFill>
                <a:schemeClr val="accent1">
                  <a:lumMod val="6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D-F03B-4CB3-B94D-609509631527}"/>
              </c:ext>
            </c:extLst>
          </c:dPt>
          <c:dPt>
            <c:idx val="7"/>
            <c:bubble3D val="0"/>
            <c:spPr>
              <a:solidFill>
                <a:schemeClr val="accent2">
                  <a:lumMod val="6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F-F03B-4CB3-B94D-609509631527}"/>
              </c:ext>
            </c:extLst>
          </c:dPt>
          <c:dPt>
            <c:idx val="8"/>
            <c:bubble3D val="0"/>
            <c:spPr>
              <a:solidFill>
                <a:schemeClr val="accent3">
                  <a:lumMod val="6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11-F03B-4CB3-B94D-609509631527}"/>
              </c:ext>
            </c:extLst>
          </c:dPt>
          <c:dPt>
            <c:idx val="9"/>
            <c:bubble3D val="0"/>
            <c:spPr>
              <a:solidFill>
                <a:schemeClr val="accent4">
                  <a:lumMod val="6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13-F03B-4CB3-B94D-609509631527}"/>
              </c:ext>
            </c:extLst>
          </c:dPt>
          <c:dPt>
            <c:idx val="10"/>
            <c:bubble3D val="0"/>
            <c:spPr>
              <a:solidFill>
                <a:schemeClr val="accent5">
                  <a:lumMod val="6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15-F03B-4CB3-B94D-609509631527}"/>
              </c:ext>
            </c:extLst>
          </c:dPt>
          <c:dPt>
            <c:idx val="11"/>
            <c:bubble3D val="0"/>
            <c:spPr>
              <a:solidFill>
                <a:schemeClr val="accent6">
                  <a:lumMod val="6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17-F03B-4CB3-B94D-609509631527}"/>
              </c:ext>
            </c:extLst>
          </c:dPt>
          <c:dPt>
            <c:idx val="12"/>
            <c:bubble3D val="0"/>
            <c:spPr>
              <a:solidFill>
                <a:schemeClr val="accent1">
                  <a:lumMod val="80000"/>
                  <a:lumOff val="2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19-F03B-4CB3-B94D-609509631527}"/>
              </c:ext>
            </c:extLst>
          </c:dPt>
          <c:dPt>
            <c:idx val="13"/>
            <c:bubble3D val="0"/>
            <c:spPr>
              <a:solidFill>
                <a:schemeClr val="accent2">
                  <a:lumMod val="80000"/>
                  <a:lumOff val="2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1B-F03B-4CB3-B94D-609509631527}"/>
              </c:ext>
            </c:extLst>
          </c:dPt>
          <c:dPt>
            <c:idx val="14"/>
            <c:bubble3D val="0"/>
            <c:spPr>
              <a:solidFill>
                <a:schemeClr val="accent3">
                  <a:lumMod val="80000"/>
                  <a:lumOff val="20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1D-F03B-4CB3-B94D-609509631527}"/>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'[Quarterly sale report1]Source Data'!$A$3:$A$17</c:f>
              <c:strCache>
                <c:ptCount val="2"/>
                <c:pt idx="0">
                  <c:v>Men</c:v>
                </c:pt>
                <c:pt idx="1">
                  <c:v>Women</c:v>
                </c:pt>
              </c:strCache>
            </c:strRef>
          </c:cat>
          <c:val>
            <c:numRef>
              <c:f>'[Quarterly sale report1]Source Data'!$B$3:$B$17</c:f>
              <c:numCache>
                <c:formatCode>_("$"* #,##0.00_);_("$"* \(#,##0.00\);_("$"* "-"??_);_(@_)</c:formatCode>
                <c:ptCount val="15"/>
                <c:pt idx="0">
                  <c:v>96</c:v>
                </c:pt>
                <c:pt idx="1">
                  <c:v>4</c:v>
                </c:pt>
              </c:numCache>
            </c:numRef>
          </c:val>
          <c:extLst>
            <c:ext xmlns:c16="http://schemas.microsoft.com/office/drawing/2014/chart" uri="{C3380CC4-5D6E-409C-BE32-E72D297353CC}">
              <c16:uniqueId val="{0000001E-F03B-4CB3-B94D-609509631527}"/>
            </c:ext>
          </c:extLst>
        </c:ser>
        <c:dLbls>
          <c:dLblPos val="ctr"/>
          <c:showLegendKey val="0"/>
          <c:showVal val="0"/>
          <c:showCatName val="0"/>
          <c:showSerName val="0"/>
          <c:showPercent val="1"/>
          <c:showBubbleSize val="0"/>
          <c:showLeaderLines val="1"/>
        </c:dLbls>
      </c:pie3DChart>
      <c:spPr>
        <a:noFill/>
        <a:ln>
          <a:noFill/>
        </a:ln>
        <a:effectLst/>
      </c:spPr>
    </c:plotArea>
    <c:legend>
      <c:legendPos val="r"/>
      <c:legendEntry>
        <c:idx val="2"/>
        <c:delete val="1"/>
      </c:legendEntry>
      <c:legendEntry>
        <c:idx val="3"/>
        <c:delete val="1"/>
      </c:legendEntry>
      <c:legendEntry>
        <c:idx val="4"/>
        <c:delete val="1"/>
      </c:legendEntry>
      <c:legendEntry>
        <c:idx val="5"/>
        <c:delete val="1"/>
      </c:legendEntry>
      <c:legendEntry>
        <c:idx val="6"/>
        <c:delete val="1"/>
      </c:legendEntry>
      <c:legendEntry>
        <c:idx val="7"/>
        <c:delete val="1"/>
      </c:legendEntry>
      <c:legendEntry>
        <c:idx val="8"/>
        <c:delete val="1"/>
      </c:legendEntry>
      <c:legendEntry>
        <c:idx val="9"/>
        <c:delete val="1"/>
      </c:legendEntry>
      <c:legendEntry>
        <c:idx val="10"/>
        <c:delete val="1"/>
      </c:legendEntry>
      <c:legendEntry>
        <c:idx val="11"/>
        <c:delete val="1"/>
      </c:legendEntry>
      <c:legendEntry>
        <c:idx val="12"/>
        <c:delete val="1"/>
      </c:legendEntry>
      <c:legendEntry>
        <c:idx val="13"/>
        <c:delete val="1"/>
      </c:legendEntry>
      <c:legendEntry>
        <c:idx val="14"/>
        <c:delete val="1"/>
      </c:legendEntry>
      <c:layout>
        <c:manualLayout>
          <c:xMode val="edge"/>
          <c:yMode val="edge"/>
          <c:x val="0.72744123505002667"/>
          <c:y val="0.39280456688261611"/>
          <c:w val="0.21127239789787097"/>
          <c:h val="0.25869914170696506"/>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2000" b="0" i="0" u="none" strike="noStrike" kern="1200" baseline="0">
              <a:solidFill>
                <a:schemeClr val="dk1">
                  <a:lumMod val="75000"/>
                  <a:lumOff val="25000"/>
                </a:schemeClr>
              </a:solidFill>
              <a:latin typeface="+mn-lt"/>
              <a:ea typeface="+mn-ea"/>
              <a:cs typeface="+mn-cs"/>
            </a:defRPr>
          </a:pPr>
          <a:endParaRPr lang="en-US"/>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drawings/drawing1.xml><?xml version="1.0" encoding="utf-8"?>
<c:userShapes xmlns:c="http://schemas.openxmlformats.org/drawingml/2006/chart">
  <cdr:relSizeAnchor xmlns:cdr="http://schemas.openxmlformats.org/drawingml/2006/chartDrawing">
    <cdr:from>
      <cdr:x>0.58442</cdr:x>
      <cdr:y>0.13189</cdr:y>
    </cdr:from>
    <cdr:to>
      <cdr:x>1</cdr:x>
      <cdr:y>0.32112</cdr:y>
    </cdr:to>
    <cdr:sp macro="" textlink="">
      <cdr:nvSpPr>
        <cdr:cNvPr id="2" name="TextBox 5">
          <a:extLst xmlns:a="http://schemas.openxmlformats.org/drawingml/2006/main">
            <a:ext uri="{FF2B5EF4-FFF2-40B4-BE49-F238E27FC236}">
              <a16:creationId xmlns:a16="http://schemas.microsoft.com/office/drawing/2014/main" id="{00000000-0008-0000-0000-000006000000}"/>
            </a:ext>
          </a:extLst>
        </cdr:cNvPr>
        <cdr:cNvSpPr txBox="1"/>
      </cdr:nvSpPr>
      <cdr:spPr>
        <a:xfrm xmlns:a="http://schemas.openxmlformats.org/drawingml/2006/main">
          <a:off x="3169296" y="493376"/>
          <a:ext cx="2253707" cy="707886"/>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square" rtlCol="0" anchor="ctr">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pPr algn="ctr"/>
          <a:r>
            <a:rPr lang="en-US" sz="2000" b="1" dirty="0">
              <a:latin typeface="Franklin Gothic Medium" pitchFamily="34" charset="0"/>
            </a:rPr>
            <a:t>Current Spotify </a:t>
          </a:r>
        </a:p>
        <a:p xmlns:a="http://schemas.openxmlformats.org/drawingml/2006/main">
          <a:pPr algn="ctr"/>
          <a:r>
            <a:rPr lang="en-US" sz="2000" b="1" dirty="0">
              <a:latin typeface="Franklin Gothic Medium" pitchFamily="34" charset="0"/>
            </a:rPr>
            <a:t>Listeners</a:t>
          </a:r>
        </a:p>
      </cdr:txBody>
    </cdr:sp>
  </cdr:relSizeAnchor>
</c:userShapes>
</file>

<file path=ppt/drawings/drawing2.xml><?xml version="1.0" encoding="utf-8"?>
<c:userShapes xmlns:c="http://schemas.openxmlformats.org/drawingml/2006/chart">
  <cdr:relSizeAnchor xmlns:cdr="http://schemas.openxmlformats.org/drawingml/2006/chartDrawing">
    <cdr:from>
      <cdr:x>0.53495</cdr:x>
      <cdr:y>0.0953</cdr:y>
    </cdr:from>
    <cdr:to>
      <cdr:x>1</cdr:x>
      <cdr:y>0.28453</cdr:y>
    </cdr:to>
    <cdr:sp macro="" textlink="">
      <cdr:nvSpPr>
        <cdr:cNvPr id="2" name="TextBox 5">
          <a:extLst xmlns:a="http://schemas.openxmlformats.org/drawingml/2006/main">
            <a:ext uri="{FF2B5EF4-FFF2-40B4-BE49-F238E27FC236}">
              <a16:creationId xmlns:a16="http://schemas.microsoft.com/office/drawing/2014/main" id="{00000000-0008-0000-0000-000006000000}"/>
            </a:ext>
          </a:extLst>
        </cdr:cNvPr>
        <cdr:cNvSpPr txBox="1"/>
      </cdr:nvSpPr>
      <cdr:spPr>
        <a:xfrm xmlns:a="http://schemas.openxmlformats.org/drawingml/2006/main">
          <a:off x="2901022" y="356496"/>
          <a:ext cx="2521981" cy="707886"/>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square" rtlCol="0" anchor="ctr">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pPr algn="ctr"/>
          <a:r>
            <a:rPr lang="en-US" sz="2000" b="1" dirty="0">
              <a:latin typeface="Franklin Gothic Medium" pitchFamily="34" charset="0"/>
            </a:rPr>
            <a:t>Current YouTube</a:t>
          </a:r>
          <a:r>
            <a:rPr lang="en-US" sz="2000" b="1" baseline="0" dirty="0">
              <a:latin typeface="Franklin Gothic Medium" pitchFamily="34" charset="0"/>
            </a:rPr>
            <a:t> </a:t>
          </a:r>
        </a:p>
        <a:p xmlns:a="http://schemas.openxmlformats.org/drawingml/2006/main">
          <a:pPr algn="ctr"/>
          <a:r>
            <a:rPr lang="en-US" sz="2000" b="1" baseline="0" dirty="0">
              <a:latin typeface="Franklin Gothic Medium" pitchFamily="34" charset="0"/>
            </a:rPr>
            <a:t>Viewers</a:t>
          </a:r>
          <a:endParaRPr lang="en-US" sz="2000" b="1" dirty="0">
            <a:latin typeface="Franklin Gothic Medium" pitchFamily="34" charset="0"/>
          </a:endParaRPr>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9716BE-1F28-4C9D-B886-C5A739E25D6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8536D77-1DD1-442B-818D-911B62611C7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CB6C6F4-404A-41CA-BEFA-DF8A23F1CF8C}"/>
              </a:ext>
            </a:extLst>
          </p:cNvPr>
          <p:cNvSpPr>
            <a:spLocks noGrp="1"/>
          </p:cNvSpPr>
          <p:nvPr>
            <p:ph type="dt" sz="half" idx="10"/>
          </p:nvPr>
        </p:nvSpPr>
        <p:spPr/>
        <p:txBody>
          <a:bodyPr/>
          <a:lstStyle/>
          <a:p>
            <a:fld id="{50D0C439-FCFD-4685-800F-A886B89215DA}" type="datetimeFigureOut">
              <a:rPr lang="en-GB" smtClean="0"/>
              <a:t>01/05/2019</a:t>
            </a:fld>
            <a:endParaRPr lang="en-GB"/>
          </a:p>
        </p:txBody>
      </p:sp>
      <p:sp>
        <p:nvSpPr>
          <p:cNvPr id="5" name="Footer Placeholder 4">
            <a:extLst>
              <a:ext uri="{FF2B5EF4-FFF2-40B4-BE49-F238E27FC236}">
                <a16:creationId xmlns:a16="http://schemas.microsoft.com/office/drawing/2014/main" id="{A0B279DD-51A2-4368-827E-96634B975A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3CDE8F-7471-49A8-A6C9-A3FF5C931310}"/>
              </a:ext>
            </a:extLst>
          </p:cNvPr>
          <p:cNvSpPr>
            <a:spLocks noGrp="1"/>
          </p:cNvSpPr>
          <p:nvPr>
            <p:ph type="sldNum" sz="quarter" idx="12"/>
          </p:nvPr>
        </p:nvSpPr>
        <p:spPr/>
        <p:txBody>
          <a:bodyPr/>
          <a:lstStyle/>
          <a:p>
            <a:fld id="{5FF4B17F-E56F-4C4F-9A3D-BAC329F1477D}" type="slidenum">
              <a:rPr lang="en-GB" smtClean="0"/>
              <a:t>‹#›</a:t>
            </a:fld>
            <a:endParaRPr lang="en-GB"/>
          </a:p>
        </p:txBody>
      </p:sp>
    </p:spTree>
    <p:extLst>
      <p:ext uri="{BB962C8B-B14F-4D97-AF65-F5344CB8AC3E}">
        <p14:creationId xmlns:p14="http://schemas.microsoft.com/office/powerpoint/2010/main" val="39956426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8F82B-AD9D-4E37-92BD-2BC12CB15A1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8A9B16A-33FC-4210-8A8A-FA5FAA5ABC3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A57560-4F2B-4A27-B35C-19AAEB5F2EBA}"/>
              </a:ext>
            </a:extLst>
          </p:cNvPr>
          <p:cNvSpPr>
            <a:spLocks noGrp="1"/>
          </p:cNvSpPr>
          <p:nvPr>
            <p:ph type="dt" sz="half" idx="10"/>
          </p:nvPr>
        </p:nvSpPr>
        <p:spPr/>
        <p:txBody>
          <a:bodyPr/>
          <a:lstStyle/>
          <a:p>
            <a:fld id="{50D0C439-FCFD-4685-800F-A886B89215DA}" type="datetimeFigureOut">
              <a:rPr lang="en-GB" smtClean="0"/>
              <a:t>01/05/2019</a:t>
            </a:fld>
            <a:endParaRPr lang="en-GB"/>
          </a:p>
        </p:txBody>
      </p:sp>
      <p:sp>
        <p:nvSpPr>
          <p:cNvPr id="5" name="Footer Placeholder 4">
            <a:extLst>
              <a:ext uri="{FF2B5EF4-FFF2-40B4-BE49-F238E27FC236}">
                <a16:creationId xmlns:a16="http://schemas.microsoft.com/office/drawing/2014/main" id="{A823EA35-EFF0-4D47-9973-C61437565B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E7CB60-B7C6-4C7A-A316-574E1915F830}"/>
              </a:ext>
            </a:extLst>
          </p:cNvPr>
          <p:cNvSpPr>
            <a:spLocks noGrp="1"/>
          </p:cNvSpPr>
          <p:nvPr>
            <p:ph type="sldNum" sz="quarter" idx="12"/>
          </p:nvPr>
        </p:nvSpPr>
        <p:spPr/>
        <p:txBody>
          <a:bodyPr/>
          <a:lstStyle/>
          <a:p>
            <a:fld id="{5FF4B17F-E56F-4C4F-9A3D-BAC329F1477D}" type="slidenum">
              <a:rPr lang="en-GB" smtClean="0"/>
              <a:t>‹#›</a:t>
            </a:fld>
            <a:endParaRPr lang="en-GB"/>
          </a:p>
        </p:txBody>
      </p:sp>
    </p:spTree>
    <p:extLst>
      <p:ext uri="{BB962C8B-B14F-4D97-AF65-F5344CB8AC3E}">
        <p14:creationId xmlns:p14="http://schemas.microsoft.com/office/powerpoint/2010/main" val="944604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199D77-8BCF-4FE5-AB1B-829CDB554E6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BCC102E-3649-47FC-A976-85C89F11B28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C0AB4D4-78FC-4228-822A-534B5FC1313F}"/>
              </a:ext>
            </a:extLst>
          </p:cNvPr>
          <p:cNvSpPr>
            <a:spLocks noGrp="1"/>
          </p:cNvSpPr>
          <p:nvPr>
            <p:ph type="dt" sz="half" idx="10"/>
          </p:nvPr>
        </p:nvSpPr>
        <p:spPr/>
        <p:txBody>
          <a:bodyPr/>
          <a:lstStyle/>
          <a:p>
            <a:fld id="{50D0C439-FCFD-4685-800F-A886B89215DA}" type="datetimeFigureOut">
              <a:rPr lang="en-GB" smtClean="0"/>
              <a:t>01/05/2019</a:t>
            </a:fld>
            <a:endParaRPr lang="en-GB"/>
          </a:p>
        </p:txBody>
      </p:sp>
      <p:sp>
        <p:nvSpPr>
          <p:cNvPr id="5" name="Footer Placeholder 4">
            <a:extLst>
              <a:ext uri="{FF2B5EF4-FFF2-40B4-BE49-F238E27FC236}">
                <a16:creationId xmlns:a16="http://schemas.microsoft.com/office/drawing/2014/main" id="{052B639D-E7F4-44AC-8E9D-2126AB9BFF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B8BFD6-5E45-4F8A-A2E9-ECBEDB8662D8}"/>
              </a:ext>
            </a:extLst>
          </p:cNvPr>
          <p:cNvSpPr>
            <a:spLocks noGrp="1"/>
          </p:cNvSpPr>
          <p:nvPr>
            <p:ph type="sldNum" sz="quarter" idx="12"/>
          </p:nvPr>
        </p:nvSpPr>
        <p:spPr/>
        <p:txBody>
          <a:bodyPr/>
          <a:lstStyle/>
          <a:p>
            <a:fld id="{5FF4B17F-E56F-4C4F-9A3D-BAC329F1477D}" type="slidenum">
              <a:rPr lang="en-GB" smtClean="0"/>
              <a:t>‹#›</a:t>
            </a:fld>
            <a:endParaRPr lang="en-GB"/>
          </a:p>
        </p:txBody>
      </p:sp>
    </p:spTree>
    <p:extLst>
      <p:ext uri="{BB962C8B-B14F-4D97-AF65-F5344CB8AC3E}">
        <p14:creationId xmlns:p14="http://schemas.microsoft.com/office/powerpoint/2010/main" val="2036706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E04594-1083-40D0-8828-5D80EFBB3C7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9B37C36-9DA3-4839-B28E-4FD08B8B33B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5341336-7666-40F9-926B-338B278871E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4C4F831-0F10-4F3B-99C5-42EF75CAE8F2}"/>
              </a:ext>
            </a:extLst>
          </p:cNvPr>
          <p:cNvSpPr>
            <a:spLocks noGrp="1"/>
          </p:cNvSpPr>
          <p:nvPr>
            <p:ph type="dt" sz="half" idx="10"/>
          </p:nvPr>
        </p:nvSpPr>
        <p:spPr/>
        <p:txBody>
          <a:bodyPr/>
          <a:lstStyle/>
          <a:p>
            <a:fld id="{50D0C439-FCFD-4685-800F-A886B89215DA}" type="datetimeFigureOut">
              <a:rPr lang="en-GB" smtClean="0"/>
              <a:t>01/05/2019</a:t>
            </a:fld>
            <a:endParaRPr lang="en-GB"/>
          </a:p>
        </p:txBody>
      </p:sp>
      <p:sp>
        <p:nvSpPr>
          <p:cNvPr id="6" name="Footer Placeholder 5">
            <a:extLst>
              <a:ext uri="{FF2B5EF4-FFF2-40B4-BE49-F238E27FC236}">
                <a16:creationId xmlns:a16="http://schemas.microsoft.com/office/drawing/2014/main" id="{67F26E73-84F4-479E-B030-E26C714B13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598D28-A5CB-409F-BAE8-CD4D74C4ACFE}"/>
              </a:ext>
            </a:extLst>
          </p:cNvPr>
          <p:cNvSpPr>
            <a:spLocks noGrp="1"/>
          </p:cNvSpPr>
          <p:nvPr>
            <p:ph type="sldNum" sz="quarter" idx="12"/>
          </p:nvPr>
        </p:nvSpPr>
        <p:spPr/>
        <p:txBody>
          <a:bodyPr/>
          <a:lstStyle/>
          <a:p>
            <a:fld id="{5FF4B17F-E56F-4C4F-9A3D-BAC329F1477D}" type="slidenum">
              <a:rPr lang="en-GB" smtClean="0"/>
              <a:t>‹#›</a:t>
            </a:fld>
            <a:endParaRPr lang="en-GB"/>
          </a:p>
        </p:txBody>
      </p:sp>
    </p:spTree>
    <p:extLst>
      <p:ext uri="{BB962C8B-B14F-4D97-AF65-F5344CB8AC3E}">
        <p14:creationId xmlns:p14="http://schemas.microsoft.com/office/powerpoint/2010/main" val="2870682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751EF-1998-4DBE-8C7A-8ADF3FBA158C}"/>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2A84C00-B182-46CD-8DB2-85D33D7243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C1C1688-4BB8-470F-BE90-5D941A77138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D321DB7-8B9C-46F8-B0D1-64571776719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51A6982D-C295-492D-9105-335987C0EB4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19BCCBB-C9D6-441A-A32F-1B27EBA72975}"/>
              </a:ext>
            </a:extLst>
          </p:cNvPr>
          <p:cNvSpPr>
            <a:spLocks noGrp="1"/>
          </p:cNvSpPr>
          <p:nvPr>
            <p:ph type="dt" sz="half" idx="10"/>
          </p:nvPr>
        </p:nvSpPr>
        <p:spPr/>
        <p:txBody>
          <a:bodyPr/>
          <a:lstStyle/>
          <a:p>
            <a:fld id="{50D0C439-FCFD-4685-800F-A886B89215DA}" type="datetimeFigureOut">
              <a:rPr lang="en-GB" smtClean="0"/>
              <a:t>01/05/2019</a:t>
            </a:fld>
            <a:endParaRPr lang="en-GB"/>
          </a:p>
        </p:txBody>
      </p:sp>
      <p:sp>
        <p:nvSpPr>
          <p:cNvPr id="8" name="Footer Placeholder 7">
            <a:extLst>
              <a:ext uri="{FF2B5EF4-FFF2-40B4-BE49-F238E27FC236}">
                <a16:creationId xmlns:a16="http://schemas.microsoft.com/office/drawing/2014/main" id="{E71F75CE-616A-4D64-A7B7-522ECDD14B0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A9A449C-457B-4552-89DE-BF89BED1BD14}"/>
              </a:ext>
            </a:extLst>
          </p:cNvPr>
          <p:cNvSpPr>
            <a:spLocks noGrp="1"/>
          </p:cNvSpPr>
          <p:nvPr>
            <p:ph type="sldNum" sz="quarter" idx="12"/>
          </p:nvPr>
        </p:nvSpPr>
        <p:spPr/>
        <p:txBody>
          <a:bodyPr/>
          <a:lstStyle/>
          <a:p>
            <a:fld id="{5FF4B17F-E56F-4C4F-9A3D-BAC329F1477D}" type="slidenum">
              <a:rPr lang="en-GB" smtClean="0"/>
              <a:t>‹#›</a:t>
            </a:fld>
            <a:endParaRPr lang="en-GB"/>
          </a:p>
        </p:txBody>
      </p:sp>
    </p:spTree>
    <p:extLst>
      <p:ext uri="{BB962C8B-B14F-4D97-AF65-F5344CB8AC3E}">
        <p14:creationId xmlns:p14="http://schemas.microsoft.com/office/powerpoint/2010/main" val="26678202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ADFEB-7BB0-4B9B-9668-73D1303D20F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17A743E-F0FD-4250-B4C7-95E497C1DF35}"/>
              </a:ext>
            </a:extLst>
          </p:cNvPr>
          <p:cNvSpPr>
            <a:spLocks noGrp="1"/>
          </p:cNvSpPr>
          <p:nvPr>
            <p:ph type="dt" sz="half" idx="10"/>
          </p:nvPr>
        </p:nvSpPr>
        <p:spPr/>
        <p:txBody>
          <a:bodyPr/>
          <a:lstStyle/>
          <a:p>
            <a:fld id="{50D0C439-FCFD-4685-800F-A886B89215DA}" type="datetimeFigureOut">
              <a:rPr lang="en-GB" smtClean="0"/>
              <a:t>01/05/2019</a:t>
            </a:fld>
            <a:endParaRPr lang="en-GB"/>
          </a:p>
        </p:txBody>
      </p:sp>
      <p:sp>
        <p:nvSpPr>
          <p:cNvPr id="4" name="Footer Placeholder 3">
            <a:extLst>
              <a:ext uri="{FF2B5EF4-FFF2-40B4-BE49-F238E27FC236}">
                <a16:creationId xmlns:a16="http://schemas.microsoft.com/office/drawing/2014/main" id="{03E219FF-6EC6-450C-A0A2-D6DE6C2CD4A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3EC1181-4097-4FD7-B49A-115D10B414CC}"/>
              </a:ext>
            </a:extLst>
          </p:cNvPr>
          <p:cNvSpPr>
            <a:spLocks noGrp="1"/>
          </p:cNvSpPr>
          <p:nvPr>
            <p:ph type="sldNum" sz="quarter" idx="12"/>
          </p:nvPr>
        </p:nvSpPr>
        <p:spPr/>
        <p:txBody>
          <a:bodyPr/>
          <a:lstStyle/>
          <a:p>
            <a:fld id="{5FF4B17F-E56F-4C4F-9A3D-BAC329F1477D}" type="slidenum">
              <a:rPr lang="en-GB" smtClean="0"/>
              <a:t>‹#›</a:t>
            </a:fld>
            <a:endParaRPr lang="en-GB"/>
          </a:p>
        </p:txBody>
      </p:sp>
    </p:spTree>
    <p:extLst>
      <p:ext uri="{BB962C8B-B14F-4D97-AF65-F5344CB8AC3E}">
        <p14:creationId xmlns:p14="http://schemas.microsoft.com/office/powerpoint/2010/main" val="1175659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1F1F708-392B-46BA-8129-341B78EA8403}"/>
              </a:ext>
            </a:extLst>
          </p:cNvPr>
          <p:cNvSpPr>
            <a:spLocks noGrp="1"/>
          </p:cNvSpPr>
          <p:nvPr>
            <p:ph type="dt" sz="half" idx="10"/>
          </p:nvPr>
        </p:nvSpPr>
        <p:spPr/>
        <p:txBody>
          <a:bodyPr/>
          <a:lstStyle/>
          <a:p>
            <a:fld id="{50D0C439-FCFD-4685-800F-A886B89215DA}" type="datetimeFigureOut">
              <a:rPr lang="en-GB" smtClean="0"/>
              <a:t>01/05/2019</a:t>
            </a:fld>
            <a:endParaRPr lang="en-GB"/>
          </a:p>
        </p:txBody>
      </p:sp>
      <p:sp>
        <p:nvSpPr>
          <p:cNvPr id="3" name="Footer Placeholder 2">
            <a:extLst>
              <a:ext uri="{FF2B5EF4-FFF2-40B4-BE49-F238E27FC236}">
                <a16:creationId xmlns:a16="http://schemas.microsoft.com/office/drawing/2014/main" id="{8AFE2DB7-F36B-4851-8C8C-94CAC255EA6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56CAA10-231F-46BE-AC0B-A8411B20CAEC}"/>
              </a:ext>
            </a:extLst>
          </p:cNvPr>
          <p:cNvSpPr>
            <a:spLocks noGrp="1"/>
          </p:cNvSpPr>
          <p:nvPr>
            <p:ph type="sldNum" sz="quarter" idx="12"/>
          </p:nvPr>
        </p:nvSpPr>
        <p:spPr/>
        <p:txBody>
          <a:bodyPr/>
          <a:lstStyle/>
          <a:p>
            <a:fld id="{5FF4B17F-E56F-4C4F-9A3D-BAC329F1477D}" type="slidenum">
              <a:rPr lang="en-GB" smtClean="0"/>
              <a:t>‹#›</a:t>
            </a:fld>
            <a:endParaRPr lang="en-GB"/>
          </a:p>
        </p:txBody>
      </p:sp>
    </p:spTree>
    <p:extLst>
      <p:ext uri="{BB962C8B-B14F-4D97-AF65-F5344CB8AC3E}">
        <p14:creationId xmlns:p14="http://schemas.microsoft.com/office/powerpoint/2010/main" val="15769293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30A2C-E44A-422F-8633-EE076827E2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BD3BEE1-5EBD-4FD9-B269-1F6A1962641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4F17171-D0CC-42E5-8ED4-7672F05277C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9D63390-BB9E-4FAC-8733-E8540690B2D9}"/>
              </a:ext>
            </a:extLst>
          </p:cNvPr>
          <p:cNvSpPr>
            <a:spLocks noGrp="1"/>
          </p:cNvSpPr>
          <p:nvPr>
            <p:ph type="dt" sz="half" idx="10"/>
          </p:nvPr>
        </p:nvSpPr>
        <p:spPr/>
        <p:txBody>
          <a:bodyPr/>
          <a:lstStyle/>
          <a:p>
            <a:fld id="{50D0C439-FCFD-4685-800F-A886B89215DA}" type="datetimeFigureOut">
              <a:rPr lang="en-GB" smtClean="0"/>
              <a:t>01/05/2019</a:t>
            </a:fld>
            <a:endParaRPr lang="en-GB"/>
          </a:p>
        </p:txBody>
      </p:sp>
      <p:sp>
        <p:nvSpPr>
          <p:cNvPr id="6" name="Footer Placeholder 5">
            <a:extLst>
              <a:ext uri="{FF2B5EF4-FFF2-40B4-BE49-F238E27FC236}">
                <a16:creationId xmlns:a16="http://schemas.microsoft.com/office/drawing/2014/main" id="{4B806BA4-CB3E-478F-8C71-C0CE03C9F3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41845B2-FAA7-4D6E-95F8-2A7079E2E1CA}"/>
              </a:ext>
            </a:extLst>
          </p:cNvPr>
          <p:cNvSpPr>
            <a:spLocks noGrp="1"/>
          </p:cNvSpPr>
          <p:nvPr>
            <p:ph type="sldNum" sz="quarter" idx="12"/>
          </p:nvPr>
        </p:nvSpPr>
        <p:spPr/>
        <p:txBody>
          <a:bodyPr/>
          <a:lstStyle/>
          <a:p>
            <a:fld id="{5FF4B17F-E56F-4C4F-9A3D-BAC329F1477D}" type="slidenum">
              <a:rPr lang="en-GB" smtClean="0"/>
              <a:t>‹#›</a:t>
            </a:fld>
            <a:endParaRPr lang="en-GB"/>
          </a:p>
        </p:txBody>
      </p:sp>
    </p:spTree>
    <p:extLst>
      <p:ext uri="{BB962C8B-B14F-4D97-AF65-F5344CB8AC3E}">
        <p14:creationId xmlns:p14="http://schemas.microsoft.com/office/powerpoint/2010/main" val="2260621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2F12FC-46EA-4928-AE17-D101F6C1775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5F53457-A25B-412B-88E6-7535E33958E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24E7C60-1EEF-4B33-83CF-F3C8F8759C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47247D5-38DA-4532-B97E-08B5F8E0C7AE}"/>
              </a:ext>
            </a:extLst>
          </p:cNvPr>
          <p:cNvSpPr>
            <a:spLocks noGrp="1"/>
          </p:cNvSpPr>
          <p:nvPr>
            <p:ph type="dt" sz="half" idx="10"/>
          </p:nvPr>
        </p:nvSpPr>
        <p:spPr/>
        <p:txBody>
          <a:bodyPr/>
          <a:lstStyle/>
          <a:p>
            <a:fld id="{50D0C439-FCFD-4685-800F-A886B89215DA}" type="datetimeFigureOut">
              <a:rPr lang="en-GB" smtClean="0"/>
              <a:t>01/05/2019</a:t>
            </a:fld>
            <a:endParaRPr lang="en-GB"/>
          </a:p>
        </p:txBody>
      </p:sp>
      <p:sp>
        <p:nvSpPr>
          <p:cNvPr id="6" name="Footer Placeholder 5">
            <a:extLst>
              <a:ext uri="{FF2B5EF4-FFF2-40B4-BE49-F238E27FC236}">
                <a16:creationId xmlns:a16="http://schemas.microsoft.com/office/drawing/2014/main" id="{9F0781AA-6A6F-43A5-BE64-94B8C92226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537316-842D-4C32-9FEE-B823C673D474}"/>
              </a:ext>
            </a:extLst>
          </p:cNvPr>
          <p:cNvSpPr>
            <a:spLocks noGrp="1"/>
          </p:cNvSpPr>
          <p:nvPr>
            <p:ph type="sldNum" sz="quarter" idx="12"/>
          </p:nvPr>
        </p:nvSpPr>
        <p:spPr/>
        <p:txBody>
          <a:bodyPr/>
          <a:lstStyle/>
          <a:p>
            <a:fld id="{5FF4B17F-E56F-4C4F-9A3D-BAC329F1477D}" type="slidenum">
              <a:rPr lang="en-GB" smtClean="0"/>
              <a:t>‹#›</a:t>
            </a:fld>
            <a:endParaRPr lang="en-GB"/>
          </a:p>
        </p:txBody>
      </p:sp>
    </p:spTree>
    <p:extLst>
      <p:ext uri="{BB962C8B-B14F-4D97-AF65-F5344CB8AC3E}">
        <p14:creationId xmlns:p14="http://schemas.microsoft.com/office/powerpoint/2010/main" val="2226453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5AC7D1-15EA-41A9-A645-AFFB8CC3EE6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1AB063-22AA-4C65-A091-A8F2FDA2C0C4}"/>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F852E0-D420-4971-8D58-D36032673B0B}"/>
              </a:ext>
            </a:extLst>
          </p:cNvPr>
          <p:cNvSpPr>
            <a:spLocks noGrp="1"/>
          </p:cNvSpPr>
          <p:nvPr>
            <p:ph type="dt" sz="half" idx="10"/>
          </p:nvPr>
        </p:nvSpPr>
        <p:spPr/>
        <p:txBody>
          <a:bodyPr/>
          <a:lstStyle/>
          <a:p>
            <a:fld id="{50D0C439-FCFD-4685-800F-A886B89215DA}" type="datetimeFigureOut">
              <a:rPr lang="en-GB" smtClean="0"/>
              <a:t>01/05/2019</a:t>
            </a:fld>
            <a:endParaRPr lang="en-GB"/>
          </a:p>
        </p:txBody>
      </p:sp>
      <p:sp>
        <p:nvSpPr>
          <p:cNvPr id="5" name="Footer Placeholder 4">
            <a:extLst>
              <a:ext uri="{FF2B5EF4-FFF2-40B4-BE49-F238E27FC236}">
                <a16:creationId xmlns:a16="http://schemas.microsoft.com/office/drawing/2014/main" id="{F5A58848-D0E7-47D3-AF61-04BD1E64CF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4FFCB2-9B9D-41FA-9954-7C645EF3E162}"/>
              </a:ext>
            </a:extLst>
          </p:cNvPr>
          <p:cNvSpPr>
            <a:spLocks noGrp="1"/>
          </p:cNvSpPr>
          <p:nvPr>
            <p:ph type="sldNum" sz="quarter" idx="12"/>
          </p:nvPr>
        </p:nvSpPr>
        <p:spPr/>
        <p:txBody>
          <a:bodyPr/>
          <a:lstStyle/>
          <a:p>
            <a:fld id="{5FF4B17F-E56F-4C4F-9A3D-BAC329F1477D}" type="slidenum">
              <a:rPr lang="en-GB" smtClean="0"/>
              <a:t>‹#›</a:t>
            </a:fld>
            <a:endParaRPr lang="en-GB"/>
          </a:p>
        </p:txBody>
      </p:sp>
    </p:spTree>
    <p:extLst>
      <p:ext uri="{BB962C8B-B14F-4D97-AF65-F5344CB8AC3E}">
        <p14:creationId xmlns:p14="http://schemas.microsoft.com/office/powerpoint/2010/main" val="34611430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32F4160-E846-48A7-969D-FA6BD676ECA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4F6B159-A6BD-4C55-9531-33517168E6D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F54EFB-7E16-4494-A81D-632D323D59D5}"/>
              </a:ext>
            </a:extLst>
          </p:cNvPr>
          <p:cNvSpPr>
            <a:spLocks noGrp="1"/>
          </p:cNvSpPr>
          <p:nvPr>
            <p:ph type="dt" sz="half" idx="10"/>
          </p:nvPr>
        </p:nvSpPr>
        <p:spPr/>
        <p:txBody>
          <a:bodyPr/>
          <a:lstStyle/>
          <a:p>
            <a:fld id="{50D0C439-FCFD-4685-800F-A886B89215DA}" type="datetimeFigureOut">
              <a:rPr lang="en-GB" smtClean="0"/>
              <a:t>01/05/2019</a:t>
            </a:fld>
            <a:endParaRPr lang="en-GB"/>
          </a:p>
        </p:txBody>
      </p:sp>
      <p:sp>
        <p:nvSpPr>
          <p:cNvPr id="5" name="Footer Placeholder 4">
            <a:extLst>
              <a:ext uri="{FF2B5EF4-FFF2-40B4-BE49-F238E27FC236}">
                <a16:creationId xmlns:a16="http://schemas.microsoft.com/office/drawing/2014/main" id="{712A7C4C-5665-4562-94C7-BC732F6C970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0CD045-CD14-42E1-B707-19CB64949C77}"/>
              </a:ext>
            </a:extLst>
          </p:cNvPr>
          <p:cNvSpPr>
            <a:spLocks noGrp="1"/>
          </p:cNvSpPr>
          <p:nvPr>
            <p:ph type="sldNum" sz="quarter" idx="12"/>
          </p:nvPr>
        </p:nvSpPr>
        <p:spPr/>
        <p:txBody>
          <a:bodyPr/>
          <a:lstStyle/>
          <a:p>
            <a:fld id="{5FF4B17F-E56F-4C4F-9A3D-BAC329F1477D}" type="slidenum">
              <a:rPr lang="en-GB" smtClean="0"/>
              <a:t>‹#›</a:t>
            </a:fld>
            <a:endParaRPr lang="en-GB"/>
          </a:p>
        </p:txBody>
      </p:sp>
    </p:spTree>
    <p:extLst>
      <p:ext uri="{BB962C8B-B14F-4D97-AF65-F5344CB8AC3E}">
        <p14:creationId xmlns:p14="http://schemas.microsoft.com/office/powerpoint/2010/main" val="429288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66">
            <a:alpha val="55000"/>
          </a:srgb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5A9324-EA86-4122-84B6-1B5C54DAF5A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2A4570E-7774-471D-9669-80BC5FDBB78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C9A9A0-A157-4940-80E1-13F0818437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D0C439-FCFD-4685-800F-A886B89215DA}" type="datetimeFigureOut">
              <a:rPr lang="en-GB" smtClean="0"/>
              <a:t>01/05/2019</a:t>
            </a:fld>
            <a:endParaRPr lang="en-GB"/>
          </a:p>
        </p:txBody>
      </p:sp>
      <p:sp>
        <p:nvSpPr>
          <p:cNvPr id="5" name="Footer Placeholder 4">
            <a:extLst>
              <a:ext uri="{FF2B5EF4-FFF2-40B4-BE49-F238E27FC236}">
                <a16:creationId xmlns:a16="http://schemas.microsoft.com/office/drawing/2014/main" id="{1C311DFE-17A0-4ACA-847A-765DFEB696E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7997FF4-B0E5-4AAE-B884-FC0FF92514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FF4B17F-E56F-4C4F-9A3D-BAC329F1477D}" type="slidenum">
              <a:rPr lang="en-GB" smtClean="0"/>
              <a:t>‹#›</a:t>
            </a:fld>
            <a:endParaRPr lang="en-GB"/>
          </a:p>
        </p:txBody>
      </p:sp>
    </p:spTree>
    <p:extLst>
      <p:ext uri="{BB962C8B-B14F-4D97-AF65-F5344CB8AC3E}">
        <p14:creationId xmlns:p14="http://schemas.microsoft.com/office/powerpoint/2010/main" val="15463051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chart" Target="../charts/chart2.xml"/><Relationship Id="rId3" Type="http://schemas.openxmlformats.org/officeDocument/2006/relationships/image" Target="../media/image5.png"/><Relationship Id="rId7" Type="http://schemas.openxmlformats.org/officeDocument/2006/relationships/chart" Target="../charts/chart1.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10" Type="http://schemas.openxmlformats.org/officeDocument/2006/relationships/image" Target="../media/image10.png"/><Relationship Id="rId4" Type="http://schemas.openxmlformats.org/officeDocument/2006/relationships/image" Target="../media/image6.jpeg"/><Relationship Id="rId9"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1CE9954-A5CB-421B-AE6D-887AB6EC5516}"/>
              </a:ext>
            </a:extLst>
          </p:cNvPr>
          <p:cNvPicPr/>
          <p:nvPr/>
        </p:nvPicPr>
        <p:blipFill rotWithShape="1">
          <a:blip r:embed="rId2">
            <a:alphaModFix amt="35000"/>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6635B51F-41E4-4C57-83F3-AC93B9F4B339}"/>
              </a:ext>
            </a:extLst>
          </p:cNvPr>
          <p:cNvSpPr>
            <a:spLocks noGrp="1"/>
          </p:cNvSpPr>
          <p:nvPr>
            <p:ph type="ctrTitle"/>
          </p:nvPr>
        </p:nvSpPr>
        <p:spPr/>
        <p:txBody>
          <a:bodyPr>
            <a:normAutofit fontScale="90000"/>
          </a:bodyPr>
          <a:lstStyle/>
          <a:p>
            <a:r>
              <a:rPr lang="en-GB" dirty="0">
                <a:latin typeface="Anton" panose="02000503000000000000" pitchFamily="2" charset="0"/>
              </a:rPr>
              <a:t>ENTERTAINMENT MARKETING</a:t>
            </a:r>
            <a:br>
              <a:rPr lang="en-GB" dirty="0">
                <a:latin typeface="Anton" panose="02000503000000000000" pitchFamily="2" charset="0"/>
              </a:rPr>
            </a:br>
            <a:r>
              <a:rPr lang="en-GB" dirty="0">
                <a:latin typeface="Anton" panose="02000503000000000000" pitchFamily="2" charset="0"/>
              </a:rPr>
              <a:t>BMTY7003</a:t>
            </a:r>
            <a:br>
              <a:rPr lang="en-GB" dirty="0">
                <a:latin typeface="Anton" panose="02000503000000000000" pitchFamily="2" charset="0"/>
              </a:rPr>
            </a:br>
            <a:r>
              <a:rPr lang="en-GB" sz="5300" dirty="0">
                <a:latin typeface="Anton" panose="02000503000000000000" pitchFamily="2" charset="0"/>
              </a:rPr>
              <a:t>Assessment Component 1 - Report</a:t>
            </a:r>
            <a:endParaRPr lang="en-GB" dirty="0">
              <a:latin typeface="Anton" panose="02000503000000000000" pitchFamily="2" charset="0"/>
            </a:endParaRPr>
          </a:p>
        </p:txBody>
      </p:sp>
      <p:sp>
        <p:nvSpPr>
          <p:cNvPr id="3" name="Subtitle 2">
            <a:extLst>
              <a:ext uri="{FF2B5EF4-FFF2-40B4-BE49-F238E27FC236}">
                <a16:creationId xmlns:a16="http://schemas.microsoft.com/office/drawing/2014/main" id="{11848F22-D3E4-4F5D-98F2-907899D0C1F0}"/>
              </a:ext>
            </a:extLst>
          </p:cNvPr>
          <p:cNvSpPr>
            <a:spLocks noGrp="1"/>
          </p:cNvSpPr>
          <p:nvPr>
            <p:ph type="subTitle" idx="1"/>
          </p:nvPr>
        </p:nvSpPr>
        <p:spPr>
          <a:xfrm>
            <a:off x="1524000" y="3602037"/>
            <a:ext cx="9144000" cy="2903865"/>
          </a:xfrm>
        </p:spPr>
        <p:txBody>
          <a:bodyPr>
            <a:normAutofit/>
          </a:bodyPr>
          <a:lstStyle/>
          <a:p>
            <a:r>
              <a:rPr lang="en-GB" sz="3600" b="1" dirty="0">
                <a:solidFill>
                  <a:schemeClr val="bg1"/>
                </a:solidFill>
                <a:latin typeface="Century Gothic" panose="020B0502020202020204" pitchFamily="34" charset="0"/>
              </a:rPr>
              <a:t>ALBUM RELEASE:</a:t>
            </a:r>
          </a:p>
          <a:p>
            <a:r>
              <a:rPr lang="en-GB" sz="3600" b="1" dirty="0">
                <a:solidFill>
                  <a:schemeClr val="bg1"/>
                </a:solidFill>
                <a:latin typeface="Century Gothic" panose="020B0502020202020204" pitchFamily="34" charset="0"/>
              </a:rPr>
              <a:t>ESTHER COLE – LOVE ME OR HATE ME</a:t>
            </a:r>
          </a:p>
          <a:p>
            <a:r>
              <a:rPr lang="en-GB" sz="3600" b="1" dirty="0">
                <a:solidFill>
                  <a:schemeClr val="bg1"/>
                </a:solidFill>
                <a:latin typeface="Century Gothic" panose="020B0502020202020204" pitchFamily="34" charset="0"/>
              </a:rPr>
              <a:t>Marketing Plan</a:t>
            </a:r>
          </a:p>
        </p:txBody>
      </p:sp>
    </p:spTree>
    <p:extLst>
      <p:ext uri="{BB962C8B-B14F-4D97-AF65-F5344CB8AC3E}">
        <p14:creationId xmlns:p14="http://schemas.microsoft.com/office/powerpoint/2010/main" val="2519374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D545D6B-5E44-45EA-A9CE-1C6425A25F5B}"/>
              </a:ext>
            </a:extLst>
          </p:cNvPr>
          <p:cNvPicPr/>
          <p:nvPr/>
        </p:nvPicPr>
        <p:blipFill rotWithShape="1">
          <a:blip r:embed="rId2">
            <a:alphaModFix amt="35000"/>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51B6F252-129D-4872-8348-78E18DC4C4A9}"/>
              </a:ext>
            </a:extLst>
          </p:cNvPr>
          <p:cNvSpPr>
            <a:spLocks noGrp="1"/>
          </p:cNvSpPr>
          <p:nvPr>
            <p:ph type="title"/>
          </p:nvPr>
        </p:nvSpPr>
        <p:spPr>
          <a:xfrm>
            <a:off x="346841" y="629266"/>
            <a:ext cx="3953555" cy="1676603"/>
          </a:xfrm>
        </p:spPr>
        <p:txBody>
          <a:bodyPr>
            <a:normAutofit/>
          </a:bodyPr>
          <a:lstStyle/>
          <a:p>
            <a:r>
              <a:rPr lang="en-GB" dirty="0">
                <a:latin typeface="Anton" panose="02000503000000000000" pitchFamily="2" charset="0"/>
              </a:rPr>
              <a:t>Artist Overview</a:t>
            </a:r>
          </a:p>
        </p:txBody>
      </p:sp>
      <p:sp>
        <p:nvSpPr>
          <p:cNvPr id="3" name="Content Placeholder 2">
            <a:extLst>
              <a:ext uri="{FF2B5EF4-FFF2-40B4-BE49-F238E27FC236}">
                <a16:creationId xmlns:a16="http://schemas.microsoft.com/office/drawing/2014/main" id="{ADA6D0D6-E2EF-43B8-AB00-8682EA9C9F2B}"/>
              </a:ext>
            </a:extLst>
          </p:cNvPr>
          <p:cNvSpPr>
            <a:spLocks noGrp="1"/>
          </p:cNvSpPr>
          <p:nvPr>
            <p:ph idx="1"/>
          </p:nvPr>
        </p:nvSpPr>
        <p:spPr>
          <a:xfrm>
            <a:off x="648931" y="2438400"/>
            <a:ext cx="3651466" cy="3785419"/>
          </a:xfrm>
        </p:spPr>
        <p:txBody>
          <a:bodyPr>
            <a:normAutofit/>
          </a:bodyPr>
          <a:lstStyle/>
          <a:p>
            <a:r>
              <a:rPr lang="en-GB" sz="1800" dirty="0">
                <a:solidFill>
                  <a:schemeClr val="bg1"/>
                </a:solidFill>
                <a:latin typeface="Century Gothic" panose="020B0502020202020204" pitchFamily="34" charset="0"/>
              </a:rPr>
              <a:t>R&amp;B/Soul artist with a gospel influence from South East London.</a:t>
            </a:r>
          </a:p>
          <a:p>
            <a:r>
              <a:rPr lang="en-GB" sz="1800" dirty="0">
                <a:solidFill>
                  <a:schemeClr val="bg1"/>
                </a:solidFill>
                <a:latin typeface="Century Gothic" panose="020B0502020202020204" pitchFamily="34" charset="0"/>
              </a:rPr>
              <a:t>Began singing at church.</a:t>
            </a:r>
          </a:p>
          <a:p>
            <a:r>
              <a:rPr lang="en-GB" sz="1800" dirty="0">
                <a:solidFill>
                  <a:schemeClr val="bg1"/>
                </a:solidFill>
                <a:latin typeface="Century Gothic" panose="020B0502020202020204" pitchFamily="34" charset="0"/>
              </a:rPr>
              <a:t>Writes about true matters of the heart and is relatable to many young women around the world.</a:t>
            </a:r>
          </a:p>
          <a:p>
            <a:r>
              <a:rPr lang="en-GB" sz="1800" dirty="0">
                <a:solidFill>
                  <a:schemeClr val="bg1"/>
                </a:solidFill>
                <a:latin typeface="Century Gothic" panose="020B0502020202020204" pitchFamily="34" charset="0"/>
              </a:rPr>
              <a:t>Believes in empowering other artists, women and in community.</a:t>
            </a:r>
          </a:p>
        </p:txBody>
      </p:sp>
      <p:pic>
        <p:nvPicPr>
          <p:cNvPr id="5" name="Picture 4">
            <a:extLst>
              <a:ext uri="{FF2B5EF4-FFF2-40B4-BE49-F238E27FC236}">
                <a16:creationId xmlns:a16="http://schemas.microsoft.com/office/drawing/2014/main" id="{1943257B-74A5-4CF5-9D80-9AFF0CC7EF1D}"/>
              </a:ext>
            </a:extLst>
          </p:cNvPr>
          <p:cNvPicPr/>
          <p:nvPr/>
        </p:nvPicPr>
        <p:blipFill rotWithShape="1">
          <a:blip r:embed="rId3" cstate="print">
            <a:extLst>
              <a:ext uri="{28A0092B-C50C-407E-A947-70E740481C1C}">
                <a14:useLocalDpi xmlns:a14="http://schemas.microsoft.com/office/drawing/2010/main" val="0"/>
              </a:ext>
            </a:extLst>
          </a:blip>
          <a:srcRect l="3193" r="3195" b="2"/>
          <a:stretch/>
        </p:blipFill>
        <p:spPr bwMode="auto">
          <a:xfrm>
            <a:off x="4639056" y="10"/>
            <a:ext cx="7552944" cy="6857990"/>
          </a:xfrm>
          <a:prstGeom prst="rect">
            <a:avLst/>
          </a:prstGeom>
          <a:noFill/>
          <a:effectLst/>
        </p:spPr>
      </p:pic>
    </p:spTree>
    <p:extLst>
      <p:ext uri="{BB962C8B-B14F-4D97-AF65-F5344CB8AC3E}">
        <p14:creationId xmlns:p14="http://schemas.microsoft.com/office/powerpoint/2010/main" val="1313983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DF38786-8F94-4F36-BE5B-0A2535348814}"/>
              </a:ext>
            </a:extLst>
          </p:cNvPr>
          <p:cNvPicPr/>
          <p:nvPr/>
        </p:nvPicPr>
        <p:blipFill rotWithShape="1">
          <a:blip r:embed="rId2">
            <a:alphaModFix amt="35000"/>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4B80033C-D220-4CF1-898A-F88FA553B316}"/>
              </a:ext>
            </a:extLst>
          </p:cNvPr>
          <p:cNvSpPr>
            <a:spLocks noGrp="1"/>
          </p:cNvSpPr>
          <p:nvPr>
            <p:ph type="title"/>
          </p:nvPr>
        </p:nvSpPr>
        <p:spPr>
          <a:xfrm>
            <a:off x="762001" y="372401"/>
            <a:ext cx="5314536" cy="1325563"/>
          </a:xfrm>
        </p:spPr>
        <p:txBody>
          <a:bodyPr>
            <a:normAutofit/>
          </a:bodyPr>
          <a:lstStyle/>
          <a:p>
            <a:r>
              <a:rPr lang="en-GB" dirty="0">
                <a:latin typeface="Anton" panose="02000503000000000000" pitchFamily="2" charset="0"/>
              </a:rPr>
              <a:t>Album Details</a:t>
            </a:r>
          </a:p>
        </p:txBody>
      </p:sp>
      <p:sp>
        <p:nvSpPr>
          <p:cNvPr id="3" name="Content Placeholder 2">
            <a:extLst>
              <a:ext uri="{FF2B5EF4-FFF2-40B4-BE49-F238E27FC236}">
                <a16:creationId xmlns:a16="http://schemas.microsoft.com/office/drawing/2014/main" id="{1201BD83-E0DD-49E3-9507-C0610ECF9323}"/>
              </a:ext>
            </a:extLst>
          </p:cNvPr>
          <p:cNvSpPr>
            <a:spLocks noGrp="1"/>
          </p:cNvSpPr>
          <p:nvPr>
            <p:ph idx="1"/>
          </p:nvPr>
        </p:nvSpPr>
        <p:spPr>
          <a:xfrm>
            <a:off x="467325" y="1932177"/>
            <a:ext cx="6522054" cy="3375920"/>
          </a:xfrm>
        </p:spPr>
        <p:txBody>
          <a:bodyPr anchor="t">
            <a:noAutofit/>
          </a:bodyPr>
          <a:lstStyle/>
          <a:p>
            <a:r>
              <a:rPr lang="en-GB" sz="2400" dirty="0">
                <a:latin typeface="Century Gothic" panose="020B0502020202020204" pitchFamily="34" charset="0"/>
              </a:rPr>
              <a:t>Artist Name: Esther Cole</a:t>
            </a:r>
          </a:p>
          <a:p>
            <a:r>
              <a:rPr lang="en-GB" sz="2400" dirty="0">
                <a:latin typeface="Century Gothic" panose="020B0502020202020204" pitchFamily="34" charset="0"/>
              </a:rPr>
              <a:t>Album Title: Love Me or Hate Me</a:t>
            </a:r>
          </a:p>
          <a:p>
            <a:r>
              <a:rPr lang="en-GB" sz="2400" dirty="0">
                <a:latin typeface="Century Gothic" panose="020B0502020202020204" pitchFamily="34" charset="0"/>
              </a:rPr>
              <a:t>Release Date: Friday 14</a:t>
            </a:r>
            <a:r>
              <a:rPr lang="en-GB" sz="2400" baseline="30000" dirty="0">
                <a:latin typeface="Century Gothic" panose="020B0502020202020204" pitchFamily="34" charset="0"/>
              </a:rPr>
              <a:t>th</a:t>
            </a:r>
            <a:r>
              <a:rPr lang="en-GB" sz="2400" dirty="0">
                <a:latin typeface="Century Gothic" panose="020B0502020202020204" pitchFamily="34" charset="0"/>
              </a:rPr>
              <a:t> February 2020</a:t>
            </a:r>
          </a:p>
          <a:p>
            <a:r>
              <a:rPr lang="en-GB" sz="2400" dirty="0">
                <a:latin typeface="Century Gothic" panose="020B0502020202020204" pitchFamily="34" charset="0"/>
              </a:rPr>
              <a:t>Label: Independently</a:t>
            </a:r>
          </a:p>
          <a:p>
            <a:r>
              <a:rPr lang="en-GB" sz="2400" dirty="0">
                <a:latin typeface="Century Gothic" panose="020B0502020202020204" pitchFamily="34" charset="0"/>
              </a:rPr>
              <a:t>Distributor: AWAL</a:t>
            </a:r>
          </a:p>
          <a:p>
            <a:r>
              <a:rPr lang="en-GB" sz="2400" dirty="0">
                <a:latin typeface="Century Gothic" panose="020B0502020202020204" pitchFamily="34" charset="0"/>
              </a:rPr>
              <a:t>Producers: Patch </a:t>
            </a:r>
            <a:r>
              <a:rPr lang="en-GB" sz="2400" dirty="0" err="1">
                <a:latin typeface="Century Gothic" panose="020B0502020202020204" pitchFamily="34" charset="0"/>
              </a:rPr>
              <a:t>Boshell</a:t>
            </a:r>
            <a:r>
              <a:rPr lang="en-GB" sz="2400" dirty="0">
                <a:latin typeface="Century Gothic" panose="020B0502020202020204" pitchFamily="34" charset="0"/>
              </a:rPr>
              <a:t> and Esther Cole</a:t>
            </a:r>
          </a:p>
          <a:p>
            <a:r>
              <a:rPr lang="en-GB" sz="2400" dirty="0">
                <a:latin typeface="Century Gothic" panose="020B0502020202020204" pitchFamily="34" charset="0"/>
              </a:rPr>
              <a:t>Studio: Larkhill Studios</a:t>
            </a:r>
          </a:p>
          <a:p>
            <a:r>
              <a:rPr lang="en-GB" sz="2400" dirty="0">
                <a:latin typeface="Century Gothic" panose="020B0502020202020204" pitchFamily="34" charset="0"/>
              </a:rPr>
              <a:t>Mixed: James Glover</a:t>
            </a:r>
          </a:p>
          <a:p>
            <a:r>
              <a:rPr lang="en-GB" sz="2400" dirty="0">
                <a:latin typeface="Century Gothic" panose="020B0502020202020204" pitchFamily="34" charset="0"/>
              </a:rPr>
              <a:t>Mastered: James Glover</a:t>
            </a:r>
          </a:p>
          <a:p>
            <a:pPr marL="0" indent="0">
              <a:buNone/>
            </a:pPr>
            <a:endParaRPr lang="en-GB" sz="2400" dirty="0">
              <a:latin typeface="Century Gothic" panose="020B0502020202020204" pitchFamily="34" charset="0"/>
            </a:endParaRPr>
          </a:p>
        </p:txBody>
      </p:sp>
      <p:sp>
        <p:nvSpPr>
          <p:cNvPr id="28" name="Freeform: Shape 27">
            <a:extLst>
              <a:ext uri="{FF2B5EF4-FFF2-40B4-BE49-F238E27FC236}">
                <a16:creationId xmlns:a16="http://schemas.microsoft.com/office/drawing/2014/main" id="{CF62D2A7-8207-488C-9F46-316BA81A16C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BCEFC790-01BD-48A6-95E0-82CE844A40F5}"/>
              </a:ext>
            </a:extLst>
          </p:cNvPr>
          <p:cNvPicPr/>
          <p:nvPr/>
        </p:nvPicPr>
        <p:blipFill rotWithShape="1">
          <a:blip r:embed="rId3" cstate="hqprint">
            <a:extLst>
              <a:ext uri="{28A0092B-C50C-407E-A947-70E740481C1C}">
                <a14:useLocalDpi xmlns:a14="http://schemas.microsoft.com/office/drawing/2010/main" val="0"/>
              </a:ext>
            </a:extLst>
          </a:blip>
          <a:srcRect l="3768" r="-2" b="-2"/>
          <a:stretch/>
        </p:blipFill>
        <p:spPr>
          <a:xfrm>
            <a:off x="6750141" y="-2"/>
            <a:ext cx="5441859" cy="5654940"/>
          </a:xfrm>
          <a:custGeom>
            <a:avLst/>
            <a:gdLst>
              <a:gd name="connsiteX0" fmla="*/ 1041368 w 5441859"/>
              <a:gd name="connsiteY0" fmla="*/ 0 h 5654940"/>
              <a:gd name="connsiteX1" fmla="*/ 5441859 w 5441859"/>
              <a:gd name="connsiteY1" fmla="*/ 0 h 5654940"/>
              <a:gd name="connsiteX2" fmla="*/ 5441859 w 5441859"/>
              <a:gd name="connsiteY2" fmla="*/ 4820612 h 5654940"/>
              <a:gd name="connsiteX3" fmla="*/ 5285166 w 5441859"/>
              <a:gd name="connsiteY3" fmla="*/ 4957981 h 5654940"/>
              <a:gd name="connsiteX4" fmla="*/ 3267719 w 5441859"/>
              <a:gd name="connsiteY4" fmla="*/ 5654940 h 5654940"/>
              <a:gd name="connsiteX5" fmla="*/ 0 w 5441859"/>
              <a:gd name="connsiteY5" fmla="*/ 2387221 h 5654940"/>
              <a:gd name="connsiteX6" fmla="*/ 957093 w 5441859"/>
              <a:gd name="connsiteY6" fmla="*/ 76595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420226314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8">
            <a:extLst>
              <a:ext uri="{FF2B5EF4-FFF2-40B4-BE49-F238E27FC236}">
                <a16:creationId xmlns:a16="http://schemas.microsoft.com/office/drawing/2014/main" id="{9228552E-C8B1-4A80-8448-0787CE0FC7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CEFC790-01BD-48A6-95E0-82CE844A40F5}"/>
              </a:ext>
            </a:extLst>
          </p:cNvPr>
          <p:cNvPicPr/>
          <p:nvPr/>
        </p:nvPicPr>
        <p:blipFill rotWithShape="1">
          <a:blip r:embed="rId2">
            <a:alphaModFix amt="35000"/>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4B80033C-D220-4CF1-898A-F88FA553B316}"/>
              </a:ext>
            </a:extLst>
          </p:cNvPr>
          <p:cNvSpPr>
            <a:spLocks noGrp="1"/>
          </p:cNvSpPr>
          <p:nvPr>
            <p:ph type="title"/>
          </p:nvPr>
        </p:nvSpPr>
        <p:spPr>
          <a:xfrm>
            <a:off x="838200" y="365125"/>
            <a:ext cx="10515600" cy="1325563"/>
          </a:xfrm>
        </p:spPr>
        <p:txBody>
          <a:bodyPr>
            <a:normAutofit/>
          </a:bodyPr>
          <a:lstStyle/>
          <a:p>
            <a:r>
              <a:rPr lang="en-GB" sz="4800" dirty="0">
                <a:latin typeface="Anton" panose="02000503000000000000" pitchFamily="2" charset="0"/>
              </a:rPr>
              <a:t>Track Listing</a:t>
            </a:r>
          </a:p>
        </p:txBody>
      </p:sp>
      <p:sp>
        <p:nvSpPr>
          <p:cNvPr id="3" name="Content Placeholder 2">
            <a:extLst>
              <a:ext uri="{FF2B5EF4-FFF2-40B4-BE49-F238E27FC236}">
                <a16:creationId xmlns:a16="http://schemas.microsoft.com/office/drawing/2014/main" id="{1201BD83-E0DD-49E3-9507-C0610ECF9323}"/>
              </a:ext>
            </a:extLst>
          </p:cNvPr>
          <p:cNvSpPr>
            <a:spLocks noGrp="1"/>
          </p:cNvSpPr>
          <p:nvPr>
            <p:ph idx="1"/>
          </p:nvPr>
        </p:nvSpPr>
        <p:spPr>
          <a:xfrm>
            <a:off x="1522686" y="1714500"/>
            <a:ext cx="9146628" cy="3428999"/>
          </a:xfrm>
        </p:spPr>
        <p:txBody>
          <a:bodyPr>
            <a:normAutofit fontScale="62500" lnSpcReduction="20000"/>
          </a:bodyPr>
          <a:lstStyle/>
          <a:p>
            <a:pPr marL="514350" indent="-514350">
              <a:buFont typeface="+mj-lt"/>
              <a:buAutoNum type="arabicPeriod"/>
            </a:pPr>
            <a:r>
              <a:rPr lang="en-GB" sz="2600" dirty="0">
                <a:solidFill>
                  <a:srgbClr val="FFFFFF"/>
                </a:solidFill>
                <a:latin typeface="Century Gothic" panose="020B0502020202020204" pitchFamily="34" charset="0"/>
              </a:rPr>
              <a:t>I Wish I Could – 3mins 48secs. Writer: Esther Cole. Composer: Deborah Abraham. Producer: Patch </a:t>
            </a:r>
            <a:r>
              <a:rPr lang="en-GB" sz="2600" dirty="0" err="1">
                <a:solidFill>
                  <a:srgbClr val="FFFFFF"/>
                </a:solidFill>
                <a:latin typeface="Century Gothic" panose="020B0502020202020204" pitchFamily="34" charset="0"/>
              </a:rPr>
              <a:t>Boshell</a:t>
            </a:r>
            <a:endParaRPr lang="en-GB" sz="2600" dirty="0">
              <a:solidFill>
                <a:srgbClr val="FFFFFF"/>
              </a:solidFill>
              <a:latin typeface="Century Gothic" panose="020B0502020202020204" pitchFamily="34" charset="0"/>
            </a:endParaRPr>
          </a:p>
          <a:p>
            <a:pPr marL="514350" indent="-514350">
              <a:buFont typeface="+mj-lt"/>
              <a:buAutoNum type="arabicPeriod"/>
            </a:pPr>
            <a:r>
              <a:rPr lang="en-GB" sz="2600" dirty="0">
                <a:solidFill>
                  <a:srgbClr val="FFFFFF"/>
                </a:solidFill>
                <a:latin typeface="Century Gothic" panose="020B0502020202020204" pitchFamily="34" charset="0"/>
              </a:rPr>
              <a:t>Is It True - 3mins 33secs. Writer: Esther Cole. Composer: Deborah Abraham</a:t>
            </a:r>
          </a:p>
          <a:p>
            <a:pPr marL="514350" indent="-514350">
              <a:buFont typeface="+mj-lt"/>
              <a:buAutoNum type="arabicPeriod"/>
            </a:pPr>
            <a:r>
              <a:rPr lang="en-GB" sz="2600" dirty="0">
                <a:solidFill>
                  <a:srgbClr val="FFFFFF"/>
                </a:solidFill>
                <a:latin typeface="Century Gothic" panose="020B0502020202020204" pitchFamily="34" charset="0"/>
              </a:rPr>
              <a:t>Love Me or Hate Me – 3mins 58secs. Writer: Esther Cole. Producers: Esther Cole and Patch </a:t>
            </a:r>
            <a:r>
              <a:rPr lang="en-GB" sz="2600" dirty="0" err="1">
                <a:solidFill>
                  <a:srgbClr val="FFFFFF"/>
                </a:solidFill>
                <a:latin typeface="Century Gothic" panose="020B0502020202020204" pitchFamily="34" charset="0"/>
              </a:rPr>
              <a:t>Boshell</a:t>
            </a:r>
            <a:r>
              <a:rPr lang="en-GB" sz="2600" dirty="0">
                <a:solidFill>
                  <a:srgbClr val="FFFFFF"/>
                </a:solidFill>
                <a:latin typeface="Century Gothic" panose="020B0502020202020204" pitchFamily="34" charset="0"/>
              </a:rPr>
              <a:t>.</a:t>
            </a:r>
          </a:p>
          <a:p>
            <a:pPr marL="514350" indent="-514350">
              <a:buFont typeface="+mj-lt"/>
              <a:buAutoNum type="arabicPeriod"/>
            </a:pPr>
            <a:r>
              <a:rPr lang="en-GB" sz="2600" dirty="0">
                <a:solidFill>
                  <a:srgbClr val="FFFFFF"/>
                </a:solidFill>
                <a:latin typeface="Century Gothic" panose="020B0502020202020204" pitchFamily="34" charset="0"/>
              </a:rPr>
              <a:t>My Man - 4mins 8secs. Writer: Esther Cole. Composer: Deborah Abraham. Producer: Patch </a:t>
            </a:r>
            <a:r>
              <a:rPr lang="en-GB" sz="2600" dirty="0" err="1">
                <a:solidFill>
                  <a:srgbClr val="FFFFFF"/>
                </a:solidFill>
                <a:latin typeface="Century Gothic" panose="020B0502020202020204" pitchFamily="34" charset="0"/>
              </a:rPr>
              <a:t>Boshell</a:t>
            </a:r>
            <a:endParaRPr lang="en-GB" sz="2600" dirty="0">
              <a:solidFill>
                <a:srgbClr val="FFFFFF"/>
              </a:solidFill>
              <a:latin typeface="Century Gothic" panose="020B0502020202020204" pitchFamily="34" charset="0"/>
            </a:endParaRPr>
          </a:p>
          <a:p>
            <a:pPr marL="514350" indent="-514350">
              <a:buFont typeface="+mj-lt"/>
              <a:buAutoNum type="arabicPeriod"/>
            </a:pPr>
            <a:r>
              <a:rPr lang="en-GB" sz="2600" dirty="0">
                <a:solidFill>
                  <a:srgbClr val="FFFFFF"/>
                </a:solidFill>
                <a:latin typeface="Century Gothic" panose="020B0502020202020204" pitchFamily="34" charset="0"/>
              </a:rPr>
              <a:t>The Inside - 3mins 15secs. Writer: Esther Cole. Composer: Deborah Abraham. Producer: Patch </a:t>
            </a:r>
            <a:r>
              <a:rPr lang="en-GB" sz="2600" dirty="0" err="1">
                <a:solidFill>
                  <a:srgbClr val="FFFFFF"/>
                </a:solidFill>
                <a:latin typeface="Century Gothic" panose="020B0502020202020204" pitchFamily="34" charset="0"/>
              </a:rPr>
              <a:t>Boshell</a:t>
            </a:r>
            <a:endParaRPr lang="en-GB" sz="2600" dirty="0">
              <a:solidFill>
                <a:srgbClr val="FFFFFF"/>
              </a:solidFill>
              <a:latin typeface="Century Gothic" panose="020B0502020202020204" pitchFamily="34" charset="0"/>
            </a:endParaRPr>
          </a:p>
          <a:p>
            <a:pPr marL="514350" indent="-514350">
              <a:buFont typeface="+mj-lt"/>
              <a:buAutoNum type="arabicPeriod"/>
            </a:pPr>
            <a:r>
              <a:rPr lang="en-GB" sz="2600" dirty="0">
                <a:solidFill>
                  <a:srgbClr val="FFFFFF"/>
                </a:solidFill>
                <a:latin typeface="Century Gothic" panose="020B0502020202020204" pitchFamily="34" charset="0"/>
              </a:rPr>
              <a:t>Get </a:t>
            </a:r>
            <a:r>
              <a:rPr lang="en-GB" sz="2600" dirty="0" err="1">
                <a:solidFill>
                  <a:srgbClr val="FFFFFF"/>
                </a:solidFill>
                <a:latin typeface="Century Gothic" panose="020B0502020202020204" pitchFamily="34" charset="0"/>
              </a:rPr>
              <a:t>Yo</a:t>
            </a:r>
            <a:r>
              <a:rPr lang="en-GB" sz="2600" dirty="0">
                <a:solidFill>
                  <a:srgbClr val="FFFFFF"/>
                </a:solidFill>
                <a:latin typeface="Century Gothic" panose="020B0502020202020204" pitchFamily="34" charset="0"/>
              </a:rPr>
              <a:t> Man - 3mins 41secs. Writer: Esther Cole. Producers: Esther Cole and Patch </a:t>
            </a:r>
            <a:r>
              <a:rPr lang="en-GB" sz="2600" dirty="0" err="1">
                <a:solidFill>
                  <a:srgbClr val="FFFFFF"/>
                </a:solidFill>
                <a:latin typeface="Century Gothic" panose="020B0502020202020204" pitchFamily="34" charset="0"/>
              </a:rPr>
              <a:t>Boshell</a:t>
            </a:r>
            <a:r>
              <a:rPr lang="en-GB" sz="2600" dirty="0">
                <a:solidFill>
                  <a:srgbClr val="FFFFFF"/>
                </a:solidFill>
                <a:latin typeface="Century Gothic" panose="020B0502020202020204" pitchFamily="34" charset="0"/>
              </a:rPr>
              <a:t>.</a:t>
            </a:r>
          </a:p>
          <a:p>
            <a:pPr marL="514350" indent="-514350">
              <a:buFont typeface="+mj-lt"/>
              <a:buAutoNum type="arabicPeriod"/>
            </a:pPr>
            <a:r>
              <a:rPr lang="en-GB" sz="2600" dirty="0">
                <a:solidFill>
                  <a:srgbClr val="FFFFFF"/>
                </a:solidFill>
                <a:latin typeface="Century Gothic" panose="020B0502020202020204" pitchFamily="34" charset="0"/>
              </a:rPr>
              <a:t>Make Me Your One and Only - 3mins 55secs. Writer: Esther Cole. Producers: Esther Cole and Patch </a:t>
            </a:r>
            <a:r>
              <a:rPr lang="en-GB" sz="2600" dirty="0" err="1">
                <a:solidFill>
                  <a:srgbClr val="FFFFFF"/>
                </a:solidFill>
                <a:latin typeface="Century Gothic" panose="020B0502020202020204" pitchFamily="34" charset="0"/>
              </a:rPr>
              <a:t>Boshell</a:t>
            </a:r>
            <a:r>
              <a:rPr lang="en-GB" sz="2600" dirty="0">
                <a:solidFill>
                  <a:srgbClr val="FFFFFF"/>
                </a:solidFill>
                <a:latin typeface="Century Gothic" panose="020B0502020202020204" pitchFamily="34" charset="0"/>
              </a:rPr>
              <a:t>.</a:t>
            </a:r>
          </a:p>
          <a:p>
            <a:pPr marL="514350" indent="-514350">
              <a:buFont typeface="+mj-lt"/>
              <a:buAutoNum type="arabicPeriod"/>
            </a:pPr>
            <a:r>
              <a:rPr lang="en-GB" sz="2600" dirty="0">
                <a:solidFill>
                  <a:srgbClr val="FFFFFF"/>
                </a:solidFill>
                <a:latin typeface="Century Gothic" panose="020B0502020202020204" pitchFamily="34" charset="0"/>
              </a:rPr>
              <a:t>You Should Have Loved ME - 3mins. Writer: Esther Cole. Composer: Deborah Abraham</a:t>
            </a:r>
          </a:p>
        </p:txBody>
      </p:sp>
    </p:spTree>
    <p:extLst>
      <p:ext uri="{BB962C8B-B14F-4D97-AF65-F5344CB8AC3E}">
        <p14:creationId xmlns:p14="http://schemas.microsoft.com/office/powerpoint/2010/main" val="135210956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436EAF0-0992-40B9-B40A-EB89C9E49318}"/>
              </a:ext>
            </a:extLst>
          </p:cNvPr>
          <p:cNvPicPr/>
          <p:nvPr/>
        </p:nvPicPr>
        <p:blipFill rotWithShape="1">
          <a:blip r:embed="rId2">
            <a:alphaModFix amt="35000"/>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4DF5BD90-70F9-4297-92D5-7AFAC93C2FA7}"/>
              </a:ext>
            </a:extLst>
          </p:cNvPr>
          <p:cNvSpPr>
            <a:spLocks noGrp="1"/>
          </p:cNvSpPr>
          <p:nvPr>
            <p:ph type="title"/>
          </p:nvPr>
        </p:nvSpPr>
        <p:spPr/>
        <p:txBody>
          <a:bodyPr>
            <a:normAutofit/>
          </a:bodyPr>
          <a:lstStyle/>
          <a:p>
            <a:r>
              <a:rPr lang="en-GB" sz="4800" b="1" dirty="0">
                <a:solidFill>
                  <a:schemeClr val="bg1"/>
                </a:solidFill>
                <a:latin typeface="Anton" panose="02000503000000000000" pitchFamily="2" charset="0"/>
              </a:rPr>
              <a:t>Details on Sound Recording</a:t>
            </a:r>
            <a:endParaRPr lang="en-GB" sz="4800" dirty="0">
              <a:solidFill>
                <a:schemeClr val="bg1"/>
              </a:solidFill>
              <a:latin typeface="Anton" panose="02000503000000000000" pitchFamily="2" charset="0"/>
            </a:endParaRPr>
          </a:p>
        </p:txBody>
      </p:sp>
      <p:sp>
        <p:nvSpPr>
          <p:cNvPr id="3" name="Content Placeholder 2">
            <a:extLst>
              <a:ext uri="{FF2B5EF4-FFF2-40B4-BE49-F238E27FC236}">
                <a16:creationId xmlns:a16="http://schemas.microsoft.com/office/drawing/2014/main" id="{F8FDD3EB-5CAD-4E14-93E4-77E4D02EA856}"/>
              </a:ext>
            </a:extLst>
          </p:cNvPr>
          <p:cNvSpPr>
            <a:spLocks noGrp="1"/>
          </p:cNvSpPr>
          <p:nvPr>
            <p:ph idx="1"/>
          </p:nvPr>
        </p:nvSpPr>
        <p:spPr/>
        <p:txBody>
          <a:bodyPr>
            <a:normAutofit fontScale="92500" lnSpcReduction="20000"/>
          </a:bodyPr>
          <a:lstStyle/>
          <a:p>
            <a:pPr marL="0" indent="0">
              <a:buNone/>
            </a:pPr>
            <a:r>
              <a:rPr lang="en-GB" dirty="0">
                <a:solidFill>
                  <a:schemeClr val="bg1"/>
                </a:solidFill>
                <a:latin typeface="Century Gothic" panose="020B0502020202020204" pitchFamily="34" charset="0"/>
              </a:rPr>
              <a:t>The Album will have a variety of trusted creatives working on it</a:t>
            </a:r>
          </a:p>
          <a:p>
            <a:r>
              <a:rPr lang="en-GB" dirty="0">
                <a:solidFill>
                  <a:schemeClr val="bg1"/>
                </a:solidFill>
                <a:latin typeface="Century Gothic" panose="020B0502020202020204" pitchFamily="34" charset="0"/>
              </a:rPr>
              <a:t>Church Choir</a:t>
            </a:r>
          </a:p>
          <a:p>
            <a:r>
              <a:rPr lang="en-GB" dirty="0">
                <a:solidFill>
                  <a:schemeClr val="bg1"/>
                </a:solidFill>
                <a:latin typeface="Century Gothic" panose="020B0502020202020204" pitchFamily="34" charset="0"/>
              </a:rPr>
              <a:t>Patch </a:t>
            </a:r>
            <a:r>
              <a:rPr lang="en-GB" dirty="0" err="1">
                <a:solidFill>
                  <a:schemeClr val="bg1"/>
                </a:solidFill>
                <a:latin typeface="Century Gothic" panose="020B0502020202020204" pitchFamily="34" charset="0"/>
              </a:rPr>
              <a:t>Boshell</a:t>
            </a:r>
            <a:r>
              <a:rPr lang="en-GB" dirty="0">
                <a:solidFill>
                  <a:schemeClr val="bg1"/>
                </a:solidFill>
                <a:latin typeface="Century Gothic" panose="020B0502020202020204" pitchFamily="34" charset="0"/>
              </a:rPr>
              <a:t> – Producer and Engineer from ACM</a:t>
            </a:r>
          </a:p>
          <a:p>
            <a:r>
              <a:rPr lang="en-GB" dirty="0">
                <a:solidFill>
                  <a:schemeClr val="bg1"/>
                </a:solidFill>
                <a:latin typeface="Century Gothic" panose="020B0502020202020204" pitchFamily="34" charset="0"/>
              </a:rPr>
              <a:t>Deborah Abraham – Songwriter, Composer and Pianist from ACM</a:t>
            </a:r>
          </a:p>
          <a:p>
            <a:r>
              <a:rPr lang="en-GB" dirty="0">
                <a:solidFill>
                  <a:schemeClr val="bg1"/>
                </a:solidFill>
                <a:latin typeface="Century Gothic" panose="020B0502020202020204" pitchFamily="34" charset="0"/>
              </a:rPr>
              <a:t>James Grover - Producer from </a:t>
            </a:r>
            <a:r>
              <a:rPr lang="en-GB" dirty="0" err="1">
                <a:solidFill>
                  <a:schemeClr val="bg1"/>
                </a:solidFill>
                <a:latin typeface="Century Gothic" panose="020B0502020202020204" pitchFamily="34" charset="0"/>
              </a:rPr>
              <a:t>Tileyard</a:t>
            </a:r>
            <a:endParaRPr lang="en-GB" dirty="0">
              <a:solidFill>
                <a:schemeClr val="bg1"/>
              </a:solidFill>
              <a:latin typeface="Century Gothic" panose="020B0502020202020204" pitchFamily="34" charset="0"/>
            </a:endParaRPr>
          </a:p>
          <a:p>
            <a:r>
              <a:rPr lang="en-GB" dirty="0" err="1">
                <a:solidFill>
                  <a:schemeClr val="bg1"/>
                </a:solidFill>
                <a:latin typeface="Century Gothic" panose="020B0502020202020204" pitchFamily="34" charset="0"/>
              </a:rPr>
              <a:t>Tonesound</a:t>
            </a:r>
            <a:r>
              <a:rPr lang="en-GB" dirty="0">
                <a:solidFill>
                  <a:schemeClr val="bg1"/>
                </a:solidFill>
                <a:latin typeface="Century Gothic" panose="020B0502020202020204" pitchFamily="34" charset="0"/>
              </a:rPr>
              <a:t> – </a:t>
            </a:r>
            <a:r>
              <a:rPr lang="en-GB" dirty="0" err="1">
                <a:solidFill>
                  <a:schemeClr val="bg1"/>
                </a:solidFill>
                <a:latin typeface="Century Gothic" panose="020B0502020202020204" pitchFamily="34" charset="0"/>
              </a:rPr>
              <a:t>Photgrapher</a:t>
            </a:r>
            <a:r>
              <a:rPr lang="en-GB" dirty="0">
                <a:solidFill>
                  <a:schemeClr val="bg1"/>
                </a:solidFill>
                <a:latin typeface="Century Gothic" panose="020B0502020202020204" pitchFamily="34" charset="0"/>
              </a:rPr>
              <a:t>, Videographer and Film Editor </a:t>
            </a:r>
            <a:r>
              <a:rPr lang="en-GB" dirty="0" err="1">
                <a:solidFill>
                  <a:schemeClr val="bg1"/>
                </a:solidFill>
                <a:latin typeface="Century Gothic" panose="020B0502020202020204" pitchFamily="34" charset="0"/>
              </a:rPr>
              <a:t>Tileyard</a:t>
            </a:r>
            <a:endParaRPr lang="en-GB" dirty="0">
              <a:solidFill>
                <a:schemeClr val="bg1"/>
              </a:solidFill>
              <a:latin typeface="Century Gothic" panose="020B0502020202020204" pitchFamily="34" charset="0"/>
            </a:endParaRPr>
          </a:p>
          <a:p>
            <a:endParaRPr lang="en-GB" dirty="0">
              <a:solidFill>
                <a:schemeClr val="bg1"/>
              </a:solidFill>
              <a:latin typeface="Century Gothic" panose="020B0502020202020204" pitchFamily="34" charset="0"/>
            </a:endParaRPr>
          </a:p>
          <a:p>
            <a:pPr marL="0" indent="0">
              <a:buNone/>
            </a:pPr>
            <a:r>
              <a:rPr lang="en-GB" dirty="0">
                <a:solidFill>
                  <a:schemeClr val="bg1"/>
                </a:solidFill>
                <a:latin typeface="Century Gothic" panose="020B0502020202020204" pitchFamily="34" charset="0"/>
              </a:rPr>
              <a:t>They have all successfully worked with me in the past on other projects and are either free or affordable.</a:t>
            </a:r>
          </a:p>
        </p:txBody>
      </p:sp>
    </p:spTree>
    <p:extLst>
      <p:ext uri="{BB962C8B-B14F-4D97-AF65-F5344CB8AC3E}">
        <p14:creationId xmlns:p14="http://schemas.microsoft.com/office/powerpoint/2010/main" val="4124190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alpha val="55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8A297B0-CC42-45F8-B88F-BD829D1B40F7}"/>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56733" y="0"/>
            <a:ext cx="4150317" cy="281641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9" name="Picture 8">
            <a:extLst>
              <a:ext uri="{FF2B5EF4-FFF2-40B4-BE49-F238E27FC236}">
                <a16:creationId xmlns:a16="http://schemas.microsoft.com/office/drawing/2014/main" id="{17B4D421-C5E5-47B3-84BB-DD35670CA1AF}"/>
              </a:ext>
            </a:extLst>
          </p:cNvPr>
          <p:cNvPicPr>
            <a:picLocks noChangeAspect="1"/>
          </p:cNvPicPr>
          <p:nvPr/>
        </p:nvPicPr>
        <p:blipFill rotWithShape="1">
          <a:blip r:embed="rId3"/>
          <a:srcRect l="12676" b="14023"/>
          <a:stretch/>
        </p:blipFill>
        <p:spPr>
          <a:xfrm>
            <a:off x="6543793" y="42398"/>
            <a:ext cx="5563564" cy="684713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AutoShape 2" descr="https://attachment.outlook.live.net/owa/estcole@hotmail.co.uk/service.svc/s/GetAttachmentThumbnail?id=AQMkADAwATZiZmYAZC1kOWExLTk0YTAtMDACLTAwCgBGAAAD7TESjOvGekulJB2UguJEIwcAYbs3u7nMhUiJtdGIqP8bBwAAAgEMAAAAYbs3u7nMhUiJtdGIqP8bBwACe9hTwwAAAAESABAAUSw3muFVbkmSXXW2XQiW%2FA%3D%3D&amp;thumbnailType=2&amp;owa=outlook.live.com&amp;scriptVer=2019031801.05&amp;isc=1&amp;X-OWA-CANARY=OqJJ4uHCPEi06Ucn37b2n1AO_wU5uNYYGiHyOWNg8D0PNJgv9ThCFIwOORZZN2NC8DnArE4x7Oc.&amp;token=eyJhbGciOiJSUzI1NiIsImtpZCI6IjA2MDBGOUY2NzQ2MjA3MzdFNzM0MDRFMjg3QzQ1QTgxOENCN0NFQjgiLCJ4NXQiOiJCZ0Q1OW5SaUJ6Zm5OQVRpaDhSYWdZeTN6cmciLCJ0eXAiOiJKV1QifQ.eyJ2ZXIiOiJFeGNoYW5nZS5DYWxsYmFjay5WMSIsImFwcGN0eHNlbmRlciI6Ik93YURvd25sb2FkQDg0ZGY5ZTdmLWU5ZjYtNDBhZi1iNDM1LWFhYWFhYWFhYWFhYSIsImFwcGN0eCI6IntcIm1zZXhjaHByb3RcIjpcIm93YVwiLFwicHJpbWFyeXNpZFwiOlwiUy0xLTI4MjctNDQyMzY1LTM2NTEyNDUyMTZcIixcInB1aWRcIjpcIjE4OTk5NDY4NTkxNDAyNTZcIixcIm9pZFwiOlwiMDAwNmJmZmQtZDlhMS05NGEwLTAwMDAtMDAwMDAwMDAwMDAwXCIsXCJzY29wZVwiOlwiT3dhRG93bmxvYWRcIn0iLCJuYmYiOjE1NTQyOTgzNDUsImV4cCI6MTU1NDI5ODk0NSwiaXNzIjoiMDAwMDAwMDItMDAwMC0wZmYxLWNlMDAtMDAwMDAwMDAwMDAwQDg0ZGY5ZTdmLWU5ZjYtNDBhZi1iNDM1LWFhYWFhYWFhYWFhYSIsImF1ZCI6IjAwMDAwMDAyLTAwMDAtMGZmMS1jZTAwLTAwMDAwMDAwMDAwMC9hdHRhY2htZW50Lm91dGxvb2subGl2ZS5uZXRAODRkZjllN2YtZTlmNi00MGFmLWI0MzUtYWFhYWFhYWFhYWFhIn0.sfxIEefTrtQ0o4BrJybNzxv15Ou-hTnQhkT_jNuzPRY8A0TIj8RNbPUKF1QLlFB4b0FI7oK09yOvzlGLu3B-liElZzxvcJd-vnQebuRwmtdgv_FKpFgll5y76ZjjYWfDwC5KaFa_hb5hDDBnB54aT4pvGENMd70vE6zWQBNpseyL0y7PPEUKLw1NxsvDtWXT9-232J6Mn7IMUxaCkOQblvNPQ3lKcWXI5RUNrKxfgPrmi76S__n2neIrXOxA0La8k0B6VtvKcqBzbVEuzBtx0nUx9b0xKy12E2i1xPyO7rsiUt_GHF_m8G6R98OfKjgLmZi_Ih5DPtMPelWsooS-_g&amp;animation=true">
            <a:extLst>
              <a:ext uri="{FF2B5EF4-FFF2-40B4-BE49-F238E27FC236}">
                <a16:creationId xmlns:a16="http://schemas.microsoft.com/office/drawing/2014/main" id="{612FF661-F84B-49D5-97E8-CE89514D881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a:extLst>
              <a:ext uri="{FF2B5EF4-FFF2-40B4-BE49-F238E27FC236}">
                <a16:creationId xmlns:a16="http://schemas.microsoft.com/office/drawing/2014/main" id="{A3A371A6-128A-4A3D-9E96-AADBF969B395}"/>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79540" y="2239775"/>
            <a:ext cx="4790977" cy="46286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Content Placeholder 6">
            <a:extLst>
              <a:ext uri="{FF2B5EF4-FFF2-40B4-BE49-F238E27FC236}">
                <a16:creationId xmlns:a16="http://schemas.microsoft.com/office/drawing/2014/main" id="{28154E87-4D9B-4952-AC17-4D0BDE0BFF98}"/>
              </a:ext>
            </a:extLst>
          </p:cNvPr>
          <p:cNvPicPr>
            <a:picLocks noGrp="1" noChangeAspect="1"/>
          </p:cNvPicPr>
          <p:nvPr>
            <p:ph idx="1"/>
          </p:nvPr>
        </p:nvPicPr>
        <p:blipFill>
          <a:blip r:embed="rId5"/>
          <a:stretch>
            <a:fillRect/>
          </a:stretch>
        </p:blipFill>
        <p:spPr>
          <a:xfrm>
            <a:off x="0" y="0"/>
            <a:ext cx="3563007" cy="686844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Picture 5">
            <a:extLst>
              <a:ext uri="{FF2B5EF4-FFF2-40B4-BE49-F238E27FC236}">
                <a16:creationId xmlns:a16="http://schemas.microsoft.com/office/drawing/2014/main" id="{7DAAEF4D-49A0-4030-9372-39AD50C68A7A}"/>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650394" y="3823138"/>
            <a:ext cx="2456963" cy="29114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Rectangle 9">
            <a:extLst>
              <a:ext uri="{FF2B5EF4-FFF2-40B4-BE49-F238E27FC236}">
                <a16:creationId xmlns:a16="http://schemas.microsoft.com/office/drawing/2014/main" id="{CA4F6B8C-6424-49EB-A44B-C73A61227D84}"/>
              </a:ext>
            </a:extLst>
          </p:cNvPr>
          <p:cNvSpPr/>
          <p:nvPr/>
        </p:nvSpPr>
        <p:spPr>
          <a:xfrm>
            <a:off x="0" y="21082"/>
            <a:ext cx="12192000" cy="6868449"/>
          </a:xfrm>
          <a:prstGeom prst="rect">
            <a:avLst/>
          </a:prstGeom>
          <a:solidFill>
            <a:schemeClr val="tx1">
              <a:alpha val="1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5A768745-050D-4AC5-873F-8B175C6DD4E5}"/>
              </a:ext>
            </a:extLst>
          </p:cNvPr>
          <p:cNvSpPr>
            <a:spLocks noGrp="1"/>
          </p:cNvSpPr>
          <p:nvPr>
            <p:ph type="title"/>
          </p:nvPr>
        </p:nvSpPr>
        <p:spPr>
          <a:xfrm>
            <a:off x="7013556" y="151164"/>
            <a:ext cx="4624038" cy="1325563"/>
          </a:xfrm>
        </p:spPr>
        <p:txBody>
          <a:bodyPr>
            <a:normAutofit/>
          </a:bodyPr>
          <a:lstStyle/>
          <a:p>
            <a:r>
              <a:rPr lang="en-GB" sz="4800" b="1" dirty="0">
                <a:solidFill>
                  <a:schemeClr val="bg1"/>
                </a:solidFill>
                <a:latin typeface="Anton" panose="02000503000000000000" pitchFamily="2" charset="0"/>
              </a:rPr>
              <a:t>Target Market(s)</a:t>
            </a:r>
            <a:endParaRPr lang="en-GB" sz="4800" dirty="0">
              <a:solidFill>
                <a:schemeClr val="bg1"/>
              </a:solidFill>
              <a:latin typeface="Anton" panose="02000503000000000000" pitchFamily="2" charset="0"/>
            </a:endParaRPr>
          </a:p>
        </p:txBody>
      </p:sp>
      <p:graphicFrame>
        <p:nvGraphicFramePr>
          <p:cNvPr id="11" name="Chart 10" descr="First Quarter Sales pie chart by Component">
            <a:extLst>
              <a:ext uri="{FF2B5EF4-FFF2-40B4-BE49-F238E27FC236}">
                <a16:creationId xmlns:a16="http://schemas.microsoft.com/office/drawing/2014/main" id="{00000000-0008-0000-0000-000005000000}"/>
              </a:ext>
            </a:extLst>
          </p:cNvPr>
          <p:cNvGraphicFramePr>
            <a:graphicFrameLocks/>
          </p:cNvGraphicFramePr>
          <p:nvPr>
            <p:extLst>
              <p:ext uri="{D42A27DB-BD31-4B8C-83A1-F6EECF244321}">
                <p14:modId xmlns:p14="http://schemas.microsoft.com/office/powerpoint/2010/main" val="3570793858"/>
              </p:ext>
            </p:extLst>
          </p:nvPr>
        </p:nvGraphicFramePr>
        <p:xfrm>
          <a:off x="87202" y="82294"/>
          <a:ext cx="5157462" cy="307693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2" name="Chart 11" descr="First Quarter Sales pie chart by Component">
            <a:extLst>
              <a:ext uri="{FF2B5EF4-FFF2-40B4-BE49-F238E27FC236}">
                <a16:creationId xmlns:a16="http://schemas.microsoft.com/office/drawing/2014/main" id="{00000000-0008-0000-0000-000005000000}"/>
              </a:ext>
            </a:extLst>
          </p:cNvPr>
          <p:cNvGraphicFramePr>
            <a:graphicFrameLocks/>
          </p:cNvGraphicFramePr>
          <p:nvPr>
            <p:extLst>
              <p:ext uri="{D42A27DB-BD31-4B8C-83A1-F6EECF244321}">
                <p14:modId xmlns:p14="http://schemas.microsoft.com/office/powerpoint/2010/main" val="3294033716"/>
              </p:ext>
            </p:extLst>
          </p:nvPr>
        </p:nvGraphicFramePr>
        <p:xfrm>
          <a:off x="84644" y="3159227"/>
          <a:ext cx="5160020" cy="3616479"/>
        </p:xfrm>
        <a:graphic>
          <a:graphicData uri="http://schemas.openxmlformats.org/drawingml/2006/chart">
            <c:chart xmlns:c="http://schemas.openxmlformats.org/drawingml/2006/chart" xmlns:r="http://schemas.openxmlformats.org/officeDocument/2006/relationships" r:id="rId8"/>
          </a:graphicData>
        </a:graphic>
      </p:graphicFrame>
      <p:pic>
        <p:nvPicPr>
          <p:cNvPr id="3" name="Picture 2">
            <a:extLst>
              <a:ext uri="{FF2B5EF4-FFF2-40B4-BE49-F238E27FC236}">
                <a16:creationId xmlns:a16="http://schemas.microsoft.com/office/drawing/2014/main" id="{400DBB9B-F54F-4AC3-B616-D2A0B31ABC91}"/>
              </a:ext>
            </a:extLst>
          </p:cNvPr>
          <p:cNvPicPr>
            <a:picLocks noChangeAspect="1"/>
          </p:cNvPicPr>
          <p:nvPr/>
        </p:nvPicPr>
        <p:blipFill rotWithShape="1">
          <a:blip r:embed="rId9"/>
          <a:srcRect t="26205" b="2694"/>
          <a:stretch/>
        </p:blipFill>
        <p:spPr>
          <a:xfrm>
            <a:off x="4034379" y="3196495"/>
            <a:ext cx="8115300" cy="3616479"/>
          </a:xfrm>
          <a:prstGeom prst="rect">
            <a:avLst/>
          </a:prstGeom>
        </p:spPr>
      </p:pic>
      <p:pic>
        <p:nvPicPr>
          <p:cNvPr id="14" name="Picture 13">
            <a:extLst>
              <a:ext uri="{FF2B5EF4-FFF2-40B4-BE49-F238E27FC236}">
                <a16:creationId xmlns:a16="http://schemas.microsoft.com/office/drawing/2014/main" id="{F69F32D3-3687-4360-B47E-D232ED92862A}"/>
              </a:ext>
            </a:extLst>
          </p:cNvPr>
          <p:cNvPicPr>
            <a:picLocks noChangeAspect="1"/>
          </p:cNvPicPr>
          <p:nvPr/>
        </p:nvPicPr>
        <p:blipFill rotWithShape="1">
          <a:blip r:embed="rId10"/>
          <a:srcRect l="6270" t="11946" r="-12653" b="57112"/>
          <a:stretch/>
        </p:blipFill>
        <p:spPr>
          <a:xfrm>
            <a:off x="4034379" y="2035325"/>
            <a:ext cx="9210793" cy="1184770"/>
          </a:xfrm>
          <a:prstGeom prst="rect">
            <a:avLst/>
          </a:prstGeom>
        </p:spPr>
      </p:pic>
    </p:spTree>
    <p:extLst>
      <p:ext uri="{BB962C8B-B14F-4D97-AF65-F5344CB8AC3E}">
        <p14:creationId xmlns:p14="http://schemas.microsoft.com/office/powerpoint/2010/main" val="1379595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Graphic spid="12"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alpha val="55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8A297B0-CC42-45F8-B88F-BD829D1B40F7}"/>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56733" y="0"/>
            <a:ext cx="4150317" cy="281641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9" name="Picture 8">
            <a:extLst>
              <a:ext uri="{FF2B5EF4-FFF2-40B4-BE49-F238E27FC236}">
                <a16:creationId xmlns:a16="http://schemas.microsoft.com/office/drawing/2014/main" id="{17B4D421-C5E5-47B3-84BB-DD35670CA1AF}"/>
              </a:ext>
            </a:extLst>
          </p:cNvPr>
          <p:cNvPicPr>
            <a:picLocks noChangeAspect="1"/>
          </p:cNvPicPr>
          <p:nvPr/>
        </p:nvPicPr>
        <p:blipFill rotWithShape="1">
          <a:blip r:embed="rId3"/>
          <a:srcRect l="12676" b="14023"/>
          <a:stretch/>
        </p:blipFill>
        <p:spPr>
          <a:xfrm>
            <a:off x="6543793" y="42398"/>
            <a:ext cx="5563564" cy="684713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8" name="AutoShape 2" descr="https://attachment.outlook.live.net/owa/estcole@hotmail.co.uk/service.svc/s/GetAttachmentThumbnail?id=AQMkADAwATZiZmYAZC1kOWExLTk0YTAtMDACLTAwCgBGAAAD7TESjOvGekulJB2UguJEIwcAYbs3u7nMhUiJtdGIqP8bBwAAAgEMAAAAYbs3u7nMhUiJtdGIqP8bBwACe9hTwwAAAAESABAAUSw3muFVbkmSXXW2XQiW%2FA%3D%3D&amp;thumbnailType=2&amp;owa=outlook.live.com&amp;scriptVer=2019031801.05&amp;isc=1&amp;X-OWA-CANARY=OqJJ4uHCPEi06Ucn37b2n1AO_wU5uNYYGiHyOWNg8D0PNJgv9ThCFIwOORZZN2NC8DnArE4x7Oc.&amp;token=eyJhbGciOiJSUzI1NiIsImtpZCI6IjA2MDBGOUY2NzQ2MjA3MzdFNzM0MDRFMjg3QzQ1QTgxOENCN0NFQjgiLCJ4NXQiOiJCZ0Q1OW5SaUJ6Zm5OQVRpaDhSYWdZeTN6cmciLCJ0eXAiOiJKV1QifQ.eyJ2ZXIiOiJFeGNoYW5nZS5DYWxsYmFjay5WMSIsImFwcGN0eHNlbmRlciI6Ik93YURvd25sb2FkQDg0ZGY5ZTdmLWU5ZjYtNDBhZi1iNDM1LWFhYWFhYWFhYWFhYSIsImFwcGN0eCI6IntcIm1zZXhjaHByb3RcIjpcIm93YVwiLFwicHJpbWFyeXNpZFwiOlwiUy0xLTI4MjctNDQyMzY1LTM2NTEyNDUyMTZcIixcInB1aWRcIjpcIjE4OTk5NDY4NTkxNDAyNTZcIixcIm9pZFwiOlwiMDAwNmJmZmQtZDlhMS05NGEwLTAwMDAtMDAwMDAwMDAwMDAwXCIsXCJzY29wZVwiOlwiT3dhRG93bmxvYWRcIn0iLCJuYmYiOjE1NTQyOTgzNDUsImV4cCI6MTU1NDI5ODk0NSwiaXNzIjoiMDAwMDAwMDItMDAwMC0wZmYxLWNlMDAtMDAwMDAwMDAwMDAwQDg0ZGY5ZTdmLWU5ZjYtNDBhZi1iNDM1LWFhYWFhYWFhYWFhYSIsImF1ZCI6IjAwMDAwMDAyLTAwMDAtMGZmMS1jZTAwLTAwMDAwMDAwMDAwMC9hdHRhY2htZW50Lm91dGxvb2subGl2ZS5uZXRAODRkZjllN2YtZTlmNi00MGFmLWI0MzUtYWFhYWFhYWFhYWFhIn0.sfxIEefTrtQ0o4BrJybNzxv15Ou-hTnQhkT_jNuzPRY8A0TIj8RNbPUKF1QLlFB4b0FI7oK09yOvzlGLu3B-liElZzxvcJd-vnQebuRwmtdgv_FKpFgll5y76ZjjYWfDwC5KaFa_hb5hDDBnB54aT4pvGENMd70vE6zWQBNpseyL0y7PPEUKLw1NxsvDtWXT9-232J6Mn7IMUxaCkOQblvNPQ3lKcWXI5RUNrKxfgPrmi76S__n2neIrXOxA0La8k0B6VtvKcqBzbVEuzBtx0nUx9b0xKy12E2i1xPyO7rsiUt_GHF_m8G6R98OfKjgLmZi_Ih5DPtMPelWsooS-_g&amp;animation=true">
            <a:extLst>
              <a:ext uri="{FF2B5EF4-FFF2-40B4-BE49-F238E27FC236}">
                <a16:creationId xmlns:a16="http://schemas.microsoft.com/office/drawing/2014/main" id="{612FF661-F84B-49D5-97E8-CE89514D881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a:extLst>
              <a:ext uri="{FF2B5EF4-FFF2-40B4-BE49-F238E27FC236}">
                <a16:creationId xmlns:a16="http://schemas.microsoft.com/office/drawing/2014/main" id="{A3A371A6-128A-4A3D-9E96-AADBF969B395}"/>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379540" y="2239775"/>
            <a:ext cx="4790977" cy="462867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7" name="Content Placeholder 6">
            <a:extLst>
              <a:ext uri="{FF2B5EF4-FFF2-40B4-BE49-F238E27FC236}">
                <a16:creationId xmlns:a16="http://schemas.microsoft.com/office/drawing/2014/main" id="{28154E87-4D9B-4952-AC17-4D0BDE0BFF98}"/>
              </a:ext>
            </a:extLst>
          </p:cNvPr>
          <p:cNvPicPr>
            <a:picLocks noGrp="1" noChangeAspect="1"/>
          </p:cNvPicPr>
          <p:nvPr>
            <p:ph idx="1"/>
          </p:nvPr>
        </p:nvPicPr>
        <p:blipFill>
          <a:blip r:embed="rId5"/>
          <a:stretch>
            <a:fillRect/>
          </a:stretch>
        </p:blipFill>
        <p:spPr>
          <a:xfrm>
            <a:off x="0" y="0"/>
            <a:ext cx="3563007" cy="686844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6" name="Picture 5">
            <a:extLst>
              <a:ext uri="{FF2B5EF4-FFF2-40B4-BE49-F238E27FC236}">
                <a16:creationId xmlns:a16="http://schemas.microsoft.com/office/drawing/2014/main" id="{7DAAEF4D-49A0-4030-9372-39AD50C68A7A}"/>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650394" y="3823138"/>
            <a:ext cx="2456963" cy="291147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10" name="Rectangle 9">
            <a:extLst>
              <a:ext uri="{FF2B5EF4-FFF2-40B4-BE49-F238E27FC236}">
                <a16:creationId xmlns:a16="http://schemas.microsoft.com/office/drawing/2014/main" id="{CA4F6B8C-6424-49EB-A44B-C73A61227D84}"/>
              </a:ext>
            </a:extLst>
          </p:cNvPr>
          <p:cNvSpPr/>
          <p:nvPr/>
        </p:nvSpPr>
        <p:spPr>
          <a:xfrm>
            <a:off x="0" y="21082"/>
            <a:ext cx="12192000" cy="6868449"/>
          </a:xfrm>
          <a:prstGeom prst="rect">
            <a:avLst/>
          </a:prstGeom>
          <a:solidFill>
            <a:schemeClr val="tx1">
              <a:alpha val="18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5A768745-050D-4AC5-873F-8B175C6DD4E5}"/>
              </a:ext>
            </a:extLst>
          </p:cNvPr>
          <p:cNvSpPr>
            <a:spLocks noGrp="1"/>
          </p:cNvSpPr>
          <p:nvPr>
            <p:ph type="title"/>
          </p:nvPr>
        </p:nvSpPr>
        <p:spPr>
          <a:xfrm>
            <a:off x="129266" y="82645"/>
            <a:ext cx="4624038" cy="1325563"/>
          </a:xfrm>
        </p:spPr>
        <p:txBody>
          <a:bodyPr>
            <a:normAutofit/>
          </a:bodyPr>
          <a:lstStyle/>
          <a:p>
            <a:r>
              <a:rPr lang="en-GB" sz="4800" b="1" dirty="0">
                <a:solidFill>
                  <a:schemeClr val="bg1"/>
                </a:solidFill>
                <a:latin typeface="Anton" panose="02000503000000000000" pitchFamily="2" charset="0"/>
              </a:rPr>
              <a:t>Target Market(s)</a:t>
            </a:r>
            <a:endParaRPr lang="en-GB" sz="4800" dirty="0">
              <a:solidFill>
                <a:schemeClr val="bg1"/>
              </a:solidFill>
              <a:latin typeface="Anton" panose="02000503000000000000" pitchFamily="2" charset="0"/>
            </a:endParaRPr>
          </a:p>
        </p:txBody>
      </p:sp>
      <p:sp>
        <p:nvSpPr>
          <p:cNvPr id="13" name="Rectangle 12">
            <a:extLst>
              <a:ext uri="{FF2B5EF4-FFF2-40B4-BE49-F238E27FC236}">
                <a16:creationId xmlns:a16="http://schemas.microsoft.com/office/drawing/2014/main" id="{AF78CF4E-18B2-4D73-978D-58962B6A97BA}"/>
              </a:ext>
            </a:extLst>
          </p:cNvPr>
          <p:cNvSpPr/>
          <p:nvPr/>
        </p:nvSpPr>
        <p:spPr>
          <a:xfrm>
            <a:off x="5219490" y="107954"/>
            <a:ext cx="7034562" cy="1323439"/>
          </a:xfrm>
          <a:prstGeom prst="rect">
            <a:avLst/>
          </a:prstGeom>
        </p:spPr>
        <p:txBody>
          <a:bodyPr wrap="square">
            <a:spAutoFit/>
          </a:bodyPr>
          <a:lstStyle/>
          <a:p>
            <a:pPr algn="ctr"/>
            <a:r>
              <a:rPr lang="en-GB" sz="2000" dirty="0">
                <a:solidFill>
                  <a:schemeClr val="bg1"/>
                </a:solidFill>
                <a:latin typeface="Century Gothic" panose="020B0502020202020204" pitchFamily="34" charset="0"/>
              </a:rPr>
              <a:t>Incorporating the “communications mix” of: Advertising, PR, Promotion, Personal Selling and Sponsorship we will target a variety of markets with a specific target on girls and women in the UK</a:t>
            </a:r>
          </a:p>
        </p:txBody>
      </p:sp>
      <p:sp>
        <p:nvSpPr>
          <p:cNvPr id="16" name="TextBox 15">
            <a:extLst>
              <a:ext uri="{FF2B5EF4-FFF2-40B4-BE49-F238E27FC236}">
                <a16:creationId xmlns:a16="http://schemas.microsoft.com/office/drawing/2014/main" id="{450657FB-93B3-42B0-B568-7B5525583B4D}"/>
              </a:ext>
            </a:extLst>
          </p:cNvPr>
          <p:cNvSpPr txBox="1"/>
          <p:nvPr/>
        </p:nvSpPr>
        <p:spPr>
          <a:xfrm>
            <a:off x="84643" y="1975945"/>
            <a:ext cx="11928681" cy="3170099"/>
          </a:xfrm>
          <a:prstGeom prst="rect">
            <a:avLst/>
          </a:prstGeom>
          <a:solidFill>
            <a:schemeClr val="tx1">
              <a:alpha val="69000"/>
            </a:schemeClr>
          </a:solidFill>
        </p:spPr>
        <p:txBody>
          <a:bodyPr wrap="square" rtlCol="0">
            <a:spAutoFit/>
          </a:bodyPr>
          <a:lstStyle/>
          <a:p>
            <a:r>
              <a:rPr lang="en-GB" sz="4000" dirty="0">
                <a:solidFill>
                  <a:schemeClr val="bg1"/>
                </a:solidFill>
                <a:latin typeface="Century Gothic" panose="020B0502020202020204" pitchFamily="34" charset="0"/>
              </a:rPr>
              <a:t>Age: 16 - 34</a:t>
            </a:r>
          </a:p>
          <a:p>
            <a:r>
              <a:rPr lang="en-GB" sz="4000" dirty="0">
                <a:solidFill>
                  <a:schemeClr val="bg1"/>
                </a:solidFill>
                <a:latin typeface="Century Gothic" panose="020B0502020202020204" pitchFamily="34" charset="0"/>
              </a:rPr>
              <a:t>Gender: Female</a:t>
            </a:r>
          </a:p>
          <a:p>
            <a:r>
              <a:rPr lang="en-GB" sz="4000" dirty="0">
                <a:solidFill>
                  <a:schemeClr val="bg1"/>
                </a:solidFill>
                <a:latin typeface="Century Gothic" panose="020B0502020202020204" pitchFamily="34" charset="0"/>
              </a:rPr>
              <a:t>Location: South East, South, East and North LDN</a:t>
            </a:r>
          </a:p>
          <a:p>
            <a:r>
              <a:rPr lang="en-GB" sz="4000" dirty="0">
                <a:solidFill>
                  <a:schemeClr val="bg1"/>
                </a:solidFill>
                <a:latin typeface="Century Gothic" panose="020B0502020202020204" pitchFamily="34" charset="0"/>
              </a:rPr>
              <a:t>Culture: Feminism, Women Empowerment, Black Girls Matter, etc.</a:t>
            </a:r>
          </a:p>
        </p:txBody>
      </p:sp>
    </p:spTree>
    <p:extLst>
      <p:ext uri="{BB962C8B-B14F-4D97-AF65-F5344CB8AC3E}">
        <p14:creationId xmlns:p14="http://schemas.microsoft.com/office/powerpoint/2010/main" val="307276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397609E-4B37-482B-97EC-DFF7817A7E9D}"/>
              </a:ext>
            </a:extLst>
          </p:cNvPr>
          <p:cNvSpPr/>
          <p:nvPr/>
        </p:nvSpPr>
        <p:spPr>
          <a:xfrm>
            <a:off x="0" y="0"/>
            <a:ext cx="12192000" cy="6858000"/>
          </a:xfrm>
          <a:prstGeom prst="rect">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 </a:t>
            </a:r>
          </a:p>
        </p:txBody>
      </p:sp>
      <p:sp>
        <p:nvSpPr>
          <p:cNvPr id="8" name="Rectangle 7">
            <a:extLst>
              <a:ext uri="{FF2B5EF4-FFF2-40B4-BE49-F238E27FC236}">
                <a16:creationId xmlns:a16="http://schemas.microsoft.com/office/drawing/2014/main" id="{69355F90-15CC-4635-9CD2-EDB78DB60139}"/>
              </a:ext>
            </a:extLst>
          </p:cNvPr>
          <p:cNvSpPr/>
          <p:nvPr/>
        </p:nvSpPr>
        <p:spPr>
          <a:xfrm>
            <a:off x="0" y="0"/>
            <a:ext cx="12192000" cy="6858000"/>
          </a:xfrm>
          <a:prstGeom prst="rect">
            <a:avLst/>
          </a:prstGeom>
          <a:solidFill>
            <a:schemeClr val="tx1">
              <a:alpha val="62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latin typeface="Century Gothic" panose="020B0502020202020204" pitchFamily="34" charset="0"/>
            </a:endParaRPr>
          </a:p>
        </p:txBody>
      </p:sp>
      <p:sp>
        <p:nvSpPr>
          <p:cNvPr id="2" name="Title 1">
            <a:extLst>
              <a:ext uri="{FF2B5EF4-FFF2-40B4-BE49-F238E27FC236}">
                <a16:creationId xmlns:a16="http://schemas.microsoft.com/office/drawing/2014/main" id="{157B060A-3E27-426C-A933-B06ED19DACF4}"/>
              </a:ext>
            </a:extLst>
          </p:cNvPr>
          <p:cNvSpPr>
            <a:spLocks noGrp="1"/>
          </p:cNvSpPr>
          <p:nvPr>
            <p:ph type="title"/>
          </p:nvPr>
        </p:nvSpPr>
        <p:spPr>
          <a:xfrm>
            <a:off x="302173" y="0"/>
            <a:ext cx="1989083" cy="1325563"/>
          </a:xfrm>
        </p:spPr>
        <p:txBody>
          <a:bodyPr>
            <a:normAutofit/>
          </a:bodyPr>
          <a:lstStyle/>
          <a:p>
            <a:r>
              <a:rPr lang="en-GB" sz="4800" dirty="0">
                <a:solidFill>
                  <a:schemeClr val="bg1"/>
                </a:solidFill>
                <a:latin typeface="Anton" panose="02000503000000000000" pitchFamily="2" charset="0"/>
              </a:rPr>
              <a:t>Team</a:t>
            </a:r>
          </a:p>
        </p:txBody>
      </p:sp>
      <p:sp>
        <p:nvSpPr>
          <p:cNvPr id="9" name="TextBox 8">
            <a:extLst>
              <a:ext uri="{FF2B5EF4-FFF2-40B4-BE49-F238E27FC236}">
                <a16:creationId xmlns:a16="http://schemas.microsoft.com/office/drawing/2014/main" id="{F792C17A-BF9E-48E0-8EF4-C3A774FCE933}"/>
              </a:ext>
            </a:extLst>
          </p:cNvPr>
          <p:cNvSpPr txBox="1"/>
          <p:nvPr/>
        </p:nvSpPr>
        <p:spPr>
          <a:xfrm>
            <a:off x="620111" y="1595021"/>
            <a:ext cx="11393214" cy="4832092"/>
          </a:xfrm>
          <a:prstGeom prst="rect">
            <a:avLst/>
          </a:prstGeom>
          <a:noFill/>
        </p:spPr>
        <p:txBody>
          <a:bodyPr wrap="square" rtlCol="0">
            <a:spAutoFit/>
          </a:bodyPr>
          <a:lstStyle/>
          <a:p>
            <a:pPr marL="457200" indent="-457200">
              <a:buFont typeface="Arial" panose="020B0604020202020204" pitchFamily="34" charset="0"/>
              <a:buChar char="•"/>
            </a:pPr>
            <a:r>
              <a:rPr lang="en-GB" sz="2800" dirty="0">
                <a:solidFill>
                  <a:schemeClr val="bg1"/>
                </a:solidFill>
                <a:latin typeface="Century Gothic" panose="020B0502020202020204" pitchFamily="34" charset="0"/>
              </a:rPr>
              <a:t>Manager: Michaela Cole (</a:t>
            </a:r>
            <a:r>
              <a:rPr lang="en-US" sz="2800" dirty="0">
                <a:solidFill>
                  <a:schemeClr val="bg1"/>
                </a:solidFill>
                <a:latin typeface="Century Gothic" panose="020B0502020202020204" pitchFamily="34" charset="0"/>
              </a:rPr>
              <a:t>Agents, Publicists, Radio Trackers, Publishers)</a:t>
            </a:r>
          </a:p>
          <a:p>
            <a:pPr marL="457200" indent="-457200">
              <a:buFont typeface="Arial" panose="020B0604020202020204" pitchFamily="34" charset="0"/>
              <a:buChar char="•"/>
            </a:pPr>
            <a:endParaRPr lang="en-US" sz="2800" dirty="0">
              <a:solidFill>
                <a:schemeClr val="bg1"/>
              </a:solidFill>
              <a:latin typeface="Century Gothic" panose="020B0502020202020204" pitchFamily="34" charset="0"/>
            </a:endParaRPr>
          </a:p>
          <a:p>
            <a:pPr marL="457200" indent="-457200">
              <a:buFont typeface="Arial" panose="020B0604020202020204" pitchFamily="34" charset="0"/>
              <a:buChar char="•"/>
            </a:pPr>
            <a:r>
              <a:rPr lang="en-GB" sz="2800" dirty="0">
                <a:solidFill>
                  <a:schemeClr val="bg1"/>
                </a:solidFill>
                <a:latin typeface="Century Gothic" panose="020B0502020202020204" pitchFamily="34" charset="0"/>
              </a:rPr>
              <a:t>Radio Plugger: Yinka </a:t>
            </a:r>
            <a:r>
              <a:rPr lang="en-GB" sz="2800" dirty="0" err="1">
                <a:solidFill>
                  <a:schemeClr val="bg1"/>
                </a:solidFill>
                <a:latin typeface="Century Gothic" panose="020B0502020202020204" pitchFamily="34" charset="0"/>
              </a:rPr>
              <a:t>Bokkini</a:t>
            </a:r>
            <a:r>
              <a:rPr lang="en-GB" sz="2800" dirty="0">
                <a:solidFill>
                  <a:schemeClr val="bg1"/>
                </a:solidFill>
                <a:latin typeface="Century Gothic" panose="020B0502020202020204" pitchFamily="34" charset="0"/>
              </a:rPr>
              <a:t> </a:t>
            </a:r>
          </a:p>
          <a:p>
            <a:pPr marL="457200" indent="-457200">
              <a:buFont typeface="Arial" panose="020B0604020202020204" pitchFamily="34" charset="0"/>
              <a:buChar char="•"/>
            </a:pPr>
            <a:endParaRPr lang="en-GB" sz="2800" dirty="0">
              <a:solidFill>
                <a:schemeClr val="bg1"/>
              </a:solidFill>
              <a:latin typeface="Century Gothic" panose="020B0502020202020204" pitchFamily="34" charset="0"/>
            </a:endParaRPr>
          </a:p>
          <a:p>
            <a:pPr marL="457200" indent="-457200">
              <a:buFont typeface="Arial" panose="020B0604020202020204" pitchFamily="34" charset="0"/>
              <a:buChar char="•"/>
            </a:pPr>
            <a:r>
              <a:rPr lang="en-GB" sz="2800" dirty="0">
                <a:solidFill>
                  <a:schemeClr val="bg1"/>
                </a:solidFill>
                <a:latin typeface="Century Gothic" panose="020B0502020202020204" pitchFamily="34" charset="0"/>
              </a:rPr>
              <a:t>Distributor: AWAL</a:t>
            </a:r>
          </a:p>
          <a:p>
            <a:pPr marL="457200" indent="-457200">
              <a:buFont typeface="Arial" panose="020B0604020202020204" pitchFamily="34" charset="0"/>
              <a:buChar char="•"/>
            </a:pPr>
            <a:endParaRPr lang="en-GB" sz="2800" dirty="0">
              <a:solidFill>
                <a:schemeClr val="bg1"/>
              </a:solidFill>
              <a:latin typeface="Century Gothic" panose="020B0502020202020204" pitchFamily="34" charset="0"/>
            </a:endParaRPr>
          </a:p>
          <a:p>
            <a:pPr marL="457200" indent="-457200">
              <a:buFont typeface="Arial" panose="020B0604020202020204" pitchFamily="34" charset="0"/>
              <a:buChar char="•"/>
            </a:pPr>
            <a:r>
              <a:rPr lang="en-GB" sz="2800" dirty="0">
                <a:solidFill>
                  <a:schemeClr val="bg1"/>
                </a:solidFill>
                <a:latin typeface="Century Gothic" panose="020B0502020202020204" pitchFamily="34" charset="0"/>
              </a:rPr>
              <a:t>Street Team: Volunteers and Family</a:t>
            </a:r>
          </a:p>
          <a:p>
            <a:pPr marL="457200" indent="-457200">
              <a:buFont typeface="Arial" panose="020B0604020202020204" pitchFamily="34" charset="0"/>
              <a:buChar char="•"/>
            </a:pPr>
            <a:endParaRPr lang="en-GB" sz="2800" dirty="0">
              <a:solidFill>
                <a:schemeClr val="bg1"/>
              </a:solidFill>
              <a:latin typeface="Century Gothic" panose="020B0502020202020204" pitchFamily="34" charset="0"/>
            </a:endParaRPr>
          </a:p>
          <a:p>
            <a:pPr marL="457200" indent="-457200">
              <a:buFont typeface="Arial" panose="020B0604020202020204" pitchFamily="34" charset="0"/>
              <a:buChar char="•"/>
            </a:pPr>
            <a:r>
              <a:rPr lang="en-GB" sz="2800" dirty="0">
                <a:solidFill>
                  <a:schemeClr val="bg1"/>
                </a:solidFill>
                <a:latin typeface="Century Gothic" panose="020B0502020202020204" pitchFamily="34" charset="0"/>
              </a:rPr>
              <a:t>Administrator for all things concerning the album release: Esther Cole</a:t>
            </a:r>
          </a:p>
        </p:txBody>
      </p:sp>
    </p:spTree>
    <p:extLst>
      <p:ext uri="{BB962C8B-B14F-4D97-AF65-F5344CB8AC3E}">
        <p14:creationId xmlns:p14="http://schemas.microsoft.com/office/powerpoint/2010/main" val="2126050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ED6377B-269F-4EFD-AB89-F05226D67A60}"/>
              </a:ext>
            </a:extLst>
          </p:cNvPr>
          <p:cNvPicPr/>
          <p:nvPr/>
        </p:nvPicPr>
        <p:blipFill rotWithShape="1">
          <a:blip r:embed="rId2">
            <a:alphaModFix amt="35000"/>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321E3F75-437C-428C-8EC9-1875A166751E}"/>
              </a:ext>
            </a:extLst>
          </p:cNvPr>
          <p:cNvSpPr>
            <a:spLocks noGrp="1"/>
          </p:cNvSpPr>
          <p:nvPr>
            <p:ph type="title"/>
          </p:nvPr>
        </p:nvSpPr>
        <p:spPr/>
        <p:txBody>
          <a:bodyPr>
            <a:normAutofit/>
          </a:bodyPr>
          <a:lstStyle/>
          <a:p>
            <a:r>
              <a:rPr lang="en-GB" sz="4800" dirty="0">
                <a:solidFill>
                  <a:schemeClr val="bg1"/>
                </a:solidFill>
                <a:latin typeface="Anton" panose="02000503000000000000" pitchFamily="2" charset="0"/>
              </a:rPr>
              <a:t>Release Plan</a:t>
            </a:r>
          </a:p>
        </p:txBody>
      </p:sp>
      <p:sp>
        <p:nvSpPr>
          <p:cNvPr id="3" name="Content Placeholder 2">
            <a:extLst>
              <a:ext uri="{FF2B5EF4-FFF2-40B4-BE49-F238E27FC236}">
                <a16:creationId xmlns:a16="http://schemas.microsoft.com/office/drawing/2014/main" id="{87AF1315-B6D6-4D79-8456-4D23B9516913}"/>
              </a:ext>
            </a:extLst>
          </p:cNvPr>
          <p:cNvSpPr>
            <a:spLocks noGrp="1"/>
          </p:cNvSpPr>
          <p:nvPr>
            <p:ph idx="1"/>
          </p:nvPr>
        </p:nvSpPr>
        <p:spPr/>
        <p:txBody>
          <a:bodyPr>
            <a:normAutofit fontScale="70000" lnSpcReduction="20000"/>
          </a:bodyPr>
          <a:lstStyle/>
          <a:p>
            <a:r>
              <a:rPr lang="en-US" dirty="0">
                <a:solidFill>
                  <a:schemeClr val="bg1"/>
                </a:solidFill>
                <a:latin typeface="Century Gothic" panose="020B0502020202020204" pitchFamily="34" charset="0"/>
              </a:rPr>
              <a:t>Build our media list ceaselessly. </a:t>
            </a:r>
          </a:p>
          <a:p>
            <a:r>
              <a:rPr lang="en-US" dirty="0">
                <a:solidFill>
                  <a:schemeClr val="bg1"/>
                </a:solidFill>
                <a:latin typeface="Century Gothic" panose="020B0502020202020204" pitchFamily="34" charset="0"/>
              </a:rPr>
              <a:t>Create awareness during the entire Production Process.</a:t>
            </a:r>
          </a:p>
          <a:p>
            <a:r>
              <a:rPr lang="en-US" dirty="0">
                <a:solidFill>
                  <a:schemeClr val="bg1"/>
                </a:solidFill>
                <a:latin typeface="Century Gothic" panose="020B0502020202020204" pitchFamily="34" charset="0"/>
              </a:rPr>
              <a:t>12-6 months ahead of release — Begin the brainstorming and cost sourcing.</a:t>
            </a:r>
          </a:p>
          <a:p>
            <a:r>
              <a:rPr lang="en-US" dirty="0">
                <a:solidFill>
                  <a:schemeClr val="bg1"/>
                </a:solidFill>
                <a:latin typeface="Century Gothic" panose="020B0502020202020204" pitchFamily="34" charset="0"/>
              </a:rPr>
              <a:t>4 – 3 months ahead of release — Print Media – submit music and plans to mags.</a:t>
            </a:r>
          </a:p>
          <a:p>
            <a:r>
              <a:rPr lang="en-US" dirty="0">
                <a:solidFill>
                  <a:schemeClr val="bg1"/>
                </a:solidFill>
                <a:latin typeface="Century Gothic" panose="020B0502020202020204" pitchFamily="34" charset="0"/>
              </a:rPr>
              <a:t>4 months ahead of album release and 1 month ahead of single release — Create a hype for digital single release and set up single distribution with AWAL.</a:t>
            </a:r>
          </a:p>
          <a:p>
            <a:r>
              <a:rPr lang="en-US" dirty="0">
                <a:solidFill>
                  <a:schemeClr val="bg1"/>
                </a:solidFill>
                <a:latin typeface="Century Gothic" panose="020B0502020202020204" pitchFamily="34" charset="0"/>
              </a:rPr>
              <a:t>4 – 3 months ahead — </a:t>
            </a:r>
            <a:r>
              <a:rPr lang="en-US" dirty="0" err="1">
                <a:solidFill>
                  <a:schemeClr val="bg1"/>
                </a:solidFill>
                <a:latin typeface="Century Gothic" panose="020B0502020202020204" pitchFamily="34" charset="0"/>
              </a:rPr>
              <a:t>organise</a:t>
            </a:r>
            <a:r>
              <a:rPr lang="en-US" dirty="0">
                <a:solidFill>
                  <a:schemeClr val="bg1"/>
                </a:solidFill>
                <a:latin typeface="Century Gothic" panose="020B0502020202020204" pitchFamily="34" charset="0"/>
              </a:rPr>
              <a:t> CD’s and Vinyl.</a:t>
            </a:r>
          </a:p>
          <a:p>
            <a:r>
              <a:rPr lang="en-US" dirty="0">
                <a:solidFill>
                  <a:schemeClr val="bg1"/>
                </a:solidFill>
                <a:latin typeface="Century Gothic" panose="020B0502020202020204" pitchFamily="34" charset="0"/>
              </a:rPr>
              <a:t>4 – 3 months ahead — set up distribution.</a:t>
            </a:r>
          </a:p>
          <a:p>
            <a:r>
              <a:rPr lang="en-US" dirty="0">
                <a:solidFill>
                  <a:schemeClr val="bg1"/>
                </a:solidFill>
                <a:latin typeface="Century Gothic" panose="020B0502020202020204" pitchFamily="34" charset="0"/>
              </a:rPr>
              <a:t>3 – 2 months ahead — Online Media and Radio.</a:t>
            </a:r>
          </a:p>
          <a:p>
            <a:r>
              <a:rPr lang="en-US" dirty="0">
                <a:solidFill>
                  <a:schemeClr val="bg1"/>
                </a:solidFill>
                <a:latin typeface="Century Gothic" panose="020B0502020202020204" pitchFamily="34" charset="0"/>
              </a:rPr>
              <a:t>3 – 2 months ahead — Digital single release.</a:t>
            </a:r>
          </a:p>
          <a:p>
            <a:r>
              <a:rPr lang="en-US" dirty="0">
                <a:solidFill>
                  <a:schemeClr val="bg1"/>
                </a:solidFill>
                <a:latin typeface="Century Gothic" panose="020B0502020202020204" pitchFamily="34" charset="0"/>
              </a:rPr>
              <a:t>2 – 1 month ahead — Create hype for single release and single release party.</a:t>
            </a:r>
          </a:p>
          <a:p>
            <a:r>
              <a:rPr lang="en-US" dirty="0">
                <a:solidFill>
                  <a:schemeClr val="bg1"/>
                </a:solidFill>
                <a:latin typeface="Century Gothic" panose="020B0502020202020204" pitchFamily="34" charset="0"/>
              </a:rPr>
              <a:t>3 weeks ahead — Media and radio follow up.</a:t>
            </a:r>
          </a:p>
          <a:p>
            <a:r>
              <a:rPr lang="en-US" dirty="0">
                <a:solidFill>
                  <a:schemeClr val="bg1"/>
                </a:solidFill>
                <a:latin typeface="Century Gothic" panose="020B0502020202020204" pitchFamily="34" charset="0"/>
              </a:rPr>
              <a:t>2 weeks ahead — University radios.</a:t>
            </a:r>
          </a:p>
        </p:txBody>
      </p:sp>
    </p:spTree>
    <p:extLst>
      <p:ext uri="{BB962C8B-B14F-4D97-AF65-F5344CB8AC3E}">
        <p14:creationId xmlns:p14="http://schemas.microsoft.com/office/powerpoint/2010/main" val="313526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CA4207C-BA71-4B9A-8BC8-4B154E32B141}"/>
              </a:ext>
            </a:extLst>
          </p:cNvPr>
          <p:cNvPicPr/>
          <p:nvPr/>
        </p:nvPicPr>
        <p:blipFill rotWithShape="1">
          <a:blip r:embed="rId2">
            <a:alphaModFix amt="35000"/>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157B060A-3E27-426C-A933-B06ED19DACF4}"/>
              </a:ext>
            </a:extLst>
          </p:cNvPr>
          <p:cNvSpPr>
            <a:spLocks noGrp="1"/>
          </p:cNvSpPr>
          <p:nvPr>
            <p:ph type="title"/>
          </p:nvPr>
        </p:nvSpPr>
        <p:spPr/>
        <p:txBody>
          <a:bodyPr>
            <a:normAutofit/>
          </a:bodyPr>
          <a:lstStyle/>
          <a:p>
            <a:r>
              <a:rPr lang="en-GB" sz="4800" dirty="0">
                <a:solidFill>
                  <a:schemeClr val="bg1"/>
                </a:solidFill>
                <a:latin typeface="Anton" panose="02000503000000000000" pitchFamily="2" charset="0"/>
              </a:rPr>
              <a:t>Publicity</a:t>
            </a:r>
          </a:p>
        </p:txBody>
      </p:sp>
      <p:sp>
        <p:nvSpPr>
          <p:cNvPr id="6" name="Content Placeholder 5">
            <a:extLst>
              <a:ext uri="{FF2B5EF4-FFF2-40B4-BE49-F238E27FC236}">
                <a16:creationId xmlns:a16="http://schemas.microsoft.com/office/drawing/2014/main" id="{24A07D97-3CB5-481A-A7B8-8319737C63E9}"/>
              </a:ext>
            </a:extLst>
          </p:cNvPr>
          <p:cNvSpPr>
            <a:spLocks noGrp="1"/>
          </p:cNvSpPr>
          <p:nvPr>
            <p:ph idx="1"/>
          </p:nvPr>
        </p:nvSpPr>
        <p:spPr/>
        <p:txBody>
          <a:bodyPr/>
          <a:lstStyle/>
          <a:p>
            <a:r>
              <a:rPr lang="en-GB" dirty="0">
                <a:solidFill>
                  <a:schemeClr val="bg1"/>
                </a:solidFill>
                <a:latin typeface="Century Gothic" panose="020B0502020202020204" pitchFamily="34" charset="0"/>
              </a:rPr>
              <a:t>KIWE events</a:t>
            </a:r>
          </a:p>
          <a:p>
            <a:r>
              <a:rPr lang="en-GB" dirty="0">
                <a:solidFill>
                  <a:schemeClr val="bg1"/>
                </a:solidFill>
                <a:latin typeface="Century Gothic" panose="020B0502020202020204" pitchFamily="34" charset="0"/>
              </a:rPr>
              <a:t>Street Teams – Campaign stalls, flyers, merchandise, busking support, mini outdoor shows.</a:t>
            </a:r>
          </a:p>
          <a:p>
            <a:r>
              <a:rPr lang="en-GB" dirty="0">
                <a:solidFill>
                  <a:schemeClr val="bg1"/>
                </a:solidFill>
                <a:latin typeface="Century Gothic" panose="020B0502020202020204" pitchFamily="34" charset="0"/>
              </a:rPr>
              <a:t>Local cafes, bars, live music venues, community centres, youth centres and schools that I have links with.</a:t>
            </a:r>
          </a:p>
          <a:p>
            <a:r>
              <a:rPr lang="en-GB" dirty="0">
                <a:solidFill>
                  <a:schemeClr val="bg1"/>
                </a:solidFill>
                <a:latin typeface="Century Gothic" panose="020B0502020202020204" pitchFamily="34" charset="0"/>
              </a:rPr>
              <a:t>AWAL Support</a:t>
            </a:r>
          </a:p>
          <a:p>
            <a:r>
              <a:rPr lang="en-GB" dirty="0">
                <a:solidFill>
                  <a:schemeClr val="bg1"/>
                </a:solidFill>
                <a:latin typeface="Century Gothic" panose="020B0502020202020204" pitchFamily="34" charset="0"/>
              </a:rPr>
              <a:t>Social Media</a:t>
            </a:r>
          </a:p>
          <a:p>
            <a:r>
              <a:rPr lang="en-GB" dirty="0">
                <a:solidFill>
                  <a:schemeClr val="bg1"/>
                </a:solidFill>
                <a:latin typeface="Century Gothic" panose="020B0502020202020204" pitchFamily="34" charset="0"/>
              </a:rPr>
              <a:t>Press Release – Blogs, magazines, newspapers, brand partnerships. </a:t>
            </a:r>
          </a:p>
        </p:txBody>
      </p:sp>
    </p:spTree>
    <p:extLst>
      <p:ext uri="{BB962C8B-B14F-4D97-AF65-F5344CB8AC3E}">
        <p14:creationId xmlns:p14="http://schemas.microsoft.com/office/powerpoint/2010/main" val="475471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BB2C408-E6CF-4B53-909F-A40ED44299A6}"/>
              </a:ext>
            </a:extLst>
          </p:cNvPr>
          <p:cNvPicPr/>
          <p:nvPr/>
        </p:nvPicPr>
        <p:blipFill rotWithShape="1">
          <a:blip r:embed="rId2">
            <a:alphaModFix amt="35000"/>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157B060A-3E27-426C-A933-B06ED19DACF4}"/>
              </a:ext>
            </a:extLst>
          </p:cNvPr>
          <p:cNvSpPr>
            <a:spLocks noGrp="1"/>
          </p:cNvSpPr>
          <p:nvPr>
            <p:ph type="title"/>
          </p:nvPr>
        </p:nvSpPr>
        <p:spPr/>
        <p:txBody>
          <a:bodyPr>
            <a:normAutofit/>
          </a:bodyPr>
          <a:lstStyle/>
          <a:p>
            <a:r>
              <a:rPr lang="en-GB" sz="4800" dirty="0">
                <a:solidFill>
                  <a:schemeClr val="bg1"/>
                </a:solidFill>
                <a:latin typeface="Anton" panose="02000503000000000000" pitchFamily="2" charset="0"/>
              </a:rPr>
              <a:t>Print Advertising – Publications to approach</a:t>
            </a:r>
          </a:p>
        </p:txBody>
      </p:sp>
      <p:sp>
        <p:nvSpPr>
          <p:cNvPr id="3" name="Content Placeholder 2">
            <a:extLst>
              <a:ext uri="{FF2B5EF4-FFF2-40B4-BE49-F238E27FC236}">
                <a16:creationId xmlns:a16="http://schemas.microsoft.com/office/drawing/2014/main" id="{846E60AC-6987-4CB7-83AB-D5163FC1EC92}"/>
              </a:ext>
            </a:extLst>
          </p:cNvPr>
          <p:cNvSpPr>
            <a:spLocks noGrp="1"/>
          </p:cNvSpPr>
          <p:nvPr>
            <p:ph idx="1"/>
          </p:nvPr>
        </p:nvSpPr>
        <p:spPr>
          <a:xfrm>
            <a:off x="6955221" y="1899197"/>
            <a:ext cx="4669221" cy="4351338"/>
          </a:xfrm>
        </p:spPr>
        <p:txBody>
          <a:bodyPr>
            <a:normAutofit/>
          </a:bodyPr>
          <a:lstStyle/>
          <a:p>
            <a:r>
              <a:rPr lang="en-GB" dirty="0">
                <a:solidFill>
                  <a:schemeClr val="bg1"/>
                </a:solidFill>
                <a:latin typeface="Century Gothic" panose="020B0502020202020204" pitchFamily="34" charset="0"/>
              </a:rPr>
              <a:t>TIME OUT</a:t>
            </a:r>
          </a:p>
          <a:p>
            <a:r>
              <a:rPr lang="en-GB" dirty="0">
                <a:solidFill>
                  <a:schemeClr val="bg1"/>
                </a:solidFill>
                <a:latin typeface="Century Gothic" panose="020B0502020202020204" pitchFamily="34" charset="0"/>
              </a:rPr>
              <a:t>ATWOOD MAGAZINE</a:t>
            </a:r>
          </a:p>
          <a:p>
            <a:r>
              <a:rPr lang="en-GB" dirty="0">
                <a:solidFill>
                  <a:schemeClr val="bg1"/>
                </a:solidFill>
                <a:latin typeface="Century Gothic" panose="020B0502020202020204" pitchFamily="34" charset="0"/>
              </a:rPr>
              <a:t>SOUTH LONDON PRESS</a:t>
            </a:r>
          </a:p>
          <a:p>
            <a:r>
              <a:rPr lang="en-GB" dirty="0">
                <a:solidFill>
                  <a:schemeClr val="bg1"/>
                </a:solidFill>
                <a:latin typeface="Century Gothic" panose="020B0502020202020204" pitchFamily="34" charset="0"/>
              </a:rPr>
              <a:t>SOUTHWARK NEWS</a:t>
            </a:r>
          </a:p>
          <a:p>
            <a:r>
              <a:rPr lang="en-GB" dirty="0">
                <a:solidFill>
                  <a:schemeClr val="bg1"/>
                </a:solidFill>
                <a:latin typeface="Century Gothic" panose="020B0502020202020204" pitchFamily="34" charset="0"/>
              </a:rPr>
              <a:t>CROYDON ADVERTISER</a:t>
            </a:r>
          </a:p>
          <a:p>
            <a:r>
              <a:rPr lang="en-GB" dirty="0">
                <a:solidFill>
                  <a:schemeClr val="bg1"/>
                </a:solidFill>
                <a:latin typeface="Century Gothic" panose="020B0502020202020204" pitchFamily="34" charset="0"/>
              </a:rPr>
              <a:t>WALTHAM FOREST GUARDIAN</a:t>
            </a:r>
          </a:p>
        </p:txBody>
      </p:sp>
      <p:sp>
        <p:nvSpPr>
          <p:cNvPr id="4" name="Content Placeholder 2">
            <a:extLst>
              <a:ext uri="{FF2B5EF4-FFF2-40B4-BE49-F238E27FC236}">
                <a16:creationId xmlns:a16="http://schemas.microsoft.com/office/drawing/2014/main" id="{9F917970-83E7-444C-BD82-835EDA09B6E3}"/>
              </a:ext>
            </a:extLst>
          </p:cNvPr>
          <p:cNvSpPr txBox="1">
            <a:spLocks/>
          </p:cNvSpPr>
          <p:nvPr/>
        </p:nvSpPr>
        <p:spPr>
          <a:xfrm>
            <a:off x="423041" y="1899197"/>
            <a:ext cx="631409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en-GB" cap="all" dirty="0">
                <a:solidFill>
                  <a:schemeClr val="bg1"/>
                </a:solidFill>
                <a:latin typeface="Century Gothic" panose="020B0502020202020204" pitchFamily="34" charset="0"/>
              </a:rPr>
              <a:t>CLASH</a:t>
            </a:r>
          </a:p>
          <a:p>
            <a:r>
              <a:rPr lang="en-GB" dirty="0">
                <a:solidFill>
                  <a:schemeClr val="bg1"/>
                </a:solidFill>
                <a:latin typeface="Century Gothic" panose="020B0502020202020204" pitchFamily="34" charset="0"/>
              </a:rPr>
              <a:t>CMU (COMPLETE MUSIC UPDATE)</a:t>
            </a:r>
          </a:p>
          <a:p>
            <a:r>
              <a:rPr lang="en-GB" dirty="0">
                <a:solidFill>
                  <a:schemeClr val="bg1"/>
                </a:solidFill>
                <a:latin typeface="Century Gothic" panose="020B0502020202020204" pitchFamily="34" charset="0"/>
              </a:rPr>
              <a:t>DAZED AND CONFUSED</a:t>
            </a:r>
          </a:p>
          <a:p>
            <a:r>
              <a:rPr lang="en-GB" dirty="0">
                <a:solidFill>
                  <a:schemeClr val="bg1"/>
                </a:solidFill>
                <a:latin typeface="Century Gothic" panose="020B0502020202020204" pitchFamily="34" charset="0"/>
              </a:rPr>
              <a:t>ECHOES</a:t>
            </a:r>
          </a:p>
          <a:p>
            <a:r>
              <a:rPr lang="en-GB" dirty="0">
                <a:solidFill>
                  <a:schemeClr val="bg1"/>
                </a:solidFill>
                <a:latin typeface="Century Gothic" panose="020B0502020202020204" pitchFamily="34" charset="0"/>
              </a:rPr>
              <a:t>LIVE UK</a:t>
            </a:r>
          </a:p>
          <a:p>
            <a:r>
              <a:rPr lang="en-GB" dirty="0">
                <a:solidFill>
                  <a:schemeClr val="bg1"/>
                </a:solidFill>
                <a:latin typeface="Century Gothic" panose="020B0502020202020204" pitchFamily="34" charset="0"/>
              </a:rPr>
              <a:t>SONGLINES</a:t>
            </a:r>
          </a:p>
          <a:p>
            <a:r>
              <a:rPr lang="en-GB" dirty="0">
                <a:solidFill>
                  <a:schemeClr val="bg1"/>
                </a:solidFill>
                <a:latin typeface="Century Gothic" panose="020B0502020202020204" pitchFamily="34" charset="0"/>
              </a:rPr>
              <a:t>THE WIRE</a:t>
            </a:r>
            <a:br>
              <a:rPr lang="en-GB" dirty="0">
                <a:solidFill>
                  <a:schemeClr val="bg1"/>
                </a:solidFill>
                <a:latin typeface="Century Gothic" panose="020B0502020202020204" pitchFamily="34" charset="0"/>
              </a:rPr>
            </a:br>
            <a:endParaRPr lang="en-GB"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2390032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0F119E6-0EA0-4BEF-A890-EA04BB2D7639}"/>
              </a:ext>
            </a:extLst>
          </p:cNvPr>
          <p:cNvPicPr/>
          <p:nvPr/>
        </p:nvPicPr>
        <p:blipFill rotWithShape="1">
          <a:blip r:embed="rId2">
            <a:alphaModFix amt="35000"/>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157B060A-3E27-426C-A933-B06ED19DACF4}"/>
              </a:ext>
            </a:extLst>
          </p:cNvPr>
          <p:cNvSpPr>
            <a:spLocks noGrp="1"/>
          </p:cNvSpPr>
          <p:nvPr>
            <p:ph type="title"/>
          </p:nvPr>
        </p:nvSpPr>
        <p:spPr/>
        <p:txBody>
          <a:bodyPr>
            <a:normAutofit/>
          </a:bodyPr>
          <a:lstStyle/>
          <a:p>
            <a:r>
              <a:rPr lang="en-GB" sz="4800" dirty="0">
                <a:solidFill>
                  <a:schemeClr val="bg1"/>
                </a:solidFill>
                <a:latin typeface="Anton" panose="02000503000000000000" pitchFamily="2" charset="0"/>
              </a:rPr>
              <a:t>Radio &amp; TV</a:t>
            </a:r>
          </a:p>
        </p:txBody>
      </p:sp>
      <p:sp>
        <p:nvSpPr>
          <p:cNvPr id="3" name="Content Placeholder 2">
            <a:extLst>
              <a:ext uri="{FF2B5EF4-FFF2-40B4-BE49-F238E27FC236}">
                <a16:creationId xmlns:a16="http://schemas.microsoft.com/office/drawing/2014/main" id="{846E60AC-6987-4CB7-83AB-D5163FC1EC92}"/>
              </a:ext>
            </a:extLst>
          </p:cNvPr>
          <p:cNvSpPr>
            <a:spLocks noGrp="1"/>
          </p:cNvSpPr>
          <p:nvPr>
            <p:ph idx="1"/>
          </p:nvPr>
        </p:nvSpPr>
        <p:spPr/>
        <p:txBody>
          <a:bodyPr>
            <a:normAutofit lnSpcReduction="10000"/>
          </a:bodyPr>
          <a:lstStyle/>
          <a:p>
            <a:r>
              <a:rPr lang="en-GB" dirty="0">
                <a:solidFill>
                  <a:schemeClr val="bg1"/>
                </a:solidFill>
                <a:latin typeface="Century Gothic" panose="020B0502020202020204" pitchFamily="34" charset="0"/>
              </a:rPr>
              <a:t>We will approach TV stations and broadcasters but will not rely on it. Capital </a:t>
            </a:r>
            <a:r>
              <a:rPr lang="en-GB" dirty="0" err="1">
                <a:solidFill>
                  <a:schemeClr val="bg1"/>
                </a:solidFill>
                <a:latin typeface="Century Gothic" panose="020B0502020202020204" pitchFamily="34" charset="0"/>
              </a:rPr>
              <a:t>Xtra</a:t>
            </a:r>
            <a:r>
              <a:rPr lang="en-GB" dirty="0">
                <a:solidFill>
                  <a:schemeClr val="bg1"/>
                </a:solidFill>
                <a:latin typeface="Century Gothic" panose="020B0502020202020204" pitchFamily="34" charset="0"/>
              </a:rPr>
              <a:t>.</a:t>
            </a:r>
          </a:p>
          <a:p>
            <a:r>
              <a:rPr lang="en-GB" dirty="0">
                <a:solidFill>
                  <a:schemeClr val="bg1"/>
                </a:solidFill>
                <a:latin typeface="Century Gothic" panose="020B0502020202020204" pitchFamily="34" charset="0"/>
              </a:rPr>
              <a:t>We will schedule radio interviews with:</a:t>
            </a:r>
          </a:p>
          <a:p>
            <a:pPr>
              <a:buFontTx/>
              <a:buChar char="-"/>
            </a:pPr>
            <a:r>
              <a:rPr lang="en-GB" dirty="0">
                <a:solidFill>
                  <a:schemeClr val="bg1"/>
                </a:solidFill>
                <a:latin typeface="Century Gothic" panose="020B0502020202020204" pitchFamily="34" charset="0"/>
              </a:rPr>
              <a:t>Premier Christian Radio</a:t>
            </a:r>
          </a:p>
          <a:p>
            <a:pPr>
              <a:buFontTx/>
              <a:buChar char="-"/>
            </a:pPr>
            <a:r>
              <a:rPr lang="en-GB" dirty="0">
                <a:solidFill>
                  <a:schemeClr val="bg1"/>
                </a:solidFill>
                <a:latin typeface="Century Gothic" panose="020B0502020202020204" pitchFamily="34" charset="0"/>
              </a:rPr>
              <a:t>Premier Gospel</a:t>
            </a:r>
          </a:p>
          <a:p>
            <a:pPr>
              <a:buFontTx/>
              <a:buChar char="-"/>
            </a:pPr>
            <a:r>
              <a:rPr lang="en-GB" dirty="0">
                <a:solidFill>
                  <a:schemeClr val="bg1"/>
                </a:solidFill>
                <a:latin typeface="Century Gothic" panose="020B0502020202020204" pitchFamily="34" charset="0"/>
              </a:rPr>
              <a:t>Vibe FM</a:t>
            </a:r>
          </a:p>
          <a:p>
            <a:pPr>
              <a:buFontTx/>
              <a:buChar char="-"/>
            </a:pPr>
            <a:r>
              <a:rPr lang="en-GB" dirty="0">
                <a:solidFill>
                  <a:schemeClr val="bg1"/>
                </a:solidFill>
                <a:latin typeface="Century Gothic" panose="020B0502020202020204" pitchFamily="34" charset="0"/>
              </a:rPr>
              <a:t>ACM Radio</a:t>
            </a:r>
          </a:p>
          <a:p>
            <a:pPr>
              <a:buFontTx/>
              <a:buChar char="-"/>
            </a:pPr>
            <a:r>
              <a:rPr lang="en-GB" dirty="0">
                <a:solidFill>
                  <a:schemeClr val="bg1"/>
                </a:solidFill>
                <a:latin typeface="Century Gothic" panose="020B0502020202020204" pitchFamily="34" charset="0"/>
              </a:rPr>
              <a:t>GNTV</a:t>
            </a:r>
          </a:p>
          <a:p>
            <a:pPr>
              <a:buFontTx/>
              <a:buChar char="-"/>
            </a:pPr>
            <a:r>
              <a:rPr lang="en-GB" dirty="0">
                <a:solidFill>
                  <a:schemeClr val="bg1"/>
                </a:solidFill>
                <a:latin typeface="Century Gothic" panose="020B0502020202020204" pitchFamily="34" charset="0"/>
              </a:rPr>
              <a:t>BBC Radio </a:t>
            </a:r>
          </a:p>
        </p:txBody>
      </p:sp>
    </p:spTree>
    <p:extLst>
      <p:ext uri="{BB962C8B-B14F-4D97-AF65-F5344CB8AC3E}">
        <p14:creationId xmlns:p14="http://schemas.microsoft.com/office/powerpoint/2010/main" val="140792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E4E7455-1D69-4411-B7A4-5720D5A5CDBB}"/>
              </a:ext>
            </a:extLst>
          </p:cNvPr>
          <p:cNvPicPr/>
          <p:nvPr/>
        </p:nvPicPr>
        <p:blipFill rotWithShape="1">
          <a:blip r:embed="rId2">
            <a:alphaModFix amt="35000"/>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157B060A-3E27-426C-A933-B06ED19DACF4}"/>
              </a:ext>
            </a:extLst>
          </p:cNvPr>
          <p:cNvSpPr>
            <a:spLocks noGrp="1"/>
          </p:cNvSpPr>
          <p:nvPr>
            <p:ph type="title"/>
          </p:nvPr>
        </p:nvSpPr>
        <p:spPr/>
        <p:txBody>
          <a:bodyPr/>
          <a:lstStyle/>
          <a:p>
            <a:r>
              <a:rPr lang="en-GB" dirty="0">
                <a:solidFill>
                  <a:schemeClr val="bg1"/>
                </a:solidFill>
                <a:latin typeface="Anton" panose="02000503000000000000" pitchFamily="2" charset="0"/>
              </a:rPr>
              <a:t>Online &amp; Social Media</a:t>
            </a:r>
          </a:p>
        </p:txBody>
      </p:sp>
      <p:sp>
        <p:nvSpPr>
          <p:cNvPr id="3" name="Content Placeholder 2">
            <a:extLst>
              <a:ext uri="{FF2B5EF4-FFF2-40B4-BE49-F238E27FC236}">
                <a16:creationId xmlns:a16="http://schemas.microsoft.com/office/drawing/2014/main" id="{846E60AC-6987-4CB7-83AB-D5163FC1EC92}"/>
              </a:ext>
            </a:extLst>
          </p:cNvPr>
          <p:cNvSpPr>
            <a:spLocks noGrp="1"/>
          </p:cNvSpPr>
          <p:nvPr>
            <p:ph idx="1"/>
          </p:nvPr>
        </p:nvSpPr>
        <p:spPr/>
        <p:txBody>
          <a:bodyPr/>
          <a:lstStyle/>
          <a:p>
            <a:r>
              <a:rPr lang="en-GB" dirty="0">
                <a:solidFill>
                  <a:schemeClr val="bg1"/>
                </a:solidFill>
                <a:latin typeface="Century Gothic" panose="020B0502020202020204" pitchFamily="34" charset="0"/>
              </a:rPr>
              <a:t>Free social media platforms will be heavily utilised daily</a:t>
            </a:r>
          </a:p>
          <a:p>
            <a:r>
              <a:rPr lang="en-GB" dirty="0">
                <a:solidFill>
                  <a:schemeClr val="bg1"/>
                </a:solidFill>
                <a:latin typeface="Century Gothic" panose="020B0502020202020204" pitchFamily="34" charset="0"/>
              </a:rPr>
              <a:t>EPK/Website – Competitions, prizes, mailing list </a:t>
            </a:r>
            <a:r>
              <a:rPr lang="en-GB" dirty="0" err="1">
                <a:solidFill>
                  <a:schemeClr val="bg1"/>
                </a:solidFill>
                <a:latin typeface="Century Gothic" panose="020B0502020202020204" pitchFamily="34" charset="0"/>
              </a:rPr>
              <a:t>intentives</a:t>
            </a:r>
            <a:r>
              <a:rPr lang="en-GB" dirty="0">
                <a:solidFill>
                  <a:schemeClr val="bg1"/>
                </a:solidFill>
                <a:latin typeface="Century Gothic" panose="020B0502020202020204" pitchFamily="34" charset="0"/>
              </a:rPr>
              <a:t>.</a:t>
            </a:r>
          </a:p>
          <a:p>
            <a:r>
              <a:rPr lang="en-GB" dirty="0">
                <a:solidFill>
                  <a:schemeClr val="bg1"/>
                </a:solidFill>
                <a:latin typeface="Century Gothic" panose="020B0502020202020204" pitchFamily="34" charset="0"/>
              </a:rPr>
              <a:t>YouTube</a:t>
            </a:r>
          </a:p>
          <a:p>
            <a:r>
              <a:rPr lang="en-GB" dirty="0">
                <a:solidFill>
                  <a:schemeClr val="bg1"/>
                </a:solidFill>
                <a:latin typeface="Century Gothic" panose="020B0502020202020204" pitchFamily="34" charset="0"/>
              </a:rPr>
              <a:t>Vlogging</a:t>
            </a:r>
          </a:p>
          <a:p>
            <a:r>
              <a:rPr lang="en-GB" dirty="0">
                <a:solidFill>
                  <a:schemeClr val="bg1"/>
                </a:solidFill>
                <a:latin typeface="Century Gothic" panose="020B0502020202020204" pitchFamily="34" charset="0"/>
              </a:rPr>
              <a:t>Podcasting</a:t>
            </a:r>
          </a:p>
          <a:p>
            <a:r>
              <a:rPr lang="en-GB" dirty="0">
                <a:solidFill>
                  <a:schemeClr val="bg1"/>
                </a:solidFill>
                <a:latin typeface="Century Gothic" panose="020B0502020202020204" pitchFamily="34" charset="0"/>
              </a:rPr>
              <a:t>Blogging</a:t>
            </a:r>
          </a:p>
        </p:txBody>
      </p:sp>
    </p:spTree>
    <p:extLst>
      <p:ext uri="{BB962C8B-B14F-4D97-AF65-F5344CB8AC3E}">
        <p14:creationId xmlns:p14="http://schemas.microsoft.com/office/powerpoint/2010/main" val="70753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A8CC281-783D-4833-AB57-16A7950C239E}"/>
              </a:ext>
            </a:extLst>
          </p:cNvPr>
          <p:cNvPicPr/>
          <p:nvPr/>
        </p:nvPicPr>
        <p:blipFill rotWithShape="1">
          <a:blip r:embed="rId2">
            <a:alphaModFix amt="35000"/>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CFD5048B-731C-4976-B87D-CAD68E96525F}"/>
              </a:ext>
            </a:extLst>
          </p:cNvPr>
          <p:cNvSpPr>
            <a:spLocks noGrp="1"/>
          </p:cNvSpPr>
          <p:nvPr>
            <p:ph type="title"/>
          </p:nvPr>
        </p:nvSpPr>
        <p:spPr/>
        <p:txBody>
          <a:bodyPr>
            <a:normAutofit/>
          </a:bodyPr>
          <a:lstStyle/>
          <a:p>
            <a:r>
              <a:rPr lang="en-GB" sz="4800" dirty="0">
                <a:solidFill>
                  <a:schemeClr val="bg1"/>
                </a:solidFill>
                <a:latin typeface="Anton" panose="02000503000000000000" pitchFamily="2" charset="0"/>
              </a:rPr>
              <a:t>Branding Tools</a:t>
            </a:r>
          </a:p>
        </p:txBody>
      </p:sp>
      <p:sp>
        <p:nvSpPr>
          <p:cNvPr id="3" name="Content Placeholder 2">
            <a:extLst>
              <a:ext uri="{FF2B5EF4-FFF2-40B4-BE49-F238E27FC236}">
                <a16:creationId xmlns:a16="http://schemas.microsoft.com/office/drawing/2014/main" id="{02AA108A-6F96-4171-966E-CBFF7B9AB256}"/>
              </a:ext>
            </a:extLst>
          </p:cNvPr>
          <p:cNvSpPr>
            <a:spLocks noGrp="1"/>
          </p:cNvSpPr>
          <p:nvPr>
            <p:ph idx="1"/>
          </p:nvPr>
        </p:nvSpPr>
        <p:spPr/>
        <p:txBody>
          <a:bodyPr/>
          <a:lstStyle/>
          <a:p>
            <a:r>
              <a:rPr lang="en-US" dirty="0">
                <a:solidFill>
                  <a:schemeClr val="bg1"/>
                </a:solidFill>
                <a:latin typeface="Century Gothic" panose="020B0502020202020204" pitchFamily="34" charset="0"/>
              </a:rPr>
              <a:t>Posters</a:t>
            </a:r>
          </a:p>
          <a:p>
            <a:r>
              <a:rPr lang="en-US" dirty="0">
                <a:solidFill>
                  <a:schemeClr val="bg1"/>
                </a:solidFill>
                <a:latin typeface="Century Gothic" panose="020B0502020202020204" pitchFamily="34" charset="0"/>
              </a:rPr>
              <a:t>Promotional Albums (CD, vinyl, USB, </a:t>
            </a:r>
            <a:r>
              <a:rPr lang="en-US" dirty="0" err="1">
                <a:solidFill>
                  <a:schemeClr val="bg1"/>
                </a:solidFill>
                <a:latin typeface="Century Gothic" panose="020B0502020202020204" pitchFamily="34" charset="0"/>
              </a:rPr>
              <a:t>Dropcards</a:t>
            </a:r>
            <a:r>
              <a:rPr lang="en-US" dirty="0">
                <a:solidFill>
                  <a:schemeClr val="bg1"/>
                </a:solidFill>
                <a:latin typeface="Century Gothic" panose="020B0502020202020204" pitchFamily="34" charset="0"/>
              </a:rPr>
              <a:t>, etc.)</a:t>
            </a:r>
          </a:p>
          <a:p>
            <a:r>
              <a:rPr lang="en-US" dirty="0">
                <a:solidFill>
                  <a:schemeClr val="bg1"/>
                </a:solidFill>
                <a:latin typeface="Century Gothic" panose="020B0502020202020204" pitchFamily="34" charset="0"/>
              </a:rPr>
              <a:t>Flyers/Postcards</a:t>
            </a:r>
          </a:p>
          <a:p>
            <a:r>
              <a:rPr lang="en-US" dirty="0">
                <a:solidFill>
                  <a:schemeClr val="bg1"/>
                </a:solidFill>
                <a:latin typeface="Century Gothic" panose="020B0502020202020204" pitchFamily="34" charset="0"/>
              </a:rPr>
              <a:t>Stickers/Buttons/Badges</a:t>
            </a:r>
          </a:p>
          <a:p>
            <a:r>
              <a:rPr lang="en-US" dirty="0">
                <a:solidFill>
                  <a:schemeClr val="bg1"/>
                </a:solidFill>
                <a:latin typeface="Century Gothic" panose="020B0502020202020204" pitchFamily="34" charset="0"/>
              </a:rPr>
              <a:t>T-shirts and other clothing merchandise (KIWE branded clothing), </a:t>
            </a:r>
            <a:r>
              <a:rPr lang="en-US" dirty="0" err="1">
                <a:solidFill>
                  <a:schemeClr val="bg1"/>
                </a:solidFill>
                <a:latin typeface="Century Gothic" panose="020B0502020202020204" pitchFamily="34" charset="0"/>
              </a:rPr>
              <a:t>Baloons</a:t>
            </a:r>
            <a:r>
              <a:rPr lang="en-US" dirty="0">
                <a:solidFill>
                  <a:schemeClr val="bg1"/>
                </a:solidFill>
                <a:latin typeface="Century Gothic" panose="020B0502020202020204" pitchFamily="34" charset="0"/>
              </a:rPr>
              <a:t>, banners. </a:t>
            </a:r>
          </a:p>
          <a:p>
            <a:r>
              <a:rPr lang="en-US" dirty="0">
                <a:solidFill>
                  <a:schemeClr val="bg1"/>
                </a:solidFill>
                <a:latin typeface="Century Gothic" panose="020B0502020202020204" pitchFamily="34" charset="0"/>
              </a:rPr>
              <a:t>Street Team</a:t>
            </a:r>
          </a:p>
          <a:p>
            <a:endParaRPr lang="en-GB"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693065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B94CD3C-E73B-424B-99DE-104B41682F9C}"/>
              </a:ext>
            </a:extLst>
          </p:cNvPr>
          <p:cNvPicPr/>
          <p:nvPr/>
        </p:nvPicPr>
        <p:blipFill rotWithShape="1">
          <a:blip r:embed="rId2">
            <a:alphaModFix amt="35000"/>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E96423FE-3032-4C55-A684-AB04D39681E2}"/>
              </a:ext>
            </a:extLst>
          </p:cNvPr>
          <p:cNvSpPr>
            <a:spLocks noGrp="1"/>
          </p:cNvSpPr>
          <p:nvPr>
            <p:ph type="title"/>
          </p:nvPr>
        </p:nvSpPr>
        <p:spPr/>
        <p:txBody>
          <a:bodyPr/>
          <a:lstStyle/>
          <a:p>
            <a:r>
              <a:rPr lang="en-GB" sz="4800" dirty="0">
                <a:solidFill>
                  <a:schemeClr val="bg1"/>
                </a:solidFill>
                <a:latin typeface="Anton" panose="02000503000000000000" pitchFamily="2" charset="0"/>
              </a:rPr>
              <a:t>Distribution</a:t>
            </a:r>
            <a:endParaRPr lang="en-GB" dirty="0">
              <a:solidFill>
                <a:schemeClr val="bg1"/>
              </a:solidFill>
              <a:latin typeface="Anton" panose="02000503000000000000" pitchFamily="2" charset="0"/>
            </a:endParaRPr>
          </a:p>
        </p:txBody>
      </p:sp>
      <p:sp>
        <p:nvSpPr>
          <p:cNvPr id="3" name="Content Placeholder 2">
            <a:extLst>
              <a:ext uri="{FF2B5EF4-FFF2-40B4-BE49-F238E27FC236}">
                <a16:creationId xmlns:a16="http://schemas.microsoft.com/office/drawing/2014/main" id="{8BAB6681-A407-4F1B-823A-59C09C16BB8F}"/>
              </a:ext>
            </a:extLst>
          </p:cNvPr>
          <p:cNvSpPr>
            <a:spLocks noGrp="1"/>
          </p:cNvSpPr>
          <p:nvPr>
            <p:ph idx="1"/>
          </p:nvPr>
        </p:nvSpPr>
        <p:spPr/>
        <p:txBody>
          <a:bodyPr/>
          <a:lstStyle/>
          <a:p>
            <a:r>
              <a:rPr lang="en-GB" dirty="0">
                <a:solidFill>
                  <a:schemeClr val="bg1"/>
                </a:solidFill>
                <a:latin typeface="Century Gothic" panose="020B0502020202020204" pitchFamily="34" charset="0"/>
              </a:rPr>
              <a:t>Physical Retail (Indie retailers, Personal Website, Church)</a:t>
            </a:r>
          </a:p>
          <a:p>
            <a:r>
              <a:rPr lang="en-GB" dirty="0">
                <a:solidFill>
                  <a:schemeClr val="bg1"/>
                </a:solidFill>
                <a:latin typeface="Century Gothic" panose="020B0502020202020204" pitchFamily="34" charset="0"/>
              </a:rPr>
              <a:t>Digital Retail (Spotify, iTunes, Amazon, </a:t>
            </a:r>
            <a:r>
              <a:rPr lang="en-GB" dirty="0" err="1">
                <a:solidFill>
                  <a:schemeClr val="bg1"/>
                </a:solidFill>
                <a:latin typeface="Century Gothic" panose="020B0502020202020204" pitchFamily="34" charset="0"/>
              </a:rPr>
              <a:t>GooglePlay</a:t>
            </a:r>
            <a:r>
              <a:rPr lang="en-GB" dirty="0">
                <a:solidFill>
                  <a:schemeClr val="bg1"/>
                </a:solidFill>
                <a:latin typeface="Century Gothic" panose="020B0502020202020204" pitchFamily="34" charset="0"/>
              </a:rPr>
              <a:t>, Deezer).</a:t>
            </a:r>
          </a:p>
          <a:p>
            <a:r>
              <a:rPr lang="en-GB" dirty="0">
                <a:solidFill>
                  <a:schemeClr val="bg1"/>
                </a:solidFill>
                <a:latin typeface="Century Gothic" panose="020B0502020202020204" pitchFamily="34" charset="0"/>
              </a:rPr>
              <a:t>Events.</a:t>
            </a:r>
          </a:p>
          <a:p>
            <a:r>
              <a:rPr lang="en-GB" dirty="0">
                <a:solidFill>
                  <a:schemeClr val="bg1"/>
                </a:solidFill>
                <a:latin typeface="Century Gothic" panose="020B0502020202020204" pitchFamily="34" charset="0"/>
              </a:rPr>
              <a:t>YouTube, Vimeo, Vevo.</a:t>
            </a:r>
          </a:p>
          <a:p>
            <a:pPr marL="0" indent="0">
              <a:buNone/>
            </a:pPr>
            <a:endParaRPr lang="en-GB"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489696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8C5BD56-373D-4D68-B429-00BCA214E185}"/>
              </a:ext>
            </a:extLst>
          </p:cNvPr>
          <p:cNvPicPr/>
          <p:nvPr/>
        </p:nvPicPr>
        <p:blipFill rotWithShape="1">
          <a:blip r:embed="rId2">
            <a:alphaModFix amt="35000"/>
            <a:extLst/>
          </a:blip>
          <a:srcRect/>
          <a:stretch/>
        </p:blipFill>
        <p:spPr>
          <a:xfrm>
            <a:off x="20" y="10"/>
            <a:ext cx="12191980" cy="6857990"/>
          </a:xfrm>
          <a:prstGeom prst="rect">
            <a:avLst/>
          </a:prstGeom>
        </p:spPr>
      </p:pic>
      <p:sp>
        <p:nvSpPr>
          <p:cNvPr id="5" name="Rectangle 4">
            <a:extLst>
              <a:ext uri="{FF2B5EF4-FFF2-40B4-BE49-F238E27FC236}">
                <a16:creationId xmlns:a16="http://schemas.microsoft.com/office/drawing/2014/main" id="{1D2787E6-93DA-47DB-B1A2-E5AEBC9868FD}"/>
              </a:ext>
            </a:extLst>
          </p:cNvPr>
          <p:cNvSpPr/>
          <p:nvPr/>
        </p:nvSpPr>
        <p:spPr>
          <a:xfrm>
            <a:off x="1319047" y="1306022"/>
            <a:ext cx="9553903" cy="4832092"/>
          </a:xfrm>
          <a:prstGeom prst="rect">
            <a:avLst/>
          </a:prstGeom>
        </p:spPr>
        <p:txBody>
          <a:bodyPr wrap="square">
            <a:spAutoFit/>
          </a:bodyPr>
          <a:lstStyle/>
          <a:p>
            <a:pPr algn="ctr">
              <a:spcAft>
                <a:spcPts val="1000"/>
              </a:spcAft>
            </a:pPr>
            <a:r>
              <a:rPr lang="en-GB" sz="2800" dirty="0">
                <a:solidFill>
                  <a:schemeClr val="bg1"/>
                </a:solidFill>
                <a:effectLst/>
                <a:latin typeface="Century Gothic" panose="020B0502020202020204" pitchFamily="34" charset="0"/>
                <a:ea typeface="Times New Roman" panose="02020603050405020304" pitchFamily="18" charset="0"/>
              </a:rPr>
              <a:t>With the web becoming the leading platform over TV, platforms such as YouTube make music videos easy to access and share. “For up-and-coming artists, this access gives their fans an outlet to constantly keep up with their progress” and “embeds the look and sound of the artists into the minds of the fans” (</a:t>
            </a:r>
            <a:r>
              <a:rPr lang="en-GB" sz="2800" dirty="0" err="1">
                <a:solidFill>
                  <a:schemeClr val="bg1"/>
                </a:solidFill>
                <a:effectLst/>
                <a:latin typeface="Century Gothic" panose="020B0502020202020204" pitchFamily="34" charset="0"/>
                <a:ea typeface="Times New Roman" panose="02020603050405020304" pitchFamily="18" charset="0"/>
              </a:rPr>
              <a:t>Petchers</a:t>
            </a:r>
            <a:r>
              <a:rPr lang="en-GB" sz="2800" dirty="0">
                <a:solidFill>
                  <a:schemeClr val="bg1"/>
                </a:solidFill>
                <a:effectLst/>
                <a:latin typeface="Century Gothic" panose="020B0502020202020204" pitchFamily="34" charset="0"/>
                <a:ea typeface="Times New Roman" panose="02020603050405020304" pitchFamily="18" charset="0"/>
              </a:rPr>
              <a:t>, 2012). Music videos “have also set themselves free from the television set” (</a:t>
            </a:r>
            <a:r>
              <a:rPr lang="en-GB" sz="2800" dirty="0" err="1">
                <a:solidFill>
                  <a:schemeClr val="bg1"/>
                </a:solidFill>
                <a:effectLst/>
                <a:latin typeface="Century Gothic" panose="020B0502020202020204" pitchFamily="34" charset="0"/>
                <a:ea typeface="Times New Roman" panose="02020603050405020304" pitchFamily="18" charset="0"/>
              </a:rPr>
              <a:t>Aufderheide</a:t>
            </a:r>
            <a:r>
              <a:rPr lang="en-GB" sz="2800" dirty="0">
                <a:solidFill>
                  <a:schemeClr val="bg1"/>
                </a:solidFill>
                <a:effectLst/>
                <a:latin typeface="Century Gothic" panose="020B0502020202020204" pitchFamily="34" charset="0"/>
                <a:ea typeface="Times New Roman" panose="02020603050405020304" pitchFamily="18" charset="0"/>
              </a:rPr>
              <a:t>, 1986). This empowered the idea of making music a video because they have the power to highlight skills, messages and build a fan base.</a:t>
            </a:r>
            <a:endParaRPr lang="en-GB" sz="2800" dirty="0">
              <a:solidFill>
                <a:schemeClr val="bg1"/>
              </a:solidFill>
              <a:effectLst/>
              <a:latin typeface="Century Gothic" panose="020B0502020202020204" pitchFamily="34" charset="0"/>
            </a:endParaRPr>
          </a:p>
        </p:txBody>
      </p:sp>
      <p:sp>
        <p:nvSpPr>
          <p:cNvPr id="2" name="Title 1">
            <a:extLst>
              <a:ext uri="{FF2B5EF4-FFF2-40B4-BE49-F238E27FC236}">
                <a16:creationId xmlns:a16="http://schemas.microsoft.com/office/drawing/2014/main" id="{E96423FE-3032-4C55-A684-AB04D39681E2}"/>
              </a:ext>
            </a:extLst>
          </p:cNvPr>
          <p:cNvSpPr>
            <a:spLocks noGrp="1"/>
          </p:cNvSpPr>
          <p:nvPr>
            <p:ph type="title"/>
          </p:nvPr>
        </p:nvSpPr>
        <p:spPr>
          <a:xfrm>
            <a:off x="5180285" y="91856"/>
            <a:ext cx="1831428" cy="1325563"/>
          </a:xfrm>
        </p:spPr>
        <p:txBody>
          <a:bodyPr>
            <a:normAutofit/>
          </a:bodyPr>
          <a:lstStyle/>
          <a:p>
            <a:r>
              <a:rPr lang="en-GB" sz="4800" dirty="0">
                <a:solidFill>
                  <a:schemeClr val="bg1"/>
                </a:solidFill>
                <a:latin typeface="Anton" panose="02000503000000000000" pitchFamily="2" charset="0"/>
              </a:rPr>
              <a:t>Video</a:t>
            </a:r>
          </a:p>
        </p:txBody>
      </p:sp>
    </p:spTree>
    <p:extLst>
      <p:ext uri="{BB962C8B-B14F-4D97-AF65-F5344CB8AC3E}">
        <p14:creationId xmlns:p14="http://schemas.microsoft.com/office/powerpoint/2010/main" val="2663236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AF3EF25-5C0A-4148-AEBE-4380DA8D90DF}"/>
              </a:ext>
            </a:extLst>
          </p:cNvPr>
          <p:cNvPicPr/>
          <p:nvPr/>
        </p:nvPicPr>
        <p:blipFill rotWithShape="1">
          <a:blip r:embed="rId2">
            <a:alphaModFix amt="35000"/>
            <a:extLst/>
          </a:blip>
          <a:srcRect/>
          <a:stretch/>
        </p:blipFill>
        <p:spPr>
          <a:xfrm>
            <a:off x="20" y="10"/>
            <a:ext cx="12191980" cy="6857990"/>
          </a:xfrm>
          <a:prstGeom prst="rect">
            <a:avLst/>
          </a:prstGeom>
        </p:spPr>
      </p:pic>
      <p:sp>
        <p:nvSpPr>
          <p:cNvPr id="5" name="Rectangle 4">
            <a:extLst>
              <a:ext uri="{FF2B5EF4-FFF2-40B4-BE49-F238E27FC236}">
                <a16:creationId xmlns:a16="http://schemas.microsoft.com/office/drawing/2014/main" id="{1D2787E6-93DA-47DB-B1A2-E5AEBC9868FD}"/>
              </a:ext>
            </a:extLst>
          </p:cNvPr>
          <p:cNvSpPr/>
          <p:nvPr/>
        </p:nvSpPr>
        <p:spPr>
          <a:xfrm>
            <a:off x="3048000" y="2136339"/>
            <a:ext cx="6096000" cy="3785652"/>
          </a:xfrm>
          <a:prstGeom prst="rect">
            <a:avLst/>
          </a:prstGeom>
        </p:spPr>
        <p:txBody>
          <a:bodyPr>
            <a:spAutoFit/>
          </a:bodyPr>
          <a:lstStyle/>
          <a:p>
            <a:pPr algn="ctr">
              <a:spcAft>
                <a:spcPts val="1000"/>
              </a:spcAft>
            </a:pPr>
            <a:r>
              <a:rPr lang="en-GB" sz="2000" dirty="0">
                <a:solidFill>
                  <a:schemeClr val="bg1"/>
                </a:solidFill>
                <a:effectLst/>
                <a:latin typeface="Century Gothic" panose="020B0502020202020204" pitchFamily="34" charset="0"/>
                <a:ea typeface="Times New Roman" panose="02020603050405020304" pitchFamily="18" charset="0"/>
              </a:rPr>
              <a:t>With the web becoming the leading platform over TV, platforms such as YouTube make music videos easy to access and share. “For up-and-coming artists, this access gives their fans an outlet to constantly keep up with their progress” and “embeds the look and sound of the artists into the minds of the fans” (</a:t>
            </a:r>
            <a:r>
              <a:rPr lang="en-GB" sz="2000" dirty="0" err="1">
                <a:solidFill>
                  <a:schemeClr val="bg1"/>
                </a:solidFill>
                <a:effectLst/>
                <a:latin typeface="Century Gothic" panose="020B0502020202020204" pitchFamily="34" charset="0"/>
                <a:ea typeface="Times New Roman" panose="02020603050405020304" pitchFamily="18" charset="0"/>
              </a:rPr>
              <a:t>Petchers</a:t>
            </a:r>
            <a:r>
              <a:rPr lang="en-GB" sz="2000" dirty="0">
                <a:solidFill>
                  <a:schemeClr val="bg1"/>
                </a:solidFill>
                <a:effectLst/>
                <a:latin typeface="Century Gothic" panose="020B0502020202020204" pitchFamily="34" charset="0"/>
                <a:ea typeface="Times New Roman" panose="02020603050405020304" pitchFamily="18" charset="0"/>
              </a:rPr>
              <a:t>, 2012). Music videos “have also set themselves free from the television set” (</a:t>
            </a:r>
            <a:r>
              <a:rPr lang="en-GB" sz="2000" dirty="0" err="1">
                <a:solidFill>
                  <a:schemeClr val="bg1"/>
                </a:solidFill>
                <a:effectLst/>
                <a:latin typeface="Century Gothic" panose="020B0502020202020204" pitchFamily="34" charset="0"/>
                <a:ea typeface="Times New Roman" panose="02020603050405020304" pitchFamily="18" charset="0"/>
              </a:rPr>
              <a:t>Aufderheide</a:t>
            </a:r>
            <a:r>
              <a:rPr lang="en-GB" sz="2000" dirty="0">
                <a:solidFill>
                  <a:schemeClr val="bg1"/>
                </a:solidFill>
                <a:effectLst/>
                <a:latin typeface="Century Gothic" panose="020B0502020202020204" pitchFamily="34" charset="0"/>
                <a:ea typeface="Times New Roman" panose="02020603050405020304" pitchFamily="18" charset="0"/>
              </a:rPr>
              <a:t>, 1986). This empowered the idea of making music a video because they have the power to highlight skills, messages and build a fan base.</a:t>
            </a:r>
            <a:endParaRPr lang="en-GB" sz="2000" dirty="0">
              <a:solidFill>
                <a:schemeClr val="bg1"/>
              </a:solidFill>
              <a:effectLst/>
              <a:latin typeface="Century Gothic" panose="020B0502020202020204" pitchFamily="34" charset="0"/>
            </a:endParaRPr>
          </a:p>
        </p:txBody>
      </p:sp>
      <p:sp>
        <p:nvSpPr>
          <p:cNvPr id="2" name="Title 1">
            <a:extLst>
              <a:ext uri="{FF2B5EF4-FFF2-40B4-BE49-F238E27FC236}">
                <a16:creationId xmlns:a16="http://schemas.microsoft.com/office/drawing/2014/main" id="{E96423FE-3032-4C55-A684-AB04D39681E2}"/>
              </a:ext>
            </a:extLst>
          </p:cNvPr>
          <p:cNvSpPr>
            <a:spLocks noGrp="1"/>
          </p:cNvSpPr>
          <p:nvPr>
            <p:ph type="title"/>
          </p:nvPr>
        </p:nvSpPr>
        <p:spPr>
          <a:xfrm>
            <a:off x="5180285" y="91856"/>
            <a:ext cx="1831428" cy="1325563"/>
          </a:xfrm>
        </p:spPr>
        <p:txBody>
          <a:bodyPr>
            <a:normAutofit/>
          </a:bodyPr>
          <a:lstStyle/>
          <a:p>
            <a:r>
              <a:rPr lang="en-GB" sz="4800" dirty="0">
                <a:solidFill>
                  <a:schemeClr val="bg1"/>
                </a:solidFill>
                <a:latin typeface="Anton" panose="02000503000000000000" pitchFamily="2" charset="0"/>
              </a:rPr>
              <a:t>Video</a:t>
            </a:r>
          </a:p>
        </p:txBody>
      </p:sp>
      <p:sp>
        <p:nvSpPr>
          <p:cNvPr id="3" name="TextBox 2">
            <a:extLst>
              <a:ext uri="{FF2B5EF4-FFF2-40B4-BE49-F238E27FC236}">
                <a16:creationId xmlns:a16="http://schemas.microsoft.com/office/drawing/2014/main" id="{6883C4FB-E3F1-4CED-9031-646163AA96EC}"/>
              </a:ext>
            </a:extLst>
          </p:cNvPr>
          <p:cNvSpPr txBox="1"/>
          <p:nvPr/>
        </p:nvSpPr>
        <p:spPr>
          <a:xfrm>
            <a:off x="109922" y="1306612"/>
            <a:ext cx="1831428" cy="830997"/>
          </a:xfrm>
          <a:prstGeom prst="rect">
            <a:avLst/>
          </a:prstGeom>
          <a:noFill/>
        </p:spPr>
        <p:txBody>
          <a:bodyPr wrap="square" rtlCol="0">
            <a:spAutoFit/>
          </a:bodyPr>
          <a:lstStyle/>
          <a:p>
            <a:pPr algn="ctr"/>
            <a:r>
              <a:rPr lang="en-GB" sz="2400" dirty="0">
                <a:solidFill>
                  <a:schemeClr val="bg1"/>
                </a:solidFill>
                <a:latin typeface="Anton" panose="02000503000000000000" pitchFamily="2" charset="0"/>
              </a:rPr>
              <a:t>“MAKING THE VIDEO” CLIPS</a:t>
            </a:r>
          </a:p>
        </p:txBody>
      </p:sp>
      <p:sp>
        <p:nvSpPr>
          <p:cNvPr id="7" name="TextBox 6">
            <a:extLst>
              <a:ext uri="{FF2B5EF4-FFF2-40B4-BE49-F238E27FC236}">
                <a16:creationId xmlns:a16="http://schemas.microsoft.com/office/drawing/2014/main" id="{950711D5-2B43-4D01-8A0B-DD3C5B36834B}"/>
              </a:ext>
            </a:extLst>
          </p:cNvPr>
          <p:cNvSpPr txBox="1"/>
          <p:nvPr/>
        </p:nvSpPr>
        <p:spPr>
          <a:xfrm>
            <a:off x="221026" y="2343023"/>
            <a:ext cx="1616364" cy="830997"/>
          </a:xfrm>
          <a:prstGeom prst="rect">
            <a:avLst/>
          </a:prstGeom>
          <a:noFill/>
        </p:spPr>
        <p:txBody>
          <a:bodyPr wrap="square" rtlCol="0">
            <a:spAutoFit/>
          </a:bodyPr>
          <a:lstStyle/>
          <a:p>
            <a:pPr algn="ctr"/>
            <a:r>
              <a:rPr lang="en-GB" sz="2400" dirty="0">
                <a:solidFill>
                  <a:schemeClr val="bg1"/>
                </a:solidFill>
                <a:latin typeface="Anton" panose="02000503000000000000" pitchFamily="2" charset="0"/>
              </a:rPr>
              <a:t>VIDEO TEASERS</a:t>
            </a:r>
          </a:p>
        </p:txBody>
      </p:sp>
      <p:sp>
        <p:nvSpPr>
          <p:cNvPr id="8" name="TextBox 7">
            <a:extLst>
              <a:ext uri="{FF2B5EF4-FFF2-40B4-BE49-F238E27FC236}">
                <a16:creationId xmlns:a16="http://schemas.microsoft.com/office/drawing/2014/main" id="{CA4FA029-B2CB-4837-8439-BB8D15FDE479}"/>
              </a:ext>
            </a:extLst>
          </p:cNvPr>
          <p:cNvSpPr txBox="1"/>
          <p:nvPr/>
        </p:nvSpPr>
        <p:spPr>
          <a:xfrm>
            <a:off x="217454" y="3380704"/>
            <a:ext cx="1616364" cy="1200329"/>
          </a:xfrm>
          <a:prstGeom prst="rect">
            <a:avLst/>
          </a:prstGeom>
          <a:noFill/>
        </p:spPr>
        <p:txBody>
          <a:bodyPr wrap="square" rtlCol="0">
            <a:spAutoFit/>
          </a:bodyPr>
          <a:lstStyle/>
          <a:p>
            <a:pPr algn="ctr"/>
            <a:r>
              <a:rPr lang="en-GB" sz="2400" dirty="0">
                <a:solidFill>
                  <a:schemeClr val="bg1"/>
                </a:solidFill>
                <a:latin typeface="Anton" panose="02000503000000000000" pitchFamily="2" charset="0"/>
              </a:rPr>
              <a:t>IMAGERY FOR SOCIAL MEDIA</a:t>
            </a:r>
          </a:p>
        </p:txBody>
      </p:sp>
      <p:sp>
        <p:nvSpPr>
          <p:cNvPr id="9" name="TextBox 8">
            <a:extLst>
              <a:ext uri="{FF2B5EF4-FFF2-40B4-BE49-F238E27FC236}">
                <a16:creationId xmlns:a16="http://schemas.microsoft.com/office/drawing/2014/main" id="{4D6143C9-8628-4C8A-B8D4-933F8836FF87}"/>
              </a:ext>
            </a:extLst>
          </p:cNvPr>
          <p:cNvSpPr txBox="1"/>
          <p:nvPr/>
        </p:nvSpPr>
        <p:spPr>
          <a:xfrm>
            <a:off x="217454" y="4787717"/>
            <a:ext cx="1616364" cy="830997"/>
          </a:xfrm>
          <a:prstGeom prst="rect">
            <a:avLst/>
          </a:prstGeom>
          <a:noFill/>
        </p:spPr>
        <p:txBody>
          <a:bodyPr wrap="square" rtlCol="0">
            <a:spAutoFit/>
          </a:bodyPr>
          <a:lstStyle/>
          <a:p>
            <a:pPr algn="ctr"/>
            <a:r>
              <a:rPr lang="en-GB" sz="2400" dirty="0">
                <a:solidFill>
                  <a:schemeClr val="bg1"/>
                </a:solidFill>
                <a:latin typeface="Anton" panose="02000503000000000000" pitchFamily="2" charset="0"/>
              </a:rPr>
              <a:t>CLEAR MESSAGE</a:t>
            </a:r>
          </a:p>
        </p:txBody>
      </p:sp>
      <p:sp>
        <p:nvSpPr>
          <p:cNvPr id="10" name="TextBox 9">
            <a:extLst>
              <a:ext uri="{FF2B5EF4-FFF2-40B4-BE49-F238E27FC236}">
                <a16:creationId xmlns:a16="http://schemas.microsoft.com/office/drawing/2014/main" id="{82FA08DB-C133-4474-B942-EB7711603373}"/>
              </a:ext>
            </a:extLst>
          </p:cNvPr>
          <p:cNvSpPr txBox="1"/>
          <p:nvPr/>
        </p:nvSpPr>
        <p:spPr>
          <a:xfrm>
            <a:off x="221026" y="5822858"/>
            <a:ext cx="1616364" cy="830997"/>
          </a:xfrm>
          <a:prstGeom prst="rect">
            <a:avLst/>
          </a:prstGeom>
          <a:noFill/>
        </p:spPr>
        <p:txBody>
          <a:bodyPr wrap="square" rtlCol="0">
            <a:spAutoFit/>
          </a:bodyPr>
          <a:lstStyle/>
          <a:p>
            <a:pPr algn="ctr"/>
            <a:r>
              <a:rPr lang="en-GB" sz="2400" dirty="0">
                <a:solidFill>
                  <a:schemeClr val="bg1"/>
                </a:solidFill>
                <a:latin typeface="Anton" panose="02000503000000000000" pitchFamily="2" charset="0"/>
              </a:rPr>
              <a:t>WIDER REACH</a:t>
            </a:r>
          </a:p>
        </p:txBody>
      </p:sp>
      <p:sp>
        <p:nvSpPr>
          <p:cNvPr id="11" name="Content Placeholder 10"/>
          <p:cNvSpPr>
            <a:spLocks noGrp="1"/>
          </p:cNvSpPr>
          <p:nvPr>
            <p:ph idx="1"/>
          </p:nvPr>
        </p:nvSpPr>
        <p:spPr/>
        <p:txBody>
          <a:bodyPr/>
          <a:lstStyle/>
          <a:p>
            <a:endParaRPr lang="en-GB" dirty="0"/>
          </a:p>
        </p:txBody>
      </p:sp>
    </p:spTree>
    <p:extLst>
      <p:ext uri="{BB962C8B-B14F-4D97-AF65-F5344CB8AC3E}">
        <p14:creationId xmlns:p14="http://schemas.microsoft.com/office/powerpoint/2010/main" val="536140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7" grpId="0"/>
      <p:bldP spid="8" grpId="0"/>
      <p:bldP spid="9"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66B4DFB-C475-43D1-9A48-9DD76B071BD9}"/>
              </a:ext>
            </a:extLst>
          </p:cNvPr>
          <p:cNvPicPr/>
          <p:nvPr/>
        </p:nvPicPr>
        <p:blipFill rotWithShape="1">
          <a:blip r:embed="rId2">
            <a:alphaModFix amt="35000"/>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E96423FE-3032-4C55-A684-AB04D39681E2}"/>
              </a:ext>
            </a:extLst>
          </p:cNvPr>
          <p:cNvSpPr>
            <a:spLocks noGrp="1"/>
          </p:cNvSpPr>
          <p:nvPr>
            <p:ph type="title"/>
          </p:nvPr>
        </p:nvSpPr>
        <p:spPr>
          <a:xfrm>
            <a:off x="199697" y="18255"/>
            <a:ext cx="3891455" cy="1325563"/>
          </a:xfrm>
        </p:spPr>
        <p:txBody>
          <a:bodyPr>
            <a:normAutofit/>
          </a:bodyPr>
          <a:lstStyle/>
          <a:p>
            <a:r>
              <a:rPr lang="en-GB" sz="4800" dirty="0">
                <a:solidFill>
                  <a:schemeClr val="bg1"/>
                </a:solidFill>
                <a:latin typeface="Anton" panose="02000503000000000000" pitchFamily="2" charset="0"/>
              </a:rPr>
              <a:t>Touring - KIWE</a:t>
            </a:r>
          </a:p>
        </p:txBody>
      </p:sp>
      <p:pic>
        <p:nvPicPr>
          <p:cNvPr id="4" name="Content Placeholder 3">
            <a:extLst>
              <a:ext uri="{FF2B5EF4-FFF2-40B4-BE49-F238E27FC236}">
                <a16:creationId xmlns:a16="http://schemas.microsoft.com/office/drawing/2014/main" id="{39D457FF-987A-4D7F-88F3-F0A553698E62}"/>
              </a:ext>
            </a:extLst>
          </p:cNvPr>
          <p:cNvPicPr>
            <a:picLocks noGrp="1" noChangeAspect="1"/>
          </p:cNvPicPr>
          <p:nvPr>
            <p:ph idx="1"/>
          </p:nvPr>
        </p:nvPicPr>
        <p:blipFill>
          <a:blip r:embed="rId3"/>
          <a:stretch>
            <a:fillRect/>
          </a:stretch>
        </p:blipFill>
        <p:spPr>
          <a:xfrm>
            <a:off x="7640965" y="280605"/>
            <a:ext cx="4351338" cy="4351338"/>
          </a:xfrm>
          <a:prstGeom prst="rect">
            <a:avLst/>
          </a:prstGeom>
        </p:spPr>
      </p:pic>
      <p:sp>
        <p:nvSpPr>
          <p:cNvPr id="5" name="Rectangle 4">
            <a:extLst>
              <a:ext uri="{FF2B5EF4-FFF2-40B4-BE49-F238E27FC236}">
                <a16:creationId xmlns:a16="http://schemas.microsoft.com/office/drawing/2014/main" id="{F060398A-8C60-4247-B241-4C5FA8B0A4F1}"/>
              </a:ext>
            </a:extLst>
          </p:cNvPr>
          <p:cNvSpPr/>
          <p:nvPr/>
        </p:nvSpPr>
        <p:spPr>
          <a:xfrm>
            <a:off x="199695" y="939945"/>
            <a:ext cx="7567449" cy="5107680"/>
          </a:xfrm>
          <a:prstGeom prst="rect">
            <a:avLst/>
          </a:prstGeom>
        </p:spPr>
        <p:txBody>
          <a:bodyPr wrap="square">
            <a:spAutoFit/>
          </a:bodyPr>
          <a:lstStyle/>
          <a:p>
            <a:pPr>
              <a:lnSpc>
                <a:spcPct val="107000"/>
              </a:lnSpc>
              <a:spcAft>
                <a:spcPts val="0"/>
              </a:spcAft>
            </a:pPr>
            <a:r>
              <a:rPr lang="en-GB" b="1" dirty="0">
                <a:solidFill>
                  <a:schemeClr val="bg1"/>
                </a:solidFill>
                <a:latin typeface="Century Gothic" panose="020B0502020202020204" pitchFamily="34" charset="0"/>
                <a:ea typeface="Calibri" panose="020F0502020204030204" pitchFamily="34" charset="0"/>
                <a:cs typeface="Calibri" panose="020F0502020204030204" pitchFamily="34" charset="0"/>
              </a:rPr>
              <a:t>Esther will tour a range of bars and café’s: </a:t>
            </a:r>
          </a:p>
          <a:p>
            <a:pPr>
              <a:lnSpc>
                <a:spcPct val="107000"/>
              </a:lnSpc>
              <a:spcAft>
                <a:spcPts val="0"/>
              </a:spcAft>
            </a:pP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November through to the end of December</a:t>
            </a:r>
            <a:endParaRPr lang="en-GB" dirty="0">
              <a:solidFill>
                <a:schemeClr val="bg1"/>
              </a:solidFill>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b="1" dirty="0">
                <a:solidFill>
                  <a:schemeClr val="bg1"/>
                </a:solidFill>
                <a:latin typeface="Century Gothic" panose="020B0502020202020204" pitchFamily="34" charset="0"/>
                <a:ea typeface="Calibri" panose="020F0502020204030204" pitchFamily="34" charset="0"/>
                <a:cs typeface="Calibri" panose="020F0502020204030204" pitchFamily="34" charset="0"/>
              </a:rPr>
              <a:t> </a:t>
            </a:r>
            <a:endParaRPr lang="en-GB" dirty="0">
              <a:solidFill>
                <a:schemeClr val="bg1"/>
              </a:solidFill>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b="1" dirty="0">
                <a:solidFill>
                  <a:schemeClr val="bg1"/>
                </a:solidFill>
                <a:latin typeface="Century Gothic" panose="020B0502020202020204" pitchFamily="34" charset="0"/>
                <a:ea typeface="Calibri" panose="020F0502020204030204" pitchFamily="34" charset="0"/>
                <a:cs typeface="Calibri" panose="020F0502020204030204" pitchFamily="34" charset="0"/>
              </a:rPr>
              <a:t>Confirmed Tour Dates:</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a:t>
            </a:r>
            <a:endParaRPr lang="en-GB" dirty="0">
              <a:solidFill>
                <a:schemeClr val="bg1"/>
              </a:solidFill>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b="1" dirty="0">
                <a:solidFill>
                  <a:schemeClr val="bg1"/>
                </a:solidFill>
                <a:latin typeface="Century Gothic" panose="020B0502020202020204" pitchFamily="34" charset="0"/>
                <a:ea typeface="Calibri" panose="020F0502020204030204" pitchFamily="34" charset="0"/>
                <a:cs typeface="Calibri" panose="020F0502020204030204" pitchFamily="34" charset="0"/>
              </a:rPr>
              <a:t>KIWE partners with Vix3ns Events – The Enchanted Forest – South East London</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7</a:t>
            </a:r>
            <a:r>
              <a:rPr lang="en-GB" baseline="30000" dirty="0">
                <a:solidFill>
                  <a:schemeClr val="bg1"/>
                </a:solidFill>
                <a:latin typeface="Century Gothic" panose="020B0502020202020204" pitchFamily="34" charset="0"/>
                <a:ea typeface="Calibri" panose="020F0502020204030204" pitchFamily="34" charset="0"/>
                <a:cs typeface="Calibri" panose="020F0502020204030204" pitchFamily="34" charset="0"/>
              </a:rPr>
              <a:t>th</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November 2019</a:t>
            </a:r>
            <a:endParaRPr lang="en-GB" dirty="0">
              <a:solidFill>
                <a:schemeClr val="bg1"/>
              </a:solidFill>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b="1" dirty="0">
                <a:solidFill>
                  <a:schemeClr val="bg1"/>
                </a:solidFill>
                <a:latin typeface="Century Gothic" panose="020B0502020202020204" pitchFamily="34" charset="0"/>
                <a:ea typeface="Calibri" panose="020F0502020204030204" pitchFamily="34" charset="0"/>
                <a:cs typeface="Calibri" panose="020F0502020204030204" pitchFamily="34" charset="0"/>
              </a:rPr>
              <a:t>KIWE at Metropolis – West London:</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8</a:t>
            </a:r>
            <a:r>
              <a:rPr lang="en-GB" baseline="30000" dirty="0">
                <a:solidFill>
                  <a:schemeClr val="bg1"/>
                </a:solidFill>
                <a:latin typeface="Century Gothic" panose="020B0502020202020204" pitchFamily="34" charset="0"/>
                <a:ea typeface="Calibri" panose="020F0502020204030204" pitchFamily="34" charset="0"/>
                <a:cs typeface="Calibri" panose="020F0502020204030204" pitchFamily="34" charset="0"/>
              </a:rPr>
              <a:t>th</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November 2019 </a:t>
            </a:r>
            <a:endParaRPr lang="en-GB" dirty="0">
              <a:solidFill>
                <a:schemeClr val="bg1"/>
              </a:solidFill>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b="1" dirty="0">
                <a:solidFill>
                  <a:schemeClr val="bg1"/>
                </a:solidFill>
                <a:latin typeface="Century Gothic" panose="020B0502020202020204" pitchFamily="34" charset="0"/>
                <a:ea typeface="Calibri" panose="020F0502020204030204" pitchFamily="34" charset="0"/>
                <a:cs typeface="Calibri" panose="020F0502020204030204" pitchFamily="34" charset="0"/>
              </a:rPr>
              <a:t>KIWE at The Star – Guildford</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9</a:t>
            </a:r>
            <a:r>
              <a:rPr lang="en-GB" baseline="30000" dirty="0">
                <a:solidFill>
                  <a:schemeClr val="bg1"/>
                </a:solidFill>
                <a:latin typeface="Century Gothic" panose="020B0502020202020204" pitchFamily="34" charset="0"/>
                <a:ea typeface="Calibri" panose="020F0502020204030204" pitchFamily="34" charset="0"/>
                <a:cs typeface="Calibri" panose="020F0502020204030204" pitchFamily="34" charset="0"/>
              </a:rPr>
              <a:t>th</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November 2019</a:t>
            </a:r>
            <a:endParaRPr lang="en-GB" dirty="0">
              <a:solidFill>
                <a:schemeClr val="bg1"/>
              </a:solidFill>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b="1" dirty="0">
                <a:solidFill>
                  <a:schemeClr val="bg1"/>
                </a:solidFill>
                <a:latin typeface="Century Gothic" panose="020B0502020202020204" pitchFamily="34" charset="0"/>
                <a:ea typeface="Calibri" panose="020F0502020204030204" pitchFamily="34" charset="0"/>
                <a:cs typeface="Calibri" panose="020F0502020204030204" pitchFamily="34" charset="0"/>
              </a:rPr>
              <a:t>KIWE at The George IV – West London: </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6</a:t>
            </a:r>
            <a:r>
              <a:rPr lang="en-GB" baseline="30000" dirty="0">
                <a:solidFill>
                  <a:schemeClr val="bg1"/>
                </a:solidFill>
                <a:latin typeface="Century Gothic" panose="020B0502020202020204" pitchFamily="34" charset="0"/>
                <a:ea typeface="Calibri" panose="020F0502020204030204" pitchFamily="34" charset="0"/>
                <a:cs typeface="Calibri" panose="020F0502020204030204" pitchFamily="34" charset="0"/>
              </a:rPr>
              <a:t>th</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December 2019</a:t>
            </a:r>
            <a:endParaRPr lang="en-GB" dirty="0">
              <a:solidFill>
                <a:schemeClr val="bg1"/>
              </a:solidFill>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b="1" dirty="0">
                <a:solidFill>
                  <a:schemeClr val="bg1"/>
                </a:solidFill>
                <a:latin typeface="Century Gothic" panose="020B0502020202020204" pitchFamily="34" charset="0"/>
                <a:ea typeface="Calibri" panose="020F0502020204030204" pitchFamily="34" charset="0"/>
                <a:cs typeface="Calibri" panose="020F0502020204030204" pitchFamily="34" charset="0"/>
              </a:rPr>
              <a:t>KIWE at the Venn Street Records – Saturday Live Music Nights: </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7</a:t>
            </a:r>
            <a:r>
              <a:rPr lang="en-GB" baseline="30000" dirty="0">
                <a:solidFill>
                  <a:schemeClr val="bg1"/>
                </a:solidFill>
                <a:latin typeface="Century Gothic" panose="020B0502020202020204" pitchFamily="34" charset="0"/>
                <a:ea typeface="Calibri" panose="020F0502020204030204" pitchFamily="34" charset="0"/>
                <a:cs typeface="Calibri" panose="020F0502020204030204" pitchFamily="34" charset="0"/>
              </a:rPr>
              <a:t>th</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December 2019</a:t>
            </a:r>
            <a:endParaRPr lang="en-GB" dirty="0">
              <a:solidFill>
                <a:schemeClr val="bg1"/>
              </a:solidFill>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b="1" dirty="0">
                <a:solidFill>
                  <a:schemeClr val="bg1"/>
                </a:solidFill>
                <a:latin typeface="Century Gothic" panose="020B0502020202020204" pitchFamily="34" charset="0"/>
                <a:ea typeface="Calibri" panose="020F0502020204030204" pitchFamily="34" charset="0"/>
                <a:cs typeface="Calibri" panose="020F0502020204030204" pitchFamily="34" charset="0"/>
              </a:rPr>
              <a:t>Vibe 107.6 – Raw Vibes Show: </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Live performance 8</a:t>
            </a:r>
            <a:r>
              <a:rPr lang="en-GB" baseline="30000" dirty="0">
                <a:solidFill>
                  <a:schemeClr val="bg1"/>
                </a:solidFill>
                <a:latin typeface="Century Gothic" panose="020B0502020202020204" pitchFamily="34" charset="0"/>
                <a:ea typeface="Calibri" panose="020F0502020204030204" pitchFamily="34" charset="0"/>
                <a:cs typeface="Calibri" panose="020F0502020204030204" pitchFamily="34" charset="0"/>
              </a:rPr>
              <a:t>th</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December 2019</a:t>
            </a:r>
            <a:endParaRPr lang="en-GB" dirty="0">
              <a:solidFill>
                <a:schemeClr val="bg1"/>
              </a:solidFill>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b="1" dirty="0">
                <a:solidFill>
                  <a:schemeClr val="bg1"/>
                </a:solidFill>
                <a:latin typeface="Century Gothic" panose="020B0502020202020204" pitchFamily="34" charset="0"/>
                <a:ea typeface="Calibri" panose="020F0502020204030204" pitchFamily="34" charset="0"/>
                <a:cs typeface="Calibri" panose="020F0502020204030204" pitchFamily="34" charset="0"/>
              </a:rPr>
              <a:t>Interview and performance at Ladies in Waiting event:</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25</a:t>
            </a:r>
            <a:r>
              <a:rPr lang="en-GB" baseline="30000" dirty="0">
                <a:solidFill>
                  <a:schemeClr val="bg1"/>
                </a:solidFill>
                <a:latin typeface="Century Gothic" panose="020B0502020202020204" pitchFamily="34" charset="0"/>
                <a:ea typeface="Calibri" panose="020F0502020204030204" pitchFamily="34" charset="0"/>
                <a:cs typeface="Calibri" panose="020F0502020204030204" pitchFamily="34" charset="0"/>
              </a:rPr>
              <a:t>th</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January 2020</a:t>
            </a:r>
            <a:endParaRPr lang="en-GB" dirty="0">
              <a:solidFill>
                <a:schemeClr val="bg1"/>
              </a:solidFill>
              <a:latin typeface="Century Gothic" panose="020B0502020202020204" pitchFamily="34" charset="0"/>
              <a:ea typeface="Calibri" panose="020F0502020204030204" pitchFamily="34" charset="0"/>
              <a:cs typeface="Times New Roman" panose="02020603050405020304" pitchFamily="18" charset="0"/>
            </a:endParaRPr>
          </a:p>
          <a:p>
            <a:pPr>
              <a:lnSpc>
                <a:spcPct val="107000"/>
              </a:lnSpc>
              <a:spcAft>
                <a:spcPts val="0"/>
              </a:spcAft>
            </a:pPr>
            <a:r>
              <a:rPr lang="en-GB" b="1" dirty="0">
                <a:solidFill>
                  <a:schemeClr val="bg1"/>
                </a:solidFill>
                <a:latin typeface="Century Gothic" panose="020B0502020202020204" pitchFamily="34" charset="0"/>
                <a:ea typeface="Calibri" panose="020F0502020204030204" pitchFamily="34" charset="0"/>
                <a:cs typeface="Calibri" panose="020F0502020204030204" pitchFamily="34" charset="0"/>
              </a:rPr>
              <a:t>Black Beauty and Fashion Awards – West London: </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22</a:t>
            </a:r>
            <a:r>
              <a:rPr lang="en-GB" baseline="30000" dirty="0">
                <a:solidFill>
                  <a:schemeClr val="bg1"/>
                </a:solidFill>
                <a:latin typeface="Century Gothic" panose="020B0502020202020204" pitchFamily="34" charset="0"/>
                <a:ea typeface="Calibri" panose="020F0502020204030204" pitchFamily="34" charset="0"/>
                <a:cs typeface="Calibri" panose="020F0502020204030204" pitchFamily="34" charset="0"/>
              </a:rPr>
              <a:t>nd</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February 2019</a:t>
            </a:r>
            <a:endParaRPr lang="en-GB" dirty="0">
              <a:solidFill>
                <a:schemeClr val="bg1"/>
              </a:solidFill>
              <a:latin typeface="Century Gothic" panose="020B0502020202020204" pitchFamily="34"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11E8BB9B-87DD-4B3A-AA5C-67148EFDCBD3}"/>
              </a:ext>
            </a:extLst>
          </p:cNvPr>
          <p:cNvSpPr/>
          <p:nvPr/>
        </p:nvSpPr>
        <p:spPr>
          <a:xfrm>
            <a:off x="7640965" y="5239573"/>
            <a:ext cx="4351339" cy="662041"/>
          </a:xfrm>
          <a:prstGeom prst="rect">
            <a:avLst/>
          </a:prstGeom>
        </p:spPr>
        <p:txBody>
          <a:bodyPr wrap="square">
            <a:spAutoFit/>
          </a:bodyPr>
          <a:lstStyle/>
          <a:p>
            <a:pPr algn="ctr">
              <a:lnSpc>
                <a:spcPct val="107000"/>
              </a:lnSpc>
              <a:spcAft>
                <a:spcPts val="0"/>
              </a:spcAft>
            </a:pPr>
            <a:r>
              <a:rPr lang="en-GB" b="1" dirty="0">
                <a:solidFill>
                  <a:schemeClr val="bg1"/>
                </a:solidFill>
                <a:latin typeface="Century Gothic" panose="020B0502020202020204" pitchFamily="34" charset="0"/>
                <a:ea typeface="Calibri" panose="020F0502020204030204" pitchFamily="34" charset="0"/>
                <a:cs typeface="Calibri" panose="020F0502020204030204" pitchFamily="34" charset="0"/>
              </a:rPr>
              <a:t>Single release date:</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14</a:t>
            </a:r>
            <a:r>
              <a:rPr lang="en-GB" baseline="30000" dirty="0">
                <a:solidFill>
                  <a:schemeClr val="bg1"/>
                </a:solidFill>
                <a:latin typeface="Century Gothic" panose="020B0502020202020204" pitchFamily="34" charset="0"/>
                <a:ea typeface="Calibri" panose="020F0502020204030204" pitchFamily="34" charset="0"/>
                <a:cs typeface="Calibri" panose="020F0502020204030204" pitchFamily="34" charset="0"/>
              </a:rPr>
              <a:t>th</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February </a:t>
            </a:r>
            <a:endParaRPr lang="en-GB" dirty="0">
              <a:solidFill>
                <a:schemeClr val="bg1"/>
              </a:solidFill>
              <a:latin typeface="Century Gothic" panose="020B050202020202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n-GB" b="1" dirty="0">
                <a:solidFill>
                  <a:schemeClr val="bg1"/>
                </a:solidFill>
                <a:latin typeface="Century Gothic" panose="020B0502020202020204" pitchFamily="34" charset="0"/>
                <a:ea typeface="Calibri" panose="020F0502020204030204" pitchFamily="34" charset="0"/>
                <a:cs typeface="Calibri" panose="020F0502020204030204" pitchFamily="34" charset="0"/>
              </a:rPr>
              <a:t>Video release: </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13</a:t>
            </a:r>
            <a:r>
              <a:rPr lang="en-GB" baseline="30000" dirty="0">
                <a:solidFill>
                  <a:schemeClr val="bg1"/>
                </a:solidFill>
                <a:latin typeface="Century Gothic" panose="020B0502020202020204" pitchFamily="34" charset="0"/>
                <a:ea typeface="Calibri" panose="020F0502020204030204" pitchFamily="34" charset="0"/>
                <a:cs typeface="Calibri" panose="020F0502020204030204" pitchFamily="34" charset="0"/>
              </a:rPr>
              <a:t>th</a:t>
            </a:r>
            <a:r>
              <a:rPr lang="en-GB" dirty="0">
                <a:solidFill>
                  <a:schemeClr val="bg1"/>
                </a:solidFill>
                <a:latin typeface="Century Gothic" panose="020B0502020202020204" pitchFamily="34" charset="0"/>
                <a:ea typeface="Calibri" panose="020F0502020204030204" pitchFamily="34" charset="0"/>
                <a:cs typeface="Calibri" panose="020F0502020204030204" pitchFamily="34" charset="0"/>
              </a:rPr>
              <a:t> March 2020</a:t>
            </a:r>
            <a:endParaRPr lang="en-GB" dirty="0">
              <a:solidFill>
                <a:schemeClr val="bg1"/>
              </a:solidFill>
              <a:latin typeface="Century Gothic" panose="020B050202020202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63483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nodeType="clickEffect">
                                  <p:stCondLst>
                                    <p:cond delay="0"/>
                                  </p:stCondLst>
                                  <p:childTnLst>
                                    <p:set>
                                      <p:cBhvr>
                                        <p:cTn id="42" dur="1" fill="hold">
                                          <p:stCondLst>
                                            <p:cond delay="0"/>
                                          </p:stCondLst>
                                        </p:cTn>
                                        <p:tgtEl>
                                          <p:spTgt spid="5">
                                            <p:txEl>
                                              <p:pRg st="11" end="11"/>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nodeType="clickEffect">
                                  <p:stCondLst>
                                    <p:cond delay="0"/>
                                  </p:stCondLst>
                                  <p:childTnLst>
                                    <p:set>
                                      <p:cBhvr>
                                        <p:cTn id="46" dur="1" fill="hold">
                                          <p:stCondLst>
                                            <p:cond delay="0"/>
                                          </p:stCondLst>
                                        </p:cTn>
                                        <p:tgtEl>
                                          <p:spTgt spid="6">
                                            <p:txEl>
                                              <p:pRg st="0" end="0"/>
                                            </p:txEl>
                                          </p:spTgt>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09CBF85-5B9B-4BFA-A8CD-92693A07B9FD}"/>
              </a:ext>
            </a:extLst>
          </p:cNvPr>
          <p:cNvPicPr/>
          <p:nvPr/>
        </p:nvPicPr>
        <p:blipFill rotWithShape="1">
          <a:blip r:embed="rId2">
            <a:alphaModFix amt="35000"/>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id="{B2F1473D-D98F-408F-8864-2E15378B65A8}"/>
              </a:ext>
            </a:extLst>
          </p:cNvPr>
          <p:cNvSpPr>
            <a:spLocks noGrp="1"/>
          </p:cNvSpPr>
          <p:nvPr>
            <p:ph type="title"/>
          </p:nvPr>
        </p:nvSpPr>
        <p:spPr/>
        <p:txBody>
          <a:bodyPr>
            <a:normAutofit/>
          </a:bodyPr>
          <a:lstStyle/>
          <a:p>
            <a:r>
              <a:rPr lang="en-GB" sz="4800" dirty="0">
                <a:solidFill>
                  <a:schemeClr val="bg1"/>
                </a:solidFill>
                <a:latin typeface="Anton" panose="02000503000000000000" pitchFamily="2" charset="0"/>
              </a:rPr>
              <a:t>KIWE CONCEPT</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5777420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2BD6F6-785F-4DE5-A0CC-A13782B771E2}"/>
              </a:ext>
            </a:extLst>
          </p:cNvPr>
          <p:cNvPicPr/>
          <p:nvPr/>
        </p:nvPicPr>
        <p:blipFill rotWithShape="1">
          <a:blip r:embed="rId2">
            <a:alphaModFix amt="35000"/>
            <a:extLst/>
          </a:blip>
          <a:srcRect/>
          <a:stretch/>
        </p:blipFill>
        <p:spPr>
          <a:xfrm>
            <a:off x="20" y="-36934"/>
            <a:ext cx="12191980" cy="6857990"/>
          </a:xfrm>
          <a:prstGeom prst="rect">
            <a:avLst/>
          </a:prstGeom>
        </p:spPr>
      </p:pic>
      <p:sp>
        <p:nvSpPr>
          <p:cNvPr id="2" name="Title 1">
            <a:extLst>
              <a:ext uri="{FF2B5EF4-FFF2-40B4-BE49-F238E27FC236}">
                <a16:creationId xmlns:a16="http://schemas.microsoft.com/office/drawing/2014/main" id="{5437A35C-C614-4620-98F9-7BE364EC29BF}"/>
              </a:ext>
            </a:extLst>
          </p:cNvPr>
          <p:cNvSpPr>
            <a:spLocks noGrp="1"/>
          </p:cNvSpPr>
          <p:nvPr>
            <p:ph type="title"/>
          </p:nvPr>
        </p:nvSpPr>
        <p:spPr>
          <a:xfrm>
            <a:off x="574856" y="2729279"/>
            <a:ext cx="2893290" cy="1325563"/>
          </a:xfrm>
        </p:spPr>
        <p:txBody>
          <a:bodyPr>
            <a:noAutofit/>
          </a:bodyPr>
          <a:lstStyle/>
          <a:p>
            <a:pPr algn="ctr"/>
            <a:r>
              <a:rPr lang="en-GB" sz="7200" dirty="0">
                <a:solidFill>
                  <a:schemeClr val="bg1"/>
                </a:solidFill>
                <a:latin typeface="Anton" panose="02000503000000000000" pitchFamily="2" charset="0"/>
              </a:rPr>
              <a:t>Budget Plan</a:t>
            </a:r>
          </a:p>
        </p:txBody>
      </p:sp>
      <p:pic>
        <p:nvPicPr>
          <p:cNvPr id="11" name="Picture 10">
            <a:extLst>
              <a:ext uri="{FF2B5EF4-FFF2-40B4-BE49-F238E27FC236}">
                <a16:creationId xmlns:a16="http://schemas.microsoft.com/office/drawing/2014/main" id="{ADCB173C-F629-45CF-AFC5-F3205AAD0F7E}"/>
              </a:ext>
            </a:extLst>
          </p:cNvPr>
          <p:cNvPicPr>
            <a:picLocks noChangeAspect="1"/>
          </p:cNvPicPr>
          <p:nvPr/>
        </p:nvPicPr>
        <p:blipFill>
          <a:blip r:embed="rId3"/>
          <a:stretch>
            <a:fillRect/>
          </a:stretch>
        </p:blipFill>
        <p:spPr>
          <a:xfrm>
            <a:off x="4042982" y="365125"/>
            <a:ext cx="6719537" cy="6127750"/>
          </a:xfrm>
          <a:prstGeom prst="rect">
            <a:avLst/>
          </a:prstGeom>
        </p:spPr>
      </p:pic>
    </p:spTree>
    <p:extLst>
      <p:ext uri="{BB962C8B-B14F-4D97-AF65-F5344CB8AC3E}">
        <p14:creationId xmlns:p14="http://schemas.microsoft.com/office/powerpoint/2010/main" val="15202197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2BD6F6-785F-4DE5-A0CC-A13782B771E2}"/>
              </a:ext>
            </a:extLst>
          </p:cNvPr>
          <p:cNvPicPr/>
          <p:nvPr/>
        </p:nvPicPr>
        <p:blipFill rotWithShape="1">
          <a:blip r:embed="rId2">
            <a:alphaModFix amt="35000"/>
            <a:extLst/>
          </a:blip>
          <a:srcRect/>
          <a:stretch/>
        </p:blipFill>
        <p:spPr>
          <a:xfrm>
            <a:off x="20" y="-36934"/>
            <a:ext cx="12191980" cy="6857990"/>
          </a:xfrm>
          <a:prstGeom prst="rect">
            <a:avLst/>
          </a:prstGeom>
        </p:spPr>
      </p:pic>
      <p:sp>
        <p:nvSpPr>
          <p:cNvPr id="2" name="Title 1">
            <a:extLst>
              <a:ext uri="{FF2B5EF4-FFF2-40B4-BE49-F238E27FC236}">
                <a16:creationId xmlns:a16="http://schemas.microsoft.com/office/drawing/2014/main" id="{5437A35C-C614-4620-98F9-7BE364EC29BF}"/>
              </a:ext>
            </a:extLst>
          </p:cNvPr>
          <p:cNvSpPr>
            <a:spLocks noGrp="1"/>
          </p:cNvSpPr>
          <p:nvPr>
            <p:ph type="title"/>
          </p:nvPr>
        </p:nvSpPr>
        <p:spPr>
          <a:xfrm>
            <a:off x="4469245" y="258261"/>
            <a:ext cx="3253509" cy="1325563"/>
          </a:xfrm>
        </p:spPr>
        <p:txBody>
          <a:bodyPr>
            <a:normAutofit/>
          </a:bodyPr>
          <a:lstStyle/>
          <a:p>
            <a:pPr algn="ctr"/>
            <a:r>
              <a:rPr lang="en-GB" sz="4800" dirty="0">
                <a:solidFill>
                  <a:schemeClr val="bg1"/>
                </a:solidFill>
                <a:latin typeface="Anton" panose="02000503000000000000" pitchFamily="2" charset="0"/>
              </a:rPr>
              <a:t>Budget Plan</a:t>
            </a:r>
          </a:p>
        </p:txBody>
      </p:sp>
      <p:pic>
        <p:nvPicPr>
          <p:cNvPr id="3" name="Picture 2">
            <a:extLst>
              <a:ext uri="{FF2B5EF4-FFF2-40B4-BE49-F238E27FC236}">
                <a16:creationId xmlns:a16="http://schemas.microsoft.com/office/drawing/2014/main" id="{2E1B9701-8649-405E-B634-E2D798A52A99}"/>
              </a:ext>
            </a:extLst>
          </p:cNvPr>
          <p:cNvPicPr>
            <a:picLocks noChangeAspect="1"/>
          </p:cNvPicPr>
          <p:nvPr/>
        </p:nvPicPr>
        <p:blipFill>
          <a:blip r:embed="rId3"/>
          <a:stretch>
            <a:fillRect/>
          </a:stretch>
        </p:blipFill>
        <p:spPr>
          <a:xfrm>
            <a:off x="1033652" y="1739517"/>
            <a:ext cx="10124694" cy="5081539"/>
          </a:xfrm>
          <a:prstGeom prst="rect">
            <a:avLst/>
          </a:prstGeom>
        </p:spPr>
      </p:pic>
    </p:spTree>
    <p:extLst>
      <p:ext uri="{BB962C8B-B14F-4D97-AF65-F5344CB8AC3E}">
        <p14:creationId xmlns:p14="http://schemas.microsoft.com/office/powerpoint/2010/main" val="28185652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32BD6F6-785F-4DE5-A0CC-A13782B771E2}"/>
              </a:ext>
            </a:extLst>
          </p:cNvPr>
          <p:cNvPicPr/>
          <p:nvPr/>
        </p:nvPicPr>
        <p:blipFill rotWithShape="1">
          <a:blip r:embed="rId2">
            <a:alphaModFix amt="35000"/>
            <a:extLst/>
          </a:blip>
          <a:srcRect/>
          <a:stretch/>
        </p:blipFill>
        <p:spPr>
          <a:xfrm>
            <a:off x="20" y="-36934"/>
            <a:ext cx="12191980" cy="6857990"/>
          </a:xfrm>
          <a:prstGeom prst="rect">
            <a:avLst/>
          </a:prstGeom>
        </p:spPr>
      </p:pic>
      <p:sp>
        <p:nvSpPr>
          <p:cNvPr id="2" name="Title 1">
            <a:extLst>
              <a:ext uri="{FF2B5EF4-FFF2-40B4-BE49-F238E27FC236}">
                <a16:creationId xmlns:a16="http://schemas.microsoft.com/office/drawing/2014/main" id="{5437A35C-C614-4620-98F9-7BE364EC29BF}"/>
              </a:ext>
            </a:extLst>
          </p:cNvPr>
          <p:cNvSpPr>
            <a:spLocks noGrp="1"/>
          </p:cNvSpPr>
          <p:nvPr>
            <p:ph type="title"/>
          </p:nvPr>
        </p:nvSpPr>
        <p:spPr/>
        <p:txBody>
          <a:bodyPr>
            <a:normAutofit/>
          </a:bodyPr>
          <a:lstStyle/>
          <a:p>
            <a:r>
              <a:rPr lang="en-GB" sz="4800" dirty="0">
                <a:solidFill>
                  <a:schemeClr val="bg1"/>
                </a:solidFill>
                <a:latin typeface="Anton" panose="02000503000000000000" pitchFamily="2" charset="0"/>
              </a:rPr>
              <a:t>References</a:t>
            </a:r>
          </a:p>
        </p:txBody>
      </p:sp>
      <p:sp>
        <p:nvSpPr>
          <p:cNvPr id="3" name="Content Placeholder 2">
            <a:extLst>
              <a:ext uri="{FF2B5EF4-FFF2-40B4-BE49-F238E27FC236}">
                <a16:creationId xmlns:a16="http://schemas.microsoft.com/office/drawing/2014/main" id="{BFDED83D-ADDB-450A-99E2-7AE729EF0C3C}"/>
              </a:ext>
            </a:extLst>
          </p:cNvPr>
          <p:cNvSpPr>
            <a:spLocks noGrp="1"/>
          </p:cNvSpPr>
          <p:nvPr>
            <p:ph idx="1"/>
          </p:nvPr>
        </p:nvSpPr>
        <p:spPr/>
        <p:txBody>
          <a:bodyPr/>
          <a:lstStyle/>
          <a:p>
            <a:pPr marL="720000" indent="-457200">
              <a:buNone/>
            </a:pPr>
            <a:r>
              <a:rPr lang="en-GB" dirty="0" err="1">
                <a:solidFill>
                  <a:schemeClr val="bg1"/>
                </a:solidFill>
                <a:latin typeface="Century Gothic" panose="020B0502020202020204" pitchFamily="34" charset="0"/>
              </a:rPr>
              <a:t>Aufderheide</a:t>
            </a:r>
            <a:r>
              <a:rPr lang="en-GB" dirty="0">
                <a:solidFill>
                  <a:schemeClr val="bg1"/>
                </a:solidFill>
                <a:latin typeface="Century Gothic" panose="020B0502020202020204" pitchFamily="34" charset="0"/>
              </a:rPr>
              <a:t>, P. (1986). </a:t>
            </a:r>
            <a:r>
              <a:rPr lang="en-GB" i="1" dirty="0">
                <a:solidFill>
                  <a:schemeClr val="bg1"/>
                </a:solidFill>
                <a:latin typeface="Century Gothic" panose="020B0502020202020204" pitchFamily="34" charset="0"/>
              </a:rPr>
              <a:t>Music Videos: The Look of the Sound, Journal Of Communication</a:t>
            </a:r>
            <a:r>
              <a:rPr lang="en-GB" dirty="0">
                <a:solidFill>
                  <a:schemeClr val="bg1"/>
                </a:solidFill>
                <a:latin typeface="Century Gothic" panose="020B0502020202020204" pitchFamily="34" charset="0"/>
              </a:rPr>
              <a:t>, 36 (1), pp. 57-78. DOI:10.1111/j.1460-2466.1986.tb03039.x.</a:t>
            </a:r>
          </a:p>
          <a:p>
            <a:pPr marL="720000" indent="-457200">
              <a:buNone/>
            </a:pPr>
            <a:endParaRPr lang="en-GB" dirty="0">
              <a:solidFill>
                <a:schemeClr val="bg1"/>
              </a:solidFill>
              <a:effectLst/>
              <a:latin typeface="Century Gothic" panose="020B0502020202020204" pitchFamily="34" charset="0"/>
            </a:endParaRPr>
          </a:p>
          <a:p>
            <a:pPr marL="720000" indent="-457200">
              <a:buNone/>
            </a:pPr>
            <a:r>
              <a:rPr lang="en-GB" dirty="0" err="1">
                <a:solidFill>
                  <a:schemeClr val="bg1"/>
                </a:solidFill>
                <a:latin typeface="Century Gothic" panose="020B0502020202020204" pitchFamily="34" charset="0"/>
              </a:rPr>
              <a:t>Petchers</a:t>
            </a:r>
            <a:r>
              <a:rPr lang="en-GB" dirty="0">
                <a:solidFill>
                  <a:schemeClr val="bg1"/>
                </a:solidFill>
                <a:latin typeface="Century Gothic" panose="020B0502020202020204" pitchFamily="34" charset="0"/>
              </a:rPr>
              <a:t>, B. (2012). </a:t>
            </a:r>
            <a:r>
              <a:rPr lang="en-GB" i="1" dirty="0">
                <a:solidFill>
                  <a:schemeClr val="bg1"/>
                </a:solidFill>
                <a:latin typeface="Century Gothic" panose="020B0502020202020204" pitchFamily="34" charset="0"/>
              </a:rPr>
              <a:t>The Branding Power of Today's Music Videos</a:t>
            </a:r>
            <a:r>
              <a:rPr lang="en-GB" dirty="0">
                <a:solidFill>
                  <a:schemeClr val="bg1"/>
                </a:solidFill>
                <a:latin typeface="Century Gothic" panose="020B0502020202020204" pitchFamily="34" charset="0"/>
              </a:rPr>
              <a:t>, Forbes.com. Available from: https://www.forbes.com/sites/brianpetchers/2012/09/25/the-branding-power-of-todaysmusic-videos/#6f3e2a801c1f [Accessed 1 August 2018].</a:t>
            </a:r>
            <a:endParaRPr lang="en-GB" dirty="0">
              <a:solidFill>
                <a:schemeClr val="bg1"/>
              </a:solidFill>
              <a:effectLst/>
              <a:latin typeface="Century Gothic" panose="020B0502020202020204" pitchFamily="34" charset="0"/>
            </a:endParaRPr>
          </a:p>
        </p:txBody>
      </p:sp>
    </p:spTree>
    <p:extLst>
      <p:ext uri="{BB962C8B-B14F-4D97-AF65-F5344CB8AC3E}">
        <p14:creationId xmlns:p14="http://schemas.microsoft.com/office/powerpoint/2010/main" val="42494359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1368</TotalTime>
  <Words>1175</Words>
  <Application>Microsoft Office PowerPoint</Application>
  <PresentationFormat>Widescreen</PresentationFormat>
  <Paragraphs>152</Paragraphs>
  <Slides>22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Anton</vt:lpstr>
      <vt:lpstr>Arial</vt:lpstr>
      <vt:lpstr>Calibri</vt:lpstr>
      <vt:lpstr>Calibri Light</vt:lpstr>
      <vt:lpstr>Century Gothic</vt:lpstr>
      <vt:lpstr>Franklin Gothic Medium</vt:lpstr>
      <vt:lpstr>Times New Roman</vt:lpstr>
      <vt:lpstr>Office Theme</vt:lpstr>
      <vt:lpstr>ENTERTAINMENT MARKETING BMTY7003 Assessment Component 1 - Report</vt:lpstr>
      <vt:lpstr>Artist Overview</vt:lpstr>
      <vt:lpstr>Album Details</vt:lpstr>
      <vt:lpstr>Track Listing</vt:lpstr>
      <vt:lpstr>Details on Sound Recording</vt:lpstr>
      <vt:lpstr>Target Market(s)</vt:lpstr>
      <vt:lpstr>Target Market(s)</vt:lpstr>
      <vt:lpstr>Team</vt:lpstr>
      <vt:lpstr>Release Plan</vt:lpstr>
      <vt:lpstr>Publicity</vt:lpstr>
      <vt:lpstr>Print Advertising – Publications to approach</vt:lpstr>
      <vt:lpstr>Radio &amp; TV</vt:lpstr>
      <vt:lpstr>Online &amp; Social Media</vt:lpstr>
      <vt:lpstr>Branding Tools</vt:lpstr>
      <vt:lpstr>Distribution</vt:lpstr>
      <vt:lpstr>Video</vt:lpstr>
      <vt:lpstr>Video</vt:lpstr>
      <vt:lpstr>Touring - KIWE</vt:lpstr>
      <vt:lpstr>KIWE CONCEPT</vt:lpstr>
      <vt:lpstr>Budget Plan</vt:lpstr>
      <vt:lpstr>Budget Plan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ENTERTAINMENT MARKETING BMTY7003 Assessment Component 1 - Report</dc:title>
  <dc:creator>Esther Cole</dc:creator>
  <cp:lastModifiedBy>Jessica Tang</cp:lastModifiedBy>
  <cp:revision>11</cp:revision>
  <dcterms:created xsi:type="dcterms:W3CDTF">2019-04-03T12:27:16Z</dcterms:created>
  <dcterms:modified xsi:type="dcterms:W3CDTF">2019-05-01T10:49:43Z</dcterms:modified>
</cp:coreProperties>
</file>