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36"/>
  </p:notesMasterIdLst>
  <p:handoutMasterIdLst>
    <p:handoutMasterId r:id="rId37"/>
  </p:handoutMasterIdLst>
  <p:sldIdLst>
    <p:sldId id="371" r:id="rId2"/>
    <p:sldId id="861" r:id="rId3"/>
    <p:sldId id="862" r:id="rId4"/>
    <p:sldId id="863" r:id="rId5"/>
    <p:sldId id="875" r:id="rId6"/>
    <p:sldId id="864" r:id="rId7"/>
    <p:sldId id="865" r:id="rId8"/>
    <p:sldId id="866" r:id="rId9"/>
    <p:sldId id="867" r:id="rId10"/>
    <p:sldId id="868" r:id="rId11"/>
    <p:sldId id="876" r:id="rId12"/>
    <p:sldId id="869" r:id="rId13"/>
    <p:sldId id="877" r:id="rId14"/>
    <p:sldId id="878" r:id="rId15"/>
    <p:sldId id="879" r:id="rId16"/>
    <p:sldId id="880" r:id="rId17"/>
    <p:sldId id="881" r:id="rId18"/>
    <p:sldId id="882" r:id="rId19"/>
    <p:sldId id="883" r:id="rId20"/>
    <p:sldId id="828" r:id="rId21"/>
    <p:sldId id="829" r:id="rId22"/>
    <p:sldId id="845" r:id="rId23"/>
    <p:sldId id="884" r:id="rId24"/>
    <p:sldId id="830" r:id="rId25"/>
    <p:sldId id="831" r:id="rId26"/>
    <p:sldId id="832" r:id="rId27"/>
    <p:sldId id="885" r:id="rId28"/>
    <p:sldId id="833" r:id="rId29"/>
    <p:sldId id="834" r:id="rId30"/>
    <p:sldId id="836" r:id="rId31"/>
    <p:sldId id="837" r:id="rId32"/>
    <p:sldId id="835" r:id="rId33"/>
    <p:sldId id="886" r:id="rId34"/>
    <p:sldId id="838" r:id="rId35"/>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817" autoAdjust="0"/>
  </p:normalViewPr>
  <p:slideViewPr>
    <p:cSldViewPr>
      <p:cViewPr varScale="1">
        <p:scale>
          <a:sx n="72" d="100"/>
          <a:sy n="72" d="100"/>
        </p:scale>
        <p:origin x="1008" y="62"/>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2025/5/25</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2025/5/25</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2025/5/25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2025/5/25</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2025/5/25</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2025/5/25</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2025/5/25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2025/5/25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2025/5/25</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microsoft.com/office/2007/relationships/hdphoto" Target="../media/hdphoto2.wdp"/><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microsoft.com/office/2007/relationships/hdphoto" Target="../media/hdphoto2.wdp"/><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8.xml"/><Relationship Id="rId5" Type="http://schemas.microsoft.com/office/2007/relationships/hdphoto" Target="../media/hdphoto2.wdp"/><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1.xml"/><Relationship Id="rId5" Type="http://schemas.microsoft.com/office/2007/relationships/hdphoto" Target="../media/hdphoto2.wdp"/><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1.xml"/><Relationship Id="rId5" Type="http://schemas.openxmlformats.org/officeDocument/2006/relationships/image" Target="../media/image11.png"/><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2.xml"/><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23.xml"/><Relationship Id="rId5" Type="http://schemas.microsoft.com/office/2007/relationships/hdphoto" Target="../media/hdphoto2.wdp"/><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6.xml"/><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27.xml"/><Relationship Id="rId5" Type="http://schemas.microsoft.com/office/2007/relationships/hdphoto" Target="../media/hdphoto2.wdp"/><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28.xml"/><Relationship Id="rId5" Type="http://schemas.microsoft.com/office/2007/relationships/hdphoto" Target="../media/hdphoto2.wdp"/><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9.xml"/><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33.xml"/><Relationship Id="rId5" Type="http://schemas.microsoft.com/office/2007/relationships/hdphoto" Target="../media/hdphoto2.wdp"/><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F76C3E6-EED1-FEF9-6E87-A2C2246500FA}"/>
              </a:ext>
            </a:extLst>
          </p:cNvPr>
          <p:cNvSpPr txBox="1"/>
          <p:nvPr/>
        </p:nvSpPr>
        <p:spPr>
          <a:xfrm>
            <a:off x="7969746" y="765498"/>
            <a:ext cx="300595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欲不貪著，須淨凡情。欲淨凡情，須開正知。當知一合相，當離名字言說。當於不可說處領會。不可</a:t>
            </a:r>
            <a:r>
              <a:rPr lang="en-US" altLang="zh-TW" sz="2800" b="1" dirty="0">
                <a:solidFill>
                  <a:schemeClr val="bg1"/>
                </a:solidFill>
              </a:rPr>
              <a:t>『</a:t>
            </a:r>
            <a:r>
              <a:rPr lang="zh-TW" altLang="en-US" sz="2800" b="1" dirty="0">
                <a:solidFill>
                  <a:schemeClr val="bg1"/>
                </a:solidFill>
              </a:rPr>
              <a:t>貪著其事</a:t>
            </a:r>
            <a:r>
              <a:rPr lang="en-US" altLang="zh-TW" sz="2800" b="1" dirty="0">
                <a:solidFill>
                  <a:schemeClr val="bg1"/>
                </a:solidFill>
              </a:rPr>
              <a:t>』</a:t>
            </a:r>
            <a:r>
              <a:rPr lang="zh-TW" altLang="en-US" sz="2800" b="1" dirty="0">
                <a:solidFill>
                  <a:schemeClr val="bg1"/>
                </a:solidFill>
              </a:rPr>
              <a:t>。如此，方為能解如來所說義。得以隨順契入。</a:t>
            </a:r>
          </a:p>
        </p:txBody>
      </p:sp>
      <p:sp>
        <p:nvSpPr>
          <p:cNvPr id="7" name="文字方塊 6">
            <a:extLst>
              <a:ext uri="{FF2B5EF4-FFF2-40B4-BE49-F238E27FC236}">
                <a16:creationId xmlns:a16="http://schemas.microsoft.com/office/drawing/2014/main" id="{26CD1E2B-BA6E-214A-86E8-549DD3238086}"/>
              </a:ext>
            </a:extLst>
          </p:cNvPr>
          <p:cNvSpPr txBox="1"/>
          <p:nvPr/>
        </p:nvSpPr>
        <p:spPr>
          <a:xfrm>
            <a:off x="334566" y="765497"/>
            <a:ext cx="7520007"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要把凡情淘汰盡，一定要開正知。正知是佛知佛見。佛說</a:t>
            </a:r>
            <a:r>
              <a:rPr lang="zh-CN" altLang="en-US" sz="2800" dirty="0">
                <a:solidFill>
                  <a:srgbClr val="FFFF00"/>
                </a:solidFill>
              </a:rPr>
              <a:t>一合相</a:t>
            </a:r>
            <a:r>
              <a:rPr lang="zh-TW" altLang="en-US" sz="2800" dirty="0">
                <a:solidFill>
                  <a:srgbClr val="FFFF00"/>
                </a:solidFill>
              </a:rPr>
              <a:t>，種種根性的人體會不一樣，則是不可說，「一合相者，則是不可說」，從這裡頭去體會。貪著一合相，錯了。實在講，佛菩薩唯恐我們聽了這個話，沒有懂他的意思，貪著言教，貪著名相，貪著言說，這就錯了。決定不能貪著，要離言說、離名字，離心緣相。你才真正懂得佛所說的意思，得以隨順契入，這就是古德所講的隨文入觀，你能夠契入。</a:t>
            </a:r>
          </a:p>
        </p:txBody>
      </p:sp>
      <p:pic>
        <p:nvPicPr>
          <p:cNvPr id="2" name="圖片 1">
            <a:extLst>
              <a:ext uri="{FF2B5EF4-FFF2-40B4-BE49-F238E27FC236}">
                <a16:creationId xmlns:a16="http://schemas.microsoft.com/office/drawing/2014/main" id="{BF6DC37E-5538-3AB1-221F-E6CB6244E60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4" name="匾額 3" descr="佛學概要十四講表 習講">
            <a:extLst>
              <a:ext uri="{FF2B5EF4-FFF2-40B4-BE49-F238E27FC236}">
                <a16:creationId xmlns:a16="http://schemas.microsoft.com/office/drawing/2014/main" id="{1DE196C9-32B8-2AA7-0F7C-492FD30B26F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Tree>
    <p:extLst>
      <p:ext uri="{BB962C8B-B14F-4D97-AF65-F5344CB8AC3E}">
        <p14:creationId xmlns:p14="http://schemas.microsoft.com/office/powerpoint/2010/main" val="39340027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1E8EC38B-D61B-8F4E-494E-B1230CFF511D}"/>
              </a:ext>
            </a:extLst>
          </p:cNvPr>
          <p:cNvPicPr>
            <a:picLocks noChangeAspect="1"/>
          </p:cNvPicPr>
          <p:nvPr/>
        </p:nvPicPr>
        <p:blipFill>
          <a:blip r:embed="rId3"/>
          <a:stretch>
            <a:fillRect/>
          </a:stretch>
        </p:blipFill>
        <p:spPr>
          <a:xfrm>
            <a:off x="910630" y="0"/>
            <a:ext cx="9145015" cy="6859588"/>
          </a:xfrm>
          <a:prstGeom prst="rect">
            <a:avLst/>
          </a:prstGeom>
        </p:spPr>
      </p:pic>
      <p:pic>
        <p:nvPicPr>
          <p:cNvPr id="5" name="圖片 4">
            <a:extLst>
              <a:ext uri="{FF2B5EF4-FFF2-40B4-BE49-F238E27FC236}">
                <a16:creationId xmlns:a16="http://schemas.microsoft.com/office/drawing/2014/main" id="{8D6FCA47-F024-A8C9-2B81-B074B5FD2010}"/>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6" name="匾額 5" descr="佛學概要十四講表 習講">
            <a:extLst>
              <a:ext uri="{FF2B5EF4-FFF2-40B4-BE49-F238E27FC236}">
                <a16:creationId xmlns:a16="http://schemas.microsoft.com/office/drawing/2014/main" id="{A710779A-74AD-B7BB-C052-766A44515A5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
        <p:nvSpPr>
          <p:cNvPr id="7" name="矩形 6">
            <a:extLst>
              <a:ext uri="{FF2B5EF4-FFF2-40B4-BE49-F238E27FC236}">
                <a16:creationId xmlns:a16="http://schemas.microsoft.com/office/drawing/2014/main" id="{5BA959EC-FF4A-4E7F-0C2E-83CBD686AB53}"/>
              </a:ext>
            </a:extLst>
          </p:cNvPr>
          <p:cNvSpPr/>
          <p:nvPr/>
        </p:nvSpPr>
        <p:spPr>
          <a:xfrm>
            <a:off x="4222998"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96EC1A77-AF56-2EB1-B71F-1D007419BF70}"/>
              </a:ext>
            </a:extLst>
          </p:cNvPr>
          <p:cNvSpPr/>
          <p:nvPr/>
        </p:nvSpPr>
        <p:spPr>
          <a:xfrm>
            <a:off x="6167214" y="2493690"/>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E8366353-10FE-A6A9-2570-48BBC93D30A0}"/>
              </a:ext>
            </a:extLst>
          </p:cNvPr>
          <p:cNvSpPr/>
          <p:nvPr/>
        </p:nvSpPr>
        <p:spPr>
          <a:xfrm>
            <a:off x="3502918" y="34297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C3E8D405-A004-2AA2-5F4B-B4802EC1485A}"/>
              </a:ext>
            </a:extLst>
          </p:cNvPr>
          <p:cNvSpPr/>
          <p:nvPr/>
        </p:nvSpPr>
        <p:spPr>
          <a:xfrm>
            <a:off x="3874577" y="4869954"/>
            <a:ext cx="504056" cy="86409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6456834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8EE283D-338B-993C-3011-CDC690B51236}"/>
              </a:ext>
            </a:extLst>
          </p:cNvPr>
          <p:cNvSpPr txBox="1"/>
          <p:nvPr/>
        </p:nvSpPr>
        <p:spPr>
          <a:xfrm>
            <a:off x="5622602" y="727449"/>
            <a:ext cx="287771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200"/>
              </a:lnSpc>
            </a:pPr>
            <a:r>
              <a:rPr lang="zh-TW" altLang="en-US" sz="2800" b="1" dirty="0">
                <a:solidFill>
                  <a:schemeClr val="bg1"/>
                </a:solidFill>
              </a:rPr>
              <a:t>此節經義極深。當知開經以來，屢言我人四相不可有。恐凡夫因佛如是反覆申說，遂執為我見等，真實是有。此見橫梗於心，正是我見。豈非反加其縛耶。</a:t>
            </a:r>
          </a:p>
        </p:txBody>
      </p:sp>
      <p:sp>
        <p:nvSpPr>
          <p:cNvPr id="5" name="文字方塊 4">
            <a:extLst>
              <a:ext uri="{FF2B5EF4-FFF2-40B4-BE49-F238E27FC236}">
                <a16:creationId xmlns:a16="http://schemas.microsoft.com/office/drawing/2014/main" id="{F7EC57C6-F7AF-6642-9B61-D026F77DE93B}"/>
              </a:ext>
            </a:extLst>
          </p:cNvPr>
          <p:cNvSpPr txBox="1"/>
          <p:nvPr/>
        </p:nvSpPr>
        <p:spPr>
          <a:xfrm>
            <a:off x="3790657" y="727449"/>
            <a:ext cx="1800493"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200"/>
              </a:lnSpc>
            </a:pPr>
            <a:r>
              <a:rPr lang="zh-TW" altLang="en-US" sz="2800" dirty="0">
                <a:solidFill>
                  <a:srgbClr val="FFFF00"/>
                </a:solidFill>
              </a:rPr>
              <a:t>離的念頭不能有，你還有離的念頭，你還是有妄想</a:t>
            </a:r>
            <a:r>
              <a:rPr lang="zh-CN" altLang="en-US" sz="2800" dirty="0">
                <a:solidFill>
                  <a:srgbClr val="FFFF00"/>
                </a:solidFill>
              </a:rPr>
              <a:t>、</a:t>
            </a:r>
            <a:r>
              <a:rPr lang="zh-TW" altLang="en-US" sz="2800" dirty="0">
                <a:solidFill>
                  <a:srgbClr val="FFFF00"/>
                </a:solidFill>
              </a:rPr>
              <a:t>執著。離也要離，那才真的乾淨</a:t>
            </a:r>
            <a:r>
              <a:rPr lang="zh-CN" altLang="en-US" sz="2800" dirty="0">
                <a:solidFill>
                  <a:srgbClr val="FFFF00"/>
                </a:solidFill>
              </a:rPr>
              <a:t>、</a:t>
            </a:r>
            <a:r>
              <a:rPr lang="zh-TW" altLang="en-US" sz="2800" dirty="0">
                <a:solidFill>
                  <a:srgbClr val="FFFF00"/>
                </a:solidFill>
              </a:rPr>
              <a:t>清淨。</a:t>
            </a:r>
          </a:p>
        </p:txBody>
      </p:sp>
      <p:sp>
        <p:nvSpPr>
          <p:cNvPr id="8" name="文字方塊 7">
            <a:extLst>
              <a:ext uri="{FF2B5EF4-FFF2-40B4-BE49-F238E27FC236}">
                <a16:creationId xmlns:a16="http://schemas.microsoft.com/office/drawing/2014/main" id="{AD83FBB3-70CB-6366-7EB3-4CCDB1DA3D09}"/>
              </a:ext>
            </a:extLst>
          </p:cNvPr>
          <p:cNvSpPr txBox="1"/>
          <p:nvPr/>
        </p:nvSpPr>
        <p:spPr>
          <a:xfrm>
            <a:off x="8538636" y="727450"/>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須菩提。若人言。佛說我見人見眾生見壽者見。須菩提。於意云何。是人解我所說義不。世尊。是人不解如來所說義。</a:t>
            </a:r>
            <a:r>
              <a:rPr lang="zh-CN" altLang="en-US" sz="2800" b="1" dirty="0">
                <a:solidFill>
                  <a:schemeClr val="bg1"/>
                </a:solidFill>
              </a:rPr>
              <a:t>」</a:t>
            </a:r>
            <a:endParaRPr lang="zh-TW" altLang="en-US" sz="2800" b="1" dirty="0">
              <a:solidFill>
                <a:schemeClr val="bg1"/>
              </a:solidFill>
            </a:endParaRPr>
          </a:p>
        </p:txBody>
      </p:sp>
      <p:pic>
        <p:nvPicPr>
          <p:cNvPr id="3" name="圖片 2">
            <a:extLst>
              <a:ext uri="{FF2B5EF4-FFF2-40B4-BE49-F238E27FC236}">
                <a16:creationId xmlns:a16="http://schemas.microsoft.com/office/drawing/2014/main" id="{EE9F6EFB-6537-A28B-EF13-0408BF8AB049}"/>
              </a:ext>
            </a:extLst>
          </p:cNvPr>
          <p:cNvPicPr>
            <a:picLocks noChangeAspect="1"/>
          </p:cNvPicPr>
          <p:nvPr/>
        </p:nvPicPr>
        <p:blipFill>
          <a:blip r:embed="rId3"/>
          <a:stretch>
            <a:fillRect/>
          </a:stretch>
        </p:blipFill>
        <p:spPr>
          <a:xfrm>
            <a:off x="11402656" y="637859"/>
            <a:ext cx="597206" cy="5470759"/>
          </a:xfrm>
          <a:prstGeom prst="rect">
            <a:avLst/>
          </a:prstGeom>
        </p:spPr>
      </p:pic>
      <p:sp>
        <p:nvSpPr>
          <p:cNvPr id="9" name="文字方塊 8">
            <a:extLst>
              <a:ext uri="{FF2B5EF4-FFF2-40B4-BE49-F238E27FC236}">
                <a16:creationId xmlns:a16="http://schemas.microsoft.com/office/drawing/2014/main" id="{F261C571-B481-CD7D-8317-BC2A765260AA}"/>
              </a:ext>
            </a:extLst>
          </p:cNvPr>
          <p:cNvSpPr txBox="1"/>
          <p:nvPr/>
        </p:nvSpPr>
        <p:spPr>
          <a:xfrm>
            <a:off x="235457" y="727448"/>
            <a:ext cx="3416320"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200"/>
              </a:lnSpc>
            </a:pPr>
            <a:r>
              <a:rPr lang="zh-TW" altLang="en-US" sz="2800" dirty="0">
                <a:solidFill>
                  <a:srgbClr val="FFFF00"/>
                </a:solidFill>
              </a:rPr>
              <a:t>四相為什麼不能執著？因為它根本沒有。如果你以為有，我要不執著它，你已經不解如來所說義。那個修行就修得很苦</a:t>
            </a:r>
            <a:r>
              <a:rPr lang="zh-CN" altLang="en-US" sz="2800" dirty="0">
                <a:solidFill>
                  <a:srgbClr val="FFFF00"/>
                </a:solidFill>
              </a:rPr>
              <a:t>。</a:t>
            </a:r>
            <a:r>
              <a:rPr lang="zh-TW" altLang="en-US" sz="2800" dirty="0">
                <a:solidFill>
                  <a:srgbClr val="FFFF00"/>
                </a:solidFill>
              </a:rPr>
              <a:t>你曉得是幻，</a:t>
            </a:r>
            <a:r>
              <a:rPr lang="zh-CN" altLang="en-US" sz="2800" dirty="0">
                <a:solidFill>
                  <a:srgbClr val="FFFF00"/>
                </a:solidFill>
              </a:rPr>
              <a:t>哪</a:t>
            </a:r>
            <a:r>
              <a:rPr lang="zh-TW" altLang="en-US" sz="2800" dirty="0">
                <a:solidFill>
                  <a:srgbClr val="FFFF00"/>
                </a:solidFill>
              </a:rPr>
              <a:t>有離不離？當下就丟掉了，就沒有了，問題就解決了。</a:t>
            </a:r>
          </a:p>
        </p:txBody>
      </p:sp>
    </p:spTree>
    <p:extLst>
      <p:ext uri="{BB962C8B-B14F-4D97-AF65-F5344CB8AC3E}">
        <p14:creationId xmlns:p14="http://schemas.microsoft.com/office/powerpoint/2010/main" val="31563978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A9E02F07-0D36-E0BD-E17C-7D8D98DC4C99}"/>
              </a:ext>
            </a:extLst>
          </p:cNvPr>
          <p:cNvPicPr>
            <a:picLocks noChangeAspect="1"/>
          </p:cNvPicPr>
          <p:nvPr/>
        </p:nvPicPr>
        <p:blipFill>
          <a:blip r:embed="rId3"/>
          <a:stretch>
            <a:fillRect/>
          </a:stretch>
        </p:blipFill>
        <p:spPr>
          <a:xfrm>
            <a:off x="910630" y="0"/>
            <a:ext cx="9145015" cy="6859588"/>
          </a:xfrm>
          <a:prstGeom prst="rect">
            <a:avLst/>
          </a:prstGeom>
        </p:spPr>
      </p:pic>
      <p:pic>
        <p:nvPicPr>
          <p:cNvPr id="5" name="圖片 4">
            <a:extLst>
              <a:ext uri="{FF2B5EF4-FFF2-40B4-BE49-F238E27FC236}">
                <a16:creationId xmlns:a16="http://schemas.microsoft.com/office/drawing/2014/main" id="{BC22A512-47E6-F9DC-4607-80D010B8E76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6" name="匾額 5" descr="佛學概要十四講表 習講">
            <a:extLst>
              <a:ext uri="{FF2B5EF4-FFF2-40B4-BE49-F238E27FC236}">
                <a16:creationId xmlns:a16="http://schemas.microsoft.com/office/drawing/2014/main" id="{211487E2-1D0B-AEC6-2CFE-FA68FA580A4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
        <p:nvSpPr>
          <p:cNvPr id="7" name="矩形 6">
            <a:extLst>
              <a:ext uri="{FF2B5EF4-FFF2-40B4-BE49-F238E27FC236}">
                <a16:creationId xmlns:a16="http://schemas.microsoft.com/office/drawing/2014/main" id="{3DE2CB8D-1270-9B97-FEB8-F4AEC9D2AB7F}"/>
              </a:ext>
            </a:extLst>
          </p:cNvPr>
          <p:cNvSpPr/>
          <p:nvPr/>
        </p:nvSpPr>
        <p:spPr>
          <a:xfrm>
            <a:off x="4222998"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005637DE-85BC-1B35-F605-4A74C974BB2A}"/>
              </a:ext>
            </a:extLst>
          </p:cNvPr>
          <p:cNvSpPr/>
          <p:nvPr/>
        </p:nvSpPr>
        <p:spPr>
          <a:xfrm>
            <a:off x="6167214" y="2493690"/>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E7B70C8E-9557-8C72-E553-BB53AFA9BDC1}"/>
              </a:ext>
            </a:extLst>
          </p:cNvPr>
          <p:cNvSpPr/>
          <p:nvPr/>
        </p:nvSpPr>
        <p:spPr>
          <a:xfrm>
            <a:off x="3502918" y="34297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CEC4453B-5B19-3A27-8773-BB7F5EE8ADC3}"/>
              </a:ext>
            </a:extLst>
          </p:cNvPr>
          <p:cNvSpPr/>
          <p:nvPr/>
        </p:nvSpPr>
        <p:spPr>
          <a:xfrm>
            <a:off x="3142878" y="4869954"/>
            <a:ext cx="504056" cy="86409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1466374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08212A3-05B0-889D-5EDC-95C277FC7583}"/>
              </a:ext>
            </a:extLst>
          </p:cNvPr>
          <p:cNvSpPr txBox="1"/>
          <p:nvPr/>
        </p:nvSpPr>
        <p:spPr>
          <a:xfrm>
            <a:off x="2436259" y="603393"/>
            <a:ext cx="4288353"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000"/>
              </a:lnSpc>
            </a:pPr>
            <a:r>
              <a:rPr lang="en-US" altLang="zh-TW" sz="2800" b="1" dirty="0">
                <a:solidFill>
                  <a:schemeClr val="bg1"/>
                </a:solidFill>
              </a:rPr>
              <a:t>『</a:t>
            </a:r>
            <a:r>
              <a:rPr lang="zh-TW" altLang="en-US" sz="2800" b="1" dirty="0">
                <a:solidFill>
                  <a:schemeClr val="bg1"/>
                </a:solidFill>
              </a:rPr>
              <a:t>是名</a:t>
            </a:r>
            <a:r>
              <a:rPr lang="en-US" altLang="zh-TW" sz="2800" b="1" dirty="0">
                <a:solidFill>
                  <a:schemeClr val="bg1"/>
                </a:solidFill>
              </a:rPr>
              <a:t>』</a:t>
            </a:r>
            <a:r>
              <a:rPr lang="zh-TW" altLang="en-US" sz="2800" b="1" dirty="0">
                <a:solidFill>
                  <a:schemeClr val="bg1"/>
                </a:solidFill>
              </a:rPr>
              <a:t>，約相，約緣起說。</a:t>
            </a:r>
            <a:r>
              <a:rPr lang="en-US" altLang="zh-TW" sz="2800" b="1" dirty="0">
                <a:solidFill>
                  <a:schemeClr val="bg1"/>
                </a:solidFill>
              </a:rPr>
              <a:t>『</a:t>
            </a:r>
            <a:r>
              <a:rPr lang="zh-TW" altLang="en-US" sz="2800" b="1" dirty="0">
                <a:solidFill>
                  <a:schemeClr val="bg1"/>
                </a:solidFill>
              </a:rPr>
              <a:t>即非</a:t>
            </a:r>
            <a:r>
              <a:rPr lang="en-US" altLang="zh-TW" sz="2800" b="1" dirty="0">
                <a:solidFill>
                  <a:schemeClr val="bg1"/>
                </a:solidFill>
              </a:rPr>
              <a:t>』</a:t>
            </a:r>
            <a:r>
              <a:rPr lang="zh-TW" altLang="en-US" sz="2800" b="1" dirty="0">
                <a:solidFill>
                  <a:schemeClr val="bg1"/>
                </a:solidFill>
              </a:rPr>
              <a:t>，約性，約性空義說。我人等見，皆為緣起之幻相。此佛說我見之真實義。</a:t>
            </a:r>
            <a:r>
              <a:rPr lang="en-US" altLang="zh-TW" sz="2800" b="1" dirty="0">
                <a:solidFill>
                  <a:schemeClr val="bg1"/>
                </a:solidFill>
              </a:rPr>
              <a:t>『</a:t>
            </a:r>
            <a:r>
              <a:rPr lang="zh-TW" altLang="en-US" sz="2800" b="1" dirty="0">
                <a:solidFill>
                  <a:schemeClr val="bg1"/>
                </a:solidFill>
              </a:rPr>
              <a:t>我見</a:t>
            </a:r>
            <a:r>
              <a:rPr lang="en-US" altLang="zh-TW" sz="2800" b="1" dirty="0">
                <a:solidFill>
                  <a:schemeClr val="bg1"/>
                </a:solidFill>
              </a:rPr>
              <a:t>』</a:t>
            </a:r>
            <a:r>
              <a:rPr lang="zh-TW" altLang="en-US" sz="2800" b="1" dirty="0">
                <a:solidFill>
                  <a:schemeClr val="bg1"/>
                </a:solidFill>
              </a:rPr>
              <a:t>是無明本（知見立知，是無明本），為成凡之由。破我見是智慧光，乃成聖之路。此中所說，正是的示修功。</a:t>
            </a:r>
          </a:p>
        </p:txBody>
      </p:sp>
      <p:sp>
        <p:nvSpPr>
          <p:cNvPr id="5" name="文字方塊 4">
            <a:extLst>
              <a:ext uri="{FF2B5EF4-FFF2-40B4-BE49-F238E27FC236}">
                <a16:creationId xmlns:a16="http://schemas.microsoft.com/office/drawing/2014/main" id="{5E206128-03AB-9F3F-EDD8-7505E3309559}"/>
              </a:ext>
            </a:extLst>
          </p:cNvPr>
          <p:cNvSpPr txBox="1"/>
          <p:nvPr/>
        </p:nvSpPr>
        <p:spPr>
          <a:xfrm>
            <a:off x="6751279" y="637859"/>
            <a:ext cx="172354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000"/>
              </a:lnSpc>
            </a:pPr>
            <a:r>
              <a:rPr lang="zh-TW" altLang="en-US" sz="2800" dirty="0">
                <a:solidFill>
                  <a:srgbClr val="FFFF00"/>
                </a:solidFill>
              </a:rPr>
              <a:t>這一段經文是解釋不但要離相，這個「見」，就是離的這個念頭也不能有，離也要離。</a:t>
            </a:r>
          </a:p>
        </p:txBody>
      </p:sp>
      <p:sp>
        <p:nvSpPr>
          <p:cNvPr id="8" name="文字方塊 7">
            <a:extLst>
              <a:ext uri="{FF2B5EF4-FFF2-40B4-BE49-F238E27FC236}">
                <a16:creationId xmlns:a16="http://schemas.microsoft.com/office/drawing/2014/main" id="{C8FEC3D6-15A3-4F99-6579-F7EEAC4F0F8C}"/>
              </a:ext>
            </a:extLst>
          </p:cNvPr>
          <p:cNvSpPr txBox="1"/>
          <p:nvPr/>
        </p:nvSpPr>
        <p:spPr>
          <a:xfrm>
            <a:off x="8519884" y="637859"/>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何以故。世尊說我見人見眾生見壽者見。即非我見人見眾生見壽者見。是名我見人見眾生見壽者見。</a:t>
            </a:r>
            <a:r>
              <a:rPr lang="zh-CN" altLang="en-US" sz="2800" b="1" dirty="0">
                <a:solidFill>
                  <a:schemeClr val="bg1"/>
                </a:solidFill>
              </a:rPr>
              <a:t>」</a:t>
            </a:r>
            <a:endParaRPr lang="zh-TW" altLang="en-US" sz="2800" b="1" dirty="0">
              <a:solidFill>
                <a:schemeClr val="bg1"/>
              </a:solidFill>
            </a:endParaRPr>
          </a:p>
        </p:txBody>
      </p:sp>
      <p:pic>
        <p:nvPicPr>
          <p:cNvPr id="3" name="圖片 2">
            <a:extLst>
              <a:ext uri="{FF2B5EF4-FFF2-40B4-BE49-F238E27FC236}">
                <a16:creationId xmlns:a16="http://schemas.microsoft.com/office/drawing/2014/main" id="{65F81A47-4F68-8BE7-AF3C-81F3E1904BA9}"/>
              </a:ext>
            </a:extLst>
          </p:cNvPr>
          <p:cNvPicPr>
            <a:picLocks noChangeAspect="1"/>
          </p:cNvPicPr>
          <p:nvPr/>
        </p:nvPicPr>
        <p:blipFill>
          <a:blip r:embed="rId3"/>
          <a:stretch>
            <a:fillRect/>
          </a:stretch>
        </p:blipFill>
        <p:spPr>
          <a:xfrm>
            <a:off x="11379985" y="765498"/>
            <a:ext cx="619877" cy="2958493"/>
          </a:xfrm>
          <a:prstGeom prst="rect">
            <a:avLst/>
          </a:prstGeom>
        </p:spPr>
      </p:pic>
      <p:sp>
        <p:nvSpPr>
          <p:cNvPr id="9" name="文字方塊 8">
            <a:extLst>
              <a:ext uri="{FF2B5EF4-FFF2-40B4-BE49-F238E27FC236}">
                <a16:creationId xmlns:a16="http://schemas.microsoft.com/office/drawing/2014/main" id="{C7296E31-CEAF-5D6D-4053-B0B07D2F99FF}"/>
              </a:ext>
            </a:extLst>
          </p:cNvPr>
          <p:cNvSpPr txBox="1"/>
          <p:nvPr/>
        </p:nvSpPr>
        <p:spPr>
          <a:xfrm>
            <a:off x="184286" y="637859"/>
            <a:ext cx="2236510"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000"/>
              </a:lnSpc>
            </a:pPr>
            <a:r>
              <a:rPr lang="zh-TW" altLang="en-US" sz="2800" dirty="0">
                <a:solidFill>
                  <a:srgbClr val="FFFF00"/>
                </a:solidFill>
              </a:rPr>
              <a:t>前面教我們離相。後面所說的，不但外面境界相是虛妄的，我們起心動念能緣的這個相，也是幻而不實。</a:t>
            </a:r>
          </a:p>
        </p:txBody>
      </p:sp>
    </p:spTree>
    <p:extLst>
      <p:ext uri="{BB962C8B-B14F-4D97-AF65-F5344CB8AC3E}">
        <p14:creationId xmlns:p14="http://schemas.microsoft.com/office/powerpoint/2010/main" val="42478427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1F155E2-8D8F-23D5-ABE9-E025C8E64307}"/>
              </a:ext>
            </a:extLst>
          </p:cNvPr>
          <p:cNvSpPr txBox="1"/>
          <p:nvPr/>
        </p:nvSpPr>
        <p:spPr>
          <a:xfrm>
            <a:off x="4373249" y="683305"/>
            <a:ext cx="300595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世尊教以直照本來無我無見之心源。不但我見無，即無我之見亦無。於是乎我見之蹤影全無矣。直捷痛快，孰逾於此。妙而且要耳。</a:t>
            </a:r>
          </a:p>
        </p:txBody>
      </p:sp>
      <p:sp>
        <p:nvSpPr>
          <p:cNvPr id="8" name="文字方塊 7">
            <a:extLst>
              <a:ext uri="{FF2B5EF4-FFF2-40B4-BE49-F238E27FC236}">
                <a16:creationId xmlns:a16="http://schemas.microsoft.com/office/drawing/2014/main" id="{A42F6047-D782-2C56-68A4-61C260A3FD5B}"/>
              </a:ext>
            </a:extLst>
          </p:cNvPr>
          <p:cNvSpPr txBox="1"/>
          <p:nvPr/>
        </p:nvSpPr>
        <p:spPr>
          <a:xfrm>
            <a:off x="7739583" y="711073"/>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修功於日常生活工作中，則須依照幻法，勤修不怠。所謂啟建水月道場，大作夢中佛事。惟心中不存一能修所修而已。</a:t>
            </a:r>
          </a:p>
        </p:txBody>
      </p:sp>
      <p:sp>
        <p:nvSpPr>
          <p:cNvPr id="2" name="文字方塊 1">
            <a:extLst>
              <a:ext uri="{FF2B5EF4-FFF2-40B4-BE49-F238E27FC236}">
                <a16:creationId xmlns:a16="http://schemas.microsoft.com/office/drawing/2014/main" id="{F7E31795-8BB9-70A5-4AB0-9C07E09F7BFF}"/>
              </a:ext>
            </a:extLst>
          </p:cNvPr>
          <p:cNvSpPr txBox="1"/>
          <p:nvPr/>
        </p:nvSpPr>
        <p:spPr>
          <a:xfrm>
            <a:off x="550590" y="693490"/>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此約「我見明離亦離」一大段，顯示不垢不淨之義。我見，垢也。離我見，淨也。而清淨自性之淨，乃是垢淨俱無。故離我見者，離亦應離。若存一能離所離，我見終未盡淨也。</a:t>
            </a:r>
          </a:p>
        </p:txBody>
      </p:sp>
      <p:pic>
        <p:nvPicPr>
          <p:cNvPr id="3" name="圖片 2">
            <a:extLst>
              <a:ext uri="{FF2B5EF4-FFF2-40B4-BE49-F238E27FC236}">
                <a16:creationId xmlns:a16="http://schemas.microsoft.com/office/drawing/2014/main" id="{4E011F9A-FF47-2A6C-C5A7-3B62908E8DB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9" name="匾額 8" descr="佛學概要十四講表 習講">
            <a:extLst>
              <a:ext uri="{FF2B5EF4-FFF2-40B4-BE49-F238E27FC236}">
                <a16:creationId xmlns:a16="http://schemas.microsoft.com/office/drawing/2014/main" id="{3BB75738-54F5-AD66-2C29-E442817E0D3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Tree>
    <p:extLst>
      <p:ext uri="{BB962C8B-B14F-4D97-AF65-F5344CB8AC3E}">
        <p14:creationId xmlns:p14="http://schemas.microsoft.com/office/powerpoint/2010/main" val="20474125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D819560B-65A1-30DE-E8F8-D8B871B17F9B}"/>
              </a:ext>
            </a:extLst>
          </p:cNvPr>
          <p:cNvPicPr>
            <a:picLocks noChangeAspect="1"/>
          </p:cNvPicPr>
          <p:nvPr/>
        </p:nvPicPr>
        <p:blipFill>
          <a:blip r:embed="rId3"/>
          <a:stretch>
            <a:fillRect/>
          </a:stretch>
        </p:blipFill>
        <p:spPr>
          <a:xfrm>
            <a:off x="910630" y="0"/>
            <a:ext cx="9145015" cy="6859588"/>
          </a:xfrm>
          <a:prstGeom prst="rect">
            <a:avLst/>
          </a:prstGeom>
        </p:spPr>
      </p:pic>
      <p:pic>
        <p:nvPicPr>
          <p:cNvPr id="3" name="圖片 2">
            <a:extLst>
              <a:ext uri="{FF2B5EF4-FFF2-40B4-BE49-F238E27FC236}">
                <a16:creationId xmlns:a16="http://schemas.microsoft.com/office/drawing/2014/main" id="{8B056B40-C96B-821D-8EBE-CAA8EAA8A2E4}"/>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6" name="匾額 5" descr="佛學概要十四講表 習講">
            <a:extLst>
              <a:ext uri="{FF2B5EF4-FFF2-40B4-BE49-F238E27FC236}">
                <a16:creationId xmlns:a16="http://schemas.microsoft.com/office/drawing/2014/main" id="{8DA8762D-A035-4728-B677-FCD61FDBB32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
        <p:nvSpPr>
          <p:cNvPr id="7" name="矩形 6">
            <a:extLst>
              <a:ext uri="{FF2B5EF4-FFF2-40B4-BE49-F238E27FC236}">
                <a16:creationId xmlns:a16="http://schemas.microsoft.com/office/drawing/2014/main" id="{4A6AAFFD-9522-630D-E379-32E96AE29310}"/>
              </a:ext>
            </a:extLst>
          </p:cNvPr>
          <p:cNvSpPr/>
          <p:nvPr/>
        </p:nvSpPr>
        <p:spPr>
          <a:xfrm>
            <a:off x="4222998"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4001668C-3A91-2834-FE8E-777C7C4A6C2D}"/>
              </a:ext>
            </a:extLst>
          </p:cNvPr>
          <p:cNvSpPr/>
          <p:nvPr/>
        </p:nvSpPr>
        <p:spPr>
          <a:xfrm>
            <a:off x="1774726" y="2493690"/>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185175FA-5F13-7678-A65B-FC0EF79BBB7E}"/>
              </a:ext>
            </a:extLst>
          </p:cNvPr>
          <p:cNvSpPr/>
          <p:nvPr/>
        </p:nvSpPr>
        <p:spPr>
          <a:xfrm>
            <a:off x="2350790" y="3429794"/>
            <a:ext cx="504056" cy="79208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3045974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755C5CA-CEBF-8F0A-B511-ACC0DBD78B5E}"/>
              </a:ext>
            </a:extLst>
          </p:cNvPr>
          <p:cNvSpPr txBox="1"/>
          <p:nvPr/>
        </p:nvSpPr>
        <p:spPr>
          <a:xfrm>
            <a:off x="4914803" y="693489"/>
            <a:ext cx="4134465"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經初所說發廣大心、起廣大行、不取法與非法之相、乃至發心不住、得果不住、不住亦不住。必如是知見信解，方為通達無我法。故曰「應如是知見信解，不生法相」。正所以顯示發菩提心，必應如是，乃為菩提心。</a:t>
            </a:r>
          </a:p>
        </p:txBody>
      </p:sp>
      <p:sp>
        <p:nvSpPr>
          <p:cNvPr id="5" name="文字方塊 4">
            <a:extLst>
              <a:ext uri="{FF2B5EF4-FFF2-40B4-BE49-F238E27FC236}">
                <a16:creationId xmlns:a16="http://schemas.microsoft.com/office/drawing/2014/main" id="{5B3DC9E2-A5F7-D8B7-D51E-6BEBBF03C992}"/>
              </a:ext>
            </a:extLst>
          </p:cNvPr>
          <p:cNvSpPr txBox="1"/>
          <p:nvPr/>
        </p:nvSpPr>
        <p:spPr>
          <a:xfrm>
            <a:off x="216081" y="693490"/>
            <a:ext cx="4698722"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法是法相，非法是空相，空有兩邊都不取。乃至發心不住，證果不著證果的相</a:t>
            </a:r>
            <a:r>
              <a:rPr lang="zh-CN" altLang="en-US" sz="2800" dirty="0">
                <a:solidFill>
                  <a:srgbClr val="FFFF00"/>
                </a:solidFill>
              </a:rPr>
              <a:t>。</a:t>
            </a:r>
            <a:r>
              <a:rPr lang="zh-TW" altLang="en-US" sz="2800" dirty="0">
                <a:solidFill>
                  <a:srgbClr val="FFFF00"/>
                </a:solidFill>
              </a:rPr>
              <a:t>「必如是知見信解」，</a:t>
            </a:r>
            <a:r>
              <a:rPr lang="zh-CN" altLang="en-US" sz="2800" dirty="0">
                <a:solidFill>
                  <a:srgbClr val="FFFF00"/>
                </a:solidFill>
              </a:rPr>
              <a:t>有</a:t>
            </a:r>
            <a:r>
              <a:rPr lang="zh-TW" altLang="en-US" sz="2800" dirty="0">
                <a:solidFill>
                  <a:srgbClr val="FFFF00"/>
                </a:solidFill>
              </a:rPr>
              <a:t>看法、想法，已經著相，落在四見裡頭</a:t>
            </a:r>
            <a:r>
              <a:rPr lang="zh-CN" altLang="en-US" sz="2800" dirty="0">
                <a:solidFill>
                  <a:srgbClr val="FFFF00"/>
                </a:solidFill>
              </a:rPr>
              <a:t>。</a:t>
            </a:r>
            <a:r>
              <a:rPr lang="zh-TW" altLang="en-US" sz="2800" dirty="0">
                <a:solidFill>
                  <a:srgbClr val="FFFF00"/>
                </a:solidFill>
              </a:rPr>
              <a:t>有這麼一個意思，決定沒有四相四見的念頭，要這樣的知見信解，方為通達無我法，無我法是究竟圓滿的佛法。</a:t>
            </a:r>
          </a:p>
        </p:txBody>
      </p:sp>
      <p:sp>
        <p:nvSpPr>
          <p:cNvPr id="8" name="文字方塊 7">
            <a:extLst>
              <a:ext uri="{FF2B5EF4-FFF2-40B4-BE49-F238E27FC236}">
                <a16:creationId xmlns:a16="http://schemas.microsoft.com/office/drawing/2014/main" id="{A9D71079-9A52-F255-BD9D-B43DE129D3FF}"/>
              </a:ext>
            </a:extLst>
          </p:cNvPr>
          <p:cNvSpPr txBox="1"/>
          <p:nvPr/>
        </p:nvSpPr>
        <p:spPr>
          <a:xfrm>
            <a:off x="9169909" y="621482"/>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須菩提。發阿耨多羅三藐三菩提心者。於一切法。應如是知。如是見。如是信解。不生法相。</a:t>
            </a:r>
            <a:r>
              <a:rPr lang="zh-CN" altLang="en-US" sz="2800" b="1" dirty="0">
                <a:solidFill>
                  <a:schemeClr val="bg1"/>
                </a:solidFill>
              </a:rPr>
              <a:t>」</a:t>
            </a:r>
            <a:endParaRPr lang="zh-TW" altLang="en-US" sz="2800" b="1" dirty="0">
              <a:solidFill>
                <a:schemeClr val="bg1"/>
              </a:solidFill>
            </a:endParaRPr>
          </a:p>
        </p:txBody>
      </p:sp>
      <p:pic>
        <p:nvPicPr>
          <p:cNvPr id="3" name="圖片 2">
            <a:extLst>
              <a:ext uri="{FF2B5EF4-FFF2-40B4-BE49-F238E27FC236}">
                <a16:creationId xmlns:a16="http://schemas.microsoft.com/office/drawing/2014/main" id="{4C5847F4-1919-42BE-58EA-0A15D9110F6C}"/>
              </a:ext>
            </a:extLst>
          </p:cNvPr>
          <p:cNvPicPr>
            <a:picLocks noChangeAspect="1"/>
          </p:cNvPicPr>
          <p:nvPr/>
        </p:nvPicPr>
        <p:blipFill>
          <a:blip r:embed="rId3"/>
          <a:stretch>
            <a:fillRect/>
          </a:stretch>
        </p:blipFill>
        <p:spPr>
          <a:xfrm>
            <a:off x="11281877" y="807775"/>
            <a:ext cx="717985" cy="4488539"/>
          </a:xfrm>
          <a:prstGeom prst="rect">
            <a:avLst/>
          </a:prstGeom>
        </p:spPr>
      </p:pic>
    </p:spTree>
    <p:extLst>
      <p:ext uri="{BB962C8B-B14F-4D97-AF65-F5344CB8AC3E}">
        <p14:creationId xmlns:p14="http://schemas.microsoft.com/office/powerpoint/2010/main" val="10188447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B41BA34-A99E-66E2-011C-3A9347BBCF09}"/>
              </a:ext>
            </a:extLst>
          </p:cNvPr>
          <p:cNvSpPr txBox="1"/>
          <p:nvPr/>
        </p:nvSpPr>
        <p:spPr>
          <a:xfrm>
            <a:off x="292751" y="711073"/>
            <a:ext cx="8084264"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有定有慧，於世出世間一切法決定沒有分別執著。離言說相，離名字相，離心緣相，這些諸相一切皆離。不分別、不執著就是離，並不是沒有言說、沒有名字，不是這個。佛說法四十九年，天天講，哪裡沒有言說？哪裡沒有名字？離是叫你不執著它，外面這些言說、名字沒有妨礙</a:t>
            </a:r>
            <a:r>
              <a:rPr lang="zh-CN" altLang="en-US" sz="2800" dirty="0">
                <a:solidFill>
                  <a:srgbClr val="FFFF00"/>
                </a:solidFill>
              </a:rPr>
              <a:t>。它們是</a:t>
            </a:r>
            <a:r>
              <a:rPr lang="zh-TW" altLang="en-US" sz="2800" dirty="0">
                <a:solidFill>
                  <a:srgbClr val="FFFF00"/>
                </a:solidFill>
              </a:rPr>
              <a:t>緣生之法，當體即空，了不可得。</a:t>
            </a:r>
            <a:endParaRPr lang="en-US" altLang="zh-TW" sz="2800" dirty="0">
              <a:solidFill>
                <a:srgbClr val="FFFF00"/>
              </a:solidFill>
            </a:endParaRPr>
          </a:p>
          <a:p>
            <a:pPr>
              <a:lnSpc>
                <a:spcPts val="4400"/>
              </a:lnSpc>
            </a:pPr>
            <a:r>
              <a:rPr lang="zh-TW" altLang="en-US" sz="2800" dirty="0">
                <a:solidFill>
                  <a:srgbClr val="FFFF00"/>
                </a:solidFill>
              </a:rPr>
              <a:t>不生法相是個果，是個成就，也就是你心真正達到了清淨，你所有一切妄想分別執著統統沒有了。這是不生法相。</a:t>
            </a:r>
          </a:p>
        </p:txBody>
      </p:sp>
      <p:sp>
        <p:nvSpPr>
          <p:cNvPr id="8" name="文字方塊 7">
            <a:extLst>
              <a:ext uri="{FF2B5EF4-FFF2-40B4-BE49-F238E27FC236}">
                <a16:creationId xmlns:a16="http://schemas.microsoft.com/office/drawing/2014/main" id="{B7447F00-5077-CA46-B271-75BDC31AA5B1}"/>
              </a:ext>
            </a:extLst>
          </p:cNvPr>
          <p:cNvSpPr txBox="1"/>
          <p:nvPr/>
        </p:nvSpPr>
        <p:spPr>
          <a:xfrm>
            <a:off x="8327454" y="711073"/>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有定有慧，契合一如。可見其於言說、名字、心緣、諸相，一切皆離。諸相皆離，便引生根本正智。即是不分別智。智無分別，即是一念不生。一念不生，名</a:t>
            </a:r>
            <a:r>
              <a:rPr lang="en-US" altLang="zh-TW" sz="2800" b="1" dirty="0">
                <a:solidFill>
                  <a:schemeClr val="bg1"/>
                </a:solidFill>
              </a:rPr>
              <a:t>『</a:t>
            </a:r>
            <a:r>
              <a:rPr lang="zh-TW" altLang="en-US" sz="2800" b="1" dirty="0">
                <a:solidFill>
                  <a:schemeClr val="bg1"/>
                </a:solidFill>
              </a:rPr>
              <a:t>不生法相</a:t>
            </a:r>
            <a:r>
              <a:rPr lang="en-US" altLang="zh-TW" sz="2800" b="1" dirty="0">
                <a:solidFill>
                  <a:schemeClr val="bg1"/>
                </a:solidFill>
              </a:rPr>
              <a:t>』</a:t>
            </a:r>
            <a:r>
              <a:rPr lang="zh-TW" altLang="en-US" sz="2800" b="1" dirty="0">
                <a:solidFill>
                  <a:schemeClr val="bg1"/>
                </a:solidFill>
              </a:rPr>
              <a:t>。</a:t>
            </a:r>
          </a:p>
        </p:txBody>
      </p:sp>
    </p:spTree>
    <p:extLst>
      <p:ext uri="{BB962C8B-B14F-4D97-AF65-F5344CB8AC3E}">
        <p14:creationId xmlns:p14="http://schemas.microsoft.com/office/powerpoint/2010/main" val="42144622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1" name="圖片 10">
            <a:extLst>
              <a:ext uri="{FF2B5EF4-FFF2-40B4-BE49-F238E27FC236}">
                <a16:creationId xmlns:a16="http://schemas.microsoft.com/office/drawing/2014/main" id="{18B01554-A3EC-92AB-7DFC-2644630261B5}"/>
              </a:ext>
            </a:extLst>
          </p:cNvPr>
          <p:cNvPicPr>
            <a:picLocks noChangeAspect="1"/>
          </p:cNvPicPr>
          <p:nvPr/>
        </p:nvPicPr>
        <p:blipFill>
          <a:blip r:embed="rId3"/>
          <a:stretch>
            <a:fillRect/>
          </a:stretch>
        </p:blipFill>
        <p:spPr>
          <a:xfrm>
            <a:off x="910630" y="0"/>
            <a:ext cx="9145015" cy="6859588"/>
          </a:xfrm>
          <a:prstGeom prst="rect">
            <a:avLst/>
          </a:prstGeom>
        </p:spPr>
      </p:pic>
      <p:pic>
        <p:nvPicPr>
          <p:cNvPr id="12" name="圖片 11">
            <a:extLst>
              <a:ext uri="{FF2B5EF4-FFF2-40B4-BE49-F238E27FC236}">
                <a16:creationId xmlns:a16="http://schemas.microsoft.com/office/drawing/2014/main" id="{94850ED1-0306-631B-F2BC-EDAF40FADA1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13" name="匾額 12" descr="佛學概要十四講表 習講">
            <a:extLst>
              <a:ext uri="{FF2B5EF4-FFF2-40B4-BE49-F238E27FC236}">
                <a16:creationId xmlns:a16="http://schemas.microsoft.com/office/drawing/2014/main" id="{3A715FB4-A160-3CBA-47E8-1DFCD8B1733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
        <p:nvSpPr>
          <p:cNvPr id="14" name="矩形 13">
            <a:extLst>
              <a:ext uri="{FF2B5EF4-FFF2-40B4-BE49-F238E27FC236}">
                <a16:creationId xmlns:a16="http://schemas.microsoft.com/office/drawing/2014/main" id="{9C4A6BDA-4B9C-2F43-44A2-B425B20072D4}"/>
              </a:ext>
            </a:extLst>
          </p:cNvPr>
          <p:cNvSpPr/>
          <p:nvPr/>
        </p:nvSpPr>
        <p:spPr>
          <a:xfrm>
            <a:off x="4222998" y="621482"/>
            <a:ext cx="504056" cy="158417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矩形 14">
            <a:extLst>
              <a:ext uri="{FF2B5EF4-FFF2-40B4-BE49-F238E27FC236}">
                <a16:creationId xmlns:a16="http://schemas.microsoft.com/office/drawing/2014/main" id="{F4AD4D9B-C50D-3411-2FA8-EE60BB8D7D9A}"/>
              </a:ext>
            </a:extLst>
          </p:cNvPr>
          <p:cNvSpPr/>
          <p:nvPr/>
        </p:nvSpPr>
        <p:spPr>
          <a:xfrm>
            <a:off x="1774726" y="2493690"/>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矩形 15">
            <a:extLst>
              <a:ext uri="{FF2B5EF4-FFF2-40B4-BE49-F238E27FC236}">
                <a16:creationId xmlns:a16="http://schemas.microsoft.com/office/drawing/2014/main" id="{3CB39A15-852D-D7F5-3BC6-CAB53DFC418A}"/>
              </a:ext>
            </a:extLst>
          </p:cNvPr>
          <p:cNvSpPr/>
          <p:nvPr/>
        </p:nvSpPr>
        <p:spPr>
          <a:xfrm>
            <a:off x="1270670" y="3429794"/>
            <a:ext cx="504056" cy="79208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0227925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ADF30F5-A2F4-67C4-F412-35A6406EBE07}"/>
              </a:ext>
            </a:extLst>
          </p:cNvPr>
          <p:cNvSpPr txBox="1"/>
          <p:nvPr/>
        </p:nvSpPr>
        <p:spPr>
          <a:xfrm>
            <a:off x="5589984" y="703120"/>
            <a:ext cx="4134465"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一切</a:t>
            </a:r>
            <a:r>
              <a:rPr lang="en-US" altLang="zh-TW" sz="2800" b="1" dirty="0">
                <a:solidFill>
                  <a:schemeClr val="bg1"/>
                </a:solidFill>
              </a:rPr>
              <a:t>『</a:t>
            </a:r>
            <a:r>
              <a:rPr lang="zh-TW" altLang="en-US" sz="2800" b="1" dirty="0">
                <a:solidFill>
                  <a:schemeClr val="bg1"/>
                </a:solidFill>
              </a:rPr>
              <a:t>法相</a:t>
            </a:r>
            <a:r>
              <a:rPr lang="en-US" altLang="zh-TW" sz="2800" b="1" dirty="0">
                <a:solidFill>
                  <a:schemeClr val="bg1"/>
                </a:solidFill>
              </a:rPr>
              <a:t>』</a:t>
            </a:r>
            <a:r>
              <a:rPr lang="zh-TW" altLang="en-US" sz="2800" b="1" dirty="0">
                <a:solidFill>
                  <a:schemeClr val="bg1"/>
                </a:solidFill>
              </a:rPr>
              <a:t>，皆是假名。本來即非。生即無生也。此明不生法相之所以然。所謂「不生法相」者，乃是一切法相，本為緣生。緣生之法，當體即空，本性無故。既本性無，則不生亦亡，生即無生故。乃為真不生義。</a:t>
            </a:r>
          </a:p>
        </p:txBody>
      </p:sp>
      <p:sp>
        <p:nvSpPr>
          <p:cNvPr id="5" name="文字方塊 4">
            <a:extLst>
              <a:ext uri="{FF2B5EF4-FFF2-40B4-BE49-F238E27FC236}">
                <a16:creationId xmlns:a16="http://schemas.microsoft.com/office/drawing/2014/main" id="{AEFAD10C-9EAD-97C9-F56E-08237FE67BF3}"/>
              </a:ext>
            </a:extLst>
          </p:cNvPr>
          <p:cNvSpPr txBox="1"/>
          <p:nvPr/>
        </p:nvSpPr>
        <p:spPr>
          <a:xfrm>
            <a:off x="261782" y="703120"/>
            <a:ext cx="526297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為什麼圓教初住以上的菩薩能夠不生法相，這一段是把這個道理給我們說出來了。法相是假名而已。法相有沒有？決定沒有，本來即非；如來說即非法相。本來沒有，現在有沒有？現在還是沒有。我明明看到有，那是你看錯了。所以生即無生。你真的契入這個境界，就是證得無生法忍。</a:t>
            </a:r>
          </a:p>
        </p:txBody>
      </p:sp>
      <p:sp>
        <p:nvSpPr>
          <p:cNvPr id="8" name="文字方塊 7">
            <a:extLst>
              <a:ext uri="{FF2B5EF4-FFF2-40B4-BE49-F238E27FC236}">
                <a16:creationId xmlns:a16="http://schemas.microsoft.com/office/drawing/2014/main" id="{8AA4D9AF-60DC-09A5-74C3-4C2AB9F68E5E}"/>
              </a:ext>
            </a:extLst>
          </p:cNvPr>
          <p:cNvSpPr txBox="1"/>
          <p:nvPr/>
        </p:nvSpPr>
        <p:spPr>
          <a:xfrm>
            <a:off x="9754984" y="697449"/>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須菩提。所言法相者。如來說即非法相。是名法相。</a:t>
            </a:r>
            <a:r>
              <a:rPr lang="zh-CN" altLang="en-US" sz="2800" b="1" dirty="0">
                <a:solidFill>
                  <a:schemeClr val="bg1"/>
                </a:solidFill>
              </a:rPr>
              <a:t>」</a:t>
            </a:r>
            <a:endParaRPr lang="zh-TW" altLang="en-US" sz="2800" b="1" dirty="0">
              <a:solidFill>
                <a:schemeClr val="bg1"/>
              </a:solidFill>
            </a:endParaRPr>
          </a:p>
        </p:txBody>
      </p:sp>
      <p:pic>
        <p:nvPicPr>
          <p:cNvPr id="3" name="圖片 2">
            <a:extLst>
              <a:ext uri="{FF2B5EF4-FFF2-40B4-BE49-F238E27FC236}">
                <a16:creationId xmlns:a16="http://schemas.microsoft.com/office/drawing/2014/main" id="{4A5336CF-45CC-9DDD-2C5F-7E6A54DAA7B2}"/>
              </a:ext>
            </a:extLst>
          </p:cNvPr>
          <p:cNvPicPr>
            <a:picLocks noChangeAspect="1"/>
          </p:cNvPicPr>
          <p:nvPr/>
        </p:nvPicPr>
        <p:blipFill>
          <a:blip r:embed="rId3"/>
          <a:stretch>
            <a:fillRect/>
          </a:stretch>
        </p:blipFill>
        <p:spPr>
          <a:xfrm>
            <a:off x="11332223" y="697449"/>
            <a:ext cx="649119" cy="2523906"/>
          </a:xfrm>
          <a:prstGeom prst="rect">
            <a:avLst/>
          </a:prstGeom>
        </p:spPr>
      </p:pic>
    </p:spTree>
    <p:extLst>
      <p:ext uri="{BB962C8B-B14F-4D97-AF65-F5344CB8AC3E}">
        <p14:creationId xmlns:p14="http://schemas.microsoft.com/office/powerpoint/2010/main" val="13933470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B774209-42DB-B24E-2201-D62C69D454EE}"/>
              </a:ext>
            </a:extLst>
          </p:cNvPr>
          <p:cNvSpPr txBox="1"/>
          <p:nvPr/>
        </p:nvSpPr>
        <p:spPr>
          <a:xfrm>
            <a:off x="30258" y="117426"/>
            <a:ext cx="11942783" cy="2108782"/>
          </a:xfrm>
          <a:prstGeom prst="rect">
            <a:avLst/>
          </a:prstGeom>
          <a:noFill/>
        </p:spPr>
        <p:txBody>
          <a:bodyPr wrap="square" rtlCol="0">
            <a:spAutoFit/>
          </a:bodyPr>
          <a:lstStyle/>
          <a:p>
            <a:pPr>
              <a:lnSpc>
                <a:spcPts val="4000"/>
              </a:lnSpc>
            </a:pPr>
            <a:r>
              <a:rPr lang="zh-TW" altLang="en-US" sz="2800" b="1" dirty="0">
                <a:solidFill>
                  <a:schemeClr val="bg1">
                    <a:lumMod val="95000"/>
                  </a:schemeClr>
                </a:solidFill>
              </a:rPr>
              <a:t>須菩提、於意云何。汝等勿謂如來作是念。我當度衆生。須菩提、莫作是念。何以故。實無有衆生如來度者。若有衆生如來度者。如來則有我人衆生壽者。須菩提、如來說有我者則非有我。而凡夫之人以爲有我。須菩提、凡夫者如來說則非凡夫。</a:t>
            </a:r>
          </a:p>
        </p:txBody>
      </p:sp>
      <p:sp>
        <p:nvSpPr>
          <p:cNvPr id="5" name="文字方塊 4">
            <a:extLst>
              <a:ext uri="{FF2B5EF4-FFF2-40B4-BE49-F238E27FC236}">
                <a16:creationId xmlns:a16="http://schemas.microsoft.com/office/drawing/2014/main" id="{F32AC930-BB06-B479-6C53-397AFBF60FC0}"/>
              </a:ext>
            </a:extLst>
          </p:cNvPr>
          <p:cNvSpPr txBox="1"/>
          <p:nvPr/>
        </p:nvSpPr>
        <p:spPr>
          <a:xfrm>
            <a:off x="62291" y="2349674"/>
            <a:ext cx="12065830" cy="4162550"/>
          </a:xfrm>
          <a:prstGeom prst="rect">
            <a:avLst/>
          </a:prstGeom>
          <a:noFill/>
        </p:spPr>
        <p:txBody>
          <a:bodyPr wrap="square" rtlCol="0">
            <a:spAutoFit/>
          </a:bodyPr>
          <a:lstStyle/>
          <a:p>
            <a:pPr>
              <a:lnSpc>
                <a:spcPts val="40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You should not claim that the Tathāgata thinks ‘I will save sentient beings.’ </a:t>
            </a:r>
            <a:r>
              <a:rPr lang="en-US" altLang="zh-TW" sz="2800" b="1" dirty="0" err="1">
                <a:solidFill>
                  <a:schemeClr val="bg1">
                    <a:lumMod val="95000"/>
                  </a:schemeClr>
                </a:solidFill>
              </a:rPr>
              <a:t>Subhūti</a:t>
            </a:r>
            <a:r>
              <a:rPr lang="en-US" altLang="zh-TW" sz="2800" b="1" dirty="0">
                <a:solidFill>
                  <a:schemeClr val="bg1">
                    <a:lumMod val="95000"/>
                  </a:schemeClr>
                </a:solidFill>
              </a:rPr>
              <a:t>, do not think such a thing. Why? There are in fact no sentient beings for the Tathāgata to save. If there were sentient beings for the Tathāgata to save, it would mean that the Tathāgata holds the notions of self, person, sentient being, and life span. </a:t>
            </a:r>
            <a:r>
              <a:rPr lang="en-US" altLang="zh-TW" sz="2800" b="1" dirty="0" err="1">
                <a:solidFill>
                  <a:schemeClr val="bg1">
                    <a:lumMod val="95000"/>
                  </a:schemeClr>
                </a:solidFill>
              </a:rPr>
              <a:t>Subhūti</a:t>
            </a:r>
            <a:r>
              <a:rPr lang="en-US" altLang="zh-TW" sz="2800" b="1" dirty="0">
                <a:solidFill>
                  <a:schemeClr val="bg1">
                    <a:lumMod val="95000"/>
                  </a:schemeClr>
                </a:solidFill>
              </a:rPr>
              <a:t>, when the Tathāgata says ‘I,’ there is actually no ‘I.’ Yet immature beings take this to be an ‘I.’ </a:t>
            </a:r>
            <a:r>
              <a:rPr lang="en-US" altLang="zh-TW" sz="2800" b="1" dirty="0" err="1">
                <a:solidFill>
                  <a:schemeClr val="bg1">
                    <a:lumMod val="95000"/>
                  </a:schemeClr>
                </a:solidFill>
              </a:rPr>
              <a:t>Subhūti</a:t>
            </a:r>
            <a:r>
              <a:rPr lang="en-US" altLang="zh-TW" sz="2800" b="1" dirty="0">
                <a:solidFill>
                  <a:schemeClr val="bg1">
                    <a:lumMod val="95000"/>
                  </a:schemeClr>
                </a:solidFill>
              </a:rPr>
              <a:t>, as far as immature beings are concerned, the Tathāgata says that they are not (the nature of) immature beings.”</a:t>
            </a:r>
          </a:p>
        </p:txBody>
      </p:sp>
    </p:spTree>
    <p:extLst>
      <p:ext uri="{BB962C8B-B14F-4D97-AF65-F5344CB8AC3E}">
        <p14:creationId xmlns:p14="http://schemas.microsoft.com/office/powerpoint/2010/main" val="18786579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E4A2AC1-7AF9-798B-5610-D710A59C0873}"/>
              </a:ext>
            </a:extLst>
          </p:cNvPr>
          <p:cNvSpPr txBox="1"/>
          <p:nvPr/>
        </p:nvSpPr>
        <p:spPr>
          <a:xfrm>
            <a:off x="30258" y="117426"/>
            <a:ext cx="11942783" cy="1733808"/>
          </a:xfrm>
          <a:prstGeom prst="rect">
            <a:avLst/>
          </a:prstGeom>
          <a:noFill/>
        </p:spPr>
        <p:txBody>
          <a:bodyPr wrap="square" rtlCol="0">
            <a:spAutoFit/>
          </a:bodyPr>
          <a:lstStyle/>
          <a:p>
            <a:pPr>
              <a:lnSpc>
                <a:spcPts val="3200"/>
              </a:lnSpc>
            </a:pPr>
            <a:r>
              <a:rPr lang="zh-TW" altLang="en-US" sz="2800" b="1" dirty="0">
                <a:solidFill>
                  <a:schemeClr val="bg1">
                    <a:lumMod val="95000"/>
                  </a:schemeClr>
                </a:solidFill>
              </a:rPr>
              <a:t>須菩提、於意云何。可以三十二相觀如來不。須菩提言。如是如是以三十二相觀如來。佛言。須菩提、若以三十二相觀如來者、轉輪聖王則是如來。須菩提白佛言。世尊。如我解佛所說義、不應以三十二相觀如來。爾時世尊而說偈言</a:t>
            </a:r>
            <a:r>
              <a:rPr lang="zh-CN" altLang="en-US" sz="2800" b="1" dirty="0">
                <a:solidFill>
                  <a:schemeClr val="bg1">
                    <a:lumMod val="95000"/>
                  </a:schemeClr>
                </a:solidFill>
              </a:rPr>
              <a:t>：</a:t>
            </a:r>
            <a:r>
              <a:rPr lang="zh-TW" altLang="en-US" sz="2800" b="1" dirty="0">
                <a:solidFill>
                  <a:schemeClr val="bg1">
                    <a:lumMod val="95000"/>
                  </a:schemeClr>
                </a:solidFill>
              </a:rPr>
              <a:t>若以色見我</a:t>
            </a:r>
            <a:r>
              <a:rPr lang="zh-CN" altLang="en-US" sz="2800" b="1" dirty="0">
                <a:solidFill>
                  <a:schemeClr val="bg1">
                    <a:lumMod val="95000"/>
                  </a:schemeClr>
                </a:solidFill>
              </a:rPr>
              <a:t>，</a:t>
            </a:r>
            <a:r>
              <a:rPr lang="zh-TW" altLang="en-US" sz="2800" b="1" dirty="0">
                <a:solidFill>
                  <a:schemeClr val="bg1">
                    <a:lumMod val="95000"/>
                  </a:schemeClr>
                </a:solidFill>
              </a:rPr>
              <a:t>以音聲求我</a:t>
            </a:r>
            <a:r>
              <a:rPr lang="zh-CN" altLang="en-US" sz="2800" b="1" dirty="0">
                <a:solidFill>
                  <a:schemeClr val="bg1">
                    <a:lumMod val="95000"/>
                  </a:schemeClr>
                </a:solidFill>
              </a:rPr>
              <a:t>，</a:t>
            </a:r>
            <a:r>
              <a:rPr lang="zh-TW" altLang="en-US" sz="2800" b="1" dirty="0">
                <a:solidFill>
                  <a:schemeClr val="bg1">
                    <a:lumMod val="95000"/>
                  </a:schemeClr>
                </a:solidFill>
              </a:rPr>
              <a:t>是人行邪道</a:t>
            </a:r>
            <a:r>
              <a:rPr lang="zh-CN" altLang="en-US" sz="2800" b="1" dirty="0">
                <a:solidFill>
                  <a:schemeClr val="bg1">
                    <a:lumMod val="95000"/>
                  </a:schemeClr>
                </a:solidFill>
              </a:rPr>
              <a:t>，</a:t>
            </a:r>
            <a:r>
              <a:rPr lang="zh-TW" altLang="en-US" sz="2800" b="1" dirty="0">
                <a:solidFill>
                  <a:schemeClr val="bg1">
                    <a:lumMod val="95000"/>
                  </a:schemeClr>
                </a:solidFill>
              </a:rPr>
              <a:t>不能見如來。</a:t>
            </a:r>
          </a:p>
        </p:txBody>
      </p:sp>
      <p:sp>
        <p:nvSpPr>
          <p:cNvPr id="5" name="文字方塊 4">
            <a:extLst>
              <a:ext uri="{FF2B5EF4-FFF2-40B4-BE49-F238E27FC236}">
                <a16:creationId xmlns:a16="http://schemas.microsoft.com/office/drawing/2014/main" id="{E510683D-E60E-89EA-0E56-F6BFBCCD9234}"/>
              </a:ext>
            </a:extLst>
          </p:cNvPr>
          <p:cNvSpPr txBox="1"/>
          <p:nvPr/>
        </p:nvSpPr>
        <p:spPr>
          <a:xfrm>
            <a:off x="62291" y="2061642"/>
            <a:ext cx="12065830" cy="4606389"/>
          </a:xfrm>
          <a:prstGeom prst="rect">
            <a:avLst/>
          </a:prstGeom>
          <a:noFill/>
        </p:spPr>
        <p:txBody>
          <a:bodyPr wrap="square" rtlCol="0">
            <a:spAutoFit/>
          </a:bodyPr>
          <a:lstStyle/>
          <a:p>
            <a:pPr>
              <a:lnSpc>
                <a:spcPts val="32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Can one discern the Tathāgata by means of the thirty-two bodily characteristics?”</a:t>
            </a:r>
            <a:r>
              <a:rPr lang="en-US" altLang="zh-TW" sz="2800" b="1" dirty="0" err="1">
                <a:solidFill>
                  <a:schemeClr val="bg1">
                    <a:lumMod val="95000"/>
                  </a:schemeClr>
                </a:solidFill>
              </a:rPr>
              <a:t>Subhūti</a:t>
            </a:r>
            <a:r>
              <a:rPr lang="en-US" altLang="zh-TW" sz="2800" b="1" dirty="0">
                <a:solidFill>
                  <a:schemeClr val="bg1">
                    <a:lumMod val="95000"/>
                  </a:schemeClr>
                </a:solidFill>
              </a:rPr>
              <a:t> said, “</a:t>
            </a:r>
            <a:r>
              <a:rPr lang="en-US" altLang="zh-CN" sz="2800" b="1" dirty="0">
                <a:solidFill>
                  <a:schemeClr val="bg1">
                    <a:lumMod val="95000"/>
                  </a:schemeClr>
                </a:solidFill>
              </a:rPr>
              <a:t>In this way (in accordance with reality), o</a:t>
            </a:r>
            <a:r>
              <a:rPr lang="en-US" altLang="zh-TW" sz="2800" b="1" dirty="0">
                <a:solidFill>
                  <a:schemeClr val="bg1">
                    <a:lumMod val="95000"/>
                  </a:schemeClr>
                </a:solidFill>
              </a:rPr>
              <a:t>ne discerns the Tathāgata by means of the thirty-two bodily characteristics.” The Buddha said, “</a:t>
            </a:r>
            <a:r>
              <a:rPr lang="en-US" altLang="zh-TW" sz="2800" b="1" dirty="0" err="1">
                <a:solidFill>
                  <a:schemeClr val="bg1">
                    <a:lumMod val="95000"/>
                  </a:schemeClr>
                </a:solidFill>
              </a:rPr>
              <a:t>Subhūti</a:t>
            </a:r>
            <a:r>
              <a:rPr lang="en-US" altLang="zh-TW" sz="2800" b="1" dirty="0">
                <a:solidFill>
                  <a:schemeClr val="bg1">
                    <a:lumMod val="95000"/>
                  </a:schemeClr>
                </a:solidFill>
              </a:rPr>
              <a:t>, if one discerns the Tathāgata by means of the thirty-two bodily characteristics, then the wheel-turning sage kings (temporal rulers) are </a:t>
            </a:r>
            <a:r>
              <a:rPr lang="en-US" altLang="zh-TW" sz="2800" b="1" dirty="0" err="1">
                <a:solidFill>
                  <a:schemeClr val="bg1">
                    <a:lumMod val="95000"/>
                  </a:schemeClr>
                </a:solidFill>
              </a:rPr>
              <a:t>Tathāgatas</a:t>
            </a:r>
            <a:r>
              <a:rPr lang="en-US" altLang="zh-TW" sz="2800" b="1" dirty="0">
                <a:solidFill>
                  <a:schemeClr val="bg1">
                    <a:lumMod val="95000"/>
                  </a:schemeClr>
                </a:solidFill>
              </a:rPr>
              <a:t>.” </a:t>
            </a:r>
            <a:r>
              <a:rPr lang="en-US" altLang="zh-TW" sz="2800" b="1" dirty="0" err="1">
                <a:solidFill>
                  <a:schemeClr val="bg1">
                    <a:lumMod val="95000"/>
                  </a:schemeClr>
                </a:solidFill>
              </a:rPr>
              <a:t>Subhūti</a:t>
            </a:r>
            <a:r>
              <a:rPr lang="en-US" altLang="zh-TW" sz="2800" b="1" dirty="0">
                <a:solidFill>
                  <a:schemeClr val="bg1">
                    <a:lumMod val="95000"/>
                  </a:schemeClr>
                </a:solidFill>
              </a:rPr>
              <a:t> said to the Buddha, “World-honored One, as I understand the gist of what you have said, one should not try to discern the Tathāgata by means of the thirty-two bodily characteristics.” Then the World-honored One spoke in a verse: Someone who tries to discern me in form </a:t>
            </a:r>
            <a:r>
              <a:rPr lang="en-US" altLang="zh-CN" sz="2800" b="1" dirty="0">
                <a:solidFill>
                  <a:schemeClr val="bg1">
                    <a:lumMod val="95000"/>
                  </a:schemeClr>
                </a:solidFill>
              </a:rPr>
              <a:t>o</a:t>
            </a:r>
            <a:r>
              <a:rPr lang="en-US" altLang="zh-TW" sz="2800" b="1" dirty="0">
                <a:solidFill>
                  <a:schemeClr val="bg1">
                    <a:lumMod val="95000"/>
                  </a:schemeClr>
                </a:solidFill>
              </a:rPr>
              <a:t>r seek me in sound is </a:t>
            </a:r>
            <a:r>
              <a:rPr lang="en-US" altLang="zh-TW" sz="2800" b="1" dirty="0" err="1">
                <a:solidFill>
                  <a:schemeClr val="bg1">
                    <a:lumMod val="95000"/>
                  </a:schemeClr>
                </a:solidFill>
              </a:rPr>
              <a:t>practising</a:t>
            </a:r>
            <a:r>
              <a:rPr lang="en-US" altLang="zh-TW" sz="2800" b="1" dirty="0">
                <a:solidFill>
                  <a:schemeClr val="bg1">
                    <a:lumMod val="95000"/>
                  </a:schemeClr>
                </a:solidFill>
              </a:rPr>
              <a:t> non-Buddhist methods and will not discern the Tathāgata.</a:t>
            </a:r>
          </a:p>
        </p:txBody>
      </p:sp>
    </p:spTree>
    <p:extLst>
      <p:ext uri="{BB962C8B-B14F-4D97-AF65-F5344CB8AC3E}">
        <p14:creationId xmlns:p14="http://schemas.microsoft.com/office/powerpoint/2010/main" val="10981015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3E0AB58-C1C8-F9C5-F8EE-44085B7EC3C5}"/>
              </a:ext>
            </a:extLst>
          </p:cNvPr>
          <p:cNvSpPr txBox="1"/>
          <p:nvPr/>
        </p:nvSpPr>
        <p:spPr>
          <a:xfrm>
            <a:off x="30258" y="117426"/>
            <a:ext cx="11942783" cy="2108782"/>
          </a:xfrm>
          <a:prstGeom prst="rect">
            <a:avLst/>
          </a:prstGeom>
          <a:noFill/>
        </p:spPr>
        <p:txBody>
          <a:bodyPr wrap="square" rtlCol="0">
            <a:spAutoFit/>
          </a:bodyPr>
          <a:lstStyle/>
          <a:p>
            <a:pPr>
              <a:lnSpc>
                <a:spcPts val="4000"/>
              </a:lnSpc>
            </a:pPr>
            <a:r>
              <a:rPr lang="zh-TW" altLang="en-US" sz="2800" b="1" dirty="0">
                <a:solidFill>
                  <a:schemeClr val="bg1">
                    <a:lumMod val="95000"/>
                  </a:schemeClr>
                </a:solidFill>
              </a:rPr>
              <a:t>須菩提、汝若作是念。如來不以具足相故、得阿耨多羅三藐三菩提。須菩提、莫作是念。如來不以具足相故、得阿耨多羅三藐三菩提。須菩提、若作是念。發阿耨多羅三藐三菩提者說諸法斷滅相。莫作是念。何以故。發阿耨多羅三藐三菩提心者。於法不說斷滅相。</a:t>
            </a:r>
          </a:p>
        </p:txBody>
      </p:sp>
      <p:sp>
        <p:nvSpPr>
          <p:cNvPr id="5" name="文字方塊 4">
            <a:extLst>
              <a:ext uri="{FF2B5EF4-FFF2-40B4-BE49-F238E27FC236}">
                <a16:creationId xmlns:a16="http://schemas.microsoft.com/office/drawing/2014/main" id="{5F582999-65DF-6654-ACFF-4246B6AEDEEA}"/>
              </a:ext>
            </a:extLst>
          </p:cNvPr>
          <p:cNvSpPr txBox="1"/>
          <p:nvPr/>
        </p:nvSpPr>
        <p:spPr>
          <a:xfrm>
            <a:off x="62291" y="2349674"/>
            <a:ext cx="12065830" cy="4162550"/>
          </a:xfrm>
          <a:prstGeom prst="rect">
            <a:avLst/>
          </a:prstGeom>
          <a:noFill/>
        </p:spPr>
        <p:txBody>
          <a:bodyPr wrap="square" rtlCol="0">
            <a:spAutoFit/>
          </a:bodyPr>
          <a:lstStyle/>
          <a:p>
            <a:pPr>
              <a:lnSpc>
                <a:spcPts val="40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if you think that the Tathāgata attains peerless perfect enlightenment based on the perfection of bodily characteristics, then, </a:t>
            </a:r>
            <a:r>
              <a:rPr lang="en-US" altLang="zh-TW" sz="2800" b="1" dirty="0" err="1">
                <a:solidFill>
                  <a:schemeClr val="bg1">
                    <a:lumMod val="95000"/>
                  </a:schemeClr>
                </a:solidFill>
              </a:rPr>
              <a:t>Subhūti</a:t>
            </a:r>
            <a:r>
              <a:rPr lang="en-US" altLang="zh-TW" sz="2800" b="1" dirty="0">
                <a:solidFill>
                  <a:schemeClr val="bg1">
                    <a:lumMod val="95000"/>
                  </a:schemeClr>
                </a:solidFill>
              </a:rPr>
              <a:t>, you should not think like this, because the Tathāgata does not attain peerless perfect enlightenment based on the perfection of bodily characteristics. </a:t>
            </a:r>
            <a:r>
              <a:rPr lang="en-US" altLang="zh-TW" sz="2800" b="1" dirty="0" err="1">
                <a:solidFill>
                  <a:schemeClr val="bg1">
                    <a:lumMod val="95000"/>
                  </a:schemeClr>
                </a:solidFill>
              </a:rPr>
              <a:t>Subhūti</a:t>
            </a:r>
            <a:r>
              <a:rPr lang="en-US" altLang="zh-TW" sz="2800" b="1" dirty="0">
                <a:solidFill>
                  <a:schemeClr val="bg1">
                    <a:lumMod val="95000"/>
                  </a:schemeClr>
                </a:solidFill>
              </a:rPr>
              <a:t>, if you think that one who gives rise to peerless perfect enlightenment claims the extinction of all marks of phenomena, you should not think like this. Why? The person who gives rise to the intention for peerless perfect enlightenment does not claim the extinction of the marks of phenomena.”</a:t>
            </a:r>
          </a:p>
        </p:txBody>
      </p:sp>
    </p:spTree>
    <p:extLst>
      <p:ext uri="{BB962C8B-B14F-4D97-AF65-F5344CB8AC3E}">
        <p14:creationId xmlns:p14="http://schemas.microsoft.com/office/powerpoint/2010/main" val="37613855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AC48697-F7C6-DD3E-1BD1-30C6A9EC0CBC}"/>
              </a:ext>
            </a:extLst>
          </p:cNvPr>
          <p:cNvSpPr txBox="1"/>
          <p:nvPr/>
        </p:nvSpPr>
        <p:spPr>
          <a:xfrm>
            <a:off x="30258" y="117426"/>
            <a:ext cx="11942783" cy="1916422"/>
          </a:xfrm>
          <a:prstGeom prst="rect">
            <a:avLst/>
          </a:prstGeom>
          <a:noFill/>
        </p:spPr>
        <p:txBody>
          <a:bodyPr wrap="square" rtlCol="0">
            <a:spAutoFit/>
          </a:bodyPr>
          <a:lstStyle/>
          <a:p>
            <a:pPr>
              <a:lnSpc>
                <a:spcPts val="3600"/>
              </a:lnSpc>
            </a:pPr>
            <a:r>
              <a:rPr lang="zh-TW" altLang="en-US" sz="2800" b="1" dirty="0">
                <a:solidFill>
                  <a:schemeClr val="bg1">
                    <a:lumMod val="95000"/>
                  </a:schemeClr>
                </a:solidFill>
              </a:rPr>
              <a:t>須菩提、若菩薩以滿恒河沙等世界七寶布施。若復有人知一切法無我</a:t>
            </a:r>
            <a:r>
              <a:rPr lang="zh-CN" altLang="en-US" sz="2800" b="1" dirty="0">
                <a:solidFill>
                  <a:schemeClr val="bg1">
                    <a:lumMod val="95000"/>
                  </a:schemeClr>
                </a:solidFill>
              </a:rPr>
              <a:t>，</a:t>
            </a:r>
            <a:r>
              <a:rPr lang="zh-TW" altLang="en-US" sz="2800" b="1" dirty="0">
                <a:solidFill>
                  <a:schemeClr val="bg1">
                    <a:lumMod val="95000"/>
                  </a:schemeClr>
                </a:solidFill>
              </a:rPr>
              <a:t>得成於忍。此菩薩勝前菩薩所得功德。須菩提、以諸菩薩不受福德故。須菩提白佛言。世尊。云何菩薩不受福德。須菩提。菩薩所作福德不應貪著。是故說不受福德。</a:t>
            </a:r>
          </a:p>
        </p:txBody>
      </p:sp>
      <p:sp>
        <p:nvSpPr>
          <p:cNvPr id="5" name="文字方塊 4">
            <a:extLst>
              <a:ext uri="{FF2B5EF4-FFF2-40B4-BE49-F238E27FC236}">
                <a16:creationId xmlns:a16="http://schemas.microsoft.com/office/drawing/2014/main" id="{429C6473-690A-0D81-A396-F9D19826FC92}"/>
              </a:ext>
            </a:extLst>
          </p:cNvPr>
          <p:cNvSpPr txBox="1"/>
          <p:nvPr/>
        </p:nvSpPr>
        <p:spPr>
          <a:xfrm>
            <a:off x="62291" y="2277666"/>
            <a:ext cx="12065830" cy="4226670"/>
          </a:xfrm>
          <a:prstGeom prst="rect">
            <a:avLst/>
          </a:prstGeom>
          <a:noFill/>
        </p:spPr>
        <p:txBody>
          <a:bodyPr wrap="square" rtlCol="0">
            <a:spAutoFit/>
          </a:bodyPr>
          <a:lstStyle/>
          <a:p>
            <a:pPr>
              <a:lnSpc>
                <a:spcPts val="36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if a bodhisattva gave in alms the seven jewels filling the trichiliocosms as many as the grains of sand in the Ganges river, and another bodhisattva perfected his </a:t>
            </a:r>
            <a:r>
              <a:rPr lang="en-US" altLang="zh-CN" sz="2800" b="1" dirty="0">
                <a:solidFill>
                  <a:schemeClr val="bg1">
                    <a:lumMod val="95000"/>
                  </a:schemeClr>
                </a:solidFill>
              </a:rPr>
              <a:t>insight</a:t>
            </a:r>
            <a:r>
              <a:rPr lang="en-US" altLang="zh-TW" sz="2800" b="1" dirty="0">
                <a:solidFill>
                  <a:schemeClr val="bg1">
                    <a:lumMod val="95000"/>
                  </a:schemeClr>
                </a:solidFill>
              </a:rPr>
              <a:t> based on the awareness of the selflessness of all phenomena, the merit gained by this bodhisattva would exceed that of the former. </a:t>
            </a:r>
            <a:r>
              <a:rPr lang="en-US" altLang="zh-TW" sz="2800" b="1" dirty="0" err="1">
                <a:solidFill>
                  <a:schemeClr val="bg1">
                    <a:lumMod val="95000"/>
                  </a:schemeClr>
                </a:solidFill>
              </a:rPr>
              <a:t>Subhūti</a:t>
            </a:r>
            <a:r>
              <a:rPr lang="en-US" altLang="zh-TW" sz="2800" b="1" dirty="0">
                <a:solidFill>
                  <a:schemeClr val="bg1">
                    <a:lumMod val="95000"/>
                  </a:schemeClr>
                </a:solidFill>
              </a:rPr>
              <a:t>, this is because the bodhisattvas do not experience merit.”</a:t>
            </a:r>
          </a:p>
          <a:p>
            <a:pPr>
              <a:lnSpc>
                <a:spcPts val="3600"/>
              </a:lnSpc>
            </a:pPr>
            <a:r>
              <a:rPr lang="en-US" altLang="zh-TW" sz="2800" b="1" dirty="0" err="1">
                <a:solidFill>
                  <a:schemeClr val="bg1">
                    <a:lumMod val="95000"/>
                  </a:schemeClr>
                </a:solidFill>
              </a:rPr>
              <a:t>Subhūti</a:t>
            </a:r>
            <a:r>
              <a:rPr lang="en-US" altLang="zh-TW" sz="2800" b="1" dirty="0">
                <a:solidFill>
                  <a:schemeClr val="bg1">
                    <a:lumMod val="95000"/>
                  </a:schemeClr>
                </a:solidFill>
              </a:rPr>
              <a:t> said to the Buddha: “World-honored One, how is it that the bodhisattva does not experience merit?”</a:t>
            </a:r>
          </a:p>
          <a:p>
            <a:pPr>
              <a:lnSpc>
                <a:spcPts val="36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the merit generated by the bodhisattvas is not to be appropriated by them. Therefore I say that they do not experience merit.”</a:t>
            </a:r>
          </a:p>
        </p:txBody>
      </p:sp>
    </p:spTree>
    <p:extLst>
      <p:ext uri="{BB962C8B-B14F-4D97-AF65-F5344CB8AC3E}">
        <p14:creationId xmlns:p14="http://schemas.microsoft.com/office/powerpoint/2010/main" val="20356925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0E48E2F-BB5C-5E1C-FDA1-60F69B36095E}"/>
              </a:ext>
            </a:extLst>
          </p:cNvPr>
          <p:cNvSpPr txBox="1"/>
          <p:nvPr/>
        </p:nvSpPr>
        <p:spPr>
          <a:xfrm>
            <a:off x="17997" y="506231"/>
            <a:ext cx="11942783" cy="1809341"/>
          </a:xfrm>
          <a:prstGeom prst="rect">
            <a:avLst/>
          </a:prstGeom>
          <a:noFill/>
        </p:spPr>
        <p:txBody>
          <a:bodyPr wrap="square" rtlCol="0">
            <a:spAutoFit/>
          </a:bodyPr>
          <a:lstStyle/>
          <a:p>
            <a:pPr>
              <a:lnSpc>
                <a:spcPts val="4600"/>
              </a:lnSpc>
            </a:pPr>
            <a:r>
              <a:rPr lang="zh-TW" altLang="en-US" sz="2800" b="1" dirty="0">
                <a:solidFill>
                  <a:schemeClr val="bg1">
                    <a:lumMod val="95000"/>
                  </a:schemeClr>
                </a:solidFill>
              </a:rPr>
              <a:t>須菩提、若有人言如來若來若去若坐若臥。是人不解我所說義。何以故。如來者無所從來亦無所去、故名如來。</a:t>
            </a:r>
            <a:endParaRPr lang="en-US" altLang="zh-TW" sz="2800" b="1" dirty="0">
              <a:solidFill>
                <a:schemeClr val="bg1">
                  <a:lumMod val="95000"/>
                </a:schemeClr>
              </a:solidFill>
            </a:endParaRPr>
          </a:p>
          <a:p>
            <a:pPr>
              <a:lnSpc>
                <a:spcPts val="4600"/>
              </a:lnSpc>
            </a:pPr>
            <a:endParaRPr lang="zh-TW" altLang="en-US" sz="2800" b="1" dirty="0">
              <a:solidFill>
                <a:schemeClr val="bg1">
                  <a:lumMod val="95000"/>
                </a:schemeClr>
              </a:solidFill>
            </a:endParaRPr>
          </a:p>
        </p:txBody>
      </p:sp>
      <p:sp>
        <p:nvSpPr>
          <p:cNvPr id="5" name="文字方塊 4">
            <a:extLst>
              <a:ext uri="{FF2B5EF4-FFF2-40B4-BE49-F238E27FC236}">
                <a16:creationId xmlns:a16="http://schemas.microsoft.com/office/drawing/2014/main" id="{5AC38889-01F2-5EAA-ED0C-873E0A92D980}"/>
              </a:ext>
            </a:extLst>
          </p:cNvPr>
          <p:cNvSpPr txBox="1"/>
          <p:nvPr/>
        </p:nvSpPr>
        <p:spPr>
          <a:xfrm>
            <a:off x="106586" y="2182675"/>
            <a:ext cx="12065830" cy="2399247"/>
          </a:xfrm>
          <a:prstGeom prst="rect">
            <a:avLst/>
          </a:prstGeom>
          <a:noFill/>
        </p:spPr>
        <p:txBody>
          <a:bodyPr wrap="square" rtlCol="0">
            <a:spAutoFit/>
          </a:bodyPr>
          <a:lstStyle/>
          <a:p>
            <a:pPr>
              <a:lnSpc>
                <a:spcPts val="46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if someone says that the Tathāgata (‘Thus-come One’) comes, goes, sits, or lies down, this person does not understand the point of my teaching. Why? The Thus-come One has no place from whence he comes, and no place to go. Therefore he is called ‘Thus-come.’”</a:t>
            </a:r>
          </a:p>
        </p:txBody>
      </p:sp>
    </p:spTree>
    <p:extLst>
      <p:ext uri="{BB962C8B-B14F-4D97-AF65-F5344CB8AC3E}">
        <p14:creationId xmlns:p14="http://schemas.microsoft.com/office/powerpoint/2010/main" val="35895536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304550F-D0DC-CFE9-AFAB-388359E859F9}"/>
              </a:ext>
            </a:extLst>
          </p:cNvPr>
          <p:cNvSpPr txBox="1"/>
          <p:nvPr/>
        </p:nvSpPr>
        <p:spPr>
          <a:xfrm>
            <a:off x="30258" y="-5402"/>
            <a:ext cx="12257636" cy="2015936"/>
          </a:xfrm>
          <a:prstGeom prst="rect">
            <a:avLst/>
          </a:prstGeom>
          <a:noFill/>
        </p:spPr>
        <p:txBody>
          <a:bodyPr wrap="square" rtlCol="0">
            <a:spAutoFit/>
          </a:bodyPr>
          <a:lstStyle/>
          <a:p>
            <a:pPr>
              <a:lnSpc>
                <a:spcPts val="3000"/>
              </a:lnSpc>
            </a:pPr>
            <a:r>
              <a:rPr lang="zh-TW" altLang="en-US" sz="2600" b="1" dirty="0">
                <a:solidFill>
                  <a:schemeClr val="bg1">
                    <a:lumMod val="95000"/>
                  </a:schemeClr>
                </a:solidFill>
              </a:rPr>
              <a:t>須菩提、若善男子善女人、以三千大千世界碎爲微塵。於意云何。是微塵衆寧爲多不。甚多世尊。何以故。若是微塵衆實有者、佛則不說是微塵衆。所以者何。佛說微塵衆則非微塵衆。是名微塵衆。世尊。如來所說三千大千世界則非世界。是名世界。何以故。若世界實有者則是一合相。如來說一合相則非一合相。是名一合相。須菩提、一合相者則是不可說。但凡夫之人貪著其事。</a:t>
            </a:r>
          </a:p>
        </p:txBody>
      </p:sp>
      <p:sp>
        <p:nvSpPr>
          <p:cNvPr id="5" name="文字方塊 4">
            <a:extLst>
              <a:ext uri="{FF2B5EF4-FFF2-40B4-BE49-F238E27FC236}">
                <a16:creationId xmlns:a16="http://schemas.microsoft.com/office/drawing/2014/main" id="{DD61D481-4C36-5C6C-37E3-8D55519B7A55}"/>
              </a:ext>
            </a:extLst>
          </p:cNvPr>
          <p:cNvSpPr txBox="1"/>
          <p:nvPr/>
        </p:nvSpPr>
        <p:spPr>
          <a:xfrm>
            <a:off x="110394" y="2010534"/>
            <a:ext cx="12065830" cy="4765279"/>
          </a:xfrm>
          <a:prstGeom prst="rect">
            <a:avLst/>
          </a:prstGeom>
          <a:noFill/>
        </p:spPr>
        <p:txBody>
          <a:bodyPr wrap="square" rtlCol="0">
            <a:spAutoFit/>
          </a:bodyPr>
          <a:lstStyle/>
          <a:p>
            <a:pPr>
              <a:lnSpc>
                <a:spcPts val="28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what do you think? If a good son or good daughter were to take all the worlds contained in </a:t>
            </a:r>
            <a:r>
              <a:rPr lang="en-US" altLang="zh-CN" sz="2800" b="1" dirty="0">
                <a:solidFill>
                  <a:schemeClr val="bg1">
                    <a:lumMod val="95000"/>
                  </a:schemeClr>
                </a:solidFill>
              </a:rPr>
              <a:t>the trichiliocosm </a:t>
            </a:r>
            <a:r>
              <a:rPr lang="en-US" altLang="zh-TW" sz="2800" b="1" dirty="0">
                <a:solidFill>
                  <a:schemeClr val="bg1">
                    <a:lumMod val="95000"/>
                  </a:schemeClr>
                </a:solidFill>
              </a:rPr>
              <a:t>and crush them into tiny particles, would these particles not be numerous?” “Extremely numerous, World-honored One. And why? If these numerous tiny particles had real existence, the Buddha would not call them numerous tiny particles. What does this mean? Those things that the Buddha calls ‘numerous tiny particles’ are not (the nature of) numerous tiny particles. Therefore they are called numerous tiny particles. World-honored One, that which the Tathāgata calls ‘all the worlds in the trichiliocosm’ are actually not (the nature of) worlds. Therefore they are called worlds. Why? To the extent that these worlds really exist, they do so as a composite. The Tathāgata teaches that composites are not (the nature of) composites. Therefore they are called composites.” “</a:t>
            </a:r>
            <a:r>
              <a:rPr lang="en-US" altLang="zh-TW" sz="2800" b="1" dirty="0" err="1">
                <a:solidFill>
                  <a:schemeClr val="bg1">
                    <a:lumMod val="95000"/>
                  </a:schemeClr>
                </a:solidFill>
              </a:rPr>
              <a:t>Subhūti</a:t>
            </a:r>
            <a:r>
              <a:rPr lang="en-US" altLang="zh-TW" sz="2800" b="1" dirty="0">
                <a:solidFill>
                  <a:schemeClr val="bg1">
                    <a:lumMod val="95000"/>
                  </a:schemeClr>
                </a:solidFill>
              </a:rPr>
              <a:t>, a composite is something that is ineffable. Only immature beings attach to such phenomena.”</a:t>
            </a:r>
          </a:p>
        </p:txBody>
      </p:sp>
    </p:spTree>
    <p:extLst>
      <p:ext uri="{BB962C8B-B14F-4D97-AF65-F5344CB8AC3E}">
        <p14:creationId xmlns:p14="http://schemas.microsoft.com/office/powerpoint/2010/main" val="30581802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BC9EFCD-A90A-21DD-6FB6-95989162CEB1}"/>
              </a:ext>
            </a:extLst>
          </p:cNvPr>
          <p:cNvSpPr txBox="1"/>
          <p:nvPr/>
        </p:nvSpPr>
        <p:spPr>
          <a:xfrm>
            <a:off x="90117" y="-26590"/>
            <a:ext cx="11942783" cy="1890774"/>
          </a:xfrm>
          <a:prstGeom prst="rect">
            <a:avLst/>
          </a:prstGeom>
          <a:noFill/>
        </p:spPr>
        <p:txBody>
          <a:bodyPr wrap="square" rtlCol="0">
            <a:spAutoFit/>
          </a:bodyPr>
          <a:lstStyle/>
          <a:p>
            <a:pPr>
              <a:lnSpc>
                <a:spcPts val="2800"/>
              </a:lnSpc>
            </a:pPr>
            <a:r>
              <a:rPr lang="zh-TW" altLang="en-US" sz="2800" b="1" dirty="0">
                <a:solidFill>
                  <a:schemeClr val="bg1">
                    <a:lumMod val="95000"/>
                  </a:schemeClr>
                </a:solidFill>
              </a:rPr>
              <a:t>須菩提、若人言佛說我見人見衆生見壽者見。須菩提、於意云何。是人解我所說義不。世尊、是人不解如來所說義。何以故。世尊說我見人見衆生見壽者見卽非我見人見衆生見壽者見。是名我見人見衆生見壽者見。須菩提、發阿耨多羅三藐三菩提心者、於一切法、應如是知、如是見、如是信解。不生法相。須菩提、所言法相者。如來說卽非法相。是名法相。</a:t>
            </a:r>
          </a:p>
        </p:txBody>
      </p:sp>
      <p:sp>
        <p:nvSpPr>
          <p:cNvPr id="5" name="文字方塊 4">
            <a:extLst>
              <a:ext uri="{FF2B5EF4-FFF2-40B4-BE49-F238E27FC236}">
                <a16:creationId xmlns:a16="http://schemas.microsoft.com/office/drawing/2014/main" id="{A759DAA2-FD0B-CF18-0798-4769B464D275}"/>
              </a:ext>
            </a:extLst>
          </p:cNvPr>
          <p:cNvSpPr txBox="1"/>
          <p:nvPr/>
        </p:nvSpPr>
        <p:spPr>
          <a:xfrm>
            <a:off x="0" y="1828792"/>
            <a:ext cx="12225603" cy="5124352"/>
          </a:xfrm>
          <a:prstGeom prst="rect">
            <a:avLst/>
          </a:prstGeom>
          <a:noFill/>
        </p:spPr>
        <p:txBody>
          <a:bodyPr wrap="square" rtlCol="0">
            <a:spAutoFit/>
          </a:bodyPr>
          <a:lstStyle/>
          <a:p>
            <a:pPr>
              <a:lnSpc>
                <a:spcPts val="28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if someone claims that I teach the view of self, view of person, view of sentient being, or view of life span, what would you say? Has this person understood the point of my teaching?” “World-honored One, this person has not understood the point of the Tathāgata's teaching. Why? What the World-honored One has explained as the view of self, view of person, view of sentient being, and view of life span, are actually not (the nature of) a view of self, view of person, view of sentient being, or view of life span. Therefore they are called view of self, view of person, view of sentient being, and view of life span.” “</a:t>
            </a:r>
            <a:r>
              <a:rPr lang="en-US" altLang="zh-TW" sz="2800" b="1" dirty="0" err="1">
                <a:solidFill>
                  <a:schemeClr val="bg1">
                    <a:lumMod val="95000"/>
                  </a:schemeClr>
                </a:solidFill>
              </a:rPr>
              <a:t>Subhūti</a:t>
            </a:r>
            <a:r>
              <a:rPr lang="en-US" altLang="zh-TW" sz="2800" b="1" dirty="0">
                <a:solidFill>
                  <a:schemeClr val="bg1">
                    <a:lumMod val="95000"/>
                  </a:schemeClr>
                </a:solidFill>
              </a:rPr>
              <a:t>, the person who gives rise to the aspiration for peerless perfect enlightenment, should, in regard to all phenomena, think like this, discern like this, and believe and understand like this. One should not give rise to signs for phenomena. </a:t>
            </a:r>
            <a:r>
              <a:rPr lang="en-US" altLang="zh-TW" sz="2800" b="1" dirty="0" err="1">
                <a:solidFill>
                  <a:schemeClr val="bg1">
                    <a:lumMod val="95000"/>
                  </a:schemeClr>
                </a:solidFill>
              </a:rPr>
              <a:t>Subhūti</a:t>
            </a:r>
            <a:r>
              <a:rPr lang="en-US" altLang="zh-TW" sz="2800" b="1" dirty="0">
                <a:solidFill>
                  <a:schemeClr val="bg1">
                    <a:lumMod val="95000"/>
                  </a:schemeClr>
                </a:solidFill>
              </a:rPr>
              <a:t>, the Tathāgata has explained that these so-called signs of phenomena are precisely not (the nature of) signs of phenomena. Therefore they are called signs of phenomena.”</a:t>
            </a:r>
          </a:p>
        </p:txBody>
      </p:sp>
    </p:spTree>
    <p:extLst>
      <p:ext uri="{BB962C8B-B14F-4D97-AF65-F5344CB8AC3E}">
        <p14:creationId xmlns:p14="http://schemas.microsoft.com/office/powerpoint/2010/main" val="13175050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6542A139-CBFE-48D3-6E9A-513A486FDC8F}"/>
              </a:ext>
            </a:extLst>
          </p:cNvPr>
          <p:cNvPicPr>
            <a:picLocks noChangeAspect="1"/>
          </p:cNvPicPr>
          <p:nvPr/>
        </p:nvPicPr>
        <p:blipFill>
          <a:blip r:embed="rId3"/>
          <a:stretch>
            <a:fillRect/>
          </a:stretch>
        </p:blipFill>
        <p:spPr>
          <a:xfrm>
            <a:off x="5765139" y="274737"/>
            <a:ext cx="6425274" cy="6310114"/>
          </a:xfrm>
          <a:prstGeom prst="rect">
            <a:avLst/>
          </a:prstGeom>
        </p:spPr>
      </p:pic>
      <p:sp>
        <p:nvSpPr>
          <p:cNvPr id="9" name="文字方塊 8">
            <a:extLst>
              <a:ext uri="{FF2B5EF4-FFF2-40B4-BE49-F238E27FC236}">
                <a16:creationId xmlns:a16="http://schemas.microsoft.com/office/drawing/2014/main" id="{A0FA713C-0193-D33E-2848-A19B5B702A4B}"/>
              </a:ext>
            </a:extLst>
          </p:cNvPr>
          <p:cNvSpPr txBox="1"/>
          <p:nvPr/>
        </p:nvSpPr>
        <p:spPr>
          <a:xfrm>
            <a:off x="261784" y="703120"/>
            <a:ext cx="526297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流通，流是流傳後世，通是通達十方。佛說經，他的目的是要普度一切眾生，幫助一切眾生破迷開悟、離苦得樂，所以是鼓勵大家去宣揚。佛將他所說的、所留下的東西，與十方三世一切眾生共享。我們從這個地方能看到佛的心量之大，就像大乘經上所講的，「心包太虛，量周沙界」。</a:t>
            </a:r>
          </a:p>
        </p:txBody>
      </p:sp>
      <p:sp>
        <p:nvSpPr>
          <p:cNvPr id="2" name="矩形 1">
            <a:extLst>
              <a:ext uri="{FF2B5EF4-FFF2-40B4-BE49-F238E27FC236}">
                <a16:creationId xmlns:a16="http://schemas.microsoft.com/office/drawing/2014/main" id="{A457EFE5-AFB8-F2F4-06BF-C6E05DC4CD6B}"/>
              </a:ext>
            </a:extLst>
          </p:cNvPr>
          <p:cNvSpPr/>
          <p:nvPr/>
        </p:nvSpPr>
        <p:spPr>
          <a:xfrm>
            <a:off x="9983638" y="16295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4" name="矩形 3">
            <a:extLst>
              <a:ext uri="{FF2B5EF4-FFF2-40B4-BE49-F238E27FC236}">
                <a16:creationId xmlns:a16="http://schemas.microsoft.com/office/drawing/2014/main" id="{ECC524E4-9FEA-E791-3F13-5A9AAB7EC0C0}"/>
              </a:ext>
            </a:extLst>
          </p:cNvPr>
          <p:cNvSpPr/>
          <p:nvPr/>
        </p:nvSpPr>
        <p:spPr>
          <a:xfrm>
            <a:off x="10991750" y="34297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 name="矩形 4">
            <a:extLst>
              <a:ext uri="{FF2B5EF4-FFF2-40B4-BE49-F238E27FC236}">
                <a16:creationId xmlns:a16="http://schemas.microsoft.com/office/drawing/2014/main" id="{210EE5AE-34B2-2519-1329-230EF679F159}"/>
              </a:ext>
            </a:extLst>
          </p:cNvPr>
          <p:cNvSpPr/>
          <p:nvPr/>
        </p:nvSpPr>
        <p:spPr>
          <a:xfrm>
            <a:off x="11424573" y="5157986"/>
            <a:ext cx="504056"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4727791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animBg="1"/>
      <p:bldP spid="4" grpId="0" animBg="1"/>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001B290A-0B95-7A7B-DCDA-E14EC140CA59}"/>
              </a:ext>
            </a:extLst>
          </p:cNvPr>
          <p:cNvSpPr txBox="1"/>
          <p:nvPr/>
        </p:nvSpPr>
        <p:spPr>
          <a:xfrm>
            <a:off x="9640335" y="637859"/>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須菩提。若有人以滿無量阿僧祇世界七寶。持用布施。</a:t>
            </a:r>
            <a:r>
              <a:rPr lang="zh-CN" altLang="en-US" sz="2800" b="1" dirty="0">
                <a:solidFill>
                  <a:schemeClr val="bg1"/>
                </a:solidFill>
              </a:rPr>
              <a:t>」</a:t>
            </a:r>
            <a:endParaRPr lang="zh-TW" altLang="en-US" sz="2800" b="1" dirty="0">
              <a:solidFill>
                <a:schemeClr val="bg1"/>
              </a:solidFill>
            </a:endParaRPr>
          </a:p>
        </p:txBody>
      </p:sp>
      <p:pic>
        <p:nvPicPr>
          <p:cNvPr id="3" name="圖片 2">
            <a:extLst>
              <a:ext uri="{FF2B5EF4-FFF2-40B4-BE49-F238E27FC236}">
                <a16:creationId xmlns:a16="http://schemas.microsoft.com/office/drawing/2014/main" id="{32C006DF-F7D5-F917-9C87-7C888D2AFBB7}"/>
              </a:ext>
            </a:extLst>
          </p:cNvPr>
          <p:cNvPicPr>
            <a:picLocks noChangeAspect="1"/>
          </p:cNvPicPr>
          <p:nvPr/>
        </p:nvPicPr>
        <p:blipFill>
          <a:blip r:embed="rId3"/>
          <a:stretch>
            <a:fillRect/>
          </a:stretch>
        </p:blipFill>
        <p:spPr>
          <a:xfrm>
            <a:off x="11282069" y="405458"/>
            <a:ext cx="645785" cy="6192688"/>
          </a:xfrm>
          <a:prstGeom prst="rect">
            <a:avLst/>
          </a:prstGeom>
        </p:spPr>
      </p:pic>
      <p:sp>
        <p:nvSpPr>
          <p:cNvPr id="2" name="文字方塊 1">
            <a:extLst>
              <a:ext uri="{FF2B5EF4-FFF2-40B4-BE49-F238E27FC236}">
                <a16:creationId xmlns:a16="http://schemas.microsoft.com/office/drawing/2014/main" id="{AD19CA0A-FF8D-FBF5-45E3-89987D0AB933}"/>
              </a:ext>
            </a:extLst>
          </p:cNvPr>
          <p:cNvSpPr txBox="1"/>
          <p:nvPr/>
        </p:nvSpPr>
        <p:spPr>
          <a:xfrm>
            <a:off x="5879182" y="765910"/>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阿僧祇（梵語：</a:t>
            </a:r>
            <a:r>
              <a:rPr lang="en-US" altLang="zh-TW" sz="2800" dirty="0" err="1">
                <a:solidFill>
                  <a:srgbClr val="FFFF00"/>
                </a:solidFill>
              </a:rPr>
              <a:t>asāṃkhya</a:t>
            </a:r>
            <a:r>
              <a:rPr lang="zh-TW" altLang="en-US" sz="2800" dirty="0">
                <a:solidFill>
                  <a:srgbClr val="FFFF00"/>
                </a:solidFill>
              </a:rPr>
              <a:t>），或譯為無數、無央數，意為「不可計數的」、「多到沒有數目可以計算」，是一個佛教數字詞</a:t>
            </a:r>
            <a:r>
              <a:rPr lang="zh-CN" altLang="en-US" sz="2800" dirty="0">
                <a:solidFill>
                  <a:srgbClr val="FFFF00"/>
                </a:solidFill>
              </a:rPr>
              <a:t>，</a:t>
            </a:r>
            <a:r>
              <a:rPr lang="zh-TW" altLang="en-US" sz="2800" dirty="0">
                <a:solidFill>
                  <a:srgbClr val="FFFF00"/>
                </a:solidFill>
              </a:rPr>
              <a:t>在古代對應數字為        </a:t>
            </a:r>
            <a:r>
              <a:rPr lang="zh-CN" altLang="en-US" sz="2800" dirty="0">
                <a:solidFill>
                  <a:srgbClr val="FFFF00"/>
                </a:solidFill>
              </a:rPr>
              <a:t>，現代相當於          。</a:t>
            </a:r>
            <a:endParaRPr lang="zh-TW" altLang="en-US" sz="2800" dirty="0">
              <a:solidFill>
                <a:srgbClr val="FFFF00"/>
              </a:solidFill>
            </a:endParaRPr>
          </a:p>
        </p:txBody>
      </p:sp>
      <p:pic>
        <p:nvPicPr>
          <p:cNvPr id="7" name="圖片 6">
            <a:extLst>
              <a:ext uri="{FF2B5EF4-FFF2-40B4-BE49-F238E27FC236}">
                <a16:creationId xmlns:a16="http://schemas.microsoft.com/office/drawing/2014/main" id="{DFD6864B-C043-6E49-7C87-36EED1A1DB1A}"/>
              </a:ext>
            </a:extLst>
          </p:cNvPr>
          <p:cNvPicPr>
            <a:picLocks noChangeAspect="1"/>
          </p:cNvPicPr>
          <p:nvPr/>
        </p:nvPicPr>
        <p:blipFill>
          <a:blip r:embed="rId4"/>
          <a:stretch>
            <a:fillRect/>
          </a:stretch>
        </p:blipFill>
        <p:spPr>
          <a:xfrm>
            <a:off x="5955072" y="1341562"/>
            <a:ext cx="581025" cy="447675"/>
          </a:xfrm>
          <a:prstGeom prst="rect">
            <a:avLst/>
          </a:prstGeom>
        </p:spPr>
      </p:pic>
      <p:sp>
        <p:nvSpPr>
          <p:cNvPr id="9" name="文字方塊 8">
            <a:extLst>
              <a:ext uri="{FF2B5EF4-FFF2-40B4-BE49-F238E27FC236}">
                <a16:creationId xmlns:a16="http://schemas.microsoft.com/office/drawing/2014/main" id="{51DE5549-21BB-51DC-9CDA-1C9CB92E490D}"/>
              </a:ext>
            </a:extLst>
          </p:cNvPr>
          <p:cNvSpPr txBox="1"/>
          <p:nvPr/>
        </p:nvSpPr>
        <p:spPr>
          <a:xfrm>
            <a:off x="1896691" y="765910"/>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以一阿僧祇為單位，漸次累進至「不可說不可說」者，稱為「十大數」。即</a:t>
            </a:r>
            <a:r>
              <a:rPr lang="en-US" altLang="zh-TW" sz="2800" dirty="0">
                <a:solidFill>
                  <a:srgbClr val="FFFF00"/>
                </a:solidFill>
              </a:rPr>
              <a:t>(1)</a:t>
            </a:r>
            <a:r>
              <a:rPr lang="zh-TW" altLang="en-US" sz="2800" dirty="0">
                <a:solidFill>
                  <a:srgbClr val="FFFF00"/>
                </a:solidFill>
              </a:rPr>
              <a:t>阿僧祇、</a:t>
            </a:r>
            <a:r>
              <a:rPr lang="en-US" altLang="zh-TW" sz="2800" dirty="0">
                <a:solidFill>
                  <a:srgbClr val="FFFF00"/>
                </a:solidFill>
              </a:rPr>
              <a:t>(2)</a:t>
            </a:r>
            <a:r>
              <a:rPr lang="zh-TW" altLang="en-US" sz="2800" dirty="0">
                <a:solidFill>
                  <a:srgbClr val="FFFF00"/>
                </a:solidFill>
              </a:rPr>
              <a:t>無量、</a:t>
            </a:r>
            <a:r>
              <a:rPr lang="en-US" altLang="zh-TW" sz="2800" dirty="0">
                <a:solidFill>
                  <a:srgbClr val="FFFF00"/>
                </a:solidFill>
              </a:rPr>
              <a:t>(3)</a:t>
            </a:r>
            <a:r>
              <a:rPr lang="zh-TW" altLang="en-US" sz="2800" dirty="0">
                <a:solidFill>
                  <a:srgbClr val="FFFF00"/>
                </a:solidFill>
              </a:rPr>
              <a:t>無邊、</a:t>
            </a:r>
            <a:r>
              <a:rPr lang="en-US" altLang="zh-TW" sz="2800" dirty="0">
                <a:solidFill>
                  <a:srgbClr val="FFFF00"/>
                </a:solidFill>
              </a:rPr>
              <a:t>(4)</a:t>
            </a:r>
            <a:r>
              <a:rPr lang="zh-TW" altLang="en-US" sz="2800" dirty="0">
                <a:solidFill>
                  <a:srgbClr val="FFFF00"/>
                </a:solidFill>
              </a:rPr>
              <a:t>無等、</a:t>
            </a:r>
            <a:r>
              <a:rPr lang="en-US" altLang="zh-TW" sz="2800" dirty="0">
                <a:solidFill>
                  <a:srgbClr val="FFFF00"/>
                </a:solidFill>
              </a:rPr>
              <a:t>(5)</a:t>
            </a:r>
            <a:r>
              <a:rPr lang="zh-TW" altLang="en-US" sz="2800" dirty="0">
                <a:solidFill>
                  <a:srgbClr val="FFFF00"/>
                </a:solidFill>
              </a:rPr>
              <a:t>不可數、</a:t>
            </a:r>
            <a:r>
              <a:rPr lang="en-US" altLang="zh-TW" sz="2800" dirty="0">
                <a:solidFill>
                  <a:srgbClr val="FFFF00"/>
                </a:solidFill>
              </a:rPr>
              <a:t>(6)</a:t>
            </a:r>
            <a:r>
              <a:rPr lang="zh-TW" altLang="en-US" sz="2800" dirty="0">
                <a:solidFill>
                  <a:srgbClr val="FFFF00"/>
                </a:solidFill>
              </a:rPr>
              <a:t>不可稱、</a:t>
            </a:r>
            <a:r>
              <a:rPr lang="en-US" altLang="zh-TW" sz="2800" dirty="0">
                <a:solidFill>
                  <a:srgbClr val="FFFF00"/>
                </a:solidFill>
              </a:rPr>
              <a:t>(7)</a:t>
            </a:r>
            <a:r>
              <a:rPr lang="zh-TW" altLang="en-US" sz="2800" dirty="0">
                <a:solidFill>
                  <a:srgbClr val="FFFF00"/>
                </a:solidFill>
              </a:rPr>
              <a:t>不可思、</a:t>
            </a:r>
            <a:r>
              <a:rPr lang="en-US" altLang="zh-TW" sz="2800" dirty="0">
                <a:solidFill>
                  <a:srgbClr val="FFFF00"/>
                </a:solidFill>
              </a:rPr>
              <a:t>(8)</a:t>
            </a:r>
            <a:r>
              <a:rPr lang="zh-TW" altLang="en-US" sz="2800" dirty="0">
                <a:solidFill>
                  <a:srgbClr val="FFFF00"/>
                </a:solidFill>
              </a:rPr>
              <a:t>不可量、</a:t>
            </a:r>
            <a:r>
              <a:rPr lang="en-US" altLang="zh-TW" sz="2800" dirty="0">
                <a:solidFill>
                  <a:srgbClr val="FFFF00"/>
                </a:solidFill>
              </a:rPr>
              <a:t>(9)</a:t>
            </a:r>
            <a:r>
              <a:rPr lang="zh-TW" altLang="en-US" sz="2800" dirty="0">
                <a:solidFill>
                  <a:srgbClr val="FFFF00"/>
                </a:solidFill>
              </a:rPr>
              <a:t>不可說、</a:t>
            </a:r>
            <a:r>
              <a:rPr lang="en-US" altLang="zh-TW" sz="2800" dirty="0">
                <a:solidFill>
                  <a:srgbClr val="FFFF00"/>
                </a:solidFill>
              </a:rPr>
              <a:t>(10)</a:t>
            </a:r>
            <a:r>
              <a:rPr lang="zh-TW" altLang="en-US" sz="2800" dirty="0">
                <a:solidFill>
                  <a:srgbClr val="FFFF00"/>
                </a:solidFill>
              </a:rPr>
              <a:t>不可說不可說。</a:t>
            </a:r>
          </a:p>
        </p:txBody>
      </p:sp>
      <p:pic>
        <p:nvPicPr>
          <p:cNvPr id="11" name="圖片 10">
            <a:extLst>
              <a:ext uri="{FF2B5EF4-FFF2-40B4-BE49-F238E27FC236}">
                <a16:creationId xmlns:a16="http://schemas.microsoft.com/office/drawing/2014/main" id="{FC359731-47DD-A608-5ED1-1BE4FF1953AD}"/>
              </a:ext>
            </a:extLst>
          </p:cNvPr>
          <p:cNvPicPr>
            <a:picLocks noChangeAspect="1"/>
          </p:cNvPicPr>
          <p:nvPr/>
        </p:nvPicPr>
        <p:blipFill>
          <a:blip r:embed="rId5"/>
          <a:stretch>
            <a:fillRect/>
          </a:stretch>
        </p:blipFill>
        <p:spPr>
          <a:xfrm>
            <a:off x="6383238" y="3378343"/>
            <a:ext cx="733425" cy="447675"/>
          </a:xfrm>
          <a:prstGeom prst="rect">
            <a:avLst/>
          </a:prstGeom>
        </p:spPr>
      </p:pic>
      <p:sp>
        <p:nvSpPr>
          <p:cNvPr id="4" name="文字方塊 3">
            <a:extLst>
              <a:ext uri="{FF2B5EF4-FFF2-40B4-BE49-F238E27FC236}">
                <a16:creationId xmlns:a16="http://schemas.microsoft.com/office/drawing/2014/main" id="{04B6D658-32CA-BAAC-CADE-C87B1B9A3053}"/>
              </a:ext>
            </a:extLst>
          </p:cNvPr>
          <p:cNvSpPr txBox="1"/>
          <p:nvPr/>
        </p:nvSpPr>
        <p:spPr>
          <a:xfrm>
            <a:off x="2926854" y="6088116"/>
            <a:ext cx="6912768" cy="584775"/>
          </a:xfrm>
          <a:prstGeom prst="rect">
            <a:avLst/>
          </a:prstGeom>
          <a:noFill/>
        </p:spPr>
        <p:txBody>
          <a:bodyPr wrap="square" rtlCol="0">
            <a:spAutoFit/>
          </a:bodyPr>
          <a:lstStyle/>
          <a:p>
            <a:r>
              <a:rPr lang="zh-CN" altLang="en-US" sz="1600" dirty="0">
                <a:solidFill>
                  <a:schemeClr val="bg1"/>
                </a:solidFill>
              </a:rPr>
              <a:t>阿僧祇：</a:t>
            </a:r>
            <a:r>
              <a:rPr lang="en-US" altLang="zh-CN" sz="1600" dirty="0">
                <a:solidFill>
                  <a:schemeClr val="bg1"/>
                </a:solidFill>
              </a:rPr>
              <a:t>https://googology.fandom.com/zh/wiki/%E9%98%BF%E5%83%A7%E7%A5%87</a:t>
            </a:r>
            <a:endParaRPr lang="zh-TW" altLang="en-US" sz="1600" dirty="0">
              <a:solidFill>
                <a:schemeClr val="bg1"/>
              </a:solidFill>
            </a:endParaRPr>
          </a:p>
        </p:txBody>
      </p:sp>
    </p:spTree>
    <p:extLst>
      <p:ext uri="{BB962C8B-B14F-4D97-AF65-F5344CB8AC3E}">
        <p14:creationId xmlns:p14="http://schemas.microsoft.com/office/powerpoint/2010/main" val="35659794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C6E173DE-78C8-E460-9AD3-A52AA4E9351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C1645F7B-C371-11E2-5CA9-76BE160AEAA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
        <p:nvSpPr>
          <p:cNvPr id="6" name="文字方塊 5">
            <a:extLst>
              <a:ext uri="{FF2B5EF4-FFF2-40B4-BE49-F238E27FC236}">
                <a16:creationId xmlns:a16="http://schemas.microsoft.com/office/drawing/2014/main" id="{C790FEE9-7651-0812-5260-F02FCEA4A9E6}"/>
              </a:ext>
            </a:extLst>
          </p:cNvPr>
          <p:cNvSpPr txBox="1"/>
          <p:nvPr/>
        </p:nvSpPr>
        <p:spPr>
          <a:xfrm>
            <a:off x="1198662" y="791736"/>
            <a:ext cx="5827236"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這是真話，</a:t>
            </a:r>
            <a:r>
              <a:rPr lang="zh-CN" altLang="en-US" sz="2800" dirty="0">
                <a:solidFill>
                  <a:srgbClr val="FFFF00"/>
                </a:solidFill>
              </a:rPr>
              <a:t>但</a:t>
            </a:r>
            <a:r>
              <a:rPr lang="zh-TW" altLang="en-US" sz="2800" dirty="0">
                <a:solidFill>
                  <a:srgbClr val="FFFF00"/>
                </a:solidFill>
              </a:rPr>
              <a:t>一般人不相信</a:t>
            </a:r>
            <a:r>
              <a:rPr lang="zh-CN" altLang="en-US" sz="2800" dirty="0">
                <a:solidFill>
                  <a:srgbClr val="FFFF00"/>
                </a:solidFill>
              </a:rPr>
              <a:t>。</a:t>
            </a:r>
            <a:r>
              <a:rPr lang="zh-TW" altLang="en-US" sz="2800" dirty="0">
                <a:solidFill>
                  <a:srgbClr val="FFFF00"/>
                </a:solidFill>
              </a:rPr>
              <a:t>一般人捨財，捨個一百萬，很現實擺在面前。今天我布施一卷經，說四句偈，這無形的，</a:t>
            </a:r>
            <a:r>
              <a:rPr lang="zh-CN" altLang="en-US" sz="2800" dirty="0">
                <a:solidFill>
                  <a:srgbClr val="FFFF00"/>
                </a:solidFill>
              </a:rPr>
              <a:t>好像</a:t>
            </a:r>
            <a:r>
              <a:rPr lang="zh-TW" altLang="en-US" sz="2800" dirty="0">
                <a:solidFill>
                  <a:srgbClr val="FFFF00"/>
                </a:solidFill>
              </a:rPr>
              <a:t>現前沒得到利益。他不曉得，無形的利益是無量無邊，會帶給你生生世世的福報。有形的財寶是用得盡。所以必須很冷靜，很仔細的去觀察，你才能體會到無形法布施的功德利益是真正不可思議。 </a:t>
            </a:r>
          </a:p>
        </p:txBody>
      </p:sp>
      <p:sp>
        <p:nvSpPr>
          <p:cNvPr id="7" name="文字方塊 6">
            <a:extLst>
              <a:ext uri="{FF2B5EF4-FFF2-40B4-BE49-F238E27FC236}">
                <a16:creationId xmlns:a16="http://schemas.microsoft.com/office/drawing/2014/main" id="{70589CF6-2C38-3F25-6FE6-6BFD9BF3418B}"/>
              </a:ext>
            </a:extLst>
          </p:cNvPr>
          <p:cNvSpPr txBox="1"/>
          <p:nvPr/>
        </p:nvSpPr>
        <p:spPr>
          <a:xfrm>
            <a:off x="7277526" y="783519"/>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此引財施，所以顯下文法施之福更勝也。意明布施同而福德不同，因其持以行施者不同故也。一是持財寶，一是持法寶。持無量數世界財寶，不及持一卷經、乃至四句偈者也。</a:t>
            </a:r>
          </a:p>
        </p:txBody>
      </p:sp>
    </p:spTree>
    <p:extLst>
      <p:ext uri="{BB962C8B-B14F-4D97-AF65-F5344CB8AC3E}">
        <p14:creationId xmlns:p14="http://schemas.microsoft.com/office/powerpoint/2010/main" val="26252838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24D433D5-89CA-B784-DE6D-177F50458CE0}"/>
              </a:ext>
            </a:extLst>
          </p:cNvPr>
          <p:cNvPicPr>
            <a:picLocks noChangeAspect="1"/>
          </p:cNvPicPr>
          <p:nvPr/>
        </p:nvPicPr>
        <p:blipFill>
          <a:blip r:embed="rId3"/>
          <a:stretch>
            <a:fillRect/>
          </a:stretch>
        </p:blipFill>
        <p:spPr>
          <a:xfrm>
            <a:off x="1918742" y="274737"/>
            <a:ext cx="6425274" cy="6310114"/>
          </a:xfrm>
          <a:prstGeom prst="rect">
            <a:avLst/>
          </a:prstGeom>
        </p:spPr>
      </p:pic>
      <p:sp>
        <p:nvSpPr>
          <p:cNvPr id="5" name="矩形 4">
            <a:extLst>
              <a:ext uri="{FF2B5EF4-FFF2-40B4-BE49-F238E27FC236}">
                <a16:creationId xmlns:a16="http://schemas.microsoft.com/office/drawing/2014/main" id="{86AA45FF-221D-760B-94FD-93BCA450FE5D}"/>
              </a:ext>
            </a:extLst>
          </p:cNvPr>
          <p:cNvSpPr/>
          <p:nvPr/>
        </p:nvSpPr>
        <p:spPr>
          <a:xfrm>
            <a:off x="6137241" y="16295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5">
            <a:extLst>
              <a:ext uri="{FF2B5EF4-FFF2-40B4-BE49-F238E27FC236}">
                <a16:creationId xmlns:a16="http://schemas.microsoft.com/office/drawing/2014/main" id="{30EF41BF-DB6E-CE49-5A95-00A790B2E8AE}"/>
              </a:ext>
            </a:extLst>
          </p:cNvPr>
          <p:cNvSpPr/>
          <p:nvPr/>
        </p:nvSpPr>
        <p:spPr>
          <a:xfrm>
            <a:off x="7145353" y="34297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矩形 6">
            <a:extLst>
              <a:ext uri="{FF2B5EF4-FFF2-40B4-BE49-F238E27FC236}">
                <a16:creationId xmlns:a16="http://schemas.microsoft.com/office/drawing/2014/main" id="{0B096B22-CF1C-CC83-FC32-C1197E1A5DF0}"/>
              </a:ext>
            </a:extLst>
          </p:cNvPr>
          <p:cNvSpPr/>
          <p:nvPr/>
        </p:nvSpPr>
        <p:spPr>
          <a:xfrm>
            <a:off x="6671270" y="5229994"/>
            <a:ext cx="504056"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3E173792-5906-F9BE-2183-17CFFA053F4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9" name="匾額 8" descr="佛學概要十四講表 習講">
            <a:extLst>
              <a:ext uri="{FF2B5EF4-FFF2-40B4-BE49-F238E27FC236}">
                <a16:creationId xmlns:a16="http://schemas.microsoft.com/office/drawing/2014/main" id="{161FF0A7-FFC5-8605-BBDD-C850659A613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Tree>
    <p:extLst>
      <p:ext uri="{BB962C8B-B14F-4D97-AF65-F5344CB8AC3E}">
        <p14:creationId xmlns:p14="http://schemas.microsoft.com/office/powerpoint/2010/main" val="13689779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EE2CA12-D9C0-7BDB-5862-FB8633AF4165}"/>
              </a:ext>
            </a:extLst>
          </p:cNvPr>
          <p:cNvSpPr txBox="1"/>
          <p:nvPr/>
        </p:nvSpPr>
        <p:spPr>
          <a:xfrm>
            <a:off x="5117286" y="637859"/>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TW" sz="2800" b="1" dirty="0">
                <a:solidFill>
                  <a:schemeClr val="bg1"/>
                </a:solidFill>
              </a:rPr>
              <a:t>『</a:t>
            </a:r>
            <a:r>
              <a:rPr lang="zh-TW" altLang="en-US" sz="2800" b="1" dirty="0">
                <a:solidFill>
                  <a:schemeClr val="bg1"/>
                </a:solidFill>
              </a:rPr>
              <a:t>四句偈等</a:t>
            </a:r>
            <a:r>
              <a:rPr lang="en-US" altLang="zh-TW" sz="2800" b="1" dirty="0">
                <a:solidFill>
                  <a:schemeClr val="bg1"/>
                </a:solidFill>
              </a:rPr>
              <a:t>』</a:t>
            </a:r>
            <a:r>
              <a:rPr lang="zh-TW" altLang="en-US" sz="2800" b="1" dirty="0">
                <a:solidFill>
                  <a:schemeClr val="bg1"/>
                </a:solidFill>
              </a:rPr>
              <a:t>。「等」、等於半偈，或一句也。經中常言：「半偈即可證道。」若下文所說「不取於相，如如不動」半偈，茍能信受奉行，直趨寶所矣。何況全偈，何況全經。</a:t>
            </a:r>
          </a:p>
        </p:txBody>
      </p:sp>
      <p:sp>
        <p:nvSpPr>
          <p:cNvPr id="5" name="文字方塊 4">
            <a:extLst>
              <a:ext uri="{FF2B5EF4-FFF2-40B4-BE49-F238E27FC236}">
                <a16:creationId xmlns:a16="http://schemas.microsoft.com/office/drawing/2014/main" id="{EFA7EA6B-FEAD-8FD1-2454-8A6B63C88E9C}"/>
              </a:ext>
            </a:extLst>
          </p:cNvPr>
          <p:cNvSpPr txBox="1"/>
          <p:nvPr/>
        </p:nvSpPr>
        <p:spPr>
          <a:xfrm>
            <a:off x="263951" y="637859"/>
            <a:ext cx="4698722"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上用半偈來做觀照功夫的很多。像「不取於相，如如不動。」這就是半偈。像</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前面的，「是法平等，無有高下」，這也是半偈；「無實無虛」，只有一句，都行！一切法無實無虛。「或一句」，等於半偈或者是一句。</a:t>
            </a:r>
          </a:p>
        </p:txBody>
      </p:sp>
      <p:sp>
        <p:nvSpPr>
          <p:cNvPr id="8" name="文字方塊 7">
            <a:extLst>
              <a:ext uri="{FF2B5EF4-FFF2-40B4-BE49-F238E27FC236}">
                <a16:creationId xmlns:a16="http://schemas.microsoft.com/office/drawing/2014/main" id="{6BA662FA-84E6-6D22-06E5-B33B78A32FEA}"/>
              </a:ext>
            </a:extLst>
          </p:cNvPr>
          <p:cNvSpPr txBox="1"/>
          <p:nvPr/>
        </p:nvSpPr>
        <p:spPr>
          <a:xfrm>
            <a:off x="8975526" y="637859"/>
            <a:ext cx="2123658" cy="538422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若有善男子。善女人。發菩薩心者。持於此經。乃至四句偈等。受持讀誦。為人演說。其福勝彼。</a:t>
            </a:r>
            <a:r>
              <a:rPr lang="zh-CN" altLang="en-US" sz="2800" b="1" dirty="0">
                <a:solidFill>
                  <a:schemeClr val="bg1"/>
                </a:solidFill>
              </a:rPr>
              <a:t>」</a:t>
            </a:r>
            <a:endParaRPr lang="zh-TW" altLang="en-US" sz="2800" b="1" dirty="0">
              <a:solidFill>
                <a:schemeClr val="bg1"/>
              </a:solidFill>
            </a:endParaRPr>
          </a:p>
        </p:txBody>
      </p:sp>
      <p:pic>
        <p:nvPicPr>
          <p:cNvPr id="3" name="圖片 2">
            <a:extLst>
              <a:ext uri="{FF2B5EF4-FFF2-40B4-BE49-F238E27FC236}">
                <a16:creationId xmlns:a16="http://schemas.microsoft.com/office/drawing/2014/main" id="{76B00083-D020-6172-05A3-291BEAC4AA6C}"/>
              </a:ext>
            </a:extLst>
          </p:cNvPr>
          <p:cNvPicPr>
            <a:picLocks noChangeAspect="1"/>
          </p:cNvPicPr>
          <p:nvPr/>
        </p:nvPicPr>
        <p:blipFill>
          <a:blip r:embed="rId3"/>
          <a:stretch>
            <a:fillRect/>
          </a:stretch>
        </p:blipFill>
        <p:spPr>
          <a:xfrm>
            <a:off x="11279782" y="846297"/>
            <a:ext cx="605966" cy="2295465"/>
          </a:xfrm>
          <a:prstGeom prst="rect">
            <a:avLst/>
          </a:prstGeom>
        </p:spPr>
      </p:pic>
    </p:spTree>
    <p:extLst>
      <p:ext uri="{BB962C8B-B14F-4D97-AF65-F5344CB8AC3E}">
        <p14:creationId xmlns:p14="http://schemas.microsoft.com/office/powerpoint/2010/main" val="31506980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55DDD59-CDE8-E113-EC2F-FE5E2765B246}"/>
              </a:ext>
            </a:extLst>
          </p:cNvPr>
          <p:cNvSpPr txBox="1"/>
          <p:nvPr/>
        </p:nvSpPr>
        <p:spPr>
          <a:xfrm>
            <a:off x="1198662" y="722219"/>
            <a:ext cx="526297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七寶布施不能相比。第一個是要自己依照</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的理論、方法、境界去修學。換句話說，把</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所講的道理、方法、境界，一定要變成我們實際的生活行為，這叫受持，這是持的意思。持有保持，永遠這樣做。我們的生活，我們的想法、看法、做法、說法都是金剛般若。金剛般若就變成我們自己生活行為，這叫證，你才證得金剛三昧。</a:t>
            </a:r>
          </a:p>
        </p:txBody>
      </p:sp>
      <p:sp>
        <p:nvSpPr>
          <p:cNvPr id="8" name="文字方塊 7">
            <a:extLst>
              <a:ext uri="{FF2B5EF4-FFF2-40B4-BE49-F238E27FC236}">
                <a16:creationId xmlns:a16="http://schemas.microsoft.com/office/drawing/2014/main" id="{0732D11F-9AA4-A7D6-CFD8-E67D1C5A8A4D}"/>
              </a:ext>
            </a:extLst>
          </p:cNvPr>
          <p:cNvSpPr txBox="1"/>
          <p:nvPr/>
        </p:nvSpPr>
        <p:spPr>
          <a:xfrm>
            <a:off x="6311230" y="722219"/>
            <a:ext cx="395492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200"/>
              </a:lnSpc>
            </a:pPr>
            <a:r>
              <a:rPr lang="en-US" altLang="zh-TW" sz="2800" b="1" dirty="0">
                <a:solidFill>
                  <a:schemeClr val="bg1"/>
                </a:solidFill>
              </a:rPr>
              <a:t>『</a:t>
            </a:r>
            <a:r>
              <a:rPr lang="zh-TW" altLang="en-US" sz="2800" b="1" dirty="0">
                <a:solidFill>
                  <a:schemeClr val="bg1"/>
                </a:solidFill>
              </a:rPr>
              <a:t>持於此經</a:t>
            </a:r>
            <a:r>
              <a:rPr lang="en-US" altLang="zh-TW" sz="2800" b="1" dirty="0">
                <a:solidFill>
                  <a:schemeClr val="bg1"/>
                </a:solidFill>
              </a:rPr>
              <a:t>』</a:t>
            </a:r>
            <a:r>
              <a:rPr lang="zh-TW" altLang="en-US" sz="2800" b="1" dirty="0">
                <a:solidFill>
                  <a:schemeClr val="bg1"/>
                </a:solidFill>
              </a:rPr>
              <a:t>。「持」，持取也。與下文</a:t>
            </a:r>
            <a:r>
              <a:rPr lang="en-US" altLang="zh-TW" sz="2800" b="1" dirty="0">
                <a:solidFill>
                  <a:schemeClr val="bg1"/>
                </a:solidFill>
              </a:rPr>
              <a:t>『</a:t>
            </a:r>
            <a:r>
              <a:rPr lang="zh-TW" altLang="en-US" sz="2800" b="1" dirty="0">
                <a:solidFill>
                  <a:schemeClr val="bg1"/>
                </a:solidFill>
              </a:rPr>
              <a:t>受持</a:t>
            </a:r>
            <a:r>
              <a:rPr lang="en-US" altLang="zh-TW" sz="2800" b="1" dirty="0">
                <a:solidFill>
                  <a:schemeClr val="bg1"/>
                </a:solidFill>
              </a:rPr>
              <a:t>』</a:t>
            </a:r>
            <a:r>
              <a:rPr lang="zh-TW" altLang="en-US" sz="2800" b="1" dirty="0">
                <a:solidFill>
                  <a:schemeClr val="bg1"/>
                </a:solidFill>
              </a:rPr>
              <a:t>義別。</a:t>
            </a:r>
            <a:r>
              <a:rPr lang="en-US" altLang="zh-TW" sz="2800" b="1" dirty="0">
                <a:solidFill>
                  <a:schemeClr val="bg1"/>
                </a:solidFill>
              </a:rPr>
              <a:t>『</a:t>
            </a:r>
            <a:r>
              <a:rPr lang="zh-TW" altLang="en-US" sz="2800" b="1" dirty="0">
                <a:solidFill>
                  <a:schemeClr val="bg1"/>
                </a:solidFill>
              </a:rPr>
              <a:t>受持</a:t>
            </a:r>
            <a:r>
              <a:rPr lang="en-US" altLang="zh-TW" sz="2800" b="1" dirty="0">
                <a:solidFill>
                  <a:schemeClr val="bg1"/>
                </a:solidFill>
              </a:rPr>
              <a:t>』</a:t>
            </a:r>
            <a:r>
              <a:rPr lang="zh-TW" altLang="en-US" sz="2800" b="1" dirty="0">
                <a:solidFill>
                  <a:schemeClr val="bg1"/>
                </a:solidFill>
              </a:rPr>
              <a:t>句，自利也。</a:t>
            </a:r>
            <a:r>
              <a:rPr lang="en-US" altLang="zh-TW" sz="2800" b="1" dirty="0">
                <a:solidFill>
                  <a:schemeClr val="bg1"/>
                </a:solidFill>
              </a:rPr>
              <a:t>『</a:t>
            </a:r>
            <a:r>
              <a:rPr lang="zh-TW" altLang="en-US" sz="2800" b="1" dirty="0">
                <a:solidFill>
                  <a:schemeClr val="bg1"/>
                </a:solidFill>
              </a:rPr>
              <a:t>演說</a:t>
            </a:r>
            <a:r>
              <a:rPr lang="en-US" altLang="zh-TW" sz="2800" b="1" dirty="0">
                <a:solidFill>
                  <a:schemeClr val="bg1"/>
                </a:solidFill>
              </a:rPr>
              <a:t>』</a:t>
            </a:r>
            <a:r>
              <a:rPr lang="zh-TW" altLang="en-US" sz="2800" b="1" dirty="0">
                <a:solidFill>
                  <a:schemeClr val="bg1"/>
                </a:solidFill>
              </a:rPr>
              <a:t>句，利他也。如法受持，則能悟入無生，施不住相，其福便已勝彼。況更為人演說此經，以行不住相之法施乎。豈彼七寶布施所能及。</a:t>
            </a:r>
          </a:p>
        </p:txBody>
      </p:sp>
      <p:sp>
        <p:nvSpPr>
          <p:cNvPr id="4" name="矩形 3">
            <a:extLst>
              <a:ext uri="{FF2B5EF4-FFF2-40B4-BE49-F238E27FC236}">
                <a16:creationId xmlns:a16="http://schemas.microsoft.com/office/drawing/2014/main" id="{2704519E-067A-85E5-2E94-5BFFBF6FC699}"/>
              </a:ext>
            </a:extLst>
          </p:cNvPr>
          <p:cNvSpPr/>
          <p:nvPr/>
        </p:nvSpPr>
        <p:spPr>
          <a:xfrm>
            <a:off x="10199662" y="722219"/>
            <a:ext cx="1870861" cy="516699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6" name="圖片 5">
            <a:extLst>
              <a:ext uri="{FF2B5EF4-FFF2-40B4-BE49-F238E27FC236}">
                <a16:creationId xmlns:a16="http://schemas.microsoft.com/office/drawing/2014/main" id="{606782B8-C9F0-1DB5-452C-63BB6614CF45}"/>
              </a:ext>
            </a:extLst>
          </p:cNvPr>
          <p:cNvPicPr>
            <a:picLocks noChangeAspect="1"/>
          </p:cNvPicPr>
          <p:nvPr/>
        </p:nvPicPr>
        <p:blipFill>
          <a:blip r:embed="rId3"/>
          <a:stretch>
            <a:fillRect/>
          </a:stretch>
        </p:blipFill>
        <p:spPr>
          <a:xfrm>
            <a:off x="10290781" y="822257"/>
            <a:ext cx="1667939" cy="4989622"/>
          </a:xfrm>
          <a:prstGeom prst="rect">
            <a:avLst/>
          </a:prstGeom>
        </p:spPr>
      </p:pic>
    </p:spTree>
    <p:extLst>
      <p:ext uri="{BB962C8B-B14F-4D97-AF65-F5344CB8AC3E}">
        <p14:creationId xmlns:p14="http://schemas.microsoft.com/office/powerpoint/2010/main" val="5585953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1135F89-EA48-D3A4-E6D2-3A7E4B7F8EFE}"/>
              </a:ext>
            </a:extLst>
          </p:cNvPr>
          <p:cNvSpPr txBox="1"/>
          <p:nvPr/>
        </p:nvSpPr>
        <p:spPr>
          <a:xfrm>
            <a:off x="1990750" y="659469"/>
            <a:ext cx="5827236"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CN" altLang="en-US" sz="2800" dirty="0">
                <a:solidFill>
                  <a:srgbClr val="FFFF00"/>
                </a:solidFill>
              </a:rPr>
              <a:t>「</a:t>
            </a:r>
            <a:r>
              <a:rPr lang="zh-TW" altLang="en-US" sz="2800" dirty="0">
                <a:solidFill>
                  <a:srgbClr val="FFFF00"/>
                </a:solidFill>
              </a:rPr>
              <a:t>紹</a:t>
            </a:r>
            <a:r>
              <a:rPr lang="zh-CN" altLang="en-US" sz="2800" dirty="0">
                <a:solidFill>
                  <a:srgbClr val="FFFF00"/>
                </a:solidFill>
              </a:rPr>
              <a:t>」</a:t>
            </a:r>
            <a:r>
              <a:rPr lang="zh-TW" altLang="en-US" sz="2800" dirty="0">
                <a:solidFill>
                  <a:srgbClr val="FFFF00"/>
                </a:solidFill>
              </a:rPr>
              <a:t>是繼續，就是繼承的意思，一代一代傳下來。</a:t>
            </a:r>
            <a:r>
              <a:rPr lang="zh-CN" altLang="en-US" sz="2800" dirty="0">
                <a:solidFill>
                  <a:srgbClr val="FFFF00"/>
                </a:solidFill>
              </a:rPr>
              <a:t>「</a:t>
            </a:r>
            <a:r>
              <a:rPr lang="zh-TW" altLang="en-US" sz="2800" dirty="0">
                <a:solidFill>
                  <a:srgbClr val="FFFF00"/>
                </a:solidFill>
              </a:rPr>
              <a:t>隆</a:t>
            </a:r>
            <a:r>
              <a:rPr lang="zh-CN" altLang="en-US" sz="2800" dirty="0">
                <a:solidFill>
                  <a:srgbClr val="FFFF00"/>
                </a:solidFill>
              </a:rPr>
              <a:t>」</a:t>
            </a:r>
            <a:r>
              <a:rPr lang="zh-TW" altLang="en-US" sz="2800" dirty="0">
                <a:solidFill>
                  <a:srgbClr val="FFFF00"/>
                </a:solidFill>
              </a:rPr>
              <a:t>是發揚光大。不但我們要傳佛的法，而且要把佛法在我們自己手上發揚光大。現代是個高科技的時代，道場大了，造業就大；信眾太多，是非就多，煩惱就多。今天我們可以利用高科技，我們小道場，架上這些機器，我們這些錄音帶、錄影帶，就流通到全世界。</a:t>
            </a:r>
          </a:p>
        </p:txBody>
      </p:sp>
      <p:sp>
        <p:nvSpPr>
          <p:cNvPr id="8" name="文字方塊 7">
            <a:extLst>
              <a:ext uri="{FF2B5EF4-FFF2-40B4-BE49-F238E27FC236}">
                <a16:creationId xmlns:a16="http://schemas.microsoft.com/office/drawing/2014/main" id="{A36C09A5-A790-F524-838F-7F5EA1D1980A}"/>
              </a:ext>
            </a:extLst>
          </p:cNvPr>
          <p:cNvSpPr txBox="1"/>
          <p:nvPr/>
        </p:nvSpPr>
        <p:spPr>
          <a:xfrm>
            <a:off x="8077745" y="693490"/>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弘揚此經，便是紹隆佛種。眾生獲益，不可思議。其福勝彼財施，更何待言。經旨重在流通無上法寶，故下文專約「演說」言。</a:t>
            </a:r>
          </a:p>
        </p:txBody>
      </p:sp>
      <p:pic>
        <p:nvPicPr>
          <p:cNvPr id="2" name="圖片 1">
            <a:extLst>
              <a:ext uri="{FF2B5EF4-FFF2-40B4-BE49-F238E27FC236}">
                <a16:creationId xmlns:a16="http://schemas.microsoft.com/office/drawing/2014/main" id="{A4BC996C-F131-7D0B-6C7F-5AE0EDA2A1A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3" name="匾額 2" descr="佛學概要十四講表 習講">
            <a:extLst>
              <a:ext uri="{FF2B5EF4-FFF2-40B4-BE49-F238E27FC236}">
                <a16:creationId xmlns:a16="http://schemas.microsoft.com/office/drawing/2014/main" id="{D7E50252-2A01-EBFB-9EEC-F52C928431F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Tree>
    <p:extLst>
      <p:ext uri="{BB962C8B-B14F-4D97-AF65-F5344CB8AC3E}">
        <p14:creationId xmlns:p14="http://schemas.microsoft.com/office/powerpoint/2010/main" val="4626847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5EDC0762-925B-7C66-33BE-3C8B44D94029}"/>
              </a:ext>
            </a:extLst>
          </p:cNvPr>
          <p:cNvPicPr>
            <a:picLocks noChangeAspect="1"/>
          </p:cNvPicPr>
          <p:nvPr/>
        </p:nvPicPr>
        <p:blipFill>
          <a:blip r:embed="rId3"/>
          <a:stretch>
            <a:fillRect/>
          </a:stretch>
        </p:blipFill>
        <p:spPr>
          <a:xfrm>
            <a:off x="2550252" y="274737"/>
            <a:ext cx="6425274" cy="6310114"/>
          </a:xfrm>
          <a:prstGeom prst="rect">
            <a:avLst/>
          </a:prstGeom>
        </p:spPr>
      </p:pic>
      <p:sp>
        <p:nvSpPr>
          <p:cNvPr id="5" name="矩形 4">
            <a:extLst>
              <a:ext uri="{FF2B5EF4-FFF2-40B4-BE49-F238E27FC236}">
                <a16:creationId xmlns:a16="http://schemas.microsoft.com/office/drawing/2014/main" id="{ED49E622-803E-5464-ED2B-0BED661AD20A}"/>
              </a:ext>
            </a:extLst>
          </p:cNvPr>
          <p:cNvSpPr/>
          <p:nvPr/>
        </p:nvSpPr>
        <p:spPr>
          <a:xfrm>
            <a:off x="6768751" y="16295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5">
            <a:extLst>
              <a:ext uri="{FF2B5EF4-FFF2-40B4-BE49-F238E27FC236}">
                <a16:creationId xmlns:a16="http://schemas.microsoft.com/office/drawing/2014/main" id="{D63D3244-9457-1C05-9DE0-B134E67D909D}"/>
              </a:ext>
            </a:extLst>
          </p:cNvPr>
          <p:cNvSpPr/>
          <p:nvPr/>
        </p:nvSpPr>
        <p:spPr>
          <a:xfrm>
            <a:off x="5663158" y="34297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矩形 6">
            <a:extLst>
              <a:ext uri="{FF2B5EF4-FFF2-40B4-BE49-F238E27FC236}">
                <a16:creationId xmlns:a16="http://schemas.microsoft.com/office/drawing/2014/main" id="{4966A13C-F2C0-87F3-8C47-B0CB0FE1CA27}"/>
              </a:ext>
            </a:extLst>
          </p:cNvPr>
          <p:cNvSpPr/>
          <p:nvPr/>
        </p:nvSpPr>
        <p:spPr>
          <a:xfrm>
            <a:off x="6095206" y="52299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D090A669-B761-5670-845D-F4F543AA094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9" name="匾額 8" descr="佛學概要十四講表 習講">
            <a:extLst>
              <a:ext uri="{FF2B5EF4-FFF2-40B4-BE49-F238E27FC236}">
                <a16:creationId xmlns:a16="http://schemas.microsoft.com/office/drawing/2014/main" id="{B75BB67D-308B-7AB0-0666-68442D375A0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Tree>
    <p:extLst>
      <p:ext uri="{BB962C8B-B14F-4D97-AF65-F5344CB8AC3E}">
        <p14:creationId xmlns:p14="http://schemas.microsoft.com/office/powerpoint/2010/main" val="2589704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27C7EAD-CC5C-0FC3-A874-79287C578834}"/>
              </a:ext>
            </a:extLst>
          </p:cNvPr>
          <p:cNvSpPr txBox="1"/>
          <p:nvPr/>
        </p:nvSpPr>
        <p:spPr>
          <a:xfrm>
            <a:off x="5582921" y="658559"/>
            <a:ext cx="300595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TW" sz="2800" b="1" dirty="0">
                <a:solidFill>
                  <a:schemeClr val="bg1"/>
                </a:solidFill>
              </a:rPr>
              <a:t>『</a:t>
            </a:r>
            <a:r>
              <a:rPr lang="zh-TW" altLang="en-US" sz="2800" b="1" dirty="0">
                <a:solidFill>
                  <a:schemeClr val="bg1"/>
                </a:solidFill>
              </a:rPr>
              <a:t>云何為人演說</a:t>
            </a:r>
            <a:r>
              <a:rPr lang="en-US" altLang="zh-TW" sz="2800" b="1" dirty="0">
                <a:solidFill>
                  <a:schemeClr val="bg1"/>
                </a:solidFill>
              </a:rPr>
              <a:t>』</a:t>
            </a:r>
            <a:r>
              <a:rPr lang="zh-TW" altLang="en-US" sz="2800" b="1" dirty="0">
                <a:solidFill>
                  <a:schemeClr val="bg1"/>
                </a:solidFill>
              </a:rPr>
              <a:t>，有二義。一是問演說之人，應當如何。二是問演說經義，應當如何。</a:t>
            </a:r>
            <a:r>
              <a:rPr lang="en-US" altLang="zh-TW" sz="2800" b="1" dirty="0">
                <a:solidFill>
                  <a:schemeClr val="bg1"/>
                </a:solidFill>
              </a:rPr>
              <a:t>『</a:t>
            </a:r>
            <a:r>
              <a:rPr lang="zh-TW" altLang="en-US" sz="2800" b="1" dirty="0">
                <a:solidFill>
                  <a:schemeClr val="bg1"/>
                </a:solidFill>
              </a:rPr>
              <a:t>不取於相，如如不動</a:t>
            </a:r>
            <a:r>
              <a:rPr lang="en-US" altLang="zh-TW" sz="2800" b="1" dirty="0">
                <a:solidFill>
                  <a:schemeClr val="bg1"/>
                </a:solidFill>
              </a:rPr>
              <a:t>』</a:t>
            </a:r>
            <a:r>
              <a:rPr lang="zh-TW" altLang="en-US" sz="2800" b="1" dirty="0">
                <a:solidFill>
                  <a:schemeClr val="bg1"/>
                </a:solidFill>
              </a:rPr>
              <a:t>兩句，正開示二者應當遵守之軌則也。</a:t>
            </a:r>
          </a:p>
        </p:txBody>
      </p:sp>
      <p:sp>
        <p:nvSpPr>
          <p:cNvPr id="8" name="文字方塊 7">
            <a:extLst>
              <a:ext uri="{FF2B5EF4-FFF2-40B4-BE49-F238E27FC236}">
                <a16:creationId xmlns:a16="http://schemas.microsoft.com/office/drawing/2014/main" id="{6F4F7EA5-920D-3E00-D990-3BE99DAAD6DB}"/>
              </a:ext>
            </a:extLst>
          </p:cNvPr>
          <p:cNvSpPr txBox="1"/>
          <p:nvPr/>
        </p:nvSpPr>
        <p:spPr>
          <a:xfrm>
            <a:off x="8650632" y="658559"/>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云何為人演說。不取於相。如如不動。</a:t>
            </a:r>
            <a:r>
              <a:rPr lang="zh-CN" altLang="en-US" sz="2800" b="1" dirty="0">
                <a:solidFill>
                  <a:schemeClr val="bg1"/>
                </a:solidFill>
              </a:rPr>
              <a:t>」</a:t>
            </a:r>
            <a:endParaRPr lang="zh-TW" altLang="en-US" sz="2800" b="1" dirty="0">
              <a:solidFill>
                <a:schemeClr val="bg1"/>
              </a:solidFill>
            </a:endParaRPr>
          </a:p>
        </p:txBody>
      </p:sp>
      <p:pic>
        <p:nvPicPr>
          <p:cNvPr id="3" name="圖片 2">
            <a:extLst>
              <a:ext uri="{FF2B5EF4-FFF2-40B4-BE49-F238E27FC236}">
                <a16:creationId xmlns:a16="http://schemas.microsoft.com/office/drawing/2014/main" id="{A75D3AF9-5A78-2FD2-46A5-26939767661C}"/>
              </a:ext>
            </a:extLst>
          </p:cNvPr>
          <p:cNvPicPr>
            <a:picLocks noChangeAspect="1"/>
          </p:cNvPicPr>
          <p:nvPr/>
        </p:nvPicPr>
        <p:blipFill>
          <a:blip r:embed="rId3"/>
          <a:stretch>
            <a:fillRect/>
          </a:stretch>
        </p:blipFill>
        <p:spPr>
          <a:xfrm>
            <a:off x="10189721" y="765498"/>
            <a:ext cx="771468" cy="4564807"/>
          </a:xfrm>
          <a:prstGeom prst="rect">
            <a:avLst/>
          </a:prstGeom>
        </p:spPr>
      </p:pic>
      <p:sp>
        <p:nvSpPr>
          <p:cNvPr id="9" name="文字方塊 8">
            <a:extLst>
              <a:ext uri="{FF2B5EF4-FFF2-40B4-BE49-F238E27FC236}">
                <a16:creationId xmlns:a16="http://schemas.microsoft.com/office/drawing/2014/main" id="{B8BB206F-BEA3-C2B0-ED76-EA246D527A9B}"/>
              </a:ext>
            </a:extLst>
          </p:cNvPr>
          <p:cNvSpPr txBox="1"/>
          <p:nvPr/>
        </p:nvSpPr>
        <p:spPr>
          <a:xfrm>
            <a:off x="262558" y="658559"/>
            <a:ext cx="526297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不可以著相。如果以為「我能說，我的功德很大」，不錯，功德是大，</a:t>
            </a:r>
            <a:r>
              <a:rPr lang="zh-CN" altLang="en-US" sz="2800" dirty="0">
                <a:solidFill>
                  <a:srgbClr val="FFFF00"/>
                </a:solidFill>
              </a:rPr>
              <a:t>但</a:t>
            </a:r>
            <a:r>
              <a:rPr lang="zh-TW" altLang="en-US" sz="2800" dirty="0">
                <a:solidFill>
                  <a:srgbClr val="FFFF00"/>
                </a:solidFill>
              </a:rPr>
              <a:t>那個大是有限度的</a:t>
            </a:r>
            <a:r>
              <a:rPr lang="zh-CN" altLang="en-US" sz="2800" dirty="0">
                <a:solidFill>
                  <a:srgbClr val="FFFF00"/>
                </a:solidFill>
              </a:rPr>
              <a:t>，</a:t>
            </a:r>
            <a:r>
              <a:rPr lang="zh-TW" altLang="en-US" sz="2800" dirty="0">
                <a:solidFill>
                  <a:srgbClr val="FFFF00"/>
                </a:solidFill>
              </a:rPr>
              <a:t>因為你著了我相、人相、眾生相、壽者相。著相的福德、功德，不能超過六道輪迴，你不能超越六道輪迴，決定不能著。身心世界一切萬法，都是空的，都是了不可得，都是一場空。</a:t>
            </a:r>
          </a:p>
        </p:txBody>
      </p:sp>
      <p:pic>
        <p:nvPicPr>
          <p:cNvPr id="10" name="圖片 9">
            <a:extLst>
              <a:ext uri="{FF2B5EF4-FFF2-40B4-BE49-F238E27FC236}">
                <a16:creationId xmlns:a16="http://schemas.microsoft.com/office/drawing/2014/main" id="{74861C32-CA68-8A64-A901-D1ECF2590FE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11" name="匾額 10" descr="佛學概要十四講表 習講">
            <a:extLst>
              <a:ext uri="{FF2B5EF4-FFF2-40B4-BE49-F238E27FC236}">
                <a16:creationId xmlns:a16="http://schemas.microsoft.com/office/drawing/2014/main" id="{641C715A-D656-C3B2-6D90-0204746E6C5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Tree>
    <p:extLst>
      <p:ext uri="{BB962C8B-B14F-4D97-AF65-F5344CB8AC3E}">
        <p14:creationId xmlns:p14="http://schemas.microsoft.com/office/powerpoint/2010/main" val="24925428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130B4B12-3A54-3BCD-90F3-58985469F74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7" name="匾額 6" descr="佛學概要十四講表 習講">
            <a:extLst>
              <a:ext uri="{FF2B5EF4-FFF2-40B4-BE49-F238E27FC236}">
                <a16:creationId xmlns:a16="http://schemas.microsoft.com/office/drawing/2014/main" id="{9931F107-87FC-0422-E60E-7AC6DDFEDBB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
        <p:nvSpPr>
          <p:cNvPr id="2" name="文字方塊 1">
            <a:extLst>
              <a:ext uri="{FF2B5EF4-FFF2-40B4-BE49-F238E27FC236}">
                <a16:creationId xmlns:a16="http://schemas.microsoft.com/office/drawing/2014/main" id="{1FABD108-4C61-603E-1638-B879D7977B02}"/>
              </a:ext>
            </a:extLst>
          </p:cNvPr>
          <p:cNvSpPr txBox="1"/>
          <p:nvPr/>
        </p:nvSpPr>
        <p:spPr>
          <a:xfrm>
            <a:off x="7913791" y="712090"/>
            <a:ext cx="300595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以說者言，應於能說、所說、及聽說者之相，皆不取著。所謂以不生滅心，說實相法是也。不生滅心，即是本性。所謂</a:t>
            </a:r>
            <a:r>
              <a:rPr lang="en-US" altLang="zh-TW" sz="2800" b="1" dirty="0">
                <a:solidFill>
                  <a:schemeClr val="bg1"/>
                </a:solidFill>
              </a:rPr>
              <a:t>『</a:t>
            </a:r>
            <a:r>
              <a:rPr lang="zh-TW" altLang="en-US" sz="2800" b="1" dirty="0">
                <a:solidFill>
                  <a:schemeClr val="bg1"/>
                </a:solidFill>
              </a:rPr>
              <a:t>如如不動</a:t>
            </a:r>
            <a:r>
              <a:rPr lang="en-US" altLang="zh-TW" sz="2800" b="1" dirty="0">
                <a:solidFill>
                  <a:schemeClr val="bg1"/>
                </a:solidFill>
              </a:rPr>
              <a:t>』</a:t>
            </a:r>
            <a:r>
              <a:rPr lang="zh-TW" altLang="en-US" sz="2800" b="1" dirty="0">
                <a:solidFill>
                  <a:schemeClr val="bg1"/>
                </a:solidFill>
              </a:rPr>
              <a:t>是也。</a:t>
            </a:r>
          </a:p>
        </p:txBody>
      </p:sp>
      <p:sp>
        <p:nvSpPr>
          <p:cNvPr id="3" name="文字方塊 2">
            <a:extLst>
              <a:ext uri="{FF2B5EF4-FFF2-40B4-BE49-F238E27FC236}">
                <a16:creationId xmlns:a16="http://schemas.microsoft.com/office/drawing/2014/main" id="{A86E50DB-077C-68F2-9E3E-8C659AB3C4E0}"/>
              </a:ext>
            </a:extLst>
          </p:cNvPr>
          <p:cNvSpPr txBox="1"/>
          <p:nvPr/>
        </p:nvSpPr>
        <p:spPr>
          <a:xfrm>
            <a:off x="390136" y="711073"/>
            <a:ext cx="7520007"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常作如是觀，你就會覺悟。雖然我們積極的弘法利生，絕不著一點點的相，絕不以為自己有一點點的功德。為什麼？統統不可得。這樣的做，不住又生心，生心又不住，才與如如不動的自性完全相應。假如只有不住，沒有生心，那是死的，自性不起作用。唯有不住又生心，它是活的，它起作用；雖起作用，也不住。由此可知，不住跟生心是一不是二，這就是所謂不一不異，這是</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上講的原理。</a:t>
            </a:r>
          </a:p>
        </p:txBody>
      </p:sp>
    </p:spTree>
    <p:extLst>
      <p:ext uri="{BB962C8B-B14F-4D97-AF65-F5344CB8AC3E}">
        <p14:creationId xmlns:p14="http://schemas.microsoft.com/office/powerpoint/2010/main" val="28644724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B4FC7B8-0604-D464-8D34-34AF65CA4531}"/>
              </a:ext>
            </a:extLst>
          </p:cNvPr>
          <p:cNvSpPr txBox="1"/>
          <p:nvPr/>
        </p:nvSpPr>
        <p:spPr>
          <a:xfrm>
            <a:off x="212214" y="711072"/>
            <a:ext cx="921277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三輪就是說者、說法、聽法的人，這三方面都不著，這就叫三輪體空。三輪體空一定是稱性而說，為什麼？你離開四相，離開四見，那個心是真心，那個心就是真如本性。不但你的言說是真如本性，你的生活也是真如本性。像諸佛菩薩示現在我們這個世間，釋迦牟尼佛示現，在</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前面，入舍衛大城去乞食，著衣托缽，都是真如自性的全體顯露。須菩提尊者看出來了。他看出釋迦牟尼佛的生活是金剛般若波羅蜜。由此可知，我們要能夠把四見四相離開，我們的生活跟釋迦牟尼佛一樣，是金剛般若波羅蜜。</a:t>
            </a:r>
          </a:p>
        </p:txBody>
      </p:sp>
      <p:sp>
        <p:nvSpPr>
          <p:cNvPr id="8" name="文字方塊 7">
            <a:extLst>
              <a:ext uri="{FF2B5EF4-FFF2-40B4-BE49-F238E27FC236}">
                <a16:creationId xmlns:a16="http://schemas.microsoft.com/office/drawing/2014/main" id="{46C3ECE8-EDF0-71CD-8CFF-875A0CDAA20D}"/>
              </a:ext>
            </a:extLst>
          </p:cNvPr>
          <p:cNvSpPr txBox="1"/>
          <p:nvPr/>
        </p:nvSpPr>
        <p:spPr>
          <a:xfrm>
            <a:off x="9424992" y="711073"/>
            <a:ext cx="264687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800"/>
              </a:lnSpc>
            </a:pPr>
            <a:r>
              <a:rPr lang="zh-TW" altLang="en-US" sz="2800" b="1" dirty="0">
                <a:solidFill>
                  <a:schemeClr val="bg1"/>
                </a:solidFill>
              </a:rPr>
              <a:t>演說之人，應三輪體空，稱性而說，直指心源。令聞者，即文字、起觀照、悟實相般若也。以此經所說，皆成佛之法也。</a:t>
            </a:r>
          </a:p>
        </p:txBody>
      </p:sp>
    </p:spTree>
    <p:extLst>
      <p:ext uri="{BB962C8B-B14F-4D97-AF65-F5344CB8AC3E}">
        <p14:creationId xmlns:p14="http://schemas.microsoft.com/office/powerpoint/2010/main" val="35951931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96A13F0-2871-6689-F0D2-A1672DCFF3F8}"/>
              </a:ext>
            </a:extLst>
          </p:cNvPr>
          <p:cNvSpPr txBox="1"/>
          <p:nvPr/>
        </p:nvSpPr>
        <p:spPr>
          <a:xfrm>
            <a:off x="1846660" y="815040"/>
            <a:ext cx="5827236"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為人演說的範圍很廣，不一定是上台講經，隨時隨地，遇到你認識的人，你就給他講這個經。講一句也好，講半句也好。他聽得懂也好，聽不懂也好，都沒有關係。聽懂了，他能得利益；聽不懂，所謂一歷耳根，永為道種。你把</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的種子，種在他阿賴耶識裡面去了，所以聽懂、聽不懂都沒有關係。</a:t>
            </a:r>
          </a:p>
        </p:txBody>
      </p:sp>
      <p:sp>
        <p:nvSpPr>
          <p:cNvPr id="8" name="文字方塊 7">
            <a:extLst>
              <a:ext uri="{FF2B5EF4-FFF2-40B4-BE49-F238E27FC236}">
                <a16:creationId xmlns:a16="http://schemas.microsoft.com/office/drawing/2014/main" id="{48985097-412C-8124-6C80-BB77E292A9B5}"/>
              </a:ext>
            </a:extLst>
          </p:cNvPr>
          <p:cNvSpPr txBox="1"/>
          <p:nvPr/>
        </p:nvSpPr>
        <p:spPr>
          <a:xfrm>
            <a:off x="6671270" y="877555"/>
            <a:ext cx="5355312"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200"/>
              </a:lnSpc>
            </a:pPr>
            <a:r>
              <a:rPr lang="zh-TW" altLang="en-US" sz="2800" b="1" dirty="0">
                <a:solidFill>
                  <a:schemeClr val="bg1"/>
                </a:solidFill>
              </a:rPr>
              <a:t>為人演說，若不得扼要之方。非大而無當，即散而無歸。聞者難獲法益。故示以經義之扼要處。即此之二句與下文之偈是也。可見此二句一偈，乃本經之要旨。亦即一切佛法之要旨。千經萬論，所說性修理事。此二句一偈，包括盡矣。</a:t>
            </a:r>
          </a:p>
        </p:txBody>
      </p:sp>
      <p:sp>
        <p:nvSpPr>
          <p:cNvPr id="2" name="文字方塊 1">
            <a:extLst>
              <a:ext uri="{FF2B5EF4-FFF2-40B4-BE49-F238E27FC236}">
                <a16:creationId xmlns:a16="http://schemas.microsoft.com/office/drawing/2014/main" id="{C25BC7DD-59B5-6AE2-22FD-F8388E16E7F6}"/>
              </a:ext>
            </a:extLst>
          </p:cNvPr>
          <p:cNvSpPr txBox="1"/>
          <p:nvPr/>
        </p:nvSpPr>
        <p:spPr>
          <a:xfrm>
            <a:off x="118542" y="763261"/>
            <a:ext cx="1877437"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spcBef>
                <a:spcPts val="1200"/>
              </a:spcBef>
            </a:pPr>
            <a:r>
              <a:rPr lang="zh-TW" altLang="en-US" sz="2800" dirty="0">
                <a:solidFill>
                  <a:srgbClr val="FFFF00"/>
                </a:solidFill>
              </a:rPr>
              <a:t>為人演說，一定要把扼要掌握到。如果掌握不到，那就是大而無當，散而無歸。</a:t>
            </a:r>
          </a:p>
        </p:txBody>
      </p:sp>
    </p:spTree>
    <p:extLst>
      <p:ext uri="{BB962C8B-B14F-4D97-AF65-F5344CB8AC3E}">
        <p14:creationId xmlns:p14="http://schemas.microsoft.com/office/powerpoint/2010/main" val="77239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3807BA6-7093-8EC6-AECF-E0CABA3C1C03}"/>
              </a:ext>
            </a:extLst>
          </p:cNvPr>
          <p:cNvSpPr txBox="1"/>
          <p:nvPr/>
        </p:nvSpPr>
        <p:spPr>
          <a:xfrm>
            <a:off x="0" y="846297"/>
            <a:ext cx="12034064"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這二句一偈，能夠在日常生活當中，時時刻刻念念當中提起來，那個利益是無量無邊。當我們遇到一切事情，無論是歡喜的，歡喜起煩惱了，馬上念一念「一切有為法，如夢幻泡影」，你這個歡喜心就息下去，讓你的心清淨，讓你的心平等。清淨平等是真心、是自性。你有什麼煩惱、不如意的事情，念念「一切有為法，如夢幻泡影」，你那個煩惱也就平息，好得不得了！平常跟人家應酬，你就記住這兩句話：「不取於相，如如不動」，對人、對事、對物，常常記住，我接觸，應當要接觸，什麼事情都可以照做，絕不著相。也就是說，一切事情我都做，做得圓圓滿滿，盡心盡力去做，絕對不把它放在心上；放在心上，你就取了相，就著了相。所以要保持如如不動。</a:t>
            </a:r>
          </a:p>
        </p:txBody>
      </p:sp>
    </p:spTree>
    <p:extLst>
      <p:ext uri="{BB962C8B-B14F-4D97-AF65-F5344CB8AC3E}">
        <p14:creationId xmlns:p14="http://schemas.microsoft.com/office/powerpoint/2010/main" val="711749210"/>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753C4DB7-FBB7-A985-3624-0B723D775717}"/>
              </a:ext>
            </a:extLst>
          </p:cNvPr>
          <p:cNvPicPr>
            <a:picLocks noChangeAspect="1"/>
          </p:cNvPicPr>
          <p:nvPr/>
        </p:nvPicPr>
        <p:blipFill>
          <a:blip r:embed="rId3"/>
          <a:stretch>
            <a:fillRect/>
          </a:stretch>
        </p:blipFill>
        <p:spPr>
          <a:xfrm>
            <a:off x="1918742" y="274737"/>
            <a:ext cx="6425274" cy="6310114"/>
          </a:xfrm>
          <a:prstGeom prst="rect">
            <a:avLst/>
          </a:prstGeom>
        </p:spPr>
      </p:pic>
      <p:sp>
        <p:nvSpPr>
          <p:cNvPr id="5" name="矩形 4">
            <a:extLst>
              <a:ext uri="{FF2B5EF4-FFF2-40B4-BE49-F238E27FC236}">
                <a16:creationId xmlns:a16="http://schemas.microsoft.com/office/drawing/2014/main" id="{718889A4-726E-D667-F4BE-71420BF957A0}"/>
              </a:ext>
            </a:extLst>
          </p:cNvPr>
          <p:cNvSpPr/>
          <p:nvPr/>
        </p:nvSpPr>
        <p:spPr>
          <a:xfrm>
            <a:off x="6137241" y="16295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5">
            <a:extLst>
              <a:ext uri="{FF2B5EF4-FFF2-40B4-BE49-F238E27FC236}">
                <a16:creationId xmlns:a16="http://schemas.microsoft.com/office/drawing/2014/main" id="{C2259BFB-66B7-01D8-97A4-8025E8C25DB3}"/>
              </a:ext>
            </a:extLst>
          </p:cNvPr>
          <p:cNvSpPr/>
          <p:nvPr/>
        </p:nvSpPr>
        <p:spPr>
          <a:xfrm>
            <a:off x="5015086" y="34297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矩形 6">
            <a:extLst>
              <a:ext uri="{FF2B5EF4-FFF2-40B4-BE49-F238E27FC236}">
                <a16:creationId xmlns:a16="http://schemas.microsoft.com/office/drawing/2014/main" id="{3BF64434-8EAA-7D18-AD2D-3278E808D525}"/>
              </a:ext>
            </a:extLst>
          </p:cNvPr>
          <p:cNvSpPr/>
          <p:nvPr/>
        </p:nvSpPr>
        <p:spPr>
          <a:xfrm>
            <a:off x="4583038" y="5229994"/>
            <a:ext cx="504056" cy="122413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D2F79533-8B3A-E171-B372-3F029557648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9" name="匾額 8" descr="佛學概要十四講表 習講">
            <a:extLst>
              <a:ext uri="{FF2B5EF4-FFF2-40B4-BE49-F238E27FC236}">
                <a16:creationId xmlns:a16="http://schemas.microsoft.com/office/drawing/2014/main" id="{B4D4C781-CD00-474A-559B-0AE776205C4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第廿四講</a:t>
            </a:r>
            <a:endParaRPr lang="zh-TW" altLang="en-US" dirty="0">
              <a:effectLst>
                <a:glow>
                  <a:schemeClr val="bg1">
                    <a:alpha val="61000"/>
                  </a:schemeClr>
                </a:glow>
              </a:effectLst>
            </a:endParaRPr>
          </a:p>
        </p:txBody>
      </p:sp>
    </p:spTree>
    <p:extLst>
      <p:ext uri="{BB962C8B-B14F-4D97-AF65-F5344CB8AC3E}">
        <p14:creationId xmlns:p14="http://schemas.microsoft.com/office/powerpoint/2010/main" val="37750164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4856D5C-1CF4-AC6C-5776-13E67051CDAD}"/>
              </a:ext>
            </a:extLst>
          </p:cNvPr>
          <p:cNvSpPr txBox="1"/>
          <p:nvPr/>
        </p:nvSpPr>
        <p:spPr>
          <a:xfrm>
            <a:off x="3404953" y="711072"/>
            <a:ext cx="526297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入門初步，先須深觀</a:t>
            </a:r>
            <a:r>
              <a:rPr lang="en-US" altLang="zh-TW" sz="2800" b="1" dirty="0">
                <a:solidFill>
                  <a:schemeClr val="bg1"/>
                </a:solidFill>
              </a:rPr>
              <a:t>『</a:t>
            </a:r>
            <a:r>
              <a:rPr lang="zh-TW" altLang="en-US" sz="2800" b="1" dirty="0">
                <a:solidFill>
                  <a:schemeClr val="bg1"/>
                </a:solidFill>
              </a:rPr>
              <a:t>一切有為法</a:t>
            </a:r>
            <a:r>
              <a:rPr lang="en-US" altLang="zh-TW" sz="2800" b="1" dirty="0">
                <a:solidFill>
                  <a:schemeClr val="bg1"/>
                </a:solidFill>
              </a:rPr>
              <a:t>』</a:t>
            </a:r>
            <a:r>
              <a:rPr lang="zh-TW" altLang="en-US" sz="2800" b="1" dirty="0">
                <a:solidFill>
                  <a:schemeClr val="bg1"/>
                </a:solidFill>
              </a:rPr>
              <a:t>，如夢、如幻、如泡、如影、如露、如電。莫不虛假，一切皆空。到底一無所得。所得，唯一苦味而已。所謂「萬般將不去，唯有業隨身」。果能常</a:t>
            </a:r>
            <a:r>
              <a:rPr lang="en-US" altLang="zh-TW" sz="2800" b="1" dirty="0">
                <a:solidFill>
                  <a:schemeClr val="bg1"/>
                </a:solidFill>
              </a:rPr>
              <a:t>『</a:t>
            </a:r>
            <a:r>
              <a:rPr lang="zh-TW" altLang="en-US" sz="2800" b="1" dirty="0">
                <a:solidFill>
                  <a:schemeClr val="bg1"/>
                </a:solidFill>
              </a:rPr>
              <a:t>作如是觀</a:t>
            </a:r>
            <a:r>
              <a:rPr lang="en-US" altLang="zh-TW" sz="2800" b="1" dirty="0">
                <a:solidFill>
                  <a:schemeClr val="bg1"/>
                </a:solidFill>
              </a:rPr>
              <a:t>』</a:t>
            </a:r>
            <a:r>
              <a:rPr lang="zh-TW" altLang="en-US" sz="2800" b="1" dirty="0">
                <a:solidFill>
                  <a:schemeClr val="bg1"/>
                </a:solidFill>
              </a:rPr>
              <a:t>，洞明皆空之理。不再受騙，而能死心蹋地老實念佛，一心求生淨土矣。</a:t>
            </a:r>
          </a:p>
        </p:txBody>
      </p:sp>
      <p:sp>
        <p:nvSpPr>
          <p:cNvPr id="5" name="文字方塊 4">
            <a:extLst>
              <a:ext uri="{FF2B5EF4-FFF2-40B4-BE49-F238E27FC236}">
                <a16:creationId xmlns:a16="http://schemas.microsoft.com/office/drawing/2014/main" id="{9D59D296-4711-6B89-54D8-357B17080B23}"/>
              </a:ext>
            </a:extLst>
          </p:cNvPr>
          <p:cNvSpPr txBox="1"/>
          <p:nvPr/>
        </p:nvSpPr>
        <p:spPr>
          <a:xfrm>
            <a:off x="786723" y="711072"/>
            <a:ext cx="2441694"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六個比喻當中，是以夢為主。幻，像變魔術一樣，那不是真的。泡是水泡、泡沫，都不是真實的。影是影相，如露如電。</a:t>
            </a:r>
          </a:p>
        </p:txBody>
      </p:sp>
      <p:sp>
        <p:nvSpPr>
          <p:cNvPr id="8" name="文字方塊 7">
            <a:extLst>
              <a:ext uri="{FF2B5EF4-FFF2-40B4-BE49-F238E27FC236}">
                <a16:creationId xmlns:a16="http://schemas.microsoft.com/office/drawing/2014/main" id="{94EEBB3C-7C49-BFD7-9442-311D2345210E}"/>
              </a:ext>
            </a:extLst>
          </p:cNvPr>
          <p:cNvSpPr txBox="1"/>
          <p:nvPr/>
        </p:nvSpPr>
        <p:spPr>
          <a:xfrm>
            <a:off x="8785538" y="686466"/>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何以故。 一切有為法</a:t>
            </a:r>
            <a:r>
              <a:rPr lang="zh-CN" altLang="en-US" sz="2800" b="1" dirty="0">
                <a:solidFill>
                  <a:schemeClr val="bg1"/>
                </a:solidFill>
              </a:rPr>
              <a:t>。</a:t>
            </a:r>
            <a:r>
              <a:rPr lang="zh-TW" altLang="en-US" sz="2800" b="1" dirty="0">
                <a:solidFill>
                  <a:schemeClr val="bg1"/>
                </a:solidFill>
              </a:rPr>
              <a:t>如夢幻泡影</a:t>
            </a:r>
            <a:r>
              <a:rPr lang="zh-CN" altLang="en-US" sz="2800" b="1" dirty="0">
                <a:solidFill>
                  <a:schemeClr val="bg1"/>
                </a:solidFill>
              </a:rPr>
              <a:t>。</a:t>
            </a:r>
            <a:r>
              <a:rPr lang="zh-TW" altLang="en-US" sz="2800" b="1" dirty="0">
                <a:solidFill>
                  <a:schemeClr val="bg1"/>
                </a:solidFill>
              </a:rPr>
              <a:t>如露亦如電</a:t>
            </a:r>
            <a:r>
              <a:rPr lang="zh-CN" altLang="en-US" sz="2800" b="1" dirty="0">
                <a:solidFill>
                  <a:schemeClr val="bg1"/>
                </a:solidFill>
              </a:rPr>
              <a:t>。</a:t>
            </a:r>
            <a:r>
              <a:rPr lang="zh-TW" altLang="en-US" sz="2800" b="1" dirty="0">
                <a:solidFill>
                  <a:schemeClr val="bg1"/>
                </a:solidFill>
              </a:rPr>
              <a:t>應作如是</a:t>
            </a:r>
            <a:r>
              <a:rPr lang="zh-CN" altLang="en-US" sz="2800" b="1" dirty="0">
                <a:solidFill>
                  <a:schemeClr val="bg1"/>
                </a:solidFill>
              </a:rPr>
              <a:t>觀。」</a:t>
            </a:r>
            <a:endParaRPr lang="zh-TW" altLang="en-US" sz="2800" b="1" dirty="0">
              <a:solidFill>
                <a:schemeClr val="bg1"/>
              </a:solidFill>
            </a:endParaRPr>
          </a:p>
        </p:txBody>
      </p:sp>
      <p:pic>
        <p:nvPicPr>
          <p:cNvPr id="10" name="圖片 9">
            <a:extLst>
              <a:ext uri="{FF2B5EF4-FFF2-40B4-BE49-F238E27FC236}">
                <a16:creationId xmlns:a16="http://schemas.microsoft.com/office/drawing/2014/main" id="{6C0DEA23-F8FD-5EBD-EE30-3E54F1B94ECA}"/>
              </a:ext>
            </a:extLst>
          </p:cNvPr>
          <p:cNvPicPr>
            <a:picLocks noChangeAspect="1"/>
          </p:cNvPicPr>
          <p:nvPr/>
        </p:nvPicPr>
        <p:blipFill>
          <a:blip r:embed="rId3"/>
          <a:stretch>
            <a:fillRect/>
          </a:stretch>
        </p:blipFill>
        <p:spPr>
          <a:xfrm>
            <a:off x="11135767" y="909514"/>
            <a:ext cx="648072" cy="2951301"/>
          </a:xfrm>
          <a:prstGeom prst="rect">
            <a:avLst/>
          </a:prstGeom>
        </p:spPr>
      </p:pic>
    </p:spTree>
    <p:extLst>
      <p:ext uri="{BB962C8B-B14F-4D97-AF65-F5344CB8AC3E}">
        <p14:creationId xmlns:p14="http://schemas.microsoft.com/office/powerpoint/2010/main" val="16430556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34601</TotalTime>
  <Words>5422</Words>
  <Application>Microsoft Office PowerPoint</Application>
  <PresentationFormat>自訂</PresentationFormat>
  <Paragraphs>119</Paragraphs>
  <Slides>34</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34</vt:i4>
      </vt:variant>
    </vt:vector>
  </HeadingPairs>
  <TitlesOfParts>
    <vt:vector size="37"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823</cp:revision>
  <dcterms:created xsi:type="dcterms:W3CDTF">2019-12-17T19:51:00Z</dcterms:created>
  <dcterms:modified xsi:type="dcterms:W3CDTF">2025-05-25T22:08:52Z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