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5"/>
  </p:notesMasterIdLst>
  <p:sldIdLst>
    <p:sldId id="258" r:id="rId2"/>
    <p:sldId id="257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73"/>
  </p:normalViewPr>
  <p:slideViewPr>
    <p:cSldViewPr snapToGrid="0">
      <p:cViewPr varScale="1">
        <p:scale>
          <a:sx n="86" d="100"/>
          <a:sy n="86" d="100"/>
        </p:scale>
        <p:origin x="159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BB76FC-545C-4A55-9C9A-52875AC3C93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8A24A9B-22FC-4D16-A8C0-268BCC88EF14}">
      <dgm:prSet/>
      <dgm:spPr/>
      <dgm:t>
        <a:bodyPr/>
        <a:lstStyle/>
        <a:p>
          <a:r>
            <a:rPr lang="en-US" dirty="0"/>
            <a:t>Conservation on Biological Diversity 2011</a:t>
          </a:r>
        </a:p>
      </dgm:t>
    </dgm:pt>
    <dgm:pt modelId="{5E085831-D4D0-49F0-B14E-DB9A313326D9}" type="parTrans" cxnId="{45924E76-3B61-4B56-BFA2-09970F890489}">
      <dgm:prSet/>
      <dgm:spPr/>
      <dgm:t>
        <a:bodyPr/>
        <a:lstStyle/>
        <a:p>
          <a:endParaRPr lang="en-US"/>
        </a:p>
      </dgm:t>
    </dgm:pt>
    <dgm:pt modelId="{5EB1EF9D-948A-42C8-BC10-9ABDBD1E741A}" type="sibTrans" cxnId="{45924E76-3B61-4B56-BFA2-09970F890489}">
      <dgm:prSet/>
      <dgm:spPr/>
      <dgm:t>
        <a:bodyPr/>
        <a:lstStyle/>
        <a:p>
          <a:endParaRPr lang="en-US"/>
        </a:p>
      </dgm:t>
    </dgm:pt>
    <dgm:pt modelId="{3268CB04-B1F1-49B3-A49D-CD0816985F84}">
      <dgm:prSet/>
      <dgm:spPr/>
      <dgm:t>
        <a:bodyPr/>
        <a:lstStyle/>
        <a:p>
          <a:r>
            <a:rPr lang="en-US"/>
            <a:t>Aichi Biodiversity Targets 2020</a:t>
          </a:r>
        </a:p>
      </dgm:t>
    </dgm:pt>
    <dgm:pt modelId="{9655BE30-C698-4A53-A217-EE300A8C6F13}" type="parTrans" cxnId="{51C56A36-B9A0-41CB-B3AD-308F8D44E7C6}">
      <dgm:prSet/>
      <dgm:spPr/>
      <dgm:t>
        <a:bodyPr/>
        <a:lstStyle/>
        <a:p>
          <a:endParaRPr lang="en-US"/>
        </a:p>
      </dgm:t>
    </dgm:pt>
    <dgm:pt modelId="{6D47A4E3-F576-4292-B5F1-D7702BFF4F30}" type="sibTrans" cxnId="{51C56A36-B9A0-41CB-B3AD-308F8D44E7C6}">
      <dgm:prSet/>
      <dgm:spPr/>
      <dgm:t>
        <a:bodyPr/>
        <a:lstStyle/>
        <a:p>
          <a:endParaRPr lang="en-US"/>
        </a:p>
      </dgm:t>
    </dgm:pt>
    <dgm:pt modelId="{07E984B8-0712-4E5C-9895-60AC8FB59133}">
      <dgm:prSet/>
      <dgm:spPr/>
      <dgm:t>
        <a:bodyPr/>
        <a:lstStyle/>
        <a:p>
          <a:r>
            <a:rPr lang="en-US"/>
            <a:t>New Revised Biodiversity Targets</a:t>
          </a:r>
        </a:p>
      </dgm:t>
    </dgm:pt>
    <dgm:pt modelId="{1B94F1FA-AAF4-46D4-B944-0E3BCEE82EFF}" type="parTrans" cxnId="{00883BD3-45AD-4292-8192-1325BF76F637}">
      <dgm:prSet/>
      <dgm:spPr/>
      <dgm:t>
        <a:bodyPr/>
        <a:lstStyle/>
        <a:p>
          <a:endParaRPr lang="en-US"/>
        </a:p>
      </dgm:t>
    </dgm:pt>
    <dgm:pt modelId="{531B4D78-4AAB-4CB5-8719-FCDEFE72E8B6}" type="sibTrans" cxnId="{00883BD3-45AD-4292-8192-1325BF76F637}">
      <dgm:prSet/>
      <dgm:spPr/>
      <dgm:t>
        <a:bodyPr/>
        <a:lstStyle/>
        <a:p>
          <a:endParaRPr lang="en-US"/>
        </a:p>
      </dgm:t>
    </dgm:pt>
    <dgm:pt modelId="{D7DE15B2-DDC1-1F4A-AE10-3D37AAFC9F5E}" type="pres">
      <dgm:prSet presAssocID="{A4BB76FC-545C-4A55-9C9A-52875AC3C939}" presName="linear" presStyleCnt="0">
        <dgm:presLayoutVars>
          <dgm:animLvl val="lvl"/>
          <dgm:resizeHandles val="exact"/>
        </dgm:presLayoutVars>
      </dgm:prSet>
      <dgm:spPr/>
    </dgm:pt>
    <dgm:pt modelId="{9F9F795A-FAA4-E84D-9A09-AB43E2024C8C}" type="pres">
      <dgm:prSet presAssocID="{28A24A9B-22FC-4D16-A8C0-268BCC88EF1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722A24E-1546-F04C-A6F8-CC7478A4FB45}" type="pres">
      <dgm:prSet presAssocID="{5EB1EF9D-948A-42C8-BC10-9ABDBD1E741A}" presName="spacer" presStyleCnt="0"/>
      <dgm:spPr/>
    </dgm:pt>
    <dgm:pt modelId="{4D0FC16E-B801-0541-AAD3-25580E6A3DDA}" type="pres">
      <dgm:prSet presAssocID="{3268CB04-B1F1-49B3-A49D-CD0816985F8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F47C3B3-B5EE-FF4A-B4F7-BCD967341251}" type="pres">
      <dgm:prSet presAssocID="{6D47A4E3-F576-4292-B5F1-D7702BFF4F30}" presName="spacer" presStyleCnt="0"/>
      <dgm:spPr/>
    </dgm:pt>
    <dgm:pt modelId="{F15C7F85-A9B9-EA4E-AEAA-82F79CF32DFE}" type="pres">
      <dgm:prSet presAssocID="{07E984B8-0712-4E5C-9895-60AC8FB5913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1C56A36-B9A0-41CB-B3AD-308F8D44E7C6}" srcId="{A4BB76FC-545C-4A55-9C9A-52875AC3C939}" destId="{3268CB04-B1F1-49B3-A49D-CD0816985F84}" srcOrd="1" destOrd="0" parTransId="{9655BE30-C698-4A53-A217-EE300A8C6F13}" sibTransId="{6D47A4E3-F576-4292-B5F1-D7702BFF4F30}"/>
    <dgm:cxn modelId="{6F806570-53B7-4F4A-AF38-F33069D2E61A}" type="presOf" srcId="{07E984B8-0712-4E5C-9895-60AC8FB59133}" destId="{F15C7F85-A9B9-EA4E-AEAA-82F79CF32DFE}" srcOrd="0" destOrd="0" presId="urn:microsoft.com/office/officeart/2005/8/layout/vList2"/>
    <dgm:cxn modelId="{45924E76-3B61-4B56-BFA2-09970F890489}" srcId="{A4BB76FC-545C-4A55-9C9A-52875AC3C939}" destId="{28A24A9B-22FC-4D16-A8C0-268BCC88EF14}" srcOrd="0" destOrd="0" parTransId="{5E085831-D4D0-49F0-B14E-DB9A313326D9}" sibTransId="{5EB1EF9D-948A-42C8-BC10-9ABDBD1E741A}"/>
    <dgm:cxn modelId="{39A89079-616A-CD47-8CF9-173455576802}" type="presOf" srcId="{3268CB04-B1F1-49B3-A49D-CD0816985F84}" destId="{4D0FC16E-B801-0541-AAD3-25580E6A3DDA}" srcOrd="0" destOrd="0" presId="urn:microsoft.com/office/officeart/2005/8/layout/vList2"/>
    <dgm:cxn modelId="{00883BD3-45AD-4292-8192-1325BF76F637}" srcId="{A4BB76FC-545C-4A55-9C9A-52875AC3C939}" destId="{07E984B8-0712-4E5C-9895-60AC8FB59133}" srcOrd="2" destOrd="0" parTransId="{1B94F1FA-AAF4-46D4-B944-0E3BCEE82EFF}" sibTransId="{531B4D78-4AAB-4CB5-8719-FCDEFE72E8B6}"/>
    <dgm:cxn modelId="{7EE683DB-F4C4-3F42-A0E0-1E2086558278}" type="presOf" srcId="{A4BB76FC-545C-4A55-9C9A-52875AC3C939}" destId="{D7DE15B2-DDC1-1F4A-AE10-3D37AAFC9F5E}" srcOrd="0" destOrd="0" presId="urn:microsoft.com/office/officeart/2005/8/layout/vList2"/>
    <dgm:cxn modelId="{3EEA17F0-8747-3346-A768-2164C59707DE}" type="presOf" srcId="{28A24A9B-22FC-4D16-A8C0-268BCC88EF14}" destId="{9F9F795A-FAA4-E84D-9A09-AB43E2024C8C}" srcOrd="0" destOrd="0" presId="urn:microsoft.com/office/officeart/2005/8/layout/vList2"/>
    <dgm:cxn modelId="{4846359B-4FC5-214A-9AE0-C0C1DBE6364B}" type="presParOf" srcId="{D7DE15B2-DDC1-1F4A-AE10-3D37AAFC9F5E}" destId="{9F9F795A-FAA4-E84D-9A09-AB43E2024C8C}" srcOrd="0" destOrd="0" presId="urn:microsoft.com/office/officeart/2005/8/layout/vList2"/>
    <dgm:cxn modelId="{221A18CE-AD95-A549-8365-AD4EC9314846}" type="presParOf" srcId="{D7DE15B2-DDC1-1F4A-AE10-3D37AAFC9F5E}" destId="{F722A24E-1546-F04C-A6F8-CC7478A4FB45}" srcOrd="1" destOrd="0" presId="urn:microsoft.com/office/officeart/2005/8/layout/vList2"/>
    <dgm:cxn modelId="{3F64595C-A4C3-5C44-852F-EF32EC7B2866}" type="presParOf" srcId="{D7DE15B2-DDC1-1F4A-AE10-3D37AAFC9F5E}" destId="{4D0FC16E-B801-0541-AAD3-25580E6A3DDA}" srcOrd="2" destOrd="0" presId="urn:microsoft.com/office/officeart/2005/8/layout/vList2"/>
    <dgm:cxn modelId="{09A4E6EF-8AED-0A40-844C-B54A697D0630}" type="presParOf" srcId="{D7DE15B2-DDC1-1F4A-AE10-3D37AAFC9F5E}" destId="{EF47C3B3-B5EE-FF4A-B4F7-BCD967341251}" srcOrd="3" destOrd="0" presId="urn:microsoft.com/office/officeart/2005/8/layout/vList2"/>
    <dgm:cxn modelId="{5F7FC30A-82C6-0D4D-8ED5-ACD1EB8DFB78}" type="presParOf" srcId="{D7DE15B2-DDC1-1F4A-AE10-3D37AAFC9F5E}" destId="{F15C7F85-A9B9-EA4E-AEAA-82F79CF32DF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9F795A-FAA4-E84D-9A09-AB43E2024C8C}">
      <dsp:nvSpPr>
        <dsp:cNvPr id="0" name=""/>
        <dsp:cNvSpPr/>
      </dsp:nvSpPr>
      <dsp:spPr>
        <a:xfrm>
          <a:off x="0" y="4221"/>
          <a:ext cx="6593202" cy="15116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Conservation on Biological Diversity 2011</a:t>
          </a:r>
        </a:p>
      </dsp:txBody>
      <dsp:txXfrm>
        <a:off x="73792" y="78013"/>
        <a:ext cx="6445618" cy="1364056"/>
      </dsp:txXfrm>
    </dsp:sp>
    <dsp:sp modelId="{4D0FC16E-B801-0541-AAD3-25580E6A3DDA}">
      <dsp:nvSpPr>
        <dsp:cNvPr id="0" name=""/>
        <dsp:cNvSpPr/>
      </dsp:nvSpPr>
      <dsp:spPr>
        <a:xfrm>
          <a:off x="0" y="1625301"/>
          <a:ext cx="6593202" cy="1511640"/>
        </a:xfrm>
        <a:prstGeom prst="roundRect">
          <a:avLst/>
        </a:prstGeom>
        <a:solidFill>
          <a:schemeClr val="accent2">
            <a:hueOff val="1474443"/>
            <a:satOff val="167"/>
            <a:lumOff val="16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Aichi Biodiversity Targets 2020</a:t>
          </a:r>
        </a:p>
      </dsp:txBody>
      <dsp:txXfrm>
        <a:off x="73792" y="1699093"/>
        <a:ext cx="6445618" cy="1364056"/>
      </dsp:txXfrm>
    </dsp:sp>
    <dsp:sp modelId="{F15C7F85-A9B9-EA4E-AEAA-82F79CF32DFE}">
      <dsp:nvSpPr>
        <dsp:cNvPr id="0" name=""/>
        <dsp:cNvSpPr/>
      </dsp:nvSpPr>
      <dsp:spPr>
        <a:xfrm>
          <a:off x="0" y="3246381"/>
          <a:ext cx="6593202" cy="1511640"/>
        </a:xfrm>
        <a:prstGeom prst="roundRect">
          <a:avLst/>
        </a:prstGeom>
        <a:solidFill>
          <a:schemeClr val="accent2">
            <a:hueOff val="2948886"/>
            <a:satOff val="335"/>
            <a:lumOff val="33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New Revised Biodiversity Targets</a:t>
          </a:r>
        </a:p>
      </dsp:txBody>
      <dsp:txXfrm>
        <a:off x="73792" y="3320173"/>
        <a:ext cx="6445618" cy="13640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3CB8A0-23E0-8E4D-B0B5-16851249A93D}" type="datetimeFigureOut">
              <a:rPr lang="en-US" smtClean="0"/>
              <a:t>3/25/23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6DEFA9-8416-514E-9C07-64B75F1C9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990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6DEFA9-8416-514E-9C07-64B75F1C9B4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0599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6DEFA9-8416-514E-9C07-64B75F1C9B4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254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D8E5E-745C-407D-B425-C78EBF08DF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1501" y="822960"/>
            <a:ext cx="6057899" cy="5015169"/>
          </a:xfrm>
        </p:spPr>
        <p:txBody>
          <a:bodyPr anchor="t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07A4D5-56F4-4287-B174-56C55B18FD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09113" y="3003642"/>
            <a:ext cx="3522199" cy="2900274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4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EB9C19-FEE0-4852-B181-14A0DD77F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27DDF-01B7-463C-82BC-BBF429618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B2056A-C3EE-4809-B1F3-1CEEEA266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240FCEE-B6E2-46D0-9BB0-F45F79545E9D}"/>
              </a:ext>
            </a:extLst>
          </p:cNvPr>
          <p:cNvCxnSpPr>
            <a:cxnSpLocks/>
          </p:cNvCxnSpPr>
          <p:nvPr/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BD2FB83-3783-4477-80B5-DA5BF10BAF57}"/>
              </a:ext>
            </a:extLst>
          </p:cNvPr>
          <p:cNvCxnSpPr>
            <a:cxnSpLocks/>
          </p:cNvCxnSpPr>
          <p:nvPr/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83EA203-71D5-49C0-9626-FFA8E46787B0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09443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B2ED8-7F53-4C03-A740-493E50798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11087-99A9-4100-B5F7-520880DE3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499" y="2075688"/>
            <a:ext cx="11059811" cy="39109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B4B20-1A65-4A26-B11E-6095083A1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0D52D3-E985-4FEB-89B9-57C754711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A751A-C72D-47C1-A7A6-E8510A40C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456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81F78-07BF-45A9-92D4-E4E0A1E88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914255"/>
            <a:ext cx="6867115" cy="5009471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CC2A83-A380-4828-BC68-C065C8BC5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39817" y="914399"/>
            <a:ext cx="2370268" cy="2670273"/>
          </a:xfrm>
        </p:spPr>
        <p:txBody>
          <a:bodyPr anchor="t">
            <a:normAutofit/>
          </a:bodyPr>
          <a:lstStyle>
            <a:lvl1pPr marL="0" indent="0">
              <a:lnSpc>
                <a:spcPct val="130000"/>
              </a:lnSpc>
              <a:buNone/>
              <a:defRPr sz="14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F92B2F-8804-4195-A779-F5C67C25C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099C26-4411-4833-A917-A45E62D56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8C7C7-F862-434D-A87A-DECE9FD2E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40BAA4B-C4C0-40C1-8DC8-B4E2F8A68E12}"/>
              </a:ext>
            </a:extLst>
          </p:cNvPr>
          <p:cNvCxnSpPr>
            <a:cxnSpLocks/>
          </p:cNvCxnSpPr>
          <p:nvPr/>
        </p:nvCxnSpPr>
        <p:spPr>
          <a:xfrm>
            <a:off x="8872625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0A2259-2540-4B32-A999-2B46A6790E3D}"/>
              </a:ext>
            </a:extLst>
          </p:cNvPr>
          <p:cNvCxnSpPr>
            <a:cxnSpLocks/>
          </p:cNvCxnSpPr>
          <p:nvPr/>
        </p:nvCxnSpPr>
        <p:spPr>
          <a:xfrm flipH="1">
            <a:off x="566094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CEFB0ED-3F76-4403-AD0B-E738DD9D8CB6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7175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6BD5F-CF53-4DD5-B8C5-27BBA2BB8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709684"/>
            <a:ext cx="11049000" cy="1057160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6C2E1-5D5E-409F-BEE8-F48CE86F55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9447" y="2074990"/>
            <a:ext cx="5181600" cy="41019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BBF823-1BFB-4CF0-BAF4-D660C8F1AF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47082" y="2074990"/>
            <a:ext cx="5181600" cy="41019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FF816E-EE02-44A4-8B81-B324ECFD7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34D9E4-A693-44D2-A3E8-E3AABC905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4F669F-4B8E-415D-A9BF-AD451F452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20AF959-FCDC-4B92-9324-06A06C0D56F2}"/>
              </a:ext>
            </a:extLst>
          </p:cNvPr>
          <p:cNvCxnSpPr>
            <a:cxnSpLocks/>
          </p:cNvCxnSpPr>
          <p:nvPr/>
        </p:nvCxnSpPr>
        <p:spPr>
          <a:xfrm flipV="1">
            <a:off x="6101405" y="1883336"/>
            <a:ext cx="0" cy="439965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45919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F85E5-82C4-4BAE-B2B0-A078ABD6C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469" y="699118"/>
            <a:ext cx="11025062" cy="1063601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D15C7-F445-40F7-88F6-FD6526269C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3468" y="2022883"/>
            <a:ext cx="5230469" cy="564079"/>
          </a:xfrm>
        </p:spPr>
        <p:txBody>
          <a:bodyPr anchor="ctr">
            <a:norm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652C35-AA8E-4154-8A78-7DE9590E1F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3469" y="2866031"/>
            <a:ext cx="5157787" cy="32276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57EAC6-567C-4A4A-BB10-57EC14B97D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41470" y="2022883"/>
            <a:ext cx="5183188" cy="564080"/>
          </a:xfrm>
        </p:spPr>
        <p:txBody>
          <a:bodyPr anchor="ctr">
            <a:norm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9A083F-AD60-4437-B32A-44035D78AF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41470" y="2866031"/>
            <a:ext cx="5183188" cy="32276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9DBF86F-3266-4551-B680-06F401FFE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3/25/23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5B38FE-80F9-4582-B2E1-B067C288D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7BEF32-F637-47A1-9ED3-AFC4F79F3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0C508D4-7C99-4B8D-BCDE-F0001BD345D9}"/>
              </a:ext>
            </a:extLst>
          </p:cNvPr>
          <p:cNvCxnSpPr>
            <a:cxnSpLocks/>
          </p:cNvCxnSpPr>
          <p:nvPr/>
        </p:nvCxnSpPr>
        <p:spPr>
          <a:xfrm flipV="1">
            <a:off x="6101405" y="1883336"/>
            <a:ext cx="0" cy="43996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49BF61B-7951-48F4-982B-9401A483FFBF}"/>
              </a:ext>
            </a:extLst>
          </p:cNvPr>
          <p:cNvCxnSpPr>
            <a:cxnSpLocks/>
          </p:cNvCxnSpPr>
          <p:nvPr/>
        </p:nvCxnSpPr>
        <p:spPr>
          <a:xfrm flipH="1">
            <a:off x="577485" y="273859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6360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A94CB-6BE5-4B9E-B0A6-54F83B201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717452"/>
            <a:ext cx="11049000" cy="1161836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E8643C-1A5D-4F23-B0D7-5B46F5E45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3/25/23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1A3394-78CC-43B0-9762-5E826F8BB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347F0A-1980-4E13-AB22-AE3B8AA44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E9D858B-8A9C-4235-B151-81C99A3D20D2}"/>
              </a:ext>
            </a:extLst>
          </p:cNvPr>
          <p:cNvCxnSpPr>
            <a:cxnSpLocks/>
          </p:cNvCxnSpPr>
          <p:nvPr/>
        </p:nvCxnSpPr>
        <p:spPr>
          <a:xfrm flipH="1">
            <a:off x="577485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6C7798B-3ECB-4076-8955-A82116BB0D25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39530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C61D85-3E72-406F-AB26-B4ED949184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3/25/23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9C831E-4321-467E-9090-C89C48CF2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8A9556-B3D8-4403-835F-11AE2D409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011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0AA48-D521-423D-B185-6490EF57B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201" y="810344"/>
            <a:ext cx="3478084" cy="1408062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4E6DD-DDD2-4ED6-B8A9-A8B6D76565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9809" y="931232"/>
            <a:ext cx="6700679" cy="507936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F08F5E-AD33-4ACF-84C9-78B0FF6BE3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1500" y="2578608"/>
            <a:ext cx="3478783" cy="34172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D7604E-7DD4-4497-B325-74F899E8A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02BEED-A8F6-4256-9539-4434694AA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EA1AA6-EE0B-48FD-A7DE-6CEE6A8C7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F35B32-9A23-4805-94A6-96826D202139}"/>
              </a:ext>
            </a:extLst>
          </p:cNvPr>
          <p:cNvCxnSpPr>
            <a:cxnSpLocks/>
          </p:cNvCxnSpPr>
          <p:nvPr/>
        </p:nvCxnSpPr>
        <p:spPr>
          <a:xfrm flipH="1">
            <a:off x="571500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62BA7DA-3944-40D4-91CD-40CA24DBB79B}"/>
              </a:ext>
            </a:extLst>
          </p:cNvPr>
          <p:cNvCxnSpPr>
            <a:cxnSpLocks/>
          </p:cNvCxnSpPr>
          <p:nvPr/>
        </p:nvCxnSpPr>
        <p:spPr>
          <a:xfrm flipV="1">
            <a:off x="4419601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BEA0B78-39E7-4039-B8BE-4F425688C6DF}"/>
              </a:ext>
            </a:extLst>
          </p:cNvPr>
          <p:cNvCxnSpPr>
            <a:cxnSpLocks/>
          </p:cNvCxnSpPr>
          <p:nvPr/>
        </p:nvCxnSpPr>
        <p:spPr>
          <a:xfrm flipH="1">
            <a:off x="571501" y="2406845"/>
            <a:ext cx="38481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68B99C-0744-42EE-9713-AB0CEC3F5D85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820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12732-5D39-4B30-A499-D51BABC88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499" y="802204"/>
            <a:ext cx="3478787" cy="1408062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AF5AEC-77BC-4A52-8A56-C6479CA6A2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23467" y="847384"/>
            <a:ext cx="6907844" cy="521681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0A9240-8762-4C7D-AF22-A844CB2EC8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1498" y="2574906"/>
            <a:ext cx="3478787" cy="343571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995685-E45D-4E74-8B78-D3B8E85C4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1FCBA3-0FF5-47C2-901A-645F6185D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030381-5320-46AD-A0B9-7C04B3E5A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357A432-D933-402A-8657-216EE20450EE}"/>
              </a:ext>
            </a:extLst>
          </p:cNvPr>
          <p:cNvCxnSpPr>
            <a:cxnSpLocks/>
          </p:cNvCxnSpPr>
          <p:nvPr/>
        </p:nvCxnSpPr>
        <p:spPr>
          <a:xfrm flipH="1">
            <a:off x="571500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1B1E0F3-D71B-436F-A10B-B6EA7125F684}"/>
              </a:ext>
            </a:extLst>
          </p:cNvPr>
          <p:cNvCxnSpPr>
            <a:cxnSpLocks/>
          </p:cNvCxnSpPr>
          <p:nvPr/>
        </p:nvCxnSpPr>
        <p:spPr>
          <a:xfrm flipV="1">
            <a:off x="4419601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DEE64F5-2B48-4A2E-BA5E-1D37F1A7C9A3}"/>
              </a:ext>
            </a:extLst>
          </p:cNvPr>
          <p:cNvCxnSpPr>
            <a:cxnSpLocks/>
          </p:cNvCxnSpPr>
          <p:nvPr/>
        </p:nvCxnSpPr>
        <p:spPr>
          <a:xfrm flipH="1">
            <a:off x="571501" y="2406845"/>
            <a:ext cx="38481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99BF9AA-A2C8-4233-B597-EB11C6D6A0E0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75020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99A0A-70FC-426A-8B3B-60FAF9806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F47EC6-9753-4ABC-BB66-64CCC8BA08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71499" y="2036363"/>
            <a:ext cx="11059811" cy="38707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84D9F-DC99-4B4C-98CF-178BBBB766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7A6840-AC0B-4260-8368-08E0A22D2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A5DAB8-EC07-4CCF-96EA-5D8ACDAE6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38F1AC-9961-4786-A189-20863DD97F68}"/>
              </a:ext>
            </a:extLst>
          </p:cNvPr>
          <p:cNvCxnSpPr>
            <a:cxnSpLocks/>
          </p:cNvCxnSpPr>
          <p:nvPr/>
        </p:nvCxnSpPr>
        <p:spPr>
          <a:xfrm flipH="1">
            <a:off x="571500" y="1780979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15564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75F678-EC03-4845-A51B-C90FA6A154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77953" y="797251"/>
            <a:ext cx="2483929" cy="528378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A8B4D-A39F-4528-975A-9C84BEE778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6094" y="797251"/>
            <a:ext cx="8101072" cy="528378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5E4A23-6984-4AD1-A51D-600EDC2635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273E28-C341-49CC-BAAB-0C0D198212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26D54A-8E86-4026-8DD0-5B0979BB8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CB05DA4-DF32-4D7A-9E4D-36309C90C5BB}"/>
              </a:ext>
            </a:extLst>
          </p:cNvPr>
          <p:cNvCxnSpPr>
            <a:cxnSpLocks/>
          </p:cNvCxnSpPr>
          <p:nvPr/>
        </p:nvCxnSpPr>
        <p:spPr>
          <a:xfrm flipH="1">
            <a:off x="566094" y="57711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7CC7262-4997-41E4-976D-BA82E148280F}"/>
              </a:ext>
            </a:extLst>
          </p:cNvPr>
          <p:cNvCxnSpPr>
            <a:cxnSpLocks/>
          </p:cNvCxnSpPr>
          <p:nvPr/>
        </p:nvCxnSpPr>
        <p:spPr>
          <a:xfrm flipV="1">
            <a:off x="8875226" y="571500"/>
            <a:ext cx="0" cy="57114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F5063B5-E478-4C41-AD40-49A39AE07429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1056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E1467D-9ED1-4211-A71E-41C91C755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689289"/>
            <a:ext cx="11049000" cy="1084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F8A6A1-C9C7-4FDF-B4DA-1E86B6A355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1499" y="2075688"/>
            <a:ext cx="11059811" cy="38180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ACC44A-C635-4CD0-90E9-D9503AF4CC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36732" y="6397103"/>
            <a:ext cx="30919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200" baseline="0">
                <a:solidFill>
                  <a:schemeClr val="tx1"/>
                </a:solidFill>
              </a:defRPr>
            </a:lvl1pPr>
          </a:lstStyle>
          <a:p>
            <a:fld id="{1C8322F6-1C60-46CF-968C-BC20E470F443}" type="datetimeFigureOut">
              <a:rPr lang="en-US" smtClean="0"/>
              <a:t>3/25/23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ABF682-1A47-492C-81E3-9DB0A50ECB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75782" y="639710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2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CC814B-9105-44ED-98A9-D326B2E260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4553" y="6397103"/>
            <a:ext cx="7007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6814345-41DE-42C5-8657-66C1417DF81A}"/>
              </a:ext>
            </a:extLst>
          </p:cNvPr>
          <p:cNvCxnSpPr>
            <a:cxnSpLocks/>
          </p:cNvCxnSpPr>
          <p:nvPr/>
        </p:nvCxnSpPr>
        <p:spPr>
          <a:xfrm flipH="1">
            <a:off x="566094" y="6286347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E68E419-3727-4F5E-8840-AF149B33B0B7}"/>
              </a:ext>
            </a:extLst>
          </p:cNvPr>
          <p:cNvCxnSpPr>
            <a:cxnSpLocks/>
          </p:cNvCxnSpPr>
          <p:nvPr/>
        </p:nvCxnSpPr>
        <p:spPr>
          <a:xfrm flipH="1">
            <a:off x="577485" y="1883336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519B6EC-D7AE-452F-8D0C-D11BD3377F3E}"/>
              </a:ext>
            </a:extLst>
          </p:cNvPr>
          <p:cNvCxnSpPr>
            <a:cxnSpLocks/>
          </p:cNvCxnSpPr>
          <p:nvPr/>
        </p:nvCxnSpPr>
        <p:spPr>
          <a:xfrm flipH="1">
            <a:off x="577485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1978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spc="-100" baseline="0">
          <a:solidFill>
            <a:schemeClr val="tx1"/>
          </a:solidFill>
          <a:latin typeface="Batang" panose="02030600000101010101" pitchFamily="18" charset="-127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bd.int/article/cop15-cbd-press-release-final-19dec2022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hys.org/news/2023-02-kunming-montreal-global-biodiversity-framework-fulfill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F0B1846-6CE5-47AE-B0D0-7202A39CE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49C1C8-A13E-71B9-5D53-47A7C3DAB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411" y="-159486"/>
            <a:ext cx="3891512" cy="5714999"/>
          </a:xfrm>
        </p:spPr>
        <p:txBody>
          <a:bodyPr anchor="b">
            <a:normAutofit/>
          </a:bodyPr>
          <a:lstStyle/>
          <a:p>
            <a:r>
              <a:rPr lang="en-US" sz="3200" b="1" dirty="0"/>
              <a:t>COP15 Biodiversity Targets</a:t>
            </a:r>
            <a:br>
              <a:rPr lang="en-US" sz="2200" dirty="0"/>
            </a:br>
            <a:br>
              <a:rPr lang="en-US" sz="2200" dirty="0"/>
            </a:b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“</a:t>
            </a:r>
            <a:r>
              <a:rPr lang="en-GB" sz="2200" i="1" spc="30" dirty="0">
                <a:latin typeface="Arial" panose="020B0604020202020204" pitchFamily="34" charset="0"/>
                <a:ea typeface="Times New Roman" panose="02020603050405020304" pitchFamily="18" charset="0"/>
              </a:rPr>
              <a:t>B</a:t>
            </a:r>
            <a:r>
              <a:rPr lang="en-GB" sz="2200" i="1" spc="3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 2030: Protect 30% of Earth’s lands, oceans, coastal areas, inland waters; Reduce by $500 billion annual harmful government subsidies; Cut food waste in half.”</a:t>
            </a:r>
            <a:br>
              <a:rPr lang="en-GB" sz="2200" i="1" spc="3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2200" i="1" spc="3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800" spc="3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(Conservation on Biological Diversity, 2022).</a:t>
            </a:r>
            <a:r>
              <a:rPr lang="en-GB" sz="1800" dirty="0">
                <a:effectLst/>
              </a:rPr>
              <a:t> </a:t>
            </a:r>
            <a:endParaRPr lang="en-US" sz="2200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B706659-8817-44F5-87F5-B7804F1CB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6286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E7E0E66-59D6-4A3A-B1A2-84B907843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64F6F91-27E3-4BF5-9BD7-E5923D27C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C2BC90-FEC2-E9AC-434A-9386E7F5F4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5314031"/>
              </p:ext>
            </p:extLst>
          </p:nvPr>
        </p:nvGraphicFramePr>
        <p:xfrm>
          <a:off x="5038410" y="1061686"/>
          <a:ext cx="6593202" cy="47622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497204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EBAF395E-7D52-496C-ACDD-468AEC1AD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3A2F36-AE91-2113-AD74-CB8244871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786384"/>
            <a:ext cx="3509192" cy="2008193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>
                <a:effectLst/>
              </a:rPr>
            </a:br>
            <a:endParaRPr lang="en-US" dirty="0"/>
          </a:p>
        </p:txBody>
      </p: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56BAADB1-054E-4A82-8D07-643BD1F43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8602" y="576201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B3121654-FB13-441C-AB60-76710D917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88336"/>
            <a:ext cx="0" cy="56981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an the Kunming-Montreal Global Biodiversity Framework fulfil its transformative potential?">
            <a:extLst>
              <a:ext uri="{FF2B5EF4-FFF2-40B4-BE49-F238E27FC236}">
                <a16:creationId xmlns:a16="http://schemas.microsoft.com/office/drawing/2014/main" id="{3AFDF1AD-EE1C-D946-83DD-BAAE435501C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56072" y="559367"/>
            <a:ext cx="9678471" cy="5710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C58D2D3E-B980-4D6F-BBFB-DF7A3A94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6F706B3A-C833-A4DF-AB2E-6A92A402E45B}"/>
              </a:ext>
            </a:extLst>
          </p:cNvPr>
          <p:cNvSpPr txBox="1"/>
          <p:nvPr/>
        </p:nvSpPr>
        <p:spPr>
          <a:xfrm>
            <a:off x="9255129" y="6125170"/>
            <a:ext cx="2993741" cy="102158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  <a:buSzPct val="80000"/>
            </a:pPr>
            <a:r>
              <a:rPr lang="en-US" dirty="0">
                <a:effectLst/>
              </a:rPr>
              <a:t>(</a:t>
            </a:r>
            <a:r>
              <a:rPr lang="en-US" dirty="0"/>
              <a:t>Future Earth</a:t>
            </a:r>
            <a:r>
              <a:rPr lang="en-US" dirty="0">
                <a:effectLst/>
              </a:rPr>
              <a:t>, 2023).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SzPct val="80000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3E9C1E-3D37-5A83-66FB-8B8BDC8F6387}"/>
              </a:ext>
            </a:extLst>
          </p:cNvPr>
          <p:cNvSpPr txBox="1"/>
          <p:nvPr/>
        </p:nvSpPr>
        <p:spPr>
          <a:xfrm>
            <a:off x="0" y="4661941"/>
            <a:ext cx="1318435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Goal 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466CB9-A280-E7D8-F777-A54CC846D89B}"/>
              </a:ext>
            </a:extLst>
          </p:cNvPr>
          <p:cNvSpPr txBox="1"/>
          <p:nvPr/>
        </p:nvSpPr>
        <p:spPr>
          <a:xfrm>
            <a:off x="10936946" y="3987384"/>
            <a:ext cx="1195093" cy="3693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Goal B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6A2BBB-DC38-6673-37CA-58A8DCC3C14F}"/>
              </a:ext>
            </a:extLst>
          </p:cNvPr>
          <p:cNvSpPr txBox="1"/>
          <p:nvPr/>
        </p:nvSpPr>
        <p:spPr>
          <a:xfrm>
            <a:off x="165590" y="2569622"/>
            <a:ext cx="1318435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Goal C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F3B0C07-2692-3EDB-7E3E-F20FF87746F5}"/>
              </a:ext>
            </a:extLst>
          </p:cNvPr>
          <p:cNvSpPr txBox="1"/>
          <p:nvPr/>
        </p:nvSpPr>
        <p:spPr>
          <a:xfrm>
            <a:off x="10612963" y="386833"/>
            <a:ext cx="1318434" cy="3693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Goal D</a:t>
            </a:r>
          </a:p>
        </p:txBody>
      </p:sp>
      <p:sp>
        <p:nvSpPr>
          <p:cNvPr id="10" name="Right Arrow 9">
            <a:extLst>
              <a:ext uri="{FF2B5EF4-FFF2-40B4-BE49-F238E27FC236}">
                <a16:creationId xmlns:a16="http://schemas.microsoft.com/office/drawing/2014/main" id="{9AD54E87-AA85-9528-2E48-AAAA3A9292FE}"/>
              </a:ext>
            </a:extLst>
          </p:cNvPr>
          <p:cNvSpPr/>
          <p:nvPr/>
        </p:nvSpPr>
        <p:spPr>
          <a:xfrm>
            <a:off x="1482932" y="2704636"/>
            <a:ext cx="3068673" cy="204337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556D40BC-F344-B03F-D455-0A79862BC66E}"/>
              </a:ext>
            </a:extLst>
          </p:cNvPr>
          <p:cNvSpPr/>
          <p:nvPr/>
        </p:nvSpPr>
        <p:spPr>
          <a:xfrm>
            <a:off x="1318435" y="4808620"/>
            <a:ext cx="3523368" cy="204337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9BE15102-3AF7-62ED-D070-E9A10B9A22A2}"/>
              </a:ext>
            </a:extLst>
          </p:cNvPr>
          <p:cNvSpPr/>
          <p:nvPr/>
        </p:nvSpPr>
        <p:spPr>
          <a:xfrm rot="10539846">
            <a:off x="7774534" y="4171530"/>
            <a:ext cx="3215321" cy="185045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Arrow 12">
            <a:extLst>
              <a:ext uri="{FF2B5EF4-FFF2-40B4-BE49-F238E27FC236}">
                <a16:creationId xmlns:a16="http://schemas.microsoft.com/office/drawing/2014/main" id="{9B5E95C0-D9A4-6DFF-EB48-824BE0384453}"/>
              </a:ext>
            </a:extLst>
          </p:cNvPr>
          <p:cNvSpPr/>
          <p:nvPr/>
        </p:nvSpPr>
        <p:spPr>
          <a:xfrm rot="10395402">
            <a:off x="6969183" y="722969"/>
            <a:ext cx="3676318" cy="204898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537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28F44-3E36-461F-93B8-06CE17ED3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351A4-8466-4786-3D41-0AA12CF693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Conservation on Biological Diversity. (2022) COP 15: Nations Adopt Four Goals, 23 Targets for 2030 in Landmark UN Biodiversity Agreement.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https://www.cbd.int/article/cop15-cbd-press-release-final-19dec2022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March 13, 2023).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Future Earth. (2023) Can the 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Kumming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-Montreal Global Biodiversity Framework Fulfil its Transformative Potential? 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https://phys.org/news/2023-02-kunming-montreal-global-biodiversity-framework-fulfill.html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March 14, 2023).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5069411"/>
      </p:ext>
    </p:extLst>
  </p:cSld>
  <p:clrMapOvr>
    <a:masterClrMapping/>
  </p:clrMapOvr>
</p:sld>
</file>

<file path=ppt/theme/theme1.xml><?xml version="1.0" encoding="utf-8"?>
<a:theme xmlns:a="http://schemas.openxmlformats.org/drawingml/2006/main" name="AlignmentVTI">
  <a:themeElements>
    <a:clrScheme name="AnalogousFromLightSeed_2SEEDS">
      <a:dk1>
        <a:srgbClr val="000000"/>
      </a:dk1>
      <a:lt1>
        <a:srgbClr val="FFFFFF"/>
      </a:lt1>
      <a:dk2>
        <a:srgbClr val="242541"/>
      </a:dk2>
      <a:lt2>
        <a:srgbClr val="E8E7E2"/>
      </a:lt2>
      <a:accent1>
        <a:srgbClr val="7C83BD"/>
      </a:accent1>
      <a:accent2>
        <a:srgbClr val="89A7C3"/>
      </a:accent2>
      <a:accent3>
        <a:srgbClr val="A494C9"/>
      </a:accent3>
      <a:accent4>
        <a:srgbClr val="B2A375"/>
      </a:accent4>
      <a:accent5>
        <a:srgbClr val="A0A87B"/>
      </a:accent5>
      <a:accent6>
        <a:srgbClr val="8BAF73"/>
      </a:accent6>
      <a:hlink>
        <a:srgbClr val="898453"/>
      </a:hlink>
      <a:folHlink>
        <a:srgbClr val="7F7F7F"/>
      </a:folHlink>
    </a:clrScheme>
    <a:fontScheme name="Custom 1">
      <a:majorFont>
        <a:latin typeface="Batang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ignmentVTI" id="{606D7720-FAA0-4ADC-B967-3239DA8ECA1A}" vid="{10074623-6FCC-4A3C-AAA5-58644BD8FF1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1154</TotalTime>
  <Words>168</Words>
  <Application>Microsoft Macintosh PowerPoint</Application>
  <PresentationFormat>Widescreen</PresentationFormat>
  <Paragraphs>15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Batang</vt:lpstr>
      <vt:lpstr>Arial</vt:lpstr>
      <vt:lpstr>Avenir Next LT Pro Light</vt:lpstr>
      <vt:lpstr>Calibri</vt:lpstr>
      <vt:lpstr>Times New Roman</vt:lpstr>
      <vt:lpstr>AlignmentVTI</vt:lpstr>
      <vt:lpstr>COP15 Biodiversity Targets  “By 2030: Protect 30% of Earth’s lands, oceans, coastal areas, inland waters; Reduce by $500 billion annual harmful government subsidies; Cut food waste in half.”  (Conservation on Biological Diversity, 2022). </vt:lpstr>
      <vt:lpstr>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COP15 Biodiversity Targets</dc:title>
  <dc:creator>Jack Lewis (2011032)</dc:creator>
  <cp:lastModifiedBy>Jack Lewis (2011032)</cp:lastModifiedBy>
  <cp:revision>8</cp:revision>
  <dcterms:created xsi:type="dcterms:W3CDTF">2023-03-14T16:49:26Z</dcterms:created>
  <dcterms:modified xsi:type="dcterms:W3CDTF">2023-03-25T11:12:31Z</dcterms:modified>
</cp:coreProperties>
</file>