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19E05B-53A5-4BF5-C151-1514DF67884D}" v="413" dt="2024-04-19T21:17:27.9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2" d="100"/>
          <a:sy n="112" d="100"/>
        </p:scale>
        <p:origin x="264" y="96"/>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presProps" Target="presProps.xml" Id="rId8" /><Relationship Type="http://schemas.microsoft.com/office/2015/10/relationships/revisionInfo" Target="revisionInfo.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tableStyles" Target="tableStyles.xml" Id="rId11" /><Relationship Type="http://schemas.openxmlformats.org/officeDocument/2006/relationships/slide" Target="slides/slide4.xml" Id="rId5" /><Relationship Type="http://schemas.openxmlformats.org/officeDocument/2006/relationships/theme" Target="theme/theme1.xml" Id="rId10" /><Relationship Type="http://schemas.openxmlformats.org/officeDocument/2006/relationships/slide" Target="slides/slide3.xml" Id="rId4" /><Relationship Type="http://schemas.openxmlformats.org/officeDocument/2006/relationships/viewProps" Target="viewProps.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4/19/2024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479833930"/>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4/19/2024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67628529"/>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4/19/2024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33639896"/>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4/19/2024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622955104"/>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4/19/2024</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0447584"/>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4/19/2024</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24908548"/>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4/19/2024</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69339365"/>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4/19/2024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4821273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4/19/2024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50796542"/>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4/19/2024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43397271"/>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4/19/2024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41393276"/>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4/19/2024</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63606184"/>
      </p:ext>
    </p:extLst>
  </p:cSld>
  <p:clrMap bg1="dk1" tx1="lt1" bg2="dk2" tx2="lt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ransition spd="slow">
    <p:wipe/>
  </p:transition>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my.chartered.college/impact_article/student-wellbeing-research-shows-that-the-benefits-are-far-reaching-but-implementation-is-key-to-success/" TargetMode="External"/><Relationship Id="rId5" Type="http://schemas.openxmlformats.org/officeDocument/2006/relationships/hyperlink" Target="https://doi.org/10.1111/hequ.12468" TargetMode="External"/><Relationship Id="rId4" Type="http://schemas.openxmlformats.org/officeDocument/2006/relationships/hyperlink" Target="https://www.ucl.ac.uk/students/sites/students/files/ucl_student_health_and_wellbeing_strategy_2019-2021_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7" name="Picture 16" descr="Colored pencils inside a pencil holder which is on top of a wood table">
            <a:extLst>
              <a:ext uri="{FF2B5EF4-FFF2-40B4-BE49-F238E27FC236}">
                <a16:creationId xmlns:a16="http://schemas.microsoft.com/office/drawing/2014/main" id="{63F8BE43-E0E7-211A-9F5C-5516ED451890}"/>
              </a:ext>
            </a:extLst>
          </p:cNvPr>
          <p:cNvPicPr>
            <a:picLocks noChangeAspect="1"/>
          </p:cNvPicPr>
          <p:nvPr/>
        </p:nvPicPr>
        <p:blipFill rotWithShape="1">
          <a:blip r:embed="rId4">
            <a:alphaModFix amt="40000"/>
          </a:blip>
          <a:srcRect t="15605" r="-2" b="-2"/>
          <a:stretch/>
        </p:blipFill>
        <p:spPr>
          <a:xfrm>
            <a:off x="-2" y="-4"/>
            <a:ext cx="12192001" cy="6858001"/>
          </a:xfrm>
          <a:prstGeom prst="rect">
            <a:avLst/>
          </a:prstGeom>
        </p:spPr>
      </p:pic>
      <p:sp>
        <p:nvSpPr>
          <p:cNvPr id="2" name="Title 1"/>
          <p:cNvSpPr>
            <a:spLocks noGrp="1"/>
          </p:cNvSpPr>
          <p:nvPr>
            <p:ph type="ctrTitle"/>
          </p:nvPr>
        </p:nvSpPr>
        <p:spPr>
          <a:xfrm>
            <a:off x="517870" y="978408"/>
            <a:ext cx="5021182" cy="3839433"/>
          </a:xfrm>
        </p:spPr>
        <p:txBody>
          <a:bodyPr anchor="t">
            <a:normAutofit fontScale="90000"/>
          </a:bodyPr>
          <a:lstStyle/>
          <a:p>
            <a:r>
              <a:rPr lang="en-US" dirty="0">
                <a:solidFill>
                  <a:srgbClr val="FFFFFF"/>
                </a:solidFill>
              </a:rPr>
              <a:t>The Importance Of Health, Wellbeing And </a:t>
            </a:r>
            <a:r>
              <a:rPr lang="en-US">
                <a:solidFill>
                  <a:srgbClr val="FFFFFF"/>
                </a:solidFill>
              </a:rPr>
              <a:t>Resilience</a:t>
            </a:r>
            <a:r>
              <a:rPr lang="en-US" dirty="0">
                <a:solidFill>
                  <a:srgbClr val="FFFFFF"/>
                </a:solidFill>
              </a:rPr>
              <a:t> As A Student</a:t>
            </a:r>
          </a:p>
        </p:txBody>
      </p:sp>
      <p:sp>
        <p:nvSpPr>
          <p:cNvPr id="3" name="Subtitle 2"/>
          <p:cNvSpPr>
            <a:spLocks noGrp="1"/>
          </p:cNvSpPr>
          <p:nvPr>
            <p:ph type="subTitle" idx="1"/>
          </p:nvPr>
        </p:nvSpPr>
        <p:spPr>
          <a:xfrm>
            <a:off x="6652366" y="4017818"/>
            <a:ext cx="5040785" cy="1828799"/>
          </a:xfrm>
        </p:spPr>
        <p:txBody>
          <a:bodyPr anchor="b">
            <a:normAutofit/>
          </a:bodyPr>
          <a:lstStyle/>
          <a:p>
            <a:r>
              <a:rPr lang="en-US" dirty="0">
                <a:solidFill>
                  <a:srgbClr val="FFFFFF"/>
                </a:solidFill>
              </a:rPr>
              <a:t>Mason Jones</a:t>
            </a:r>
          </a:p>
        </p:txBody>
      </p:sp>
      <p:pic>
        <p:nvPicPr>
          <p:cNvPr id="42" name="Audio 41">
            <a:hlinkClick r:id="" action="ppaction://media"/>
            <a:extLst>
              <a:ext uri="{FF2B5EF4-FFF2-40B4-BE49-F238E27FC236}">
                <a16:creationId xmlns:a16="http://schemas.microsoft.com/office/drawing/2014/main" id="{8FF03B67-B936-2CB2-010A-3CD03CA31E7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p:transition spd="slow" advTm="6252">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E41F4-7124-817B-AF20-6D0CD1991238}"/>
              </a:ext>
            </a:extLst>
          </p:cNvPr>
          <p:cNvSpPr>
            <a:spLocks noGrp="1"/>
          </p:cNvSpPr>
          <p:nvPr>
            <p:ph type="title"/>
          </p:nvPr>
        </p:nvSpPr>
        <p:spPr>
          <a:xfrm>
            <a:off x="-569374" y="1022624"/>
            <a:ext cx="5021183" cy="1848734"/>
          </a:xfrm>
        </p:spPr>
        <p:txBody>
          <a:bodyPr>
            <a:normAutofit/>
          </a:bodyPr>
          <a:lstStyle/>
          <a:p>
            <a:r>
              <a:rPr lang="en-US" dirty="0"/>
              <a:t>Introduction</a:t>
            </a:r>
          </a:p>
        </p:txBody>
      </p:sp>
      <p:sp>
        <p:nvSpPr>
          <p:cNvPr id="3" name="Content Placeholder 2">
            <a:extLst>
              <a:ext uri="{FF2B5EF4-FFF2-40B4-BE49-F238E27FC236}">
                <a16:creationId xmlns:a16="http://schemas.microsoft.com/office/drawing/2014/main" id="{1975D9BB-511E-8D31-4288-F6CE6A307F2B}"/>
              </a:ext>
            </a:extLst>
          </p:cNvPr>
          <p:cNvSpPr>
            <a:spLocks noGrp="1"/>
          </p:cNvSpPr>
          <p:nvPr>
            <p:ph idx="1"/>
          </p:nvPr>
        </p:nvSpPr>
        <p:spPr>
          <a:xfrm>
            <a:off x="1019675" y="3065888"/>
            <a:ext cx="5021183" cy="3025729"/>
          </a:xfrm>
        </p:spPr>
        <p:txBody>
          <a:bodyPr vert="horz" lIns="91440" tIns="45720" rIns="91440" bIns="45720" rtlCol="0" anchor="t">
            <a:normAutofit fontScale="92500"/>
          </a:bodyPr>
          <a:lstStyle/>
          <a:p>
            <a:pPr marL="344170" indent="-344170"/>
            <a:r>
              <a:rPr lang="en-US" dirty="0"/>
              <a:t>As a student, especially in university, you are bound to feel under pressure and stressed due to the high expectations and amount of work you are tasked to complete, this is relatable for almost all students, this assignment will debate and discuss the importance of exercise, resilience and well being as a student</a:t>
            </a:r>
            <a:endParaRPr lang="en-US" dirty="0">
              <a:cs typeface="Arial"/>
            </a:endParaRPr>
          </a:p>
        </p:txBody>
      </p:sp>
      <p:pic>
        <p:nvPicPr>
          <p:cNvPr id="16" name="Audio 15">
            <a:hlinkClick r:id="" action="ppaction://media"/>
            <a:extLst>
              <a:ext uri="{FF2B5EF4-FFF2-40B4-BE49-F238E27FC236}">
                <a16:creationId xmlns:a16="http://schemas.microsoft.com/office/drawing/2014/main" id="{11EEA04C-4F28-5D17-9E21-92F1EBE2197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53535277"/>
      </p:ext>
    </p:extLst>
  </p:cSld>
  <p:clrMapOvr>
    <a:masterClrMapping/>
  </p:clrMapOvr>
  <p:transition spd="slow" advTm="19453">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4"/>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9" name="Picture 8">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 name="Rectangle 10">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TextBox 18">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1" name="Rectangle 20">
            <a:extLst>
              <a:ext uri="{FF2B5EF4-FFF2-40B4-BE49-F238E27FC236}">
                <a16:creationId xmlns:a16="http://schemas.microsoft.com/office/drawing/2014/main" id="{441B7737-E3D8-47F4-8B54-7529C7A83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B8A17B2-9670-43B8-BE40-4682F8D29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A60B230-846B-4625-A8CA-D35FEBA73A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BEBA8EAE-BF5A-486C-A8C5-ECC9F3942E4B}">
                <a14:imgProps xmlns:a14="http://schemas.microsoft.com/office/drawing/2010/main">
                  <a14:imgLayer r:embed="rId8">
                    <a14:imgEffect>
                      <a14:brightnessContrast bright="-19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27" name="Picture 26">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9" name="Rectangle 28">
            <a:extLst>
              <a:ext uri="{FF2B5EF4-FFF2-40B4-BE49-F238E27FC236}">
                <a16:creationId xmlns:a16="http://schemas.microsoft.com/office/drawing/2014/main" id="{AC1E939A-6A69-42AE-8471-3AD3A74AD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11236326"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1BE98BF-7F8F-866E-404B-35F57A68CD6A}"/>
              </a:ext>
            </a:extLst>
          </p:cNvPr>
          <p:cNvSpPr>
            <a:spLocks noGrp="1"/>
          </p:cNvSpPr>
          <p:nvPr>
            <p:ph type="title"/>
          </p:nvPr>
        </p:nvSpPr>
        <p:spPr>
          <a:xfrm>
            <a:off x="1737918" y="231418"/>
            <a:ext cx="6378102" cy="1022925"/>
          </a:xfrm>
        </p:spPr>
        <p:txBody>
          <a:bodyPr vert="horz" lIns="91440" tIns="45720" rIns="91440" bIns="45720" rtlCol="0" anchor="t">
            <a:normAutofit fontScale="90000"/>
          </a:bodyPr>
          <a:lstStyle/>
          <a:p>
            <a:pPr algn="l"/>
            <a:r>
              <a:rPr lang="en-US" sz="8000" spc="-100" dirty="0">
                <a:cs typeface="Arial"/>
              </a:rPr>
              <a:t>Importance Of Exercise</a:t>
            </a:r>
            <a:endParaRPr lang="en-US" sz="8000" spc="-100" dirty="0"/>
          </a:p>
        </p:txBody>
      </p:sp>
      <p:sp>
        <p:nvSpPr>
          <p:cNvPr id="31" name="Rectangle 30">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Right Triangle 32">
            <a:extLst>
              <a:ext uri="{FF2B5EF4-FFF2-40B4-BE49-F238E27FC236}">
                <a16:creationId xmlns:a16="http://schemas.microsoft.com/office/drawing/2014/main" id="{F793961F-503F-434A-880A-EA44EB4277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11092" y="1134409"/>
            <a:ext cx="239869" cy="239869"/>
          </a:xfrm>
          <a:prstGeom prst="r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6B2D289-1594-48D5-B391-BF26079EF49B}"/>
              </a:ext>
            </a:extLst>
          </p:cNvPr>
          <p:cNvSpPr txBox="1"/>
          <p:nvPr/>
        </p:nvSpPr>
        <p:spPr>
          <a:xfrm>
            <a:off x="1477536" y="2174487"/>
            <a:ext cx="683941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cs typeface="Arial"/>
            </a:endParaRPr>
          </a:p>
          <a:p>
            <a:r>
              <a:rPr lang="en-US" dirty="0">
                <a:cs typeface="Arial"/>
              </a:rPr>
              <a:t>Exercise is absolutely critical in leading a healthy life, for everybody, not just students, however, students can benefit from exercise even more than anybody else, for example, Denise Long (2020) states that students who are physically active find it easier to concentrate, have a strengthened memory, improved mood and increased energy levels, she believes that this is due to increased blood flow to the brain and the proteins being released in the brain that the exercise causes, these are all advantages a student can gain by staying fit and active. This is supported by many students across the world who agree that some of their success in their studies is down to the advantages that exercising allows them to have.</a:t>
            </a:r>
          </a:p>
        </p:txBody>
      </p:sp>
      <p:pic>
        <p:nvPicPr>
          <p:cNvPr id="34" name="Audio 33">
            <a:hlinkClick r:id="" action="ppaction://media"/>
            <a:extLst>
              <a:ext uri="{FF2B5EF4-FFF2-40B4-BE49-F238E27FC236}">
                <a16:creationId xmlns:a16="http://schemas.microsoft.com/office/drawing/2014/main" id="{4E3307CB-FB80-70CE-770A-493088AC5F4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5636539"/>
      </p:ext>
    </p:extLst>
  </p:cSld>
  <p:clrMapOvr>
    <a:masterClrMapping/>
  </p:clrMapOvr>
  <p:transition spd="slow" advTm="50295">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5A78F-C63B-3A69-13BE-6863B2B21D11}"/>
              </a:ext>
            </a:extLst>
          </p:cNvPr>
          <p:cNvSpPr>
            <a:spLocks noGrp="1"/>
          </p:cNvSpPr>
          <p:nvPr>
            <p:ph type="title"/>
          </p:nvPr>
        </p:nvSpPr>
        <p:spPr>
          <a:xfrm>
            <a:off x="1352851" y="311099"/>
            <a:ext cx="3960592" cy="1077229"/>
          </a:xfrm>
        </p:spPr>
        <p:txBody>
          <a:bodyPr/>
          <a:lstStyle/>
          <a:p>
            <a:r>
              <a:rPr lang="en-US" dirty="0">
                <a:cs typeface="Arial"/>
              </a:rPr>
              <a:t>Importance Of Resilience</a:t>
            </a:r>
            <a:endParaRPr lang="en-US" dirty="0"/>
          </a:p>
        </p:txBody>
      </p:sp>
      <p:sp>
        <p:nvSpPr>
          <p:cNvPr id="3" name="Content Placeholder 2">
            <a:extLst>
              <a:ext uri="{FF2B5EF4-FFF2-40B4-BE49-F238E27FC236}">
                <a16:creationId xmlns:a16="http://schemas.microsoft.com/office/drawing/2014/main" id="{3D7EED77-CC27-8E0A-94D2-493EEA5182C4}"/>
              </a:ext>
            </a:extLst>
          </p:cNvPr>
          <p:cNvSpPr>
            <a:spLocks noGrp="1"/>
          </p:cNvSpPr>
          <p:nvPr>
            <p:ph idx="1"/>
          </p:nvPr>
        </p:nvSpPr>
        <p:spPr>
          <a:xfrm>
            <a:off x="1304816" y="2250899"/>
            <a:ext cx="7796540" cy="3997828"/>
          </a:xfrm>
        </p:spPr>
        <p:txBody>
          <a:bodyPr>
            <a:normAutofit fontScale="92500" lnSpcReduction="20000"/>
          </a:bodyPr>
          <a:lstStyle/>
          <a:p>
            <a:pPr marL="0" indent="0">
              <a:buNone/>
            </a:pPr>
            <a:r>
              <a:rPr lang="en-US" dirty="0">
                <a:cs typeface="Arial" panose="020B0604020202020204"/>
              </a:rPr>
              <a:t>Resilience is the ability to adapt and overcome challenges and obstacles that you may face, this is a trait that all students should have as it can be very beneficial in their studies, this applies to everybody who studied through the Covid-19 pandemic as the learning was mostly online by way of video calls on apps such as Microsoft teams and zoom, It is  believed that this made it very difficult to stay focused on studies as at home you have many distractions tempting you opposed to being in an actual classroom without your comfy bed and television turning your head, this is supported by </a:t>
            </a:r>
            <a:r>
              <a:rPr lang="en-US" dirty="0">
                <a:ea typeface="+mn-lt"/>
                <a:cs typeface="+mn-lt"/>
              </a:rPr>
              <a:t>Awais, A., Fu, Na, &amp; Jones, S. (2023). Developing students' resilience during the crisis, this research article states that resilience had a positive effect on the psychological  wellbeing of university students as resilience influences performance, wellbeing and has an "indirect effect on state anxiety".</a:t>
            </a:r>
            <a:endParaRPr lang="en-US" dirty="0">
              <a:cs typeface="Arial" panose="020B0604020202020204"/>
            </a:endParaRPr>
          </a:p>
        </p:txBody>
      </p:sp>
      <p:pic>
        <p:nvPicPr>
          <p:cNvPr id="30" name="Audio 29">
            <a:hlinkClick r:id="" action="ppaction://media"/>
            <a:extLst>
              <a:ext uri="{FF2B5EF4-FFF2-40B4-BE49-F238E27FC236}">
                <a16:creationId xmlns:a16="http://schemas.microsoft.com/office/drawing/2014/main" id="{0A250EE9-644F-0A12-80B1-A6AF0CC80B7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738131"/>
      </p:ext>
    </p:extLst>
  </p:cSld>
  <p:clrMapOvr>
    <a:masterClrMapping/>
  </p:clrMapOvr>
  <p:transition spd="slow" advTm="5190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E7C1E-F0DF-E010-798C-28597631E719}"/>
              </a:ext>
            </a:extLst>
          </p:cNvPr>
          <p:cNvSpPr>
            <a:spLocks noGrp="1"/>
          </p:cNvSpPr>
          <p:nvPr>
            <p:ph type="title"/>
          </p:nvPr>
        </p:nvSpPr>
        <p:spPr>
          <a:xfrm>
            <a:off x="1252792" y="819158"/>
            <a:ext cx="7958331" cy="1077229"/>
          </a:xfrm>
        </p:spPr>
        <p:txBody>
          <a:bodyPr/>
          <a:lstStyle/>
          <a:p>
            <a:r>
              <a:rPr lang="en-GB" dirty="0"/>
              <a:t>The Importance Of Student Wellbeing</a:t>
            </a:r>
          </a:p>
        </p:txBody>
      </p:sp>
      <p:sp>
        <p:nvSpPr>
          <p:cNvPr id="3" name="Content Placeholder 2">
            <a:extLst>
              <a:ext uri="{FF2B5EF4-FFF2-40B4-BE49-F238E27FC236}">
                <a16:creationId xmlns:a16="http://schemas.microsoft.com/office/drawing/2014/main" id="{AB76F714-B8DF-A7AC-3859-89472638DA33}"/>
              </a:ext>
            </a:extLst>
          </p:cNvPr>
          <p:cNvSpPr>
            <a:spLocks noGrp="1"/>
          </p:cNvSpPr>
          <p:nvPr>
            <p:ph idx="1"/>
          </p:nvPr>
        </p:nvSpPr>
        <p:spPr>
          <a:xfrm>
            <a:off x="1333687" y="1896387"/>
            <a:ext cx="7796540" cy="3997828"/>
          </a:xfrm>
        </p:spPr>
        <p:txBody>
          <a:bodyPr>
            <a:normAutofit fontScale="92500" lnSpcReduction="20000"/>
          </a:bodyPr>
          <a:lstStyle/>
          <a:p>
            <a:pPr marL="344170" indent="-344170"/>
            <a:r>
              <a:rPr lang="en-GB" dirty="0"/>
              <a:t>Research shows that if somebodies wellbeing is poor, they will experience side effects such as being unhappy, unhealthy and unproductive. These things can deter a student's ability to thrive in education and this is why the wellbeing of a student can ultimately dictate how well they perform academically; this is backed up by Penelope Woolf (2023) who writes that `r</a:t>
            </a:r>
            <a:r>
              <a:rPr lang="en-GB" b="0" i="0" dirty="0">
                <a:effectLst/>
              </a:rPr>
              <a:t>esearch indicates that low levels of wellbeing and associated mental health problems can have adverse consequences for the health and development of young peoples. Conversely, students who are happy and healthy are shown to have better concentration, motivation and energy levels, and tend to develop better coping skills for </a:t>
            </a:r>
            <a:r>
              <a:rPr lang="en-GB" dirty="0"/>
              <a:t>life`. This proves that there is a direct correlation between a student's wellbeing and their success in education.</a:t>
            </a:r>
            <a:endParaRPr lang="en-GB" dirty="0">
              <a:cs typeface="Arial" panose="020B0604020202020204"/>
            </a:endParaRPr>
          </a:p>
          <a:p>
            <a:pPr marL="344170" indent="-344170"/>
            <a:endParaRPr lang="en-GB" dirty="0">
              <a:cs typeface="Arial" panose="020B0604020202020204"/>
            </a:endParaRPr>
          </a:p>
        </p:txBody>
      </p:sp>
      <p:pic>
        <p:nvPicPr>
          <p:cNvPr id="22" name="Audio 21">
            <a:hlinkClick r:id="" action="ppaction://media"/>
            <a:extLst>
              <a:ext uri="{FF2B5EF4-FFF2-40B4-BE49-F238E27FC236}">
                <a16:creationId xmlns:a16="http://schemas.microsoft.com/office/drawing/2014/main" id="{48D6D99B-F2C2-4EF9-3A19-67111A72DAC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1265731"/>
      </p:ext>
    </p:extLst>
  </p:cSld>
  <p:clrMapOvr>
    <a:masterClrMapping/>
  </p:clrMapOvr>
  <p:transition spd="slow" advTm="53485">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9B7A5-B7B5-BDC0-EFEB-F83FCA312347}"/>
              </a:ext>
            </a:extLst>
          </p:cNvPr>
          <p:cNvSpPr>
            <a:spLocks noGrp="1"/>
          </p:cNvSpPr>
          <p:nvPr>
            <p:ph type="title"/>
          </p:nvPr>
        </p:nvSpPr>
        <p:spPr>
          <a:xfrm>
            <a:off x="1427148" y="808056"/>
            <a:ext cx="3899872" cy="1077229"/>
          </a:xfrm>
        </p:spPr>
        <p:txBody>
          <a:bodyPr/>
          <a:lstStyle/>
          <a:p>
            <a:r>
              <a:rPr lang="en-GB" dirty="0"/>
              <a:t>Reference List</a:t>
            </a:r>
          </a:p>
        </p:txBody>
      </p:sp>
      <p:sp>
        <p:nvSpPr>
          <p:cNvPr id="3" name="Content Placeholder 2">
            <a:extLst>
              <a:ext uri="{FF2B5EF4-FFF2-40B4-BE49-F238E27FC236}">
                <a16:creationId xmlns:a16="http://schemas.microsoft.com/office/drawing/2014/main" id="{FFF665D0-F6F3-AE0A-8E95-C8E4182410A4}"/>
              </a:ext>
            </a:extLst>
          </p:cNvPr>
          <p:cNvSpPr>
            <a:spLocks noGrp="1"/>
          </p:cNvSpPr>
          <p:nvPr>
            <p:ph idx="1"/>
          </p:nvPr>
        </p:nvSpPr>
        <p:spPr/>
        <p:txBody>
          <a:bodyPr>
            <a:normAutofit/>
          </a:bodyPr>
          <a:lstStyle/>
          <a:p>
            <a:pPr marL="0" indent="0">
              <a:buNone/>
            </a:pPr>
            <a:r>
              <a:rPr lang="en-GB" sz="1400" dirty="0">
                <a:hlinkClick r:id="rId4"/>
              </a:rPr>
              <a:t>LONDON’S GLOBAL UNIVERSITY (ucl.ac.uk)</a:t>
            </a:r>
            <a:r>
              <a:rPr lang="en-GB" sz="1400" dirty="0"/>
              <a:t> </a:t>
            </a:r>
          </a:p>
          <a:p>
            <a:pPr marL="0" indent="0">
              <a:buNone/>
            </a:pPr>
            <a:r>
              <a:rPr lang="en-GB" sz="1200" b="0" i="0" dirty="0">
                <a:effectLst/>
                <a:latin typeface="Source Sans Pro" panose="020F0502020204030204" pitchFamily="34" charset="0"/>
              </a:rPr>
              <a:t>Awais, A., Fu, N., &amp; Jones, S. (2023). Developing students’ resilience during the crisis: A moderated model linking college support, study demands, student resilience, and students’ change‐oriented behaviours. </a:t>
            </a:r>
            <a:r>
              <a:rPr lang="en-GB" sz="1200" b="0" i="1" dirty="0">
                <a:effectLst/>
                <a:latin typeface="Source Sans Pro" panose="020F0502020204030204" pitchFamily="34" charset="0"/>
              </a:rPr>
              <a:t>Higher Education Quarterly</a:t>
            </a:r>
            <a:r>
              <a:rPr lang="en-GB" sz="1200" b="0" i="0" dirty="0">
                <a:effectLst/>
                <a:latin typeface="Source Sans Pro" panose="020F0502020204030204" pitchFamily="34" charset="0"/>
              </a:rPr>
              <a:t>. </a:t>
            </a:r>
            <a:r>
              <a:rPr lang="en-GB" sz="1200" b="0" i="0" dirty="0">
                <a:effectLst/>
                <a:latin typeface="Source Sans Pro" panose="020F0502020204030204" pitchFamily="34" charset="0"/>
                <a:hlinkClick r:id="rId5"/>
              </a:rPr>
              <a:t>https://doi.org/10.1111/hequ.12468</a:t>
            </a:r>
            <a:endParaRPr lang="en-GB" sz="1200" b="0" i="0" dirty="0">
              <a:effectLst/>
              <a:latin typeface="Source Sans Pro" panose="020F0502020204030204" pitchFamily="34" charset="0"/>
            </a:endParaRPr>
          </a:p>
          <a:p>
            <a:pPr marL="0" indent="0">
              <a:buNone/>
            </a:pPr>
            <a:r>
              <a:rPr lang="en-GB" sz="1100" dirty="0">
                <a:hlinkClick r:id="rId6"/>
              </a:rPr>
              <a:t>Student wellbeing: Research shows that the benefits are far-reaching, but implementation is key to success : My College (</a:t>
            </a:r>
            <a:r>
              <a:rPr lang="en-GB" sz="1100" dirty="0" err="1">
                <a:hlinkClick r:id="rId6"/>
              </a:rPr>
              <a:t>chartered.college</a:t>
            </a:r>
            <a:r>
              <a:rPr lang="en-GB" sz="1100" dirty="0">
                <a:hlinkClick r:id="rId6"/>
              </a:rPr>
              <a:t>)</a:t>
            </a:r>
            <a:r>
              <a:rPr lang="en-GB" sz="1200" dirty="0">
                <a:latin typeface="Source Sans Pro" panose="020F0502020204030204" pitchFamily="34" charset="0"/>
              </a:rPr>
              <a:t> </a:t>
            </a:r>
            <a:endParaRPr lang="en-GB" sz="1200" b="0" i="0" dirty="0">
              <a:effectLst/>
              <a:latin typeface="Source Sans Pro" panose="020F0502020204030204" pitchFamily="34" charset="0"/>
            </a:endParaRPr>
          </a:p>
          <a:p>
            <a:pPr marL="0" indent="0">
              <a:buNone/>
            </a:pPr>
            <a:endParaRPr lang="en-GB" sz="1400" dirty="0"/>
          </a:p>
        </p:txBody>
      </p:sp>
      <p:pic>
        <p:nvPicPr>
          <p:cNvPr id="6" name="Audio 5">
            <a:hlinkClick r:id="" action="ppaction://media"/>
            <a:extLst>
              <a:ext uri="{FF2B5EF4-FFF2-40B4-BE49-F238E27FC236}">
                <a16:creationId xmlns:a16="http://schemas.microsoft.com/office/drawing/2014/main" id="{C12F1D7D-465D-95C8-06E4-BE2A7B9E036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88359128"/>
      </p:ext>
    </p:extLst>
  </p:cSld>
  <p:clrMapOvr>
    <a:masterClrMapping/>
  </p:clrMapOvr>
  <p:transition spd="slow" advTm="521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office theme</Template>
  <TotalTime>144</TotalTime>
  <Words>631</Words>
  <Application>Microsoft Office PowerPoint</Application>
  <PresentationFormat>Widescreen</PresentationFormat>
  <Paragraphs>16</Paragraphs>
  <Slides>6</Slides>
  <Notes>0</Notes>
  <HiddenSlides>0</HiddenSlides>
  <MMClips>6</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Madison</vt:lpstr>
      <vt:lpstr>The Importance Of Health, Wellbeing And Resilience As A Student</vt:lpstr>
      <vt:lpstr>Introduction</vt:lpstr>
      <vt:lpstr>Importance Of Exercise</vt:lpstr>
      <vt:lpstr>Importance Of Resilience</vt:lpstr>
      <vt:lpstr>The Importance Of Student Wellbeing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Mason Jones (2305855)</cp:lastModifiedBy>
  <cp:revision>313</cp:revision>
  <dcterms:created xsi:type="dcterms:W3CDTF">2023-10-19T21:45:19Z</dcterms:created>
  <dcterms:modified xsi:type="dcterms:W3CDTF">2024-04-19T21:17:28Z</dcterms:modified>
</cp:coreProperties>
</file>