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1" autoAdjust="0"/>
    <p:restoredTop sz="94660"/>
  </p:normalViewPr>
  <p:slideViewPr>
    <p:cSldViewPr snapToGrid="0">
      <p:cViewPr varScale="1">
        <p:scale>
          <a:sx n="98" d="100"/>
          <a:sy n="98" d="100"/>
        </p:scale>
        <p:origin x="96"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au Academic" userId="1c8f60c04643d64b" providerId="LiveId" clId="{CFBE746C-A1F4-439B-9A70-1046EB23C506}"/>
    <pc:docChg chg="custSel modSld">
      <pc:chgData name="Beau Academic" userId="1c8f60c04643d64b" providerId="LiveId" clId="{CFBE746C-A1F4-439B-9A70-1046EB23C506}" dt="2025-02-21T09:49:49.529" v="11" actId="113"/>
      <pc:docMkLst>
        <pc:docMk/>
      </pc:docMkLst>
      <pc:sldChg chg="addSp modSp mod setBg">
        <pc:chgData name="Beau Academic" userId="1c8f60c04643d64b" providerId="LiveId" clId="{CFBE746C-A1F4-439B-9A70-1046EB23C506}" dt="2025-02-21T09:49:49.529" v="11" actId="113"/>
        <pc:sldMkLst>
          <pc:docMk/>
          <pc:sldMk cId="3061410020" sldId="269"/>
        </pc:sldMkLst>
        <pc:spChg chg="mod">
          <ac:chgData name="Beau Academic" userId="1c8f60c04643d64b" providerId="LiveId" clId="{CFBE746C-A1F4-439B-9A70-1046EB23C506}" dt="2025-02-21T09:49:30.343" v="6" actId="26606"/>
          <ac:spMkLst>
            <pc:docMk/>
            <pc:sldMk cId="3061410020" sldId="269"/>
            <ac:spMk id="2" creationId="{53AA8C93-9873-238F-DDE8-DB285A2199D5}"/>
          </ac:spMkLst>
        </pc:spChg>
        <pc:spChg chg="mod">
          <ac:chgData name="Beau Academic" userId="1c8f60c04643d64b" providerId="LiveId" clId="{CFBE746C-A1F4-439B-9A70-1046EB23C506}" dt="2025-02-21T09:49:49.529" v="11" actId="113"/>
          <ac:spMkLst>
            <pc:docMk/>
            <pc:sldMk cId="3061410020" sldId="269"/>
            <ac:spMk id="3" creationId="{DC9663F8-4261-082F-106F-F4C181B20D71}"/>
          </ac:spMkLst>
        </pc:spChg>
        <pc:spChg chg="add">
          <ac:chgData name="Beau Academic" userId="1c8f60c04643d64b" providerId="LiveId" clId="{CFBE746C-A1F4-439B-9A70-1046EB23C506}" dt="2025-02-21T09:49:30.343" v="6" actId="26606"/>
          <ac:spMkLst>
            <pc:docMk/>
            <pc:sldMk cId="3061410020" sldId="269"/>
            <ac:spMk id="8" creationId="{907EF6B7-1338-4443-8C46-6A318D952DFD}"/>
          </ac:spMkLst>
        </pc:spChg>
        <pc:spChg chg="add">
          <ac:chgData name="Beau Academic" userId="1c8f60c04643d64b" providerId="LiveId" clId="{CFBE746C-A1F4-439B-9A70-1046EB23C506}" dt="2025-02-21T09:49:30.343" v="6" actId="26606"/>
          <ac:spMkLst>
            <pc:docMk/>
            <pc:sldMk cId="3061410020" sldId="269"/>
            <ac:spMk id="10" creationId="{DAAE4CDD-124C-4DCF-9584-B6033B545DD5}"/>
          </ac:spMkLst>
        </pc:spChg>
        <pc:spChg chg="add">
          <ac:chgData name="Beau Academic" userId="1c8f60c04643d64b" providerId="LiveId" clId="{CFBE746C-A1F4-439B-9A70-1046EB23C506}" dt="2025-02-21T09:49:30.343" v="6" actId="26606"/>
          <ac:spMkLst>
            <pc:docMk/>
            <pc:sldMk cId="3061410020" sldId="269"/>
            <ac:spMk id="12" creationId="{081E4A58-353D-44AE-B2FC-2A74E2E400F7}"/>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EC5DEF-554A-4BA2-9EBC-B80983E9B762}"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7901DF4E-8DEC-4B93-8A45-012591712AC0}">
      <dgm:prSet/>
      <dgm:spPr/>
      <dgm:t>
        <a:bodyPr/>
        <a:lstStyle/>
        <a:p>
          <a:r>
            <a:rPr lang="en-GB"/>
            <a:t>By applying these strategies, students can move beyond summarizing information and start engaging critically with their subject matter.</a:t>
          </a:r>
          <a:endParaRPr lang="en-US"/>
        </a:p>
      </dgm:t>
    </dgm:pt>
    <dgm:pt modelId="{B60BE7FF-37DD-42BE-B359-48F62B82426A}" type="parTrans" cxnId="{8D061365-A565-4F7B-9406-5899BF9C81CF}">
      <dgm:prSet/>
      <dgm:spPr/>
      <dgm:t>
        <a:bodyPr/>
        <a:lstStyle/>
        <a:p>
          <a:endParaRPr lang="en-US"/>
        </a:p>
      </dgm:t>
    </dgm:pt>
    <dgm:pt modelId="{D2C18D23-2C28-446E-9EED-B2AD907BEFC7}" type="sibTrans" cxnId="{8D061365-A565-4F7B-9406-5899BF9C81CF}">
      <dgm:prSet/>
      <dgm:spPr/>
      <dgm:t>
        <a:bodyPr/>
        <a:lstStyle/>
        <a:p>
          <a:endParaRPr lang="en-US"/>
        </a:p>
      </dgm:t>
    </dgm:pt>
    <dgm:pt modelId="{E33E1DBF-22C8-4344-98B9-95850F1616CF}">
      <dgm:prSet/>
      <dgm:spPr/>
      <dgm:t>
        <a:bodyPr/>
        <a:lstStyle/>
        <a:p>
          <a:r>
            <a:rPr lang="en-GB"/>
            <a:t>Here are some examples.</a:t>
          </a:r>
          <a:endParaRPr lang="en-US"/>
        </a:p>
      </dgm:t>
    </dgm:pt>
    <dgm:pt modelId="{3E6451A2-B27F-46C1-8E89-E59C5675D237}" type="parTrans" cxnId="{8B8F1929-E6ED-4EAD-A363-5C84565250D7}">
      <dgm:prSet/>
      <dgm:spPr/>
      <dgm:t>
        <a:bodyPr/>
        <a:lstStyle/>
        <a:p>
          <a:endParaRPr lang="en-US"/>
        </a:p>
      </dgm:t>
    </dgm:pt>
    <dgm:pt modelId="{6C34BD8B-E62C-4470-AB4B-2D6C7C5B0CAC}" type="sibTrans" cxnId="{8B8F1929-E6ED-4EAD-A363-5C84565250D7}">
      <dgm:prSet/>
      <dgm:spPr/>
      <dgm:t>
        <a:bodyPr/>
        <a:lstStyle/>
        <a:p>
          <a:endParaRPr lang="en-US"/>
        </a:p>
      </dgm:t>
    </dgm:pt>
    <dgm:pt modelId="{1CBC13FE-1D0C-47E8-8131-32BC6D3D3B44}" type="pres">
      <dgm:prSet presAssocID="{EBEC5DEF-554A-4BA2-9EBC-B80983E9B762}" presName="root" presStyleCnt="0">
        <dgm:presLayoutVars>
          <dgm:dir/>
          <dgm:resizeHandles val="exact"/>
        </dgm:presLayoutVars>
      </dgm:prSet>
      <dgm:spPr/>
    </dgm:pt>
    <dgm:pt modelId="{27E1E940-EE4B-41B1-8938-570D8B9A60FF}" type="pres">
      <dgm:prSet presAssocID="{7901DF4E-8DEC-4B93-8A45-012591712AC0}" presName="compNode" presStyleCnt="0"/>
      <dgm:spPr/>
    </dgm:pt>
    <dgm:pt modelId="{ECF3E892-67B9-49A2-BDF8-34BD6564F788}" type="pres">
      <dgm:prSet presAssocID="{7901DF4E-8DEC-4B93-8A45-012591712AC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D34D0FC3-1C1B-4F06-978E-E8A356E92C24}" type="pres">
      <dgm:prSet presAssocID="{7901DF4E-8DEC-4B93-8A45-012591712AC0}" presName="spaceRect" presStyleCnt="0"/>
      <dgm:spPr/>
    </dgm:pt>
    <dgm:pt modelId="{AD4FFE14-57D0-456E-978B-73553581A4F2}" type="pres">
      <dgm:prSet presAssocID="{7901DF4E-8DEC-4B93-8A45-012591712AC0}" presName="textRect" presStyleLbl="revTx" presStyleIdx="0" presStyleCnt="2">
        <dgm:presLayoutVars>
          <dgm:chMax val="1"/>
          <dgm:chPref val="1"/>
        </dgm:presLayoutVars>
      </dgm:prSet>
      <dgm:spPr/>
    </dgm:pt>
    <dgm:pt modelId="{06B9C489-0887-479A-91EA-6EBEC097A4F2}" type="pres">
      <dgm:prSet presAssocID="{D2C18D23-2C28-446E-9EED-B2AD907BEFC7}" presName="sibTrans" presStyleCnt="0"/>
      <dgm:spPr/>
    </dgm:pt>
    <dgm:pt modelId="{D90BE994-44B6-4804-8BBC-B21585C8ED46}" type="pres">
      <dgm:prSet presAssocID="{E33E1DBF-22C8-4344-98B9-95850F1616CF}" presName="compNode" presStyleCnt="0"/>
      <dgm:spPr/>
    </dgm:pt>
    <dgm:pt modelId="{BDD6641B-00EF-4260-BDD5-07F61B76F77B}" type="pres">
      <dgm:prSet presAssocID="{E33E1DBF-22C8-4344-98B9-95850F1616C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works"/>
        </a:ext>
      </dgm:extLst>
    </dgm:pt>
    <dgm:pt modelId="{544ABE4D-485E-47AC-A88D-408E3439B754}" type="pres">
      <dgm:prSet presAssocID="{E33E1DBF-22C8-4344-98B9-95850F1616CF}" presName="spaceRect" presStyleCnt="0"/>
      <dgm:spPr/>
    </dgm:pt>
    <dgm:pt modelId="{42BF6F57-F2EB-4D30-9F2A-AD0E8BAFE6A4}" type="pres">
      <dgm:prSet presAssocID="{E33E1DBF-22C8-4344-98B9-95850F1616CF}" presName="textRect" presStyleLbl="revTx" presStyleIdx="1" presStyleCnt="2">
        <dgm:presLayoutVars>
          <dgm:chMax val="1"/>
          <dgm:chPref val="1"/>
        </dgm:presLayoutVars>
      </dgm:prSet>
      <dgm:spPr/>
    </dgm:pt>
  </dgm:ptLst>
  <dgm:cxnLst>
    <dgm:cxn modelId="{25E3CD24-8F05-4903-9F5E-15B37A8C76B4}" type="presOf" srcId="{EBEC5DEF-554A-4BA2-9EBC-B80983E9B762}" destId="{1CBC13FE-1D0C-47E8-8131-32BC6D3D3B44}" srcOrd="0" destOrd="0" presId="urn:microsoft.com/office/officeart/2018/2/layout/IconLabelList"/>
    <dgm:cxn modelId="{8B8F1929-E6ED-4EAD-A363-5C84565250D7}" srcId="{EBEC5DEF-554A-4BA2-9EBC-B80983E9B762}" destId="{E33E1DBF-22C8-4344-98B9-95850F1616CF}" srcOrd="1" destOrd="0" parTransId="{3E6451A2-B27F-46C1-8E89-E59C5675D237}" sibTransId="{6C34BD8B-E62C-4470-AB4B-2D6C7C5B0CAC}"/>
    <dgm:cxn modelId="{F2FC432B-C1E6-4764-83E4-109D04463268}" type="presOf" srcId="{E33E1DBF-22C8-4344-98B9-95850F1616CF}" destId="{42BF6F57-F2EB-4D30-9F2A-AD0E8BAFE6A4}" srcOrd="0" destOrd="0" presId="urn:microsoft.com/office/officeart/2018/2/layout/IconLabelList"/>
    <dgm:cxn modelId="{8D061365-A565-4F7B-9406-5899BF9C81CF}" srcId="{EBEC5DEF-554A-4BA2-9EBC-B80983E9B762}" destId="{7901DF4E-8DEC-4B93-8A45-012591712AC0}" srcOrd="0" destOrd="0" parTransId="{B60BE7FF-37DD-42BE-B359-48F62B82426A}" sibTransId="{D2C18D23-2C28-446E-9EED-B2AD907BEFC7}"/>
    <dgm:cxn modelId="{7C8885BB-F31C-4E2A-9238-1EB154DDAD85}" type="presOf" srcId="{7901DF4E-8DEC-4B93-8A45-012591712AC0}" destId="{AD4FFE14-57D0-456E-978B-73553581A4F2}" srcOrd="0" destOrd="0" presId="urn:microsoft.com/office/officeart/2018/2/layout/IconLabelList"/>
    <dgm:cxn modelId="{303ADE6B-7C56-4D87-A98B-26EC5172C53C}" type="presParOf" srcId="{1CBC13FE-1D0C-47E8-8131-32BC6D3D3B44}" destId="{27E1E940-EE4B-41B1-8938-570D8B9A60FF}" srcOrd="0" destOrd="0" presId="urn:microsoft.com/office/officeart/2018/2/layout/IconLabelList"/>
    <dgm:cxn modelId="{E763D664-49DD-43EE-8DEF-CDECD9FCB796}" type="presParOf" srcId="{27E1E940-EE4B-41B1-8938-570D8B9A60FF}" destId="{ECF3E892-67B9-49A2-BDF8-34BD6564F788}" srcOrd="0" destOrd="0" presId="urn:microsoft.com/office/officeart/2018/2/layout/IconLabelList"/>
    <dgm:cxn modelId="{9490C213-E9F0-4DD0-856A-785038C3DED7}" type="presParOf" srcId="{27E1E940-EE4B-41B1-8938-570D8B9A60FF}" destId="{D34D0FC3-1C1B-4F06-978E-E8A356E92C24}" srcOrd="1" destOrd="0" presId="urn:microsoft.com/office/officeart/2018/2/layout/IconLabelList"/>
    <dgm:cxn modelId="{96A364EF-EB89-4B8B-86C4-392770FCCCB3}" type="presParOf" srcId="{27E1E940-EE4B-41B1-8938-570D8B9A60FF}" destId="{AD4FFE14-57D0-456E-978B-73553581A4F2}" srcOrd="2" destOrd="0" presId="urn:microsoft.com/office/officeart/2018/2/layout/IconLabelList"/>
    <dgm:cxn modelId="{F03F5CF7-F66B-4056-A4A9-4111DA48EE68}" type="presParOf" srcId="{1CBC13FE-1D0C-47E8-8131-32BC6D3D3B44}" destId="{06B9C489-0887-479A-91EA-6EBEC097A4F2}" srcOrd="1" destOrd="0" presId="urn:microsoft.com/office/officeart/2018/2/layout/IconLabelList"/>
    <dgm:cxn modelId="{AAD6B0F2-4ECC-4739-BBCF-CC155F1EE19B}" type="presParOf" srcId="{1CBC13FE-1D0C-47E8-8131-32BC6D3D3B44}" destId="{D90BE994-44B6-4804-8BBC-B21585C8ED46}" srcOrd="2" destOrd="0" presId="urn:microsoft.com/office/officeart/2018/2/layout/IconLabelList"/>
    <dgm:cxn modelId="{7A61E5F3-EEE9-44C8-A4DD-73922917FB4F}" type="presParOf" srcId="{D90BE994-44B6-4804-8BBC-B21585C8ED46}" destId="{BDD6641B-00EF-4260-BDD5-07F61B76F77B}" srcOrd="0" destOrd="0" presId="urn:microsoft.com/office/officeart/2018/2/layout/IconLabelList"/>
    <dgm:cxn modelId="{94138DBE-6692-48F0-8FA6-F24185F2966B}" type="presParOf" srcId="{D90BE994-44B6-4804-8BBC-B21585C8ED46}" destId="{544ABE4D-485E-47AC-A88D-408E3439B754}" srcOrd="1" destOrd="0" presId="urn:microsoft.com/office/officeart/2018/2/layout/IconLabelList"/>
    <dgm:cxn modelId="{C45A5C68-0B68-48F9-9470-CA71A4A1AE7B}" type="presParOf" srcId="{D90BE994-44B6-4804-8BBC-B21585C8ED46}" destId="{42BF6F57-F2EB-4D30-9F2A-AD0E8BAFE6A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392957-8420-47BD-AD22-8AF30B439312}"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6DBDD76C-41C4-4EFF-8E4E-65DBD6A9F832}">
      <dgm:prSet/>
      <dgm:spPr/>
      <dgm:t>
        <a:bodyPr/>
        <a:lstStyle/>
        <a:p>
          <a:r>
            <a:rPr lang="en-GB" b="1" dirty="0"/>
            <a:t> Descriptive:</a:t>
          </a:r>
          <a:br>
            <a:rPr lang="en-GB" dirty="0"/>
          </a:br>
          <a:r>
            <a:rPr lang="en-GB" dirty="0"/>
            <a:t>Antipsychotic medications, such as risperidone and olanzapine, are commonly prescribed to manage schizophrenia symptoms.</a:t>
          </a:r>
          <a:endParaRPr lang="en-US" dirty="0"/>
        </a:p>
      </dgm:t>
    </dgm:pt>
    <dgm:pt modelId="{D38A30BD-CE55-422E-957B-EC4A1100EAF2}" type="parTrans" cxnId="{ACF93379-63C9-4D5A-810B-36226C5778A3}">
      <dgm:prSet/>
      <dgm:spPr/>
      <dgm:t>
        <a:bodyPr/>
        <a:lstStyle/>
        <a:p>
          <a:endParaRPr lang="en-US"/>
        </a:p>
      </dgm:t>
    </dgm:pt>
    <dgm:pt modelId="{AE546E0A-4087-46CD-AD8F-21F2FBA5A00A}" type="sibTrans" cxnId="{ACF93379-63C9-4D5A-810B-36226C5778A3}">
      <dgm:prSet/>
      <dgm:spPr/>
      <dgm:t>
        <a:bodyPr/>
        <a:lstStyle/>
        <a:p>
          <a:endParaRPr lang="en-US"/>
        </a:p>
      </dgm:t>
    </dgm:pt>
    <dgm:pt modelId="{94F051F4-8F49-4C2B-9CEA-D66D20393B6D}">
      <dgm:prSet/>
      <dgm:spPr/>
      <dgm:t>
        <a:bodyPr/>
        <a:lstStyle/>
        <a:p>
          <a:r>
            <a:rPr lang="en-GB" b="1" dirty="0"/>
            <a:t> Critical:</a:t>
          </a:r>
          <a:br>
            <a:rPr lang="en-GB" dirty="0"/>
          </a:br>
          <a:r>
            <a:rPr lang="en-GB" dirty="0"/>
            <a:t>While antipsychotic medications like risperidone and olanzapine are commonly prescribed for schizophrenia, concerns persist about their long-term efficacy and severe side effects, including metabolic syndrome and tardive dyskinesia (</a:t>
          </a:r>
          <a:r>
            <a:rPr lang="en-GB" dirty="0" err="1"/>
            <a:t>Leucht</a:t>
          </a:r>
          <a:r>
            <a:rPr lang="en-GB" dirty="0"/>
            <a:t> et al., 2017).</a:t>
          </a:r>
          <a:endParaRPr lang="en-US" dirty="0"/>
        </a:p>
      </dgm:t>
    </dgm:pt>
    <dgm:pt modelId="{1102856A-2FF4-489B-982C-45B093BF198B}" type="parTrans" cxnId="{0257393C-F80D-4926-9E0F-5EBA926EF414}">
      <dgm:prSet/>
      <dgm:spPr/>
      <dgm:t>
        <a:bodyPr/>
        <a:lstStyle/>
        <a:p>
          <a:endParaRPr lang="en-US"/>
        </a:p>
      </dgm:t>
    </dgm:pt>
    <dgm:pt modelId="{4855C22A-B8E6-4906-A4EB-47F43F634811}" type="sibTrans" cxnId="{0257393C-F80D-4926-9E0F-5EBA926EF414}">
      <dgm:prSet/>
      <dgm:spPr/>
      <dgm:t>
        <a:bodyPr/>
        <a:lstStyle/>
        <a:p>
          <a:endParaRPr lang="en-US"/>
        </a:p>
      </dgm:t>
    </dgm:pt>
    <dgm:pt modelId="{D9F57526-01E5-468E-AFAB-4EBCE772245D}" type="pres">
      <dgm:prSet presAssocID="{65392957-8420-47BD-AD22-8AF30B439312}" presName="Name0" presStyleCnt="0">
        <dgm:presLayoutVars>
          <dgm:dir/>
          <dgm:animLvl val="lvl"/>
          <dgm:resizeHandles val="exact"/>
        </dgm:presLayoutVars>
      </dgm:prSet>
      <dgm:spPr/>
    </dgm:pt>
    <dgm:pt modelId="{7AFC7155-24B5-48AF-BDF2-407B19743567}" type="pres">
      <dgm:prSet presAssocID="{94F051F4-8F49-4C2B-9CEA-D66D20393B6D}" presName="boxAndChildren" presStyleCnt="0"/>
      <dgm:spPr/>
    </dgm:pt>
    <dgm:pt modelId="{5F65035D-037F-47C8-8A57-F1EF8C9D09D2}" type="pres">
      <dgm:prSet presAssocID="{94F051F4-8F49-4C2B-9CEA-D66D20393B6D}" presName="parentTextBox" presStyleLbl="node1" presStyleIdx="0" presStyleCnt="2"/>
      <dgm:spPr/>
    </dgm:pt>
    <dgm:pt modelId="{0065B14E-CFBC-4CBC-B74D-0C46502EE965}" type="pres">
      <dgm:prSet presAssocID="{AE546E0A-4087-46CD-AD8F-21F2FBA5A00A}" presName="sp" presStyleCnt="0"/>
      <dgm:spPr/>
    </dgm:pt>
    <dgm:pt modelId="{1251D18C-1B56-4DC2-A1F4-C8DF5B9A0DC1}" type="pres">
      <dgm:prSet presAssocID="{6DBDD76C-41C4-4EFF-8E4E-65DBD6A9F832}" presName="arrowAndChildren" presStyleCnt="0"/>
      <dgm:spPr/>
    </dgm:pt>
    <dgm:pt modelId="{DACB5525-9A65-4CD1-9344-C623383768C5}" type="pres">
      <dgm:prSet presAssocID="{6DBDD76C-41C4-4EFF-8E4E-65DBD6A9F832}" presName="parentTextArrow" presStyleLbl="node1" presStyleIdx="1" presStyleCnt="2"/>
      <dgm:spPr/>
    </dgm:pt>
  </dgm:ptLst>
  <dgm:cxnLst>
    <dgm:cxn modelId="{0257393C-F80D-4926-9E0F-5EBA926EF414}" srcId="{65392957-8420-47BD-AD22-8AF30B439312}" destId="{94F051F4-8F49-4C2B-9CEA-D66D20393B6D}" srcOrd="1" destOrd="0" parTransId="{1102856A-2FF4-489B-982C-45B093BF198B}" sibTransId="{4855C22A-B8E6-4906-A4EB-47F43F634811}"/>
    <dgm:cxn modelId="{A49BC66A-D3BE-4399-9E02-882FC3B824F6}" type="presOf" srcId="{65392957-8420-47BD-AD22-8AF30B439312}" destId="{D9F57526-01E5-468E-AFAB-4EBCE772245D}" srcOrd="0" destOrd="0" presId="urn:microsoft.com/office/officeart/2005/8/layout/process4"/>
    <dgm:cxn modelId="{ACF93379-63C9-4D5A-810B-36226C5778A3}" srcId="{65392957-8420-47BD-AD22-8AF30B439312}" destId="{6DBDD76C-41C4-4EFF-8E4E-65DBD6A9F832}" srcOrd="0" destOrd="0" parTransId="{D38A30BD-CE55-422E-957B-EC4A1100EAF2}" sibTransId="{AE546E0A-4087-46CD-AD8F-21F2FBA5A00A}"/>
    <dgm:cxn modelId="{C6616DE7-650B-49CC-84D1-D0E8BE2F44A1}" type="presOf" srcId="{94F051F4-8F49-4C2B-9CEA-D66D20393B6D}" destId="{5F65035D-037F-47C8-8A57-F1EF8C9D09D2}" srcOrd="0" destOrd="0" presId="urn:microsoft.com/office/officeart/2005/8/layout/process4"/>
    <dgm:cxn modelId="{2285CEE8-12B8-4A8E-9781-B5A90B606BB2}" type="presOf" srcId="{6DBDD76C-41C4-4EFF-8E4E-65DBD6A9F832}" destId="{DACB5525-9A65-4CD1-9344-C623383768C5}" srcOrd="0" destOrd="0" presId="urn:microsoft.com/office/officeart/2005/8/layout/process4"/>
    <dgm:cxn modelId="{BFBE22B7-B8A7-485B-B598-3CB99D47D9C6}" type="presParOf" srcId="{D9F57526-01E5-468E-AFAB-4EBCE772245D}" destId="{7AFC7155-24B5-48AF-BDF2-407B19743567}" srcOrd="0" destOrd="0" presId="urn:microsoft.com/office/officeart/2005/8/layout/process4"/>
    <dgm:cxn modelId="{5AE0A69D-EA10-49EE-9245-13C3C60A7AE4}" type="presParOf" srcId="{7AFC7155-24B5-48AF-BDF2-407B19743567}" destId="{5F65035D-037F-47C8-8A57-F1EF8C9D09D2}" srcOrd="0" destOrd="0" presId="urn:microsoft.com/office/officeart/2005/8/layout/process4"/>
    <dgm:cxn modelId="{9B1DA7BC-C1F0-4118-AF1B-D927741C1510}" type="presParOf" srcId="{D9F57526-01E5-468E-AFAB-4EBCE772245D}" destId="{0065B14E-CFBC-4CBC-B74D-0C46502EE965}" srcOrd="1" destOrd="0" presId="urn:microsoft.com/office/officeart/2005/8/layout/process4"/>
    <dgm:cxn modelId="{AF59D1BB-0B8D-4886-A471-EF8C15B6E434}" type="presParOf" srcId="{D9F57526-01E5-468E-AFAB-4EBCE772245D}" destId="{1251D18C-1B56-4DC2-A1F4-C8DF5B9A0DC1}" srcOrd="2" destOrd="0" presId="urn:microsoft.com/office/officeart/2005/8/layout/process4"/>
    <dgm:cxn modelId="{FC8B268E-B25A-4DC3-9852-E9BE9EB2C0AC}" type="presParOf" srcId="{1251D18C-1B56-4DC2-A1F4-C8DF5B9A0DC1}" destId="{DACB5525-9A65-4CD1-9344-C623383768C5}"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5ECDB9-3AE1-421D-BFB0-484FECBE8DBD}" type="doc">
      <dgm:prSet loTypeId="urn:microsoft.com/office/officeart/2005/8/layout/hierarchy3" loCatId="hierarchy" qsTypeId="urn:microsoft.com/office/officeart/2005/8/quickstyle/simple1" qsCatId="simple" csTypeId="urn:microsoft.com/office/officeart/2005/8/colors/colorful1" csCatId="colorful" phldr="1"/>
      <dgm:spPr/>
      <dgm:t>
        <a:bodyPr/>
        <a:lstStyle/>
        <a:p>
          <a:endParaRPr lang="en-US"/>
        </a:p>
      </dgm:t>
    </dgm:pt>
    <dgm:pt modelId="{8C946109-8634-40EF-8DEA-49222C9F891F}">
      <dgm:prSet/>
      <dgm:spPr/>
      <dgm:t>
        <a:bodyPr/>
        <a:lstStyle/>
        <a:p>
          <a:r>
            <a:rPr lang="en-GB" b="1" dirty="0"/>
            <a:t> Descriptive:</a:t>
          </a:r>
          <a:br>
            <a:rPr lang="en-GB" dirty="0"/>
          </a:br>
          <a:r>
            <a:rPr lang="en-GB" dirty="0"/>
            <a:t>Cognitive Behavioural Therapy (CBT) is used alongside medication in the treatment of schizophrenia.</a:t>
          </a:r>
          <a:endParaRPr lang="en-US" dirty="0"/>
        </a:p>
      </dgm:t>
    </dgm:pt>
    <dgm:pt modelId="{FE4D86A7-8572-4AC5-9CEF-046389D4517D}" type="parTrans" cxnId="{3A84C56C-609D-4192-BF33-03268280C85D}">
      <dgm:prSet/>
      <dgm:spPr/>
      <dgm:t>
        <a:bodyPr/>
        <a:lstStyle/>
        <a:p>
          <a:endParaRPr lang="en-US"/>
        </a:p>
      </dgm:t>
    </dgm:pt>
    <dgm:pt modelId="{C15F1DB0-E23F-4A2A-80FE-056865CE592C}" type="sibTrans" cxnId="{3A84C56C-609D-4192-BF33-03268280C85D}">
      <dgm:prSet/>
      <dgm:spPr/>
      <dgm:t>
        <a:bodyPr/>
        <a:lstStyle/>
        <a:p>
          <a:endParaRPr lang="en-US"/>
        </a:p>
      </dgm:t>
    </dgm:pt>
    <dgm:pt modelId="{0D6E5636-B20E-41F6-BFFC-459200FC51A1}">
      <dgm:prSet/>
      <dgm:spPr/>
      <dgm:t>
        <a:bodyPr/>
        <a:lstStyle/>
        <a:p>
          <a:r>
            <a:rPr lang="en-GB" b="1" dirty="0"/>
            <a:t>Critical:</a:t>
          </a:r>
          <a:br>
            <a:rPr lang="en-GB" dirty="0"/>
          </a:br>
          <a:r>
            <a:rPr lang="en-GB" dirty="0"/>
            <a:t>Although CBT is increasingly used as an adjunct to medication in schizophrenia treatment, its effectiveness remains limited in individuals with severe psychotic symptoms, raising questions about its universal applicability (Jauhar et al., 2014).</a:t>
          </a:r>
          <a:endParaRPr lang="en-US" dirty="0"/>
        </a:p>
      </dgm:t>
    </dgm:pt>
    <dgm:pt modelId="{44E37EE6-3B47-4F6D-AC84-B96C7CBC6F38}" type="parTrans" cxnId="{D5871C53-BA3A-4801-AA32-71E106396562}">
      <dgm:prSet/>
      <dgm:spPr/>
      <dgm:t>
        <a:bodyPr/>
        <a:lstStyle/>
        <a:p>
          <a:endParaRPr lang="en-US"/>
        </a:p>
      </dgm:t>
    </dgm:pt>
    <dgm:pt modelId="{824F162D-9863-4C56-B035-982B9540A61C}" type="sibTrans" cxnId="{D5871C53-BA3A-4801-AA32-71E106396562}">
      <dgm:prSet/>
      <dgm:spPr/>
      <dgm:t>
        <a:bodyPr/>
        <a:lstStyle/>
        <a:p>
          <a:endParaRPr lang="en-US"/>
        </a:p>
      </dgm:t>
    </dgm:pt>
    <dgm:pt modelId="{6A53F250-CCEA-4FFF-B186-64B699503AF1}" type="pres">
      <dgm:prSet presAssocID="{8C5ECDB9-3AE1-421D-BFB0-484FECBE8DBD}" presName="diagram" presStyleCnt="0">
        <dgm:presLayoutVars>
          <dgm:chPref val="1"/>
          <dgm:dir/>
          <dgm:animOne val="branch"/>
          <dgm:animLvl val="lvl"/>
          <dgm:resizeHandles/>
        </dgm:presLayoutVars>
      </dgm:prSet>
      <dgm:spPr/>
    </dgm:pt>
    <dgm:pt modelId="{720FD4CC-5BED-4626-B096-D6C64CC2EAC2}" type="pres">
      <dgm:prSet presAssocID="{8C946109-8634-40EF-8DEA-49222C9F891F}" presName="root" presStyleCnt="0"/>
      <dgm:spPr/>
    </dgm:pt>
    <dgm:pt modelId="{D9AA20E8-20EB-4499-A7BA-DFBDCA673A6D}" type="pres">
      <dgm:prSet presAssocID="{8C946109-8634-40EF-8DEA-49222C9F891F}" presName="rootComposite" presStyleCnt="0"/>
      <dgm:spPr/>
    </dgm:pt>
    <dgm:pt modelId="{E8BADA25-E8F6-44A5-8357-A9BA5317302F}" type="pres">
      <dgm:prSet presAssocID="{8C946109-8634-40EF-8DEA-49222C9F891F}" presName="rootText" presStyleLbl="node1" presStyleIdx="0" presStyleCnt="2"/>
      <dgm:spPr/>
    </dgm:pt>
    <dgm:pt modelId="{CBC1C242-AD14-4A66-9A14-143AD3D6DE98}" type="pres">
      <dgm:prSet presAssocID="{8C946109-8634-40EF-8DEA-49222C9F891F}" presName="rootConnector" presStyleLbl="node1" presStyleIdx="0" presStyleCnt="2"/>
      <dgm:spPr/>
    </dgm:pt>
    <dgm:pt modelId="{2C372FFE-4389-4B94-99A9-0E1CD9B497FE}" type="pres">
      <dgm:prSet presAssocID="{8C946109-8634-40EF-8DEA-49222C9F891F}" presName="childShape" presStyleCnt="0"/>
      <dgm:spPr/>
    </dgm:pt>
    <dgm:pt modelId="{587EDEBF-8069-404A-BCCB-170351D8C008}" type="pres">
      <dgm:prSet presAssocID="{0D6E5636-B20E-41F6-BFFC-459200FC51A1}" presName="root" presStyleCnt="0"/>
      <dgm:spPr/>
    </dgm:pt>
    <dgm:pt modelId="{81A77FFF-6601-40D2-BDB0-7B6B0702C05A}" type="pres">
      <dgm:prSet presAssocID="{0D6E5636-B20E-41F6-BFFC-459200FC51A1}" presName="rootComposite" presStyleCnt="0"/>
      <dgm:spPr/>
    </dgm:pt>
    <dgm:pt modelId="{8C8554EC-0DAD-4C5F-AC50-F02C44037287}" type="pres">
      <dgm:prSet presAssocID="{0D6E5636-B20E-41F6-BFFC-459200FC51A1}" presName="rootText" presStyleLbl="node1" presStyleIdx="1" presStyleCnt="2"/>
      <dgm:spPr/>
    </dgm:pt>
    <dgm:pt modelId="{9CB78529-2579-4EA7-A6AD-1D5FABCC1FC1}" type="pres">
      <dgm:prSet presAssocID="{0D6E5636-B20E-41F6-BFFC-459200FC51A1}" presName="rootConnector" presStyleLbl="node1" presStyleIdx="1" presStyleCnt="2"/>
      <dgm:spPr/>
    </dgm:pt>
    <dgm:pt modelId="{3269F050-C220-4C74-92AC-5135161B5FB2}" type="pres">
      <dgm:prSet presAssocID="{0D6E5636-B20E-41F6-BFFC-459200FC51A1}" presName="childShape" presStyleCnt="0"/>
      <dgm:spPr/>
    </dgm:pt>
  </dgm:ptLst>
  <dgm:cxnLst>
    <dgm:cxn modelId="{3A84C56C-609D-4192-BF33-03268280C85D}" srcId="{8C5ECDB9-3AE1-421D-BFB0-484FECBE8DBD}" destId="{8C946109-8634-40EF-8DEA-49222C9F891F}" srcOrd="0" destOrd="0" parTransId="{FE4D86A7-8572-4AC5-9CEF-046389D4517D}" sibTransId="{C15F1DB0-E23F-4A2A-80FE-056865CE592C}"/>
    <dgm:cxn modelId="{D5871C53-BA3A-4801-AA32-71E106396562}" srcId="{8C5ECDB9-3AE1-421D-BFB0-484FECBE8DBD}" destId="{0D6E5636-B20E-41F6-BFFC-459200FC51A1}" srcOrd="1" destOrd="0" parTransId="{44E37EE6-3B47-4F6D-AC84-B96C7CBC6F38}" sibTransId="{824F162D-9863-4C56-B035-982B9540A61C}"/>
    <dgm:cxn modelId="{6ABC1E92-26F6-44DB-BC81-6EBD8A7962D0}" type="presOf" srcId="{8C946109-8634-40EF-8DEA-49222C9F891F}" destId="{E8BADA25-E8F6-44A5-8357-A9BA5317302F}" srcOrd="0" destOrd="0" presId="urn:microsoft.com/office/officeart/2005/8/layout/hierarchy3"/>
    <dgm:cxn modelId="{8C7541C5-EDC5-42EC-B664-50AB1A5D912C}" type="presOf" srcId="{8C946109-8634-40EF-8DEA-49222C9F891F}" destId="{CBC1C242-AD14-4A66-9A14-143AD3D6DE98}" srcOrd="1" destOrd="0" presId="urn:microsoft.com/office/officeart/2005/8/layout/hierarchy3"/>
    <dgm:cxn modelId="{F3FCA1C5-C9B5-4D9D-B131-1D17B018B351}" type="presOf" srcId="{8C5ECDB9-3AE1-421D-BFB0-484FECBE8DBD}" destId="{6A53F250-CCEA-4FFF-B186-64B699503AF1}" srcOrd="0" destOrd="0" presId="urn:microsoft.com/office/officeart/2005/8/layout/hierarchy3"/>
    <dgm:cxn modelId="{BA1923C7-973F-40E6-B26A-9CA32F161E18}" type="presOf" srcId="{0D6E5636-B20E-41F6-BFFC-459200FC51A1}" destId="{8C8554EC-0DAD-4C5F-AC50-F02C44037287}" srcOrd="0" destOrd="0" presId="urn:microsoft.com/office/officeart/2005/8/layout/hierarchy3"/>
    <dgm:cxn modelId="{CCBA0BC8-7AFC-4473-9972-F548D4797086}" type="presOf" srcId="{0D6E5636-B20E-41F6-BFFC-459200FC51A1}" destId="{9CB78529-2579-4EA7-A6AD-1D5FABCC1FC1}" srcOrd="1" destOrd="0" presId="urn:microsoft.com/office/officeart/2005/8/layout/hierarchy3"/>
    <dgm:cxn modelId="{D9BFBE94-FB3C-4FAB-8B54-EBA8ADA17276}" type="presParOf" srcId="{6A53F250-CCEA-4FFF-B186-64B699503AF1}" destId="{720FD4CC-5BED-4626-B096-D6C64CC2EAC2}" srcOrd="0" destOrd="0" presId="urn:microsoft.com/office/officeart/2005/8/layout/hierarchy3"/>
    <dgm:cxn modelId="{09A1E0CE-5809-43BC-A45E-33EFB1809E36}" type="presParOf" srcId="{720FD4CC-5BED-4626-B096-D6C64CC2EAC2}" destId="{D9AA20E8-20EB-4499-A7BA-DFBDCA673A6D}" srcOrd="0" destOrd="0" presId="urn:microsoft.com/office/officeart/2005/8/layout/hierarchy3"/>
    <dgm:cxn modelId="{BB0D1EE5-8A13-4BC8-8AED-5F9DD3CC0DD2}" type="presParOf" srcId="{D9AA20E8-20EB-4499-A7BA-DFBDCA673A6D}" destId="{E8BADA25-E8F6-44A5-8357-A9BA5317302F}" srcOrd="0" destOrd="0" presId="urn:microsoft.com/office/officeart/2005/8/layout/hierarchy3"/>
    <dgm:cxn modelId="{776B2A85-4BFA-4793-8D25-55A44EAB9935}" type="presParOf" srcId="{D9AA20E8-20EB-4499-A7BA-DFBDCA673A6D}" destId="{CBC1C242-AD14-4A66-9A14-143AD3D6DE98}" srcOrd="1" destOrd="0" presId="urn:microsoft.com/office/officeart/2005/8/layout/hierarchy3"/>
    <dgm:cxn modelId="{8AC68F33-5FBD-40B0-B7BB-969D927C3FCA}" type="presParOf" srcId="{720FD4CC-5BED-4626-B096-D6C64CC2EAC2}" destId="{2C372FFE-4389-4B94-99A9-0E1CD9B497FE}" srcOrd="1" destOrd="0" presId="urn:microsoft.com/office/officeart/2005/8/layout/hierarchy3"/>
    <dgm:cxn modelId="{B25AC06A-895F-48E2-9EEC-9BF92EB57DCA}" type="presParOf" srcId="{6A53F250-CCEA-4FFF-B186-64B699503AF1}" destId="{587EDEBF-8069-404A-BCCB-170351D8C008}" srcOrd="1" destOrd="0" presId="urn:microsoft.com/office/officeart/2005/8/layout/hierarchy3"/>
    <dgm:cxn modelId="{5F639B0B-659F-4413-A447-BB154A24A362}" type="presParOf" srcId="{587EDEBF-8069-404A-BCCB-170351D8C008}" destId="{81A77FFF-6601-40D2-BDB0-7B6B0702C05A}" srcOrd="0" destOrd="0" presId="urn:microsoft.com/office/officeart/2005/8/layout/hierarchy3"/>
    <dgm:cxn modelId="{246E41CC-C052-40E2-9697-DA39E8B61AAA}" type="presParOf" srcId="{81A77FFF-6601-40D2-BDB0-7B6B0702C05A}" destId="{8C8554EC-0DAD-4C5F-AC50-F02C44037287}" srcOrd="0" destOrd="0" presId="urn:microsoft.com/office/officeart/2005/8/layout/hierarchy3"/>
    <dgm:cxn modelId="{377924E8-7500-408D-8021-7C4E787AE392}" type="presParOf" srcId="{81A77FFF-6601-40D2-BDB0-7B6B0702C05A}" destId="{9CB78529-2579-4EA7-A6AD-1D5FABCC1FC1}" srcOrd="1" destOrd="0" presId="urn:microsoft.com/office/officeart/2005/8/layout/hierarchy3"/>
    <dgm:cxn modelId="{775F3D55-8D2F-424C-9AAB-170F2FBF71DE}" type="presParOf" srcId="{587EDEBF-8069-404A-BCCB-170351D8C008}" destId="{3269F050-C220-4C74-92AC-5135161B5FB2}"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60A692-227D-4335-BCFC-56B55906DB2B}"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8FCEF109-C58F-48E0-9A8D-EE91564D62AF}">
      <dgm:prSet/>
      <dgm:spPr/>
      <dgm:t>
        <a:bodyPr/>
        <a:lstStyle/>
        <a:p>
          <a:r>
            <a:rPr lang="en-GB" b="1" dirty="0"/>
            <a:t>Descriptive:</a:t>
          </a:r>
          <a:br>
            <a:rPr lang="en-GB" dirty="0"/>
          </a:br>
          <a:r>
            <a:rPr lang="en-GB" dirty="0"/>
            <a:t>The ICD-11 classifies autism spectrum disorder (ASD) as a neurodevelopmental condition with persistent deficits in communication and behaviour.</a:t>
          </a:r>
          <a:endParaRPr lang="en-US" dirty="0"/>
        </a:p>
      </dgm:t>
    </dgm:pt>
    <dgm:pt modelId="{2B63511D-05A5-449B-AE83-19A8295610B7}" type="parTrans" cxnId="{90306A07-F178-4EE0-9D6D-BC6F128DE5C3}">
      <dgm:prSet/>
      <dgm:spPr/>
      <dgm:t>
        <a:bodyPr/>
        <a:lstStyle/>
        <a:p>
          <a:endParaRPr lang="en-US"/>
        </a:p>
      </dgm:t>
    </dgm:pt>
    <dgm:pt modelId="{290DB314-003A-4B0A-80FB-EB06DC569036}" type="sibTrans" cxnId="{90306A07-F178-4EE0-9D6D-BC6F128DE5C3}">
      <dgm:prSet/>
      <dgm:spPr/>
      <dgm:t>
        <a:bodyPr/>
        <a:lstStyle/>
        <a:p>
          <a:endParaRPr lang="en-US"/>
        </a:p>
      </dgm:t>
    </dgm:pt>
    <dgm:pt modelId="{BAFDA584-212E-4C19-85E1-C0431094B314}">
      <dgm:prSet/>
      <dgm:spPr/>
      <dgm:t>
        <a:bodyPr/>
        <a:lstStyle/>
        <a:p>
          <a:r>
            <a:rPr lang="en-GB" b="1" dirty="0"/>
            <a:t>Critical:</a:t>
          </a:r>
          <a:br>
            <a:rPr lang="en-GB" dirty="0"/>
          </a:br>
          <a:r>
            <a:rPr lang="en-GB" dirty="0"/>
            <a:t>Despite the ICD-11's attempt to refine the classification of ASD, its broad criteria may lead to overdiagnosis or misdiagnosis, complicating access to tailored interventions (Lord et al., 2020).</a:t>
          </a:r>
          <a:endParaRPr lang="en-US" dirty="0"/>
        </a:p>
      </dgm:t>
    </dgm:pt>
    <dgm:pt modelId="{7092EA3B-882F-45A9-8B49-FFA83EC3CBBC}" type="parTrans" cxnId="{D5E63458-9C6B-41F5-A2F0-70A8B71F065B}">
      <dgm:prSet/>
      <dgm:spPr/>
      <dgm:t>
        <a:bodyPr/>
        <a:lstStyle/>
        <a:p>
          <a:endParaRPr lang="en-US"/>
        </a:p>
      </dgm:t>
    </dgm:pt>
    <dgm:pt modelId="{B8AD8A89-422F-41D5-B761-3DAC30B0EE28}" type="sibTrans" cxnId="{D5E63458-9C6B-41F5-A2F0-70A8B71F065B}">
      <dgm:prSet/>
      <dgm:spPr/>
      <dgm:t>
        <a:bodyPr/>
        <a:lstStyle/>
        <a:p>
          <a:endParaRPr lang="en-US"/>
        </a:p>
      </dgm:t>
    </dgm:pt>
    <dgm:pt modelId="{6D08823D-4BE6-4BFD-AEE4-F2B274823B25}" type="pres">
      <dgm:prSet presAssocID="{1E60A692-227D-4335-BCFC-56B55906DB2B}" presName="linear" presStyleCnt="0">
        <dgm:presLayoutVars>
          <dgm:animLvl val="lvl"/>
          <dgm:resizeHandles val="exact"/>
        </dgm:presLayoutVars>
      </dgm:prSet>
      <dgm:spPr/>
    </dgm:pt>
    <dgm:pt modelId="{C4DC8E2A-732F-42FA-A863-17F4C08B4F0D}" type="pres">
      <dgm:prSet presAssocID="{8FCEF109-C58F-48E0-9A8D-EE91564D62AF}" presName="parentText" presStyleLbl="node1" presStyleIdx="0" presStyleCnt="2">
        <dgm:presLayoutVars>
          <dgm:chMax val="0"/>
          <dgm:bulletEnabled val="1"/>
        </dgm:presLayoutVars>
      </dgm:prSet>
      <dgm:spPr/>
    </dgm:pt>
    <dgm:pt modelId="{6E9CFEEE-2654-4AC3-81B9-26D633846265}" type="pres">
      <dgm:prSet presAssocID="{290DB314-003A-4B0A-80FB-EB06DC569036}" presName="spacer" presStyleCnt="0"/>
      <dgm:spPr/>
    </dgm:pt>
    <dgm:pt modelId="{40A936E1-37A4-4065-9455-39ADC8F2B3D0}" type="pres">
      <dgm:prSet presAssocID="{BAFDA584-212E-4C19-85E1-C0431094B314}" presName="parentText" presStyleLbl="node1" presStyleIdx="1" presStyleCnt="2">
        <dgm:presLayoutVars>
          <dgm:chMax val="0"/>
          <dgm:bulletEnabled val="1"/>
        </dgm:presLayoutVars>
      </dgm:prSet>
      <dgm:spPr/>
    </dgm:pt>
  </dgm:ptLst>
  <dgm:cxnLst>
    <dgm:cxn modelId="{90306A07-F178-4EE0-9D6D-BC6F128DE5C3}" srcId="{1E60A692-227D-4335-BCFC-56B55906DB2B}" destId="{8FCEF109-C58F-48E0-9A8D-EE91564D62AF}" srcOrd="0" destOrd="0" parTransId="{2B63511D-05A5-449B-AE83-19A8295610B7}" sibTransId="{290DB314-003A-4B0A-80FB-EB06DC569036}"/>
    <dgm:cxn modelId="{BE64493C-5E80-4864-9742-E89CAFA568A3}" type="presOf" srcId="{8FCEF109-C58F-48E0-9A8D-EE91564D62AF}" destId="{C4DC8E2A-732F-42FA-A863-17F4C08B4F0D}" srcOrd="0" destOrd="0" presId="urn:microsoft.com/office/officeart/2005/8/layout/vList2"/>
    <dgm:cxn modelId="{D5E63458-9C6B-41F5-A2F0-70A8B71F065B}" srcId="{1E60A692-227D-4335-BCFC-56B55906DB2B}" destId="{BAFDA584-212E-4C19-85E1-C0431094B314}" srcOrd="1" destOrd="0" parTransId="{7092EA3B-882F-45A9-8B49-FFA83EC3CBBC}" sibTransId="{B8AD8A89-422F-41D5-B761-3DAC30B0EE28}"/>
    <dgm:cxn modelId="{F5E14A8B-0F96-44E7-ABAF-7103ADE5BC00}" type="presOf" srcId="{BAFDA584-212E-4C19-85E1-C0431094B314}" destId="{40A936E1-37A4-4065-9455-39ADC8F2B3D0}" srcOrd="0" destOrd="0" presId="urn:microsoft.com/office/officeart/2005/8/layout/vList2"/>
    <dgm:cxn modelId="{3AF89CFC-1DA6-4DE2-A71D-125488460B3F}" type="presOf" srcId="{1E60A692-227D-4335-BCFC-56B55906DB2B}" destId="{6D08823D-4BE6-4BFD-AEE4-F2B274823B25}" srcOrd="0" destOrd="0" presId="urn:microsoft.com/office/officeart/2005/8/layout/vList2"/>
    <dgm:cxn modelId="{D9FF5D33-EC41-40EA-9E3F-928519B6BB30}" type="presParOf" srcId="{6D08823D-4BE6-4BFD-AEE4-F2B274823B25}" destId="{C4DC8E2A-732F-42FA-A863-17F4C08B4F0D}" srcOrd="0" destOrd="0" presId="urn:microsoft.com/office/officeart/2005/8/layout/vList2"/>
    <dgm:cxn modelId="{DFBABE09-4337-49EB-A163-0BF64B3C36C6}" type="presParOf" srcId="{6D08823D-4BE6-4BFD-AEE4-F2B274823B25}" destId="{6E9CFEEE-2654-4AC3-81B9-26D633846265}" srcOrd="1" destOrd="0" presId="urn:microsoft.com/office/officeart/2005/8/layout/vList2"/>
    <dgm:cxn modelId="{6CBB6ED5-8EA8-4DE8-8F8C-59D3F18DBAB7}" type="presParOf" srcId="{6D08823D-4BE6-4BFD-AEE4-F2B274823B25}" destId="{40A936E1-37A4-4065-9455-39ADC8F2B3D0}"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77EB5C0-29ED-46C4-85F7-EA891CB8EC3C}"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75CF6FC9-9C7C-460D-86A3-DF61EEAC8DE5}">
      <dgm:prSet/>
      <dgm:spPr/>
      <dgm:t>
        <a:bodyPr/>
        <a:lstStyle/>
        <a:p>
          <a:r>
            <a:rPr lang="en-GB" b="1" dirty="0"/>
            <a:t>Descriptive:</a:t>
          </a:r>
          <a:br>
            <a:rPr lang="en-GB" dirty="0"/>
          </a:br>
          <a:r>
            <a:rPr lang="en-GB" dirty="0"/>
            <a:t>The ICD-11 replaced the subcategories of autism with a single umbrella diagnosis of ASD.</a:t>
          </a:r>
          <a:endParaRPr lang="en-US" dirty="0"/>
        </a:p>
      </dgm:t>
    </dgm:pt>
    <dgm:pt modelId="{FFED35AA-A2FB-4FB1-A3EA-4F4A71E5BD90}" type="parTrans" cxnId="{999C2E78-DC98-4DD5-8555-143CED1E0A6E}">
      <dgm:prSet/>
      <dgm:spPr/>
      <dgm:t>
        <a:bodyPr/>
        <a:lstStyle/>
        <a:p>
          <a:endParaRPr lang="en-US"/>
        </a:p>
      </dgm:t>
    </dgm:pt>
    <dgm:pt modelId="{62089699-C3B5-4387-8A19-4EED92D37E74}" type="sibTrans" cxnId="{999C2E78-DC98-4DD5-8555-143CED1E0A6E}">
      <dgm:prSet/>
      <dgm:spPr/>
      <dgm:t>
        <a:bodyPr/>
        <a:lstStyle/>
        <a:p>
          <a:endParaRPr lang="en-US"/>
        </a:p>
      </dgm:t>
    </dgm:pt>
    <dgm:pt modelId="{D9D7007F-7975-4177-9EDA-7CEACF24A5F2}">
      <dgm:prSet/>
      <dgm:spPr/>
      <dgm:t>
        <a:bodyPr/>
        <a:lstStyle/>
        <a:p>
          <a:r>
            <a:rPr lang="en-GB" b="1" dirty="0"/>
            <a:t> Critical:</a:t>
          </a:r>
          <a:br>
            <a:rPr lang="en-GB" dirty="0"/>
          </a:br>
          <a:r>
            <a:rPr lang="en-GB" dirty="0"/>
            <a:t>By eliminating subcategories in favour of a unified ASD diagnosis, the ICD-11 improves diagnostic consistency but risks oversimplifying the diverse support needs of autistic individuals (</a:t>
          </a:r>
          <a:r>
            <a:rPr lang="en-GB" dirty="0" err="1"/>
            <a:t>Happé</a:t>
          </a:r>
          <a:r>
            <a:rPr lang="en-GB" dirty="0"/>
            <a:t> &amp; Frith, 2020).</a:t>
          </a:r>
          <a:endParaRPr lang="en-US" dirty="0"/>
        </a:p>
      </dgm:t>
    </dgm:pt>
    <dgm:pt modelId="{DBAD9C1D-DD8C-452E-B2B4-615939CC24F3}" type="parTrans" cxnId="{3DDA3CEA-1191-4E2F-B372-9844A9D4BBFB}">
      <dgm:prSet/>
      <dgm:spPr/>
      <dgm:t>
        <a:bodyPr/>
        <a:lstStyle/>
        <a:p>
          <a:endParaRPr lang="en-US"/>
        </a:p>
      </dgm:t>
    </dgm:pt>
    <dgm:pt modelId="{361B8A4E-E145-45B2-82C4-C230F690D7BE}" type="sibTrans" cxnId="{3DDA3CEA-1191-4E2F-B372-9844A9D4BBFB}">
      <dgm:prSet/>
      <dgm:spPr/>
      <dgm:t>
        <a:bodyPr/>
        <a:lstStyle/>
        <a:p>
          <a:endParaRPr lang="en-US"/>
        </a:p>
      </dgm:t>
    </dgm:pt>
    <dgm:pt modelId="{202CC182-003B-4738-A6D5-1475A5261D32}" type="pres">
      <dgm:prSet presAssocID="{577EB5C0-29ED-46C4-85F7-EA891CB8EC3C}" presName="vert0" presStyleCnt="0">
        <dgm:presLayoutVars>
          <dgm:dir/>
          <dgm:animOne val="branch"/>
          <dgm:animLvl val="lvl"/>
        </dgm:presLayoutVars>
      </dgm:prSet>
      <dgm:spPr/>
    </dgm:pt>
    <dgm:pt modelId="{D1F8A519-1394-4FF3-9664-DEA2A0668D6B}" type="pres">
      <dgm:prSet presAssocID="{75CF6FC9-9C7C-460D-86A3-DF61EEAC8DE5}" presName="thickLine" presStyleLbl="alignNode1" presStyleIdx="0" presStyleCnt="2"/>
      <dgm:spPr/>
    </dgm:pt>
    <dgm:pt modelId="{14E1E78E-0967-4CB4-8A18-92C8BABB0CB7}" type="pres">
      <dgm:prSet presAssocID="{75CF6FC9-9C7C-460D-86A3-DF61EEAC8DE5}" presName="horz1" presStyleCnt="0"/>
      <dgm:spPr/>
    </dgm:pt>
    <dgm:pt modelId="{EA14C51C-8D9D-4DF3-AACF-8945D9A77204}" type="pres">
      <dgm:prSet presAssocID="{75CF6FC9-9C7C-460D-86A3-DF61EEAC8DE5}" presName="tx1" presStyleLbl="revTx" presStyleIdx="0" presStyleCnt="2"/>
      <dgm:spPr/>
    </dgm:pt>
    <dgm:pt modelId="{3A9D6E56-3D65-49B7-991F-24454ACAABB5}" type="pres">
      <dgm:prSet presAssocID="{75CF6FC9-9C7C-460D-86A3-DF61EEAC8DE5}" presName="vert1" presStyleCnt="0"/>
      <dgm:spPr/>
    </dgm:pt>
    <dgm:pt modelId="{8A746F23-EF8E-440E-AD23-E4FEAC8A9427}" type="pres">
      <dgm:prSet presAssocID="{D9D7007F-7975-4177-9EDA-7CEACF24A5F2}" presName="thickLine" presStyleLbl="alignNode1" presStyleIdx="1" presStyleCnt="2"/>
      <dgm:spPr/>
    </dgm:pt>
    <dgm:pt modelId="{B6410554-13FC-4384-9FB4-6CF405B0ED46}" type="pres">
      <dgm:prSet presAssocID="{D9D7007F-7975-4177-9EDA-7CEACF24A5F2}" presName="horz1" presStyleCnt="0"/>
      <dgm:spPr/>
    </dgm:pt>
    <dgm:pt modelId="{7684E1E9-FDE6-4D1A-8571-454E000B1AE2}" type="pres">
      <dgm:prSet presAssocID="{D9D7007F-7975-4177-9EDA-7CEACF24A5F2}" presName="tx1" presStyleLbl="revTx" presStyleIdx="1" presStyleCnt="2"/>
      <dgm:spPr/>
    </dgm:pt>
    <dgm:pt modelId="{26B5D3A1-F181-42EA-B412-7CAD7B6EAE87}" type="pres">
      <dgm:prSet presAssocID="{D9D7007F-7975-4177-9EDA-7CEACF24A5F2}" presName="vert1" presStyleCnt="0"/>
      <dgm:spPr/>
    </dgm:pt>
  </dgm:ptLst>
  <dgm:cxnLst>
    <dgm:cxn modelId="{999C2E78-DC98-4DD5-8555-143CED1E0A6E}" srcId="{577EB5C0-29ED-46C4-85F7-EA891CB8EC3C}" destId="{75CF6FC9-9C7C-460D-86A3-DF61EEAC8DE5}" srcOrd="0" destOrd="0" parTransId="{FFED35AA-A2FB-4FB1-A3EA-4F4A71E5BD90}" sibTransId="{62089699-C3B5-4387-8A19-4EED92D37E74}"/>
    <dgm:cxn modelId="{D601577E-C267-4CA8-AA05-5F07218C6D67}" type="presOf" srcId="{75CF6FC9-9C7C-460D-86A3-DF61EEAC8DE5}" destId="{EA14C51C-8D9D-4DF3-AACF-8945D9A77204}" srcOrd="0" destOrd="0" presId="urn:microsoft.com/office/officeart/2008/layout/LinedList"/>
    <dgm:cxn modelId="{1B151B9F-B587-4CDF-8F9E-9B8CA5D4A886}" type="presOf" srcId="{577EB5C0-29ED-46C4-85F7-EA891CB8EC3C}" destId="{202CC182-003B-4738-A6D5-1475A5261D32}" srcOrd="0" destOrd="0" presId="urn:microsoft.com/office/officeart/2008/layout/LinedList"/>
    <dgm:cxn modelId="{3DDA3CEA-1191-4E2F-B372-9844A9D4BBFB}" srcId="{577EB5C0-29ED-46C4-85F7-EA891CB8EC3C}" destId="{D9D7007F-7975-4177-9EDA-7CEACF24A5F2}" srcOrd="1" destOrd="0" parTransId="{DBAD9C1D-DD8C-452E-B2B4-615939CC24F3}" sibTransId="{361B8A4E-E145-45B2-82C4-C230F690D7BE}"/>
    <dgm:cxn modelId="{EF1CDAFD-7DBA-41BB-B1EB-56B38CE59704}" type="presOf" srcId="{D9D7007F-7975-4177-9EDA-7CEACF24A5F2}" destId="{7684E1E9-FDE6-4D1A-8571-454E000B1AE2}" srcOrd="0" destOrd="0" presId="urn:microsoft.com/office/officeart/2008/layout/LinedList"/>
    <dgm:cxn modelId="{187BC865-7CEB-471D-B993-69D2629FC940}" type="presParOf" srcId="{202CC182-003B-4738-A6D5-1475A5261D32}" destId="{D1F8A519-1394-4FF3-9664-DEA2A0668D6B}" srcOrd="0" destOrd="0" presId="urn:microsoft.com/office/officeart/2008/layout/LinedList"/>
    <dgm:cxn modelId="{8ED6967F-CAC2-4DDD-91A0-7B46F78C0446}" type="presParOf" srcId="{202CC182-003B-4738-A6D5-1475A5261D32}" destId="{14E1E78E-0967-4CB4-8A18-92C8BABB0CB7}" srcOrd="1" destOrd="0" presId="urn:microsoft.com/office/officeart/2008/layout/LinedList"/>
    <dgm:cxn modelId="{F6A62A64-FCCD-4A9B-B3A9-2836CF9534E8}" type="presParOf" srcId="{14E1E78E-0967-4CB4-8A18-92C8BABB0CB7}" destId="{EA14C51C-8D9D-4DF3-AACF-8945D9A77204}" srcOrd="0" destOrd="0" presId="urn:microsoft.com/office/officeart/2008/layout/LinedList"/>
    <dgm:cxn modelId="{0B4FF137-69F4-42F0-804C-B0FD5F5566EF}" type="presParOf" srcId="{14E1E78E-0967-4CB4-8A18-92C8BABB0CB7}" destId="{3A9D6E56-3D65-49B7-991F-24454ACAABB5}" srcOrd="1" destOrd="0" presId="urn:microsoft.com/office/officeart/2008/layout/LinedList"/>
    <dgm:cxn modelId="{B4515213-CDE7-4EE7-859D-DC258F67425B}" type="presParOf" srcId="{202CC182-003B-4738-A6D5-1475A5261D32}" destId="{8A746F23-EF8E-440E-AD23-E4FEAC8A9427}" srcOrd="2" destOrd="0" presId="urn:microsoft.com/office/officeart/2008/layout/LinedList"/>
    <dgm:cxn modelId="{3F09108E-C3FE-4DDF-835C-7E1B684A5749}" type="presParOf" srcId="{202CC182-003B-4738-A6D5-1475A5261D32}" destId="{B6410554-13FC-4384-9FB4-6CF405B0ED46}" srcOrd="3" destOrd="0" presId="urn:microsoft.com/office/officeart/2008/layout/LinedList"/>
    <dgm:cxn modelId="{E6AFD06E-D185-46C9-A435-F3A760723917}" type="presParOf" srcId="{B6410554-13FC-4384-9FB4-6CF405B0ED46}" destId="{7684E1E9-FDE6-4D1A-8571-454E000B1AE2}" srcOrd="0" destOrd="0" presId="urn:microsoft.com/office/officeart/2008/layout/LinedList"/>
    <dgm:cxn modelId="{472072D6-8150-43CE-96B0-D1253A8AAAFA}" type="presParOf" srcId="{B6410554-13FC-4384-9FB4-6CF405B0ED46}" destId="{26B5D3A1-F181-42EA-B412-7CAD7B6EAE8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9D83DD8-9290-4807-80F1-2E5797BF1B88}"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E2666EF8-861E-4941-8419-1EC461F84F39}">
      <dgm:prSet/>
      <dgm:spPr/>
      <dgm:t>
        <a:bodyPr/>
        <a:lstStyle/>
        <a:p>
          <a:r>
            <a:rPr lang="en-GB" b="1" dirty="0"/>
            <a:t>Descriptive:</a:t>
          </a:r>
          <a:br>
            <a:rPr lang="en-GB" dirty="0"/>
          </a:br>
          <a:r>
            <a:rPr lang="en-GB" dirty="0"/>
            <a:t>The UK government has increased funding for mental health services in recent years.</a:t>
          </a:r>
          <a:endParaRPr lang="en-US" dirty="0"/>
        </a:p>
      </dgm:t>
    </dgm:pt>
    <dgm:pt modelId="{8F514229-38AE-454C-890C-899FB569A332}" type="parTrans" cxnId="{D722069F-FA77-48FA-BADA-C4E4494E0728}">
      <dgm:prSet/>
      <dgm:spPr/>
      <dgm:t>
        <a:bodyPr/>
        <a:lstStyle/>
        <a:p>
          <a:endParaRPr lang="en-US"/>
        </a:p>
      </dgm:t>
    </dgm:pt>
    <dgm:pt modelId="{3DDE817A-62A4-4C77-82E3-574B6579DFEF}" type="sibTrans" cxnId="{D722069F-FA77-48FA-BADA-C4E4494E0728}">
      <dgm:prSet/>
      <dgm:spPr/>
      <dgm:t>
        <a:bodyPr/>
        <a:lstStyle/>
        <a:p>
          <a:endParaRPr lang="en-US"/>
        </a:p>
      </dgm:t>
    </dgm:pt>
    <dgm:pt modelId="{74220E92-F4AD-42E7-955C-9B7FBD7FAA45}">
      <dgm:prSet/>
      <dgm:spPr/>
      <dgm:t>
        <a:bodyPr/>
        <a:lstStyle/>
        <a:p>
          <a:r>
            <a:rPr lang="en-GB" b="1" dirty="0"/>
            <a:t>Critical:</a:t>
          </a:r>
          <a:br>
            <a:rPr lang="en-GB" dirty="0"/>
          </a:br>
          <a:r>
            <a:rPr lang="en-GB" dirty="0"/>
            <a:t>Although government funding for mental health services has increased, resource allocation remains inadequate compared to demand, with significant regional disparities in service provision (House of Commons Health and Social Care Committee, 2022).</a:t>
          </a:r>
          <a:endParaRPr lang="en-US" dirty="0"/>
        </a:p>
      </dgm:t>
    </dgm:pt>
    <dgm:pt modelId="{EE7BBE2B-9963-4B44-979E-ECBE5FD0F4BE}" type="parTrans" cxnId="{DE2FF330-DCCC-4886-B9CC-B7F2B6A4EAFA}">
      <dgm:prSet/>
      <dgm:spPr/>
      <dgm:t>
        <a:bodyPr/>
        <a:lstStyle/>
        <a:p>
          <a:endParaRPr lang="en-US"/>
        </a:p>
      </dgm:t>
    </dgm:pt>
    <dgm:pt modelId="{D3CE1753-1430-4251-B56F-A8CAA085D0B9}" type="sibTrans" cxnId="{DE2FF330-DCCC-4886-B9CC-B7F2B6A4EAFA}">
      <dgm:prSet/>
      <dgm:spPr/>
      <dgm:t>
        <a:bodyPr/>
        <a:lstStyle/>
        <a:p>
          <a:endParaRPr lang="en-US"/>
        </a:p>
      </dgm:t>
    </dgm:pt>
    <dgm:pt modelId="{E4F30E9E-3536-4746-9A2E-FEB151061262}" type="pres">
      <dgm:prSet presAssocID="{79D83DD8-9290-4807-80F1-2E5797BF1B88}" presName="hierChild1" presStyleCnt="0">
        <dgm:presLayoutVars>
          <dgm:chPref val="1"/>
          <dgm:dir/>
          <dgm:animOne val="branch"/>
          <dgm:animLvl val="lvl"/>
          <dgm:resizeHandles/>
        </dgm:presLayoutVars>
      </dgm:prSet>
      <dgm:spPr/>
    </dgm:pt>
    <dgm:pt modelId="{7432D901-99C0-4F96-8B4A-4B4B8E40C19C}" type="pres">
      <dgm:prSet presAssocID="{E2666EF8-861E-4941-8419-1EC461F84F39}" presName="hierRoot1" presStyleCnt="0"/>
      <dgm:spPr/>
    </dgm:pt>
    <dgm:pt modelId="{E3A101BE-1DB6-4104-BBA2-EFE002B586E1}" type="pres">
      <dgm:prSet presAssocID="{E2666EF8-861E-4941-8419-1EC461F84F39}" presName="composite" presStyleCnt="0"/>
      <dgm:spPr/>
    </dgm:pt>
    <dgm:pt modelId="{26513D3C-956E-4BDA-8E2F-A3AC06E68E77}" type="pres">
      <dgm:prSet presAssocID="{E2666EF8-861E-4941-8419-1EC461F84F39}" presName="background" presStyleLbl="node0" presStyleIdx="0" presStyleCnt="2"/>
      <dgm:spPr/>
    </dgm:pt>
    <dgm:pt modelId="{214CCD2D-E130-45D3-88F2-2317A2B289D7}" type="pres">
      <dgm:prSet presAssocID="{E2666EF8-861E-4941-8419-1EC461F84F39}" presName="text" presStyleLbl="fgAcc0" presStyleIdx="0" presStyleCnt="2">
        <dgm:presLayoutVars>
          <dgm:chPref val="3"/>
        </dgm:presLayoutVars>
      </dgm:prSet>
      <dgm:spPr/>
    </dgm:pt>
    <dgm:pt modelId="{087DD82C-24E1-480B-A815-D0465D736672}" type="pres">
      <dgm:prSet presAssocID="{E2666EF8-861E-4941-8419-1EC461F84F39}" presName="hierChild2" presStyleCnt="0"/>
      <dgm:spPr/>
    </dgm:pt>
    <dgm:pt modelId="{B4E5A66A-4A86-4C13-9DBA-C8C86D63D36A}" type="pres">
      <dgm:prSet presAssocID="{74220E92-F4AD-42E7-955C-9B7FBD7FAA45}" presName="hierRoot1" presStyleCnt="0"/>
      <dgm:spPr/>
    </dgm:pt>
    <dgm:pt modelId="{92EB5F2B-8FAD-4A6D-8133-A247E2C01F43}" type="pres">
      <dgm:prSet presAssocID="{74220E92-F4AD-42E7-955C-9B7FBD7FAA45}" presName="composite" presStyleCnt="0"/>
      <dgm:spPr/>
    </dgm:pt>
    <dgm:pt modelId="{7AB23AFC-257E-4E7D-A4C4-AF5AE0F24F6C}" type="pres">
      <dgm:prSet presAssocID="{74220E92-F4AD-42E7-955C-9B7FBD7FAA45}" presName="background" presStyleLbl="node0" presStyleIdx="1" presStyleCnt="2"/>
      <dgm:spPr/>
    </dgm:pt>
    <dgm:pt modelId="{94BD262A-CF40-4403-98C2-6995BD5211E0}" type="pres">
      <dgm:prSet presAssocID="{74220E92-F4AD-42E7-955C-9B7FBD7FAA45}" presName="text" presStyleLbl="fgAcc0" presStyleIdx="1" presStyleCnt="2">
        <dgm:presLayoutVars>
          <dgm:chPref val="3"/>
        </dgm:presLayoutVars>
      </dgm:prSet>
      <dgm:spPr/>
    </dgm:pt>
    <dgm:pt modelId="{77FD132C-1EAA-4890-8C82-FC60353AF500}" type="pres">
      <dgm:prSet presAssocID="{74220E92-F4AD-42E7-955C-9B7FBD7FAA45}" presName="hierChild2" presStyleCnt="0"/>
      <dgm:spPr/>
    </dgm:pt>
  </dgm:ptLst>
  <dgm:cxnLst>
    <dgm:cxn modelId="{DE2FF330-DCCC-4886-B9CC-B7F2B6A4EAFA}" srcId="{79D83DD8-9290-4807-80F1-2E5797BF1B88}" destId="{74220E92-F4AD-42E7-955C-9B7FBD7FAA45}" srcOrd="1" destOrd="0" parTransId="{EE7BBE2B-9963-4B44-979E-ECBE5FD0F4BE}" sibTransId="{D3CE1753-1430-4251-B56F-A8CAA085D0B9}"/>
    <dgm:cxn modelId="{FDBF8B78-AEB7-4DC5-B18D-4F4082F59044}" type="presOf" srcId="{79D83DD8-9290-4807-80F1-2E5797BF1B88}" destId="{E4F30E9E-3536-4746-9A2E-FEB151061262}" srcOrd="0" destOrd="0" presId="urn:microsoft.com/office/officeart/2005/8/layout/hierarchy1"/>
    <dgm:cxn modelId="{D722069F-FA77-48FA-BADA-C4E4494E0728}" srcId="{79D83DD8-9290-4807-80F1-2E5797BF1B88}" destId="{E2666EF8-861E-4941-8419-1EC461F84F39}" srcOrd="0" destOrd="0" parTransId="{8F514229-38AE-454C-890C-899FB569A332}" sibTransId="{3DDE817A-62A4-4C77-82E3-574B6579DFEF}"/>
    <dgm:cxn modelId="{801151E3-B1E1-47A2-95B2-C26F7FD4E00F}" type="presOf" srcId="{E2666EF8-861E-4941-8419-1EC461F84F39}" destId="{214CCD2D-E130-45D3-88F2-2317A2B289D7}" srcOrd="0" destOrd="0" presId="urn:microsoft.com/office/officeart/2005/8/layout/hierarchy1"/>
    <dgm:cxn modelId="{7FD6C3FB-667C-40BC-A9D1-2D9BB3912197}" type="presOf" srcId="{74220E92-F4AD-42E7-955C-9B7FBD7FAA45}" destId="{94BD262A-CF40-4403-98C2-6995BD5211E0}" srcOrd="0" destOrd="0" presId="urn:microsoft.com/office/officeart/2005/8/layout/hierarchy1"/>
    <dgm:cxn modelId="{85FA9D87-3316-4582-9579-3B206049DC98}" type="presParOf" srcId="{E4F30E9E-3536-4746-9A2E-FEB151061262}" destId="{7432D901-99C0-4F96-8B4A-4B4B8E40C19C}" srcOrd="0" destOrd="0" presId="urn:microsoft.com/office/officeart/2005/8/layout/hierarchy1"/>
    <dgm:cxn modelId="{0450BC19-CECC-4B6B-88DC-ED6AC23D91EC}" type="presParOf" srcId="{7432D901-99C0-4F96-8B4A-4B4B8E40C19C}" destId="{E3A101BE-1DB6-4104-BBA2-EFE002B586E1}" srcOrd="0" destOrd="0" presId="urn:microsoft.com/office/officeart/2005/8/layout/hierarchy1"/>
    <dgm:cxn modelId="{E59773B7-8498-4860-B58C-7E09010A000E}" type="presParOf" srcId="{E3A101BE-1DB6-4104-BBA2-EFE002B586E1}" destId="{26513D3C-956E-4BDA-8E2F-A3AC06E68E77}" srcOrd="0" destOrd="0" presId="urn:microsoft.com/office/officeart/2005/8/layout/hierarchy1"/>
    <dgm:cxn modelId="{AD3E83BA-BEAC-4493-9A1C-1E7DC667B9CE}" type="presParOf" srcId="{E3A101BE-1DB6-4104-BBA2-EFE002B586E1}" destId="{214CCD2D-E130-45D3-88F2-2317A2B289D7}" srcOrd="1" destOrd="0" presId="urn:microsoft.com/office/officeart/2005/8/layout/hierarchy1"/>
    <dgm:cxn modelId="{31820B6E-351C-4BA8-B6B8-C234BA1E6182}" type="presParOf" srcId="{7432D901-99C0-4F96-8B4A-4B4B8E40C19C}" destId="{087DD82C-24E1-480B-A815-D0465D736672}" srcOrd="1" destOrd="0" presId="urn:microsoft.com/office/officeart/2005/8/layout/hierarchy1"/>
    <dgm:cxn modelId="{ACA41D40-B37B-4827-845D-B83196784C10}" type="presParOf" srcId="{E4F30E9E-3536-4746-9A2E-FEB151061262}" destId="{B4E5A66A-4A86-4C13-9DBA-C8C86D63D36A}" srcOrd="1" destOrd="0" presId="urn:microsoft.com/office/officeart/2005/8/layout/hierarchy1"/>
    <dgm:cxn modelId="{FAD0456B-E25A-4C7A-81EE-5123A566AB73}" type="presParOf" srcId="{B4E5A66A-4A86-4C13-9DBA-C8C86D63D36A}" destId="{92EB5F2B-8FAD-4A6D-8133-A247E2C01F43}" srcOrd="0" destOrd="0" presId="urn:microsoft.com/office/officeart/2005/8/layout/hierarchy1"/>
    <dgm:cxn modelId="{57CB1A6B-297F-4580-B29E-2DB40FF83C82}" type="presParOf" srcId="{92EB5F2B-8FAD-4A6D-8133-A247E2C01F43}" destId="{7AB23AFC-257E-4E7D-A4C4-AF5AE0F24F6C}" srcOrd="0" destOrd="0" presId="urn:microsoft.com/office/officeart/2005/8/layout/hierarchy1"/>
    <dgm:cxn modelId="{0F9968C1-1FF7-4F77-92B9-B6982D3BA84A}" type="presParOf" srcId="{92EB5F2B-8FAD-4A6D-8133-A247E2C01F43}" destId="{94BD262A-CF40-4403-98C2-6995BD5211E0}" srcOrd="1" destOrd="0" presId="urn:microsoft.com/office/officeart/2005/8/layout/hierarchy1"/>
    <dgm:cxn modelId="{6E24AD68-728F-427C-ABE5-BD3547F1C438}" type="presParOf" srcId="{B4E5A66A-4A86-4C13-9DBA-C8C86D63D36A}" destId="{77FD132C-1EAA-4890-8C82-FC60353AF50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9788B8E-7307-45FD-95BD-E2CDD0C162B1}"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5F123691-C39C-4243-B924-195E8C099C1C}">
      <dgm:prSet/>
      <dgm:spPr/>
      <dgm:t>
        <a:bodyPr/>
        <a:lstStyle/>
        <a:p>
          <a:r>
            <a:rPr lang="en-GB" b="1" dirty="0"/>
            <a:t>Descriptive:</a:t>
          </a:r>
          <a:br>
            <a:rPr lang="en-GB" dirty="0"/>
          </a:br>
          <a:r>
            <a:rPr lang="en-GB" dirty="0"/>
            <a:t>The Mental Health Act 1983 governs the involuntary hospitalisation of individuals in the UK.</a:t>
          </a:r>
          <a:endParaRPr lang="en-US" dirty="0"/>
        </a:p>
      </dgm:t>
    </dgm:pt>
    <dgm:pt modelId="{3BC5CB0C-2126-4CA1-930E-88358CCE4BC7}" type="parTrans" cxnId="{257AB985-0142-499C-AABA-036F45C1DA08}">
      <dgm:prSet/>
      <dgm:spPr/>
      <dgm:t>
        <a:bodyPr/>
        <a:lstStyle/>
        <a:p>
          <a:endParaRPr lang="en-US"/>
        </a:p>
      </dgm:t>
    </dgm:pt>
    <dgm:pt modelId="{5B12580B-7DD6-4497-8A67-F38FA2F40E1A}" type="sibTrans" cxnId="{257AB985-0142-499C-AABA-036F45C1DA08}">
      <dgm:prSet/>
      <dgm:spPr/>
      <dgm:t>
        <a:bodyPr/>
        <a:lstStyle/>
        <a:p>
          <a:endParaRPr lang="en-US"/>
        </a:p>
      </dgm:t>
    </dgm:pt>
    <dgm:pt modelId="{80A00A7B-3B95-400B-A753-C1514BADA7C0}">
      <dgm:prSet/>
      <dgm:spPr/>
      <dgm:t>
        <a:bodyPr/>
        <a:lstStyle/>
        <a:p>
          <a:r>
            <a:rPr lang="en-GB" b="1" dirty="0"/>
            <a:t>Critical:</a:t>
          </a:r>
          <a:br>
            <a:rPr lang="en-GB" dirty="0"/>
          </a:br>
          <a:r>
            <a:rPr lang="en-GB" dirty="0"/>
            <a:t>The Mental Health Act 1983 has been criticised for disproportionately affecting ethnic minorities and lacking sufficient safeguards to protect patients’ rights, necessitating urgent reform (Independent Review of the Mental Health Act, 2018).</a:t>
          </a:r>
          <a:endParaRPr lang="en-US" dirty="0"/>
        </a:p>
      </dgm:t>
    </dgm:pt>
    <dgm:pt modelId="{6062460F-C499-4E6B-A7AF-353FC9E8A3F1}" type="parTrans" cxnId="{DD0F83DB-2D68-4DB4-B033-9C49496A5F49}">
      <dgm:prSet/>
      <dgm:spPr/>
      <dgm:t>
        <a:bodyPr/>
        <a:lstStyle/>
        <a:p>
          <a:endParaRPr lang="en-US"/>
        </a:p>
      </dgm:t>
    </dgm:pt>
    <dgm:pt modelId="{5E58B7B0-44E8-412A-A0F1-582470CBE251}" type="sibTrans" cxnId="{DD0F83DB-2D68-4DB4-B033-9C49496A5F49}">
      <dgm:prSet/>
      <dgm:spPr/>
      <dgm:t>
        <a:bodyPr/>
        <a:lstStyle/>
        <a:p>
          <a:endParaRPr lang="en-US"/>
        </a:p>
      </dgm:t>
    </dgm:pt>
    <dgm:pt modelId="{21522942-E044-4AA7-9DF1-060079D75AB3}" type="pres">
      <dgm:prSet presAssocID="{09788B8E-7307-45FD-95BD-E2CDD0C162B1}" presName="linear" presStyleCnt="0">
        <dgm:presLayoutVars>
          <dgm:animLvl val="lvl"/>
          <dgm:resizeHandles val="exact"/>
        </dgm:presLayoutVars>
      </dgm:prSet>
      <dgm:spPr/>
    </dgm:pt>
    <dgm:pt modelId="{A1BC5F5D-77C1-4FA1-B6AA-983CEAB69D40}" type="pres">
      <dgm:prSet presAssocID="{5F123691-C39C-4243-B924-195E8C099C1C}" presName="parentText" presStyleLbl="node1" presStyleIdx="0" presStyleCnt="2">
        <dgm:presLayoutVars>
          <dgm:chMax val="0"/>
          <dgm:bulletEnabled val="1"/>
        </dgm:presLayoutVars>
      </dgm:prSet>
      <dgm:spPr/>
    </dgm:pt>
    <dgm:pt modelId="{F2DB873A-AA19-49AB-BF8E-6BA94B6649ED}" type="pres">
      <dgm:prSet presAssocID="{5B12580B-7DD6-4497-8A67-F38FA2F40E1A}" presName="spacer" presStyleCnt="0"/>
      <dgm:spPr/>
    </dgm:pt>
    <dgm:pt modelId="{AF43E4DB-BBD0-4F59-8A91-3FBD20179590}" type="pres">
      <dgm:prSet presAssocID="{80A00A7B-3B95-400B-A753-C1514BADA7C0}" presName="parentText" presStyleLbl="node1" presStyleIdx="1" presStyleCnt="2">
        <dgm:presLayoutVars>
          <dgm:chMax val="0"/>
          <dgm:bulletEnabled val="1"/>
        </dgm:presLayoutVars>
      </dgm:prSet>
      <dgm:spPr/>
    </dgm:pt>
  </dgm:ptLst>
  <dgm:cxnLst>
    <dgm:cxn modelId="{EA1B0E68-FB57-47DC-93CF-512381733241}" type="presOf" srcId="{5F123691-C39C-4243-B924-195E8C099C1C}" destId="{A1BC5F5D-77C1-4FA1-B6AA-983CEAB69D40}" srcOrd="0" destOrd="0" presId="urn:microsoft.com/office/officeart/2005/8/layout/vList2"/>
    <dgm:cxn modelId="{257AB985-0142-499C-AABA-036F45C1DA08}" srcId="{09788B8E-7307-45FD-95BD-E2CDD0C162B1}" destId="{5F123691-C39C-4243-B924-195E8C099C1C}" srcOrd="0" destOrd="0" parTransId="{3BC5CB0C-2126-4CA1-930E-88358CCE4BC7}" sibTransId="{5B12580B-7DD6-4497-8A67-F38FA2F40E1A}"/>
    <dgm:cxn modelId="{F618E39D-FE82-4634-A019-4E5F8FD61F11}" type="presOf" srcId="{09788B8E-7307-45FD-95BD-E2CDD0C162B1}" destId="{21522942-E044-4AA7-9DF1-060079D75AB3}" srcOrd="0" destOrd="0" presId="urn:microsoft.com/office/officeart/2005/8/layout/vList2"/>
    <dgm:cxn modelId="{5E6E25AB-18AA-47BD-AF5A-7E7CF6FEC18F}" type="presOf" srcId="{80A00A7B-3B95-400B-A753-C1514BADA7C0}" destId="{AF43E4DB-BBD0-4F59-8A91-3FBD20179590}" srcOrd="0" destOrd="0" presId="urn:microsoft.com/office/officeart/2005/8/layout/vList2"/>
    <dgm:cxn modelId="{DD0F83DB-2D68-4DB4-B033-9C49496A5F49}" srcId="{09788B8E-7307-45FD-95BD-E2CDD0C162B1}" destId="{80A00A7B-3B95-400B-A753-C1514BADA7C0}" srcOrd="1" destOrd="0" parTransId="{6062460F-C499-4E6B-A7AF-353FC9E8A3F1}" sibTransId="{5E58B7B0-44E8-412A-A0F1-582470CBE251}"/>
    <dgm:cxn modelId="{B0262ED4-68B0-4746-A685-D04EE5167E3E}" type="presParOf" srcId="{21522942-E044-4AA7-9DF1-060079D75AB3}" destId="{A1BC5F5D-77C1-4FA1-B6AA-983CEAB69D40}" srcOrd="0" destOrd="0" presId="urn:microsoft.com/office/officeart/2005/8/layout/vList2"/>
    <dgm:cxn modelId="{D4C7390E-011C-4163-9B93-2E1BBECEE9BC}" type="presParOf" srcId="{21522942-E044-4AA7-9DF1-060079D75AB3}" destId="{F2DB873A-AA19-49AB-BF8E-6BA94B6649ED}" srcOrd="1" destOrd="0" presId="urn:microsoft.com/office/officeart/2005/8/layout/vList2"/>
    <dgm:cxn modelId="{9A8D3040-5CEE-4C70-AFF6-DE094D27EC3F}" type="presParOf" srcId="{21522942-E044-4AA7-9DF1-060079D75AB3}" destId="{AF43E4DB-BBD0-4F59-8A91-3FBD20179590}"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F3E892-67B9-49A2-BDF8-34BD6564F788}">
      <dsp:nvSpPr>
        <dsp:cNvPr id="0" name=""/>
        <dsp:cNvSpPr/>
      </dsp:nvSpPr>
      <dsp:spPr>
        <a:xfrm>
          <a:off x="1953914" y="5292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4FFE14-57D0-456E-978B-73553581A4F2}">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By applying these strategies, students can move beyond summarizing information and start engaging critically with their subject matter.</a:t>
          </a:r>
          <a:endParaRPr lang="en-US" sz="1600" kern="1200"/>
        </a:p>
      </dsp:txBody>
      <dsp:txXfrm>
        <a:off x="765914" y="2943510"/>
        <a:ext cx="4320000" cy="720000"/>
      </dsp:txXfrm>
    </dsp:sp>
    <dsp:sp modelId="{BDD6641B-00EF-4260-BDD5-07F61B76F77B}">
      <dsp:nvSpPr>
        <dsp:cNvPr id="0" name=""/>
        <dsp:cNvSpPr/>
      </dsp:nvSpPr>
      <dsp:spPr>
        <a:xfrm>
          <a:off x="7029914" y="5292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BF6F57-F2EB-4D30-9F2A-AD0E8BAFE6A4}">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Here are some examples.</a:t>
          </a:r>
          <a:endParaRPr lang="en-US" sz="1600" kern="1200"/>
        </a:p>
      </dsp:txBody>
      <dsp:txXfrm>
        <a:off x="5841914" y="2943510"/>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65035D-037F-47C8-8A57-F1EF8C9D09D2}">
      <dsp:nvSpPr>
        <dsp:cNvPr id="0" name=""/>
        <dsp:cNvSpPr/>
      </dsp:nvSpPr>
      <dsp:spPr>
        <a:xfrm>
          <a:off x="0" y="2530579"/>
          <a:ext cx="10927829" cy="166033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b="1" kern="1200" dirty="0"/>
            <a:t> Critical:</a:t>
          </a:r>
          <a:br>
            <a:rPr lang="en-GB" sz="2200" kern="1200" dirty="0"/>
          </a:br>
          <a:r>
            <a:rPr lang="en-GB" sz="2200" kern="1200" dirty="0"/>
            <a:t>While antipsychotic medications like risperidone and olanzapine are commonly prescribed for schizophrenia, concerns persist about their long-term efficacy and severe side effects, including metabolic syndrome and tardive dyskinesia (</a:t>
          </a:r>
          <a:r>
            <a:rPr lang="en-GB" sz="2200" kern="1200" dirty="0" err="1"/>
            <a:t>Leucht</a:t>
          </a:r>
          <a:r>
            <a:rPr lang="en-GB" sz="2200" kern="1200" dirty="0"/>
            <a:t> et al., 2017).</a:t>
          </a:r>
          <a:endParaRPr lang="en-US" sz="2200" kern="1200" dirty="0"/>
        </a:p>
      </dsp:txBody>
      <dsp:txXfrm>
        <a:off x="0" y="2530579"/>
        <a:ext cx="10927829" cy="1660334"/>
      </dsp:txXfrm>
    </dsp:sp>
    <dsp:sp modelId="{DACB5525-9A65-4CD1-9344-C623383768C5}">
      <dsp:nvSpPr>
        <dsp:cNvPr id="0" name=""/>
        <dsp:cNvSpPr/>
      </dsp:nvSpPr>
      <dsp:spPr>
        <a:xfrm rot="10800000">
          <a:off x="0" y="1890"/>
          <a:ext cx="10927829" cy="2553594"/>
        </a:xfrm>
        <a:prstGeom prst="upArrowCallou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b="1" kern="1200" dirty="0"/>
            <a:t> Descriptive:</a:t>
          </a:r>
          <a:br>
            <a:rPr lang="en-GB" sz="2200" kern="1200" dirty="0"/>
          </a:br>
          <a:r>
            <a:rPr lang="en-GB" sz="2200" kern="1200" dirty="0"/>
            <a:t>Antipsychotic medications, such as risperidone and olanzapine, are commonly prescribed to manage schizophrenia symptoms.</a:t>
          </a:r>
          <a:endParaRPr lang="en-US" sz="2200" kern="1200" dirty="0"/>
        </a:p>
      </dsp:txBody>
      <dsp:txXfrm rot="10800000">
        <a:off x="0" y="1890"/>
        <a:ext cx="10927829" cy="16592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ADA25-E8F6-44A5-8357-A9BA5317302F}">
      <dsp:nvSpPr>
        <dsp:cNvPr id="0" name=""/>
        <dsp:cNvSpPr/>
      </dsp:nvSpPr>
      <dsp:spPr>
        <a:xfrm>
          <a:off x="1333" y="882495"/>
          <a:ext cx="4855627" cy="242781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t> Descriptive:</a:t>
          </a:r>
          <a:br>
            <a:rPr lang="en-GB" sz="2000" kern="1200" dirty="0"/>
          </a:br>
          <a:r>
            <a:rPr lang="en-GB" sz="2000" kern="1200" dirty="0"/>
            <a:t>Cognitive Behavioural Therapy (CBT) is used alongside medication in the treatment of schizophrenia.</a:t>
          </a:r>
          <a:endParaRPr lang="en-US" sz="2000" kern="1200" dirty="0"/>
        </a:p>
      </dsp:txBody>
      <dsp:txXfrm>
        <a:off x="72441" y="953603"/>
        <a:ext cx="4713411" cy="2285597"/>
      </dsp:txXfrm>
    </dsp:sp>
    <dsp:sp modelId="{8C8554EC-0DAD-4C5F-AC50-F02C44037287}">
      <dsp:nvSpPr>
        <dsp:cNvPr id="0" name=""/>
        <dsp:cNvSpPr/>
      </dsp:nvSpPr>
      <dsp:spPr>
        <a:xfrm>
          <a:off x="6070867" y="882495"/>
          <a:ext cx="4855627" cy="242781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t>Critical:</a:t>
          </a:r>
          <a:br>
            <a:rPr lang="en-GB" sz="2000" kern="1200" dirty="0"/>
          </a:br>
          <a:r>
            <a:rPr lang="en-GB" sz="2000" kern="1200" dirty="0"/>
            <a:t>Although CBT is increasingly used as an adjunct to medication in schizophrenia treatment, its effectiveness remains limited in individuals with severe psychotic symptoms, raising questions about its universal applicability (Jauhar et al., 2014).</a:t>
          </a:r>
          <a:endParaRPr lang="en-US" sz="2000" kern="1200" dirty="0"/>
        </a:p>
      </dsp:txBody>
      <dsp:txXfrm>
        <a:off x="6141975" y="953603"/>
        <a:ext cx="4713411" cy="22855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DC8E2A-732F-42FA-A863-17F4C08B4F0D}">
      <dsp:nvSpPr>
        <dsp:cNvPr id="0" name=""/>
        <dsp:cNvSpPr/>
      </dsp:nvSpPr>
      <dsp:spPr>
        <a:xfrm>
          <a:off x="0" y="16362"/>
          <a:ext cx="6666833" cy="267315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dirty="0"/>
            <a:t>Descriptive:</a:t>
          </a:r>
          <a:br>
            <a:rPr lang="en-GB" sz="2600" kern="1200" dirty="0"/>
          </a:br>
          <a:r>
            <a:rPr lang="en-GB" sz="2600" kern="1200" dirty="0"/>
            <a:t>The ICD-11 classifies autism spectrum disorder (ASD) as a neurodevelopmental condition with persistent deficits in communication and behaviour.</a:t>
          </a:r>
          <a:endParaRPr lang="en-US" sz="2600" kern="1200" dirty="0"/>
        </a:p>
      </dsp:txBody>
      <dsp:txXfrm>
        <a:off x="130493" y="146855"/>
        <a:ext cx="6405847" cy="2412171"/>
      </dsp:txXfrm>
    </dsp:sp>
    <dsp:sp modelId="{40A936E1-37A4-4065-9455-39ADC8F2B3D0}">
      <dsp:nvSpPr>
        <dsp:cNvPr id="0" name=""/>
        <dsp:cNvSpPr/>
      </dsp:nvSpPr>
      <dsp:spPr>
        <a:xfrm>
          <a:off x="0" y="2764400"/>
          <a:ext cx="6666833" cy="2673157"/>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dirty="0"/>
            <a:t>Critical:</a:t>
          </a:r>
          <a:br>
            <a:rPr lang="en-GB" sz="2600" kern="1200" dirty="0"/>
          </a:br>
          <a:r>
            <a:rPr lang="en-GB" sz="2600" kern="1200" dirty="0"/>
            <a:t>Despite the ICD-11's attempt to refine the classification of ASD, its broad criteria may lead to overdiagnosis or misdiagnosis, complicating access to tailored interventions (Lord et al., 2020).</a:t>
          </a:r>
          <a:endParaRPr lang="en-US" sz="2600" kern="1200" dirty="0"/>
        </a:p>
      </dsp:txBody>
      <dsp:txXfrm>
        <a:off x="130493" y="2894893"/>
        <a:ext cx="6405847" cy="24121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F8A519-1394-4FF3-9664-DEA2A0668D6B}">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A14C51C-8D9D-4DF3-AACF-8945D9A77204}">
      <dsp:nvSpPr>
        <dsp:cNvPr id="0" name=""/>
        <dsp:cNvSpPr/>
      </dsp:nvSpPr>
      <dsp:spPr>
        <a:xfrm>
          <a:off x="0" y="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dirty="0"/>
            <a:t>Descriptive:</a:t>
          </a:r>
          <a:br>
            <a:rPr lang="en-GB" sz="2700" kern="1200" dirty="0"/>
          </a:br>
          <a:r>
            <a:rPr lang="en-GB" sz="2700" kern="1200" dirty="0"/>
            <a:t>The ICD-11 replaced the subcategories of autism with a single umbrella diagnosis of ASD.</a:t>
          </a:r>
          <a:endParaRPr lang="en-US" sz="2700" kern="1200" dirty="0"/>
        </a:p>
      </dsp:txBody>
      <dsp:txXfrm>
        <a:off x="0" y="0"/>
        <a:ext cx="6666833" cy="2726960"/>
      </dsp:txXfrm>
    </dsp:sp>
    <dsp:sp modelId="{8A746F23-EF8E-440E-AD23-E4FEAC8A9427}">
      <dsp:nvSpPr>
        <dsp:cNvPr id="0" name=""/>
        <dsp:cNvSpPr/>
      </dsp:nvSpPr>
      <dsp:spPr>
        <a:xfrm>
          <a:off x="0" y="2726960"/>
          <a:ext cx="6666833" cy="0"/>
        </a:xfrm>
        <a:prstGeom prst="line">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684E1E9-FDE6-4D1A-8571-454E000B1AE2}">
      <dsp:nvSpPr>
        <dsp:cNvPr id="0" name=""/>
        <dsp:cNvSpPr/>
      </dsp:nvSpPr>
      <dsp:spPr>
        <a:xfrm>
          <a:off x="0" y="272696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dirty="0"/>
            <a:t> Critical:</a:t>
          </a:r>
          <a:br>
            <a:rPr lang="en-GB" sz="2700" kern="1200" dirty="0"/>
          </a:br>
          <a:r>
            <a:rPr lang="en-GB" sz="2700" kern="1200" dirty="0"/>
            <a:t>By eliminating subcategories in favour of a unified ASD diagnosis, the ICD-11 improves diagnostic consistency but risks oversimplifying the diverse support needs of autistic individuals (</a:t>
          </a:r>
          <a:r>
            <a:rPr lang="en-GB" sz="2700" kern="1200" dirty="0" err="1"/>
            <a:t>Happé</a:t>
          </a:r>
          <a:r>
            <a:rPr lang="en-GB" sz="2700" kern="1200" dirty="0"/>
            <a:t> &amp; Frith, 2020).</a:t>
          </a:r>
          <a:endParaRPr lang="en-US" sz="2700" kern="1200" dirty="0"/>
        </a:p>
      </dsp:txBody>
      <dsp:txXfrm>
        <a:off x="0" y="2726960"/>
        <a:ext cx="6666833" cy="27269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513D3C-956E-4BDA-8E2F-A3AC06E68E77}">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4CCD2D-E130-45D3-88F2-2317A2B289D7}">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Descriptive:</a:t>
          </a:r>
          <a:br>
            <a:rPr lang="en-GB" sz="1900" kern="1200" dirty="0"/>
          </a:br>
          <a:r>
            <a:rPr lang="en-GB" sz="1900" kern="1200" dirty="0"/>
            <a:t>The UK government has increased funding for mental health services in recent years.</a:t>
          </a:r>
          <a:endParaRPr lang="en-US" sz="1900" kern="1200" dirty="0"/>
        </a:p>
      </dsp:txBody>
      <dsp:txXfrm>
        <a:off x="696297" y="538547"/>
        <a:ext cx="4171627" cy="2590157"/>
      </dsp:txXfrm>
    </dsp:sp>
    <dsp:sp modelId="{7AB23AFC-257E-4E7D-A4C4-AF5AE0F24F6C}">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BD262A-CF40-4403-98C2-6995BD5211E0}">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Critical:</a:t>
          </a:r>
          <a:br>
            <a:rPr lang="en-GB" sz="1900" kern="1200" dirty="0"/>
          </a:br>
          <a:r>
            <a:rPr lang="en-GB" sz="1900" kern="1200" dirty="0"/>
            <a:t>Although government funding for mental health services has increased, resource allocation remains inadequate compared to demand, with significant regional disparities in service provision (House of Commons Health and Social Care Committee, 2022).</a:t>
          </a:r>
          <a:endParaRPr lang="en-US" sz="1900" kern="1200" dirty="0"/>
        </a:p>
      </dsp:txBody>
      <dsp:txXfrm>
        <a:off x="5991936" y="538547"/>
        <a:ext cx="4171627" cy="25901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BC5F5D-77C1-4FA1-B6AA-983CEAB69D40}">
      <dsp:nvSpPr>
        <dsp:cNvPr id="0" name=""/>
        <dsp:cNvSpPr/>
      </dsp:nvSpPr>
      <dsp:spPr>
        <a:xfrm>
          <a:off x="0" y="6203"/>
          <a:ext cx="6666833" cy="2687636"/>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dirty="0"/>
            <a:t>Descriptive:</a:t>
          </a:r>
          <a:br>
            <a:rPr lang="en-GB" sz="2300" kern="1200" dirty="0"/>
          </a:br>
          <a:r>
            <a:rPr lang="en-GB" sz="2300" kern="1200" dirty="0"/>
            <a:t>The Mental Health Act 1983 governs the involuntary hospitalisation of individuals in the UK.</a:t>
          </a:r>
          <a:endParaRPr lang="en-US" sz="2300" kern="1200" dirty="0"/>
        </a:p>
      </dsp:txBody>
      <dsp:txXfrm>
        <a:off x="131200" y="137403"/>
        <a:ext cx="6404433" cy="2425236"/>
      </dsp:txXfrm>
    </dsp:sp>
    <dsp:sp modelId="{AF43E4DB-BBD0-4F59-8A91-3FBD20179590}">
      <dsp:nvSpPr>
        <dsp:cNvPr id="0" name=""/>
        <dsp:cNvSpPr/>
      </dsp:nvSpPr>
      <dsp:spPr>
        <a:xfrm>
          <a:off x="0" y="2760080"/>
          <a:ext cx="6666833" cy="2687636"/>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dirty="0"/>
            <a:t>Critical:</a:t>
          </a:r>
          <a:br>
            <a:rPr lang="en-GB" sz="2300" kern="1200" dirty="0"/>
          </a:br>
          <a:r>
            <a:rPr lang="en-GB" sz="2300" kern="1200" dirty="0"/>
            <a:t>The Mental Health Act 1983 has been criticised for disproportionately affecting ethnic minorities and lacking sufficient safeguards to protect patients’ rights, necessitating urgent reform (Independent Review of the Mental Health Act, 2018).</a:t>
          </a:r>
          <a:endParaRPr lang="en-US" sz="2300" kern="1200" dirty="0"/>
        </a:p>
      </dsp:txBody>
      <dsp:txXfrm>
        <a:off x="131200" y="2891280"/>
        <a:ext cx="6404433" cy="242523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4A647-53E4-1A04-1B51-D4D90407658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5AE82CB-FF85-844F-7DC8-C0B06815945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0C04785-3F8D-0A66-705C-61A6B4307138}"/>
              </a:ext>
            </a:extLst>
          </p:cNvPr>
          <p:cNvSpPr>
            <a:spLocks noGrp="1"/>
          </p:cNvSpPr>
          <p:nvPr>
            <p:ph type="dt" sz="half" idx="10"/>
          </p:nvPr>
        </p:nvSpPr>
        <p:spPr/>
        <p:txBody>
          <a:bodyPr/>
          <a:lstStyle/>
          <a:p>
            <a:fld id="{9A514DB6-6AEF-4302-9576-98C3A09B2B84}" type="datetimeFigureOut">
              <a:rPr lang="en-GB" smtClean="0"/>
              <a:t>21/02/2025</a:t>
            </a:fld>
            <a:endParaRPr lang="en-GB"/>
          </a:p>
        </p:txBody>
      </p:sp>
      <p:sp>
        <p:nvSpPr>
          <p:cNvPr id="5" name="Footer Placeholder 4">
            <a:extLst>
              <a:ext uri="{FF2B5EF4-FFF2-40B4-BE49-F238E27FC236}">
                <a16:creationId xmlns:a16="http://schemas.microsoft.com/office/drawing/2014/main" id="{F5098CB5-11A7-BC04-7BDB-6587CBBEE5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5B3A47-4E7F-DF23-DBA9-10212D69BA01}"/>
              </a:ext>
            </a:extLst>
          </p:cNvPr>
          <p:cNvSpPr>
            <a:spLocks noGrp="1"/>
          </p:cNvSpPr>
          <p:nvPr>
            <p:ph type="sldNum" sz="quarter" idx="12"/>
          </p:nvPr>
        </p:nvSpPr>
        <p:spPr/>
        <p:txBody>
          <a:bodyPr/>
          <a:lstStyle/>
          <a:p>
            <a:fld id="{47F6E12A-60E1-455B-B6E7-73CA66F6A421}" type="slidenum">
              <a:rPr lang="en-GB" smtClean="0"/>
              <a:t>‹#›</a:t>
            </a:fld>
            <a:endParaRPr lang="en-GB"/>
          </a:p>
        </p:txBody>
      </p:sp>
    </p:spTree>
    <p:extLst>
      <p:ext uri="{BB962C8B-B14F-4D97-AF65-F5344CB8AC3E}">
        <p14:creationId xmlns:p14="http://schemas.microsoft.com/office/powerpoint/2010/main" val="1775273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84C38-9F2E-D629-B732-27CE226A900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8FCD05E-739F-5548-D310-09095A3EBDB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7FA184B-EA47-5584-623C-49594332D134}"/>
              </a:ext>
            </a:extLst>
          </p:cNvPr>
          <p:cNvSpPr>
            <a:spLocks noGrp="1"/>
          </p:cNvSpPr>
          <p:nvPr>
            <p:ph type="dt" sz="half" idx="10"/>
          </p:nvPr>
        </p:nvSpPr>
        <p:spPr/>
        <p:txBody>
          <a:bodyPr/>
          <a:lstStyle/>
          <a:p>
            <a:fld id="{9A514DB6-6AEF-4302-9576-98C3A09B2B84}" type="datetimeFigureOut">
              <a:rPr lang="en-GB" smtClean="0"/>
              <a:t>21/02/2025</a:t>
            </a:fld>
            <a:endParaRPr lang="en-GB"/>
          </a:p>
        </p:txBody>
      </p:sp>
      <p:sp>
        <p:nvSpPr>
          <p:cNvPr id="5" name="Footer Placeholder 4">
            <a:extLst>
              <a:ext uri="{FF2B5EF4-FFF2-40B4-BE49-F238E27FC236}">
                <a16:creationId xmlns:a16="http://schemas.microsoft.com/office/drawing/2014/main" id="{0B9B07FD-B887-865C-63F4-B6E5A7E3F8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F4E2A7-1FF4-ABC4-9089-35C4C561DBB4}"/>
              </a:ext>
            </a:extLst>
          </p:cNvPr>
          <p:cNvSpPr>
            <a:spLocks noGrp="1"/>
          </p:cNvSpPr>
          <p:nvPr>
            <p:ph type="sldNum" sz="quarter" idx="12"/>
          </p:nvPr>
        </p:nvSpPr>
        <p:spPr/>
        <p:txBody>
          <a:bodyPr/>
          <a:lstStyle/>
          <a:p>
            <a:fld id="{47F6E12A-60E1-455B-B6E7-73CA66F6A421}" type="slidenum">
              <a:rPr lang="en-GB" smtClean="0"/>
              <a:t>‹#›</a:t>
            </a:fld>
            <a:endParaRPr lang="en-GB"/>
          </a:p>
        </p:txBody>
      </p:sp>
    </p:spTree>
    <p:extLst>
      <p:ext uri="{BB962C8B-B14F-4D97-AF65-F5344CB8AC3E}">
        <p14:creationId xmlns:p14="http://schemas.microsoft.com/office/powerpoint/2010/main" val="31340138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E65D6-CD2D-10EE-C933-8498F726B11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7828F38-DB04-280B-1CB1-73DC1D9B2B1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3DCAFD7-E001-FE14-D9CE-558A40D4327F}"/>
              </a:ext>
            </a:extLst>
          </p:cNvPr>
          <p:cNvSpPr>
            <a:spLocks noGrp="1"/>
          </p:cNvSpPr>
          <p:nvPr>
            <p:ph type="dt" sz="half" idx="10"/>
          </p:nvPr>
        </p:nvSpPr>
        <p:spPr/>
        <p:txBody>
          <a:bodyPr/>
          <a:lstStyle/>
          <a:p>
            <a:fld id="{9A514DB6-6AEF-4302-9576-98C3A09B2B84}" type="datetimeFigureOut">
              <a:rPr lang="en-GB" smtClean="0"/>
              <a:t>21/02/2025</a:t>
            </a:fld>
            <a:endParaRPr lang="en-GB"/>
          </a:p>
        </p:txBody>
      </p:sp>
      <p:sp>
        <p:nvSpPr>
          <p:cNvPr id="5" name="Footer Placeholder 4">
            <a:extLst>
              <a:ext uri="{FF2B5EF4-FFF2-40B4-BE49-F238E27FC236}">
                <a16:creationId xmlns:a16="http://schemas.microsoft.com/office/drawing/2014/main" id="{A80180EA-E7BF-E22E-4971-B5D82B3CAA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F19F82-17AD-1EB7-F23C-DE06F8D09BEE}"/>
              </a:ext>
            </a:extLst>
          </p:cNvPr>
          <p:cNvSpPr>
            <a:spLocks noGrp="1"/>
          </p:cNvSpPr>
          <p:nvPr>
            <p:ph type="sldNum" sz="quarter" idx="12"/>
          </p:nvPr>
        </p:nvSpPr>
        <p:spPr/>
        <p:txBody>
          <a:bodyPr/>
          <a:lstStyle/>
          <a:p>
            <a:fld id="{47F6E12A-60E1-455B-B6E7-73CA66F6A421}" type="slidenum">
              <a:rPr lang="en-GB" smtClean="0"/>
              <a:t>‹#›</a:t>
            </a:fld>
            <a:endParaRPr lang="en-GB"/>
          </a:p>
        </p:txBody>
      </p:sp>
    </p:spTree>
    <p:extLst>
      <p:ext uri="{BB962C8B-B14F-4D97-AF65-F5344CB8AC3E}">
        <p14:creationId xmlns:p14="http://schemas.microsoft.com/office/powerpoint/2010/main" val="30305021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1039A-CC86-1DFB-3EB8-700DCEC650D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4ADB2D5-C717-9AA7-BAD9-2CD515BD6E4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88BDF69-2FC0-081F-9EE9-06669BB2621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2B73B2B-BC19-5D8C-ED09-CFBE39A75044}"/>
              </a:ext>
            </a:extLst>
          </p:cNvPr>
          <p:cNvSpPr>
            <a:spLocks noGrp="1"/>
          </p:cNvSpPr>
          <p:nvPr>
            <p:ph type="dt" sz="half" idx="10"/>
          </p:nvPr>
        </p:nvSpPr>
        <p:spPr/>
        <p:txBody>
          <a:bodyPr/>
          <a:lstStyle/>
          <a:p>
            <a:fld id="{9A514DB6-6AEF-4302-9576-98C3A09B2B84}" type="datetimeFigureOut">
              <a:rPr lang="en-GB" smtClean="0"/>
              <a:t>21/02/2025</a:t>
            </a:fld>
            <a:endParaRPr lang="en-GB"/>
          </a:p>
        </p:txBody>
      </p:sp>
      <p:sp>
        <p:nvSpPr>
          <p:cNvPr id="6" name="Footer Placeholder 5">
            <a:extLst>
              <a:ext uri="{FF2B5EF4-FFF2-40B4-BE49-F238E27FC236}">
                <a16:creationId xmlns:a16="http://schemas.microsoft.com/office/drawing/2014/main" id="{894A767C-164A-FDE6-E508-148F35184D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EDCFC6-337D-CB18-1767-A89098114031}"/>
              </a:ext>
            </a:extLst>
          </p:cNvPr>
          <p:cNvSpPr>
            <a:spLocks noGrp="1"/>
          </p:cNvSpPr>
          <p:nvPr>
            <p:ph type="sldNum" sz="quarter" idx="12"/>
          </p:nvPr>
        </p:nvSpPr>
        <p:spPr/>
        <p:txBody>
          <a:bodyPr/>
          <a:lstStyle/>
          <a:p>
            <a:fld id="{47F6E12A-60E1-455B-B6E7-73CA66F6A421}" type="slidenum">
              <a:rPr lang="en-GB" smtClean="0"/>
              <a:t>‹#›</a:t>
            </a:fld>
            <a:endParaRPr lang="en-GB"/>
          </a:p>
        </p:txBody>
      </p:sp>
    </p:spTree>
    <p:extLst>
      <p:ext uri="{BB962C8B-B14F-4D97-AF65-F5344CB8AC3E}">
        <p14:creationId xmlns:p14="http://schemas.microsoft.com/office/powerpoint/2010/main" val="25017556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18EE8-F034-02AC-8D66-687E7203DF6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56E025A-956F-C66B-62DC-612247E15E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1779458-721E-9D49-6994-8841637B084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58D8244-94A8-BCC5-257D-BD87563DC4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B7CA887-F06E-0141-74C9-E795314F2C9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55DE57C-AD91-CE52-C7DF-FBDC9E9F6865}"/>
              </a:ext>
            </a:extLst>
          </p:cNvPr>
          <p:cNvSpPr>
            <a:spLocks noGrp="1"/>
          </p:cNvSpPr>
          <p:nvPr>
            <p:ph type="dt" sz="half" idx="10"/>
          </p:nvPr>
        </p:nvSpPr>
        <p:spPr/>
        <p:txBody>
          <a:bodyPr/>
          <a:lstStyle/>
          <a:p>
            <a:fld id="{9A514DB6-6AEF-4302-9576-98C3A09B2B84}" type="datetimeFigureOut">
              <a:rPr lang="en-GB" smtClean="0"/>
              <a:t>21/02/2025</a:t>
            </a:fld>
            <a:endParaRPr lang="en-GB"/>
          </a:p>
        </p:txBody>
      </p:sp>
      <p:sp>
        <p:nvSpPr>
          <p:cNvPr id="8" name="Footer Placeholder 7">
            <a:extLst>
              <a:ext uri="{FF2B5EF4-FFF2-40B4-BE49-F238E27FC236}">
                <a16:creationId xmlns:a16="http://schemas.microsoft.com/office/drawing/2014/main" id="{9404BF4A-19CA-AEFE-58B4-E8DC62694D9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6A55A60-5E28-5C6A-1853-4214C894FDB4}"/>
              </a:ext>
            </a:extLst>
          </p:cNvPr>
          <p:cNvSpPr>
            <a:spLocks noGrp="1"/>
          </p:cNvSpPr>
          <p:nvPr>
            <p:ph type="sldNum" sz="quarter" idx="12"/>
          </p:nvPr>
        </p:nvSpPr>
        <p:spPr/>
        <p:txBody>
          <a:bodyPr/>
          <a:lstStyle/>
          <a:p>
            <a:fld id="{47F6E12A-60E1-455B-B6E7-73CA66F6A421}" type="slidenum">
              <a:rPr lang="en-GB" smtClean="0"/>
              <a:t>‹#›</a:t>
            </a:fld>
            <a:endParaRPr lang="en-GB"/>
          </a:p>
        </p:txBody>
      </p:sp>
    </p:spTree>
    <p:extLst>
      <p:ext uri="{BB962C8B-B14F-4D97-AF65-F5344CB8AC3E}">
        <p14:creationId xmlns:p14="http://schemas.microsoft.com/office/powerpoint/2010/main" val="1671552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2F0B5-F71D-CBA9-7DF5-3D103F8BF65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4439B47-72E0-D5C2-3A95-AA669F82F50A}"/>
              </a:ext>
            </a:extLst>
          </p:cNvPr>
          <p:cNvSpPr>
            <a:spLocks noGrp="1"/>
          </p:cNvSpPr>
          <p:nvPr>
            <p:ph type="dt" sz="half" idx="10"/>
          </p:nvPr>
        </p:nvSpPr>
        <p:spPr/>
        <p:txBody>
          <a:bodyPr/>
          <a:lstStyle/>
          <a:p>
            <a:fld id="{9A514DB6-6AEF-4302-9576-98C3A09B2B84}" type="datetimeFigureOut">
              <a:rPr lang="en-GB" smtClean="0"/>
              <a:t>21/02/2025</a:t>
            </a:fld>
            <a:endParaRPr lang="en-GB"/>
          </a:p>
        </p:txBody>
      </p:sp>
      <p:sp>
        <p:nvSpPr>
          <p:cNvPr id="4" name="Footer Placeholder 3">
            <a:extLst>
              <a:ext uri="{FF2B5EF4-FFF2-40B4-BE49-F238E27FC236}">
                <a16:creationId xmlns:a16="http://schemas.microsoft.com/office/drawing/2014/main" id="{8CA9B396-65E2-2878-3AAF-B85EE22D84B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E7074F5-74C8-8E4F-B730-5617AFE0BF89}"/>
              </a:ext>
            </a:extLst>
          </p:cNvPr>
          <p:cNvSpPr>
            <a:spLocks noGrp="1"/>
          </p:cNvSpPr>
          <p:nvPr>
            <p:ph type="sldNum" sz="quarter" idx="12"/>
          </p:nvPr>
        </p:nvSpPr>
        <p:spPr/>
        <p:txBody>
          <a:bodyPr/>
          <a:lstStyle/>
          <a:p>
            <a:fld id="{47F6E12A-60E1-455B-B6E7-73CA66F6A421}" type="slidenum">
              <a:rPr lang="en-GB" smtClean="0"/>
              <a:t>‹#›</a:t>
            </a:fld>
            <a:endParaRPr lang="en-GB"/>
          </a:p>
        </p:txBody>
      </p:sp>
    </p:spTree>
    <p:extLst>
      <p:ext uri="{BB962C8B-B14F-4D97-AF65-F5344CB8AC3E}">
        <p14:creationId xmlns:p14="http://schemas.microsoft.com/office/powerpoint/2010/main" val="169580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9F268E-93D8-0A3E-5142-32A2FF52DC11}"/>
              </a:ext>
            </a:extLst>
          </p:cNvPr>
          <p:cNvSpPr>
            <a:spLocks noGrp="1"/>
          </p:cNvSpPr>
          <p:nvPr>
            <p:ph type="dt" sz="half" idx="10"/>
          </p:nvPr>
        </p:nvSpPr>
        <p:spPr/>
        <p:txBody>
          <a:bodyPr/>
          <a:lstStyle/>
          <a:p>
            <a:fld id="{9A514DB6-6AEF-4302-9576-98C3A09B2B84}" type="datetimeFigureOut">
              <a:rPr lang="en-GB" smtClean="0"/>
              <a:t>21/02/2025</a:t>
            </a:fld>
            <a:endParaRPr lang="en-GB"/>
          </a:p>
        </p:txBody>
      </p:sp>
      <p:sp>
        <p:nvSpPr>
          <p:cNvPr id="3" name="Footer Placeholder 2">
            <a:extLst>
              <a:ext uri="{FF2B5EF4-FFF2-40B4-BE49-F238E27FC236}">
                <a16:creationId xmlns:a16="http://schemas.microsoft.com/office/drawing/2014/main" id="{51045D8C-0F9E-6314-D919-FE5E6DB138A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88F96E9-FBF7-8A29-D5D3-5CDB44F80F2D}"/>
              </a:ext>
            </a:extLst>
          </p:cNvPr>
          <p:cNvSpPr>
            <a:spLocks noGrp="1"/>
          </p:cNvSpPr>
          <p:nvPr>
            <p:ph type="sldNum" sz="quarter" idx="12"/>
          </p:nvPr>
        </p:nvSpPr>
        <p:spPr/>
        <p:txBody>
          <a:bodyPr/>
          <a:lstStyle/>
          <a:p>
            <a:fld id="{47F6E12A-60E1-455B-B6E7-73CA66F6A421}" type="slidenum">
              <a:rPr lang="en-GB" smtClean="0"/>
              <a:t>‹#›</a:t>
            </a:fld>
            <a:endParaRPr lang="en-GB"/>
          </a:p>
        </p:txBody>
      </p:sp>
    </p:spTree>
    <p:extLst>
      <p:ext uri="{BB962C8B-B14F-4D97-AF65-F5344CB8AC3E}">
        <p14:creationId xmlns:p14="http://schemas.microsoft.com/office/powerpoint/2010/main" val="26282127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9D635-E0CD-E679-2FC7-BA5727B2235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FE82BF8-AC41-E9CF-536B-4A945398B3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AA30691-6769-8153-E567-715041BE08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7E0F4EA-3959-6544-A11F-18C50A278886}"/>
              </a:ext>
            </a:extLst>
          </p:cNvPr>
          <p:cNvSpPr>
            <a:spLocks noGrp="1"/>
          </p:cNvSpPr>
          <p:nvPr>
            <p:ph type="dt" sz="half" idx="10"/>
          </p:nvPr>
        </p:nvSpPr>
        <p:spPr/>
        <p:txBody>
          <a:bodyPr/>
          <a:lstStyle/>
          <a:p>
            <a:fld id="{9A514DB6-6AEF-4302-9576-98C3A09B2B84}" type="datetimeFigureOut">
              <a:rPr lang="en-GB" smtClean="0"/>
              <a:t>21/02/2025</a:t>
            </a:fld>
            <a:endParaRPr lang="en-GB"/>
          </a:p>
        </p:txBody>
      </p:sp>
      <p:sp>
        <p:nvSpPr>
          <p:cNvPr id="6" name="Footer Placeholder 5">
            <a:extLst>
              <a:ext uri="{FF2B5EF4-FFF2-40B4-BE49-F238E27FC236}">
                <a16:creationId xmlns:a16="http://schemas.microsoft.com/office/drawing/2014/main" id="{FDF6FEC3-4697-358A-D450-9E69B58A60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C171C4-EE73-1A2B-BDC1-477159995BB7}"/>
              </a:ext>
            </a:extLst>
          </p:cNvPr>
          <p:cNvSpPr>
            <a:spLocks noGrp="1"/>
          </p:cNvSpPr>
          <p:nvPr>
            <p:ph type="sldNum" sz="quarter" idx="12"/>
          </p:nvPr>
        </p:nvSpPr>
        <p:spPr/>
        <p:txBody>
          <a:bodyPr/>
          <a:lstStyle/>
          <a:p>
            <a:fld id="{47F6E12A-60E1-455B-B6E7-73CA66F6A421}" type="slidenum">
              <a:rPr lang="en-GB" smtClean="0"/>
              <a:t>‹#›</a:t>
            </a:fld>
            <a:endParaRPr lang="en-GB"/>
          </a:p>
        </p:txBody>
      </p:sp>
    </p:spTree>
    <p:extLst>
      <p:ext uri="{BB962C8B-B14F-4D97-AF65-F5344CB8AC3E}">
        <p14:creationId xmlns:p14="http://schemas.microsoft.com/office/powerpoint/2010/main" val="131150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E4AEC-42F7-1CAC-F80C-92014FD39BB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8F6A782-2DA8-24BB-6ADB-54C1E07FD7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3CC3BA0-273E-B66B-6E19-CAAAE6A7ED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9212910-E8D0-335A-2F06-79180C3FFD05}"/>
              </a:ext>
            </a:extLst>
          </p:cNvPr>
          <p:cNvSpPr>
            <a:spLocks noGrp="1"/>
          </p:cNvSpPr>
          <p:nvPr>
            <p:ph type="dt" sz="half" idx="10"/>
          </p:nvPr>
        </p:nvSpPr>
        <p:spPr/>
        <p:txBody>
          <a:bodyPr/>
          <a:lstStyle/>
          <a:p>
            <a:fld id="{9A514DB6-6AEF-4302-9576-98C3A09B2B84}" type="datetimeFigureOut">
              <a:rPr lang="en-GB" smtClean="0"/>
              <a:t>21/02/2025</a:t>
            </a:fld>
            <a:endParaRPr lang="en-GB"/>
          </a:p>
        </p:txBody>
      </p:sp>
      <p:sp>
        <p:nvSpPr>
          <p:cNvPr id="6" name="Footer Placeholder 5">
            <a:extLst>
              <a:ext uri="{FF2B5EF4-FFF2-40B4-BE49-F238E27FC236}">
                <a16:creationId xmlns:a16="http://schemas.microsoft.com/office/drawing/2014/main" id="{7A938F2D-0EE9-8A2B-8887-BC67893A3F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B5B405-62F6-BD7A-8B89-316CA0978B60}"/>
              </a:ext>
            </a:extLst>
          </p:cNvPr>
          <p:cNvSpPr>
            <a:spLocks noGrp="1"/>
          </p:cNvSpPr>
          <p:nvPr>
            <p:ph type="sldNum" sz="quarter" idx="12"/>
          </p:nvPr>
        </p:nvSpPr>
        <p:spPr/>
        <p:txBody>
          <a:bodyPr/>
          <a:lstStyle/>
          <a:p>
            <a:fld id="{47F6E12A-60E1-455B-B6E7-73CA66F6A421}" type="slidenum">
              <a:rPr lang="en-GB" smtClean="0"/>
              <a:t>‹#›</a:t>
            </a:fld>
            <a:endParaRPr lang="en-GB"/>
          </a:p>
        </p:txBody>
      </p:sp>
    </p:spTree>
    <p:extLst>
      <p:ext uri="{BB962C8B-B14F-4D97-AF65-F5344CB8AC3E}">
        <p14:creationId xmlns:p14="http://schemas.microsoft.com/office/powerpoint/2010/main" val="1171721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C15F8-3390-BE6B-3F0F-D37A0E5C2C0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D997B4E-A28C-ECFB-861F-AD73718C1B2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2743D13-1F95-54DE-BDD7-A86EAD44A64D}"/>
              </a:ext>
            </a:extLst>
          </p:cNvPr>
          <p:cNvSpPr>
            <a:spLocks noGrp="1"/>
          </p:cNvSpPr>
          <p:nvPr>
            <p:ph type="dt" sz="half" idx="10"/>
          </p:nvPr>
        </p:nvSpPr>
        <p:spPr/>
        <p:txBody>
          <a:bodyPr/>
          <a:lstStyle/>
          <a:p>
            <a:fld id="{9A514DB6-6AEF-4302-9576-98C3A09B2B84}" type="datetimeFigureOut">
              <a:rPr lang="en-GB" smtClean="0"/>
              <a:t>21/02/2025</a:t>
            </a:fld>
            <a:endParaRPr lang="en-GB"/>
          </a:p>
        </p:txBody>
      </p:sp>
      <p:sp>
        <p:nvSpPr>
          <p:cNvPr id="5" name="Footer Placeholder 4">
            <a:extLst>
              <a:ext uri="{FF2B5EF4-FFF2-40B4-BE49-F238E27FC236}">
                <a16:creationId xmlns:a16="http://schemas.microsoft.com/office/drawing/2014/main" id="{065C349C-948F-BBC5-C595-7AEC4D97FB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A32832-A05B-DC51-8E1B-C35BB59327FB}"/>
              </a:ext>
            </a:extLst>
          </p:cNvPr>
          <p:cNvSpPr>
            <a:spLocks noGrp="1"/>
          </p:cNvSpPr>
          <p:nvPr>
            <p:ph type="sldNum" sz="quarter" idx="12"/>
          </p:nvPr>
        </p:nvSpPr>
        <p:spPr/>
        <p:txBody>
          <a:bodyPr/>
          <a:lstStyle/>
          <a:p>
            <a:fld id="{47F6E12A-60E1-455B-B6E7-73CA66F6A421}" type="slidenum">
              <a:rPr lang="en-GB" smtClean="0"/>
              <a:t>‹#›</a:t>
            </a:fld>
            <a:endParaRPr lang="en-GB"/>
          </a:p>
        </p:txBody>
      </p:sp>
    </p:spTree>
    <p:extLst>
      <p:ext uri="{BB962C8B-B14F-4D97-AF65-F5344CB8AC3E}">
        <p14:creationId xmlns:p14="http://schemas.microsoft.com/office/powerpoint/2010/main" val="1846728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E2CDC6-5DF9-3D43-4B78-C26B36E6AA8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3A4C54E-6D20-942B-5BE1-0BDED178350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AA0B44C-DD50-624A-1377-E88EFF32196F}"/>
              </a:ext>
            </a:extLst>
          </p:cNvPr>
          <p:cNvSpPr>
            <a:spLocks noGrp="1"/>
          </p:cNvSpPr>
          <p:nvPr>
            <p:ph type="dt" sz="half" idx="10"/>
          </p:nvPr>
        </p:nvSpPr>
        <p:spPr/>
        <p:txBody>
          <a:bodyPr/>
          <a:lstStyle/>
          <a:p>
            <a:fld id="{9A514DB6-6AEF-4302-9576-98C3A09B2B84}" type="datetimeFigureOut">
              <a:rPr lang="en-GB" smtClean="0"/>
              <a:t>21/02/2025</a:t>
            </a:fld>
            <a:endParaRPr lang="en-GB"/>
          </a:p>
        </p:txBody>
      </p:sp>
      <p:sp>
        <p:nvSpPr>
          <p:cNvPr id="5" name="Footer Placeholder 4">
            <a:extLst>
              <a:ext uri="{FF2B5EF4-FFF2-40B4-BE49-F238E27FC236}">
                <a16:creationId xmlns:a16="http://schemas.microsoft.com/office/drawing/2014/main" id="{4432F5AE-CAEC-AACE-AAF3-45905E2F05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BCDBE8-3696-9261-4275-F3EB3D2DA950}"/>
              </a:ext>
            </a:extLst>
          </p:cNvPr>
          <p:cNvSpPr>
            <a:spLocks noGrp="1"/>
          </p:cNvSpPr>
          <p:nvPr>
            <p:ph type="sldNum" sz="quarter" idx="12"/>
          </p:nvPr>
        </p:nvSpPr>
        <p:spPr/>
        <p:txBody>
          <a:bodyPr/>
          <a:lstStyle/>
          <a:p>
            <a:fld id="{47F6E12A-60E1-455B-B6E7-73CA66F6A421}" type="slidenum">
              <a:rPr lang="en-GB" smtClean="0"/>
              <a:t>‹#›</a:t>
            </a:fld>
            <a:endParaRPr lang="en-GB"/>
          </a:p>
        </p:txBody>
      </p:sp>
    </p:spTree>
    <p:extLst>
      <p:ext uri="{BB962C8B-B14F-4D97-AF65-F5344CB8AC3E}">
        <p14:creationId xmlns:p14="http://schemas.microsoft.com/office/powerpoint/2010/main" val="1565422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9205BA-9F53-074B-8C81-DF73FE623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88E5379-959E-3FE9-D2DA-22E0E0ADCEA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AA39846-0DCF-CB49-9F44-9CAA791F64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A514DB6-6AEF-4302-9576-98C3A09B2B84}" type="datetimeFigureOut">
              <a:rPr lang="en-GB" smtClean="0"/>
              <a:t>21/02/2025</a:t>
            </a:fld>
            <a:endParaRPr lang="en-GB"/>
          </a:p>
        </p:txBody>
      </p:sp>
      <p:sp>
        <p:nvSpPr>
          <p:cNvPr id="5" name="Footer Placeholder 4">
            <a:extLst>
              <a:ext uri="{FF2B5EF4-FFF2-40B4-BE49-F238E27FC236}">
                <a16:creationId xmlns:a16="http://schemas.microsoft.com/office/drawing/2014/main" id="{15FD2429-6771-7987-F9EC-452FE8E33C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6CF5736-EC29-AE25-8494-B5B1D4B14D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7F6E12A-60E1-455B-B6E7-73CA66F6A421}" type="slidenum">
              <a:rPr lang="en-GB" smtClean="0"/>
              <a:t>‹#›</a:t>
            </a:fld>
            <a:endParaRPr lang="en-GB"/>
          </a:p>
        </p:txBody>
      </p:sp>
    </p:spTree>
    <p:extLst>
      <p:ext uri="{BB962C8B-B14F-4D97-AF65-F5344CB8AC3E}">
        <p14:creationId xmlns:p14="http://schemas.microsoft.com/office/powerpoint/2010/main" val="2361915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25736DF-CC91-A58B-7F46-43E834C7C19C}"/>
              </a:ext>
            </a:extLst>
          </p:cNvPr>
          <p:cNvSpPr>
            <a:spLocks noGrp="1"/>
          </p:cNvSpPr>
          <p:nvPr>
            <p:ph type="ctrTitle"/>
          </p:nvPr>
        </p:nvSpPr>
        <p:spPr>
          <a:xfrm>
            <a:off x="4038600" y="1939159"/>
            <a:ext cx="7644627" cy="2751086"/>
          </a:xfrm>
        </p:spPr>
        <p:txBody>
          <a:bodyPr>
            <a:normAutofit/>
          </a:bodyPr>
          <a:lstStyle/>
          <a:p>
            <a:pPr algn="r"/>
            <a:r>
              <a:rPr lang="en-GB" dirty="0"/>
              <a:t>Developing critical analysis</a:t>
            </a:r>
          </a:p>
        </p:txBody>
      </p:sp>
      <p:sp>
        <p:nvSpPr>
          <p:cNvPr id="3" name="Subtitle 2">
            <a:extLst>
              <a:ext uri="{FF2B5EF4-FFF2-40B4-BE49-F238E27FC236}">
                <a16:creationId xmlns:a16="http://schemas.microsoft.com/office/drawing/2014/main" id="{81512459-976D-0720-5DE3-580B3A31E25A}"/>
              </a:ext>
            </a:extLst>
          </p:cNvPr>
          <p:cNvSpPr>
            <a:spLocks noGrp="1"/>
          </p:cNvSpPr>
          <p:nvPr>
            <p:ph type="subTitle" idx="1"/>
          </p:nvPr>
        </p:nvSpPr>
        <p:spPr>
          <a:xfrm>
            <a:off x="4038600" y="4782320"/>
            <a:ext cx="7644627" cy="1329443"/>
          </a:xfrm>
        </p:spPr>
        <p:txBody>
          <a:bodyPr>
            <a:normAutofit/>
          </a:bodyPr>
          <a:lstStyle/>
          <a:p>
            <a:pPr algn="r"/>
            <a:r>
              <a:rPr lang="en-GB" kern="100">
                <a:effectLst/>
                <a:latin typeface="Aptos" panose="020B0004020202020204" pitchFamily="34" charset="0"/>
                <a:ea typeface="Aptos" panose="020B0004020202020204" pitchFamily="34" charset="0"/>
                <a:cs typeface="Times New Roman" panose="02020603050405020304" pitchFamily="18" charset="0"/>
              </a:rPr>
              <a:t>Here are a few constructive tips on how you can develop descriptive sentences into critical ones. </a:t>
            </a:r>
          </a:p>
          <a:p>
            <a:pPr algn="r"/>
            <a:endParaRPr lang="en-GB"/>
          </a:p>
        </p:txBody>
      </p:sp>
    </p:spTree>
    <p:extLst>
      <p:ext uri="{BB962C8B-B14F-4D97-AF65-F5344CB8AC3E}">
        <p14:creationId xmlns:p14="http://schemas.microsoft.com/office/powerpoint/2010/main" val="9007268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73D0DD-4E4C-28EE-4A42-63E0B1ABE7F3}"/>
              </a:ext>
            </a:extLst>
          </p:cNvPr>
          <p:cNvSpPr>
            <a:spLocks noGrp="1"/>
          </p:cNvSpPr>
          <p:nvPr>
            <p:ph type="title"/>
          </p:nvPr>
        </p:nvSpPr>
        <p:spPr>
          <a:xfrm>
            <a:off x="1043631" y="809898"/>
            <a:ext cx="9942716" cy="1554480"/>
          </a:xfrm>
        </p:spPr>
        <p:txBody>
          <a:bodyPr anchor="ctr">
            <a:normAutofit/>
          </a:bodyPr>
          <a:lstStyle/>
          <a:p>
            <a:r>
              <a:rPr lang="en-GB" sz="4800">
                <a:effectLst/>
                <a:latin typeface="Aptos" panose="020B0004020202020204" pitchFamily="34" charset="0"/>
                <a:ea typeface="Aptos" panose="020B0004020202020204" pitchFamily="34" charset="0"/>
                <a:cs typeface="Times New Roman" panose="02020603050405020304" pitchFamily="18" charset="0"/>
              </a:rPr>
              <a:t>Question Assumptions </a:t>
            </a:r>
            <a:endParaRPr lang="en-GB" sz="4800"/>
          </a:p>
        </p:txBody>
      </p:sp>
      <p:sp>
        <p:nvSpPr>
          <p:cNvPr id="3" name="Content Placeholder 2">
            <a:extLst>
              <a:ext uri="{FF2B5EF4-FFF2-40B4-BE49-F238E27FC236}">
                <a16:creationId xmlns:a16="http://schemas.microsoft.com/office/drawing/2014/main" id="{B5728E6D-75CA-7246-9DFB-874C923F8390}"/>
              </a:ext>
            </a:extLst>
          </p:cNvPr>
          <p:cNvSpPr>
            <a:spLocks noGrp="1"/>
          </p:cNvSpPr>
          <p:nvPr>
            <p:ph idx="1"/>
          </p:nvPr>
        </p:nvSpPr>
        <p:spPr>
          <a:xfrm>
            <a:off x="1045028" y="3017522"/>
            <a:ext cx="9941319" cy="3124658"/>
          </a:xfrm>
        </p:spPr>
        <p:txBody>
          <a:bodyPr anchor="ctr">
            <a:normAutofit/>
          </a:bodyPr>
          <a:lstStyle/>
          <a:p>
            <a:pPr marL="342900" lvl="0" indent="-342900">
              <a:spcAft>
                <a:spcPts val="800"/>
              </a:spcAft>
              <a:buFont typeface="+mj-lt"/>
              <a:buAutoNum type="arabicPeriod"/>
              <a:tabLst>
                <a:tab pos="457200" algn="l"/>
              </a:tabLst>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Instead of simply stating facts, ask "Why does this matter?", "Is there an alternative perspective?", or "What are the limitations of this idea?"</a:t>
            </a:r>
          </a:p>
          <a:p>
            <a:pPr marL="742950" lvl="1" indent="-285750">
              <a:spcAft>
                <a:spcPts val="800"/>
              </a:spcAft>
              <a:buSzPts val="1000"/>
              <a:buFont typeface="Courier New" panose="02070309020205020404" pitchFamily="49" charset="0"/>
              <a:buChar char="o"/>
              <a:tabLst>
                <a:tab pos="914400" algn="l"/>
              </a:tabLst>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Descriptive: "Cognitive Behavioural Therapy (CBT) is commonly used to treat anxiety disorders."</a:t>
            </a:r>
          </a:p>
          <a:p>
            <a:pPr marL="742950" lvl="1" indent="-285750">
              <a:spcAft>
                <a:spcPts val="800"/>
              </a:spcAft>
              <a:buSzPts val="1000"/>
              <a:buFont typeface="Courier New" panose="02070309020205020404" pitchFamily="49" charset="0"/>
              <a:buChar char="o"/>
              <a:tabLst>
                <a:tab pos="914400" algn="l"/>
              </a:tabLst>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Critical: "Although CBT is widely used for anxiety disorders, its effectiveness varies across different populations, with some individuals experiencing only short-term benefits (Clark &amp; Beck, 2019)."</a:t>
            </a:r>
          </a:p>
          <a:p>
            <a:pPr marL="0" indent="0">
              <a:buNone/>
            </a:pPr>
            <a:endParaRPr lang="en-GB" sz="22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49650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01333B-397A-4256-5454-08FD1E886F02}"/>
              </a:ext>
            </a:extLst>
          </p:cNvPr>
          <p:cNvSpPr>
            <a:spLocks noGrp="1"/>
          </p:cNvSpPr>
          <p:nvPr>
            <p:ph type="title"/>
          </p:nvPr>
        </p:nvSpPr>
        <p:spPr>
          <a:xfrm>
            <a:off x="4553733" y="548464"/>
            <a:ext cx="6798541" cy="1675623"/>
          </a:xfrm>
        </p:spPr>
        <p:txBody>
          <a:bodyPr anchor="b">
            <a:normAutofit/>
          </a:bodyPr>
          <a:lstStyle/>
          <a:p>
            <a:r>
              <a:rPr lang="en-GB" sz="4000">
                <a:effectLst/>
                <a:latin typeface="Aptos" panose="020B0004020202020204" pitchFamily="34" charset="0"/>
                <a:ea typeface="Aptos" panose="020B0004020202020204" pitchFamily="34" charset="0"/>
                <a:cs typeface="Times New Roman" panose="02020603050405020304" pitchFamily="18" charset="0"/>
              </a:rPr>
              <a:t>Incorporate Evidence </a:t>
            </a:r>
            <a:endParaRPr lang="en-GB" sz="4000"/>
          </a:p>
        </p:txBody>
      </p:sp>
      <p:pic>
        <p:nvPicPr>
          <p:cNvPr id="5" name="Picture 4" descr="Two people holding each other's hands">
            <a:extLst>
              <a:ext uri="{FF2B5EF4-FFF2-40B4-BE49-F238E27FC236}">
                <a16:creationId xmlns:a16="http://schemas.microsoft.com/office/drawing/2014/main" id="{93E9F0DA-DC7A-7BB4-39E8-031D92D28317}"/>
              </a:ext>
            </a:extLst>
          </p:cNvPr>
          <p:cNvPicPr>
            <a:picLocks noChangeAspect="1"/>
          </p:cNvPicPr>
          <p:nvPr/>
        </p:nvPicPr>
        <p:blipFill>
          <a:blip r:embed="rId2"/>
          <a:srcRect l="26524" r="32631" b="-1"/>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F87BBCF6-66BF-FA84-B94F-A3A190A54779}"/>
              </a:ext>
            </a:extLst>
          </p:cNvPr>
          <p:cNvSpPr>
            <a:spLocks noGrp="1"/>
          </p:cNvSpPr>
          <p:nvPr>
            <p:ph idx="1"/>
          </p:nvPr>
        </p:nvSpPr>
        <p:spPr>
          <a:xfrm>
            <a:off x="4553734" y="2409830"/>
            <a:ext cx="6798539" cy="3705217"/>
          </a:xfrm>
        </p:spPr>
        <p:txBody>
          <a:bodyPr>
            <a:normAutofit/>
          </a:bodyPr>
          <a:lstStyle/>
          <a:p>
            <a:pPr marL="342900" lvl="0" indent="-342900">
              <a:spcAft>
                <a:spcPts val="800"/>
              </a:spcAft>
              <a:buFont typeface="+mj-lt"/>
              <a:buAutoNum type="arabicPeriod"/>
              <a:tabLst>
                <a:tab pos="457200" algn="l"/>
              </a:tabLs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Support arguments with academic sources, studies, or statistics, and contrast findings.</a:t>
            </a:r>
          </a:p>
          <a:p>
            <a:pPr marL="742950" lvl="1" indent="-285750">
              <a:spcAft>
                <a:spcPts val="800"/>
              </a:spcAft>
              <a:buSzPts val="1000"/>
              <a:buFont typeface="Courier New" panose="02070309020205020404" pitchFamily="49" charset="0"/>
              <a:buChar char="o"/>
              <a:tabLst>
                <a:tab pos="914400" algn="l"/>
              </a:tabLs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Descriptive: "Exercise is beneficial for mental health."</a:t>
            </a:r>
          </a:p>
          <a:p>
            <a:pPr marL="742950" lvl="1" indent="-285750">
              <a:spcAft>
                <a:spcPts val="800"/>
              </a:spcAft>
              <a:buSzPts val="1000"/>
              <a:buFont typeface="Courier New" panose="02070309020205020404" pitchFamily="49" charset="0"/>
              <a:buChar char="o"/>
              <a:tabLst>
                <a:tab pos="914400" algn="l"/>
              </a:tabLs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Critical: "Research suggests that while exercise can significantly reduce symptoms of depression, its impact is often dependent on individual motivation and accessibility to resources (Schuch et al., 2018)."</a:t>
            </a:r>
          </a:p>
        </p:txBody>
      </p:sp>
    </p:spTree>
    <p:extLst>
      <p:ext uri="{BB962C8B-B14F-4D97-AF65-F5344CB8AC3E}">
        <p14:creationId xmlns:p14="http://schemas.microsoft.com/office/powerpoint/2010/main" val="13758344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CFAEB8-3B8C-AADF-C5BF-B39350EF78B3}"/>
              </a:ext>
            </a:extLst>
          </p:cNvPr>
          <p:cNvSpPr>
            <a:spLocks noGrp="1"/>
          </p:cNvSpPr>
          <p:nvPr>
            <p:ph type="title"/>
          </p:nvPr>
        </p:nvSpPr>
        <p:spPr>
          <a:xfrm>
            <a:off x="5297762" y="329184"/>
            <a:ext cx="6251110" cy="1783080"/>
          </a:xfrm>
        </p:spPr>
        <p:txBody>
          <a:bodyPr anchor="b">
            <a:normAutofit/>
          </a:bodyPr>
          <a:lstStyle/>
          <a:p>
            <a:r>
              <a:rPr lang="en-GB" sz="5400">
                <a:effectLst/>
                <a:latin typeface="Aptos" panose="020B0004020202020204" pitchFamily="34" charset="0"/>
                <a:ea typeface="Aptos" panose="020B0004020202020204" pitchFamily="34" charset="0"/>
                <a:cs typeface="Times New Roman" panose="02020603050405020304" pitchFamily="18" charset="0"/>
              </a:rPr>
              <a:t>Use Comparative Phrases </a:t>
            </a:r>
            <a:endParaRPr lang="en-GB" sz="5400"/>
          </a:p>
        </p:txBody>
      </p:sp>
      <p:pic>
        <p:nvPicPr>
          <p:cNvPr id="5" name="Picture 4" descr="Hand reaching out to sun">
            <a:extLst>
              <a:ext uri="{FF2B5EF4-FFF2-40B4-BE49-F238E27FC236}">
                <a16:creationId xmlns:a16="http://schemas.microsoft.com/office/drawing/2014/main" id="{841F955D-D131-8903-99D3-F766ABD7E77C}"/>
              </a:ext>
            </a:extLst>
          </p:cNvPr>
          <p:cNvPicPr>
            <a:picLocks noChangeAspect="1"/>
          </p:cNvPicPr>
          <p:nvPr/>
        </p:nvPicPr>
        <p:blipFill>
          <a:blip r:embed="rId2"/>
          <a:srcRect l="36443" r="18057"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87916E-E93E-765D-C9A8-A513A34F61FC}"/>
              </a:ext>
            </a:extLst>
          </p:cNvPr>
          <p:cNvSpPr>
            <a:spLocks noGrp="1"/>
          </p:cNvSpPr>
          <p:nvPr>
            <p:ph idx="1"/>
          </p:nvPr>
        </p:nvSpPr>
        <p:spPr>
          <a:xfrm>
            <a:off x="5297762" y="2706624"/>
            <a:ext cx="6251110" cy="3483864"/>
          </a:xfrm>
        </p:spPr>
        <p:txBody>
          <a:bodyPr>
            <a:normAutofit/>
          </a:bodyPr>
          <a:lstStyle/>
          <a:p>
            <a:pPr marL="342900" lvl="0" indent="-342900">
              <a:spcAft>
                <a:spcPts val="800"/>
              </a:spcAft>
              <a:buFont typeface="+mj-lt"/>
              <a:buAutoNum type="arabicPeriod"/>
              <a:tabLst>
                <a:tab pos="457200" algn="l"/>
              </a:tabLs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Words like "however," "despite this," "on the other hand," and "nevertheless" help introduce different viewpoints.</a:t>
            </a:r>
          </a:p>
          <a:p>
            <a:pPr marL="742950" lvl="1" indent="-285750">
              <a:spcAft>
                <a:spcPts val="800"/>
              </a:spcAft>
              <a:buSzPts val="1000"/>
              <a:buFont typeface="Courier New" panose="02070309020205020404" pitchFamily="49" charset="0"/>
              <a:buChar char="o"/>
              <a:tabLst>
                <a:tab pos="914400" algn="l"/>
              </a:tabLs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Descriptive: "The NHS provides free mental health services in the UK."</a:t>
            </a:r>
          </a:p>
          <a:p>
            <a:pPr marL="742950" lvl="1" indent="-285750">
              <a:spcAft>
                <a:spcPts val="800"/>
              </a:spcAft>
              <a:buSzPts val="1000"/>
              <a:buFont typeface="Courier New" panose="02070309020205020404" pitchFamily="49" charset="0"/>
              <a:buChar char="o"/>
              <a:tabLst>
                <a:tab pos="914400" algn="l"/>
              </a:tabLs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Critical: "The NHS provides free mental health services in the UK; however, long waiting times and inconsistent regional access raise concerns about its effectiveness (NHS Digital, 2023)."</a:t>
            </a:r>
          </a:p>
          <a:p>
            <a:endParaRPr lang="en-GB" sz="2000" dirty="0"/>
          </a:p>
        </p:txBody>
      </p:sp>
    </p:spTree>
    <p:extLst>
      <p:ext uri="{BB962C8B-B14F-4D97-AF65-F5344CB8AC3E}">
        <p14:creationId xmlns:p14="http://schemas.microsoft.com/office/powerpoint/2010/main" val="2396011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5A0B34-E798-3EF3-9D84-E80D50D18540}"/>
              </a:ext>
            </a:extLst>
          </p:cNvPr>
          <p:cNvSpPr>
            <a:spLocks noGrp="1"/>
          </p:cNvSpPr>
          <p:nvPr>
            <p:ph type="title"/>
          </p:nvPr>
        </p:nvSpPr>
        <p:spPr>
          <a:xfrm>
            <a:off x="761803" y="350196"/>
            <a:ext cx="4646904" cy="1624520"/>
          </a:xfrm>
        </p:spPr>
        <p:txBody>
          <a:bodyPr anchor="ctr">
            <a:normAutofit/>
          </a:bodyPr>
          <a:lstStyle/>
          <a:p>
            <a:r>
              <a:rPr lang="en-GB" sz="4000">
                <a:effectLst/>
                <a:latin typeface="Aptos" panose="020B0004020202020204" pitchFamily="34" charset="0"/>
                <a:ea typeface="Aptos" panose="020B0004020202020204" pitchFamily="34" charset="0"/>
                <a:cs typeface="Times New Roman" panose="02020603050405020304" pitchFamily="18" charset="0"/>
              </a:rPr>
              <a:t>Analyse Cause and Effect </a:t>
            </a:r>
            <a:endParaRPr lang="en-GB" sz="4000"/>
          </a:p>
        </p:txBody>
      </p:sp>
      <p:sp>
        <p:nvSpPr>
          <p:cNvPr id="3" name="Content Placeholder 2">
            <a:extLst>
              <a:ext uri="{FF2B5EF4-FFF2-40B4-BE49-F238E27FC236}">
                <a16:creationId xmlns:a16="http://schemas.microsoft.com/office/drawing/2014/main" id="{24AE6491-B6BF-5C86-ED50-ACD0E3541200}"/>
              </a:ext>
            </a:extLst>
          </p:cNvPr>
          <p:cNvSpPr>
            <a:spLocks noGrp="1"/>
          </p:cNvSpPr>
          <p:nvPr>
            <p:ph idx="1"/>
          </p:nvPr>
        </p:nvSpPr>
        <p:spPr>
          <a:xfrm>
            <a:off x="761802" y="2743200"/>
            <a:ext cx="4646905" cy="3613149"/>
          </a:xfrm>
        </p:spPr>
        <p:txBody>
          <a:bodyPr anchor="ctr">
            <a:normAutofit/>
          </a:bodyPr>
          <a:lstStyle/>
          <a:p>
            <a:pPr marL="342900" lvl="0" indent="-342900">
              <a:spcAft>
                <a:spcPts val="800"/>
              </a:spcAft>
              <a:buFont typeface="+mj-lt"/>
              <a:buAutoNum type="arabicPeriod"/>
              <a:tabLst>
                <a:tab pos="457200" algn="l"/>
              </a:tabLst>
            </a:pPr>
            <a:r>
              <a:rPr lang="en-GB" sz="1900" kern="100" dirty="0">
                <a:effectLst/>
                <a:latin typeface="Aptos" panose="020B0004020202020204" pitchFamily="34" charset="0"/>
                <a:ea typeface="Aptos" panose="020B0004020202020204" pitchFamily="34" charset="0"/>
                <a:cs typeface="Times New Roman" panose="02020603050405020304" pitchFamily="18" charset="0"/>
              </a:rPr>
              <a:t>Explore the consequences of a statement rather than just stating it.</a:t>
            </a:r>
          </a:p>
          <a:p>
            <a:pPr marL="742950" lvl="1" indent="-285750">
              <a:spcAft>
                <a:spcPts val="800"/>
              </a:spcAft>
              <a:buSzPts val="1000"/>
              <a:buFont typeface="Courier New" panose="02070309020205020404" pitchFamily="49" charset="0"/>
              <a:buChar char="o"/>
              <a:tabLst>
                <a:tab pos="914400" algn="l"/>
              </a:tabLst>
            </a:pPr>
            <a:r>
              <a:rPr lang="en-GB" sz="1900" kern="100" dirty="0">
                <a:effectLst/>
                <a:latin typeface="Aptos" panose="020B0004020202020204" pitchFamily="34" charset="0"/>
                <a:ea typeface="Aptos" panose="020B0004020202020204" pitchFamily="34" charset="0"/>
                <a:cs typeface="Times New Roman" panose="02020603050405020304" pitchFamily="18" charset="0"/>
              </a:rPr>
              <a:t>Descriptive: "Government policies influence mental health funding."</a:t>
            </a:r>
          </a:p>
          <a:p>
            <a:pPr marL="742950" lvl="1" indent="-285750">
              <a:spcAft>
                <a:spcPts val="800"/>
              </a:spcAft>
              <a:buSzPts val="1000"/>
              <a:buFont typeface="Courier New" panose="02070309020205020404" pitchFamily="49" charset="0"/>
              <a:buChar char="o"/>
              <a:tabLst>
                <a:tab pos="914400" algn="l"/>
              </a:tabLst>
            </a:pPr>
            <a:r>
              <a:rPr lang="en-GB" sz="1900" kern="100" dirty="0">
                <a:effectLst/>
                <a:latin typeface="Aptos" panose="020B0004020202020204" pitchFamily="34" charset="0"/>
                <a:ea typeface="Aptos" panose="020B0004020202020204" pitchFamily="34" charset="0"/>
                <a:cs typeface="Times New Roman" panose="02020603050405020304" pitchFamily="18" charset="0"/>
              </a:rPr>
              <a:t>Critical: "Government policies play a crucial role in mental health funding, yet inconsistent political priorities have led to fluctuations in service quality and accessibility (House of Commons Report, 2022)."</a:t>
            </a:r>
          </a:p>
          <a:p>
            <a:endParaRPr lang="en-GB" sz="1900" dirty="0"/>
          </a:p>
        </p:txBody>
      </p:sp>
      <p:pic>
        <p:nvPicPr>
          <p:cNvPr id="5" name="Picture 4" descr="Magnifying glass showing decling performance">
            <a:extLst>
              <a:ext uri="{FF2B5EF4-FFF2-40B4-BE49-F238E27FC236}">
                <a16:creationId xmlns:a16="http://schemas.microsoft.com/office/drawing/2014/main" id="{AD071A31-3565-BD27-02F2-40BB8392669F}"/>
              </a:ext>
            </a:extLst>
          </p:cNvPr>
          <p:cNvPicPr>
            <a:picLocks noChangeAspect="1"/>
          </p:cNvPicPr>
          <p:nvPr/>
        </p:nvPicPr>
        <p:blipFill>
          <a:blip r:embed="rId2"/>
          <a:srcRect l="5018" r="35581" b="-2"/>
          <a:stretch/>
        </p:blipFill>
        <p:spPr>
          <a:xfrm>
            <a:off x="6096000" y="1"/>
            <a:ext cx="6102825" cy="6858000"/>
          </a:xfrm>
          <a:prstGeom prst="rect">
            <a:avLst/>
          </a:prstGeom>
        </p:spPr>
      </p:pic>
    </p:spTree>
    <p:extLst>
      <p:ext uri="{BB962C8B-B14F-4D97-AF65-F5344CB8AC3E}">
        <p14:creationId xmlns:p14="http://schemas.microsoft.com/office/powerpoint/2010/main" val="30024634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353D6E-AC8B-ADE5-E21A-BA367B12DA6E}"/>
              </a:ext>
            </a:extLst>
          </p:cNvPr>
          <p:cNvSpPr>
            <a:spLocks noGrp="1"/>
          </p:cNvSpPr>
          <p:nvPr>
            <p:ph type="title"/>
          </p:nvPr>
        </p:nvSpPr>
        <p:spPr>
          <a:xfrm>
            <a:off x="5297762" y="329184"/>
            <a:ext cx="6251110" cy="1783080"/>
          </a:xfrm>
        </p:spPr>
        <p:txBody>
          <a:bodyPr anchor="b">
            <a:normAutofit/>
          </a:bodyPr>
          <a:lstStyle/>
          <a:p>
            <a:r>
              <a:rPr lang="en-GB" sz="5400">
                <a:effectLst/>
                <a:latin typeface="Aptos" panose="020B0004020202020204" pitchFamily="34" charset="0"/>
                <a:ea typeface="Aptos" panose="020B0004020202020204" pitchFamily="34" charset="0"/>
                <a:cs typeface="Times New Roman" panose="02020603050405020304" pitchFamily="18" charset="0"/>
              </a:rPr>
              <a:t>Engage with Debates </a:t>
            </a:r>
            <a:endParaRPr lang="en-GB" sz="5400"/>
          </a:p>
        </p:txBody>
      </p:sp>
      <p:pic>
        <p:nvPicPr>
          <p:cNvPr id="5" name="Picture 4">
            <a:extLst>
              <a:ext uri="{FF2B5EF4-FFF2-40B4-BE49-F238E27FC236}">
                <a16:creationId xmlns:a16="http://schemas.microsoft.com/office/drawing/2014/main" id="{6BBBE952-BE8D-578C-C2E9-A466282BDDB3}"/>
              </a:ext>
            </a:extLst>
          </p:cNvPr>
          <p:cNvPicPr>
            <a:picLocks noChangeAspect="1"/>
          </p:cNvPicPr>
          <p:nvPr/>
        </p:nvPicPr>
        <p:blipFill>
          <a:blip r:embed="rId2"/>
          <a:srcRect l="23917" r="3788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D1DBE7-33BB-82D7-A1D0-3D5D80D9DB6E}"/>
              </a:ext>
            </a:extLst>
          </p:cNvPr>
          <p:cNvSpPr>
            <a:spLocks noGrp="1"/>
          </p:cNvSpPr>
          <p:nvPr>
            <p:ph idx="1"/>
          </p:nvPr>
        </p:nvSpPr>
        <p:spPr>
          <a:xfrm>
            <a:off x="5297762" y="2706624"/>
            <a:ext cx="6251110" cy="3483864"/>
          </a:xfrm>
        </p:spPr>
        <p:txBody>
          <a:bodyPr>
            <a:normAutofit/>
          </a:bodyPr>
          <a:lstStyle/>
          <a:p>
            <a:pPr marL="342900" lvl="0" indent="-342900">
              <a:spcAft>
                <a:spcPts val="800"/>
              </a:spcAft>
              <a:buFont typeface="+mj-lt"/>
              <a:buAutoNum type="arabicPeriod"/>
              <a:tabLst>
                <a:tab pos="457200" algn="l"/>
              </a:tabLs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Introduce opposing arguments or counterpoints to demonstrate deeper understanding.</a:t>
            </a:r>
          </a:p>
          <a:p>
            <a:pPr marL="742950" lvl="1" indent="-285750">
              <a:spcAft>
                <a:spcPts val="800"/>
              </a:spcAft>
              <a:buSzPts val="1000"/>
              <a:buFont typeface="Courier New" panose="02070309020205020404" pitchFamily="49" charset="0"/>
              <a:buChar char="o"/>
              <a:tabLst>
                <a:tab pos="914400" algn="l"/>
              </a:tabLs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Descriptive: "Medication is a primary treatment for schizophrenia."</a:t>
            </a:r>
          </a:p>
          <a:p>
            <a:pPr marL="742950" lvl="1" indent="-285750">
              <a:spcAft>
                <a:spcPts val="800"/>
              </a:spcAft>
              <a:buSzPts val="1000"/>
              <a:buFont typeface="Courier New" panose="02070309020205020404" pitchFamily="49" charset="0"/>
              <a:buChar char="o"/>
              <a:tabLst>
                <a:tab pos="914400" algn="l"/>
              </a:tabLs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Critical: "While medication remains the primary treatment for schizophrenia, some researchers argue that a holistic approach, including therapy and social support, leads to better long-term outcomes (</a:t>
            </a:r>
            <a:r>
              <a:rPr lang="en-GB" sz="2000" kern="100" dirty="0" err="1">
                <a:effectLst/>
                <a:latin typeface="Aptos" panose="020B0004020202020204" pitchFamily="34" charset="0"/>
                <a:ea typeface="Aptos" panose="020B0004020202020204" pitchFamily="34" charset="0"/>
                <a:cs typeface="Times New Roman" panose="02020603050405020304" pitchFamily="18" charset="0"/>
              </a:rPr>
              <a:t>Leucht</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et al., 2017)."</a:t>
            </a:r>
          </a:p>
          <a:p>
            <a:endParaRPr lang="en-GB" sz="2000" dirty="0"/>
          </a:p>
        </p:txBody>
      </p:sp>
    </p:spTree>
    <p:extLst>
      <p:ext uri="{BB962C8B-B14F-4D97-AF65-F5344CB8AC3E}">
        <p14:creationId xmlns:p14="http://schemas.microsoft.com/office/powerpoint/2010/main" val="40801519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EE522B-7C38-C51B-DFC3-066124A22C4C}"/>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Developing critical analysis</a:t>
            </a:r>
          </a:p>
        </p:txBody>
      </p:sp>
      <p:graphicFrame>
        <p:nvGraphicFramePr>
          <p:cNvPr id="5" name="Content Placeholder 2">
            <a:extLst>
              <a:ext uri="{FF2B5EF4-FFF2-40B4-BE49-F238E27FC236}">
                <a16:creationId xmlns:a16="http://schemas.microsoft.com/office/drawing/2014/main" id="{14C0077F-0054-5334-B51C-0ABCB7C5B8B9}"/>
              </a:ext>
            </a:extLst>
          </p:cNvPr>
          <p:cNvGraphicFramePr>
            <a:graphicFrameLocks noGrp="1"/>
          </p:cNvGraphicFramePr>
          <p:nvPr>
            <p:ph idx="1"/>
            <p:extLst>
              <p:ext uri="{D42A27DB-BD31-4B8C-83A1-F6EECF244321}">
                <p14:modId xmlns:p14="http://schemas.microsoft.com/office/powerpoint/2010/main" val="403626242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82457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566F88-3559-1134-3218-3E05B6005233}"/>
              </a:ext>
            </a:extLst>
          </p:cNvPr>
          <p:cNvSpPr>
            <a:spLocks noGrp="1"/>
          </p:cNvSpPr>
          <p:nvPr>
            <p:ph type="title"/>
          </p:nvPr>
        </p:nvSpPr>
        <p:spPr>
          <a:xfrm>
            <a:off x="1371597" y="348865"/>
            <a:ext cx="10044023" cy="877729"/>
          </a:xfrm>
        </p:spPr>
        <p:txBody>
          <a:bodyPr anchor="ctr">
            <a:normAutofit/>
          </a:bodyPr>
          <a:lstStyle/>
          <a:p>
            <a:r>
              <a:rPr lang="en-GB" sz="2800" b="1" kern="100" dirty="0">
                <a:solidFill>
                  <a:srgbClr val="FFFFFF"/>
                </a:solidFill>
                <a:effectLst/>
                <a:latin typeface="Aptos" panose="020B0004020202020204" pitchFamily="34" charset="0"/>
                <a:ea typeface="Aptos" panose="020B0004020202020204" pitchFamily="34" charset="0"/>
                <a:cs typeface="Times New Roman" panose="02020603050405020304" pitchFamily="18" charset="0"/>
              </a:rPr>
              <a:t>Schizophrenia Treatment</a:t>
            </a:r>
            <a:br>
              <a:rPr lang="en-GB" sz="2800" kern="100" dirty="0">
                <a:solidFill>
                  <a:srgbClr val="FFFFFF"/>
                </a:solidFill>
                <a:effectLst/>
                <a:latin typeface="Aptos" panose="020B0004020202020204" pitchFamily="34" charset="0"/>
                <a:ea typeface="Aptos" panose="020B0004020202020204" pitchFamily="34" charset="0"/>
                <a:cs typeface="Times New Roman" panose="02020603050405020304" pitchFamily="18" charset="0"/>
              </a:rPr>
            </a:br>
            <a:endParaRPr lang="en-GB" sz="2800" dirty="0">
              <a:solidFill>
                <a:srgbClr val="FFFFFF"/>
              </a:solidFill>
            </a:endParaRPr>
          </a:p>
        </p:txBody>
      </p:sp>
      <p:graphicFrame>
        <p:nvGraphicFramePr>
          <p:cNvPr id="5" name="Content Placeholder 2">
            <a:extLst>
              <a:ext uri="{FF2B5EF4-FFF2-40B4-BE49-F238E27FC236}">
                <a16:creationId xmlns:a16="http://schemas.microsoft.com/office/drawing/2014/main" id="{FEF0780B-118D-7789-8DD7-96CD18B80147}"/>
              </a:ext>
            </a:extLst>
          </p:cNvPr>
          <p:cNvGraphicFramePr>
            <a:graphicFrameLocks noGrp="1"/>
          </p:cNvGraphicFramePr>
          <p:nvPr>
            <p:ph idx="1"/>
            <p:extLst>
              <p:ext uri="{D42A27DB-BD31-4B8C-83A1-F6EECF244321}">
                <p14:modId xmlns:p14="http://schemas.microsoft.com/office/powerpoint/2010/main" val="122828479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84681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BFC6594-0196-1602-37FE-88DFE241D457}"/>
              </a:ext>
            </a:extLst>
          </p:cNvPr>
          <p:cNvSpPr>
            <a:spLocks noGrp="1"/>
          </p:cNvSpPr>
          <p:nvPr>
            <p:ph type="title"/>
          </p:nvPr>
        </p:nvSpPr>
        <p:spPr>
          <a:xfrm>
            <a:off x="1371597" y="348865"/>
            <a:ext cx="10044023" cy="877729"/>
          </a:xfrm>
        </p:spPr>
        <p:txBody>
          <a:bodyPr anchor="ctr">
            <a:normAutofit/>
          </a:bodyPr>
          <a:lstStyle/>
          <a:p>
            <a:r>
              <a:rPr lang="en-GB" sz="2800" b="1"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Schizophrenia Treatment</a:t>
            </a:r>
            <a:br>
              <a:rPr lang="en-GB" sz="28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br>
            <a:endParaRPr lang="en-GB" sz="2800">
              <a:solidFill>
                <a:srgbClr val="FFFFFF"/>
              </a:solidFill>
            </a:endParaRPr>
          </a:p>
        </p:txBody>
      </p:sp>
      <p:graphicFrame>
        <p:nvGraphicFramePr>
          <p:cNvPr id="5" name="Content Placeholder 2">
            <a:extLst>
              <a:ext uri="{FF2B5EF4-FFF2-40B4-BE49-F238E27FC236}">
                <a16:creationId xmlns:a16="http://schemas.microsoft.com/office/drawing/2014/main" id="{8440F4E4-AB28-68BA-72D9-C1A1E8C477B0}"/>
              </a:ext>
            </a:extLst>
          </p:cNvPr>
          <p:cNvGraphicFramePr>
            <a:graphicFrameLocks noGrp="1"/>
          </p:cNvGraphicFramePr>
          <p:nvPr>
            <p:ph idx="1"/>
            <p:extLst>
              <p:ext uri="{D42A27DB-BD31-4B8C-83A1-F6EECF244321}">
                <p14:modId xmlns:p14="http://schemas.microsoft.com/office/powerpoint/2010/main" val="121980288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8182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422F9-4219-B97C-09CA-6A5E64763BC7}"/>
              </a:ext>
            </a:extLst>
          </p:cNvPr>
          <p:cNvSpPr>
            <a:spLocks noGrp="1"/>
          </p:cNvSpPr>
          <p:nvPr>
            <p:ph type="title"/>
          </p:nvPr>
        </p:nvSpPr>
        <p:spPr>
          <a:xfrm>
            <a:off x="586478" y="1683756"/>
            <a:ext cx="3115265" cy="2396359"/>
          </a:xfrm>
        </p:spPr>
        <p:txBody>
          <a:bodyPr anchor="b">
            <a:normAutofit/>
          </a:bodyPr>
          <a:lstStyle/>
          <a:p>
            <a:pPr algn="r"/>
            <a:r>
              <a:rPr lang="en-GB" sz="4000" b="1"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Autism Diagnosis (ICD-11)</a:t>
            </a:r>
            <a:br>
              <a:rPr lang="en-GB" sz="40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b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E9277ECA-28FB-EBCB-DE72-C87EAF470169}"/>
              </a:ext>
            </a:extLst>
          </p:cNvPr>
          <p:cNvGraphicFramePr>
            <a:graphicFrameLocks noGrp="1"/>
          </p:cNvGraphicFramePr>
          <p:nvPr>
            <p:ph idx="1"/>
            <p:extLst>
              <p:ext uri="{D42A27DB-BD31-4B8C-83A1-F6EECF244321}">
                <p14:modId xmlns:p14="http://schemas.microsoft.com/office/powerpoint/2010/main" val="277624431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77243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BBE1FA-5B2B-080C-4E09-FEFAA784E255}"/>
              </a:ext>
            </a:extLst>
          </p:cNvPr>
          <p:cNvSpPr>
            <a:spLocks noGrp="1"/>
          </p:cNvSpPr>
          <p:nvPr>
            <p:ph type="title"/>
          </p:nvPr>
        </p:nvSpPr>
        <p:spPr>
          <a:xfrm>
            <a:off x="586478" y="1683756"/>
            <a:ext cx="3115265" cy="2396359"/>
          </a:xfrm>
        </p:spPr>
        <p:txBody>
          <a:bodyPr anchor="b">
            <a:normAutofit/>
          </a:bodyPr>
          <a:lstStyle/>
          <a:p>
            <a:pPr algn="r"/>
            <a:r>
              <a:rPr lang="en-GB" sz="4000" b="1"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Autism Diagnosis (ICD-11)</a:t>
            </a:r>
            <a:br>
              <a:rPr lang="en-GB" sz="40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b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253EA054-7533-07EC-FAFE-7FDF8CC7A9A0}"/>
              </a:ext>
            </a:extLst>
          </p:cNvPr>
          <p:cNvGraphicFramePr>
            <a:graphicFrameLocks noGrp="1"/>
          </p:cNvGraphicFramePr>
          <p:nvPr>
            <p:ph idx="1"/>
            <p:extLst>
              <p:ext uri="{D42A27DB-BD31-4B8C-83A1-F6EECF244321}">
                <p14:modId xmlns:p14="http://schemas.microsoft.com/office/powerpoint/2010/main" val="92877968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29164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F38C31-F638-EC01-C1EB-7516BB6F48C6}"/>
              </a:ext>
            </a:extLst>
          </p:cNvPr>
          <p:cNvSpPr>
            <a:spLocks noGrp="1"/>
          </p:cNvSpPr>
          <p:nvPr>
            <p:ph type="title"/>
          </p:nvPr>
        </p:nvSpPr>
        <p:spPr>
          <a:xfrm>
            <a:off x="1043631" y="809898"/>
            <a:ext cx="10173010" cy="1554480"/>
          </a:xfrm>
        </p:spPr>
        <p:txBody>
          <a:bodyPr anchor="ctr">
            <a:normAutofit/>
          </a:bodyPr>
          <a:lstStyle/>
          <a:p>
            <a:r>
              <a:rPr lang="en-GB" sz="4800" b="1" kern="100" dirty="0">
                <a:effectLst/>
                <a:latin typeface="Aptos" panose="020B0004020202020204" pitchFamily="34" charset="0"/>
                <a:ea typeface="Aptos" panose="020B0004020202020204" pitchFamily="34" charset="0"/>
                <a:cs typeface="Times New Roman" panose="02020603050405020304" pitchFamily="18" charset="0"/>
              </a:rPr>
              <a:t>Mental Health Support in the UK</a:t>
            </a:r>
            <a:br>
              <a:rPr lang="en-GB" sz="4800" kern="100" dirty="0">
                <a:effectLst/>
                <a:latin typeface="Aptos" panose="020B0004020202020204" pitchFamily="34" charset="0"/>
                <a:ea typeface="Aptos" panose="020B0004020202020204" pitchFamily="34" charset="0"/>
                <a:cs typeface="Times New Roman" panose="02020603050405020304" pitchFamily="18" charset="0"/>
              </a:rPr>
            </a:br>
            <a:endParaRPr lang="en-GB" sz="4800" dirty="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280764D4-0CCE-34D0-C700-4DC48EB5838B}"/>
              </a:ext>
            </a:extLst>
          </p:cNvPr>
          <p:cNvGraphicFramePr>
            <a:graphicFrameLocks noGrp="1"/>
          </p:cNvGraphicFramePr>
          <p:nvPr>
            <p:ph idx="1"/>
            <p:extLst>
              <p:ext uri="{D42A27DB-BD31-4B8C-83A1-F6EECF244321}">
                <p14:modId xmlns:p14="http://schemas.microsoft.com/office/powerpoint/2010/main" val="2554230685"/>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02236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A076C9-FAC1-DDB5-52CC-CC8C05C88132}"/>
              </a:ext>
            </a:extLst>
          </p:cNvPr>
          <p:cNvSpPr>
            <a:spLocks noGrp="1"/>
          </p:cNvSpPr>
          <p:nvPr>
            <p:ph type="title"/>
          </p:nvPr>
        </p:nvSpPr>
        <p:spPr>
          <a:xfrm>
            <a:off x="586478" y="1683756"/>
            <a:ext cx="3115265" cy="2396359"/>
          </a:xfrm>
        </p:spPr>
        <p:txBody>
          <a:bodyPr anchor="b">
            <a:normAutofit/>
          </a:bodyPr>
          <a:lstStyle/>
          <a:p>
            <a:pPr algn="r"/>
            <a:r>
              <a:rPr lang="en-GB" sz="3400" b="1" kern="100" dirty="0">
                <a:solidFill>
                  <a:srgbClr val="FFFFFF"/>
                </a:solidFill>
                <a:effectLst/>
                <a:latin typeface="Aptos" panose="020B0004020202020204" pitchFamily="34" charset="0"/>
                <a:ea typeface="Aptos" panose="020B0004020202020204" pitchFamily="34" charset="0"/>
                <a:cs typeface="Times New Roman" panose="02020603050405020304" pitchFamily="18" charset="0"/>
              </a:rPr>
              <a:t>Mental Health Support in the UK</a:t>
            </a:r>
            <a:br>
              <a:rPr lang="en-GB" sz="3400" kern="100" dirty="0">
                <a:solidFill>
                  <a:srgbClr val="FFFFFF"/>
                </a:solidFill>
                <a:effectLst/>
                <a:latin typeface="Aptos" panose="020B0004020202020204" pitchFamily="34" charset="0"/>
                <a:ea typeface="Aptos" panose="020B0004020202020204" pitchFamily="34" charset="0"/>
                <a:cs typeface="Times New Roman" panose="02020603050405020304" pitchFamily="18" charset="0"/>
              </a:rPr>
            </a:br>
            <a:endParaRPr lang="en-GB" sz="3400" dirty="0">
              <a:solidFill>
                <a:srgbClr val="FFFFFF"/>
              </a:solidFill>
            </a:endParaRPr>
          </a:p>
        </p:txBody>
      </p:sp>
      <p:graphicFrame>
        <p:nvGraphicFramePr>
          <p:cNvPr id="5" name="Content Placeholder 2">
            <a:extLst>
              <a:ext uri="{FF2B5EF4-FFF2-40B4-BE49-F238E27FC236}">
                <a16:creationId xmlns:a16="http://schemas.microsoft.com/office/drawing/2014/main" id="{61F90100-106A-F71F-CFC3-451EC17B1072}"/>
              </a:ext>
            </a:extLst>
          </p:cNvPr>
          <p:cNvGraphicFramePr>
            <a:graphicFrameLocks noGrp="1"/>
          </p:cNvGraphicFramePr>
          <p:nvPr>
            <p:ph idx="1"/>
            <p:extLst>
              <p:ext uri="{D42A27DB-BD31-4B8C-83A1-F6EECF244321}">
                <p14:modId xmlns:p14="http://schemas.microsoft.com/office/powerpoint/2010/main" val="273471874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14165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AA8C93-9873-238F-DDE8-DB285A2199D5}"/>
              </a:ext>
            </a:extLst>
          </p:cNvPr>
          <p:cNvSpPr>
            <a:spLocks noGrp="1"/>
          </p:cNvSpPr>
          <p:nvPr>
            <p:ph type="title"/>
          </p:nvPr>
        </p:nvSpPr>
        <p:spPr>
          <a:xfrm>
            <a:off x="686834" y="1153572"/>
            <a:ext cx="3200400" cy="4461163"/>
          </a:xfrm>
        </p:spPr>
        <p:txBody>
          <a:bodyPr>
            <a:normAutofit/>
          </a:bodyPr>
          <a:lstStyle/>
          <a:p>
            <a:r>
              <a:rPr lang="en-GB">
                <a:solidFill>
                  <a:srgbClr val="FFFFFF"/>
                </a:solidFill>
              </a:rPr>
              <a:t>Key points to remember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C9663F8-4261-082F-106F-F4C181B20D71}"/>
              </a:ext>
            </a:extLst>
          </p:cNvPr>
          <p:cNvSpPr>
            <a:spLocks noGrp="1"/>
          </p:cNvSpPr>
          <p:nvPr>
            <p:ph idx="1"/>
          </p:nvPr>
        </p:nvSpPr>
        <p:spPr>
          <a:xfrm>
            <a:off x="4447308" y="591344"/>
            <a:ext cx="6906491" cy="5585619"/>
          </a:xfrm>
        </p:spPr>
        <p:txBody>
          <a:bodyPr anchor="ctr">
            <a:normAutofit/>
          </a:bodyPr>
          <a:lstStyle/>
          <a:p>
            <a:r>
              <a:rPr lang="en-GB" sz="2200" b="1" kern="100" dirty="0">
                <a:effectLst/>
                <a:latin typeface="Aptos" panose="020B0004020202020204" pitchFamily="34" charset="0"/>
                <a:ea typeface="Aptos" panose="020B0004020202020204" pitchFamily="34" charset="0"/>
                <a:cs typeface="Times New Roman" panose="02020603050405020304" pitchFamily="18" charset="0"/>
              </a:rPr>
              <a:t>Question Assumptions </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 Instead of simply stating facts, ask "Why does this matter?", "Is there an alternative perspective?", or "What are the limitations of this idea?"</a:t>
            </a:r>
          </a:p>
          <a:p>
            <a:r>
              <a:rPr lang="en-GB" sz="2200" b="1" kern="100" dirty="0">
                <a:effectLst/>
                <a:latin typeface="Aptos" panose="020B0004020202020204" pitchFamily="34" charset="0"/>
                <a:ea typeface="Aptos" panose="020B0004020202020204" pitchFamily="34" charset="0"/>
                <a:cs typeface="Times New Roman" panose="02020603050405020304" pitchFamily="18" charset="0"/>
              </a:rPr>
              <a:t>Incorporate Evidence </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 Support arguments with academic sources, studies, or statistics, and contrast findings.</a:t>
            </a:r>
          </a:p>
          <a:p>
            <a:r>
              <a:rPr lang="en-GB" sz="2200" b="1" kern="100" dirty="0">
                <a:effectLst/>
                <a:latin typeface="Aptos" panose="020B0004020202020204" pitchFamily="34" charset="0"/>
                <a:ea typeface="Aptos" panose="020B0004020202020204" pitchFamily="34" charset="0"/>
                <a:cs typeface="Times New Roman" panose="02020603050405020304" pitchFamily="18" charset="0"/>
              </a:rPr>
              <a:t>Use Comparative Phrases </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 Words like "however," "despite this," "on the other hand," and "nevertheless" help introduce different viewpoints.</a:t>
            </a:r>
          </a:p>
          <a:p>
            <a:r>
              <a:rPr lang="en-GB" sz="2200" b="1" kern="100" dirty="0">
                <a:effectLst/>
                <a:latin typeface="Aptos" panose="020B0004020202020204" pitchFamily="34" charset="0"/>
                <a:ea typeface="Aptos" panose="020B0004020202020204" pitchFamily="34" charset="0"/>
                <a:cs typeface="Times New Roman" panose="02020603050405020304" pitchFamily="18" charset="0"/>
              </a:rPr>
              <a:t>Analyse Cause and Effect </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 Explore the consequences of a statement rather than just stating it.</a:t>
            </a:r>
          </a:p>
          <a:p>
            <a:r>
              <a:rPr lang="en-GB" sz="2200" b="1" kern="100" dirty="0">
                <a:effectLst/>
                <a:latin typeface="Aptos" panose="020B0004020202020204" pitchFamily="34" charset="0"/>
                <a:ea typeface="Aptos" panose="020B0004020202020204" pitchFamily="34" charset="0"/>
                <a:cs typeface="Times New Roman" panose="02020603050405020304" pitchFamily="18" charset="0"/>
              </a:rPr>
              <a:t>Engage with Debates </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 Introduce opposing arguments or counterpoints to demonstrate deeper understanding.</a:t>
            </a:r>
          </a:p>
          <a:p>
            <a:pPr marL="0" indent="0">
              <a:buNone/>
            </a:pPr>
            <a:endParaRPr lang="en-GB" sz="2200" dirty="0"/>
          </a:p>
        </p:txBody>
      </p:sp>
    </p:spTree>
    <p:extLst>
      <p:ext uri="{BB962C8B-B14F-4D97-AF65-F5344CB8AC3E}">
        <p14:creationId xmlns:p14="http://schemas.microsoft.com/office/powerpoint/2010/main" val="30614100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TotalTime>
  <Words>888</Words>
  <Application>Microsoft Office PowerPoint</Application>
  <PresentationFormat>Widescreen</PresentationFormat>
  <Paragraphs>49</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Aptos Display</vt:lpstr>
      <vt:lpstr>Arial</vt:lpstr>
      <vt:lpstr>Calibri</vt:lpstr>
      <vt:lpstr>Courier New</vt:lpstr>
      <vt:lpstr>Office Theme</vt:lpstr>
      <vt:lpstr>Developing critical analysis</vt:lpstr>
      <vt:lpstr>Question Assumptions </vt:lpstr>
      <vt:lpstr>Incorporate Evidence </vt:lpstr>
      <vt:lpstr>Use Comparative Phrases </vt:lpstr>
      <vt:lpstr>Analyse Cause and Effect </vt:lpstr>
      <vt:lpstr>Engage with Debates </vt:lpstr>
      <vt:lpstr>Developing critical analysis</vt:lpstr>
      <vt:lpstr>Schizophrenia Treatment </vt:lpstr>
      <vt:lpstr>Schizophrenia Treatment </vt:lpstr>
      <vt:lpstr>Autism Diagnosis (ICD-11) </vt:lpstr>
      <vt:lpstr>Autism Diagnosis (ICD-11) </vt:lpstr>
      <vt:lpstr>Mental Health Support in the UK </vt:lpstr>
      <vt:lpstr>Mental Health Support in the UK </vt:lpstr>
      <vt:lpstr>Key points to remember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Beau Academic</dc:creator>
  <cp:lastModifiedBy>Beau Academic</cp:lastModifiedBy>
  <cp:revision>1</cp:revision>
  <dcterms:created xsi:type="dcterms:W3CDTF">2025-02-21T09:38:41Z</dcterms:created>
  <dcterms:modified xsi:type="dcterms:W3CDTF">2025-02-21T09:49:58Z</dcterms:modified>
</cp:coreProperties>
</file>