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B86740-9426-9C24-9A57-37EEF8A600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0350C9-64E2-DF45-B45D-5A378A0079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45AEF5-E3F6-DE26-B841-F6CFC2D92B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5CB1-5AE3-E14A-96A4-5514A04C1340}" type="datetimeFigureOut">
              <a:rPr lang="en-US" smtClean="0"/>
              <a:t>7/4/25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FED947-D269-2FDF-9AE8-2611372E9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51DE38-197C-8CC7-0CA8-AA47852203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D179F-ED93-0A46-8705-BF947971E4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702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7E2DC0-4633-9E97-41A9-C6D066705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E54586-EA26-BFB1-BD3E-BDB4E4472F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9D6ACE-9736-3944-6C94-0E1A88E3E4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5CB1-5AE3-E14A-96A4-5514A04C1340}" type="datetimeFigureOut">
              <a:rPr lang="en-US" smtClean="0"/>
              <a:t>7/4/25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C9DEEF-42D8-4DF1-E9EF-761D1C7E89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CCE0F5-28C1-F7D7-DEF6-5C787C965D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D179F-ED93-0A46-8705-BF947971E4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645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EFE8D6-6A0B-75D8-968C-9AD90BE7B7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F3619D-A194-257E-FD1B-41CC989182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E0FE16-876B-CEC9-DF7D-E3A628C1DC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5CB1-5AE3-E14A-96A4-5514A04C1340}" type="datetimeFigureOut">
              <a:rPr lang="en-US" smtClean="0"/>
              <a:t>7/4/25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AFB7E9-19A0-9747-DD5A-D076CD016F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AA3B51-F75B-A50F-947D-87D2750472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D179F-ED93-0A46-8705-BF947971E4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655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E4E5A-46CA-4932-725D-A0CFE929B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0126DA-8641-E985-429B-2D38E235BF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7006FA-DE66-89B9-9EBE-A2C12E6D52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CFFB4B-D67C-A780-6B9A-872770543A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5CB1-5AE3-E14A-96A4-5514A04C1340}" type="datetimeFigureOut">
              <a:rPr lang="en-US" smtClean="0"/>
              <a:t>7/4/25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EF57B9-373E-3DC7-3A60-E6B4EF39E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39ADC3-2D69-D5CC-9546-7B17D7C10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D179F-ED93-0A46-8705-BF947971E4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661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172696-3EF0-F647-9746-31088E5D53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DEDF1E-95EF-39E2-4EEC-BD99C99FE3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58E8C2-643C-1129-D356-3FF7880E27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6A6404-9944-2767-2E72-58FEECD9B3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B273206-76DC-FDE8-3FEE-5A2F05A216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7CA6E7-A7E9-CF36-C9B4-D4875ACA2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5CB1-5AE3-E14A-96A4-5514A04C1340}" type="datetimeFigureOut">
              <a:rPr lang="en-US" smtClean="0"/>
              <a:t>7/4/25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8AA6C1F-83FB-C928-056B-213267B163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5F443A-2A6F-858A-D213-5B7D0428C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D179F-ED93-0A46-8705-BF947971E4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130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90C81A-53C1-24A7-731A-CE3787D35E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2EC8A6-480A-B2F7-28CD-5F6DA9D8E7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5CB1-5AE3-E14A-96A4-5514A04C1340}" type="datetimeFigureOut">
              <a:rPr lang="en-US" smtClean="0"/>
              <a:t>7/4/25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725ED1-EAAE-EAE6-3924-4452ACFD62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21E42B-5CD1-C119-B560-295EAB490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D179F-ED93-0A46-8705-BF947971E4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3261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7C4F2C5-DD94-5346-4D1D-B859A1E69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5CB1-5AE3-E14A-96A4-5514A04C1340}" type="datetimeFigureOut">
              <a:rPr lang="en-US" smtClean="0"/>
              <a:t>7/4/25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A09EBC-C0F7-A625-894B-9E4D6235F8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55FA9E-9F00-5956-DDE9-8D0A878AD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D179F-ED93-0A46-8705-BF947971E4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93161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8F4618-6651-F74B-B18E-322F44479F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78D0E6-D842-7B0C-535E-C400C5A332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DCB13E-60EB-E23D-7779-CD7F1AA3F6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3ACA7F-079F-F45D-DEA3-9EF1412FE4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5CB1-5AE3-E14A-96A4-5514A04C1340}" type="datetimeFigureOut">
              <a:rPr lang="en-US" smtClean="0"/>
              <a:t>7/4/25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1CD784-9026-9B69-6CB3-0573C9B25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B29BB1-0784-0992-0688-618061A537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D179F-ED93-0A46-8705-BF947971E4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4268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6E803D-9734-B948-BFEF-04874E8F2C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9BFF77B-02B7-6832-A0C3-D5E8CBA468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5CA1BD-D53F-A9C7-BB3E-D9279E615A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C32C3E-9899-D226-E159-AE59DFDDD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5CB1-5AE3-E14A-96A4-5514A04C1340}" type="datetimeFigureOut">
              <a:rPr lang="en-US" smtClean="0"/>
              <a:t>7/4/25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6E7D11-0869-1463-0B07-F4DE571F7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0F851C-2FDC-7F76-8BAF-65C54C286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D179F-ED93-0A46-8705-BF947971E4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2899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D46084-6DF5-BB7A-D9AF-43C7DF629C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884CF1-5895-EA6F-8314-A445692F74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9EB291-6195-BEFA-9E4B-B4D742398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5CB1-5AE3-E14A-96A4-5514A04C1340}" type="datetimeFigureOut">
              <a:rPr lang="en-US" smtClean="0"/>
              <a:t>7/4/25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9EBD19-C620-67F4-FACE-A67460F07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D64682-149C-787B-9941-AB5899071E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D179F-ED93-0A46-8705-BF947971E4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992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71ED170-BD13-E718-1932-AC37FFDA2C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4F05C7-2350-CB66-D00A-887A826C8D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8734EA-CCA5-4177-1F89-6A4FC51EC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5CB1-5AE3-E14A-96A4-5514A04C1340}" type="datetimeFigureOut">
              <a:rPr lang="en-US" smtClean="0"/>
              <a:t>7/4/25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12C41E-2C4C-95D0-9949-EB86B8C965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9FF8E9-70C1-F207-D76A-536B9A2A98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D179F-ED93-0A46-8705-BF947971E4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13865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97584C-40A8-6BC5-E26E-15FD95B197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8E443F-6690-ED88-AE38-0DD69DAF4C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C2F57D-C49D-4123-95C9-C9CB4F8763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47D5CB1-5AE3-E14A-96A4-5514A04C1340}" type="datetimeFigureOut">
              <a:rPr lang="en-US" smtClean="0"/>
              <a:t>7/4/25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816334-9990-D5BB-18E8-283CB8E204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BFD9AA-A8B9-58E6-D827-328CED658A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DDD179F-ED93-0A46-8705-BF947971E4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127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inces-trust.org.uk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ECC07320-C2CA-4E29-8481-9D9E143C77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3822C216-55A4-76DA-4408-62A94ADC1A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42685" y="743447"/>
            <a:ext cx="3973385" cy="3692028"/>
          </a:xfrm>
          <a:noFill/>
        </p:spPr>
        <p:txBody>
          <a:bodyPr>
            <a:normAutofit/>
          </a:bodyPr>
          <a:lstStyle/>
          <a:p>
            <a:pPr algn="l"/>
            <a:r>
              <a:rPr lang="en-GB" sz="2900" b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Student Name: </a:t>
            </a:r>
            <a:r>
              <a:rPr lang="en-GB" sz="2900" kern="10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Yovka</a:t>
            </a:r>
            <a:r>
              <a:rPr lang="en-GB" sz="29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900" kern="10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Nedeva</a:t>
            </a:r>
            <a:br>
              <a:rPr lang="en-GB" sz="29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900" b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Student Number:</a:t>
            </a:r>
            <a:r>
              <a:rPr lang="en-GB" sz="29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1908957</a:t>
            </a:r>
            <a:br>
              <a:rPr lang="en-GB" sz="29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900" b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Module: </a:t>
            </a:r>
            <a:r>
              <a:rPr lang="en-GB" sz="29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Managing </a:t>
            </a:r>
            <a:r>
              <a:rPr lang="en-GB" sz="29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Enterprise </a:t>
            </a:r>
            <a:r>
              <a:rPr lang="en-GB" sz="1800" kern="10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en-GB" sz="19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BMSW4011</a:t>
            </a:r>
            <a:r>
              <a:rPr lang="en-GB" sz="1000">
                <a:effectLst/>
              </a:rPr>
              <a:t> </a:t>
            </a:r>
            <a:r>
              <a:rPr lang="en-GB" sz="1800" dirty="0">
                <a:effectLst/>
              </a:rPr>
              <a:t>)</a:t>
            </a:r>
            <a:br>
              <a:rPr lang="en-GB" sz="29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9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160C279-4283-CCAB-D6BF-4195CA6B95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0" b="2"/>
          <a:stretch>
            <a:fillRect/>
          </a:stretch>
        </p:blipFill>
        <p:spPr>
          <a:xfrm>
            <a:off x="20" y="10"/>
            <a:ext cx="6992881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31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A4DAC7-18E5-33AF-A910-8F25D2978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92119" y="891540"/>
            <a:ext cx="4589493" cy="1578308"/>
          </a:xfrm>
        </p:spPr>
        <p:txBody>
          <a:bodyPr>
            <a:normAutofit/>
          </a:bodyPr>
          <a:lstStyle/>
          <a:p>
            <a:r>
              <a:rPr lang="en-GB" sz="4000"/>
              <a:t>Introduction </a:t>
            </a:r>
            <a:endParaRPr lang="en-US" sz="4000"/>
          </a:p>
        </p:txBody>
      </p:sp>
      <p:pic>
        <p:nvPicPr>
          <p:cNvPr id="5" name="Picture 4" descr="Red and pink paper stripes in a wave shape">
            <a:extLst>
              <a:ext uri="{FF2B5EF4-FFF2-40B4-BE49-F238E27FC236}">
                <a16:creationId xmlns:a16="http://schemas.microsoft.com/office/drawing/2014/main" id="{683FFE58-5E79-A62A-DD95-B6580B6A6A2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063" r="15682"/>
          <a:stretch>
            <a:fillRect/>
          </a:stretch>
        </p:blipFill>
        <p:spPr>
          <a:xfrm>
            <a:off x="1" y="10"/>
            <a:ext cx="6832674" cy="6857990"/>
          </a:xfrm>
          <a:custGeom>
            <a:avLst/>
            <a:gdLst/>
            <a:ahLst/>
            <a:cxnLst/>
            <a:rect l="l" t="t" r="r" b="b"/>
            <a:pathLst>
              <a:path w="6832674" h="6858000">
                <a:moveTo>
                  <a:pt x="0" y="0"/>
                </a:moveTo>
                <a:lnTo>
                  <a:pt x="6832674" y="0"/>
                </a:lnTo>
                <a:lnTo>
                  <a:pt x="6749707" y="183520"/>
                </a:lnTo>
                <a:cubicBezTo>
                  <a:pt x="6327787" y="1181050"/>
                  <a:pt x="6094475" y="2277779"/>
                  <a:pt x="6094475" y="3429000"/>
                </a:cubicBezTo>
                <a:cubicBezTo>
                  <a:pt x="6094475" y="4580222"/>
                  <a:pt x="6327787" y="5676950"/>
                  <a:pt x="6749707" y="6674481"/>
                </a:cubicBezTo>
                <a:lnTo>
                  <a:pt x="683267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11955-BDE2-A99F-0262-28838E68FD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92119" y="2630161"/>
            <a:ext cx="4589491" cy="3332489"/>
          </a:xfrm>
        </p:spPr>
        <p:txBody>
          <a:bodyPr>
            <a:normAutofit/>
          </a:bodyPr>
          <a:lstStyle/>
          <a:p>
            <a:r>
              <a:rPr lang="en-GB" sz="20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Welcome to Yovella Hair – Affordable, premium hair extensions with fast Cardiff delivery.</a:t>
            </a:r>
          </a:p>
        </p:txBody>
      </p:sp>
    </p:spTree>
    <p:extLst>
      <p:ext uri="{BB962C8B-B14F-4D97-AF65-F5344CB8AC3E}">
        <p14:creationId xmlns:p14="http://schemas.microsoft.com/office/powerpoint/2010/main" val="1977359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Turquoise drawing pin on a pink background">
            <a:extLst>
              <a:ext uri="{FF2B5EF4-FFF2-40B4-BE49-F238E27FC236}">
                <a16:creationId xmlns:a16="http://schemas.microsoft.com/office/drawing/2014/main" id="{E91580A5-E32E-E0A0-987F-4F5BF8005A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82" b="-1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C65459-202D-49AD-A807-3A4D3804B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/>
              <a:t>My Business idea </a:t>
            </a:r>
            <a:endParaRPr lang="en-US" sz="4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E3A9FA-DDA5-50BB-E077-380C849EE4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>
            <a:normAutofit/>
          </a:bodyPr>
          <a:lstStyle/>
          <a:p>
            <a:r>
              <a:rPr lang="en-GB" sz="20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Business: Yovella Hair</a:t>
            </a:r>
          </a:p>
          <a:p>
            <a:r>
              <a:rPr lang="en-GB" sz="20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Product: Premium hair extensions</a:t>
            </a:r>
          </a:p>
          <a:p>
            <a:r>
              <a:rPr lang="en-GB" sz="20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USP: Fast, same-day Cardiff delivery</a:t>
            </a:r>
          </a:p>
          <a:p>
            <a:r>
              <a:rPr lang="en-GB" sz="20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Based in Grangetown, Cardiff</a:t>
            </a:r>
          </a:p>
          <a:p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7510877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5">
            <a:extLst>
              <a:ext uri="{FF2B5EF4-FFF2-40B4-BE49-F238E27FC236}">
                <a16:creationId xmlns:a16="http://schemas.microsoft.com/office/drawing/2014/main" id="{8181FC64-B306-4821-98E2-780662EFC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4" name="Picture 3" descr="Yellow speech bubble on pink background">
            <a:extLst>
              <a:ext uri="{FF2B5EF4-FFF2-40B4-BE49-F238E27FC236}">
                <a16:creationId xmlns:a16="http://schemas.microsoft.com/office/drawing/2014/main" id="{F82A4D73-F238-D925-B245-69D938F21B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51" r="1" b="5224"/>
          <a:stretch>
            <a:fillRect/>
          </a:stretch>
        </p:blipFill>
        <p:spPr>
          <a:xfrm>
            <a:off x="20" y="10"/>
            <a:ext cx="9947062" cy="6857990"/>
          </a:xfrm>
          <a:prstGeom prst="rect">
            <a:avLst/>
          </a:prstGeom>
        </p:spPr>
      </p:pic>
      <p:sp>
        <p:nvSpPr>
          <p:cNvPr id="7" name="Freeform: Shape 6">
            <a:extLst>
              <a:ext uri="{FF2B5EF4-FFF2-40B4-BE49-F238E27FC236}">
                <a16:creationId xmlns:a16="http://schemas.microsoft.com/office/drawing/2014/main" id="{5871FC61-DD4E-47D4-81FD-8A7E7D12B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86049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F9EC3F91-A75C-4F74-867E-E4C28C1354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48226" y="0"/>
            <a:ext cx="5043774" cy="6858000"/>
          </a:xfrm>
          <a:custGeom>
            <a:avLst/>
            <a:gdLst>
              <a:gd name="connsiteX0" fmla="*/ 1648981 w 5043774"/>
              <a:gd name="connsiteY0" fmla="*/ 0 h 6858000"/>
              <a:gd name="connsiteX1" fmla="*/ 2759699 w 5043774"/>
              <a:gd name="connsiteY1" fmla="*/ 0 h 6858000"/>
              <a:gd name="connsiteX2" fmla="*/ 3379301 w 5043774"/>
              <a:gd name="connsiteY2" fmla="*/ 0 h 6858000"/>
              <a:gd name="connsiteX3" fmla="*/ 3552342 w 5043774"/>
              <a:gd name="connsiteY3" fmla="*/ 0 h 6858000"/>
              <a:gd name="connsiteX4" fmla="*/ 4617166 w 5043774"/>
              <a:gd name="connsiteY4" fmla="*/ 0 h 6858000"/>
              <a:gd name="connsiteX5" fmla="*/ 4786130 w 5043774"/>
              <a:gd name="connsiteY5" fmla="*/ 0 h 6858000"/>
              <a:gd name="connsiteX6" fmla="*/ 4980168 w 5043774"/>
              <a:gd name="connsiteY6" fmla="*/ 0 h 6858000"/>
              <a:gd name="connsiteX7" fmla="*/ 5043774 w 5043774"/>
              <a:gd name="connsiteY7" fmla="*/ 0 h 6858000"/>
              <a:gd name="connsiteX8" fmla="*/ 5043774 w 5043774"/>
              <a:gd name="connsiteY8" fmla="*/ 6858000 h 6858000"/>
              <a:gd name="connsiteX9" fmla="*/ 4980168 w 5043774"/>
              <a:gd name="connsiteY9" fmla="*/ 6858000 h 6858000"/>
              <a:gd name="connsiteX10" fmla="*/ 4786130 w 5043774"/>
              <a:gd name="connsiteY10" fmla="*/ 6858000 h 6858000"/>
              <a:gd name="connsiteX11" fmla="*/ 4617166 w 5043774"/>
              <a:gd name="connsiteY11" fmla="*/ 6858000 h 6858000"/>
              <a:gd name="connsiteX12" fmla="*/ 3552342 w 5043774"/>
              <a:gd name="connsiteY12" fmla="*/ 6858000 h 6858000"/>
              <a:gd name="connsiteX13" fmla="*/ 3379301 w 5043774"/>
              <a:gd name="connsiteY13" fmla="*/ 6858000 h 6858000"/>
              <a:gd name="connsiteX14" fmla="*/ 2759699 w 5043774"/>
              <a:gd name="connsiteY14" fmla="*/ 6858000 h 6858000"/>
              <a:gd name="connsiteX15" fmla="*/ 2542782 w 5043774"/>
              <a:gd name="connsiteY15" fmla="*/ 6858000 h 6858000"/>
              <a:gd name="connsiteX16" fmla="*/ 2429239 w 5043774"/>
              <a:gd name="connsiteY16" fmla="*/ 6780599 h 6858000"/>
              <a:gd name="connsiteX17" fmla="*/ 1904328 w 5043774"/>
              <a:gd name="connsiteY17" fmla="*/ 6374814 h 6858000"/>
              <a:gd name="connsiteX18" fmla="*/ 0 w 5043774"/>
              <a:gd name="connsiteY18" fmla="*/ 3621656 h 6858000"/>
              <a:gd name="connsiteX19" fmla="*/ 1626503 w 5043774"/>
              <a:gd name="connsiteY19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5043774" h="6858000">
                <a:moveTo>
                  <a:pt x="1648981" y="0"/>
                </a:moveTo>
                <a:lnTo>
                  <a:pt x="2759699" y="0"/>
                </a:lnTo>
                <a:lnTo>
                  <a:pt x="3379301" y="0"/>
                </a:lnTo>
                <a:lnTo>
                  <a:pt x="3552342" y="0"/>
                </a:lnTo>
                <a:lnTo>
                  <a:pt x="4617166" y="0"/>
                </a:lnTo>
                <a:lnTo>
                  <a:pt x="4786130" y="0"/>
                </a:lnTo>
                <a:lnTo>
                  <a:pt x="4980168" y="0"/>
                </a:lnTo>
                <a:lnTo>
                  <a:pt x="5043774" y="0"/>
                </a:lnTo>
                <a:lnTo>
                  <a:pt x="5043774" y="6858000"/>
                </a:lnTo>
                <a:lnTo>
                  <a:pt x="4980168" y="6858000"/>
                </a:lnTo>
                <a:lnTo>
                  <a:pt x="4786130" y="6858000"/>
                </a:lnTo>
                <a:lnTo>
                  <a:pt x="4617166" y="6858000"/>
                </a:lnTo>
                <a:lnTo>
                  <a:pt x="3552342" y="6858000"/>
                </a:lnTo>
                <a:lnTo>
                  <a:pt x="3379301" y="6858000"/>
                </a:lnTo>
                <a:lnTo>
                  <a:pt x="2759699" y="6858000"/>
                </a:lnTo>
                <a:lnTo>
                  <a:pt x="2542782" y="6858000"/>
                </a:lnTo>
                <a:lnTo>
                  <a:pt x="2429239" y="6780599"/>
                </a:lnTo>
                <a:cubicBezTo>
                  <a:pt x="2252641" y="6653108"/>
                  <a:pt x="2079285" y="6515397"/>
                  <a:pt x="1904328" y="6374814"/>
                </a:cubicBezTo>
                <a:cubicBezTo>
                  <a:pt x="943579" y="5602839"/>
                  <a:pt x="0" y="4969131"/>
                  <a:pt x="0" y="3621656"/>
                </a:cubicBezTo>
                <a:cubicBezTo>
                  <a:pt x="0" y="2093192"/>
                  <a:pt x="582912" y="754641"/>
                  <a:pt x="1626503" y="14997"/>
                </a:cubicBezTo>
                <a:close/>
              </a:path>
            </a:pathLst>
          </a:cu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829A1E2C-5AC8-40FC-99E9-832069D397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97013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065601-8DCC-01C4-F8B2-B0CACA984C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0" y="1045597"/>
            <a:ext cx="3633746" cy="1588422"/>
          </a:xfrm>
        </p:spPr>
        <p:txBody>
          <a:bodyPr anchor="b">
            <a:normAutofit/>
          </a:bodyPr>
          <a:lstStyle/>
          <a:p>
            <a:r>
              <a:rPr lang="en-GB" sz="3600"/>
              <a:t>Why I Choose This Idea </a:t>
            </a:r>
            <a:endParaRPr lang="en-US" sz="36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6BA1E1-998E-48C1-34B6-47F106962D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19" y="2722729"/>
            <a:ext cx="3633747" cy="2700062"/>
          </a:xfrm>
        </p:spPr>
        <p:txBody>
          <a:bodyPr>
            <a:normAutofit/>
          </a:bodyPr>
          <a:lstStyle/>
          <a:p>
            <a:r>
              <a:rPr lang="en-GB" sz="20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Based on personal experience</a:t>
            </a:r>
          </a:p>
          <a:p>
            <a:r>
              <a:rPr lang="en-GB" sz="20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Customers frustrated with delivery delays</a:t>
            </a:r>
          </a:p>
          <a:p>
            <a:r>
              <a:rPr lang="en-GB" sz="20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Gap in Cardiff market for fast, friendly service</a:t>
            </a:r>
          </a:p>
        </p:txBody>
      </p:sp>
    </p:spTree>
    <p:extLst>
      <p:ext uri="{BB962C8B-B14F-4D97-AF65-F5344CB8AC3E}">
        <p14:creationId xmlns:p14="http://schemas.microsoft.com/office/powerpoint/2010/main" val="38210935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Two dice rolling in mid-air">
            <a:extLst>
              <a:ext uri="{FF2B5EF4-FFF2-40B4-BE49-F238E27FC236}">
                <a16:creationId xmlns:a16="http://schemas.microsoft.com/office/drawing/2014/main" id="{31A2871A-19AB-A7B3-BD6D-4A6E7B2943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7" r="1910" b="-2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04A9C4-B608-8279-1BB7-6400BA7FF0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31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Business Structure and SMART Objectives</a:t>
            </a:r>
            <a:br>
              <a:rPr lang="en-GB" sz="31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1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8B4D71-9C69-2404-5F6C-86ABF32604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>
            <a:normAutofit/>
          </a:bodyPr>
          <a:lstStyle/>
          <a:p>
            <a:r>
              <a:rPr lang="en-GB" sz="20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Sole trader</a:t>
            </a:r>
          </a:p>
          <a:p>
            <a:r>
              <a:rPr lang="en-GB" sz="20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Full control, easy to manage</a:t>
            </a:r>
          </a:p>
          <a:p>
            <a:r>
              <a:rPr lang="en-GB" sz="20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SMART objectives:</a:t>
            </a:r>
          </a:p>
          <a:p>
            <a:r>
              <a:rPr lang="en-GB" sz="20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50 customers in 6 months</a:t>
            </a:r>
          </a:p>
          <a:p>
            <a:r>
              <a:rPr lang="en-GB" sz="20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Profit margin of 20%</a:t>
            </a:r>
          </a:p>
          <a:p>
            <a:r>
              <a:rPr lang="en-GB" sz="20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Deliver 80% of orders in 24 hours</a:t>
            </a:r>
          </a:p>
          <a:p>
            <a:r>
              <a:rPr lang="en-GB" sz="20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500 Instagram followers in first year</a:t>
            </a:r>
          </a:p>
        </p:txBody>
      </p:sp>
    </p:spTree>
    <p:extLst>
      <p:ext uri="{BB962C8B-B14F-4D97-AF65-F5344CB8AC3E}">
        <p14:creationId xmlns:p14="http://schemas.microsoft.com/office/powerpoint/2010/main" val="31841436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Map graphic with pins">
            <a:extLst>
              <a:ext uri="{FF2B5EF4-FFF2-40B4-BE49-F238E27FC236}">
                <a16:creationId xmlns:a16="http://schemas.microsoft.com/office/drawing/2014/main" id="{4518353F-3B3E-040D-FA44-4A3A4B9BF2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" r="-1" b="-1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CE505B-B1D7-6520-9F95-3F0FD25740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31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Location – Grangetown, Cardiff</a:t>
            </a:r>
            <a:br>
              <a:rPr lang="en-GB" sz="31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1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5EA107-336C-463B-E57A-9540FD49E2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>
            <a:normAutofit/>
          </a:bodyPr>
          <a:lstStyle/>
          <a:p>
            <a:r>
              <a:rPr lang="en-GB" sz="20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CF11 postcode area</a:t>
            </a:r>
          </a:p>
          <a:p>
            <a:r>
              <a:rPr lang="en-GB" sz="20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Close to Cardiff Bay, Canton, and city centre</a:t>
            </a:r>
          </a:p>
          <a:p>
            <a:r>
              <a:rPr lang="en-GB" sz="20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Fast delivery possible</a:t>
            </a:r>
          </a:p>
          <a:p>
            <a:r>
              <a:rPr lang="en-GB" sz="20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Target audience: Local women aged 18–34</a:t>
            </a:r>
          </a:p>
          <a:p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4961061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rrows pointing up graphic">
            <a:extLst>
              <a:ext uri="{FF2B5EF4-FFF2-40B4-BE49-F238E27FC236}">
                <a16:creationId xmlns:a16="http://schemas.microsoft.com/office/drawing/2014/main" id="{82C52510-1567-A92B-1EB1-486A9E186E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03" b="13474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68BCF3-BD5C-422F-8D86-D123518912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/>
              <a:t>Market Research </a:t>
            </a:r>
            <a:endParaRPr lang="en-US" sz="4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B29BD5-B80D-CA84-7457-04749036BA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>
            <a:normAutofit/>
          </a:bodyPr>
          <a:lstStyle/>
          <a:p>
            <a:r>
              <a:rPr lang="en-GB" sz="20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Primary: Google Forms survey (25 responses)</a:t>
            </a:r>
          </a:p>
          <a:p>
            <a:r>
              <a:rPr lang="en-GB" sz="20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Secondary: Haircare market research</a:t>
            </a:r>
          </a:p>
          <a:p>
            <a:r>
              <a:rPr lang="en-GB" sz="20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findings:</a:t>
            </a:r>
          </a:p>
          <a:p>
            <a:r>
              <a:rPr lang="en-GB" sz="20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80% prefer human hair</a:t>
            </a:r>
          </a:p>
          <a:p>
            <a:r>
              <a:rPr lang="en-GB" sz="20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Fast delivery is a top priority</a:t>
            </a:r>
          </a:p>
          <a:p>
            <a:r>
              <a:rPr lang="en-GB" sz="20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Instagram is the most popular platform</a:t>
            </a:r>
          </a:p>
          <a:p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29061006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5CB593EA-2F98-479F-B4C4-F366571FA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C3125BA-F604-936C-17C0-86E5362C00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567644" cy="347472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851B87F-E9B4-7AD4-7A9E-85B3222E43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643" y="0"/>
            <a:ext cx="2578265" cy="351763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9D9FE56-B102-711F-2435-718787E2D6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5909" y="-1"/>
            <a:ext cx="2709756" cy="342623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14BDBA3-AEA5-9C6D-E750-21F2C794560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5777" y="-1"/>
            <a:ext cx="3536922" cy="351763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DA6E568-1C02-B761-5533-55C249D9B17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43" r="-2" b="41202"/>
          <a:stretch>
            <a:fillRect/>
          </a:stretch>
        </p:blipFill>
        <p:spPr>
          <a:xfrm>
            <a:off x="-1018" y="3474720"/>
            <a:ext cx="6401972" cy="338328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39BEB6D0-9E4E-4221-93D1-74ABECEE9E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45910" y="3474720"/>
            <a:ext cx="6046090" cy="3383281"/>
          </a:xfrm>
          <a:prstGeom prst="rect">
            <a:avLst/>
          </a:prstGeom>
          <a:solidFill>
            <a:srgbClr val="624A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4189B4-48D2-DAF7-0F66-919683951A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1653" y="3799272"/>
            <a:ext cx="5193748" cy="637124"/>
          </a:xfrm>
        </p:spPr>
        <p:txBody>
          <a:bodyPr>
            <a:normAutofit/>
          </a:bodyPr>
          <a:lstStyle/>
          <a:p>
            <a:r>
              <a:rPr lang="en-GB" sz="3200">
                <a:solidFill>
                  <a:srgbClr val="FFFFFF"/>
                </a:solidFill>
              </a:rPr>
              <a:t>Marketing Materials </a:t>
            </a:r>
            <a:endParaRPr lang="en-US" sz="32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F5D6D8-6981-A218-1CF9-B38BE3CE41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9648" y="4510585"/>
            <a:ext cx="5366610" cy="1758732"/>
          </a:xfrm>
        </p:spPr>
        <p:txBody>
          <a:bodyPr>
            <a:normAutofit/>
          </a:bodyPr>
          <a:lstStyle/>
          <a:p>
            <a:r>
              <a:rPr lang="en-GB" sz="1800" kern="100">
                <a:solidFill>
                  <a:srgbClr val="FFFFFF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Designed Instagram story ads and digital flyers</a:t>
            </a:r>
          </a:p>
          <a:p>
            <a:r>
              <a:rPr lang="en-GB" sz="1800" kern="100">
                <a:solidFill>
                  <a:srgbClr val="FFFFFF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Created logo and brand visuals using Canva</a:t>
            </a:r>
          </a:p>
          <a:p>
            <a:r>
              <a:rPr lang="en-GB" sz="1800" kern="100">
                <a:solidFill>
                  <a:srgbClr val="FFFFFF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Focused on Instagram as main platform</a:t>
            </a:r>
          </a:p>
          <a:p>
            <a:endParaRPr lang="en-US" sz="18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3656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9A724DBA-D2D9-471E-8ED7-2015DDD950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A552C0-FB7D-1991-DF3E-B05D82FD40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9014" y="525982"/>
            <a:ext cx="4282983" cy="1200361"/>
          </a:xfrm>
        </p:spPr>
        <p:txBody>
          <a:bodyPr anchor="b">
            <a:normAutofit/>
          </a:bodyPr>
          <a:lstStyle/>
          <a:p>
            <a:r>
              <a:rPr lang="en-GB" sz="3600"/>
              <a:t>Financial Planning </a:t>
            </a:r>
            <a:endParaRPr lang="en-US" sz="360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8980754-6F4B-43C9-B9BE-127B6BED65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546413" y="215201"/>
            <a:ext cx="740664" cy="1183349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0234" y="354959"/>
            <a:ext cx="6184973" cy="591521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A76BD8-478C-E3D3-C8CB-C7D6908998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6" r="2" b="2"/>
          <a:stretch>
            <a:fillRect/>
          </a:stretch>
        </p:blipFill>
        <p:spPr>
          <a:xfrm>
            <a:off x="415181" y="898087"/>
            <a:ext cx="5789081" cy="4698242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169CC832-2974-4E8D-90ED-3E2941BA73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277786" y="1944913"/>
            <a:ext cx="40233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7093FA-A72F-745B-3762-98F853E400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39012" y="2031101"/>
            <a:ext cx="4282984" cy="3511943"/>
          </a:xfrm>
        </p:spPr>
        <p:txBody>
          <a:bodyPr anchor="ctr">
            <a:normAutofit/>
          </a:bodyPr>
          <a:lstStyle/>
          <a:p>
            <a:r>
              <a:rPr lang="en-GB" sz="18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Start-up cost: £1,450</a:t>
            </a:r>
          </a:p>
          <a:p>
            <a:r>
              <a:rPr lang="en-GB" sz="18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Running cost: £300 per month</a:t>
            </a:r>
          </a:p>
          <a:p>
            <a:r>
              <a:rPr lang="en-GB" sz="18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Personal savings + potential Prince’s Trust funding</a:t>
            </a:r>
          </a:p>
          <a:p>
            <a:r>
              <a:rPr lang="en-GB" sz="18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Cash flow forecast created in Excel</a:t>
            </a:r>
          </a:p>
          <a:p>
            <a:endParaRPr lang="en-US" sz="180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55222F96-971A-4F90-B841-6BAB416C7A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677179" y="6053360"/>
            <a:ext cx="740664" cy="15412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5775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A67AFC-4295-8A3E-E74E-7B196AC298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r>
              <a:rPr lang="en-GB" sz="4000"/>
              <a:t>SWOT Analysis </a:t>
            </a:r>
            <a:endParaRPr lang="en-US" sz="400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A9C515-C61B-ED9B-5828-277BD558F8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4559425" cy="3979585"/>
          </a:xfrm>
        </p:spPr>
        <p:txBody>
          <a:bodyPr anchor="ctr">
            <a:normAutofit/>
          </a:bodyPr>
          <a:lstStyle/>
          <a:p>
            <a:r>
              <a:rPr lang="en-GB" sz="20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Strengths: Fast delivery, affordable prices</a:t>
            </a:r>
          </a:p>
          <a:p>
            <a:r>
              <a:rPr lang="en-GB" sz="20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Weaknesses: New brand, small budget</a:t>
            </a:r>
          </a:p>
          <a:p>
            <a:r>
              <a:rPr lang="en-GB" sz="20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Opportunities: Local partnerships, social media growth</a:t>
            </a:r>
          </a:p>
          <a:p>
            <a:r>
              <a:rPr lang="en-GB" sz="2000" kern="10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Threats: Bigger online competitors, delivery challenges</a:t>
            </a:r>
          </a:p>
          <a:p>
            <a:endParaRPr lang="en-US" sz="200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Using Maturity Model Assessments for S&amp;OP SWOT Analysis - Adaptable">
            <a:extLst>
              <a:ext uri="{FF2B5EF4-FFF2-40B4-BE49-F238E27FC236}">
                <a16:creationId xmlns:a16="http://schemas.microsoft.com/office/drawing/2014/main" id="{0D23C418-C1A1-B79A-B355-CA3A833C5B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78" r="22527" b="1"/>
          <a:stretch>
            <a:fillRect/>
          </a:stretch>
        </p:blipFill>
        <p:spPr>
          <a:xfrm>
            <a:off x="5977788" y="799352"/>
            <a:ext cx="5425410" cy="525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653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3D folds of pink ribbon">
            <a:extLst>
              <a:ext uri="{FF2B5EF4-FFF2-40B4-BE49-F238E27FC236}">
                <a16:creationId xmlns:a16="http://schemas.microsoft.com/office/drawing/2014/main" id="{F4DD777C-1EFC-4E96-CFFD-B9C770340E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58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2F8E10-6CFF-B8DE-10E7-FC0B31B505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/>
              <a:t>Reflection and Conclusion </a:t>
            </a:r>
            <a:endParaRPr lang="en-US" sz="4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55C44E-0E64-54B1-D181-7470E9A1ED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>
            <a:normAutofit/>
          </a:bodyPr>
          <a:lstStyle/>
          <a:p>
            <a:r>
              <a:rPr lang="en-GB" sz="20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Improved digital, research, and planning skills</a:t>
            </a:r>
          </a:p>
          <a:p>
            <a:r>
              <a:rPr lang="en-GB" sz="20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Learned how to manage challenges</a:t>
            </a:r>
          </a:p>
          <a:p>
            <a:r>
              <a:rPr lang="en-GB" sz="20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Confident in launching </a:t>
            </a:r>
            <a:r>
              <a:rPr lang="en-GB" sz="2000" kern="10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Yovella</a:t>
            </a:r>
            <a:r>
              <a:rPr lang="en-GB" sz="20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Hair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8072311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Color Cover">
            <a:extLst>
              <a:ext uri="{FF2B5EF4-FFF2-40B4-BE49-F238E27FC236}">
                <a16:creationId xmlns:a16="http://schemas.microsoft.com/office/drawing/2014/main" id="{815925C2-A704-4D47-B1C1-3FCA52512E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Color Cover">
            <a:extLst>
              <a:ext uri="{FF2B5EF4-FFF2-40B4-BE49-F238E27FC236}">
                <a16:creationId xmlns:a16="http://schemas.microsoft.com/office/drawing/2014/main" id="{01D4315C-C23C-4FD3-98DF-08C29E2292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E6B47BC-43FD-4C91-8BFF-B41B99A8A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6064235" cy="6858000"/>
            <a:chOff x="651279" y="598259"/>
            <a:chExt cx="10889442" cy="5680742"/>
          </a:xfrm>
        </p:grpSpPr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13038185-AC3C-4595-945F-25311424C5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75D51AA0-C095-4650-A361-B294320BFE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AF74EAF-BE97-A662-8A95-68AEBF2142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5" y="841248"/>
            <a:ext cx="5129600" cy="5340097"/>
          </a:xfrm>
        </p:spPr>
        <p:txBody>
          <a:bodyPr anchor="ctr">
            <a:normAutofit/>
          </a:bodyPr>
          <a:lstStyle/>
          <a:p>
            <a:r>
              <a:rPr lang="en-GB" sz="4800">
                <a:solidFill>
                  <a:schemeClr val="bg1"/>
                </a:solidFill>
              </a:rPr>
              <a:t>References</a:t>
            </a:r>
            <a:endParaRPr lang="en-US" sz="480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1266DE-AF31-3706-1F2B-2D28C28612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4410" y="841247"/>
            <a:ext cx="4484536" cy="5340097"/>
          </a:xfrm>
        </p:spPr>
        <p:txBody>
          <a:bodyPr anchor="ctr">
            <a:norm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Blythe, J. (2013). 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Consumer Behaviour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London: SAGE.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Burns, P. (2016). 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Entrepreneurship and Small Business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4th 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London: 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Palgrave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Macmillan.</a:t>
            </a:r>
          </a:p>
          <a:p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Burdett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A. (2020). 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Digital Business Tools for Beginners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London: Skillset Books.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Burgess, J., 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Marwick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A. and 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Poell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T. (2018). 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The SAGE Handbook of Social Media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London: SAGE Publications Ltd.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Prince’s Trust (2024). 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Start Something: Funding and Support for Young Entrepreneurs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Available at: 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https://www.princes-trust.org.uk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 (Accessed: 15 June 2025).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Solomon, M. R., Russell-Bennett, R. and 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Previte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J. (2021). 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Consumer Behaviour: Buying, Having, and Being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5th 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Harlow: Pearson Education.</a:t>
            </a:r>
          </a:p>
          <a:p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Statista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(2023). 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Haircare Market in the UK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Available at: https://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www.statista.com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/statistics/1221331/haircare-market-value-uk/ (Accessed: 10 June 2025).</a:t>
            </a:r>
          </a:p>
          <a:p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Statista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(2024). 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Beauty and Personal Care Market UK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Available at: https://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www.statista.com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/outlook/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cmo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/beauty-personal-care/united-kingdom (Accessed: 10 June 2025).</a:t>
            </a:r>
          </a:p>
          <a:p>
            <a:endParaRPr lang="en-GB" sz="1800" kern="100" dirty="0">
              <a:solidFill>
                <a:schemeClr val="tx2"/>
              </a:solidFill>
              <a:effectLst/>
              <a:latin typeface="Aptos" panose="020B00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60282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Student Name: Yovka Nedeva Student Number: 1908957 Module: Managing Enterprise (BMSW4011 ) </vt:lpstr>
      <vt:lpstr>Introduction </vt:lpstr>
      <vt:lpstr>My Business idea </vt:lpstr>
      <vt:lpstr>Why I Choose This Idea </vt:lpstr>
      <vt:lpstr> Business Structure and SMART Objectives </vt:lpstr>
      <vt:lpstr>Location – Grangetown, Cardiff </vt:lpstr>
      <vt:lpstr>Market Research </vt:lpstr>
      <vt:lpstr>Marketing Materials </vt:lpstr>
      <vt:lpstr>Financial Planning </vt:lpstr>
      <vt:lpstr>SWOT Analysis </vt:lpstr>
      <vt:lpstr>Reflection and Conclusion 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Student Name: Yovka Nedeva Student Number: 1908957 Module: Managing Enterprise (BMSW4006) </dc:title>
  <dc:creator>Yovka Nedeva (1908957)</dc:creator>
  <cp:lastModifiedBy>Yovka Nedeva (1908957)</cp:lastModifiedBy>
  <cp:revision>2</cp:revision>
  <dcterms:created xsi:type="dcterms:W3CDTF">2025-06-23T00:37:08Z</dcterms:created>
  <dcterms:modified xsi:type="dcterms:W3CDTF">2025-07-04T16:55:06Z</dcterms:modified>
</cp:coreProperties>
</file>