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2" r:id="rId1"/>
  </p:sldMasterIdLst>
  <p:notesMasterIdLst>
    <p:notesMasterId r:id="rId18"/>
  </p:notesMasterIdLst>
  <p:sldIdLst>
    <p:sldId id="256" r:id="rId2"/>
    <p:sldId id="266" r:id="rId3"/>
    <p:sldId id="263" r:id="rId4"/>
    <p:sldId id="259" r:id="rId5"/>
    <p:sldId id="257" r:id="rId6"/>
    <p:sldId id="265" r:id="rId7"/>
    <p:sldId id="267" r:id="rId8"/>
    <p:sldId id="269" r:id="rId9"/>
    <p:sldId id="270" r:id="rId10"/>
    <p:sldId id="268" r:id="rId11"/>
    <p:sldId id="271" r:id="rId12"/>
    <p:sldId id="272" r:id="rId13"/>
    <p:sldId id="261" r:id="rId14"/>
    <p:sldId id="262" r:id="rId15"/>
    <p:sldId id="264" r:id="rId16"/>
    <p:sldId id="27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1418" autoAdjust="0"/>
  </p:normalViewPr>
  <p:slideViewPr>
    <p:cSldViewPr snapToGrid="0">
      <p:cViewPr varScale="1">
        <p:scale>
          <a:sx n="74" d="100"/>
          <a:sy n="74" d="100"/>
        </p:scale>
        <p:origin x="510"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BA04E-C8CE-4D51-9B22-EBFBF094BAA0}" type="datetimeFigureOut">
              <a:rPr lang="en-GB" smtClean="0"/>
              <a:t>20/05/2019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250D98-23C3-422D-92BC-B8B73C4FBEDB}" type="slidenum">
              <a:rPr lang="en-GB" smtClean="0"/>
              <a:t>‹#›</a:t>
            </a:fld>
            <a:endParaRPr lang="en-GB"/>
          </a:p>
        </p:txBody>
      </p:sp>
    </p:spTree>
    <p:extLst>
      <p:ext uri="{BB962C8B-B14F-4D97-AF65-F5344CB8AC3E}">
        <p14:creationId xmlns:p14="http://schemas.microsoft.com/office/powerpoint/2010/main" val="2608996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now forest school projects in all counties in Wales, working with a range of client groups: Early Years education, alternative curriculum, special needs, transition; and a range of settings: some in school grounds, some in a local woodland. People training as Forest School leaders come from a range of backgrounds: teachers, youth workers, play workers, woodland owners and managers, environmentalists and education officers of nature and countryside organisations.</a:t>
            </a:r>
            <a:endParaRPr lang="en-GB" dirty="0"/>
          </a:p>
        </p:txBody>
      </p:sp>
      <p:sp>
        <p:nvSpPr>
          <p:cNvPr id="4" name="Slide Number Placeholder 3"/>
          <p:cNvSpPr>
            <a:spLocks noGrp="1"/>
          </p:cNvSpPr>
          <p:nvPr>
            <p:ph type="sldNum" sz="quarter" idx="10"/>
          </p:nvPr>
        </p:nvSpPr>
        <p:spPr/>
        <p:txBody>
          <a:bodyPr/>
          <a:lstStyle/>
          <a:p>
            <a:fld id="{50250D98-23C3-422D-92BC-B8B73C4FBEDB}" type="slidenum">
              <a:rPr lang="en-GB" smtClean="0"/>
              <a:t>3</a:t>
            </a:fld>
            <a:endParaRPr lang="en-GB"/>
          </a:p>
        </p:txBody>
      </p:sp>
    </p:spTree>
    <p:extLst>
      <p:ext uri="{BB962C8B-B14F-4D97-AF65-F5344CB8AC3E}">
        <p14:creationId xmlns:p14="http://schemas.microsoft.com/office/powerpoint/2010/main" val="3859064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Fidio clip</a:t>
            </a:r>
            <a:endParaRPr lang="en-GB" dirty="0"/>
          </a:p>
        </p:txBody>
      </p:sp>
      <p:sp>
        <p:nvSpPr>
          <p:cNvPr id="4" name="Slide Number Placeholder 3"/>
          <p:cNvSpPr>
            <a:spLocks noGrp="1"/>
          </p:cNvSpPr>
          <p:nvPr>
            <p:ph type="sldNum" sz="quarter" idx="10"/>
          </p:nvPr>
        </p:nvSpPr>
        <p:spPr/>
        <p:txBody>
          <a:bodyPr/>
          <a:lstStyle/>
          <a:p>
            <a:fld id="{50250D98-23C3-422D-92BC-B8B73C4FBEDB}" type="slidenum">
              <a:rPr lang="en-GB" smtClean="0"/>
              <a:t>5</a:t>
            </a:fld>
            <a:endParaRPr lang="en-GB"/>
          </a:p>
        </p:txBody>
      </p:sp>
    </p:spTree>
    <p:extLst>
      <p:ext uri="{BB962C8B-B14F-4D97-AF65-F5344CB8AC3E}">
        <p14:creationId xmlns:p14="http://schemas.microsoft.com/office/powerpoint/2010/main" val="3050086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1" i="0" u="none" strike="noStrike" kern="1200" dirty="0">
                <a:solidFill>
                  <a:schemeClr val="tx1"/>
                </a:solidFill>
                <a:effectLst/>
                <a:latin typeface="+mn-lt"/>
                <a:ea typeface="+mn-ea"/>
                <a:cs typeface="+mn-cs"/>
              </a:rPr>
              <a:t>Nod yr academi yw</a:t>
            </a:r>
            <a:r>
              <a:rPr lang="cy-GB" sz="1200" b="1" i="0" u="none" strike="noStrike" kern="1200" baseline="0" dirty="0">
                <a:solidFill>
                  <a:schemeClr val="tx1"/>
                </a:solidFill>
                <a:effectLst/>
                <a:latin typeface="+mn-lt"/>
                <a:ea typeface="+mn-ea"/>
                <a:cs typeface="+mn-cs"/>
              </a:rPr>
              <a:t> i helpu plant, pobl ifanc a’u teuluoedd ymchwilio a dysgu o brosiectau arfordirol. Gwneir hyn drwy addysgu y plant a hyfforddi’r oedolion a wna weithio </a:t>
            </a:r>
            <a:r>
              <a:rPr lang="cy-GB" sz="1200" b="1" i="0" u="none" strike="noStrike" kern="1200" baseline="0" dirty="0" err="1">
                <a:solidFill>
                  <a:schemeClr val="tx1"/>
                </a:solidFill>
                <a:effectLst/>
                <a:latin typeface="+mn-lt"/>
                <a:ea typeface="+mn-ea"/>
                <a:cs typeface="+mn-cs"/>
              </a:rPr>
              <a:t>gydant</a:t>
            </a:r>
            <a:r>
              <a:rPr lang="cy-GB" sz="1200" b="1" i="0" u="none" strike="noStrike" kern="1200" baseline="0" dirty="0">
                <a:solidFill>
                  <a:schemeClr val="tx1"/>
                </a:solidFill>
                <a:effectLst/>
                <a:latin typeface="+mn-lt"/>
                <a:ea typeface="+mn-ea"/>
                <a:cs typeface="+mn-cs"/>
              </a:rPr>
              <a:t>.</a:t>
            </a:r>
            <a:endParaRPr lang="en-GB" sz="1200" b="1" i="0" u="none" strike="noStrike" kern="1200" dirty="0">
              <a:solidFill>
                <a:schemeClr val="tx1"/>
              </a:solidFill>
              <a:effectLst/>
              <a:latin typeface="+mn-lt"/>
              <a:ea typeface="+mn-ea"/>
              <a:cs typeface="+mn-cs"/>
            </a:endParaRPr>
          </a:p>
          <a:p>
            <a:endParaRPr lang="en-GB" sz="1200" b="1"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Beach Academy Wales helps young people enjoy, learn from, explore and protect coastal habitats. It does this through educating young people themselves, and training the adults that work and live with them. </a:t>
            </a:r>
            <a:endParaRPr lang="en-GB" dirty="0"/>
          </a:p>
        </p:txBody>
      </p:sp>
      <p:sp>
        <p:nvSpPr>
          <p:cNvPr id="4" name="Slide Number Placeholder 3"/>
          <p:cNvSpPr>
            <a:spLocks noGrp="1"/>
          </p:cNvSpPr>
          <p:nvPr>
            <p:ph type="sldNum" sz="quarter" idx="10"/>
          </p:nvPr>
        </p:nvSpPr>
        <p:spPr/>
        <p:txBody>
          <a:bodyPr/>
          <a:lstStyle/>
          <a:p>
            <a:fld id="{50250D98-23C3-422D-92BC-B8B73C4FBEDB}" type="slidenum">
              <a:rPr lang="en-GB" smtClean="0"/>
              <a:t>7</a:t>
            </a:fld>
            <a:endParaRPr lang="en-GB"/>
          </a:p>
        </p:txBody>
      </p:sp>
    </p:spTree>
    <p:extLst>
      <p:ext uri="{BB962C8B-B14F-4D97-AF65-F5344CB8AC3E}">
        <p14:creationId xmlns:p14="http://schemas.microsoft.com/office/powerpoint/2010/main" val="588971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Beach schools and beach school sessions place significant emphasis on holistic development and, as with the principles and overall benefits of forest school learning, have significant benefits on personal and social wellbeing, as well as providing incredible learning opportunities using minimal resources.</a:t>
            </a:r>
          </a:p>
          <a:p>
            <a:pPr rtl="0"/>
            <a:r>
              <a:rPr lang="en-GB" sz="1200" b="0" i="0" u="none" strike="noStrike" kern="1200" dirty="0">
                <a:solidFill>
                  <a:schemeClr val="tx1"/>
                </a:solidFill>
                <a:effectLst/>
                <a:latin typeface="+mn-lt"/>
                <a:ea typeface="+mn-ea"/>
                <a:cs typeface="+mn-cs"/>
              </a:rPr>
              <a:t>Beach schools tend to follow the same principles as forest schools, whereby children are encouraged to explore the natural environment with its constantly changing appearance, offerings, and potential learning experiences and opportunities.</a:t>
            </a:r>
          </a:p>
          <a:p>
            <a:pPr rtl="0"/>
            <a:r>
              <a:rPr lang="en-GB" sz="1200" b="0" i="0" u="none" strike="noStrike" kern="1200" dirty="0">
                <a:solidFill>
                  <a:schemeClr val="tx1"/>
                </a:solidFill>
                <a:effectLst/>
                <a:latin typeface="+mn-lt"/>
                <a:ea typeface="+mn-ea"/>
                <a:cs typeface="+mn-cs"/>
              </a:rPr>
              <a:t>The general idea of beach school session is to not "plan" or facilitate learning but rather to follow the children’s curiosity in their findings of the natural world and meet their learning and developmental needs through the invaluable opportunities the natural world has to offer.</a:t>
            </a:r>
          </a:p>
          <a:p>
            <a:endParaRPr lang="en-GB" dirty="0"/>
          </a:p>
        </p:txBody>
      </p:sp>
      <p:sp>
        <p:nvSpPr>
          <p:cNvPr id="4" name="Slide Number Placeholder 3"/>
          <p:cNvSpPr>
            <a:spLocks noGrp="1"/>
          </p:cNvSpPr>
          <p:nvPr>
            <p:ph type="sldNum" sz="quarter" idx="10"/>
          </p:nvPr>
        </p:nvSpPr>
        <p:spPr/>
        <p:txBody>
          <a:bodyPr/>
          <a:lstStyle/>
          <a:p>
            <a:fld id="{50250D98-23C3-422D-92BC-B8B73C4FBEDB}" type="slidenum">
              <a:rPr lang="en-GB" smtClean="0"/>
              <a:t>8</a:t>
            </a:fld>
            <a:endParaRPr lang="en-GB"/>
          </a:p>
        </p:txBody>
      </p:sp>
    </p:spTree>
    <p:extLst>
      <p:ext uri="{BB962C8B-B14F-4D97-AF65-F5344CB8AC3E}">
        <p14:creationId xmlns:p14="http://schemas.microsoft.com/office/powerpoint/2010/main" val="3480977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https://runwildmychild.com/journey-sticks/</a:t>
            </a:r>
          </a:p>
          <a:p>
            <a:endParaRPr lang="cy-GB" dirty="0"/>
          </a:p>
          <a:p>
            <a:r>
              <a:rPr lang="en-GB" sz="1200" b="0" i="0" u="none" strike="noStrike" kern="1200">
                <a:solidFill>
                  <a:schemeClr val="tx1"/>
                </a:solidFill>
                <a:effectLst/>
                <a:latin typeface="+mn-lt"/>
                <a:ea typeface="+mn-ea"/>
                <a:cs typeface="+mn-cs"/>
              </a:rPr>
              <a:t>Aboriginal </a:t>
            </a:r>
            <a:r>
              <a:rPr lang="en-GB" sz="1200" b="0" i="0" u="none" strike="noStrike" kern="1200" dirty="0">
                <a:solidFill>
                  <a:schemeClr val="tx1"/>
                </a:solidFill>
                <a:effectLst/>
                <a:latin typeface="+mn-lt"/>
                <a:ea typeface="+mn-ea"/>
                <a:cs typeface="+mn-cs"/>
              </a:rPr>
              <a:t>people in Australia used journey sticks to more easily recount their journeys to other people upon their return.  They found a large walking stick, collected materials found along the way, and tied them to the stick in chronological order.  Native Americans also decorated sticks to recount their journeys and tell about their travels. These sticks can be used as storytelling and navigational tools. The collected materials and markings have various purposes.  Some things can be used as markers for natural features in the land, such as tree bark to indicate passing through the woods.  While particular symbols carved into or painted onto the stick could show weather patterns, natural features, or events that took place.</a:t>
            </a:r>
            <a:endParaRPr lang="en-GB" dirty="0"/>
          </a:p>
        </p:txBody>
      </p:sp>
      <p:sp>
        <p:nvSpPr>
          <p:cNvPr id="4" name="Slide Number Placeholder 3"/>
          <p:cNvSpPr>
            <a:spLocks noGrp="1"/>
          </p:cNvSpPr>
          <p:nvPr>
            <p:ph type="sldNum" sz="quarter" idx="10"/>
          </p:nvPr>
        </p:nvSpPr>
        <p:spPr/>
        <p:txBody>
          <a:bodyPr/>
          <a:lstStyle/>
          <a:p>
            <a:fld id="{50250D98-23C3-422D-92BC-B8B73C4FBEDB}" type="slidenum">
              <a:rPr lang="en-GB" smtClean="0"/>
              <a:t>13</a:t>
            </a:fld>
            <a:endParaRPr lang="en-GB"/>
          </a:p>
        </p:txBody>
      </p:sp>
    </p:spTree>
    <p:extLst>
      <p:ext uri="{BB962C8B-B14F-4D97-AF65-F5344CB8AC3E}">
        <p14:creationId xmlns:p14="http://schemas.microsoft.com/office/powerpoint/2010/main" val="4216725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0605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516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32578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2229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23883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9393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1187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8255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0313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7372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18214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3571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64617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3058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4627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44983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5/20/2019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506262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hyperlink" Target="https://www.forestschoolwales.org.uk/"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YsgolionCoedwig%20ac%20Ysgolion%20Traeth.pptx"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gif"/></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5.jp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ild-things.org.uk/our-events/coastal-activity-leader-training/?gclid=EAIaIQobChMI15aP0_z54QIV0-FRCh1KVQyKEAMYASAAEgIyHvD_BwE"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5" Type="http://schemas.openxmlformats.org/officeDocument/2006/relationships/image" Target="../media/image21.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5.jpg"/><Relationship Id="rId5" Type="http://schemas.openxmlformats.org/officeDocument/2006/relationships/image" Target="../media/image24.jpe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7.xml"/><Relationship Id="rId4" Type="http://schemas.openxmlformats.org/officeDocument/2006/relationships/image" Target="../media/image31.jpg"/></Relationships>
</file>

<file path=ppt/slides/_rels/slide16.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764771" y="2259570"/>
            <a:ext cx="8456814" cy="1673396"/>
          </a:xfrm>
        </p:spPr>
        <p:txBody>
          <a:bodyPr/>
          <a:lstStyle/>
          <a:p>
            <a:r>
              <a:rPr lang="cy-GB" sz="4000" dirty="0">
                <a:solidFill>
                  <a:schemeClr val="accent2">
                    <a:lumMod val="50000"/>
                  </a:schemeClr>
                </a:solidFill>
              </a:rPr>
              <a:t>Ysgolion Coedwig ac Ysgolion Traeth</a:t>
            </a:r>
            <a:br>
              <a:rPr lang="cy-GB" sz="4000" dirty="0">
                <a:solidFill>
                  <a:schemeClr val="accent2">
                    <a:lumMod val="50000"/>
                  </a:schemeClr>
                </a:solidFill>
              </a:rPr>
            </a:br>
            <a:r>
              <a:rPr lang="cy-GB" sz="4000" dirty="0">
                <a:solidFill>
                  <a:schemeClr val="accent2">
                    <a:lumMod val="50000"/>
                  </a:schemeClr>
                </a:solidFill>
              </a:rPr>
              <a:t/>
            </a:r>
            <a:br>
              <a:rPr lang="cy-GB" sz="4000" dirty="0">
                <a:solidFill>
                  <a:schemeClr val="accent2">
                    <a:lumMod val="50000"/>
                  </a:schemeClr>
                </a:solidFill>
              </a:rPr>
            </a:br>
            <a:r>
              <a:rPr lang="cy-GB" sz="4000" dirty="0"/>
              <a:t>Forest </a:t>
            </a:r>
            <a:r>
              <a:rPr lang="cy-GB" sz="4000" dirty="0" err="1"/>
              <a:t>Schools</a:t>
            </a:r>
            <a:r>
              <a:rPr lang="cy-GB" sz="4000" dirty="0"/>
              <a:t> &amp; Beach </a:t>
            </a:r>
            <a:r>
              <a:rPr lang="cy-GB" sz="4000" dirty="0" err="1"/>
              <a:t>Schools</a:t>
            </a:r>
            <a:r>
              <a:rPr lang="cy-GB" sz="4000" dirty="0"/>
              <a:t>  </a:t>
            </a:r>
            <a:endParaRPr lang="en-GB" sz="4000" dirty="0"/>
          </a:p>
        </p:txBody>
      </p:sp>
      <p:sp>
        <p:nvSpPr>
          <p:cNvPr id="5" name="Subtitle 4"/>
          <p:cNvSpPr>
            <a:spLocks noGrp="1"/>
          </p:cNvSpPr>
          <p:nvPr>
            <p:ph type="subTitle" idx="1"/>
          </p:nvPr>
        </p:nvSpPr>
        <p:spPr>
          <a:xfrm>
            <a:off x="3982981" y="5761101"/>
            <a:ext cx="7766936" cy="1096899"/>
          </a:xfrm>
        </p:spPr>
        <p:txBody>
          <a:bodyPr>
            <a:normAutofit/>
          </a:bodyPr>
          <a:lstStyle/>
          <a:p>
            <a:r>
              <a:rPr lang="cy-GB" sz="2800" dirty="0">
                <a:solidFill>
                  <a:schemeClr val="accent2">
                    <a:lumMod val="50000"/>
                  </a:schemeClr>
                </a:solidFill>
              </a:rPr>
              <a:t>c.jennings@uwtsd.ac.uk</a:t>
            </a:r>
            <a:endParaRPr lang="en-GB" sz="2800" dirty="0">
              <a:solidFill>
                <a:schemeClr val="accent2">
                  <a:lumMod val="50000"/>
                </a:schemeClr>
              </a:solidFill>
            </a:endParaRPr>
          </a:p>
        </p:txBody>
      </p:sp>
    </p:spTree>
    <p:extLst>
      <p:ext uri="{BB962C8B-B14F-4D97-AF65-F5344CB8AC3E}">
        <p14:creationId xmlns:p14="http://schemas.microsoft.com/office/powerpoint/2010/main" val="1382697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309" y="432261"/>
            <a:ext cx="4001193" cy="300089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75567" y="921174"/>
            <a:ext cx="4585125" cy="258125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6422" y="3857105"/>
            <a:ext cx="3591534" cy="2718175"/>
          </a:xfrm>
          <a:prstGeom prst="rect">
            <a:avLst/>
          </a:prstGeom>
        </p:spPr>
      </p:pic>
    </p:spTree>
    <p:extLst>
      <p:ext uri="{BB962C8B-B14F-4D97-AF65-F5344CB8AC3E}">
        <p14:creationId xmlns:p14="http://schemas.microsoft.com/office/powerpoint/2010/main" val="791933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1796" y="463445"/>
            <a:ext cx="9626139" cy="5078313"/>
          </a:xfrm>
          <a:prstGeom prst="rect">
            <a:avLst/>
          </a:prstGeom>
        </p:spPr>
        <p:txBody>
          <a:bodyPr wrap="square">
            <a:spAutoFit/>
          </a:bodyPr>
          <a:lstStyle/>
          <a:p>
            <a:r>
              <a:rPr lang="en-GB" dirty="0">
                <a:solidFill>
                  <a:srgbClr val="333333"/>
                </a:solidFill>
                <a:latin typeface="&amp;quot"/>
              </a:rPr>
              <a:t>Forest School has been developing throughout Wales since 1999, based on a Danish model adapted by Bridgwater College. The first leadership training was held in Wales in July 2000 and since then the rise of Forest School has been meteoric such that provision in Wales is a template for Forest School development in the UK.</a:t>
            </a:r>
          </a:p>
          <a:p>
            <a:endParaRPr lang="en-GB" dirty="0">
              <a:solidFill>
                <a:srgbClr val="333333"/>
              </a:solidFill>
              <a:latin typeface="&amp;quot"/>
            </a:endParaRPr>
          </a:p>
          <a:p>
            <a:r>
              <a:rPr lang="en-GB" dirty="0">
                <a:solidFill>
                  <a:srgbClr val="333333"/>
                </a:solidFill>
                <a:latin typeface="&amp;quot"/>
              </a:rPr>
              <a:t>The Forest School ethos resonates with important themes in the history of Western European educational theory since the 18th century: Rousseau, Froebel, Montessori and McMillan have all advocated the benefits of learning in the natural environment and insisted that children need to play, to experience space and movement and sensory stimulation for healthy development. The Forest School experience promotes sensory child-led outdoor play, encouraging and stimulating curiosity and absorption.</a:t>
            </a:r>
          </a:p>
          <a:p>
            <a:endParaRPr lang="en-GB" dirty="0">
              <a:solidFill>
                <a:srgbClr val="333333"/>
              </a:solidFill>
              <a:latin typeface="&amp;quot"/>
            </a:endParaRPr>
          </a:p>
          <a:p>
            <a:r>
              <a:rPr lang="en-GB" dirty="0">
                <a:solidFill>
                  <a:srgbClr val="333333"/>
                </a:solidFill>
                <a:latin typeface="&amp;quot"/>
              </a:rPr>
              <a:t>The long tradition of craftwork in European education is also central to Forest School. Children learn to use real small hand tools, exploring the use of natural materials with the benefit of generations of traditional </a:t>
            </a:r>
            <a:r>
              <a:rPr lang="en-GB" dirty="0" err="1">
                <a:solidFill>
                  <a:srgbClr val="333333"/>
                </a:solidFill>
                <a:latin typeface="&amp;quot"/>
              </a:rPr>
              <a:t>craftskills</a:t>
            </a:r>
            <a:r>
              <a:rPr lang="en-GB" dirty="0">
                <a:solidFill>
                  <a:srgbClr val="333333"/>
                </a:solidFill>
                <a:latin typeface="&amp;quot"/>
              </a:rPr>
              <a:t> handed down to support them. They learn to assess risk, take on challenges and accept responsibility. The teacher/pupil relationship is fundamentally different in Forest School. The child leads the way. There is no curriculum. The woodland environment allows this and Forest School suits a broad range of age and ability.</a:t>
            </a:r>
            <a:endParaRPr lang="en-GB" b="0" i="0" u="none" strike="noStrike" dirty="0">
              <a:solidFill>
                <a:srgbClr val="333333"/>
              </a:solidFill>
              <a:effectLst/>
              <a:latin typeface="&amp;quot"/>
            </a:endParaRPr>
          </a:p>
        </p:txBody>
      </p:sp>
      <p:sp>
        <p:nvSpPr>
          <p:cNvPr id="3" name="Rectangle 2"/>
          <p:cNvSpPr/>
          <p:nvPr/>
        </p:nvSpPr>
        <p:spPr>
          <a:xfrm>
            <a:off x="2322021" y="5605195"/>
            <a:ext cx="7647709" cy="369332"/>
          </a:xfrm>
          <a:prstGeom prst="rect">
            <a:avLst/>
          </a:prstGeom>
        </p:spPr>
        <p:txBody>
          <a:bodyPr wrap="square">
            <a:spAutoFit/>
          </a:bodyPr>
          <a:lstStyle/>
          <a:p>
            <a:r>
              <a:rPr lang="en-GB" dirty="0">
                <a:hlinkClick r:id="rId3"/>
              </a:rPr>
              <a:t>https://www.forestschoolwales.org.uk</a:t>
            </a:r>
            <a:r>
              <a:rPr lang="en-GB" dirty="0"/>
              <a:t> (</a:t>
            </a:r>
            <a:r>
              <a:rPr lang="en-GB" dirty="0" err="1"/>
              <a:t>Mynediad</a:t>
            </a:r>
            <a:r>
              <a:rPr lang="en-GB" dirty="0"/>
              <a:t>/ Accessed 1-5-19)</a:t>
            </a:r>
          </a:p>
        </p:txBody>
      </p:sp>
    </p:spTree>
    <p:extLst>
      <p:ext uri="{BB962C8B-B14F-4D97-AF65-F5344CB8AC3E}">
        <p14:creationId xmlns:p14="http://schemas.microsoft.com/office/powerpoint/2010/main" val="4281108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6473" y="3416637"/>
            <a:ext cx="8528858" cy="2585323"/>
          </a:xfrm>
          <a:prstGeom prst="rect">
            <a:avLst/>
          </a:prstGeom>
        </p:spPr>
        <p:txBody>
          <a:bodyPr wrap="square">
            <a:spAutoFit/>
          </a:bodyPr>
          <a:lstStyle/>
          <a:p>
            <a:r>
              <a:rPr lang="en-GB" b="1" dirty="0">
                <a:solidFill>
                  <a:srgbClr val="333333"/>
                </a:solidFill>
                <a:latin typeface="arial" panose="020B0604020202020204" pitchFamily="34" charset="0"/>
              </a:rPr>
              <a:t>Forest School sessions intend to facilitate the following</a:t>
            </a:r>
            <a:r>
              <a:rPr lang="en-GB" dirty="0">
                <a:solidFill>
                  <a:srgbClr val="333333"/>
                </a:solidFill>
                <a:latin typeface="arial" panose="020B0604020202020204" pitchFamily="34" charset="0"/>
              </a:rPr>
              <a:t>:</a:t>
            </a:r>
            <a:r>
              <a:rPr lang="en-GB" dirty="0">
                <a:solidFill>
                  <a:srgbClr val="999999"/>
                </a:solidFill>
                <a:latin typeface="Times New Roman" panose="02020603050405020304" pitchFamily="18" charset="0"/>
              </a:rPr>
              <a:t> </a:t>
            </a:r>
            <a:r>
              <a:rPr lang="en-GB" dirty="0">
                <a:solidFill>
                  <a:srgbClr val="666666"/>
                </a:solidFill>
                <a:latin typeface="arial" panose="020B0604020202020204" pitchFamily="34" charset="0"/>
              </a:rPr>
              <a:t>environmental awareness and education through exploration, art and play;</a:t>
            </a:r>
          </a:p>
          <a:p>
            <a:pPr>
              <a:buFont typeface="Arial" panose="020B0604020202020204" pitchFamily="34" charset="0"/>
              <a:buChar char="•"/>
            </a:pPr>
            <a:r>
              <a:rPr lang="en-GB" dirty="0">
                <a:solidFill>
                  <a:srgbClr val="666666"/>
                </a:solidFill>
                <a:latin typeface="arial" panose="020B0604020202020204" pitchFamily="34" charset="0"/>
              </a:rPr>
              <a:t> risk management;</a:t>
            </a:r>
          </a:p>
          <a:p>
            <a:pPr>
              <a:buFont typeface="Arial" panose="020B0604020202020204" pitchFamily="34" charset="0"/>
              <a:buChar char="•"/>
            </a:pPr>
            <a:r>
              <a:rPr lang="en-GB" dirty="0">
                <a:solidFill>
                  <a:srgbClr val="666666"/>
                </a:solidFill>
                <a:latin typeface="arial" panose="020B0604020202020204" pitchFamily="34" charset="0"/>
              </a:rPr>
              <a:t> woodland management and green woodwork skills;</a:t>
            </a:r>
          </a:p>
          <a:p>
            <a:pPr>
              <a:buFont typeface="Arial" panose="020B0604020202020204" pitchFamily="34" charset="0"/>
              <a:buChar char="•"/>
            </a:pPr>
            <a:r>
              <a:rPr lang="en-GB" dirty="0">
                <a:solidFill>
                  <a:srgbClr val="666666"/>
                </a:solidFill>
                <a:latin typeface="arial" panose="020B0604020202020204" pitchFamily="34" charset="0"/>
              </a:rPr>
              <a:t> identification of individual learning styles through observation, building relationships, and supporting learners making choices;</a:t>
            </a:r>
          </a:p>
          <a:p>
            <a:pPr>
              <a:buFont typeface="Arial" panose="020B0604020202020204" pitchFamily="34" charset="0"/>
              <a:buChar char="•"/>
            </a:pPr>
            <a:r>
              <a:rPr lang="en-GB" dirty="0">
                <a:solidFill>
                  <a:srgbClr val="666666"/>
                </a:solidFill>
                <a:latin typeface="arial" panose="020B0604020202020204" pitchFamily="34" charset="0"/>
              </a:rPr>
              <a:t> the development of emotional literacy by sharing constructive tools for anger management and coping strategies;</a:t>
            </a:r>
          </a:p>
          <a:p>
            <a:pPr>
              <a:buFont typeface="Arial" panose="020B0604020202020204" pitchFamily="34" charset="0"/>
              <a:buChar char="•"/>
            </a:pPr>
            <a:r>
              <a:rPr lang="en-GB" dirty="0">
                <a:solidFill>
                  <a:srgbClr val="666666"/>
                </a:solidFill>
                <a:latin typeface="arial" panose="020B0604020202020204" pitchFamily="34" charset="0"/>
              </a:rPr>
              <a:t> getting dirty, having fun, and being healthy and happy!</a:t>
            </a:r>
            <a:endParaRPr lang="en-GB" b="0" i="0" u="none" strike="noStrike" dirty="0">
              <a:solidFill>
                <a:srgbClr val="666666"/>
              </a:solidFill>
              <a:effectLst/>
              <a:latin typeface="arial" panose="020B0604020202020204" pitchFamily="34" charset="0"/>
            </a:endParaRPr>
          </a:p>
        </p:txBody>
      </p:sp>
      <p:sp>
        <p:nvSpPr>
          <p:cNvPr id="3" name="TextBox 2"/>
          <p:cNvSpPr txBox="1"/>
          <p:nvPr/>
        </p:nvSpPr>
        <p:spPr>
          <a:xfrm>
            <a:off x="471054" y="216131"/>
            <a:ext cx="8456814" cy="3139321"/>
          </a:xfrm>
          <a:prstGeom prst="rect">
            <a:avLst/>
          </a:prstGeom>
          <a:noFill/>
        </p:spPr>
        <p:txBody>
          <a:bodyPr wrap="square" rtlCol="0">
            <a:spAutoFit/>
          </a:bodyPr>
          <a:lstStyle/>
          <a:p>
            <a:r>
              <a:rPr lang="cy-GB" b="1" dirty="0"/>
              <a:t>Nod ysgolion coedwig yw i hyrwyddo</a:t>
            </a:r>
            <a:r>
              <a:rPr lang="cy-GB" dirty="0"/>
              <a:t>: ymwybyddiaeth o’r amgylchedd ac addysg drwy ymchwilio celf a chwarae;</a:t>
            </a:r>
          </a:p>
          <a:p>
            <a:pPr marL="285750" indent="-285750">
              <a:buFont typeface="Arial" panose="020B0604020202020204" pitchFamily="34" charset="0"/>
              <a:buChar char="•"/>
            </a:pPr>
            <a:r>
              <a:rPr lang="cy-GB" dirty="0"/>
              <a:t>asesu risg</a:t>
            </a:r>
          </a:p>
          <a:p>
            <a:pPr marL="285750" indent="-285750">
              <a:buFont typeface="Arial" panose="020B0604020202020204" pitchFamily="34" charset="0"/>
              <a:buChar char="•"/>
            </a:pPr>
            <a:r>
              <a:rPr lang="cy-GB" dirty="0"/>
              <a:t>gofal coedwigaeth a sgiliau </a:t>
            </a:r>
            <a:r>
              <a:rPr lang="cy-GB" dirty="0" err="1"/>
              <a:t>coedweithio</a:t>
            </a:r>
            <a:endParaRPr lang="cy-GB" dirty="0"/>
          </a:p>
          <a:p>
            <a:pPr marL="285750" indent="-285750">
              <a:buFont typeface="Arial" panose="020B0604020202020204" pitchFamily="34" charset="0"/>
              <a:buChar char="•"/>
            </a:pPr>
            <a:r>
              <a:rPr lang="cy-GB" dirty="0"/>
              <a:t>adnabod dulliau dysgu drwy arsylwi ac adeiladu perthnasau, a chefnogi plant i wneud dewisiadau;</a:t>
            </a:r>
          </a:p>
          <a:p>
            <a:pPr marL="285750" indent="-285750">
              <a:buFont typeface="Arial" panose="020B0604020202020204" pitchFamily="34" charset="0"/>
              <a:buChar char="•"/>
            </a:pPr>
            <a:r>
              <a:rPr lang="cy-GB" dirty="0"/>
              <a:t>datblygu llythrennedd emosiynol wrth rannu, ac ymdopi gyda teimladau amrywiol</a:t>
            </a:r>
          </a:p>
          <a:p>
            <a:pPr marL="285750" indent="-285750">
              <a:buFont typeface="Arial" panose="020B0604020202020204" pitchFamily="34" charset="0"/>
              <a:buChar char="•"/>
            </a:pPr>
            <a:r>
              <a:rPr lang="cy-GB" dirty="0"/>
              <a:t>mwynhau yn y mwd, bod yn iach a’n hapus!</a:t>
            </a:r>
          </a:p>
          <a:p>
            <a:pPr marL="285750" indent="-285750">
              <a:buFont typeface="Arial" panose="020B0604020202020204" pitchFamily="34" charset="0"/>
              <a:buChar char="•"/>
            </a:pPr>
            <a:endParaRPr lang="cy-GB" dirty="0"/>
          </a:p>
          <a:p>
            <a:endParaRPr lang="en-GB" dirty="0"/>
          </a:p>
        </p:txBody>
      </p:sp>
    </p:spTree>
    <p:extLst>
      <p:ext uri="{BB962C8B-B14F-4D97-AF65-F5344CB8AC3E}">
        <p14:creationId xmlns:p14="http://schemas.microsoft.com/office/powerpoint/2010/main" val="609524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action="ppaction://hlinkpres?slideindex=1&amp;slidetitle="/>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58675" y="3704799"/>
            <a:ext cx="6029498" cy="2427317"/>
          </a:xfrm>
          <a:prstGeom prst="rect">
            <a:avLst/>
          </a:prstGeom>
        </p:spPr>
      </p:pic>
      <p:sp>
        <p:nvSpPr>
          <p:cNvPr id="3" name="Rectangle 2"/>
          <p:cNvSpPr/>
          <p:nvPr/>
        </p:nvSpPr>
        <p:spPr>
          <a:xfrm>
            <a:off x="2111431" y="6193076"/>
            <a:ext cx="7049193" cy="369332"/>
          </a:xfrm>
          <a:prstGeom prst="rect">
            <a:avLst/>
          </a:prstGeom>
        </p:spPr>
        <p:txBody>
          <a:bodyPr wrap="square">
            <a:spAutoFit/>
          </a:bodyPr>
          <a:lstStyle/>
          <a:p>
            <a:r>
              <a:rPr lang="en-GB" dirty="0"/>
              <a:t>http://www.carmarthenshireforestschools.com/index.html</a:t>
            </a:r>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6148" y="379440"/>
            <a:ext cx="3126775" cy="2241839"/>
          </a:xfrm>
          <a:prstGeom prst="rect">
            <a:avLst/>
          </a:prstGeom>
        </p:spPr>
      </p:pic>
      <p:sp>
        <p:nvSpPr>
          <p:cNvPr id="6" name="Rectangle 5"/>
          <p:cNvSpPr/>
          <p:nvPr/>
        </p:nvSpPr>
        <p:spPr>
          <a:xfrm>
            <a:off x="315882" y="2767560"/>
            <a:ext cx="6998023" cy="369332"/>
          </a:xfrm>
          <a:prstGeom prst="rect">
            <a:avLst/>
          </a:prstGeom>
        </p:spPr>
        <p:txBody>
          <a:bodyPr wrap="square">
            <a:spAutoFit/>
          </a:bodyPr>
          <a:lstStyle/>
          <a:p>
            <a:r>
              <a:rPr lang="en-GB" dirty="0"/>
              <a:t>https://www.forestschoolwales.org.uk/</a:t>
            </a:r>
          </a:p>
        </p:txBody>
      </p:sp>
    </p:spTree>
    <p:extLst>
      <p:ext uri="{BB962C8B-B14F-4D97-AF65-F5344CB8AC3E}">
        <p14:creationId xmlns:p14="http://schemas.microsoft.com/office/powerpoint/2010/main" val="119018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419723">
            <a:off x="571010" y="540913"/>
            <a:ext cx="2063296" cy="3081885"/>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57239">
            <a:off x="7582792" y="544931"/>
            <a:ext cx="2875926" cy="4493635"/>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0322" y="215587"/>
            <a:ext cx="2613607" cy="2635756"/>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69774">
            <a:off x="837864" y="3966693"/>
            <a:ext cx="3034555" cy="2272987"/>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591600">
            <a:off x="4607166" y="3087849"/>
            <a:ext cx="2551164" cy="3405155"/>
          </a:xfrm>
          <a:prstGeom prst="rect">
            <a:avLst/>
          </a:prstGeom>
        </p:spPr>
      </p:pic>
    </p:spTree>
    <p:extLst>
      <p:ext uri="{BB962C8B-B14F-4D97-AF65-F5344CB8AC3E}">
        <p14:creationId xmlns:p14="http://schemas.microsoft.com/office/powerpoint/2010/main" val="270445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Ysgolion Traeth</a:t>
            </a:r>
            <a:r>
              <a:rPr lang="cy-GB" dirty="0"/>
              <a:t/>
            </a:r>
            <a:br>
              <a:rPr lang="cy-GB" dirty="0"/>
            </a:br>
            <a:r>
              <a:rPr lang="cy-GB" dirty="0"/>
              <a:t>       Beach </a:t>
            </a:r>
            <a:r>
              <a:rPr lang="cy-GB" dirty="0" err="1"/>
              <a:t>Schools</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1769">
            <a:off x="6194190" y="2385944"/>
            <a:ext cx="2000134" cy="2592766"/>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4842" y="2222856"/>
            <a:ext cx="2606899" cy="3910348"/>
          </a:xfrm>
          <a:prstGeom prst="rect">
            <a:avLst/>
          </a:prstGeom>
        </p:spPr>
      </p:pic>
      <p:sp>
        <p:nvSpPr>
          <p:cNvPr id="5" name="Rectangle 4"/>
          <p:cNvSpPr/>
          <p:nvPr/>
        </p:nvSpPr>
        <p:spPr>
          <a:xfrm>
            <a:off x="1746686" y="6133204"/>
            <a:ext cx="4371325" cy="369332"/>
          </a:xfrm>
          <a:prstGeom prst="rect">
            <a:avLst/>
          </a:prstGeom>
        </p:spPr>
        <p:txBody>
          <a:bodyPr wrap="none">
            <a:spAutoFit/>
          </a:bodyPr>
          <a:lstStyle/>
          <a:p>
            <a:r>
              <a:rPr lang="en-GB" dirty="0"/>
              <a:t>https://www.beachacademywales.com/</a:t>
            </a:r>
          </a:p>
        </p:txBody>
      </p:sp>
    </p:spTree>
    <p:extLst>
      <p:ext uri="{BB962C8B-B14F-4D97-AF65-F5344CB8AC3E}">
        <p14:creationId xmlns:p14="http://schemas.microsoft.com/office/powerpoint/2010/main" val="350291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9114" y="519179"/>
            <a:ext cx="3810000" cy="28575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451" y="422454"/>
            <a:ext cx="3324225" cy="3295650"/>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13277" y="3561110"/>
            <a:ext cx="5455187" cy="3066054"/>
          </a:xfrm>
          <a:prstGeom prst="rect">
            <a:avLst/>
          </a:prstGeom>
        </p:spPr>
      </p:pic>
    </p:spTree>
    <p:extLst>
      <p:ext uri="{BB962C8B-B14F-4D97-AF65-F5344CB8AC3E}">
        <p14:creationId xmlns:p14="http://schemas.microsoft.com/office/powerpoint/2010/main" val="1965942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6366" y="513704"/>
            <a:ext cx="8718998" cy="3539430"/>
          </a:xfrm>
          <a:prstGeom prst="rect">
            <a:avLst/>
          </a:prstGeom>
        </p:spPr>
        <p:txBody>
          <a:bodyPr wrap="square">
            <a:spAutoFit/>
          </a:bodyPr>
          <a:lstStyle/>
          <a:p>
            <a:r>
              <a:rPr lang="en-GB" sz="2800" b="1" dirty="0">
                <a:solidFill>
                  <a:srgbClr val="222222"/>
                </a:solidFill>
                <a:latin typeface="Effra"/>
              </a:rPr>
              <a:t>Beach school: what is the teacher’s role?</a:t>
            </a:r>
          </a:p>
          <a:p>
            <a:r>
              <a:rPr lang="en-GB" sz="2800" b="1" dirty="0">
                <a:solidFill>
                  <a:srgbClr val="222222"/>
                </a:solidFill>
                <a:latin typeface="Effra"/>
              </a:rPr>
              <a:t>The educator’s role within these sessions is that of the "knowledgeable other": we should merely facilitate and support the children within the new environment; allowing children’s curiosity and investigation to be totally child-led, only stepping in to introduce new words, skills and support safety.</a:t>
            </a:r>
            <a:endParaRPr lang="en-GB" sz="2800" b="1" i="0" u="none" strike="noStrike" dirty="0">
              <a:solidFill>
                <a:srgbClr val="222222"/>
              </a:solidFill>
              <a:effectLst/>
              <a:latin typeface="Effra"/>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8731" y="3813220"/>
            <a:ext cx="5759003" cy="2879502"/>
          </a:xfrm>
          <a:prstGeom prst="rect">
            <a:avLst/>
          </a:prstGeom>
        </p:spPr>
      </p:pic>
    </p:spTree>
    <p:extLst>
      <p:ext uri="{BB962C8B-B14F-4D97-AF65-F5344CB8AC3E}">
        <p14:creationId xmlns:p14="http://schemas.microsoft.com/office/powerpoint/2010/main" val="4091375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12" y="194794"/>
            <a:ext cx="4986269" cy="3739701"/>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4051" y="2678806"/>
            <a:ext cx="5360831" cy="4020623"/>
          </a:xfrm>
          <a:prstGeom prst="rect">
            <a:avLst/>
          </a:prstGeom>
        </p:spPr>
      </p:pic>
    </p:spTree>
    <p:extLst>
      <p:ext uri="{BB962C8B-B14F-4D97-AF65-F5344CB8AC3E}">
        <p14:creationId xmlns:p14="http://schemas.microsoft.com/office/powerpoint/2010/main" val="1767264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309093" y="368344"/>
            <a:ext cx="9285668" cy="4137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7458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5F6B77"/>
                </a:solidFill>
                <a:effectLst/>
                <a:latin typeface="Roboto"/>
              </a:rPr>
              <a:t>Coastal Activity Leader Training (CALT)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5F6B77"/>
                </a:solidFill>
                <a:effectLst/>
                <a:latin typeface="Roboto"/>
              </a:rPr>
              <a:t>Coastal Activity Leader Training is an accredited outdoor education and leader training course, developed specifically for our vast stretches of wonderful beaches and coastlines.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solidFill>
                <a:srgbClr val="5F6B77"/>
              </a:solidFill>
              <a:latin typeface="Roboto"/>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5F6B77"/>
                </a:solidFill>
                <a:effectLst/>
                <a:latin typeface="Roboto"/>
              </a:rPr>
              <a:t>Accredited as a Level 2 Award, Coastal Activity Leader Training is a course designed to inspire students to lead groups of children, young people and adults in the coastal environment. Participants who complete the course will be given the skills to feel confident in the exploration, discovery and conservation of the wild marine environment.</a:t>
            </a:r>
            <a:endParaRPr kumimoji="0" lang="en-US" altLang="en-US" sz="2400" b="0" i="0" u="none" strike="noStrike" cap="none" normalizeH="0" baseline="0" dirty="0">
              <a:ln>
                <a:noFill/>
              </a:ln>
              <a:solidFill>
                <a:schemeClr val="tx1"/>
              </a:solidFill>
              <a:effectLst/>
            </a:endParaRPr>
          </a:p>
        </p:txBody>
      </p:sp>
      <p:sp>
        <p:nvSpPr>
          <p:cNvPr id="3" name="Rectangle 2"/>
          <p:cNvSpPr/>
          <p:nvPr/>
        </p:nvSpPr>
        <p:spPr>
          <a:xfrm>
            <a:off x="639650" y="5150304"/>
            <a:ext cx="10764592" cy="923330"/>
          </a:xfrm>
          <a:prstGeom prst="rect">
            <a:avLst/>
          </a:prstGeom>
        </p:spPr>
        <p:txBody>
          <a:bodyPr wrap="square">
            <a:spAutoFit/>
          </a:bodyPr>
          <a:lstStyle/>
          <a:p>
            <a:r>
              <a:rPr lang="en-GB" dirty="0">
                <a:hlinkClick r:id="rId2"/>
              </a:rPr>
              <a:t>http://wild-things.org.uk/our-events/coastal-activity-leader-training/?gclid=EAIaIQobChMI15aP0_z54QIV0-FRCh1KVQyKEAMYASAAEgIyHvD_BwE</a:t>
            </a:r>
            <a:endParaRPr lang="en-GB" dirty="0"/>
          </a:p>
          <a:p>
            <a:r>
              <a:rPr lang="cy-GB" dirty="0"/>
              <a:t>                                                                                                            Mynediad (1-5-19)</a:t>
            </a:r>
            <a:endParaRPr lang="en-GB" dirty="0"/>
          </a:p>
        </p:txBody>
      </p:sp>
    </p:spTree>
    <p:extLst>
      <p:ext uri="{BB962C8B-B14F-4D97-AF65-F5344CB8AC3E}">
        <p14:creationId xmlns:p14="http://schemas.microsoft.com/office/powerpoint/2010/main" val="3242932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chemeClr val="tx1"/>
                </a:solidFill>
              </a:rPr>
              <a:t>Chwilota gwefannau</a:t>
            </a:r>
            <a:br>
              <a:rPr lang="cy-GB" dirty="0">
                <a:solidFill>
                  <a:schemeClr val="tx1"/>
                </a:solidFill>
              </a:rPr>
            </a:br>
            <a:r>
              <a:rPr lang="cy-GB" dirty="0">
                <a:solidFill>
                  <a:schemeClr val="tx1"/>
                </a:solidFill>
              </a:rPr>
              <a:t>                                 </a:t>
            </a:r>
            <a:r>
              <a:rPr lang="cy-GB" dirty="0" err="1"/>
              <a:t>Website</a:t>
            </a:r>
            <a:r>
              <a:rPr lang="cy-GB" dirty="0"/>
              <a:t> </a:t>
            </a:r>
            <a:r>
              <a:rPr lang="cy-GB" dirty="0" err="1"/>
              <a:t>search</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741" y="2274127"/>
            <a:ext cx="4009622" cy="114521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2330" y="1930400"/>
            <a:ext cx="2887904" cy="288790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0201" y="4320862"/>
            <a:ext cx="2694583" cy="193196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28613" y="4974531"/>
            <a:ext cx="2512721" cy="1407124"/>
          </a:xfrm>
          <a:prstGeom prst="rect">
            <a:avLst/>
          </a:prstGeom>
        </p:spPr>
      </p:pic>
    </p:spTree>
    <p:extLst>
      <p:ext uri="{BB962C8B-B14F-4D97-AF65-F5344CB8AC3E}">
        <p14:creationId xmlns:p14="http://schemas.microsoft.com/office/powerpoint/2010/main" val="3733825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28AD575-9F12-4408-BAE9-0F20E8B6C539}" type="slidenum">
              <a:rPr lang="en-US" altLang="en-US">
                <a:solidFill>
                  <a:schemeClr val="bg1"/>
                </a:solidFill>
              </a:rPr>
              <a:pPr/>
              <a:t>13</a:t>
            </a:fld>
            <a:endParaRPr lang="en-US" altLang="en-US">
              <a:solidFill>
                <a:schemeClr val="bg1"/>
              </a:solidFill>
            </a:endParaRPr>
          </a:p>
        </p:txBody>
      </p:sp>
      <p:pic>
        <p:nvPicPr>
          <p:cNvPr id="33795" name="Picture 5" descr="images-1.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318" y="545233"/>
            <a:ext cx="3189663" cy="3189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7" descr="images.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99623" y="3734896"/>
            <a:ext cx="2503401"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72246" y="429909"/>
            <a:ext cx="2575627" cy="3044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79480" y="3873731"/>
            <a:ext cx="2063544" cy="2588174"/>
          </a:xfrm>
          <a:prstGeom prst="rect">
            <a:avLst/>
          </a:prstGeom>
        </p:spPr>
      </p:pic>
    </p:spTree>
    <p:extLst>
      <p:ext uri="{BB962C8B-B14F-4D97-AF65-F5344CB8AC3E}">
        <p14:creationId xmlns:p14="http://schemas.microsoft.com/office/powerpoint/2010/main" val="1021327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3F15EF3-2AF5-487B-BCA0-5069678CFA02}" type="slidenum">
              <a:rPr lang="en-US" altLang="en-US">
                <a:solidFill>
                  <a:schemeClr val="bg1"/>
                </a:solidFill>
              </a:rPr>
              <a:pPr/>
              <a:t>14</a:t>
            </a:fld>
            <a:endParaRPr lang="en-US" altLang="en-US">
              <a:solidFill>
                <a:schemeClr val="bg1"/>
              </a:solidFill>
            </a:endParaRPr>
          </a:p>
        </p:txBody>
      </p:sp>
      <p:pic>
        <p:nvPicPr>
          <p:cNvPr id="48131"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11576" y="2030471"/>
            <a:ext cx="3705225"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2"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14004" y="252152"/>
            <a:ext cx="377983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4" name="Picture 10"/>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7842" y="3755362"/>
            <a:ext cx="35560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3995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655" y="155517"/>
            <a:ext cx="3062981" cy="4083974"/>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0182" y="155517"/>
            <a:ext cx="2691419" cy="4134861"/>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5227" y="3334788"/>
            <a:ext cx="3044363" cy="3044363"/>
          </a:xfrm>
          <a:prstGeom prst="rect">
            <a:avLst/>
          </a:prstGeom>
        </p:spPr>
      </p:pic>
    </p:spTree>
    <p:extLst>
      <p:ext uri="{BB962C8B-B14F-4D97-AF65-F5344CB8AC3E}">
        <p14:creationId xmlns:p14="http://schemas.microsoft.com/office/powerpoint/2010/main" val="2607306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4862" y="359535"/>
            <a:ext cx="6186780" cy="6186780"/>
          </a:xfrm>
          <a:prstGeom prst="rect">
            <a:avLst/>
          </a:prstGeom>
        </p:spPr>
      </p:pic>
    </p:spTree>
    <p:extLst>
      <p:ext uri="{BB962C8B-B14F-4D97-AF65-F5344CB8AC3E}">
        <p14:creationId xmlns:p14="http://schemas.microsoft.com/office/powerpoint/2010/main" val="5860885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224</TotalTime>
  <Words>726</Words>
  <Application>Microsoft Office PowerPoint</Application>
  <PresentationFormat>Widescreen</PresentationFormat>
  <Paragraphs>51</Paragraphs>
  <Slides>16</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ＭＳ Ｐゴシック</vt:lpstr>
      <vt:lpstr>&amp;quot</vt:lpstr>
      <vt:lpstr>arial</vt:lpstr>
      <vt:lpstr>arial</vt:lpstr>
      <vt:lpstr>Calibri</vt:lpstr>
      <vt:lpstr>Effra</vt:lpstr>
      <vt:lpstr>Roboto</vt:lpstr>
      <vt:lpstr>Times New Roman</vt:lpstr>
      <vt:lpstr>Trebuchet MS</vt:lpstr>
      <vt:lpstr>Wingdings 3</vt:lpstr>
      <vt:lpstr>Facet</vt:lpstr>
      <vt:lpstr>Ysgolion Coedwig ac Ysgolion Traeth  Forest Schools &amp; Beach Schools  </vt:lpstr>
      <vt:lpstr>PowerPoint Presentation</vt:lpstr>
      <vt:lpstr>PowerPoint Presentation</vt:lpstr>
      <vt:lpstr>PowerPoint Presentation</vt:lpstr>
      <vt:lpstr>PowerPoint Presentation</vt:lpstr>
      <vt:lpstr>PowerPoint Presentation</vt:lpstr>
      <vt:lpstr>Ysgolion Traeth        Beach Schools</vt:lpstr>
      <vt:lpstr>PowerPoint Presentation</vt:lpstr>
      <vt:lpstr>PowerPoint Presentation</vt:lpstr>
      <vt:lpstr>PowerPoint Presentation</vt:lpstr>
      <vt:lpstr>PowerPoint Presentation</vt:lpstr>
      <vt:lpstr>Chwilota gwefannau                                  Website search</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Ysgolion Traeth YsgolioCoedwig Beach Schools &amp; Forest Schools</dc:title>
  <dc:creator>Carys Jennings</dc:creator>
  <cp:lastModifiedBy>Carys Jennings</cp:lastModifiedBy>
  <cp:revision>15</cp:revision>
  <dcterms:created xsi:type="dcterms:W3CDTF">2019-04-05T10:58:45Z</dcterms:created>
  <dcterms:modified xsi:type="dcterms:W3CDTF">2019-05-20T14:31:25Z</dcterms:modified>
</cp:coreProperties>
</file>