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notesMasterIdLst>
    <p:notesMasterId r:id="rId18"/>
  </p:notesMasterIdLst>
  <p:sldIdLst>
    <p:sldId id="256" r:id="rId2"/>
    <p:sldId id="265" r:id="rId3"/>
    <p:sldId id="257" r:id="rId4"/>
    <p:sldId id="258" r:id="rId5"/>
    <p:sldId id="259" r:id="rId6"/>
    <p:sldId id="260" r:id="rId7"/>
    <p:sldId id="261" r:id="rId8"/>
    <p:sldId id="262" r:id="rId9"/>
    <p:sldId id="263" r:id="rId10"/>
    <p:sldId id="264" r:id="rId11"/>
    <p:sldId id="266" r:id="rId12"/>
    <p:sldId id="267" r:id="rId13"/>
    <p:sldId id="268" r:id="rId14"/>
    <p:sldId id="269" r:id="rId15"/>
    <p:sldId id="270" r:id="rId16"/>
    <p:sldId id="271"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78" d="100"/>
          <a:sy n="78" d="100"/>
        </p:scale>
        <p:origin x="15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326AD12-85B5-4044-AD07-671C9B242EE1}" type="datetimeFigureOut">
              <a:rPr lang="en-GB" smtClean="0"/>
              <a:t>09/03/2026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01E83EB-4F1E-4AE0-BC7B-0F0013D5FEEB}" type="slidenum">
              <a:rPr lang="en-GB" smtClean="0"/>
              <a:t>‹#›</a:t>
            </a:fld>
            <a:endParaRPr lang="en-GB"/>
          </a:p>
        </p:txBody>
      </p:sp>
    </p:spTree>
    <p:extLst>
      <p:ext uri="{BB962C8B-B14F-4D97-AF65-F5344CB8AC3E}">
        <p14:creationId xmlns:p14="http://schemas.microsoft.com/office/powerpoint/2010/main" val="21151917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01E83EB-4F1E-4AE0-BC7B-0F0013D5FEEB}" type="slidenum">
              <a:rPr lang="en-GB" smtClean="0"/>
              <a:t>10</a:t>
            </a:fld>
            <a:endParaRPr lang="en-GB"/>
          </a:p>
        </p:txBody>
      </p:sp>
    </p:spTree>
    <p:extLst>
      <p:ext uri="{BB962C8B-B14F-4D97-AF65-F5344CB8AC3E}">
        <p14:creationId xmlns:p14="http://schemas.microsoft.com/office/powerpoint/2010/main" val="101763875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a:t>Click to edit Master title style</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E7945029-CCFC-4A1F-B234-8CA91BF53047}" type="datetimeFigureOut">
              <a:rPr lang="en-GB" smtClean="0"/>
              <a:t>08/03/2026</a:t>
            </a:fld>
            <a:endParaRPr lang="en-GB"/>
          </a:p>
        </p:txBody>
      </p:sp>
      <p:sp>
        <p:nvSpPr>
          <p:cNvPr id="5" name="Footer Placeholder 4"/>
          <p:cNvSpPr>
            <a:spLocks noGrp="1"/>
          </p:cNvSpPr>
          <p:nvPr>
            <p:ph type="ftr" sz="quarter" idx="11"/>
          </p:nvPr>
        </p:nvSpPr>
        <p:spPr>
          <a:xfrm>
            <a:off x="1371600" y="4323845"/>
            <a:ext cx="6400800" cy="365125"/>
          </a:xfrm>
        </p:spPr>
        <p:txBody>
          <a:bodyPr/>
          <a:lstStyle/>
          <a:p>
            <a:endParaRPr lang="en-GB"/>
          </a:p>
        </p:txBody>
      </p:sp>
      <p:sp>
        <p:nvSpPr>
          <p:cNvPr id="6" name="Slide Number Placeholder 5"/>
          <p:cNvSpPr>
            <a:spLocks noGrp="1"/>
          </p:cNvSpPr>
          <p:nvPr>
            <p:ph type="sldNum" sz="quarter" idx="12"/>
          </p:nvPr>
        </p:nvSpPr>
        <p:spPr>
          <a:xfrm>
            <a:off x="8077200" y="1430866"/>
            <a:ext cx="2743200" cy="365125"/>
          </a:xfrm>
        </p:spPr>
        <p:txBody>
          <a:bodyPr/>
          <a:lstStyle/>
          <a:p>
            <a:fld id="{4E7DC66F-7B5D-4891-A175-5FDCD1761927}" type="slidenum">
              <a:rPr lang="en-GB" smtClean="0"/>
              <a:t>‹#›</a:t>
            </a:fld>
            <a:endParaRPr lang="en-GB"/>
          </a:p>
        </p:txBody>
      </p:sp>
    </p:spTree>
    <p:extLst>
      <p:ext uri="{BB962C8B-B14F-4D97-AF65-F5344CB8AC3E}">
        <p14:creationId xmlns:p14="http://schemas.microsoft.com/office/powerpoint/2010/main" val="21543732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7945029-CCFC-4A1F-B234-8CA91BF53047}" type="datetimeFigureOut">
              <a:rPr lang="en-GB" smtClean="0"/>
              <a:t>08/03/2026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E7DC66F-7B5D-4891-A175-5FDCD1761927}" type="slidenum">
              <a:rPr lang="en-GB" smtClean="0"/>
              <a:t>‹#›</a:t>
            </a:fld>
            <a:endParaRPr lang="en-GB"/>
          </a:p>
        </p:txBody>
      </p:sp>
    </p:spTree>
    <p:extLst>
      <p:ext uri="{BB962C8B-B14F-4D97-AF65-F5344CB8AC3E}">
        <p14:creationId xmlns:p14="http://schemas.microsoft.com/office/powerpoint/2010/main" val="16379647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a:t>Click to edit Master title style</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E7945029-CCFC-4A1F-B234-8CA91BF53047}" type="datetimeFigureOut">
              <a:rPr lang="en-GB" smtClean="0"/>
              <a:t>08/03/2026</a:t>
            </a:fld>
            <a:endParaRPr lang="en-GB"/>
          </a:p>
        </p:txBody>
      </p:sp>
      <p:sp>
        <p:nvSpPr>
          <p:cNvPr id="5" name="Footer Placeholder 4"/>
          <p:cNvSpPr>
            <a:spLocks noGrp="1"/>
          </p:cNvSpPr>
          <p:nvPr>
            <p:ph type="ftr" sz="quarter" idx="11"/>
          </p:nvPr>
        </p:nvSpPr>
        <p:spPr>
          <a:xfrm>
            <a:off x="685800" y="381001"/>
            <a:ext cx="6991492" cy="364065"/>
          </a:xfrm>
        </p:spPr>
        <p:txBody>
          <a:bodyPr/>
          <a:lstStyle/>
          <a:p>
            <a:endParaRPr lang="en-GB"/>
          </a:p>
        </p:txBody>
      </p:sp>
      <p:sp>
        <p:nvSpPr>
          <p:cNvPr id="6" name="Slide Number Placeholder 5"/>
          <p:cNvSpPr>
            <a:spLocks noGrp="1"/>
          </p:cNvSpPr>
          <p:nvPr>
            <p:ph type="sldNum" sz="quarter" idx="12"/>
          </p:nvPr>
        </p:nvSpPr>
        <p:spPr>
          <a:xfrm>
            <a:off x="10862452" y="381000"/>
            <a:ext cx="643748" cy="365125"/>
          </a:xfrm>
        </p:spPr>
        <p:txBody>
          <a:bodyPr/>
          <a:lstStyle/>
          <a:p>
            <a:fld id="{4E7DC66F-7B5D-4891-A175-5FDCD1761927}" type="slidenum">
              <a:rPr lang="en-GB" smtClean="0"/>
              <a:t>‹#›</a:t>
            </a:fld>
            <a:endParaRPr lang="en-GB"/>
          </a:p>
        </p:txBody>
      </p:sp>
    </p:spTree>
    <p:extLst>
      <p:ext uri="{BB962C8B-B14F-4D97-AF65-F5344CB8AC3E}">
        <p14:creationId xmlns:p14="http://schemas.microsoft.com/office/powerpoint/2010/main" val="32562399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7945029-CCFC-4A1F-B234-8CA91BF53047}" type="datetimeFigureOut">
              <a:rPr lang="en-GB" smtClean="0"/>
              <a:t>08/03/2026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E7DC66F-7B5D-4891-A175-5FDCD1761927}" type="slidenum">
              <a:rPr lang="en-GB" smtClean="0"/>
              <a:t>‹#›</a:t>
            </a:fld>
            <a:endParaRPr lang="en-GB"/>
          </a:p>
        </p:txBody>
      </p:sp>
    </p:spTree>
    <p:extLst>
      <p:ext uri="{BB962C8B-B14F-4D97-AF65-F5344CB8AC3E}">
        <p14:creationId xmlns:p14="http://schemas.microsoft.com/office/powerpoint/2010/main" val="2818743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a:t>Click to edit Master title style</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7945029-CCFC-4A1F-B234-8CA91BF53047}" type="datetimeFigureOut">
              <a:rPr lang="en-GB" smtClean="0"/>
              <a:t>08/03/2026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E7DC66F-7B5D-4891-A175-5FDCD1761927}" type="slidenum">
              <a:rPr lang="en-GB" smtClean="0"/>
              <a:t>‹#›</a:t>
            </a:fld>
            <a:endParaRPr lang="en-GB"/>
          </a:p>
        </p:txBody>
      </p:sp>
    </p:spTree>
    <p:extLst>
      <p:ext uri="{BB962C8B-B14F-4D97-AF65-F5344CB8AC3E}">
        <p14:creationId xmlns:p14="http://schemas.microsoft.com/office/powerpoint/2010/main" val="24377200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7945029-CCFC-4A1F-B234-8CA91BF53047}" type="datetimeFigureOut">
              <a:rPr lang="en-GB" smtClean="0"/>
              <a:t>08/03/2026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E7DC66F-7B5D-4891-A175-5FDCD1761927}" type="slidenum">
              <a:rPr lang="en-GB" smtClean="0"/>
              <a:t>‹#›</a:t>
            </a:fld>
            <a:endParaRPr lang="en-GB"/>
          </a:p>
        </p:txBody>
      </p:sp>
    </p:spTree>
    <p:extLst>
      <p:ext uri="{BB962C8B-B14F-4D97-AF65-F5344CB8AC3E}">
        <p14:creationId xmlns:p14="http://schemas.microsoft.com/office/powerpoint/2010/main" val="28296447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7945029-CCFC-4A1F-B234-8CA91BF53047}" type="datetimeFigureOut">
              <a:rPr lang="en-GB" smtClean="0"/>
              <a:t>08/03/2026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E7DC66F-7B5D-4891-A175-5FDCD1761927}" type="slidenum">
              <a:rPr lang="en-GB" smtClean="0"/>
              <a:t>‹#›</a:t>
            </a:fld>
            <a:endParaRPr lang="en-GB"/>
          </a:p>
        </p:txBody>
      </p:sp>
    </p:spTree>
    <p:extLst>
      <p:ext uri="{BB962C8B-B14F-4D97-AF65-F5344CB8AC3E}">
        <p14:creationId xmlns:p14="http://schemas.microsoft.com/office/powerpoint/2010/main" val="10994779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a:t>Click to edit Master title style</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7945029-CCFC-4A1F-B234-8CA91BF53047}" type="datetimeFigureOut">
              <a:rPr lang="en-GB" smtClean="0"/>
              <a:t>08/03/2026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E7DC66F-7B5D-4891-A175-5FDCD1761927}" type="slidenum">
              <a:rPr lang="en-GB" smtClean="0"/>
              <a:t>‹#›</a:t>
            </a:fld>
            <a:endParaRPr lang="en-GB"/>
          </a:p>
        </p:txBody>
      </p:sp>
    </p:spTree>
    <p:extLst>
      <p:ext uri="{BB962C8B-B14F-4D97-AF65-F5344CB8AC3E}">
        <p14:creationId xmlns:p14="http://schemas.microsoft.com/office/powerpoint/2010/main" val="38057110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7945029-CCFC-4A1F-B234-8CA91BF53047}" type="datetimeFigureOut">
              <a:rPr lang="en-GB" smtClean="0"/>
              <a:t>08/03/2026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E7DC66F-7B5D-4891-A175-5FDCD1761927}" type="slidenum">
              <a:rPr lang="en-GB" smtClean="0"/>
              <a:t>‹#›</a:t>
            </a:fld>
            <a:endParaRPr lang="en-GB"/>
          </a:p>
        </p:txBody>
      </p:sp>
    </p:spTree>
    <p:extLst>
      <p:ext uri="{BB962C8B-B14F-4D97-AF65-F5344CB8AC3E}">
        <p14:creationId xmlns:p14="http://schemas.microsoft.com/office/powerpoint/2010/main" val="35092651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7945029-CCFC-4A1F-B234-8CA91BF53047}" type="datetimeFigureOut">
              <a:rPr lang="en-GB" smtClean="0"/>
              <a:t>08/03/2026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E7DC66F-7B5D-4891-A175-5FDCD1761927}" type="slidenum">
              <a:rPr lang="en-GB" smtClean="0"/>
              <a:t>‹#›</a:t>
            </a:fld>
            <a:endParaRPr lang="en-GB"/>
          </a:p>
        </p:txBody>
      </p:sp>
    </p:spTree>
    <p:extLst>
      <p:ext uri="{BB962C8B-B14F-4D97-AF65-F5344CB8AC3E}">
        <p14:creationId xmlns:p14="http://schemas.microsoft.com/office/powerpoint/2010/main" val="102607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E7945029-CCFC-4A1F-B234-8CA91BF53047}" type="datetimeFigureOut">
              <a:rPr lang="en-GB" smtClean="0"/>
              <a:t>08/03/2026</a:t>
            </a:fld>
            <a:endParaRPr lang="en-GB"/>
          </a:p>
        </p:txBody>
      </p:sp>
      <p:sp>
        <p:nvSpPr>
          <p:cNvPr id="6" name="Footer Placeholder 5"/>
          <p:cNvSpPr>
            <a:spLocks noGrp="1"/>
          </p:cNvSpPr>
          <p:nvPr>
            <p:ph type="ftr" sz="quarter" idx="11"/>
          </p:nvPr>
        </p:nvSpPr>
        <p:spPr>
          <a:xfrm>
            <a:off x="685800" y="379941"/>
            <a:ext cx="6991492" cy="365125"/>
          </a:xfrm>
        </p:spPr>
        <p:txBody>
          <a:bodyPr/>
          <a:lstStyle/>
          <a:p>
            <a:endParaRPr lang="en-GB"/>
          </a:p>
        </p:txBody>
      </p:sp>
      <p:sp>
        <p:nvSpPr>
          <p:cNvPr id="7" name="Slide Number Placeholder 6"/>
          <p:cNvSpPr>
            <a:spLocks noGrp="1"/>
          </p:cNvSpPr>
          <p:nvPr>
            <p:ph type="sldNum" sz="quarter" idx="12"/>
          </p:nvPr>
        </p:nvSpPr>
        <p:spPr>
          <a:xfrm>
            <a:off x="10862452" y="381000"/>
            <a:ext cx="643748" cy="365125"/>
          </a:xfrm>
        </p:spPr>
        <p:txBody>
          <a:bodyPr/>
          <a:lstStyle/>
          <a:p>
            <a:fld id="{4E7DC66F-7B5D-4891-A175-5FDCD1761927}" type="slidenum">
              <a:rPr lang="en-GB" smtClean="0"/>
              <a:t>‹#›</a:t>
            </a:fld>
            <a:endParaRPr lang="en-GB"/>
          </a:p>
        </p:txBody>
      </p:sp>
    </p:spTree>
    <p:extLst>
      <p:ext uri="{BB962C8B-B14F-4D97-AF65-F5344CB8AC3E}">
        <p14:creationId xmlns:p14="http://schemas.microsoft.com/office/powerpoint/2010/main" val="352178937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3" name="Picture 12"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E7945029-CCFC-4A1F-B234-8CA91BF53047}" type="datetimeFigureOut">
              <a:rPr lang="en-GB" smtClean="0"/>
              <a:t>08/03/2026</a:t>
            </a:fld>
            <a:endParaRPr lang="en-GB"/>
          </a:p>
        </p:txBody>
      </p:sp>
      <p:sp>
        <p:nvSpPr>
          <p:cNvPr id="6" name="Footer Placeholder 5"/>
          <p:cNvSpPr>
            <a:spLocks noGrp="1"/>
          </p:cNvSpPr>
          <p:nvPr>
            <p:ph type="ftr" sz="quarter" idx="11"/>
          </p:nvPr>
        </p:nvSpPr>
        <p:spPr>
          <a:xfrm>
            <a:off x="685800" y="379941"/>
            <a:ext cx="6991492" cy="365125"/>
          </a:xfrm>
        </p:spPr>
        <p:txBody>
          <a:bodyPr/>
          <a:lstStyle/>
          <a:p>
            <a:endParaRPr lang="en-GB"/>
          </a:p>
        </p:txBody>
      </p:sp>
      <p:sp>
        <p:nvSpPr>
          <p:cNvPr id="7" name="Slide Number Placeholder 6"/>
          <p:cNvSpPr>
            <a:spLocks noGrp="1"/>
          </p:cNvSpPr>
          <p:nvPr>
            <p:ph type="sldNum" sz="quarter" idx="12"/>
          </p:nvPr>
        </p:nvSpPr>
        <p:spPr>
          <a:xfrm>
            <a:off x="10862452" y="381000"/>
            <a:ext cx="643748" cy="365125"/>
          </a:xfrm>
        </p:spPr>
        <p:txBody>
          <a:bodyPr/>
          <a:lstStyle/>
          <a:p>
            <a:fld id="{4E7DC66F-7B5D-4891-A175-5FDCD1761927}" type="slidenum">
              <a:rPr lang="en-GB" smtClean="0"/>
              <a:t>‹#›</a:t>
            </a:fld>
            <a:endParaRPr lang="en-GB"/>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07889504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E7945029-CCFC-4A1F-B234-8CA91BF53047}" type="datetimeFigureOut">
              <a:rPr lang="en-GB" smtClean="0"/>
              <a:t>08/03/2026</a:t>
            </a:fld>
            <a:endParaRPr lang="en-GB"/>
          </a:p>
        </p:txBody>
      </p:sp>
      <p:sp>
        <p:nvSpPr>
          <p:cNvPr id="6" name="Footer Placeholder 5"/>
          <p:cNvSpPr>
            <a:spLocks noGrp="1"/>
          </p:cNvSpPr>
          <p:nvPr>
            <p:ph type="ftr" sz="quarter" idx="11"/>
          </p:nvPr>
        </p:nvSpPr>
        <p:spPr>
          <a:xfrm>
            <a:off x="685800" y="378883"/>
            <a:ext cx="6991492" cy="365125"/>
          </a:xfrm>
        </p:spPr>
        <p:txBody>
          <a:bodyPr/>
          <a:lstStyle/>
          <a:p>
            <a:endParaRPr lang="en-GB"/>
          </a:p>
        </p:txBody>
      </p:sp>
      <p:sp>
        <p:nvSpPr>
          <p:cNvPr id="7" name="Slide Number Placeholder 6"/>
          <p:cNvSpPr>
            <a:spLocks noGrp="1"/>
          </p:cNvSpPr>
          <p:nvPr>
            <p:ph type="sldNum" sz="quarter" idx="12"/>
          </p:nvPr>
        </p:nvSpPr>
        <p:spPr>
          <a:xfrm>
            <a:off x="10862452" y="381000"/>
            <a:ext cx="643748" cy="365125"/>
          </a:xfrm>
        </p:spPr>
        <p:txBody>
          <a:bodyPr/>
          <a:lstStyle/>
          <a:p>
            <a:fld id="{4E7DC66F-7B5D-4891-A175-5FDCD1761927}" type="slidenum">
              <a:rPr lang="en-GB" smtClean="0"/>
              <a:t>‹#›</a:t>
            </a:fld>
            <a:endParaRPr lang="en-GB"/>
          </a:p>
        </p:txBody>
      </p:sp>
    </p:spTree>
    <p:extLst>
      <p:ext uri="{BB962C8B-B14F-4D97-AF65-F5344CB8AC3E}">
        <p14:creationId xmlns:p14="http://schemas.microsoft.com/office/powerpoint/2010/main" val="11357560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a:t>Click to edit Master title style</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E7945029-CCFC-4A1F-B234-8CA91BF53047}" type="datetimeFigureOut">
              <a:rPr lang="en-GB" smtClean="0"/>
              <a:t>08/03/2026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E7DC66F-7B5D-4891-A175-5FDCD1761927}" type="slidenum">
              <a:rPr lang="en-GB" smtClean="0"/>
              <a:t>‹#›</a:t>
            </a:fld>
            <a:endParaRPr lang="en-GB"/>
          </a:p>
        </p:txBody>
      </p:sp>
    </p:spTree>
    <p:extLst>
      <p:ext uri="{BB962C8B-B14F-4D97-AF65-F5344CB8AC3E}">
        <p14:creationId xmlns:p14="http://schemas.microsoft.com/office/powerpoint/2010/main" val="423532592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E7945029-CCFC-4A1F-B234-8CA91BF53047}" type="datetimeFigureOut">
              <a:rPr lang="en-GB" smtClean="0"/>
              <a:t>08/03/2026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E7DC66F-7B5D-4891-A175-5FDCD1761927}" type="slidenum">
              <a:rPr lang="en-GB" smtClean="0"/>
              <a:t>‹#›</a:t>
            </a:fld>
            <a:endParaRPr lang="en-GB"/>
          </a:p>
        </p:txBody>
      </p:sp>
    </p:spTree>
    <p:extLst>
      <p:ext uri="{BB962C8B-B14F-4D97-AF65-F5344CB8AC3E}">
        <p14:creationId xmlns:p14="http://schemas.microsoft.com/office/powerpoint/2010/main" val="193255398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7945029-CCFC-4A1F-B234-8CA91BF53047}" type="datetimeFigureOut">
              <a:rPr lang="en-GB" smtClean="0"/>
              <a:t>08/03/2026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E7DC66F-7B5D-4891-A175-5FDCD1761927}" type="slidenum">
              <a:rPr lang="en-GB" smtClean="0"/>
              <a:t>‹#›</a:t>
            </a:fld>
            <a:endParaRPr lang="en-GB"/>
          </a:p>
        </p:txBody>
      </p:sp>
    </p:spTree>
    <p:extLst>
      <p:ext uri="{BB962C8B-B14F-4D97-AF65-F5344CB8AC3E}">
        <p14:creationId xmlns:p14="http://schemas.microsoft.com/office/powerpoint/2010/main" val="140061354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E7945029-CCFC-4A1F-B234-8CA91BF53047}" type="datetimeFigureOut">
              <a:rPr lang="en-GB" smtClean="0"/>
              <a:t>08/03/2026</a:t>
            </a:fld>
            <a:endParaRPr lang="en-GB"/>
          </a:p>
        </p:txBody>
      </p:sp>
      <p:sp>
        <p:nvSpPr>
          <p:cNvPr id="5" name="Footer Placeholder 4"/>
          <p:cNvSpPr>
            <a:spLocks noGrp="1"/>
          </p:cNvSpPr>
          <p:nvPr>
            <p:ph type="ftr" sz="quarter" idx="11"/>
          </p:nvPr>
        </p:nvSpPr>
        <p:spPr>
          <a:xfrm>
            <a:off x="685800" y="381000"/>
            <a:ext cx="6991492" cy="365125"/>
          </a:xfrm>
        </p:spPr>
        <p:txBody>
          <a:bodyPr/>
          <a:lstStyle/>
          <a:p>
            <a:endParaRPr lang="en-GB"/>
          </a:p>
        </p:txBody>
      </p:sp>
      <p:sp>
        <p:nvSpPr>
          <p:cNvPr id="6" name="Slide Number Placeholder 5"/>
          <p:cNvSpPr>
            <a:spLocks noGrp="1"/>
          </p:cNvSpPr>
          <p:nvPr>
            <p:ph type="sldNum" sz="quarter" idx="12"/>
          </p:nvPr>
        </p:nvSpPr>
        <p:spPr>
          <a:xfrm>
            <a:off x="10862452" y="381000"/>
            <a:ext cx="643748" cy="365125"/>
          </a:xfrm>
        </p:spPr>
        <p:txBody>
          <a:bodyPr/>
          <a:lstStyle/>
          <a:p>
            <a:fld id="{4E7DC66F-7B5D-4891-A175-5FDCD1761927}" type="slidenum">
              <a:rPr lang="en-GB" smtClean="0"/>
              <a:t>‹#›</a:t>
            </a:fld>
            <a:endParaRPr lang="en-GB"/>
          </a:p>
        </p:txBody>
      </p:sp>
    </p:spTree>
    <p:extLst>
      <p:ext uri="{BB962C8B-B14F-4D97-AF65-F5344CB8AC3E}">
        <p14:creationId xmlns:p14="http://schemas.microsoft.com/office/powerpoint/2010/main" val="9885252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C0-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E7945029-CCFC-4A1F-B234-8CA91BF53047}" type="datetimeFigureOut">
              <a:rPr lang="en-GB" smtClean="0"/>
              <a:t>08/03/2026</a:t>
            </a:fld>
            <a:endParaRPr lang="en-GB"/>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E7DC66F-7B5D-4891-A175-5FDCD1761927}" type="slidenum">
              <a:rPr lang="en-GB" smtClean="0"/>
              <a:t>‹#›</a:t>
            </a:fld>
            <a:endParaRPr lang="en-GB"/>
          </a:p>
        </p:txBody>
      </p:sp>
    </p:spTree>
    <p:extLst>
      <p:ext uri="{BB962C8B-B14F-4D97-AF65-F5344CB8AC3E}">
        <p14:creationId xmlns:p14="http://schemas.microsoft.com/office/powerpoint/2010/main" val="1320164646"/>
      </p:ext>
    </p:extLst>
  </p:cSld>
  <p:clrMap bg1="dk1" tx1="lt1" bg2="dk2" tx2="lt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 id="2147483720" r:id="rId12"/>
    <p:sldLayoutId id="2147483721" r:id="rId13"/>
    <p:sldLayoutId id="2147483722" r:id="rId14"/>
    <p:sldLayoutId id="2147483723" r:id="rId15"/>
    <p:sldLayoutId id="2147483724" r:id="rId16"/>
    <p:sldLayoutId id="2147483725" r:id="rId17"/>
  </p:sldLayoutIdLs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mp4"/><Relationship Id="rId1" Type="http://schemas.microsoft.com/office/2007/relationships/media" Target="../media/media2.mp4"/><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notesSlide" Target="../notesSlides/notesSlide1.xml"/></Relationships>
</file>

<file path=ppt/slides/_rels/slide11.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g"/><Relationship Id="rId1" Type="http://schemas.openxmlformats.org/officeDocument/2006/relationships/slideLayout" Target="../slideLayouts/slideLayout2.xml"/><Relationship Id="rId5" Type="http://schemas.openxmlformats.org/officeDocument/2006/relationships/image" Target="../media/image18.jpg"/><Relationship Id="rId4" Type="http://schemas.openxmlformats.org/officeDocument/2006/relationships/image" Target="../media/image17.jpg"/></Relationships>
</file>

<file path=ppt/slides/_rels/slide12.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www.businessresearchinsights.com/market-reports/anime-market-118294?utm_source=chatgpt.com" TargetMode="External"/><Relationship Id="rId2" Type="http://schemas.openxmlformats.org/officeDocument/2006/relationships/hyperlink" Target="https://www.advanced-television.com/2025/09/19/demon-slayer-sets-anime-uk-box-office-record/?utm_source=chatgpt.com" TargetMode="External"/><Relationship Id="rId1" Type="http://schemas.openxmlformats.org/officeDocument/2006/relationships/slideLayout" Target="../slideLayouts/slideLayout2.xml"/><Relationship Id="rId6" Type="http://schemas.openxmlformats.org/officeDocument/2006/relationships/hyperlink" Target="https://japanculturalexpo.bunka.go.jp/en/article/summary/202503/?utm_source=chatgpt.com" TargetMode="External"/><Relationship Id="rId5" Type="http://schemas.openxmlformats.org/officeDocument/2006/relationships/hyperlink" Target="https://www.japancentre.com/" TargetMode="External"/><Relationship Id="rId4" Type="http://schemas.openxmlformats.org/officeDocument/2006/relationships/hyperlink" Target="https://www.foodmanufacture.co.uk/Article/2025/08/12/trends-in-japanese-cuisine-in-the-uk-2025/?utm_source=chatgpt.com" TargetMode="External"/></Relationships>
</file>

<file path=ppt/slides/_rels/slide16.xml.rels><?xml version="1.0" encoding="UTF-8" standalone="yes"?>
<Relationships xmlns="http://schemas.openxmlformats.org/package/2006/relationships"><Relationship Id="rId8" Type="http://schemas.openxmlformats.org/officeDocument/2006/relationships/hyperlink" Target="https://developmentbank.wales/ppc-government-backed-business-loans?utm_source=chatgpt.com" TargetMode="External"/><Relationship Id="rId3" Type="http://schemas.openxmlformats.org/officeDocument/2006/relationships/hyperlink" Target="https://www.alibaba.com/product-insights/anime-cafe-aesthetics-are-themed-cafes-still-popular-in-2025.html" TargetMode="External"/><Relationship Id="rId7" Type="http://schemas.openxmlformats.org/officeDocument/2006/relationships/hyperlink" Target="https://pmc.ncbi.nlm.nih.gov/articles/PMC4601897/?utm_source=chatgpt.com" TargetMode="External"/><Relationship Id="rId2" Type="http://schemas.openxmlformats.org/officeDocument/2006/relationships/hyperlink" Target="https://www.morningadvertiser.co.uk/Article/2025/08/29/gen-z-reshapes-uk-hospitality-with-immersive-experiences?utm_source=chatgpt.com" TargetMode="External"/><Relationship Id="rId1" Type="http://schemas.openxmlformats.org/officeDocument/2006/relationships/slideLayout" Target="../slideLayouts/slideLayout2.xml"/><Relationship Id="rId6" Type="http://schemas.openxmlformats.org/officeDocument/2006/relationships/hyperlink" Target="https://byflorr.com/coffee-shop-branding-from-local-cafe-to-iconic-brand/?utm_source=chatgpt.com" TargetMode="External"/><Relationship Id="rId5" Type="http://schemas.openxmlformats.org/officeDocument/2006/relationships/hyperlink" Target="https://www.alibaba.com/product-insights/why-are-anime-cafes-becoming-popular-in-major-cities-cultural-appeal-explained.html?utm_source=chatgpt.com" TargetMode="External"/><Relationship Id="rId4" Type="http://schemas.openxmlformats.org/officeDocument/2006/relationships/hyperlink" Target="https://famebst.com/augmented-reality-cafes-the-rise-of-interactive-coffee-experiences/?utm_source=chatgpt.com" TargetMode="External"/><Relationship Id="rId9" Type="http://schemas.openxmlformats.org/officeDocument/2006/relationships/hyperlink" Target="https://asana.com/resources/swot-analysis?utm_source=chatgpt.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4A111A5B-5382-2C69-40A1-63F9912FDA9B}"/>
              </a:ext>
            </a:extLst>
          </p:cNvPr>
          <p:cNvSpPr>
            <a:spLocks noGrp="1"/>
          </p:cNvSpPr>
          <p:nvPr>
            <p:ph type="ctrTitle"/>
          </p:nvPr>
        </p:nvSpPr>
        <p:spPr>
          <a:xfrm>
            <a:off x="1580321" y="521257"/>
            <a:ext cx="9448800" cy="1825096"/>
          </a:xfrm>
        </p:spPr>
        <p:txBody>
          <a:bodyPr/>
          <a:lstStyle/>
          <a:p>
            <a:r>
              <a:rPr lang="en-US" dirty="0">
                <a:solidFill>
                  <a:schemeClr val="accent2">
                    <a:lumMod val="60000"/>
                    <a:lumOff val="40000"/>
                  </a:schemeClr>
                </a:solidFill>
                <a:latin typeface="Algerian" panose="04020705040A02060702" pitchFamily="82" charset="0"/>
              </a:rPr>
              <a:t>HASHIRA HOUSE CAFE</a:t>
            </a:r>
            <a:endParaRPr lang="en-GB" dirty="0">
              <a:solidFill>
                <a:schemeClr val="accent2">
                  <a:lumMod val="60000"/>
                  <a:lumOff val="40000"/>
                </a:schemeClr>
              </a:solidFill>
              <a:latin typeface="Algerian" panose="04020705040A02060702" pitchFamily="82" charset="0"/>
            </a:endParaRPr>
          </a:p>
        </p:txBody>
      </p:sp>
      <p:pic>
        <p:nvPicPr>
          <p:cNvPr id="8" name="Picture 7">
            <a:extLst>
              <a:ext uri="{FF2B5EF4-FFF2-40B4-BE49-F238E27FC236}">
                <a16:creationId xmlns:a16="http://schemas.microsoft.com/office/drawing/2014/main" id="{352814AB-EF2D-4C3C-F2F3-EE341D0F1111}"/>
              </a:ext>
            </a:extLst>
          </p:cNvPr>
          <p:cNvPicPr>
            <a:picLocks noChangeAspect="1"/>
          </p:cNvPicPr>
          <p:nvPr/>
        </p:nvPicPr>
        <p:blipFill>
          <a:blip r:embed="rId2"/>
          <a:stretch>
            <a:fillRect/>
          </a:stretch>
        </p:blipFill>
        <p:spPr>
          <a:xfrm>
            <a:off x="7749745" y="315105"/>
            <a:ext cx="2981202" cy="959674"/>
          </a:xfrm>
          <a:prstGeom prst="rect">
            <a:avLst/>
          </a:prstGeom>
        </p:spPr>
      </p:pic>
      <p:sp>
        <p:nvSpPr>
          <p:cNvPr id="7" name="Subtitle 6">
            <a:extLst>
              <a:ext uri="{FF2B5EF4-FFF2-40B4-BE49-F238E27FC236}">
                <a16:creationId xmlns:a16="http://schemas.microsoft.com/office/drawing/2014/main" id="{BCC0ABC8-3A65-6829-2997-FA028EA76587}"/>
              </a:ext>
            </a:extLst>
          </p:cNvPr>
          <p:cNvSpPr>
            <a:spLocks noGrp="1"/>
          </p:cNvSpPr>
          <p:nvPr>
            <p:ph type="subTitle" idx="1"/>
          </p:nvPr>
        </p:nvSpPr>
        <p:spPr>
          <a:xfrm>
            <a:off x="1371600" y="2552505"/>
            <a:ext cx="9448800" cy="1765496"/>
          </a:xfrm>
        </p:spPr>
        <p:txBody>
          <a:bodyPr>
            <a:noAutofit/>
          </a:bodyPr>
          <a:lstStyle/>
          <a:p>
            <a:r>
              <a:rPr lang="en-GB" sz="2400" b="1" dirty="0"/>
              <a:t>Module Name: </a:t>
            </a:r>
            <a:r>
              <a:rPr lang="en-GB" sz="2400" dirty="0"/>
              <a:t>Managing Enterprise</a:t>
            </a:r>
            <a:r>
              <a:rPr lang="en-GB" sz="2400" b="1" dirty="0"/>
              <a:t> </a:t>
            </a:r>
            <a:endParaRPr lang="en-GB" sz="2400" dirty="0"/>
          </a:p>
          <a:p>
            <a:r>
              <a:rPr lang="en-GB" sz="2400" b="1" dirty="0"/>
              <a:t>Module Code: </a:t>
            </a:r>
            <a:r>
              <a:rPr lang="en-GB" sz="2400" dirty="0"/>
              <a:t> BMSW4011</a:t>
            </a:r>
          </a:p>
          <a:p>
            <a:r>
              <a:rPr lang="en-GB" sz="2400" b="1" dirty="0"/>
              <a:t>Assignment Name: </a:t>
            </a:r>
            <a:r>
              <a:rPr lang="en-GB" sz="2400" dirty="0"/>
              <a:t>PRESENTATION</a:t>
            </a:r>
          </a:p>
          <a:p>
            <a:r>
              <a:rPr lang="en-GB" sz="2400" b="1" dirty="0"/>
              <a:t>Student Name: </a:t>
            </a:r>
            <a:r>
              <a:rPr lang="en-GB" sz="2400" dirty="0"/>
              <a:t>Vera Yasmin Ahmed</a:t>
            </a:r>
          </a:p>
          <a:p>
            <a:r>
              <a:rPr lang="en-GB" sz="2400" b="1" dirty="0"/>
              <a:t>Student Number: </a:t>
            </a:r>
            <a:r>
              <a:rPr lang="en-GB" sz="2400" dirty="0"/>
              <a:t>2432984</a:t>
            </a:r>
          </a:p>
          <a:p>
            <a:r>
              <a:rPr lang="en-GB" sz="2400" b="1" dirty="0"/>
              <a:t>Lecturer: </a:t>
            </a:r>
            <a:r>
              <a:rPr lang="en-GB" sz="2400" dirty="0"/>
              <a:t>Jaliya de Silva</a:t>
            </a:r>
          </a:p>
        </p:txBody>
      </p:sp>
    </p:spTree>
    <p:extLst>
      <p:ext uri="{BB962C8B-B14F-4D97-AF65-F5344CB8AC3E}">
        <p14:creationId xmlns:p14="http://schemas.microsoft.com/office/powerpoint/2010/main" val="37145328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5E9760-7B22-85CC-C5A4-9B26C17D4FC4}"/>
              </a:ext>
            </a:extLst>
          </p:cNvPr>
          <p:cNvSpPr>
            <a:spLocks noGrp="1"/>
          </p:cNvSpPr>
          <p:nvPr>
            <p:ph type="title"/>
          </p:nvPr>
        </p:nvSpPr>
        <p:spPr/>
        <p:txBody>
          <a:bodyPr>
            <a:normAutofit fontScale="90000"/>
          </a:bodyPr>
          <a:lstStyle/>
          <a:p>
            <a:pPr algn="ctr"/>
            <a:r>
              <a:rPr lang="en-GB" b="1" dirty="0"/>
              <a:t> </a:t>
            </a:r>
            <a:br>
              <a:rPr lang="en-GB" dirty="0"/>
            </a:br>
            <a:r>
              <a:rPr lang="en-GB" b="1" dirty="0">
                <a:latin typeface="Algerian" panose="04020705040A02060702" pitchFamily="82" charset="0"/>
              </a:rPr>
              <a:t>Introduction</a:t>
            </a:r>
            <a:br>
              <a:rPr lang="en-GB" dirty="0">
                <a:latin typeface="Algerian" panose="04020705040A02060702" pitchFamily="82" charset="0"/>
              </a:rPr>
            </a:br>
            <a:endParaRPr lang="en-GB" dirty="0">
              <a:latin typeface="Algerian" panose="04020705040A02060702" pitchFamily="82" charset="0"/>
            </a:endParaRPr>
          </a:p>
        </p:txBody>
      </p:sp>
      <p:sp>
        <p:nvSpPr>
          <p:cNvPr id="3" name="Content Placeholder 2">
            <a:extLst>
              <a:ext uri="{FF2B5EF4-FFF2-40B4-BE49-F238E27FC236}">
                <a16:creationId xmlns:a16="http://schemas.microsoft.com/office/drawing/2014/main" id="{58A212B4-2264-DE67-42A5-649C234C51F5}"/>
              </a:ext>
            </a:extLst>
          </p:cNvPr>
          <p:cNvSpPr>
            <a:spLocks noGrp="1"/>
          </p:cNvSpPr>
          <p:nvPr>
            <p:ph idx="1"/>
          </p:nvPr>
        </p:nvSpPr>
        <p:spPr>
          <a:xfrm>
            <a:off x="258418" y="2216429"/>
            <a:ext cx="7583556" cy="4036226"/>
          </a:xfrm>
        </p:spPr>
        <p:txBody>
          <a:bodyPr>
            <a:normAutofit/>
          </a:bodyPr>
          <a:lstStyle/>
          <a:p>
            <a:r>
              <a:rPr lang="en-GB" b="1" dirty="0">
                <a:solidFill>
                  <a:schemeClr val="accent3">
                    <a:lumMod val="40000"/>
                    <a:lumOff val="60000"/>
                  </a:schemeClr>
                </a:solidFill>
              </a:rPr>
              <a:t>Hashira House Cafe is an Anime inspired cafe located in Swansea city centre, combining Japanese cuisine with anime entertainment. Guests will enjoy high quality food alongside experiences like a VR “Infinity Castle” and battle simulations inspired by Demon Slayer (Advanced Television, 2025). </a:t>
            </a:r>
          </a:p>
          <a:p>
            <a:r>
              <a:rPr lang="en-GB" b="1" dirty="0">
                <a:solidFill>
                  <a:schemeClr val="accent3">
                    <a:lumMod val="40000"/>
                    <a:lumOff val="60000"/>
                  </a:schemeClr>
                </a:solidFill>
              </a:rPr>
              <a:t>As an Artist and person connected to anime world, I decided to establish unique business, that will have a huge potential in Swansea.</a:t>
            </a:r>
          </a:p>
        </p:txBody>
      </p:sp>
      <p:pic>
        <p:nvPicPr>
          <p:cNvPr id="5" name="Picture 4">
            <a:extLst>
              <a:ext uri="{FF2B5EF4-FFF2-40B4-BE49-F238E27FC236}">
                <a16:creationId xmlns:a16="http://schemas.microsoft.com/office/drawing/2014/main" id="{23C2F3C7-1B01-A5CF-645B-A65E7B1BA6E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40756" y="1968890"/>
            <a:ext cx="2855843" cy="4283765"/>
          </a:xfrm>
          <a:prstGeom prst="rect">
            <a:avLst/>
          </a:prstGeom>
        </p:spPr>
      </p:pic>
    </p:spTree>
    <p:extLst>
      <p:ext uri="{BB962C8B-B14F-4D97-AF65-F5344CB8AC3E}">
        <p14:creationId xmlns:p14="http://schemas.microsoft.com/office/powerpoint/2010/main" val="31660890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2A3F682-E023-C4FD-ED70-DF08264A9B93}"/>
              </a:ext>
            </a:extLst>
          </p:cNvPr>
          <p:cNvSpPr>
            <a:spLocks noGrp="1"/>
          </p:cNvSpPr>
          <p:nvPr>
            <p:ph idx="1"/>
          </p:nvPr>
        </p:nvSpPr>
        <p:spPr>
          <a:xfrm>
            <a:off x="434971" y="1687664"/>
            <a:ext cx="6319791" cy="4496827"/>
          </a:xfrm>
        </p:spPr>
        <p:txBody>
          <a:bodyPr>
            <a:normAutofit fontScale="92500" lnSpcReduction="20000"/>
          </a:bodyPr>
          <a:lstStyle/>
          <a:p>
            <a:r>
              <a:rPr lang="en-US" b="1" dirty="0">
                <a:solidFill>
                  <a:schemeClr val="accent3">
                    <a:lumMod val="40000"/>
                    <a:lumOff val="60000"/>
                  </a:schemeClr>
                </a:solidFill>
              </a:rPr>
              <a:t>The business idea reflects on my personal passion for anime and the growing interest in Asian pop culture, Japanese Anime what is significantly growing in the UK (Business Research, 2026). Events such as Comic Con and local anime conventions regularly draw thousands of fans, showing strong demand for anime themed entertainment experiences. </a:t>
            </a:r>
          </a:p>
          <a:p>
            <a:r>
              <a:rPr lang="en-US" sz="1800" dirty="0">
                <a:solidFill>
                  <a:schemeClr val="accent5">
                    <a:lumMod val="40000"/>
                    <a:lumOff val="60000"/>
                  </a:schemeClr>
                </a:solidFill>
                <a:latin typeface="Arial Black" panose="020B0A04020102020204" pitchFamily="34" charset="0"/>
              </a:rPr>
              <a:t>I’ve observed a growing demand for anime themed businesses. As an influencer, I have been sharing my anime artwork on Instagram stories to gauge audience interest. Both of my posts were shared by the official </a:t>
            </a:r>
            <a:r>
              <a:rPr lang="en-US" sz="1800" b="1" dirty="0">
                <a:solidFill>
                  <a:schemeClr val="accent5">
                    <a:lumMod val="40000"/>
                    <a:lumOff val="60000"/>
                  </a:schemeClr>
                </a:solidFill>
                <a:latin typeface="Arial Black" panose="020B0A04020102020204" pitchFamily="34" charset="0"/>
              </a:rPr>
              <a:t>Demon Slayer verified</a:t>
            </a:r>
            <a:r>
              <a:rPr lang="en-US" sz="1800" dirty="0">
                <a:solidFill>
                  <a:schemeClr val="accent5">
                    <a:lumMod val="40000"/>
                    <a:lumOff val="60000"/>
                  </a:schemeClr>
                </a:solidFill>
                <a:latin typeface="Arial Black" panose="020B0A04020102020204" pitchFamily="34" charset="0"/>
              </a:rPr>
              <a:t> account, resulting in </a:t>
            </a:r>
            <a:r>
              <a:rPr lang="en-US" sz="1800" b="1" dirty="0">
                <a:solidFill>
                  <a:schemeClr val="accent5">
                    <a:lumMod val="40000"/>
                    <a:lumOff val="60000"/>
                  </a:schemeClr>
                </a:solidFill>
                <a:latin typeface="Arial Black" panose="020B0A04020102020204" pitchFamily="34" charset="0"/>
              </a:rPr>
              <a:t>128,854 views within 24 hours</a:t>
            </a:r>
            <a:r>
              <a:rPr lang="en-US" sz="1800" dirty="0">
                <a:solidFill>
                  <a:schemeClr val="accent5">
                    <a:lumMod val="40000"/>
                    <a:lumOff val="60000"/>
                  </a:schemeClr>
                </a:solidFill>
                <a:latin typeface="Arial Black" panose="020B0A04020102020204" pitchFamily="34" charset="0"/>
              </a:rPr>
              <a:t> and </a:t>
            </a:r>
            <a:r>
              <a:rPr lang="en-US" sz="1800" b="1" dirty="0">
                <a:solidFill>
                  <a:schemeClr val="accent5">
                    <a:lumMod val="40000"/>
                    <a:lumOff val="60000"/>
                  </a:schemeClr>
                </a:solidFill>
                <a:latin typeface="Arial Black" panose="020B0A04020102020204" pitchFamily="34" charset="0"/>
              </a:rPr>
              <a:t>37,401 views in just 2 hours</a:t>
            </a:r>
            <a:r>
              <a:rPr lang="en-US" sz="1800" dirty="0">
                <a:solidFill>
                  <a:schemeClr val="accent5">
                    <a:lumMod val="40000"/>
                    <a:lumOff val="60000"/>
                  </a:schemeClr>
                </a:solidFill>
                <a:latin typeface="Arial Black" panose="020B0A04020102020204" pitchFamily="34" charset="0"/>
              </a:rPr>
              <a:t>.</a:t>
            </a:r>
          </a:p>
          <a:p>
            <a:r>
              <a:rPr lang="en-US" sz="1800" dirty="0">
                <a:solidFill>
                  <a:schemeClr val="accent5">
                    <a:lumMod val="40000"/>
                    <a:lumOff val="60000"/>
                  </a:schemeClr>
                </a:solidFill>
                <a:latin typeface="Arial Black" panose="020B0A04020102020204" pitchFamily="34" charset="0"/>
              </a:rPr>
              <a:t>These metrics highlight not only the strong engagement of anime content but also the rapid response from a passionate audience, demonstrating significant potential for anime related content and business opportunities.</a:t>
            </a:r>
          </a:p>
          <a:p>
            <a:r>
              <a:rPr lang="en-US" sz="1100" i="1" dirty="0">
                <a:solidFill>
                  <a:schemeClr val="accent3">
                    <a:lumMod val="40000"/>
                    <a:lumOff val="60000"/>
                  </a:schemeClr>
                </a:solidFill>
              </a:rPr>
              <a:t>*please see photos bellow</a:t>
            </a:r>
          </a:p>
        </p:txBody>
      </p:sp>
      <p:pic>
        <p:nvPicPr>
          <p:cNvPr id="5" name="Picture 4">
            <a:extLst>
              <a:ext uri="{FF2B5EF4-FFF2-40B4-BE49-F238E27FC236}">
                <a16:creationId xmlns:a16="http://schemas.microsoft.com/office/drawing/2014/main" id="{C4ED7715-0884-B902-057C-729408260A5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46374" y="1858296"/>
            <a:ext cx="4367438" cy="3491170"/>
          </a:xfrm>
          <a:prstGeom prst="rect">
            <a:avLst/>
          </a:prstGeom>
        </p:spPr>
      </p:pic>
    </p:spTree>
    <p:extLst>
      <p:ext uri="{BB962C8B-B14F-4D97-AF65-F5344CB8AC3E}">
        <p14:creationId xmlns:p14="http://schemas.microsoft.com/office/powerpoint/2010/main" val="8151343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2320D5F0-B35A-5978-1DE5-8906FC3B5001}"/>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91380" y="367211"/>
            <a:ext cx="3644875" cy="6123577"/>
          </a:xfrm>
          <a:prstGeom prst="rect">
            <a:avLst/>
          </a:prstGeom>
        </p:spPr>
      </p:pic>
      <p:pic>
        <p:nvPicPr>
          <p:cNvPr id="7" name="Picture 6">
            <a:extLst>
              <a:ext uri="{FF2B5EF4-FFF2-40B4-BE49-F238E27FC236}">
                <a16:creationId xmlns:a16="http://schemas.microsoft.com/office/drawing/2014/main" id="{69E6AE66-84FA-5CA8-CCFF-ED87137AF4D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37111" y="1108211"/>
            <a:ext cx="2865783" cy="4298675"/>
          </a:xfrm>
          <a:prstGeom prst="rect">
            <a:avLst/>
          </a:prstGeom>
        </p:spPr>
      </p:pic>
      <p:pic>
        <p:nvPicPr>
          <p:cNvPr id="9" name="Picture 8">
            <a:extLst>
              <a:ext uri="{FF2B5EF4-FFF2-40B4-BE49-F238E27FC236}">
                <a16:creationId xmlns:a16="http://schemas.microsoft.com/office/drawing/2014/main" id="{4E1BAC5C-A13E-6A59-F021-06FED584AEB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027323" y="367212"/>
            <a:ext cx="2511645" cy="6123576"/>
          </a:xfrm>
          <a:prstGeom prst="rect">
            <a:avLst/>
          </a:prstGeom>
        </p:spPr>
      </p:pic>
      <p:pic>
        <p:nvPicPr>
          <p:cNvPr id="13" name="Picture 12">
            <a:extLst>
              <a:ext uri="{FF2B5EF4-FFF2-40B4-BE49-F238E27FC236}">
                <a16:creationId xmlns:a16="http://schemas.microsoft.com/office/drawing/2014/main" id="{87ED48EF-F428-7EE3-E196-D2BC30939A2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041080" y="1108211"/>
            <a:ext cx="2865784" cy="4083221"/>
          </a:xfrm>
          <a:prstGeom prst="rect">
            <a:avLst/>
          </a:prstGeom>
        </p:spPr>
      </p:pic>
    </p:spTree>
    <p:extLst>
      <p:ext uri="{BB962C8B-B14F-4D97-AF65-F5344CB8AC3E}">
        <p14:creationId xmlns:p14="http://schemas.microsoft.com/office/powerpoint/2010/main" val="37664854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939B9B-BB42-0216-D028-8D5B9F5E3738}"/>
              </a:ext>
            </a:extLst>
          </p:cNvPr>
          <p:cNvSpPr>
            <a:spLocks noGrp="1"/>
          </p:cNvSpPr>
          <p:nvPr>
            <p:ph type="title"/>
          </p:nvPr>
        </p:nvSpPr>
        <p:spPr/>
        <p:txBody>
          <a:bodyPr>
            <a:normAutofit fontScale="90000"/>
          </a:bodyPr>
          <a:lstStyle/>
          <a:p>
            <a:r>
              <a:rPr lang="en-GB" b="1" dirty="0">
                <a:latin typeface="Algerian" panose="04020705040A02060702" pitchFamily="82" charset="0"/>
              </a:rPr>
              <a:t>Business Concept and Product Offer </a:t>
            </a:r>
            <a:br>
              <a:rPr lang="en-GB" dirty="0">
                <a:latin typeface="Algerian" panose="04020705040A02060702" pitchFamily="82" charset="0"/>
              </a:rPr>
            </a:br>
            <a:endParaRPr lang="en-GB" dirty="0">
              <a:latin typeface="Algerian" panose="04020705040A02060702" pitchFamily="82" charset="0"/>
            </a:endParaRPr>
          </a:p>
        </p:txBody>
      </p:sp>
      <p:sp>
        <p:nvSpPr>
          <p:cNvPr id="3" name="Content Placeholder 2">
            <a:extLst>
              <a:ext uri="{FF2B5EF4-FFF2-40B4-BE49-F238E27FC236}">
                <a16:creationId xmlns:a16="http://schemas.microsoft.com/office/drawing/2014/main" id="{C5B305BA-E913-6C52-582D-7BCB17931560}"/>
              </a:ext>
            </a:extLst>
          </p:cNvPr>
          <p:cNvSpPr>
            <a:spLocks noGrp="1"/>
          </p:cNvSpPr>
          <p:nvPr>
            <p:ph idx="1"/>
          </p:nvPr>
        </p:nvSpPr>
        <p:spPr>
          <a:xfrm>
            <a:off x="616974" y="2054943"/>
            <a:ext cx="10820400" cy="4024125"/>
          </a:xfrm>
        </p:spPr>
        <p:txBody>
          <a:bodyPr/>
          <a:lstStyle/>
          <a:p>
            <a:r>
              <a:rPr lang="en-GB" dirty="0">
                <a:solidFill>
                  <a:schemeClr val="accent5">
                    <a:lumMod val="40000"/>
                    <a:lumOff val="60000"/>
                  </a:schemeClr>
                </a:solidFill>
                <a:latin typeface="Bahnschrift SemiBold Condensed" panose="020B0502040204020203" pitchFamily="34" charset="0"/>
              </a:rPr>
              <a:t>The concept of this cafe combines food, entertainment, and interactive experiences inspired by Japanese anime and Asian pop culture (Grylls, 2025). </a:t>
            </a:r>
          </a:p>
          <a:p>
            <a:endParaRPr lang="en-GB" dirty="0">
              <a:solidFill>
                <a:schemeClr val="accent5">
                  <a:lumMod val="40000"/>
                  <a:lumOff val="60000"/>
                </a:schemeClr>
              </a:solidFill>
              <a:latin typeface="Bahnschrift SemiBold Condensed" panose="020B0502040204020203" pitchFamily="34" charset="0"/>
            </a:endParaRPr>
          </a:p>
          <a:p>
            <a:r>
              <a:rPr lang="en-GB" dirty="0">
                <a:solidFill>
                  <a:schemeClr val="accent5">
                    <a:lumMod val="40000"/>
                    <a:lumOff val="60000"/>
                  </a:schemeClr>
                </a:solidFill>
                <a:latin typeface="Bahnschrift SemiBold Condensed" panose="020B0502040204020203" pitchFamily="34" charset="0"/>
              </a:rPr>
              <a:t>The cafe is to provide customers with a unique dining environment and experience that goes beyond traditional cafes with its extraordinary atmosphere (Japan Centre, 2022). </a:t>
            </a:r>
          </a:p>
          <a:p>
            <a:endParaRPr lang="en-GB" dirty="0">
              <a:solidFill>
                <a:schemeClr val="accent5">
                  <a:lumMod val="40000"/>
                  <a:lumOff val="60000"/>
                </a:schemeClr>
              </a:solidFill>
              <a:latin typeface="Bahnschrift SemiBold Condensed" panose="020B0502040204020203" pitchFamily="34" charset="0"/>
            </a:endParaRPr>
          </a:p>
          <a:p>
            <a:r>
              <a:rPr lang="en-GB" dirty="0">
                <a:solidFill>
                  <a:schemeClr val="accent5">
                    <a:lumMod val="40000"/>
                    <a:lumOff val="60000"/>
                  </a:schemeClr>
                </a:solidFill>
                <a:latin typeface="Bahnschrift SemiBold Condensed" panose="020B0502040204020203" pitchFamily="34" charset="0"/>
              </a:rPr>
              <a:t>The menu will include ramen, sushi, rice bowls, bento boxes, and themed desserts and drinks. A key feature of the café will be an immersive virtual reality experience inspired by the “Infinity Castle,” allowing visitors to enjoy an interactive anime-style environment (Japan Expo,2005).</a:t>
            </a:r>
          </a:p>
          <a:p>
            <a:endParaRPr lang="en-GB" b="1" dirty="0">
              <a:solidFill>
                <a:schemeClr val="accent1">
                  <a:lumMod val="75000"/>
                </a:schemeClr>
              </a:solidFill>
              <a:latin typeface="Arial Black" panose="020B0A04020102020204" pitchFamily="34" charset="0"/>
            </a:endParaRPr>
          </a:p>
        </p:txBody>
      </p:sp>
    </p:spTree>
    <p:extLst>
      <p:ext uri="{BB962C8B-B14F-4D97-AF65-F5344CB8AC3E}">
        <p14:creationId xmlns:p14="http://schemas.microsoft.com/office/powerpoint/2010/main" val="7951867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Content Placeholder 8">
            <a:extLst>
              <a:ext uri="{FF2B5EF4-FFF2-40B4-BE49-F238E27FC236}">
                <a16:creationId xmlns:a16="http://schemas.microsoft.com/office/drawing/2014/main" id="{FF5176B7-C423-5AA0-C838-6C217A617D6D}"/>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66916" y="344129"/>
            <a:ext cx="10972799" cy="5874109"/>
          </a:xfrm>
          <a:prstGeom prst="rect">
            <a:avLst/>
          </a:prstGeom>
          <a:ln>
            <a:noFill/>
          </a:ln>
          <a:effectLst>
            <a:softEdge rad="112500"/>
          </a:effectLst>
        </p:spPr>
      </p:pic>
    </p:spTree>
    <p:extLst>
      <p:ext uri="{BB962C8B-B14F-4D97-AF65-F5344CB8AC3E}">
        <p14:creationId xmlns:p14="http://schemas.microsoft.com/office/powerpoint/2010/main" val="10647385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7C42C9-9F62-4921-50D2-49B9F7E85659}"/>
              </a:ext>
            </a:extLst>
          </p:cNvPr>
          <p:cNvSpPr>
            <a:spLocks noGrp="1"/>
          </p:cNvSpPr>
          <p:nvPr>
            <p:ph type="title"/>
          </p:nvPr>
        </p:nvSpPr>
        <p:spPr>
          <a:xfrm>
            <a:off x="126589" y="420241"/>
            <a:ext cx="10659397" cy="1703525"/>
          </a:xfrm>
        </p:spPr>
        <p:txBody>
          <a:bodyPr>
            <a:normAutofit fontScale="90000"/>
          </a:bodyPr>
          <a:lstStyle/>
          <a:p>
            <a:pPr algn="l"/>
            <a:r>
              <a:rPr lang="en-US" dirty="0">
                <a:latin typeface="Algerian" panose="04020705040A02060702" pitchFamily="82" charset="0"/>
              </a:rPr>
              <a:t>Did you ever been in the infinity castle? </a:t>
            </a:r>
            <a:br>
              <a:rPr lang="en-US" dirty="0">
                <a:latin typeface="Algerian" panose="04020705040A02060702" pitchFamily="82" charset="0"/>
              </a:rPr>
            </a:br>
            <a:r>
              <a:rPr lang="en-US" dirty="0">
                <a:latin typeface="Algerian" panose="04020705040A02060702" pitchFamily="82" charset="0"/>
              </a:rPr>
              <a:t>The new adventure starts </a:t>
            </a:r>
            <a:br>
              <a:rPr lang="en-US" dirty="0">
                <a:latin typeface="Algerian" panose="04020705040A02060702" pitchFamily="82" charset="0"/>
              </a:rPr>
            </a:br>
            <a:r>
              <a:rPr lang="en-US" dirty="0">
                <a:latin typeface="Algerian" panose="04020705040A02060702" pitchFamily="82" charset="0"/>
              </a:rPr>
              <a:t>now </a:t>
            </a:r>
            <a:br>
              <a:rPr lang="en-US" dirty="0">
                <a:latin typeface="Algerian" panose="04020705040A02060702" pitchFamily="82" charset="0"/>
              </a:rPr>
            </a:br>
            <a:r>
              <a:rPr lang="en-US" dirty="0">
                <a:latin typeface="Algerian" panose="04020705040A02060702" pitchFamily="82" charset="0"/>
              </a:rPr>
              <a:t>*</a:t>
            </a:r>
            <a:r>
              <a:rPr lang="en-US" sz="1300" dirty="0">
                <a:latin typeface="Arial Black" panose="020B0A04020102020204" pitchFamily="34" charset="0"/>
              </a:rPr>
              <a:t>this video will show you what to expect with VR experience.</a:t>
            </a:r>
            <a:endParaRPr lang="en-GB" sz="1300" dirty="0">
              <a:latin typeface="Arial Black" panose="020B0A04020102020204" pitchFamily="34" charset="0"/>
            </a:endParaRPr>
          </a:p>
        </p:txBody>
      </p:sp>
      <p:sp>
        <p:nvSpPr>
          <p:cNvPr id="6" name="TextBox 5">
            <a:extLst>
              <a:ext uri="{FF2B5EF4-FFF2-40B4-BE49-F238E27FC236}">
                <a16:creationId xmlns:a16="http://schemas.microsoft.com/office/drawing/2014/main" id="{03C6A170-7EC5-3D4E-4F4B-DF0656375712}"/>
              </a:ext>
            </a:extLst>
          </p:cNvPr>
          <p:cNvSpPr txBox="1"/>
          <p:nvPr/>
        </p:nvSpPr>
        <p:spPr>
          <a:xfrm>
            <a:off x="1199536" y="2850897"/>
            <a:ext cx="4896464" cy="3139321"/>
          </a:xfrm>
          <a:prstGeom prst="rect">
            <a:avLst/>
          </a:prstGeom>
          <a:noFill/>
        </p:spPr>
        <p:txBody>
          <a:bodyPr wrap="square" rtlCol="0">
            <a:spAutoFit/>
          </a:bodyPr>
          <a:lstStyle/>
          <a:p>
            <a:r>
              <a:rPr lang="en-GB" b="1" dirty="0"/>
              <a:t>Unique Selling Proposition (USP)</a:t>
            </a:r>
            <a:endParaRPr lang="en-GB" dirty="0"/>
          </a:p>
          <a:p>
            <a:r>
              <a:rPr lang="en-GB" dirty="0"/>
              <a:t>Hashira House Cafes USP is its combination of immersive entertainment and high quality Japanese inspired dining, creating a unique experience in Swansea. The cafe offers a virtual reality (VR) Infinity Castle experience, cinematic anime style battle simulations, and themed decor, transforming visits into Disneyland like experience and memorable events (Rocha, 2025). </a:t>
            </a:r>
          </a:p>
        </p:txBody>
      </p:sp>
      <p:pic>
        <p:nvPicPr>
          <p:cNvPr id="12" name="aa">
            <a:hlinkClick r:id="" action="ppaction://media"/>
            <a:extLst>
              <a:ext uri="{FF2B5EF4-FFF2-40B4-BE49-F238E27FC236}">
                <a16:creationId xmlns:a16="http://schemas.microsoft.com/office/drawing/2014/main" id="{4D01B7FA-DC22-6AB5-05DD-676BEDAAD0ED}"/>
              </a:ext>
            </a:extLst>
          </p:cNvPr>
          <p:cNvPicPr>
            <a:picLocks noGrp="1" noChangeAspect="1"/>
          </p:cNvPicPr>
          <p:nvPr>
            <p:ph idx="1"/>
            <a:videoFile r:link="rId1"/>
            <p:extLst>
              <p:ext uri="{DAA4B4D4-6D71-4841-9C94-3DE7FCFB9230}">
                <p14:media xmlns:p14="http://schemas.microsoft.com/office/powerpoint/2010/main" r:embed="rId2">
                  <p14:trim end="378.3"/>
                </p14:media>
              </p:ext>
            </p:extLst>
          </p:nvPr>
        </p:nvPicPr>
        <p:blipFill>
          <a:blip r:embed="rId4"/>
          <a:stretch>
            <a:fillRect/>
          </a:stretch>
        </p:blipFill>
        <p:spPr>
          <a:xfrm>
            <a:off x="7492589" y="796413"/>
            <a:ext cx="4433939" cy="5484028"/>
          </a:xfrm>
        </p:spPr>
      </p:pic>
    </p:spTree>
    <p:extLst>
      <p:ext uri="{BB962C8B-B14F-4D97-AF65-F5344CB8AC3E}">
        <p14:creationId xmlns:p14="http://schemas.microsoft.com/office/powerpoint/2010/main" val="15392503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4155"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2"/>
                </p:tgtEl>
              </p:cMediaNode>
            </p:video>
            <p:seq concurrent="1" nextAc="seek">
              <p:cTn id="8" restart="whenNotActive" fill="hold" evtFilter="cancelBubble" nodeType="interactiveSeq">
                <p:stCondLst>
                  <p:cond evt="onClick" delay="0">
                    <p:tgtEl>
                      <p:spTgt spid="1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2"/>
                                        </p:tgtEl>
                                      </p:cBhvr>
                                    </p:cmd>
                                  </p:childTnLst>
                                </p:cTn>
                              </p:par>
                            </p:childTnLst>
                          </p:cTn>
                        </p:par>
                      </p:childTnLst>
                    </p:cTn>
                  </p:par>
                </p:childTnLst>
              </p:cTn>
              <p:nextCondLst>
                <p:cond evt="onClick" delay="0">
                  <p:tgtEl>
                    <p:spTgt spid="12"/>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CBF9C4-65DA-7155-629E-13531555EFA1}"/>
              </a:ext>
            </a:extLst>
          </p:cNvPr>
          <p:cNvSpPr>
            <a:spLocks noGrp="1"/>
          </p:cNvSpPr>
          <p:nvPr>
            <p:ph type="title"/>
          </p:nvPr>
        </p:nvSpPr>
        <p:spPr/>
        <p:txBody>
          <a:bodyPr/>
          <a:lstStyle/>
          <a:p>
            <a:r>
              <a:rPr lang="en-GB" b="1" dirty="0">
                <a:latin typeface="Algerian" panose="04020705040A02060702" pitchFamily="82" charset="0"/>
              </a:rPr>
              <a:t>Location and Operations</a:t>
            </a:r>
            <a:br>
              <a:rPr lang="en-GB" dirty="0"/>
            </a:br>
            <a:endParaRPr lang="en-GB" dirty="0"/>
          </a:p>
        </p:txBody>
      </p:sp>
      <p:sp>
        <p:nvSpPr>
          <p:cNvPr id="3" name="Content Placeholder 2">
            <a:extLst>
              <a:ext uri="{FF2B5EF4-FFF2-40B4-BE49-F238E27FC236}">
                <a16:creationId xmlns:a16="http://schemas.microsoft.com/office/drawing/2014/main" id="{4D44AAAA-472D-FC6D-0B64-73DAD348DFE1}"/>
              </a:ext>
            </a:extLst>
          </p:cNvPr>
          <p:cNvSpPr>
            <a:spLocks noGrp="1"/>
          </p:cNvSpPr>
          <p:nvPr>
            <p:ph idx="1"/>
          </p:nvPr>
        </p:nvSpPr>
        <p:spPr>
          <a:xfrm>
            <a:off x="685800" y="2194560"/>
            <a:ext cx="3886200" cy="4024125"/>
          </a:xfrm>
        </p:spPr>
        <p:txBody>
          <a:bodyPr>
            <a:normAutofit fontScale="92500"/>
          </a:bodyPr>
          <a:lstStyle/>
          <a:p>
            <a:r>
              <a:rPr lang="en-GB" dirty="0"/>
              <a:t>Hashira House Cafe will employ a team of 2–4 staff: an owner-manager, a chef, cook and a part-time assistant. Staff will manage food preparation, customer service, and VR experiences, ensuring high-quality service and operational efficiency. Café will be located in the City Centre, next to main shops and city main Library (Brooks,2026). </a:t>
            </a:r>
          </a:p>
          <a:p>
            <a:endParaRPr lang="en-GB" dirty="0"/>
          </a:p>
        </p:txBody>
      </p:sp>
      <p:pic>
        <p:nvPicPr>
          <p:cNvPr id="5" name="Picture 4">
            <a:extLst>
              <a:ext uri="{FF2B5EF4-FFF2-40B4-BE49-F238E27FC236}">
                <a16:creationId xmlns:a16="http://schemas.microsoft.com/office/drawing/2014/main" id="{156222DB-7F4E-35FF-A2C7-27BCA3F283C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57135" y="2057401"/>
            <a:ext cx="2664544" cy="4161284"/>
          </a:xfrm>
          <a:prstGeom prst="rect">
            <a:avLst/>
          </a:prstGeom>
          <a:ln>
            <a:noFill/>
          </a:ln>
          <a:effectLst>
            <a:softEdge rad="112500"/>
          </a:effectLst>
        </p:spPr>
      </p:pic>
      <p:pic>
        <p:nvPicPr>
          <p:cNvPr id="9" name="Picture 8">
            <a:extLst>
              <a:ext uri="{FF2B5EF4-FFF2-40B4-BE49-F238E27FC236}">
                <a16:creationId xmlns:a16="http://schemas.microsoft.com/office/drawing/2014/main" id="{6E326297-732C-9938-050F-D7739C5441F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50942" y="2057401"/>
            <a:ext cx="2877117" cy="4161284"/>
          </a:xfrm>
          <a:prstGeom prst="rect">
            <a:avLst/>
          </a:prstGeom>
          <a:ln>
            <a:noFill/>
          </a:ln>
          <a:effectLst>
            <a:softEdge rad="112500"/>
          </a:effectLst>
        </p:spPr>
      </p:pic>
    </p:spTree>
    <p:extLst>
      <p:ext uri="{BB962C8B-B14F-4D97-AF65-F5344CB8AC3E}">
        <p14:creationId xmlns:p14="http://schemas.microsoft.com/office/powerpoint/2010/main" val="28945227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1E25EF-7B62-F1E7-C789-4FD88F6B7A1B}"/>
              </a:ext>
            </a:extLst>
          </p:cNvPr>
          <p:cNvSpPr>
            <a:spLocks noGrp="1"/>
          </p:cNvSpPr>
          <p:nvPr>
            <p:ph type="title"/>
          </p:nvPr>
        </p:nvSpPr>
        <p:spPr/>
        <p:txBody>
          <a:bodyPr/>
          <a:lstStyle/>
          <a:p>
            <a:r>
              <a:rPr lang="en-GB" b="1" dirty="0">
                <a:latin typeface="Algerian" panose="04020705040A02060702" pitchFamily="82" charset="0"/>
              </a:rPr>
              <a:t>Marketing and Branding</a:t>
            </a:r>
            <a:br>
              <a:rPr lang="en-GB" dirty="0">
                <a:latin typeface="Algerian" panose="04020705040A02060702" pitchFamily="82" charset="0"/>
              </a:rPr>
            </a:br>
            <a:endParaRPr lang="en-GB" dirty="0">
              <a:latin typeface="Algerian" panose="04020705040A02060702" pitchFamily="82" charset="0"/>
            </a:endParaRPr>
          </a:p>
        </p:txBody>
      </p:sp>
      <p:sp>
        <p:nvSpPr>
          <p:cNvPr id="3" name="Content Placeholder 2">
            <a:extLst>
              <a:ext uri="{FF2B5EF4-FFF2-40B4-BE49-F238E27FC236}">
                <a16:creationId xmlns:a16="http://schemas.microsoft.com/office/drawing/2014/main" id="{319DE6C9-31D0-A8D6-775D-53AE4DA67065}"/>
              </a:ext>
            </a:extLst>
          </p:cNvPr>
          <p:cNvSpPr>
            <a:spLocks noGrp="1"/>
          </p:cNvSpPr>
          <p:nvPr>
            <p:ph idx="1"/>
          </p:nvPr>
        </p:nvSpPr>
        <p:spPr>
          <a:xfrm>
            <a:off x="685800" y="2194560"/>
            <a:ext cx="10690123" cy="4024125"/>
          </a:xfrm>
        </p:spPr>
        <p:txBody>
          <a:bodyPr>
            <a:normAutofit/>
          </a:bodyPr>
          <a:lstStyle/>
          <a:p>
            <a:r>
              <a:rPr lang="en-GB" sz="3200" dirty="0"/>
              <a:t>Hashira House Cafe will promote its immersive experiences via social media platforms including Instagram, TikTok, and YouTube, alongside local university collaborations and cosplay/community events. Loyalty schemes, themed menus, and merchandise will encourage repeat visits. (Flor,2025).</a:t>
            </a:r>
          </a:p>
          <a:p>
            <a:endParaRPr lang="en-GB" sz="3200" dirty="0"/>
          </a:p>
        </p:txBody>
      </p:sp>
    </p:spTree>
    <p:extLst>
      <p:ext uri="{BB962C8B-B14F-4D97-AF65-F5344CB8AC3E}">
        <p14:creationId xmlns:p14="http://schemas.microsoft.com/office/powerpoint/2010/main" val="29322929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6200B6-B471-B34C-2B30-631EC59FA671}"/>
              </a:ext>
            </a:extLst>
          </p:cNvPr>
          <p:cNvSpPr>
            <a:spLocks noGrp="1"/>
          </p:cNvSpPr>
          <p:nvPr>
            <p:ph type="title"/>
          </p:nvPr>
        </p:nvSpPr>
        <p:spPr>
          <a:xfrm>
            <a:off x="5751870" y="764373"/>
            <a:ext cx="5754329" cy="1293028"/>
          </a:xfrm>
        </p:spPr>
        <p:txBody>
          <a:bodyPr>
            <a:normAutofit fontScale="90000"/>
          </a:bodyPr>
          <a:lstStyle/>
          <a:p>
            <a:r>
              <a:rPr lang="en-US" dirty="0"/>
              <a:t>Advertisement video</a:t>
            </a:r>
            <a:br>
              <a:rPr lang="en-US" dirty="0"/>
            </a:br>
            <a:r>
              <a:rPr lang="en-US" dirty="0"/>
              <a:t>For social media purposes and flyer</a:t>
            </a:r>
            <a:endParaRPr lang="en-GB" dirty="0"/>
          </a:p>
        </p:txBody>
      </p:sp>
      <p:pic>
        <p:nvPicPr>
          <p:cNvPr id="4" name="tiktok">
            <a:hlinkClick r:id="" action="ppaction://media"/>
            <a:extLst>
              <a:ext uri="{FF2B5EF4-FFF2-40B4-BE49-F238E27FC236}">
                <a16:creationId xmlns:a16="http://schemas.microsoft.com/office/drawing/2014/main" id="{7798642A-A352-1716-B25B-85EAC5FCAD12}"/>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5"/>
          <a:stretch>
            <a:fillRect/>
          </a:stretch>
        </p:blipFill>
        <p:spPr>
          <a:xfrm>
            <a:off x="983224" y="294969"/>
            <a:ext cx="4768646" cy="6390966"/>
          </a:xfrm>
          <a:prstGeom prst="rect">
            <a:avLst/>
          </a:prstGeom>
          <a:ln>
            <a:noFill/>
          </a:ln>
          <a:effectLst>
            <a:softEdge rad="112500"/>
          </a:effectLst>
        </p:spPr>
      </p:pic>
      <p:pic>
        <p:nvPicPr>
          <p:cNvPr id="6" name="Picture 5">
            <a:extLst>
              <a:ext uri="{FF2B5EF4-FFF2-40B4-BE49-F238E27FC236}">
                <a16:creationId xmlns:a16="http://schemas.microsoft.com/office/drawing/2014/main" id="{2E22DEF6-434B-AE31-2FBB-0C0121DE233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241457" y="2424881"/>
            <a:ext cx="3751007" cy="4261054"/>
          </a:xfrm>
          <a:prstGeom prst="rect">
            <a:avLst/>
          </a:prstGeom>
          <a:ln>
            <a:noFill/>
          </a:ln>
          <a:effectLst>
            <a:softEdge rad="112500"/>
          </a:effectLst>
        </p:spPr>
      </p:pic>
    </p:spTree>
    <p:extLst>
      <p:ext uri="{BB962C8B-B14F-4D97-AF65-F5344CB8AC3E}">
        <p14:creationId xmlns:p14="http://schemas.microsoft.com/office/powerpoint/2010/main" val="6578157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821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F7AB6C-DB6F-4C6E-D03F-2E126A55BB66}"/>
              </a:ext>
            </a:extLst>
          </p:cNvPr>
          <p:cNvSpPr>
            <a:spLocks noGrp="1"/>
          </p:cNvSpPr>
          <p:nvPr>
            <p:ph type="title"/>
          </p:nvPr>
        </p:nvSpPr>
        <p:spPr>
          <a:xfrm>
            <a:off x="2990235" y="299884"/>
            <a:ext cx="8610600" cy="1293028"/>
          </a:xfrm>
        </p:spPr>
        <p:txBody>
          <a:bodyPr/>
          <a:lstStyle/>
          <a:p>
            <a:r>
              <a:rPr lang="en-GB" b="1" dirty="0"/>
              <a:t>Market Research </a:t>
            </a:r>
            <a:br>
              <a:rPr lang="en-GB" dirty="0"/>
            </a:br>
            <a:endParaRPr lang="en-GB" dirty="0"/>
          </a:p>
        </p:txBody>
      </p:sp>
      <p:sp>
        <p:nvSpPr>
          <p:cNvPr id="3" name="Content Placeholder 2">
            <a:extLst>
              <a:ext uri="{FF2B5EF4-FFF2-40B4-BE49-F238E27FC236}">
                <a16:creationId xmlns:a16="http://schemas.microsoft.com/office/drawing/2014/main" id="{628F53D3-507F-32A6-A21C-31109AC2A87C}"/>
              </a:ext>
            </a:extLst>
          </p:cNvPr>
          <p:cNvSpPr>
            <a:spLocks noGrp="1"/>
          </p:cNvSpPr>
          <p:nvPr>
            <p:ph idx="1"/>
          </p:nvPr>
        </p:nvSpPr>
        <p:spPr>
          <a:xfrm>
            <a:off x="287896" y="521109"/>
            <a:ext cx="4132781" cy="6037007"/>
          </a:xfrm>
        </p:spPr>
        <p:txBody>
          <a:bodyPr>
            <a:normAutofit fontScale="92500" lnSpcReduction="10000"/>
          </a:bodyPr>
          <a:lstStyle/>
          <a:p>
            <a:r>
              <a:rPr lang="en-GB" b="1" dirty="0"/>
              <a:t>Primary research was conducted using a Microsoft Forms survey which received 18 responses from individuals in Swansea, Cardiff and nearby areas (Ponto, 2015).</a:t>
            </a:r>
          </a:p>
          <a:p>
            <a:r>
              <a:rPr lang="en-GB" b="1" dirty="0"/>
              <a:t> 11 respondents identified as</a:t>
            </a:r>
          </a:p>
          <a:p>
            <a:pPr marL="0" indent="0">
              <a:buNone/>
            </a:pPr>
            <a:r>
              <a:rPr lang="en-GB" b="1" dirty="0"/>
              <a:t>students </a:t>
            </a:r>
          </a:p>
          <a:p>
            <a:r>
              <a:rPr lang="en-GB" b="1" dirty="0"/>
              <a:t>7 people stated they visit cafes a few times per month</a:t>
            </a:r>
          </a:p>
          <a:p>
            <a:r>
              <a:rPr lang="en-GB" b="1" dirty="0"/>
              <a:t>12 respondents said they would likely visit an anime themed café. </a:t>
            </a:r>
          </a:p>
          <a:p>
            <a:r>
              <a:rPr lang="en-GB" b="1" dirty="0"/>
              <a:t>Popular features included themed decor (9 responses),</a:t>
            </a:r>
          </a:p>
          <a:p>
            <a:r>
              <a:rPr lang="en-GB" b="1" dirty="0"/>
              <a:t> Japanese-inspired food (7 responses) </a:t>
            </a:r>
          </a:p>
          <a:p>
            <a:r>
              <a:rPr lang="en-GB" b="1" dirty="0"/>
              <a:t>social media photo opportunities (8 responses). </a:t>
            </a:r>
          </a:p>
          <a:p>
            <a:endParaRPr lang="en-GB" dirty="0"/>
          </a:p>
        </p:txBody>
      </p:sp>
      <p:pic>
        <p:nvPicPr>
          <p:cNvPr id="5" name="Picture 4">
            <a:extLst>
              <a:ext uri="{FF2B5EF4-FFF2-40B4-BE49-F238E27FC236}">
                <a16:creationId xmlns:a16="http://schemas.microsoft.com/office/drawing/2014/main" id="{EC46538F-14CF-3E76-B92C-F3A422DCA87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47304" y="1465006"/>
            <a:ext cx="3272248" cy="4753679"/>
          </a:xfrm>
          <a:prstGeom prst="rect">
            <a:avLst/>
          </a:prstGeom>
        </p:spPr>
      </p:pic>
      <p:pic>
        <p:nvPicPr>
          <p:cNvPr id="7" name="Picture 6">
            <a:extLst>
              <a:ext uri="{FF2B5EF4-FFF2-40B4-BE49-F238E27FC236}">
                <a16:creationId xmlns:a16="http://schemas.microsoft.com/office/drawing/2014/main" id="{DB775C6D-7D3E-6327-5583-F8C3B154F3A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95535" y="1789471"/>
            <a:ext cx="2937124" cy="3818940"/>
          </a:xfrm>
          <a:prstGeom prst="rect">
            <a:avLst/>
          </a:prstGeom>
        </p:spPr>
      </p:pic>
      <p:pic>
        <p:nvPicPr>
          <p:cNvPr id="9" name="Picture 8">
            <a:extLst>
              <a:ext uri="{FF2B5EF4-FFF2-40B4-BE49-F238E27FC236}">
                <a16:creationId xmlns:a16="http://schemas.microsoft.com/office/drawing/2014/main" id="{4E0E4B9D-56ED-1BF0-7088-09FEBEE12C3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49078" y="4967236"/>
            <a:ext cx="1322741" cy="1709543"/>
          </a:xfrm>
          <a:prstGeom prst="rect">
            <a:avLst/>
          </a:prstGeom>
        </p:spPr>
      </p:pic>
      <p:pic>
        <p:nvPicPr>
          <p:cNvPr id="11" name="Picture 10">
            <a:extLst>
              <a:ext uri="{FF2B5EF4-FFF2-40B4-BE49-F238E27FC236}">
                <a16:creationId xmlns:a16="http://schemas.microsoft.com/office/drawing/2014/main" id="{6E3B634A-D42B-83E2-7DAF-24D1B65CFF3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499654" y="2563846"/>
            <a:ext cx="2550994" cy="3529781"/>
          </a:xfrm>
          <a:prstGeom prst="rect">
            <a:avLst/>
          </a:prstGeom>
        </p:spPr>
      </p:pic>
    </p:spTree>
    <p:extLst>
      <p:ext uri="{BB962C8B-B14F-4D97-AF65-F5344CB8AC3E}">
        <p14:creationId xmlns:p14="http://schemas.microsoft.com/office/powerpoint/2010/main" val="31434048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9E705E-D617-59EA-CC49-928D04CD6028}"/>
              </a:ext>
            </a:extLst>
          </p:cNvPr>
          <p:cNvSpPr>
            <a:spLocks noGrp="1"/>
          </p:cNvSpPr>
          <p:nvPr>
            <p:ph type="title"/>
          </p:nvPr>
        </p:nvSpPr>
        <p:spPr/>
        <p:txBody>
          <a:bodyPr>
            <a:normAutofit fontScale="90000"/>
          </a:bodyPr>
          <a:lstStyle/>
          <a:p>
            <a:r>
              <a:rPr lang="en-GB" b="1" dirty="0"/>
              <a:t>Financial Resources and Forecast</a:t>
            </a:r>
            <a:br>
              <a:rPr lang="en-GB" dirty="0"/>
            </a:br>
            <a:endParaRPr lang="en-GB" dirty="0"/>
          </a:p>
        </p:txBody>
      </p:sp>
      <p:sp>
        <p:nvSpPr>
          <p:cNvPr id="3" name="Content Placeholder 2">
            <a:extLst>
              <a:ext uri="{FF2B5EF4-FFF2-40B4-BE49-F238E27FC236}">
                <a16:creationId xmlns:a16="http://schemas.microsoft.com/office/drawing/2014/main" id="{5DBAE988-C4D8-A463-5DAF-1F4B13237028}"/>
              </a:ext>
            </a:extLst>
          </p:cNvPr>
          <p:cNvSpPr>
            <a:spLocks noGrp="1"/>
          </p:cNvSpPr>
          <p:nvPr>
            <p:ph idx="1"/>
          </p:nvPr>
        </p:nvSpPr>
        <p:spPr>
          <a:xfrm>
            <a:off x="685799" y="2194560"/>
            <a:ext cx="5085735" cy="4024125"/>
          </a:xfrm>
        </p:spPr>
        <p:txBody>
          <a:bodyPr>
            <a:normAutofit fontScale="92500" lnSpcReduction="10000"/>
          </a:bodyPr>
          <a:lstStyle/>
          <a:p>
            <a:r>
              <a:rPr lang="en-GB" dirty="0"/>
              <a:t>Hashira </a:t>
            </a:r>
            <a:r>
              <a:rPr lang="en-GB" dirty="0" err="1"/>
              <a:t>HouseHouse</a:t>
            </a:r>
            <a:r>
              <a:rPr lang="en-GB" dirty="0"/>
              <a:t> </a:t>
            </a:r>
            <a:r>
              <a:rPr lang="en-GB" dirty="0" err="1"/>
              <a:t>hOUSE</a:t>
            </a:r>
            <a:r>
              <a:rPr lang="en-GB" dirty="0"/>
              <a:t> Cafe requires approximately £60,000 startup capital for premises, decor, equipment, VR technology, stock, and marketing. Funding will come from personal savings, a Start Up Loan, and local grants (Development Bank of Wales, 2026). Monthly operating costs are projected at £20,500, covering rent, staff wages, utilities, and maintenance. Revenue is expected to grow from £18,000 in the first month to £28,000 by month 12, with breakeven around month four. VR experiences, events, and merchandise will supplement income.</a:t>
            </a:r>
          </a:p>
          <a:p>
            <a:endParaRPr lang="en-GB" dirty="0"/>
          </a:p>
        </p:txBody>
      </p:sp>
      <p:pic>
        <p:nvPicPr>
          <p:cNvPr id="5" name="Picture 4">
            <a:extLst>
              <a:ext uri="{FF2B5EF4-FFF2-40B4-BE49-F238E27FC236}">
                <a16:creationId xmlns:a16="http://schemas.microsoft.com/office/drawing/2014/main" id="{7C985232-3DF0-6B9E-9AE4-945FD3E38AD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96000" y="2359742"/>
            <a:ext cx="5453678" cy="3087329"/>
          </a:xfrm>
          <a:prstGeom prst="rect">
            <a:avLst/>
          </a:prstGeom>
        </p:spPr>
      </p:pic>
    </p:spTree>
    <p:extLst>
      <p:ext uri="{BB962C8B-B14F-4D97-AF65-F5344CB8AC3E}">
        <p14:creationId xmlns:p14="http://schemas.microsoft.com/office/powerpoint/2010/main" val="7980990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3D9A404-237D-519D-82B8-1EF2A9D45A0B}"/>
              </a:ext>
            </a:extLst>
          </p:cNvPr>
          <p:cNvSpPr>
            <a:spLocks noGrp="1"/>
          </p:cNvSpPr>
          <p:nvPr>
            <p:ph idx="1"/>
          </p:nvPr>
        </p:nvSpPr>
        <p:spPr/>
        <p:txBody>
          <a:bodyPr/>
          <a:lstStyle/>
          <a:p>
            <a:r>
              <a:rPr lang="en-GB" b="1" dirty="0"/>
              <a:t>SMART Objectives</a:t>
            </a:r>
            <a:endParaRPr lang="en-GB" dirty="0"/>
          </a:p>
          <a:p>
            <a:r>
              <a:rPr lang="en-GB" dirty="0"/>
              <a:t>Attract at least 1,500 customers within the first three months </a:t>
            </a:r>
          </a:p>
          <a:p>
            <a:r>
              <a:rPr lang="en-GB" dirty="0"/>
              <a:t>Maintain an average customer rating of 4.5 stars </a:t>
            </a:r>
          </a:p>
          <a:p>
            <a:r>
              <a:rPr lang="en-GB" dirty="0"/>
              <a:t>Break even within the first 12 months of operation through controlled costs and steady revenue growth.</a:t>
            </a:r>
          </a:p>
          <a:p>
            <a:r>
              <a:rPr lang="en-GB" dirty="0"/>
              <a:t>Host at least two themed events per month, including cosplay nights, anime screenings, birthday parties.</a:t>
            </a:r>
          </a:p>
          <a:p>
            <a:pPr marL="0" indent="0">
              <a:buNone/>
            </a:pPr>
            <a:endParaRPr lang="en-GB" dirty="0"/>
          </a:p>
        </p:txBody>
      </p:sp>
    </p:spTree>
    <p:extLst>
      <p:ext uri="{BB962C8B-B14F-4D97-AF65-F5344CB8AC3E}">
        <p14:creationId xmlns:p14="http://schemas.microsoft.com/office/powerpoint/2010/main" val="358019754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7303FB9-FD99-4D27-25CB-33CBDFF60142}"/>
              </a:ext>
            </a:extLst>
          </p:cNvPr>
          <p:cNvSpPr>
            <a:spLocks noGrp="1"/>
          </p:cNvSpPr>
          <p:nvPr>
            <p:ph idx="1"/>
          </p:nvPr>
        </p:nvSpPr>
        <p:spPr>
          <a:xfrm>
            <a:off x="685800" y="1612490"/>
            <a:ext cx="10820400" cy="4606195"/>
          </a:xfrm>
        </p:spPr>
        <p:txBody>
          <a:bodyPr>
            <a:normAutofit fontScale="92500"/>
          </a:bodyPr>
          <a:lstStyle/>
          <a:p>
            <a:r>
              <a:rPr lang="en-GB" b="1" dirty="0"/>
              <a:t>SWOT Analysis </a:t>
            </a:r>
            <a:endParaRPr lang="en-GB" dirty="0"/>
          </a:p>
          <a:p>
            <a:r>
              <a:rPr lang="en-GB" dirty="0"/>
              <a:t>Hashira House Cafe offers a unique and an extraordinary concept that combines anime culture with themed dining and entertainment. This type of cafe is not common in Swansea. As a startup, the business may take time to build awareness and a loyal customer base. A small team may also face pressure during busy periods. Anime events such as Comic Con in Swansea and Cardiff attract 8,000–18,000 visitors, showing strong interest in anime culture.</a:t>
            </a:r>
          </a:p>
          <a:p>
            <a:pPr marL="0" indent="0">
              <a:buNone/>
            </a:pPr>
            <a:br>
              <a:rPr lang="en-GB" dirty="0">
                <a:solidFill>
                  <a:schemeClr val="bg1"/>
                </a:solidFill>
                <a:highlight>
                  <a:srgbClr val="C0C0C0"/>
                </a:highlight>
              </a:rPr>
            </a:br>
            <a:r>
              <a:rPr lang="en-GB" dirty="0">
                <a:solidFill>
                  <a:schemeClr val="bg1"/>
                </a:solidFill>
                <a:highlight>
                  <a:srgbClr val="C0C0C0"/>
                </a:highlight>
              </a:rPr>
              <a:t>Conclusion</a:t>
            </a:r>
          </a:p>
          <a:p>
            <a:pPr marL="0" indent="0">
              <a:buNone/>
            </a:pPr>
            <a:r>
              <a:rPr lang="en-GB" dirty="0">
                <a:solidFill>
                  <a:schemeClr val="bg1"/>
                </a:solidFill>
                <a:highlight>
                  <a:srgbClr val="C0C0C0"/>
                </a:highlight>
              </a:rPr>
              <a:t>Strong attendance at Welsh anime conventions and growing interest in Japanese pop culture and market research shows clear demand. Social media research also proof strong and growing demand for anime entertainment and businesses around the UK and Internationally. </a:t>
            </a:r>
          </a:p>
          <a:p>
            <a:pPr marL="0" indent="0">
              <a:buNone/>
            </a:pPr>
            <a:r>
              <a:rPr lang="en-GB" dirty="0">
                <a:solidFill>
                  <a:srgbClr val="C00000"/>
                </a:solidFill>
                <a:highlight>
                  <a:srgbClr val="C0C0C0"/>
                </a:highlight>
              </a:rPr>
              <a:t> </a:t>
            </a:r>
          </a:p>
          <a:p>
            <a:endParaRPr lang="en-GB" dirty="0"/>
          </a:p>
        </p:txBody>
      </p:sp>
    </p:spTree>
    <p:extLst>
      <p:ext uri="{BB962C8B-B14F-4D97-AF65-F5344CB8AC3E}">
        <p14:creationId xmlns:p14="http://schemas.microsoft.com/office/powerpoint/2010/main" val="24540468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E2B1DE7-8E7C-CAFE-71D1-B617DD5F5AF0}"/>
              </a:ext>
            </a:extLst>
          </p:cNvPr>
          <p:cNvSpPr>
            <a:spLocks noGrp="1"/>
          </p:cNvSpPr>
          <p:nvPr>
            <p:ph idx="1"/>
          </p:nvPr>
        </p:nvSpPr>
        <p:spPr>
          <a:xfrm>
            <a:off x="757084" y="2123769"/>
            <a:ext cx="10894142" cy="4982496"/>
          </a:xfrm>
        </p:spPr>
        <p:txBody>
          <a:bodyPr>
            <a:noAutofit/>
          </a:bodyPr>
          <a:lstStyle/>
          <a:p>
            <a:pPr marL="0" indent="0">
              <a:buNone/>
            </a:pPr>
            <a:r>
              <a:rPr lang="en-GB" sz="2400" b="1" dirty="0"/>
              <a:t>References:</a:t>
            </a:r>
            <a:endParaRPr lang="en-GB" sz="2400" dirty="0"/>
          </a:p>
          <a:p>
            <a:r>
              <a:rPr lang="en-GB" sz="1200" dirty="0"/>
              <a:t>Advanced Television. (2025). </a:t>
            </a:r>
            <a:r>
              <a:rPr lang="en-GB" sz="1200" i="1" dirty="0"/>
              <a:t>Demon Slayer sets anime UK box office record</a:t>
            </a:r>
            <a:r>
              <a:rPr lang="en-GB" sz="1200" dirty="0"/>
              <a:t>. Available at: </a:t>
            </a:r>
            <a:r>
              <a:rPr lang="en-GB" sz="1200" u="sng" dirty="0">
                <a:hlinkClick r:id="rId2"/>
              </a:rPr>
              <a:t>https://www.advanced-television.com/2025/09/19/demon-slayer-sets-anime-uk-box-office-record/</a:t>
            </a:r>
            <a:r>
              <a:rPr lang="en-GB" sz="1200" dirty="0"/>
              <a:t> (Accessed: 23 February, 2026)</a:t>
            </a:r>
          </a:p>
          <a:p>
            <a:r>
              <a:rPr lang="en-GB" sz="1200" dirty="0"/>
              <a:t>Business Research Insights. (2026). </a:t>
            </a:r>
            <a:r>
              <a:rPr lang="en-GB" sz="1200" i="1" dirty="0"/>
              <a:t>Anime Market Size, Share, Trends | Forecast to 2035</a:t>
            </a:r>
            <a:r>
              <a:rPr lang="en-GB" sz="1200" dirty="0"/>
              <a:t>. Available at: </a:t>
            </a:r>
            <a:r>
              <a:rPr lang="en-GB" sz="1200" u="sng" dirty="0">
                <a:hlinkClick r:id="rId3"/>
              </a:rPr>
              <a:t>https://www.businessresearchinsights.com/market-reports/anime-market-118294</a:t>
            </a:r>
            <a:r>
              <a:rPr lang="en-GB" sz="1200" dirty="0"/>
              <a:t> (Accessed: 28 February, 2026).</a:t>
            </a:r>
          </a:p>
          <a:p>
            <a:r>
              <a:rPr lang="en-GB" sz="1200" dirty="0"/>
              <a:t>Grylls, B. (2025). </a:t>
            </a:r>
            <a:r>
              <a:rPr lang="en-GB" sz="1200" i="1" dirty="0"/>
              <a:t>Trends in Japanese cuisine in the UK 2025</a:t>
            </a:r>
            <a:r>
              <a:rPr lang="en-GB" sz="1200" dirty="0"/>
              <a:t>. </a:t>
            </a:r>
            <a:r>
              <a:rPr lang="en-GB" sz="1200" i="1" dirty="0"/>
              <a:t>Food Manufacture</a:t>
            </a:r>
            <a:r>
              <a:rPr lang="en-GB" sz="1200" dirty="0"/>
              <a:t>. Available at: </a:t>
            </a:r>
            <a:r>
              <a:rPr lang="en-GB" sz="1200" u="sng" dirty="0">
                <a:hlinkClick r:id="rId4"/>
              </a:rPr>
              <a:t>https://www.foodmanufacture.co.uk/Article/2025/08/12/trends-in-japanese-cuisine-in-the-uk-2025/</a:t>
            </a:r>
            <a:r>
              <a:rPr lang="en-GB" sz="1200" dirty="0"/>
              <a:t> (Accessed: 28 February 2026).</a:t>
            </a:r>
          </a:p>
          <a:p>
            <a:r>
              <a:rPr lang="en-GB" sz="1200" dirty="0"/>
              <a:t>Japan Centre. (2022). </a:t>
            </a:r>
            <a:r>
              <a:rPr lang="en-GB" sz="1200" i="1" dirty="0"/>
              <a:t>Japanese café culture and dining trends in the UK</a:t>
            </a:r>
            <a:r>
              <a:rPr lang="en-GB" sz="1200" dirty="0"/>
              <a:t>. Available at: </a:t>
            </a:r>
            <a:r>
              <a:rPr lang="en-GB" sz="1200" u="sng" dirty="0">
                <a:hlinkClick r:id="rId5"/>
              </a:rPr>
              <a:t>https://www.japancentre.com/</a:t>
            </a:r>
            <a:r>
              <a:rPr lang="en-GB" sz="1200" dirty="0"/>
              <a:t> (Accessed: 28 February 2026).</a:t>
            </a:r>
          </a:p>
          <a:p>
            <a:r>
              <a:rPr lang="en-GB" sz="1200" dirty="0"/>
              <a:t>Japan Cultural Expo (2025) </a:t>
            </a:r>
            <a:r>
              <a:rPr lang="en-GB" sz="1200" i="1" dirty="0"/>
              <a:t>Immerse in the worlds of anime, manga, and games</a:t>
            </a:r>
            <a:r>
              <a:rPr lang="en-GB" sz="1200" dirty="0"/>
              <a:t>. Available at: </a:t>
            </a:r>
            <a:r>
              <a:rPr lang="en-GB" sz="1200" u="sng" dirty="0">
                <a:hlinkClick r:id="rId6"/>
              </a:rPr>
              <a:t>https://japanculturalexpo.bunka.go.jp/en/article/summary/202503/</a:t>
            </a:r>
            <a:r>
              <a:rPr lang="en-GB" sz="1200" dirty="0"/>
              <a:t> (Accessed: 1 March 2026).</a:t>
            </a:r>
          </a:p>
          <a:p>
            <a:r>
              <a:rPr lang="en-GB" sz="1200" dirty="0"/>
              <a:t>Whittington, R., Pettigrew, A., Peck, S., Fenton, E. and </a:t>
            </a:r>
            <a:r>
              <a:rPr lang="en-GB" sz="1200" dirty="0" err="1"/>
              <a:t>Conyon</a:t>
            </a:r>
            <a:r>
              <a:rPr lang="en-GB" sz="1200" dirty="0"/>
              <a:t>, M. (2023) </a:t>
            </a:r>
            <a:r>
              <a:rPr lang="en-GB" sz="1200" i="1" dirty="0"/>
              <a:t>Exploring strategy: text and cases</a:t>
            </a:r>
            <a:r>
              <a:rPr lang="en-GB" sz="1200" dirty="0"/>
              <a:t>. 12th </a:t>
            </a:r>
            <a:r>
              <a:rPr lang="en-GB" sz="1200" dirty="0" err="1"/>
              <a:t>edn</a:t>
            </a:r>
            <a:r>
              <a:rPr lang="en-GB" sz="1200" dirty="0"/>
              <a:t>. Harlow: Pearson Education.</a:t>
            </a:r>
          </a:p>
          <a:p>
            <a:pPr marL="0" indent="0">
              <a:buNone/>
            </a:pPr>
            <a:r>
              <a:rPr lang="en-GB" sz="1200" dirty="0"/>
              <a:t> </a:t>
            </a:r>
          </a:p>
          <a:p>
            <a:r>
              <a:rPr lang="en-GB" sz="1200" dirty="0"/>
              <a:t>Marriott, N. and Williams, M. (2018) </a:t>
            </a:r>
            <a:r>
              <a:rPr lang="en-GB" sz="1200" i="1" dirty="0"/>
              <a:t>Entrepreneurship and small business management</a:t>
            </a:r>
            <a:r>
              <a:rPr lang="en-GB" sz="1200" dirty="0"/>
              <a:t>. 3rd </a:t>
            </a:r>
            <a:r>
              <a:rPr lang="en-GB" sz="1200" dirty="0" err="1"/>
              <a:t>edn</a:t>
            </a:r>
            <a:r>
              <a:rPr lang="en-GB" sz="1200" dirty="0"/>
              <a:t>. London: Pearson Education.</a:t>
            </a:r>
          </a:p>
          <a:p>
            <a:pPr marL="0" indent="0">
              <a:buNone/>
            </a:pPr>
            <a:r>
              <a:rPr lang="en-GB" sz="1200" dirty="0"/>
              <a:t> </a:t>
            </a:r>
          </a:p>
          <a:p>
            <a:endParaRPr lang="en-GB" sz="1200" dirty="0"/>
          </a:p>
        </p:txBody>
      </p:sp>
    </p:spTree>
    <p:extLst>
      <p:ext uri="{BB962C8B-B14F-4D97-AF65-F5344CB8AC3E}">
        <p14:creationId xmlns:p14="http://schemas.microsoft.com/office/powerpoint/2010/main" val="1123939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744FBF3-2DF8-1118-D7B2-E449920C3A0D}"/>
              </a:ext>
            </a:extLst>
          </p:cNvPr>
          <p:cNvSpPr>
            <a:spLocks noGrp="1"/>
          </p:cNvSpPr>
          <p:nvPr>
            <p:ph idx="1"/>
          </p:nvPr>
        </p:nvSpPr>
        <p:spPr>
          <a:xfrm>
            <a:off x="685800" y="1671484"/>
            <a:ext cx="10820400" cy="4994786"/>
          </a:xfrm>
        </p:spPr>
        <p:txBody>
          <a:bodyPr>
            <a:normAutofit fontScale="55000" lnSpcReduction="20000"/>
          </a:bodyPr>
          <a:lstStyle/>
          <a:p>
            <a:r>
              <a:rPr lang="en-GB" sz="2400" dirty="0"/>
              <a:t>Morning Advertiser. (2025). </a:t>
            </a:r>
            <a:r>
              <a:rPr lang="en-GB" sz="2400" i="1" dirty="0"/>
              <a:t>Gen Z reshapes UK hospitality with immersive experiences</a:t>
            </a:r>
            <a:r>
              <a:rPr lang="en-GB" sz="2400" dirty="0"/>
              <a:t>. Available at: </a:t>
            </a:r>
            <a:r>
              <a:rPr lang="en-GB" sz="2400" u="sng" dirty="0">
                <a:hlinkClick r:id="rId2"/>
              </a:rPr>
              <a:t>https://www.morningadvertiser.co.uk/Article/2025/08/29/gen-z-reshapes-uk-hospitality-with-immersive-experiences</a:t>
            </a:r>
            <a:r>
              <a:rPr lang="en-GB" sz="2400" dirty="0"/>
              <a:t> (Accessed: 28 February 2026).</a:t>
            </a:r>
          </a:p>
          <a:p>
            <a:pPr marL="0" indent="0">
              <a:buNone/>
            </a:pPr>
            <a:r>
              <a:rPr lang="en-GB" sz="2400" dirty="0"/>
              <a:t> </a:t>
            </a:r>
          </a:p>
          <a:p>
            <a:r>
              <a:rPr lang="en-GB" sz="2400" dirty="0"/>
              <a:t>Alibaba Product Insights. (2026). </a:t>
            </a:r>
            <a:r>
              <a:rPr lang="en-GB" sz="2400" i="1" dirty="0"/>
              <a:t>Anime Cafe Aesthetics: Are themed cafes still popular in 2025?</a:t>
            </a:r>
            <a:r>
              <a:rPr lang="en-GB" sz="2400" dirty="0"/>
              <a:t> Available at: </a:t>
            </a:r>
            <a:r>
              <a:rPr lang="en-GB" sz="2400" u="sng" dirty="0">
                <a:hlinkClick r:id="rId3"/>
              </a:rPr>
              <a:t>https://www.alibaba.com/product-insights/anime-cafe-aesthetics-are-themed-cafes-still-popular-in-2025.html</a:t>
            </a:r>
            <a:r>
              <a:rPr lang="en-GB" sz="2400" dirty="0"/>
              <a:t> (Accessed: 28 February 2026).</a:t>
            </a:r>
          </a:p>
          <a:p>
            <a:r>
              <a:rPr lang="en-GB" sz="2400" dirty="0"/>
              <a:t>Rocha, A. (2025). </a:t>
            </a:r>
            <a:r>
              <a:rPr lang="en-GB" sz="2400" i="1" dirty="0"/>
              <a:t>Augmented Reality Cafés: The Rise of Interactive Coffee Experiences</a:t>
            </a:r>
            <a:r>
              <a:rPr lang="en-GB" sz="2400" dirty="0"/>
              <a:t>. Available at: </a:t>
            </a:r>
            <a:r>
              <a:rPr lang="en-GB" sz="2400" u="sng" dirty="0">
                <a:hlinkClick r:id="rId4"/>
              </a:rPr>
              <a:t>https://famebst.com/augmented-reality-cafes-the-rise-of-interactive-coffee-experiences/</a:t>
            </a:r>
            <a:r>
              <a:rPr lang="en-GB" sz="2400" dirty="0"/>
              <a:t> (Accessed: 3 March 2026).</a:t>
            </a:r>
          </a:p>
          <a:p>
            <a:r>
              <a:rPr lang="en-GB" sz="2400" dirty="0"/>
              <a:t>Brooks, L. (2026). </a:t>
            </a:r>
            <a:r>
              <a:rPr lang="en-GB" sz="2400" i="1" dirty="0"/>
              <a:t>Why are anime cafes becoming popular in major cities. </a:t>
            </a:r>
            <a:r>
              <a:rPr lang="en-GB" sz="2400" dirty="0"/>
              <a:t>Available at: </a:t>
            </a:r>
            <a:r>
              <a:rPr lang="en-GB" sz="2400" u="sng" dirty="0">
                <a:hlinkClick r:id="rId5"/>
              </a:rPr>
              <a:t>https://www.alibaba.com/product-insights/why-are-anime-cafes-becoming-popular-in-major-cities-cultural-appeal-explained.html</a:t>
            </a:r>
            <a:r>
              <a:rPr lang="en-GB" sz="2400" dirty="0"/>
              <a:t> (Accessed: 3 March 2026).</a:t>
            </a:r>
          </a:p>
          <a:p>
            <a:pPr marL="0" indent="0">
              <a:buNone/>
            </a:pPr>
            <a:r>
              <a:rPr lang="en-GB" sz="2400" dirty="0"/>
              <a:t> </a:t>
            </a:r>
          </a:p>
          <a:p>
            <a:r>
              <a:rPr lang="en-GB" sz="2400" dirty="0"/>
              <a:t>Flor R. (2025). </a:t>
            </a:r>
            <a:r>
              <a:rPr lang="en-GB" sz="2400" i="1" dirty="0"/>
              <a:t>Coffee Shop Branding: From Local Cafe to Iconic Brand</a:t>
            </a:r>
            <a:r>
              <a:rPr lang="en-GB" sz="2400" dirty="0"/>
              <a:t>. Available at: </a:t>
            </a:r>
            <a:r>
              <a:rPr lang="en-GB" sz="2400" u="sng" dirty="0">
                <a:hlinkClick r:id="rId6"/>
              </a:rPr>
              <a:t>https://byflorr.com/coffee-shop-branding-from-local-cafe-to-iconic-brand/</a:t>
            </a:r>
            <a:r>
              <a:rPr lang="en-GB" sz="2400" dirty="0"/>
              <a:t> (Accessed: 2 March 2026).</a:t>
            </a:r>
          </a:p>
          <a:p>
            <a:pPr marL="0" indent="0">
              <a:buNone/>
            </a:pPr>
            <a:endParaRPr lang="en-GB" sz="2400" dirty="0"/>
          </a:p>
          <a:p>
            <a:r>
              <a:rPr lang="en-GB" sz="2400" dirty="0"/>
              <a:t>Ponto, J. (2015). </a:t>
            </a:r>
            <a:r>
              <a:rPr lang="en-GB" sz="2400" i="1" dirty="0"/>
              <a:t>Understanding and evaluating survey research</a:t>
            </a:r>
            <a:r>
              <a:rPr lang="en-GB" sz="2400" dirty="0"/>
              <a:t>. </a:t>
            </a:r>
            <a:r>
              <a:rPr lang="en-GB" sz="2400" i="1" dirty="0"/>
              <a:t>Journal of the Advanced Practitioner in Oncology</a:t>
            </a:r>
            <a:r>
              <a:rPr lang="en-GB" sz="2400" dirty="0"/>
              <a:t>, 6(2), pp. 168–171. Available at: </a:t>
            </a:r>
            <a:r>
              <a:rPr lang="en-GB" sz="2400" u="sng" dirty="0">
                <a:hlinkClick r:id="rId7"/>
              </a:rPr>
              <a:t>https://pmc.ncbi.nlm.nih.gov/articles/PMC4601897/</a:t>
            </a:r>
            <a:r>
              <a:rPr lang="en-GB" sz="2400" dirty="0"/>
              <a:t> (Accessed: 2 March 2026).</a:t>
            </a:r>
          </a:p>
          <a:p>
            <a:pPr marL="0" indent="0">
              <a:buNone/>
            </a:pPr>
            <a:r>
              <a:rPr lang="en-GB" sz="2400" dirty="0"/>
              <a:t> </a:t>
            </a:r>
          </a:p>
          <a:p>
            <a:r>
              <a:rPr lang="en-GB" sz="2400" dirty="0"/>
              <a:t>Development Bank of Wales. (2026). </a:t>
            </a:r>
            <a:r>
              <a:rPr lang="en-GB" sz="2400" i="1" dirty="0"/>
              <a:t>PPC – Government‑backed business loans</a:t>
            </a:r>
            <a:r>
              <a:rPr lang="en-GB" sz="2400" dirty="0"/>
              <a:t>. Available at: </a:t>
            </a:r>
            <a:r>
              <a:rPr lang="en-GB" sz="2400" u="sng" dirty="0">
                <a:hlinkClick r:id="rId8"/>
              </a:rPr>
              <a:t>https://developmentbank.wales/ppc-government-backed-business-loans</a:t>
            </a:r>
            <a:r>
              <a:rPr lang="en-GB" sz="2400" dirty="0"/>
              <a:t> (Accessed: 6 March 2026).</a:t>
            </a:r>
          </a:p>
          <a:p>
            <a:pPr marL="0" indent="0">
              <a:buNone/>
            </a:pPr>
            <a:r>
              <a:rPr lang="en-GB" sz="2400" dirty="0"/>
              <a:t> </a:t>
            </a:r>
          </a:p>
          <a:p>
            <a:r>
              <a:rPr lang="en-GB" sz="2400" dirty="0"/>
              <a:t>Asana. (2026). </a:t>
            </a:r>
            <a:r>
              <a:rPr lang="en-GB" sz="2400" i="1" dirty="0"/>
              <a:t>SWOT analysis: Examples and templates</a:t>
            </a:r>
            <a:r>
              <a:rPr lang="en-GB" sz="2400" dirty="0"/>
              <a:t>. Available at: </a:t>
            </a:r>
            <a:r>
              <a:rPr lang="en-GB" sz="2400" u="sng" dirty="0">
                <a:hlinkClick r:id="rId9"/>
              </a:rPr>
              <a:t>https://asana.com/resources/swot-analysis</a:t>
            </a:r>
            <a:r>
              <a:rPr lang="en-GB" sz="2400" dirty="0"/>
              <a:t> (Accessed: 6 March 2026).</a:t>
            </a:r>
          </a:p>
          <a:p>
            <a:pPr marL="0" indent="0">
              <a:buNone/>
            </a:pPr>
            <a:endParaRPr lang="en-GB" sz="2400" dirty="0"/>
          </a:p>
          <a:p>
            <a:endParaRPr lang="en-GB" sz="3000" dirty="0"/>
          </a:p>
        </p:txBody>
      </p:sp>
    </p:spTree>
    <p:extLst>
      <p:ext uri="{BB962C8B-B14F-4D97-AF65-F5344CB8AC3E}">
        <p14:creationId xmlns:p14="http://schemas.microsoft.com/office/powerpoint/2010/main" val="2992372823"/>
      </p:ext>
    </p:extLst>
  </p:cSld>
  <p:clrMapOvr>
    <a:masterClrMapping/>
  </p:clrMapOvr>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DF2E28"/>
      </a:accent1>
      <a:accent2>
        <a:srgbClr val="FE801A"/>
      </a:accent2>
      <a:accent3>
        <a:srgbClr val="E9BF35"/>
      </a:accent3>
      <a:accent4>
        <a:srgbClr val="81BB42"/>
      </a:accent4>
      <a:accent5>
        <a:srgbClr val="32C7A9"/>
      </a:accent5>
      <a:accent6>
        <a:srgbClr val="4A9BDC"/>
      </a:accent6>
      <a:hlink>
        <a:srgbClr val="F0532B"/>
      </a:hlink>
      <a:folHlink>
        <a:srgbClr val="F38B53"/>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8F31A783-2159-4870-BC29-2BA7D038EA4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Vapor Trail</Template>
  <TotalTime>156</TotalTime>
  <Words>1564</Words>
  <Application>Microsoft Office PowerPoint</Application>
  <PresentationFormat>Widescreen</PresentationFormat>
  <Paragraphs>73</Paragraphs>
  <Slides>16</Slides>
  <Notes>1</Notes>
  <HiddenSlides>0</HiddenSlides>
  <MMClips>2</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16</vt:i4>
      </vt:variant>
    </vt:vector>
  </HeadingPairs>
  <TitlesOfParts>
    <vt:vector size="23" baseType="lpstr">
      <vt:lpstr>Algerian</vt:lpstr>
      <vt:lpstr>Arial</vt:lpstr>
      <vt:lpstr>Arial Black</vt:lpstr>
      <vt:lpstr>Bahnschrift SemiBold Condensed</vt:lpstr>
      <vt:lpstr>Calibri</vt:lpstr>
      <vt:lpstr>Century Gothic</vt:lpstr>
      <vt:lpstr>Vapor Trail</vt:lpstr>
      <vt:lpstr>HASHIRA HOUSE CAFE</vt:lpstr>
      <vt:lpstr>  Introduction </vt:lpstr>
      <vt:lpstr>PowerPoint Presentation</vt:lpstr>
      <vt:lpstr>PowerPoint Presentation</vt:lpstr>
      <vt:lpstr>Business Concept and Product Offer  </vt:lpstr>
      <vt:lpstr>PowerPoint Presentation</vt:lpstr>
      <vt:lpstr>Did you ever been in the infinity castle?  The new adventure starts  now  *this video will show you what to expect with VR experience.</vt:lpstr>
      <vt:lpstr>Location and Operations </vt:lpstr>
      <vt:lpstr>Marketing and Branding </vt:lpstr>
      <vt:lpstr>Advertisement video For social media purposes and flyer</vt:lpstr>
      <vt:lpstr>Market Research  </vt:lpstr>
      <vt:lpstr>Financial Resources and Forecast </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Vera Ahmed</dc:creator>
  <cp:lastModifiedBy>Vera Ahmed</cp:lastModifiedBy>
  <cp:revision>3</cp:revision>
  <dcterms:created xsi:type="dcterms:W3CDTF">2026-03-08T23:20:27Z</dcterms:created>
  <dcterms:modified xsi:type="dcterms:W3CDTF">2026-03-09T01:57:25Z</dcterms:modified>
</cp:coreProperties>
</file>