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7"/>
  </p:notesMasterIdLst>
  <p:sldIdLst>
    <p:sldId id="351" r:id="rId2"/>
    <p:sldId id="348" r:id="rId3"/>
    <p:sldId id="256" r:id="rId4"/>
    <p:sldId id="257" r:id="rId5"/>
    <p:sldId id="258" r:id="rId6"/>
    <p:sldId id="259" r:id="rId7"/>
    <p:sldId id="346"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345" r:id="rId28"/>
    <p:sldId id="279" r:id="rId29"/>
    <p:sldId id="280" r:id="rId30"/>
    <p:sldId id="281" r:id="rId31"/>
    <p:sldId id="282" r:id="rId32"/>
    <p:sldId id="283" r:id="rId33"/>
    <p:sldId id="284" r:id="rId34"/>
    <p:sldId id="349"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 id="327" r:id="rId78"/>
    <p:sldId id="328" r:id="rId79"/>
    <p:sldId id="329" r:id="rId80"/>
    <p:sldId id="330" r:id="rId81"/>
    <p:sldId id="331" r:id="rId82"/>
    <p:sldId id="332" r:id="rId83"/>
    <p:sldId id="333" r:id="rId84"/>
    <p:sldId id="334" r:id="rId85"/>
    <p:sldId id="335" r:id="rId86"/>
    <p:sldId id="336" r:id="rId87"/>
    <p:sldId id="337" r:id="rId88"/>
    <p:sldId id="338" r:id="rId89"/>
    <p:sldId id="339" r:id="rId90"/>
    <p:sldId id="340" r:id="rId91"/>
    <p:sldId id="341" r:id="rId92"/>
    <p:sldId id="352" r:id="rId93"/>
    <p:sldId id="342" r:id="rId94"/>
    <p:sldId id="343" r:id="rId95"/>
    <p:sldId id="344" r:id="rId96"/>
  </p:sldIdLst>
  <p:sldSz cx="10693400" cy="7562850"/>
  <p:notesSz cx="10693400" cy="75628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11"/>
    <p:restoredTop sz="83097"/>
  </p:normalViewPr>
  <p:slideViewPr>
    <p:cSldViewPr>
      <p:cViewPr varScale="1">
        <p:scale>
          <a:sx n="91" d="100"/>
          <a:sy n="91" d="100"/>
        </p:scale>
        <p:origin x="2608" y="18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viewProps" Target="viewProps.xml"/><Relationship Id="rId10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presProps" Target="presProps.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3913" cy="379413"/>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057900" y="0"/>
            <a:ext cx="4632325" cy="379413"/>
          </a:xfrm>
          <a:prstGeom prst="rect">
            <a:avLst/>
          </a:prstGeom>
        </p:spPr>
        <p:txBody>
          <a:bodyPr vert="horz" lIns="91440" tIns="45720" rIns="91440" bIns="45720" rtlCol="0"/>
          <a:lstStyle>
            <a:lvl1pPr algn="r">
              <a:defRPr sz="1200"/>
            </a:lvl1pPr>
          </a:lstStyle>
          <a:p>
            <a:fld id="{C78838DE-E8B1-1A4C-A41A-C4F88A188528}" type="datetimeFigureOut">
              <a:rPr lang="en-US" smtClean="0"/>
              <a:t>2/16/26</a:t>
            </a:fld>
            <a:endParaRPr lang="en-US"/>
          </a:p>
        </p:txBody>
      </p:sp>
      <p:sp>
        <p:nvSpPr>
          <p:cNvPr id="4" name="Slide Image Placeholder 3"/>
          <p:cNvSpPr>
            <a:spLocks noGrp="1" noRot="1" noChangeAspect="1"/>
          </p:cNvSpPr>
          <p:nvPr>
            <p:ph type="sldImg" idx="2"/>
          </p:nvPr>
        </p:nvSpPr>
        <p:spPr>
          <a:xfrm>
            <a:off x="3543300" y="946150"/>
            <a:ext cx="3606800" cy="255111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069975" y="3640138"/>
            <a:ext cx="8553450" cy="29781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7183438"/>
            <a:ext cx="4633913" cy="37941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057900" y="7183438"/>
            <a:ext cx="4632325" cy="379412"/>
          </a:xfrm>
          <a:prstGeom prst="rect">
            <a:avLst/>
          </a:prstGeom>
        </p:spPr>
        <p:txBody>
          <a:bodyPr vert="horz" lIns="91440" tIns="45720" rIns="91440" bIns="45720" rtlCol="0" anchor="b"/>
          <a:lstStyle>
            <a:lvl1pPr algn="r">
              <a:defRPr sz="1200"/>
            </a:lvl1pPr>
          </a:lstStyle>
          <a:p>
            <a:fld id="{C9E6C26F-0C1C-A247-9A31-8E56014E869A}" type="slidenum">
              <a:rPr lang="en-US" smtClean="0"/>
              <a:t>‹#›</a:t>
            </a:fld>
            <a:endParaRPr lang="en-US"/>
          </a:p>
        </p:txBody>
      </p:sp>
    </p:spTree>
    <p:extLst>
      <p:ext uri="{BB962C8B-B14F-4D97-AF65-F5344CB8AC3E}">
        <p14:creationId xmlns:p14="http://schemas.microsoft.com/office/powerpoint/2010/main" val="54435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Jennifer_Friedlander"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en.wikipedia.org/wiki/Myra_(painting)#cite_note-3"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extilecurator.com/what-is-yarn-bombing/"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strettonfocus.co.uk/articles/what-is-yarn-bombing/"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en.wikipedia.org/wiki/Fearless_Girl#cite_note-Mettler-34"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en.wikipedia.org/wiki/Fearless_Girl#cite_note-Peluso-35"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ogle.com/search?q=Ulay+%28Frank+Uwe+Laysiepen%29&amp;rlz=1C5GCEM_enGB1040GB1040&amp;oq=Marina+Abramovic%2C+The+Artist+is+Present+did+her+ex+boyfriend+sit%3F&amp;gs_lcrp=EgZjaHJvbWUyBggAEEUYOTIHCAEQIRiPAjIHCAIQIRiPAtIBCDgzMDJqMGo0qAIDsAIB8QX3a2QfOXItOw&amp;sourceid=chrome&amp;ie=UTF-8&amp;ved=2ahUKEwjBmrzT1N6SAxU1TEEAHdAZHEwQgK4QegQIARAB"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en.wikipedia.org/wiki/ITV_(TV_network)" TargetMode="External"/><Relationship Id="rId2" Type="http://schemas.openxmlformats.org/officeDocument/2006/relationships/slide" Target="../slides/slide78.xml"/><Relationship Id="rId1" Type="http://schemas.openxmlformats.org/officeDocument/2006/relationships/notesMaster" Target="../notesMasters/notesMaster1.xml"/><Relationship Id="rId5" Type="http://schemas.openxmlformats.org/officeDocument/2006/relationships/hyperlink" Target="https://en.wikipedia.org/wiki/Suicide" TargetMode="External"/><Relationship Id="rId4" Type="http://schemas.openxmlformats.org/officeDocument/2006/relationships/hyperlink" Target="https://en.wikipedia.org/wiki/South_Bank" TargetMode="Externa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facebook.com/groups/143520235831162/posts/2467750633408099/" TargetMode="External"/><Relationship Id="rId2" Type="http://schemas.openxmlformats.org/officeDocument/2006/relationships/slide" Target="../slides/slide81.xml"/><Relationship Id="rId1" Type="http://schemas.openxmlformats.org/officeDocument/2006/relationships/notesMaster" Target="../notesMasters/notesMaster1.xml"/><Relationship Id="rId5" Type="http://schemas.openxmlformats.org/officeDocument/2006/relationships/hyperlink" Target="https://www.sculpturescript.com/2015/01/sculpture-antony-gormley/" TargetMode="External"/><Relationship Id="rId4" Type="http://schemas.openxmlformats.org/officeDocument/2006/relationships/hyperlink" Target="https://medium.com/@mysoulswoons/another-place-another-public-space-41892c3b32df"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How is our perception is managed, skewered, exploited, heightened by an exhibition? Choices and location.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am also going to cover some theoretical and cultural perspectives to illustrate how these can be embedded into your response. </a:t>
            </a:r>
          </a:p>
          <a:p>
            <a:r>
              <a:rPr lang="en-US" sz="1200" kern="1200" dirty="0">
                <a:solidFill>
                  <a:schemeClr val="tx1"/>
                </a:solidFill>
                <a:effectLst/>
                <a:latin typeface="+mn-lt"/>
                <a:ea typeface="+mn-ea"/>
                <a:cs typeface="+mn-cs"/>
              </a:rPr>
              <a:t>You do not need to use these.</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a:t>
            </a:fld>
            <a:endParaRPr lang="en-US"/>
          </a:p>
        </p:txBody>
      </p:sp>
    </p:spTree>
    <p:extLst>
      <p:ext uri="{BB962C8B-B14F-4D97-AF65-F5344CB8AC3E}">
        <p14:creationId xmlns:p14="http://schemas.microsoft.com/office/powerpoint/2010/main" val="1133655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Britpop, YBA, new optimism, Blair</a:t>
            </a:r>
          </a:p>
        </p:txBody>
      </p:sp>
      <p:sp>
        <p:nvSpPr>
          <p:cNvPr id="4" name="Slide Number Placeholder 3"/>
          <p:cNvSpPr>
            <a:spLocks noGrp="1"/>
          </p:cNvSpPr>
          <p:nvPr>
            <p:ph type="sldNum" sz="quarter" idx="5"/>
          </p:nvPr>
        </p:nvSpPr>
        <p:spPr/>
        <p:txBody>
          <a:bodyPr/>
          <a:lstStyle/>
          <a:p>
            <a:fld id="{C9E6C26F-0C1C-A247-9A31-8E56014E869A}" type="slidenum">
              <a:rPr lang="en-US" smtClean="0"/>
              <a:t>6</a:t>
            </a:fld>
            <a:endParaRPr lang="en-US"/>
          </a:p>
        </p:txBody>
      </p:sp>
    </p:spTree>
    <p:extLst>
      <p:ext uri="{BB962C8B-B14F-4D97-AF65-F5344CB8AC3E}">
        <p14:creationId xmlns:p14="http://schemas.microsoft.com/office/powerpoint/2010/main" val="2951172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Postdstructuralist</a:t>
            </a:r>
            <a:endParaRPr lang="en-US" dirty="0"/>
          </a:p>
          <a:p>
            <a:r>
              <a:rPr lang="en-US" dirty="0"/>
              <a:t>The experience of the event, not the intellectual response or knowledge.</a:t>
            </a:r>
          </a:p>
          <a:p>
            <a:r>
              <a:rPr lang="en-US" dirty="0"/>
              <a:t>Responding personally to an artefact is as valid as responding intellectually.</a:t>
            </a:r>
          </a:p>
        </p:txBody>
      </p:sp>
      <p:sp>
        <p:nvSpPr>
          <p:cNvPr id="4" name="Slide Number Placeholder 3"/>
          <p:cNvSpPr>
            <a:spLocks noGrp="1"/>
          </p:cNvSpPr>
          <p:nvPr>
            <p:ph type="sldNum" sz="quarter" idx="5"/>
          </p:nvPr>
        </p:nvSpPr>
        <p:spPr/>
        <p:txBody>
          <a:bodyPr/>
          <a:lstStyle/>
          <a:p>
            <a:fld id="{C9E6C26F-0C1C-A247-9A31-8E56014E869A}" type="slidenum">
              <a:rPr lang="en-US" smtClean="0"/>
              <a:t>10</a:t>
            </a:fld>
            <a:endParaRPr lang="en-US"/>
          </a:p>
        </p:txBody>
      </p:sp>
    </p:spTree>
    <p:extLst>
      <p:ext uri="{BB962C8B-B14F-4D97-AF65-F5344CB8AC3E}">
        <p14:creationId xmlns:p14="http://schemas.microsoft.com/office/powerpoint/2010/main" val="3819005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is my theoretical perspective. What will be yours? You can have many!</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11</a:t>
            </a:fld>
            <a:endParaRPr lang="en-US"/>
          </a:p>
        </p:txBody>
      </p:sp>
    </p:spTree>
    <p:extLst>
      <p:ext uri="{BB962C8B-B14F-4D97-AF65-F5344CB8AC3E}">
        <p14:creationId xmlns:p14="http://schemas.microsoft.com/office/powerpoint/2010/main" val="1790518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spc="-25" dirty="0">
                <a:solidFill>
                  <a:srgbClr val="231F20"/>
                </a:solidFill>
                <a:latin typeface="Helvetica Neue"/>
                <a:cs typeface="Helvetica Neue"/>
              </a:rPr>
              <a:t>Heidegger – influential </a:t>
            </a:r>
            <a:r>
              <a:rPr lang="en-GB" sz="1200" spc="-25" dirty="0" err="1">
                <a:solidFill>
                  <a:srgbClr val="231F20"/>
                </a:solidFill>
                <a:latin typeface="Helvetica Neue"/>
                <a:cs typeface="Helvetica Neue"/>
              </a:rPr>
              <a:t>german</a:t>
            </a:r>
            <a:r>
              <a:rPr lang="en-GB" sz="1200" spc="-25" dirty="0">
                <a:solidFill>
                  <a:srgbClr val="231F20"/>
                </a:solidFill>
                <a:latin typeface="Helvetica Neue"/>
                <a:cs typeface="Helvetica Neue"/>
              </a:rPr>
              <a:t> philosopher of 20</a:t>
            </a:r>
            <a:r>
              <a:rPr lang="en-GB" sz="1200" spc="-25" baseline="30000" dirty="0">
                <a:solidFill>
                  <a:srgbClr val="231F20"/>
                </a:solidFill>
                <a:latin typeface="Helvetica Neue"/>
                <a:cs typeface="Helvetica Neue"/>
              </a:rPr>
              <a:t>th</a:t>
            </a:r>
            <a:r>
              <a:rPr lang="en-GB" sz="1200" spc="-25" dirty="0">
                <a:solidFill>
                  <a:srgbClr val="231F20"/>
                </a:solidFill>
                <a:latin typeface="Helvetica Neue"/>
                <a:cs typeface="Helvetica Neue"/>
              </a:rPr>
              <a:t> century</a:t>
            </a:r>
          </a:p>
          <a:p>
            <a:r>
              <a:rPr lang="en-GB" sz="1200" dirty="0">
                <a:solidFill>
                  <a:srgbClr val="231F20"/>
                </a:solidFill>
                <a:latin typeface="Helvetica Neue"/>
                <a:cs typeface="Helvetica Neue"/>
              </a:rPr>
              <a:t>phenomenology, </a:t>
            </a:r>
            <a:r>
              <a:rPr lang="en-GB" sz="1200" spc="-25" dirty="0">
                <a:solidFill>
                  <a:srgbClr val="231F20"/>
                </a:solidFill>
                <a:latin typeface="Helvetica Neue"/>
                <a:cs typeface="Helvetica Neue"/>
              </a:rPr>
              <a:t> - study of consciousness</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13</a:t>
            </a:fld>
            <a:endParaRPr lang="en-US"/>
          </a:p>
        </p:txBody>
      </p:sp>
    </p:spTree>
    <p:extLst>
      <p:ext uri="{BB962C8B-B14F-4D97-AF65-F5344CB8AC3E}">
        <p14:creationId xmlns:p14="http://schemas.microsoft.com/office/powerpoint/2010/main" val="2443578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show was picketed by the pressure group Mothers Against Murder And Aggression, accompanied by Winnie Johnson, the mother of one of </a:t>
            </a:r>
            <a:r>
              <a:rPr lang="en-US" dirty="0" err="1"/>
              <a:t>Hindley's</a:t>
            </a:r>
            <a:r>
              <a:rPr lang="en-US" dirty="0"/>
              <a:t> victims. They asked for the work to be removed. So did </a:t>
            </a:r>
            <a:r>
              <a:rPr lang="en-US" dirty="0" err="1"/>
              <a:t>Hindley</a:t>
            </a:r>
            <a:r>
              <a:rPr lang="en-US" dirty="0"/>
              <a:t>. Windows were smashed at the Academy's home, Burlington House, eggs and ink were thrown at the picture, which was temporarily removed, restored, placed behind Perspex and guarded by security men.</a:t>
            </a:r>
            <a:br>
              <a:rPr lang="en-US" dirty="0"/>
            </a:br>
            <a:r>
              <a:rPr lang="en-GB" b="0" i="0" dirty="0">
                <a:solidFill>
                  <a:srgbClr val="202122"/>
                </a:solidFill>
                <a:effectLst/>
                <a:latin typeface="Arial" panose="020B0604020202020204" pitchFamily="34" charset="0"/>
              </a:rPr>
              <a:t>The painting consciously juxtaposes, as </a:t>
            </a:r>
            <a:r>
              <a:rPr lang="en-GB" b="0" i="0" u="none" strike="noStrike" dirty="0">
                <a:solidFill>
                  <a:srgbClr val="3366CC"/>
                </a:solidFill>
                <a:effectLst/>
                <a:latin typeface="Arial" panose="020B0604020202020204" pitchFamily="34" charset="0"/>
                <a:hlinkClick r:id="rId3" tooltip="Jennifer Friedlander"/>
              </a:rPr>
              <a:t>Jennifer Friedlander</a:t>
            </a:r>
            <a:r>
              <a:rPr lang="en-GB" b="0" i="0" dirty="0">
                <a:solidFill>
                  <a:srgbClr val="202122"/>
                </a:solidFill>
                <a:effectLst/>
                <a:latin typeface="Arial" panose="020B0604020202020204" pitchFamily="34" charset="0"/>
              </a:rPr>
              <a:t> describes it, the tiny handprints of an "innocent child" and the "depraved world of adults", writ large on a gigantic canvas.</a:t>
            </a:r>
            <a:r>
              <a:rPr lang="en-GB" b="0" i="0" u="none" strike="noStrike" baseline="30000" dirty="0">
                <a:solidFill>
                  <a:srgbClr val="3366CC"/>
                </a:solidFill>
                <a:effectLst/>
                <a:latin typeface="Arial" panose="020B0604020202020204" pitchFamily="34" charset="0"/>
                <a:hlinkClick r:id="rId4"/>
              </a:rPr>
              <a:t>[3]</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15</a:t>
            </a:fld>
            <a:endParaRPr lang="en-US"/>
          </a:p>
        </p:txBody>
      </p:sp>
    </p:spTree>
    <p:extLst>
      <p:ext uri="{BB962C8B-B14F-4D97-AF65-F5344CB8AC3E}">
        <p14:creationId xmlns:p14="http://schemas.microsoft.com/office/powerpoint/2010/main" val="3906037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Abjection – state of being cast off, or separated.</a:t>
            </a:r>
          </a:p>
        </p:txBody>
      </p:sp>
      <p:sp>
        <p:nvSpPr>
          <p:cNvPr id="4" name="Slide Number Placeholder 3"/>
          <p:cNvSpPr>
            <a:spLocks noGrp="1"/>
          </p:cNvSpPr>
          <p:nvPr>
            <p:ph type="sldNum" sz="quarter" idx="5"/>
          </p:nvPr>
        </p:nvSpPr>
        <p:spPr/>
        <p:txBody>
          <a:bodyPr/>
          <a:lstStyle/>
          <a:p>
            <a:fld id="{C9E6C26F-0C1C-A247-9A31-8E56014E869A}" type="slidenum">
              <a:rPr lang="en-US" smtClean="0"/>
              <a:t>17</a:t>
            </a:fld>
            <a:endParaRPr lang="en-US"/>
          </a:p>
        </p:txBody>
      </p:sp>
    </p:spTree>
    <p:extLst>
      <p:ext uri="{BB962C8B-B14F-4D97-AF65-F5344CB8AC3E}">
        <p14:creationId xmlns:p14="http://schemas.microsoft.com/office/powerpoint/2010/main" val="182623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Marc Quinn – what was inside the body is now outside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19</a:t>
            </a:fld>
            <a:endParaRPr lang="en-US"/>
          </a:p>
        </p:txBody>
      </p:sp>
    </p:spTree>
    <p:extLst>
      <p:ext uri="{BB962C8B-B14F-4D97-AF65-F5344CB8AC3E}">
        <p14:creationId xmlns:p14="http://schemas.microsoft.com/office/powerpoint/2010/main" val="2793348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as famous as her unmade bed.</a:t>
            </a:r>
          </a:p>
        </p:txBody>
      </p:sp>
      <p:sp>
        <p:nvSpPr>
          <p:cNvPr id="4" name="Slide Number Placeholder 3"/>
          <p:cNvSpPr>
            <a:spLocks noGrp="1"/>
          </p:cNvSpPr>
          <p:nvPr>
            <p:ph type="sldNum" sz="quarter" idx="5"/>
          </p:nvPr>
        </p:nvSpPr>
        <p:spPr/>
        <p:txBody>
          <a:bodyPr/>
          <a:lstStyle/>
          <a:p>
            <a:fld id="{C9E6C26F-0C1C-A247-9A31-8E56014E869A}" type="slidenum">
              <a:rPr lang="en-US" smtClean="0"/>
              <a:t>21</a:t>
            </a:fld>
            <a:endParaRPr lang="en-US"/>
          </a:p>
        </p:txBody>
      </p:sp>
    </p:spTree>
    <p:extLst>
      <p:ext uri="{BB962C8B-B14F-4D97-AF65-F5344CB8AC3E}">
        <p14:creationId xmlns:p14="http://schemas.microsoft.com/office/powerpoint/2010/main" val="4056390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A0A0A"/>
                </a:solidFill>
                <a:effectLst/>
                <a:latin typeface="Google Sans"/>
              </a:rPr>
              <a:t>Yarn bombing is a form of, </a:t>
            </a:r>
            <a:r>
              <a:rPr lang="en-GB" b="0" i="0" dirty="0">
                <a:solidFill>
                  <a:srgbClr val="1A0DAB"/>
                </a:solidFill>
                <a:effectLst/>
                <a:latin typeface="Google Sans"/>
                <a:hlinkClick r:id="rId3"/>
              </a:rPr>
              <a:t>colorful street art</a:t>
            </a:r>
            <a:r>
              <a:rPr lang="en-GB" b="0" i="0" dirty="0">
                <a:solidFill>
                  <a:srgbClr val="0A0A0A"/>
                </a:solidFill>
                <a:effectLst/>
                <a:latin typeface="Google Sans"/>
              </a:rPr>
              <a:t> also known as "kniffiti" or </a:t>
            </a:r>
            <a:r>
              <a:rPr lang="en-GB" b="0" i="0" dirty="0">
                <a:solidFill>
                  <a:srgbClr val="1A0DAB"/>
                </a:solidFill>
                <a:effectLst/>
                <a:latin typeface="Google Sans"/>
                <a:hlinkClick r:id="rId4"/>
              </a:rPr>
              <a:t>guerrilla knitting</a:t>
            </a:r>
            <a:r>
              <a:rPr lang="en-GB" b="0" i="0" dirty="0">
                <a:solidFill>
                  <a:srgbClr val="0A0A0A"/>
                </a:solidFill>
                <a:effectLst/>
                <a:latin typeface="Google Sans"/>
              </a:rPr>
              <a:t>,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28</a:t>
            </a:fld>
            <a:endParaRPr lang="en-US"/>
          </a:p>
        </p:txBody>
      </p:sp>
    </p:spTree>
    <p:extLst>
      <p:ext uri="{BB962C8B-B14F-4D97-AF65-F5344CB8AC3E}">
        <p14:creationId xmlns:p14="http://schemas.microsoft.com/office/powerpoint/2010/main" val="14378054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29</a:t>
            </a:fld>
            <a:endParaRPr lang="en-US"/>
          </a:p>
        </p:txBody>
      </p:sp>
    </p:spTree>
    <p:extLst>
      <p:ext uri="{BB962C8B-B14F-4D97-AF65-F5344CB8AC3E}">
        <p14:creationId xmlns:p14="http://schemas.microsoft.com/office/powerpoint/2010/main" val="6419392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A0A0A"/>
                </a:solidFill>
                <a:effectLst/>
                <a:latin typeface="Google Sans"/>
              </a:rPr>
              <a:t>Legality:</a:t>
            </a:r>
            <a:r>
              <a:rPr lang="en-GB" b="0" i="0" dirty="0">
                <a:solidFill>
                  <a:srgbClr val="0A0A0A"/>
                </a:solidFill>
                <a:effectLst/>
                <a:latin typeface="Google Sans"/>
              </a:rPr>
              <a:t> While intended as art, it can be considered vandalism, so permission is sometimes needed.</a:t>
            </a: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31</a:t>
            </a:fld>
            <a:endParaRPr lang="en-US"/>
          </a:p>
        </p:txBody>
      </p:sp>
    </p:spTree>
    <p:extLst>
      <p:ext uri="{BB962C8B-B14F-4D97-AF65-F5344CB8AC3E}">
        <p14:creationId xmlns:p14="http://schemas.microsoft.com/office/powerpoint/2010/main" val="4263807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34</a:t>
            </a:fld>
            <a:endParaRPr lang="en-US"/>
          </a:p>
        </p:txBody>
      </p:sp>
    </p:spTree>
    <p:extLst>
      <p:ext uri="{BB962C8B-B14F-4D97-AF65-F5344CB8AC3E}">
        <p14:creationId xmlns:p14="http://schemas.microsoft.com/office/powerpoint/2010/main" val="1582440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2"/>
                </a:solidFill>
                <a:effectLst/>
                <a:latin typeface="Arial" panose="020B0604020202020204" pitchFamily="34" charset="0"/>
              </a:rPr>
              <a:t>Di </a:t>
            </a:r>
            <a:r>
              <a:rPr lang="en-GB" b="0" i="0" dirty="0" err="1">
                <a:solidFill>
                  <a:srgbClr val="202122"/>
                </a:solidFill>
                <a:effectLst/>
                <a:latin typeface="Arial" panose="020B0604020202020204" pitchFamily="34" charset="0"/>
              </a:rPr>
              <a:t>Modica</a:t>
            </a:r>
            <a:r>
              <a:rPr lang="en-GB" b="0" i="0" dirty="0">
                <a:solidFill>
                  <a:srgbClr val="202122"/>
                </a:solidFill>
                <a:effectLst/>
                <a:latin typeface="Arial" panose="020B0604020202020204" pitchFamily="34" charset="0"/>
              </a:rPr>
              <a:t>, who installed </a:t>
            </a:r>
            <a:r>
              <a:rPr lang="en-GB" b="0" i="1" dirty="0">
                <a:solidFill>
                  <a:srgbClr val="202122"/>
                </a:solidFill>
                <a:effectLst/>
                <a:latin typeface="Arial" panose="020B0604020202020204" pitchFamily="34" charset="0"/>
              </a:rPr>
              <a:t>Charging Bull</a:t>
            </a:r>
            <a:r>
              <a:rPr lang="en-GB" b="0" i="0" dirty="0">
                <a:solidFill>
                  <a:srgbClr val="202122"/>
                </a:solidFill>
                <a:effectLst/>
                <a:latin typeface="Arial" panose="020B0604020202020204" pitchFamily="34" charset="0"/>
              </a:rPr>
              <a:t> in 1989, asked that the statue of the girl be removed, arguing that the piece exploited his work for commercial purposes and altered the perception of the bull.</a:t>
            </a:r>
            <a:r>
              <a:rPr lang="en-GB" b="0" i="0" u="none" strike="noStrike" baseline="30000" dirty="0">
                <a:solidFill>
                  <a:srgbClr val="3366CC"/>
                </a:solidFill>
                <a:effectLst/>
                <a:latin typeface="Arial" panose="020B0604020202020204" pitchFamily="34" charset="0"/>
                <a:hlinkClick r:id="rId3"/>
              </a:rPr>
              <a:t>[34]</a:t>
            </a:r>
            <a:r>
              <a:rPr lang="en-GB" b="0" i="0" u="none" strike="noStrike" baseline="30000" dirty="0">
                <a:solidFill>
                  <a:srgbClr val="3366CC"/>
                </a:solidFill>
                <a:effectLst/>
                <a:latin typeface="Arial" panose="020B0604020202020204" pitchFamily="34" charset="0"/>
                <a:hlinkClick r:id="rId4"/>
              </a:rPr>
              <a:t>[35]</a:t>
            </a:r>
            <a:r>
              <a:rPr lang="en-GB" b="0" i="0" dirty="0">
                <a:solidFill>
                  <a:srgbClr val="202122"/>
                </a:solidFill>
                <a:effectLst/>
                <a:latin typeface="Arial" panose="020B0604020202020204" pitchFamily="34" charset="0"/>
              </a:rPr>
              <a:t> He called </a:t>
            </a:r>
            <a:r>
              <a:rPr lang="en-GB" b="0" i="1" dirty="0">
                <a:solidFill>
                  <a:srgbClr val="202122"/>
                </a:solidFill>
                <a:effectLst/>
                <a:latin typeface="Arial" panose="020B0604020202020204" pitchFamily="34" charset="0"/>
              </a:rPr>
              <a:t>Fearless Girl</a:t>
            </a:r>
            <a:r>
              <a:rPr lang="en-GB" b="0" i="0" dirty="0">
                <a:solidFill>
                  <a:srgbClr val="202122"/>
                </a:solidFill>
                <a:effectLst/>
                <a:latin typeface="Arial" panose="020B0604020202020204" pitchFamily="34" charset="0"/>
              </a:rPr>
              <a:t> "an advertising trick" that he wanted relocated</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36</a:t>
            </a:fld>
            <a:endParaRPr lang="en-US"/>
          </a:p>
        </p:txBody>
      </p:sp>
    </p:spTree>
    <p:extLst>
      <p:ext uri="{BB962C8B-B14F-4D97-AF65-F5344CB8AC3E}">
        <p14:creationId xmlns:p14="http://schemas.microsoft.com/office/powerpoint/2010/main" val="29112883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London-based advertising agency Mother for the online art gallery </a:t>
            </a:r>
            <a:r>
              <a:rPr lang="en-US" sz="1200" kern="1200" dirty="0" err="1">
                <a:solidFill>
                  <a:schemeClr val="tx1"/>
                </a:solidFill>
                <a:effectLst/>
                <a:latin typeface="+mn-lt"/>
                <a:ea typeface="+mn-ea"/>
                <a:cs typeface="+mn-cs"/>
              </a:rPr>
              <a:t>Britart.com</a:t>
            </a:r>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37</a:t>
            </a:fld>
            <a:endParaRPr lang="en-US"/>
          </a:p>
        </p:txBody>
      </p:sp>
    </p:spTree>
    <p:extLst>
      <p:ext uri="{BB962C8B-B14F-4D97-AF65-F5344CB8AC3E}">
        <p14:creationId xmlns:p14="http://schemas.microsoft.com/office/powerpoint/2010/main" val="321452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material was designed by the London-based advertising agency Mother for the online art gallery </a:t>
            </a:r>
            <a:r>
              <a:rPr lang="en-US" sz="1200" kern="1200" dirty="0" err="1">
                <a:solidFill>
                  <a:schemeClr val="tx1"/>
                </a:solidFill>
                <a:effectLst/>
                <a:latin typeface="+mn-lt"/>
                <a:ea typeface="+mn-ea"/>
                <a:cs typeface="+mn-cs"/>
              </a:rPr>
              <a:t>Britart.com</a:t>
            </a:r>
            <a:r>
              <a:rPr lang="en-US" sz="1200" kern="1200" dirty="0">
                <a:solidFill>
                  <a:schemeClr val="tx1"/>
                </a:solidFill>
                <a:effectLst/>
                <a:latin typeface="+mn-lt"/>
                <a:ea typeface="+mn-ea"/>
                <a:cs typeface="+mn-cs"/>
              </a:rPr>
              <a:t>. The pieces were a part of an advertising campaign in 2000 to raise </a:t>
            </a:r>
            <a:r>
              <a:rPr lang="en-US" sz="1200" kern="1200" dirty="0" err="1">
                <a:solidFill>
                  <a:schemeClr val="tx1"/>
                </a:solidFill>
                <a:effectLst/>
                <a:latin typeface="+mn-lt"/>
                <a:ea typeface="+mn-ea"/>
                <a:cs typeface="+mn-cs"/>
              </a:rPr>
              <a:t>Britart.com’s</a:t>
            </a:r>
            <a:r>
              <a:rPr lang="en-US" sz="1200" kern="1200" dirty="0">
                <a:solidFill>
                  <a:schemeClr val="tx1"/>
                </a:solidFill>
                <a:effectLst/>
                <a:latin typeface="+mn-lt"/>
                <a:ea typeface="+mn-ea"/>
                <a:cs typeface="+mn-cs"/>
              </a:rPr>
              <a:t> profile, and the campaign won the prestigious Gold Award in the D&amp;AD (once known as British Design &amp; Art Direction) Awards in 2001.</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campaign avoided traditional </a:t>
            </a:r>
            <a:r>
              <a:rPr lang="en-US" sz="1200" kern="1200" dirty="0" err="1">
                <a:solidFill>
                  <a:schemeClr val="tx1"/>
                </a:solidFill>
                <a:effectLst/>
                <a:latin typeface="+mn-lt"/>
                <a:ea typeface="+mn-ea"/>
                <a:cs typeface="+mn-cs"/>
              </a:rPr>
              <a:t>adveritsing</a:t>
            </a:r>
            <a:r>
              <a:rPr lang="en-US" sz="1200" kern="1200" dirty="0">
                <a:solidFill>
                  <a:schemeClr val="tx1"/>
                </a:solidFill>
                <a:effectLst/>
                <a:latin typeface="+mn-lt"/>
                <a:ea typeface="+mn-ea"/>
                <a:cs typeface="+mn-cs"/>
              </a:rPr>
              <a:t> media. Instead using so-called ambient media, the firm used stickers applied to street furniture to create new sites for art advertising. The stickers are an interesting example of contemporary advertising and graphic design, in addition to being a clever piece of art marketing material.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38</a:t>
            </a:fld>
            <a:endParaRPr lang="en-US"/>
          </a:p>
        </p:txBody>
      </p:sp>
    </p:spTree>
    <p:extLst>
      <p:ext uri="{BB962C8B-B14F-4D97-AF65-F5344CB8AC3E}">
        <p14:creationId xmlns:p14="http://schemas.microsoft.com/office/powerpoint/2010/main" val="2710592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stickers raise the age-old question What is art? by offering to make any object onto which a sticker can be stuck a piece of art. This campaign is advertising as irony and satire implying that nothing is to be taken too seriously, especially not art.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39</a:t>
            </a:fld>
            <a:endParaRPr lang="en-US"/>
          </a:p>
        </p:txBody>
      </p:sp>
    </p:spTree>
    <p:extLst>
      <p:ext uri="{BB962C8B-B14F-4D97-AF65-F5344CB8AC3E}">
        <p14:creationId xmlns:p14="http://schemas.microsoft.com/office/powerpoint/2010/main" val="4550287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US" dirty="0"/>
              <a:t>Critical perspective</a:t>
            </a:r>
            <a:br>
              <a:rPr lang="en-US" dirty="0"/>
            </a:br>
            <a:r>
              <a:rPr lang="en-GB" b="0" i="0" dirty="0">
                <a:solidFill>
                  <a:srgbClr val="0A0A0A"/>
                </a:solidFill>
                <a:effectLst/>
                <a:latin typeface="Google Sans"/>
              </a:rPr>
              <a:t>Merged radical Marxism with artistic movements like Dada and Surrealism to critique the alienation of modern, consumer-driven society.</a:t>
            </a:r>
          </a:p>
          <a:p>
            <a:br>
              <a:rPr lang="en-GB" dirty="0"/>
            </a:b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44</a:t>
            </a:fld>
            <a:endParaRPr lang="en-US"/>
          </a:p>
        </p:txBody>
      </p:sp>
    </p:spTree>
    <p:extLst>
      <p:ext uri="{BB962C8B-B14F-4D97-AF65-F5344CB8AC3E}">
        <p14:creationId xmlns:p14="http://schemas.microsoft.com/office/powerpoint/2010/main" val="10432360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Queens Jubilee,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Existentialism – break down of audience barriers, Golden Jubilee Boat Trip</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46</a:t>
            </a:fld>
            <a:endParaRPr lang="en-US"/>
          </a:p>
        </p:txBody>
      </p:sp>
    </p:spTree>
    <p:extLst>
      <p:ext uri="{BB962C8B-B14F-4D97-AF65-F5344CB8AC3E}">
        <p14:creationId xmlns:p14="http://schemas.microsoft.com/office/powerpoint/2010/main" val="35224791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Performance art</a:t>
            </a:r>
            <a:br>
              <a:rPr lang="en-US" dirty="0"/>
            </a:br>
            <a:r>
              <a:rPr lang="en-GB" dirty="0" err="1"/>
              <a:t>arina</a:t>
            </a:r>
            <a:r>
              <a:rPr lang="en-GB" dirty="0"/>
              <a:t> </a:t>
            </a:r>
            <a:r>
              <a:rPr lang="en-GB" dirty="0" err="1"/>
              <a:t>Abramović’s</a:t>
            </a:r>
            <a:r>
              <a:rPr lang="en-GB" dirty="0"/>
              <a:t> former partner and collaborator, </a:t>
            </a:r>
            <a:r>
              <a:rPr lang="en-GB" b="1" i="0" dirty="0">
                <a:solidFill>
                  <a:srgbClr val="0A0A0A"/>
                </a:solidFill>
                <a:effectLst/>
                <a:latin typeface="Google Sans"/>
                <a:hlinkClick r:id="rId3"/>
              </a:rPr>
              <a:t>Ulay (Frank Uwe Laysiepen)</a:t>
            </a:r>
            <a:r>
              <a:rPr lang="en-GB" b="0" i="0" dirty="0">
                <a:solidFill>
                  <a:srgbClr val="0A0A0A"/>
                </a:solidFill>
                <a:effectLst/>
                <a:latin typeface="Google Sans"/>
              </a:rPr>
              <a:t>, did sit opposite her during "The Artist is Present" at MoMA in 2010.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47</a:t>
            </a:fld>
            <a:endParaRPr lang="en-US"/>
          </a:p>
        </p:txBody>
      </p:sp>
    </p:spTree>
    <p:extLst>
      <p:ext uri="{BB962C8B-B14F-4D97-AF65-F5344CB8AC3E}">
        <p14:creationId xmlns:p14="http://schemas.microsoft.com/office/powerpoint/2010/main" val="40298313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 August 2015</a:t>
            </a:r>
          </a:p>
        </p:txBody>
      </p:sp>
      <p:sp>
        <p:nvSpPr>
          <p:cNvPr id="4" name="Slide Number Placeholder 3"/>
          <p:cNvSpPr>
            <a:spLocks noGrp="1"/>
          </p:cNvSpPr>
          <p:nvPr>
            <p:ph type="sldNum" sz="quarter" idx="5"/>
          </p:nvPr>
        </p:nvSpPr>
        <p:spPr/>
        <p:txBody>
          <a:bodyPr/>
          <a:lstStyle/>
          <a:p>
            <a:fld id="{C9E6C26F-0C1C-A247-9A31-8E56014E869A}" type="slidenum">
              <a:rPr lang="en-US" smtClean="0"/>
              <a:t>51</a:t>
            </a:fld>
            <a:endParaRPr lang="en-US"/>
          </a:p>
        </p:txBody>
      </p:sp>
    </p:spTree>
    <p:extLst>
      <p:ext uri="{BB962C8B-B14F-4D97-AF65-F5344CB8AC3E}">
        <p14:creationId xmlns:p14="http://schemas.microsoft.com/office/powerpoint/2010/main" val="42354101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Map – a device used by all exhibitions, no matter if it is unconventional!</a:t>
            </a:r>
          </a:p>
        </p:txBody>
      </p:sp>
      <p:sp>
        <p:nvSpPr>
          <p:cNvPr id="4" name="Slide Number Placeholder 3"/>
          <p:cNvSpPr>
            <a:spLocks noGrp="1"/>
          </p:cNvSpPr>
          <p:nvPr>
            <p:ph type="sldNum" sz="quarter" idx="5"/>
          </p:nvPr>
        </p:nvSpPr>
        <p:spPr/>
        <p:txBody>
          <a:bodyPr/>
          <a:lstStyle/>
          <a:p>
            <a:fld id="{C9E6C26F-0C1C-A247-9A31-8E56014E869A}" type="slidenum">
              <a:rPr lang="en-US" smtClean="0"/>
              <a:t>58</a:t>
            </a:fld>
            <a:endParaRPr lang="en-US"/>
          </a:p>
        </p:txBody>
      </p:sp>
    </p:spTree>
    <p:extLst>
      <p:ext uri="{BB962C8B-B14F-4D97-AF65-F5344CB8AC3E}">
        <p14:creationId xmlns:p14="http://schemas.microsoft.com/office/powerpoint/2010/main" val="1350206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Li8ttle Mermaid in the Bemusement Castle</a:t>
            </a:r>
          </a:p>
        </p:txBody>
      </p:sp>
      <p:sp>
        <p:nvSpPr>
          <p:cNvPr id="4" name="Slide Number Placeholder 3"/>
          <p:cNvSpPr>
            <a:spLocks noGrp="1"/>
          </p:cNvSpPr>
          <p:nvPr>
            <p:ph type="sldNum" sz="quarter" idx="5"/>
          </p:nvPr>
        </p:nvSpPr>
        <p:spPr/>
        <p:txBody>
          <a:bodyPr/>
          <a:lstStyle/>
          <a:p>
            <a:fld id="{C9E6C26F-0C1C-A247-9A31-8E56014E869A}" type="slidenum">
              <a:rPr lang="en-US" smtClean="0"/>
              <a:t>60</a:t>
            </a:fld>
            <a:endParaRPr lang="en-US"/>
          </a:p>
        </p:txBody>
      </p:sp>
    </p:spTree>
    <p:extLst>
      <p:ext uri="{BB962C8B-B14F-4D97-AF65-F5344CB8AC3E}">
        <p14:creationId xmlns:p14="http://schemas.microsoft.com/office/powerpoint/2010/main" val="10957078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Cinderella pastiche/Lady Di car crash</a:t>
            </a:r>
          </a:p>
        </p:txBody>
      </p:sp>
      <p:sp>
        <p:nvSpPr>
          <p:cNvPr id="4" name="Slide Number Placeholder 3"/>
          <p:cNvSpPr>
            <a:spLocks noGrp="1"/>
          </p:cNvSpPr>
          <p:nvPr>
            <p:ph type="sldNum" sz="quarter" idx="5"/>
          </p:nvPr>
        </p:nvSpPr>
        <p:spPr/>
        <p:txBody>
          <a:bodyPr/>
          <a:lstStyle/>
          <a:p>
            <a:fld id="{C9E6C26F-0C1C-A247-9A31-8E56014E869A}" type="slidenum">
              <a:rPr lang="en-US" smtClean="0"/>
              <a:t>61</a:t>
            </a:fld>
            <a:endParaRPr lang="en-US"/>
          </a:p>
        </p:txBody>
      </p:sp>
    </p:spTree>
    <p:extLst>
      <p:ext uri="{BB962C8B-B14F-4D97-AF65-F5344CB8AC3E}">
        <p14:creationId xmlns:p14="http://schemas.microsoft.com/office/powerpoint/2010/main" val="17045240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Horse meat scandal</a:t>
            </a:r>
          </a:p>
        </p:txBody>
      </p:sp>
      <p:sp>
        <p:nvSpPr>
          <p:cNvPr id="4" name="Slide Number Placeholder 3"/>
          <p:cNvSpPr>
            <a:spLocks noGrp="1"/>
          </p:cNvSpPr>
          <p:nvPr>
            <p:ph type="sldNum" sz="quarter" idx="5"/>
          </p:nvPr>
        </p:nvSpPr>
        <p:spPr/>
        <p:txBody>
          <a:bodyPr/>
          <a:lstStyle/>
          <a:p>
            <a:fld id="{C9E6C26F-0C1C-A247-9A31-8E56014E869A}" type="slidenum">
              <a:rPr lang="en-US" smtClean="0"/>
              <a:t>62</a:t>
            </a:fld>
            <a:endParaRPr lang="en-US"/>
          </a:p>
        </p:txBody>
      </p:sp>
    </p:spTree>
    <p:extLst>
      <p:ext uri="{BB962C8B-B14F-4D97-AF65-F5344CB8AC3E}">
        <p14:creationId xmlns:p14="http://schemas.microsoft.com/office/powerpoint/2010/main" val="3862140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Warm welcome! Mickey mouse pastiche</a:t>
            </a:r>
          </a:p>
        </p:txBody>
      </p:sp>
      <p:sp>
        <p:nvSpPr>
          <p:cNvPr id="4" name="Slide Number Placeholder 3"/>
          <p:cNvSpPr>
            <a:spLocks noGrp="1"/>
          </p:cNvSpPr>
          <p:nvPr>
            <p:ph type="sldNum" sz="quarter" idx="5"/>
          </p:nvPr>
        </p:nvSpPr>
        <p:spPr/>
        <p:txBody>
          <a:bodyPr/>
          <a:lstStyle/>
          <a:p>
            <a:fld id="{C9E6C26F-0C1C-A247-9A31-8E56014E869A}" type="slidenum">
              <a:rPr lang="en-US" smtClean="0"/>
              <a:t>63</a:t>
            </a:fld>
            <a:endParaRPr lang="en-US"/>
          </a:p>
        </p:txBody>
      </p:sp>
    </p:spTree>
    <p:extLst>
      <p:ext uri="{BB962C8B-B14F-4D97-AF65-F5344CB8AC3E}">
        <p14:creationId xmlns:p14="http://schemas.microsoft.com/office/powerpoint/2010/main" val="25215903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Refugees journey across the channel</a:t>
            </a:r>
          </a:p>
        </p:txBody>
      </p:sp>
      <p:sp>
        <p:nvSpPr>
          <p:cNvPr id="4" name="Slide Number Placeholder 3"/>
          <p:cNvSpPr>
            <a:spLocks noGrp="1"/>
          </p:cNvSpPr>
          <p:nvPr>
            <p:ph type="sldNum" sz="quarter" idx="5"/>
          </p:nvPr>
        </p:nvSpPr>
        <p:spPr/>
        <p:txBody>
          <a:bodyPr/>
          <a:lstStyle/>
          <a:p>
            <a:fld id="{C9E6C26F-0C1C-A247-9A31-8E56014E869A}" type="slidenum">
              <a:rPr lang="en-US" smtClean="0"/>
              <a:t>64</a:t>
            </a:fld>
            <a:endParaRPr lang="en-US"/>
          </a:p>
        </p:txBody>
      </p:sp>
    </p:spTree>
    <p:extLst>
      <p:ext uri="{BB962C8B-B14F-4D97-AF65-F5344CB8AC3E}">
        <p14:creationId xmlns:p14="http://schemas.microsoft.com/office/powerpoint/2010/main" val="17851118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Banksy gives them an identity</a:t>
            </a:r>
          </a:p>
        </p:txBody>
      </p:sp>
      <p:sp>
        <p:nvSpPr>
          <p:cNvPr id="4" name="Slide Number Placeholder 3"/>
          <p:cNvSpPr>
            <a:spLocks noGrp="1"/>
          </p:cNvSpPr>
          <p:nvPr>
            <p:ph type="sldNum" sz="quarter" idx="5"/>
          </p:nvPr>
        </p:nvSpPr>
        <p:spPr/>
        <p:txBody>
          <a:bodyPr/>
          <a:lstStyle/>
          <a:p>
            <a:fld id="{C9E6C26F-0C1C-A247-9A31-8E56014E869A}" type="slidenum">
              <a:rPr lang="en-US" smtClean="0"/>
              <a:t>65</a:t>
            </a:fld>
            <a:endParaRPr lang="en-US"/>
          </a:p>
        </p:txBody>
      </p:sp>
    </p:spTree>
    <p:extLst>
      <p:ext uri="{BB962C8B-B14F-4D97-AF65-F5344CB8AC3E}">
        <p14:creationId xmlns:p14="http://schemas.microsoft.com/office/powerpoint/2010/main" val="24850552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 Talbot Banksy. Most polluted town in the UK</a:t>
            </a:r>
          </a:p>
        </p:txBody>
      </p:sp>
      <p:sp>
        <p:nvSpPr>
          <p:cNvPr id="4" name="Slide Number Placeholder 3"/>
          <p:cNvSpPr>
            <a:spLocks noGrp="1"/>
          </p:cNvSpPr>
          <p:nvPr>
            <p:ph type="sldNum" sz="quarter" idx="5"/>
          </p:nvPr>
        </p:nvSpPr>
        <p:spPr/>
        <p:txBody>
          <a:bodyPr/>
          <a:lstStyle/>
          <a:p>
            <a:fld id="{C9E6C26F-0C1C-A247-9A31-8E56014E869A}" type="slidenum">
              <a:rPr lang="en-US" smtClean="0"/>
              <a:t>66</a:t>
            </a:fld>
            <a:endParaRPr lang="en-US"/>
          </a:p>
        </p:txBody>
      </p:sp>
    </p:spTree>
    <p:extLst>
      <p:ext uri="{BB962C8B-B14F-4D97-AF65-F5344CB8AC3E}">
        <p14:creationId xmlns:p14="http://schemas.microsoft.com/office/powerpoint/2010/main" val="35450744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National Gallery Grand Tour Campaign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Award: Black Pencil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Black Pencil / Poster Advertising / Poster Advertising Campaigns / 2008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Agency The Partners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Client Hewlett Packard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68</a:t>
            </a:fld>
            <a:endParaRPr lang="en-US"/>
          </a:p>
        </p:txBody>
      </p:sp>
    </p:spTree>
    <p:extLst>
      <p:ext uri="{BB962C8B-B14F-4D97-AF65-F5344CB8AC3E}">
        <p14:creationId xmlns:p14="http://schemas.microsoft.com/office/powerpoint/2010/main" val="39041933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problem: How do you inspire a modern audience to visit the National Gallery? The solution: Take the paintings to the public. After a year and a half of planning and production, the gallery experience was recreated at 44 sites around central London. Exact reproductions of Old Masters were framed and hung on walls for 12 weeks, in locations chosen to complement or contrast with each painting. Just like the real gallery, an information plaque was placed next to each image. Inspiring commentary by gallery experts was accessible by phone or podcast. A website supported the campaign with themed tours (the lovers’ tour, the heavy hitters tour), maps, audio commentary and </a:t>
            </a:r>
            <a:r>
              <a:rPr lang="en-US" sz="1200" kern="1200" dirty="0" err="1">
                <a:solidFill>
                  <a:schemeClr val="tx1"/>
                </a:solidFill>
                <a:effectLst/>
                <a:latin typeface="+mn-lt"/>
                <a:ea typeface="+mn-ea"/>
                <a:cs typeface="+mn-cs"/>
              </a:rPr>
              <a:t>photosharing</a:t>
            </a:r>
            <a:r>
              <a:rPr lang="en-US" sz="1200" kern="1200" dirty="0">
                <a:solidFill>
                  <a:schemeClr val="tx1"/>
                </a:solidFill>
                <a:effectLst/>
                <a:latin typeface="+mn-lt"/>
                <a:ea typeface="+mn-ea"/>
                <a:cs typeface="+mn-cs"/>
              </a:rPr>
              <a:t>. The Grand Tour is now visiting other cities.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69</a:t>
            </a:fld>
            <a:endParaRPr lang="en-US"/>
          </a:p>
        </p:txBody>
      </p:sp>
    </p:spTree>
    <p:extLst>
      <p:ext uri="{BB962C8B-B14F-4D97-AF65-F5344CB8AC3E}">
        <p14:creationId xmlns:p14="http://schemas.microsoft.com/office/powerpoint/2010/main" val="6074101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Context</a:t>
            </a:r>
          </a:p>
        </p:txBody>
      </p:sp>
      <p:sp>
        <p:nvSpPr>
          <p:cNvPr id="4" name="Slide Number Placeholder 3"/>
          <p:cNvSpPr>
            <a:spLocks noGrp="1"/>
          </p:cNvSpPr>
          <p:nvPr>
            <p:ph type="sldNum" sz="quarter" idx="5"/>
          </p:nvPr>
        </p:nvSpPr>
        <p:spPr/>
        <p:txBody>
          <a:bodyPr/>
          <a:lstStyle/>
          <a:p>
            <a:fld id="{C9E6C26F-0C1C-A247-9A31-8E56014E869A}" type="slidenum">
              <a:rPr lang="en-US" smtClean="0"/>
              <a:t>73</a:t>
            </a:fld>
            <a:endParaRPr lang="en-US"/>
          </a:p>
        </p:txBody>
      </p:sp>
    </p:spTree>
    <p:extLst>
      <p:ext uri="{BB962C8B-B14F-4D97-AF65-F5344CB8AC3E}">
        <p14:creationId xmlns:p14="http://schemas.microsoft.com/office/powerpoint/2010/main" val="8225642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Harrowing image</a:t>
            </a:r>
            <a:br>
              <a:rPr lang="en-US" dirty="0"/>
            </a:br>
            <a:r>
              <a:rPr lang="en-GB" b="0" i="0" dirty="0">
                <a:solidFill>
                  <a:srgbClr val="202122"/>
                </a:solidFill>
                <a:effectLst/>
                <a:latin typeface="Arial" panose="020B0604020202020204" pitchFamily="34" charset="0"/>
              </a:rPr>
              <a:t>84 men on top of the </a:t>
            </a:r>
            <a:r>
              <a:rPr lang="en-GB" b="0" i="0" u="none" strike="noStrike" dirty="0">
                <a:solidFill>
                  <a:srgbClr val="3366CC"/>
                </a:solidFill>
                <a:effectLst/>
                <a:latin typeface="Arial" panose="020B0604020202020204" pitchFamily="34" charset="0"/>
                <a:hlinkClick r:id="rId3" tooltip="ITV (TV network)"/>
              </a:rPr>
              <a:t>ITV</a:t>
            </a:r>
            <a:r>
              <a:rPr lang="en-GB" b="0" i="0" dirty="0">
                <a:solidFill>
                  <a:srgbClr val="202122"/>
                </a:solidFill>
                <a:effectLst/>
                <a:latin typeface="Arial" panose="020B0604020202020204" pitchFamily="34" charset="0"/>
              </a:rPr>
              <a:t> buildings at </a:t>
            </a:r>
            <a:r>
              <a:rPr lang="en-GB" b="0" i="0" u="none" strike="noStrike" dirty="0">
                <a:solidFill>
                  <a:srgbClr val="3366CC"/>
                </a:solidFill>
                <a:effectLst/>
                <a:latin typeface="Arial" panose="020B0604020202020204" pitchFamily="34" charset="0"/>
                <a:hlinkClick r:id="rId4" tooltip="South Bank"/>
              </a:rPr>
              <a:t>Southbank</a:t>
            </a:r>
            <a:r>
              <a:rPr lang="en-GB" b="0" i="0" dirty="0">
                <a:solidFill>
                  <a:srgbClr val="202122"/>
                </a:solidFill>
                <a:effectLst/>
                <a:latin typeface="Arial" panose="020B0604020202020204" pitchFamily="34" charset="0"/>
              </a:rPr>
              <a:t> in London, England. It aimed to highlight the fact that, in the United Kingdom, an average 84 men die by </a:t>
            </a:r>
            <a:r>
              <a:rPr lang="en-GB" b="0" i="0" u="none" strike="noStrike" dirty="0">
                <a:solidFill>
                  <a:srgbClr val="3366CC"/>
                </a:solidFill>
                <a:effectLst/>
                <a:latin typeface="Arial" panose="020B0604020202020204" pitchFamily="34" charset="0"/>
                <a:hlinkClick r:id="rId5" tooltip="Suicide"/>
              </a:rPr>
              <a:t>suicide</a:t>
            </a:r>
            <a:r>
              <a:rPr lang="en-GB" b="0" i="0" dirty="0">
                <a:solidFill>
                  <a:srgbClr val="202122"/>
                </a:solidFill>
                <a:effectLst/>
                <a:latin typeface="Arial" panose="020B0604020202020204" pitchFamily="34" charset="0"/>
              </a:rPr>
              <a:t> each week</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78</a:t>
            </a:fld>
            <a:endParaRPr lang="en-US"/>
          </a:p>
        </p:txBody>
      </p:sp>
    </p:spTree>
    <p:extLst>
      <p:ext uri="{BB962C8B-B14F-4D97-AF65-F5344CB8AC3E}">
        <p14:creationId xmlns:p14="http://schemas.microsoft.com/office/powerpoint/2010/main" val="17627016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A0A0A"/>
                </a:solidFill>
                <a:effectLst/>
                <a:latin typeface="Google Sans"/>
              </a:rPr>
              <a:t>Key meanings of </a:t>
            </a:r>
            <a:r>
              <a:rPr lang="en-GB" b="0" i="1" dirty="0">
                <a:solidFill>
                  <a:srgbClr val="0A0A0A"/>
                </a:solidFill>
                <a:effectLst/>
                <a:latin typeface="Google Sans"/>
              </a:rPr>
              <a:t>Another Place</a:t>
            </a:r>
            <a:r>
              <a:rPr lang="en-GB" b="0" i="0" dirty="0">
                <a:solidFill>
                  <a:srgbClr val="0A0A0A"/>
                </a:solidFill>
                <a:effectLst/>
                <a:latin typeface="Google Sans"/>
              </a:rPr>
              <a:t> include:</a:t>
            </a:r>
          </a:p>
          <a:p>
            <a:pPr algn="l">
              <a:buFont typeface="Arial" panose="020B0604020202020204" pitchFamily="34" charset="0"/>
              <a:buChar char="•"/>
            </a:pPr>
            <a:r>
              <a:rPr lang="en-GB" b="1" i="0" dirty="0">
                <a:solidFill>
                  <a:srgbClr val="0A0A0A"/>
                </a:solidFill>
                <a:effectLst/>
                <a:latin typeface="Google Sans"/>
              </a:rPr>
              <a:t>Relationship with Nature &amp; Time:</a:t>
            </a:r>
            <a:r>
              <a:rPr lang="en-GB" b="0" i="0" dirty="0">
                <a:solidFill>
                  <a:srgbClr val="0A0A0A"/>
                </a:solidFill>
                <a:effectLst/>
                <a:latin typeface="Google Sans"/>
              </a:rPr>
              <a:t> The figures are designed to be submerged and revealed by the tide, highlighting the contrast between the stillness of the human form and the relentless, temporal forces of nature (tide, weather, and light).</a:t>
            </a:r>
          </a:p>
          <a:p>
            <a:pPr algn="l">
              <a:buFont typeface="Arial" panose="020B0604020202020204" pitchFamily="34" charset="0"/>
              <a:buChar char="•"/>
            </a:pPr>
            <a:r>
              <a:rPr lang="en-GB" b="1" i="0" dirty="0">
                <a:solidFill>
                  <a:srgbClr val="0A0A0A"/>
                </a:solidFill>
                <a:effectLst/>
                <a:latin typeface="Google Sans"/>
              </a:rPr>
              <a:t>Emigration and Displacement:</a:t>
            </a:r>
            <a:r>
              <a:rPr lang="en-GB" b="0" i="0" dirty="0">
                <a:solidFill>
                  <a:srgbClr val="0A0A0A"/>
                </a:solidFill>
                <a:effectLst/>
                <a:latin typeface="Google Sans"/>
              </a:rPr>
              <a:t> The work acts as a "poetic response" to the emotions of leaving home—sadness, anticipation, and the hope of a new future in "another place," as stated in </a:t>
            </a:r>
            <a:r>
              <a:rPr lang="en-GB" b="0" i="0" dirty="0">
                <a:solidFill>
                  <a:srgbClr val="1A0DAB"/>
                </a:solidFill>
                <a:effectLst/>
                <a:latin typeface="Google Sans"/>
                <a:hlinkClick r:id="rId3"/>
              </a:rPr>
              <a:t>this Facebook post by a visitor</a:t>
            </a:r>
            <a:r>
              <a:rPr lang="en-GB" b="0" i="0" dirty="0">
                <a:solidFill>
                  <a:srgbClr val="0A0A0A"/>
                </a:solidFill>
                <a:effectLst/>
                <a:latin typeface="Google Sans"/>
              </a:rPr>
              <a:t> and </a:t>
            </a:r>
            <a:r>
              <a:rPr lang="en-GB" b="0" i="0" dirty="0">
                <a:solidFill>
                  <a:srgbClr val="1A0DAB"/>
                </a:solidFill>
                <a:effectLst/>
                <a:latin typeface="Google Sans"/>
                <a:hlinkClick r:id="rId4"/>
              </a:rPr>
              <a:t>another source</a:t>
            </a:r>
            <a:r>
              <a:rPr lang="en-GB" b="0" i="0" dirty="0">
                <a:solidFill>
                  <a:srgbClr val="0A0A0A"/>
                </a:solidFill>
                <a:effectLst/>
                <a:latin typeface="Google Sans"/>
              </a:rPr>
              <a:t>.</a:t>
            </a:r>
          </a:p>
          <a:p>
            <a:pPr algn="l">
              <a:buFont typeface="Arial" panose="020B0604020202020204" pitchFamily="34" charset="0"/>
              <a:buChar char="•"/>
            </a:pPr>
            <a:r>
              <a:rPr lang="en-GB" b="1" i="0" dirty="0">
                <a:solidFill>
                  <a:srgbClr val="0A0A0A"/>
                </a:solidFill>
                <a:effectLst/>
                <a:latin typeface="Google Sans"/>
              </a:rPr>
              <a:t>The Individual in the Mass:</a:t>
            </a:r>
            <a:r>
              <a:rPr lang="en-GB" b="0" i="0" dirty="0">
                <a:solidFill>
                  <a:srgbClr val="0A0A0A"/>
                </a:solidFill>
                <a:effectLst/>
                <a:latin typeface="Google Sans"/>
              </a:rPr>
              <a:t> Each figure is a cast of Gormley’s own body, yet they are meant to be seen as a collective, industrial, and "mass-produced" surrogates for the human body rather than heroic monuments.</a:t>
            </a:r>
          </a:p>
          <a:p>
            <a:pPr algn="l">
              <a:buFont typeface="Arial" panose="020B0604020202020204" pitchFamily="34" charset="0"/>
              <a:buChar char="•"/>
            </a:pPr>
            <a:r>
              <a:rPr lang="en-GB" b="1" i="0" dirty="0">
                <a:solidFill>
                  <a:srgbClr val="0A0A0A"/>
                </a:solidFill>
                <a:effectLst/>
                <a:latin typeface="Google Sans"/>
              </a:rPr>
              <a:t>The "Here and Now":</a:t>
            </a:r>
            <a:r>
              <a:rPr lang="en-GB" b="0" i="0" dirty="0">
                <a:solidFill>
                  <a:srgbClr val="0A0A0A"/>
                </a:solidFill>
                <a:effectLst/>
                <a:latin typeface="Google Sans"/>
              </a:rPr>
              <a:t> The installation challenges the desire to escape to a better place, emphasizing that we must confront our current reality ("this place") and our role in changing nature.</a:t>
            </a:r>
          </a:p>
          <a:p>
            <a:pPr algn="l">
              <a:buFont typeface="Arial" panose="020B0604020202020204" pitchFamily="34" charset="0"/>
              <a:buChar char="•"/>
            </a:pPr>
            <a:r>
              <a:rPr lang="en-GB" b="1" i="0" dirty="0">
                <a:solidFill>
                  <a:srgbClr val="0A0A0A"/>
                </a:solidFill>
                <a:effectLst/>
                <a:latin typeface="Google Sans"/>
              </a:rPr>
              <a:t>Interaction with Space:</a:t>
            </a:r>
            <a:r>
              <a:rPr lang="en-GB" b="0" i="0" dirty="0">
                <a:solidFill>
                  <a:srgbClr val="0A0A0A"/>
                </a:solidFill>
                <a:effectLst/>
                <a:latin typeface="Google Sans"/>
              </a:rPr>
              <a:t> The critical component is the space between the sculptures, allowing visitors to walk between them, which, according to </a:t>
            </a:r>
            <a:r>
              <a:rPr lang="en-GB" b="0" i="0" dirty="0">
                <a:solidFill>
                  <a:srgbClr val="1A0DAB"/>
                </a:solidFill>
                <a:effectLst/>
                <a:latin typeface="Google Sans"/>
                <a:hlinkClick r:id="rId5"/>
              </a:rPr>
              <a:t>Sculpture Script</a:t>
            </a:r>
            <a:r>
              <a:rPr lang="en-GB" b="0" i="0" dirty="0">
                <a:solidFill>
                  <a:srgbClr val="0A0A0A"/>
                </a:solidFill>
                <a:effectLst/>
                <a:latin typeface="Google Sans"/>
              </a:rPr>
              <a:t>, creates a "mute witness" experience and makes the surrounding landscape an arena for awareness. </a:t>
            </a: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81</a:t>
            </a:fld>
            <a:endParaRPr lang="en-US"/>
          </a:p>
        </p:txBody>
      </p:sp>
    </p:spTree>
    <p:extLst>
      <p:ext uri="{BB962C8B-B14F-4D97-AF65-F5344CB8AC3E}">
        <p14:creationId xmlns:p14="http://schemas.microsoft.com/office/powerpoint/2010/main" val="14251922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Metaphysical - </a:t>
            </a:r>
            <a:r>
              <a:rPr lang="en-GB" b="0" i="0" u="none" strike="noStrike" dirty="0">
                <a:solidFill>
                  <a:srgbClr val="000000"/>
                </a:solidFill>
                <a:effectLst/>
                <a:latin typeface="-apple-system"/>
              </a:rPr>
              <a:t>abstract, theoretical, conceptual, notional, philosophical, speculative, intellectual, academic; unpractical, abstruse, recondite. ANTONYMS  empirical.</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83</a:t>
            </a:fld>
            <a:endParaRPr lang="en-US"/>
          </a:p>
        </p:txBody>
      </p:sp>
    </p:spTree>
    <p:extLst>
      <p:ext uri="{BB962C8B-B14F-4D97-AF65-F5344CB8AC3E}">
        <p14:creationId xmlns:p14="http://schemas.microsoft.com/office/powerpoint/2010/main" val="16785489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Wrong </a:t>
            </a:r>
            <a:r>
              <a:rPr lang="en-US" dirty="0" err="1"/>
              <a:t>sountrack</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90</a:t>
            </a:fld>
            <a:endParaRPr lang="en-US"/>
          </a:p>
        </p:txBody>
      </p:sp>
    </p:spTree>
    <p:extLst>
      <p:ext uri="{BB962C8B-B14F-4D97-AF65-F5344CB8AC3E}">
        <p14:creationId xmlns:p14="http://schemas.microsoft.com/office/powerpoint/2010/main" val="2968385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0692003" cy="7560005"/>
          </a:xfrm>
          <a:prstGeom prst="rect">
            <a:avLst/>
          </a:prstGeom>
          <a:blipFill>
            <a:blip cstate="print"/>
            <a:stretch>
              <a:fillRect/>
            </a:stretch>
          </a:blipFill>
        </p:spPr>
        <p:txBody>
          <a:bodyPr wrap="square" lIns="0" tIns="0" rIns="0" bIns="0" rtlCol="0"/>
          <a:lstStyle/>
          <a:p>
            <a:endParaRPr/>
          </a:p>
        </p:txBody>
      </p:sp>
      <p:sp>
        <p:nvSpPr>
          <p:cNvPr id="2" name="Holder 2"/>
          <p:cNvSpPr>
            <a:spLocks noGrp="1"/>
          </p:cNvSpPr>
          <p:nvPr>
            <p:ph type="ctrTitle"/>
          </p:nvPr>
        </p:nvSpPr>
        <p:spPr>
          <a:xfrm>
            <a:off x="3616675" y="1433418"/>
            <a:ext cx="3460048" cy="391160"/>
          </a:xfrm>
          <a:prstGeom prst="rect">
            <a:avLst/>
          </a:prstGeom>
        </p:spPr>
        <p:txBody>
          <a:bodyPr wrap="square" lIns="0" tIns="0" rIns="0" bIns="0">
            <a:spAutoFit/>
          </a:bodyPr>
          <a:lstStyle>
            <a:lvl1pPr>
              <a:defRPr sz="2400" b="1" i="0">
                <a:solidFill>
                  <a:srgbClr val="231F20"/>
                </a:solidFill>
                <a:latin typeface="Helvetica Neue Condensed"/>
                <a:cs typeface="Helvetica Neue Condensed"/>
              </a:defRPr>
            </a:lvl1pPr>
          </a:lstStyle>
          <a:p>
            <a:endParaRPr/>
          </a:p>
        </p:txBody>
      </p:sp>
      <p:sp>
        <p:nvSpPr>
          <p:cNvPr id="3" name="Holder 3"/>
          <p:cNvSpPr>
            <a:spLocks noGrp="1"/>
          </p:cNvSpPr>
          <p:nvPr>
            <p:ph type="subTitle" idx="4"/>
          </p:nvPr>
        </p:nvSpPr>
        <p:spPr>
          <a:xfrm>
            <a:off x="1604010" y="4235196"/>
            <a:ext cx="7485380" cy="189071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2/16/26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231F20"/>
                </a:solidFill>
                <a:latin typeface="Helvetica Neue"/>
                <a:cs typeface="Helvetica Neue"/>
              </a:defRPr>
            </a:lvl1pPr>
          </a:lstStyle>
          <a:p>
            <a:endParaRPr/>
          </a:p>
        </p:txBody>
      </p:sp>
      <p:sp>
        <p:nvSpPr>
          <p:cNvPr id="3" name="Holder 3"/>
          <p:cNvSpPr>
            <a:spLocks noGrp="1"/>
          </p:cNvSpPr>
          <p:nvPr>
            <p:ph type="body" idx="1"/>
          </p:nvPr>
        </p:nvSpPr>
        <p:spPr/>
        <p:txBody>
          <a:bodyPr lIns="0" tIns="0" rIns="0" bIns="0"/>
          <a:lstStyle>
            <a:lvl1pPr>
              <a:defRPr sz="3000" b="0" i="0">
                <a:solidFill>
                  <a:srgbClr val="231F20"/>
                </a:solidFill>
                <a:latin typeface="Helvetica Neue"/>
                <a:cs typeface="Helvetica Neue"/>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2/16/26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231F20"/>
                </a:solidFill>
                <a:latin typeface="Helvetica Neue"/>
                <a:cs typeface="Helvetica Neue"/>
              </a:defRPr>
            </a:lvl1pPr>
          </a:lstStyle>
          <a:p>
            <a:endParaRPr/>
          </a:p>
        </p:txBody>
      </p:sp>
      <p:sp>
        <p:nvSpPr>
          <p:cNvPr id="3" name="Holder 3"/>
          <p:cNvSpPr>
            <a:spLocks noGrp="1"/>
          </p:cNvSpPr>
          <p:nvPr>
            <p:ph sz="half" idx="2"/>
          </p:nvPr>
        </p:nvSpPr>
        <p:spPr>
          <a:xfrm>
            <a:off x="534670" y="1739455"/>
            <a:ext cx="4651629" cy="4991481"/>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507101" y="1739455"/>
            <a:ext cx="4651629" cy="4991481"/>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2/16/26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231F20"/>
                </a:solidFill>
                <a:latin typeface="Helvetica Neue"/>
                <a:cs typeface="Helvetica Neue"/>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2/16/26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2/16/26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6350" y="6350"/>
            <a:ext cx="10679430" cy="7547609"/>
          </a:xfrm>
          <a:custGeom>
            <a:avLst/>
            <a:gdLst/>
            <a:ahLst/>
            <a:cxnLst/>
            <a:rect l="l" t="t" r="r" b="b"/>
            <a:pathLst>
              <a:path w="10679430" h="7547609">
                <a:moveTo>
                  <a:pt x="10679303" y="0"/>
                </a:moveTo>
                <a:lnTo>
                  <a:pt x="0" y="0"/>
                </a:lnTo>
                <a:lnTo>
                  <a:pt x="0" y="7547305"/>
                </a:lnTo>
                <a:lnTo>
                  <a:pt x="10679303" y="7547305"/>
                </a:lnTo>
                <a:lnTo>
                  <a:pt x="10679303" y="0"/>
                </a:lnTo>
                <a:close/>
              </a:path>
            </a:pathLst>
          </a:custGeom>
          <a:solidFill>
            <a:srgbClr val="231F20">
              <a:alpha val="9999"/>
            </a:srgbClr>
          </a:solidFill>
        </p:spPr>
        <p:txBody>
          <a:bodyPr wrap="square" lIns="0" tIns="0" rIns="0" bIns="0" rtlCol="0"/>
          <a:lstStyle/>
          <a:p>
            <a:endParaRPr/>
          </a:p>
        </p:txBody>
      </p:sp>
      <p:sp>
        <p:nvSpPr>
          <p:cNvPr id="17" name="bg object 17"/>
          <p:cNvSpPr/>
          <p:nvPr/>
        </p:nvSpPr>
        <p:spPr>
          <a:xfrm>
            <a:off x="6350" y="6350"/>
            <a:ext cx="10679430" cy="7547609"/>
          </a:xfrm>
          <a:custGeom>
            <a:avLst/>
            <a:gdLst/>
            <a:ahLst/>
            <a:cxnLst/>
            <a:rect l="l" t="t" r="r" b="b"/>
            <a:pathLst>
              <a:path w="10679430" h="7547609">
                <a:moveTo>
                  <a:pt x="0" y="7547305"/>
                </a:moveTo>
                <a:lnTo>
                  <a:pt x="10679303" y="7547305"/>
                </a:lnTo>
                <a:lnTo>
                  <a:pt x="10679303" y="0"/>
                </a:lnTo>
                <a:lnTo>
                  <a:pt x="0" y="0"/>
                </a:lnTo>
                <a:lnTo>
                  <a:pt x="0" y="7547305"/>
                </a:lnTo>
                <a:close/>
              </a:path>
            </a:pathLst>
          </a:custGeom>
          <a:ln w="12700">
            <a:solidFill>
              <a:srgbClr val="231F20"/>
            </a:solidFill>
          </a:ln>
        </p:spPr>
        <p:txBody>
          <a:bodyPr wrap="square" lIns="0" tIns="0" rIns="0" bIns="0" rtlCol="0"/>
          <a:lstStyle/>
          <a:p>
            <a:endParaRPr/>
          </a:p>
        </p:txBody>
      </p:sp>
      <p:sp>
        <p:nvSpPr>
          <p:cNvPr id="2" name="Holder 2"/>
          <p:cNvSpPr>
            <a:spLocks noGrp="1"/>
          </p:cNvSpPr>
          <p:nvPr>
            <p:ph type="title"/>
          </p:nvPr>
        </p:nvSpPr>
        <p:spPr>
          <a:xfrm>
            <a:off x="1985299" y="2653261"/>
            <a:ext cx="6722800" cy="2311400"/>
          </a:xfrm>
          <a:prstGeom prst="rect">
            <a:avLst/>
          </a:prstGeom>
        </p:spPr>
        <p:txBody>
          <a:bodyPr wrap="square" lIns="0" tIns="0" rIns="0" bIns="0">
            <a:spAutoFit/>
          </a:bodyPr>
          <a:lstStyle>
            <a:lvl1pPr>
              <a:defRPr sz="3000" b="0" i="0">
                <a:solidFill>
                  <a:srgbClr val="231F20"/>
                </a:solidFill>
                <a:latin typeface="Helvetica Neue"/>
                <a:cs typeface="Helvetica Neue"/>
              </a:defRPr>
            </a:lvl1pPr>
          </a:lstStyle>
          <a:p>
            <a:endParaRPr/>
          </a:p>
        </p:txBody>
      </p:sp>
      <p:sp>
        <p:nvSpPr>
          <p:cNvPr id="3" name="Holder 3"/>
          <p:cNvSpPr>
            <a:spLocks noGrp="1"/>
          </p:cNvSpPr>
          <p:nvPr>
            <p:ph type="body" idx="1"/>
          </p:nvPr>
        </p:nvSpPr>
        <p:spPr>
          <a:xfrm>
            <a:off x="1985300" y="2058901"/>
            <a:ext cx="6560184" cy="3683000"/>
          </a:xfrm>
          <a:prstGeom prst="rect">
            <a:avLst/>
          </a:prstGeom>
        </p:spPr>
        <p:txBody>
          <a:bodyPr wrap="square" lIns="0" tIns="0" rIns="0" bIns="0">
            <a:spAutoFit/>
          </a:bodyPr>
          <a:lstStyle>
            <a:lvl1pPr>
              <a:defRPr sz="3000" b="0" i="0">
                <a:solidFill>
                  <a:srgbClr val="231F20"/>
                </a:solidFill>
                <a:latin typeface="Helvetica Neue"/>
                <a:cs typeface="Helvetica Neue"/>
              </a:defRPr>
            </a:lvl1pPr>
          </a:lstStyle>
          <a:p>
            <a:endParaRPr/>
          </a:p>
        </p:txBody>
      </p:sp>
      <p:sp>
        <p:nvSpPr>
          <p:cNvPr id="4" name="Holder 4"/>
          <p:cNvSpPr>
            <a:spLocks noGrp="1"/>
          </p:cNvSpPr>
          <p:nvPr>
            <p:ph type="ftr" sz="quarter" idx="5"/>
          </p:nvPr>
        </p:nvSpPr>
        <p:spPr>
          <a:xfrm>
            <a:off x="3635756" y="7033450"/>
            <a:ext cx="3421888" cy="378142"/>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534670" y="7033450"/>
            <a:ext cx="2459482" cy="37814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2/16/26</a:t>
            </a:fld>
            <a:endParaRPr lang="en-US"/>
          </a:p>
        </p:txBody>
      </p:sp>
      <p:sp>
        <p:nvSpPr>
          <p:cNvPr id="6" name="Holder 6"/>
          <p:cNvSpPr>
            <a:spLocks noGrp="1"/>
          </p:cNvSpPr>
          <p:nvPr>
            <p:ph type="sldNum" sz="quarter" idx="7"/>
          </p:nvPr>
        </p:nvSpPr>
        <p:spPr>
          <a:xfrm>
            <a:off x="7699248" y="7033450"/>
            <a:ext cx="2459482" cy="378142"/>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ngHz_mK81j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www.youtube.com/watch?v=ngHz_mK81jk"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ChS6ABBn3t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www.youtube.com/watch?v=ChS6ABBn3t0"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1.xml.rels><?xml version="1.0" encoding="UTF-8" standalone="yes"?>
<Relationships xmlns="http://schemas.openxmlformats.org/package/2006/relationships"><Relationship Id="rId3" Type="http://schemas.openxmlformats.org/officeDocument/2006/relationships/hyperlink" Target="https://www.youtube.com/watch?v=qpA0-8G_ogY"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hyperlink" Target="http://www.youtube.com/watch?v=qpA0-8G_ogY" TargetMode="External"/><Relationship Id="rId4" Type="http://schemas.openxmlformats.org/officeDocument/2006/relationships/hyperlink" Target="https://ww/" TargetMode="Externa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D0827-DD0F-A97C-E6C8-3219EB2E52B4}"/>
            </a:ext>
          </a:extLst>
        </p:cNvPr>
        <p:cNvGrpSpPr/>
        <p:nvPr/>
      </p:nvGrpSpPr>
      <p:grpSpPr>
        <a:xfrm>
          <a:off x="0" y="0"/>
          <a:ext cx="0" cy="0"/>
          <a:chOff x="0" y="0"/>
          <a:chExt cx="0" cy="0"/>
        </a:xfrm>
      </p:grpSpPr>
      <p:sp>
        <p:nvSpPr>
          <p:cNvPr id="3" name="object 2">
            <a:extLst>
              <a:ext uri="{FF2B5EF4-FFF2-40B4-BE49-F238E27FC236}">
                <a16:creationId xmlns:a16="http://schemas.microsoft.com/office/drawing/2014/main" id="{4140572A-9C08-EBDF-7C09-05396BAB0C85}"/>
              </a:ext>
            </a:extLst>
          </p:cNvPr>
          <p:cNvSpPr txBox="1">
            <a:spLocks noGrp="1"/>
          </p:cNvSpPr>
          <p:nvPr>
            <p:ph type="title"/>
          </p:nvPr>
        </p:nvSpPr>
        <p:spPr>
          <a:xfrm>
            <a:off x="0" y="1405133"/>
            <a:ext cx="10693400" cy="4752583"/>
          </a:xfrm>
          <a:prstGeom prst="rect">
            <a:avLst/>
          </a:prstGeom>
        </p:spPr>
        <p:txBody>
          <a:bodyPr vert="horz" wrap="square" lIns="0" tIns="12700" rIns="0" bIns="0" rtlCol="0">
            <a:spAutoFit/>
          </a:bodyPr>
          <a:lstStyle/>
          <a:p>
            <a:pPr marL="12700" algn="ctr">
              <a:lnSpc>
                <a:spcPct val="100000"/>
              </a:lnSpc>
              <a:spcBef>
                <a:spcPts val="100"/>
              </a:spcBef>
            </a:pPr>
            <a:r>
              <a:rPr lang="en-GB" sz="4400" spc="75" dirty="0">
                <a:latin typeface="Helvetica Neue Light" panose="02000403000000020004" pitchFamily="2" charset="0"/>
                <a:ea typeface="Helvetica Neue Light" panose="02000403000000020004" pitchFamily="2" charset="0"/>
                <a:cs typeface="Helvetica Neue" panose="02000503000000020004" pitchFamily="2" charset="0"/>
              </a:rPr>
              <a:t>Next week:</a:t>
            </a:r>
            <a:br>
              <a:rPr lang="en-GB" sz="4400" spc="75" dirty="0">
                <a:latin typeface="Helvetica Neue Light" panose="02000403000000020004" pitchFamily="2" charset="0"/>
                <a:ea typeface="Helvetica Neue Light" panose="02000403000000020004" pitchFamily="2" charset="0"/>
                <a:cs typeface="Helvetica Neue" panose="02000503000000020004" pitchFamily="2" charset="0"/>
              </a:rPr>
            </a:br>
            <a:r>
              <a:rPr lang="en-GB" sz="4400" spc="75" dirty="0">
                <a:latin typeface="Helvetica Neue Light" panose="02000403000000020004" pitchFamily="2" charset="0"/>
                <a:ea typeface="Helvetica Neue Light" panose="02000403000000020004" pitchFamily="2" charset="0"/>
                <a:cs typeface="Helvetica Neue" panose="02000503000000020004" pitchFamily="2" charset="0"/>
              </a:rPr>
              <a:t>24.02.26</a:t>
            </a:r>
            <a:br>
              <a:rPr lang="en-GB" sz="4400" b="1" spc="75" dirty="0">
                <a:latin typeface="Helvetica Neue Condensed"/>
                <a:cs typeface="Helvetica Neue Condensed"/>
              </a:rPr>
            </a:br>
            <a:r>
              <a:rPr lang="en-GB" sz="4400" b="1" spc="75" dirty="0">
                <a:latin typeface="Helvetica Neue Condensed"/>
                <a:cs typeface="Helvetica Neue Condensed"/>
              </a:rPr>
              <a:t>Gwen Beynon – </a:t>
            </a:r>
            <a:br>
              <a:rPr lang="en-GB" sz="4400" b="1" spc="75" dirty="0">
                <a:latin typeface="Helvetica Neue Condensed"/>
                <a:cs typeface="Helvetica Neue Condensed"/>
              </a:rPr>
            </a:br>
            <a:r>
              <a:rPr lang="en-GB" sz="4400" b="1" spc="75" dirty="0">
                <a:latin typeface="Helvetica Neue Condensed"/>
                <a:cs typeface="Helvetica Neue Condensed"/>
              </a:rPr>
              <a:t>Lecture will be in the </a:t>
            </a:r>
            <a:br>
              <a:rPr lang="en-GB" sz="4400" b="1" spc="75" dirty="0">
                <a:latin typeface="Helvetica Neue Condensed"/>
                <a:cs typeface="Helvetica Neue Condensed"/>
              </a:rPr>
            </a:br>
            <a:r>
              <a:rPr lang="en-GB" sz="4400" b="1" spc="75" dirty="0">
                <a:latin typeface="Helvetica Neue Condensed"/>
                <a:cs typeface="Helvetica Neue Condensed"/>
              </a:rPr>
              <a:t>small lecture theatre at 10am</a:t>
            </a:r>
            <a:br>
              <a:rPr lang="en-GB" sz="4400" b="1" spc="75" dirty="0">
                <a:latin typeface="Helvetica Neue Condensed"/>
                <a:cs typeface="Helvetica Neue Condensed"/>
              </a:rPr>
            </a:br>
            <a:br>
              <a:rPr lang="en-GB" sz="4400" b="1" spc="75" dirty="0">
                <a:latin typeface="Helvetica Neue Condensed"/>
                <a:cs typeface="Helvetica Neue Condensed"/>
              </a:rPr>
            </a:br>
            <a:endParaRPr sz="4400" dirty="0">
              <a:latin typeface="Helvetica Neue Condensed"/>
              <a:cs typeface="Helvetica Neue Condensed"/>
            </a:endParaRPr>
          </a:p>
        </p:txBody>
      </p:sp>
    </p:spTree>
    <p:extLst>
      <p:ext uri="{BB962C8B-B14F-4D97-AF65-F5344CB8AC3E}">
        <p14:creationId xmlns:p14="http://schemas.microsoft.com/office/powerpoint/2010/main" val="2191020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B02047F-E8BA-C64A-A55A-90AEC35AE0E2}"/>
              </a:ext>
            </a:extLst>
          </p:cNvPr>
          <p:cNvSpPr>
            <a:spLocks noGrp="1"/>
          </p:cNvSpPr>
          <p:nvPr>
            <p:ph type="body" idx="1"/>
          </p:nvPr>
        </p:nvSpPr>
        <p:spPr>
          <a:xfrm>
            <a:off x="1985300" y="2935039"/>
            <a:ext cx="7171400" cy="1692771"/>
          </a:xfrm>
        </p:spPr>
        <p:txBody>
          <a:bodyPr/>
          <a:lstStyle/>
          <a:p>
            <a:r>
              <a:rPr lang="en-US" sz="4000" b="1" dirty="0"/>
              <a:t>Curation: </a:t>
            </a:r>
            <a:br>
              <a:rPr lang="en-US" sz="4000" b="1" dirty="0"/>
            </a:br>
            <a:r>
              <a:rPr lang="en-US" sz="4000" b="1" dirty="0"/>
              <a:t>the imagined display space</a:t>
            </a:r>
          </a:p>
          <a:p>
            <a:endParaRPr lang="en-US" dirty="0"/>
          </a:p>
        </p:txBody>
      </p:sp>
    </p:spTree>
    <p:extLst>
      <p:ext uri="{BB962C8B-B14F-4D97-AF65-F5344CB8AC3E}">
        <p14:creationId xmlns:p14="http://schemas.microsoft.com/office/powerpoint/2010/main" val="2190556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23495">
              <a:lnSpc>
                <a:spcPct val="100000"/>
              </a:lnSpc>
              <a:spcBef>
                <a:spcPts val="100"/>
              </a:spcBef>
            </a:pPr>
            <a:r>
              <a:rPr dirty="0"/>
              <a:t>Level 4 Contextual</a:t>
            </a:r>
            <a:r>
              <a:rPr spc="-95" dirty="0"/>
              <a:t> </a:t>
            </a:r>
            <a:r>
              <a:rPr dirty="0"/>
              <a:t>Practices</a:t>
            </a:r>
          </a:p>
        </p:txBody>
      </p:sp>
      <p:sp>
        <p:nvSpPr>
          <p:cNvPr id="3" name="object 3"/>
          <p:cNvSpPr txBox="1"/>
          <p:nvPr/>
        </p:nvSpPr>
        <p:spPr>
          <a:xfrm>
            <a:off x="2639175" y="3137892"/>
            <a:ext cx="5426075" cy="848360"/>
          </a:xfrm>
          <a:prstGeom prst="rect">
            <a:avLst/>
          </a:prstGeom>
        </p:spPr>
        <p:txBody>
          <a:bodyPr vert="horz" wrap="square" lIns="0" tIns="12700" rIns="0" bIns="0" rtlCol="0">
            <a:spAutoFit/>
          </a:bodyPr>
          <a:lstStyle/>
          <a:p>
            <a:pPr marL="12700">
              <a:lnSpc>
                <a:spcPct val="100000"/>
              </a:lnSpc>
              <a:spcBef>
                <a:spcPts val="100"/>
              </a:spcBef>
            </a:pPr>
            <a:r>
              <a:rPr sz="5400" b="1" spc="70" dirty="0">
                <a:solidFill>
                  <a:srgbClr val="231F20"/>
                </a:solidFill>
                <a:latin typeface="Helvetica Neue Condensed"/>
                <a:cs typeface="Helvetica Neue Condensed"/>
              </a:rPr>
              <a:t>Context </a:t>
            </a:r>
            <a:r>
              <a:rPr sz="5400" b="1" spc="100" dirty="0">
                <a:solidFill>
                  <a:srgbClr val="231F20"/>
                </a:solidFill>
                <a:latin typeface="Helvetica Neue Condensed"/>
                <a:cs typeface="Helvetica Neue Condensed"/>
              </a:rPr>
              <a:t>in curation</a:t>
            </a:r>
            <a:endParaRPr sz="5400">
              <a:latin typeface="Helvetica Neue Condensed"/>
              <a:cs typeface="Helvetica Neue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76317" y="428851"/>
            <a:ext cx="7139940" cy="695960"/>
          </a:xfrm>
          <a:prstGeom prst="rect">
            <a:avLst/>
          </a:prstGeom>
        </p:spPr>
        <p:txBody>
          <a:bodyPr vert="horz" wrap="square" lIns="0" tIns="12700" rIns="0" bIns="0" rtlCol="0">
            <a:spAutoFit/>
          </a:bodyPr>
          <a:lstStyle/>
          <a:p>
            <a:pPr marL="12700">
              <a:lnSpc>
                <a:spcPct val="100000"/>
              </a:lnSpc>
              <a:spcBef>
                <a:spcPts val="100"/>
              </a:spcBef>
            </a:pPr>
            <a:r>
              <a:rPr sz="4400" b="1" spc="105" dirty="0">
                <a:latin typeface="Helvetica Neue Condensed"/>
                <a:cs typeface="Helvetica Neue Condensed"/>
              </a:rPr>
              <a:t>How </a:t>
            </a:r>
            <a:r>
              <a:rPr sz="4400" b="1" spc="70" dirty="0">
                <a:latin typeface="Helvetica Neue Condensed"/>
                <a:cs typeface="Helvetica Neue Condensed"/>
              </a:rPr>
              <a:t>context </a:t>
            </a:r>
            <a:r>
              <a:rPr sz="4400" b="1" spc="80" dirty="0">
                <a:latin typeface="Helvetica Neue Condensed"/>
                <a:cs typeface="Helvetica Neue Condensed"/>
              </a:rPr>
              <a:t>changes</a:t>
            </a:r>
            <a:r>
              <a:rPr sz="4400" b="1" spc="65" dirty="0">
                <a:latin typeface="Helvetica Neue Condensed"/>
                <a:cs typeface="Helvetica Neue Condensed"/>
              </a:rPr>
              <a:t> </a:t>
            </a:r>
            <a:r>
              <a:rPr sz="4400" b="1" spc="80" dirty="0">
                <a:latin typeface="Helvetica Neue Condensed"/>
                <a:cs typeface="Helvetica Neue Condensed"/>
              </a:rPr>
              <a:t>meaning</a:t>
            </a:r>
            <a:endParaRPr sz="4400">
              <a:latin typeface="Helvetica Neue Condensed"/>
              <a:cs typeface="Helvetica Neue Condensed"/>
            </a:endParaRPr>
          </a:p>
        </p:txBody>
      </p:sp>
      <p:sp>
        <p:nvSpPr>
          <p:cNvPr id="3" name="object 3"/>
          <p:cNvSpPr txBox="1"/>
          <p:nvPr/>
        </p:nvSpPr>
        <p:spPr>
          <a:xfrm>
            <a:off x="1987100" y="1301015"/>
            <a:ext cx="7104380" cy="5969000"/>
          </a:xfrm>
          <a:prstGeom prst="rect">
            <a:avLst/>
          </a:prstGeom>
        </p:spPr>
        <p:txBody>
          <a:bodyPr vert="horz" wrap="square" lIns="0" tIns="12700" rIns="0" bIns="0" rtlCol="0">
            <a:spAutoFit/>
          </a:bodyPr>
          <a:lstStyle/>
          <a:p>
            <a:pPr marL="12700" marR="972185">
              <a:lnSpc>
                <a:spcPct val="100000"/>
              </a:lnSpc>
              <a:spcBef>
                <a:spcPts val="100"/>
              </a:spcBef>
            </a:pPr>
            <a:r>
              <a:rPr sz="3000" spc="-170" dirty="0">
                <a:solidFill>
                  <a:srgbClr val="231F20"/>
                </a:solidFill>
                <a:latin typeface="Helvetica Neue"/>
                <a:cs typeface="Helvetica Neue"/>
              </a:rPr>
              <a:t>To </a:t>
            </a:r>
            <a:r>
              <a:rPr sz="3000" dirty="0">
                <a:solidFill>
                  <a:srgbClr val="231F20"/>
                </a:solidFill>
                <a:latin typeface="Helvetica Neue"/>
                <a:cs typeface="Helvetica Neue"/>
              </a:rPr>
              <a:t>fully understand or contemplate  meaning, it is necessary to</a:t>
            </a:r>
            <a:r>
              <a:rPr sz="3000" spc="-100" dirty="0">
                <a:solidFill>
                  <a:srgbClr val="231F20"/>
                </a:solidFill>
                <a:latin typeface="Helvetica Neue"/>
                <a:cs typeface="Helvetica Neue"/>
              </a:rPr>
              <a:t> </a:t>
            </a:r>
            <a:r>
              <a:rPr sz="3000" dirty="0">
                <a:solidFill>
                  <a:srgbClr val="231F20"/>
                </a:solidFill>
                <a:latin typeface="Helvetica Neue"/>
                <a:cs typeface="Helvetica Neue"/>
              </a:rPr>
              <a:t>consider  the cultural, economic, political,  social, personal and</a:t>
            </a:r>
            <a:r>
              <a:rPr sz="3000" spc="-50" dirty="0">
                <a:solidFill>
                  <a:srgbClr val="231F20"/>
                </a:solidFill>
                <a:latin typeface="Helvetica Neue"/>
                <a:cs typeface="Helvetica Neue"/>
              </a:rPr>
              <a:t> </a:t>
            </a:r>
            <a:r>
              <a:rPr sz="3000" dirty="0">
                <a:solidFill>
                  <a:srgbClr val="231F20"/>
                </a:solidFill>
                <a:latin typeface="Helvetica Neue"/>
                <a:cs typeface="Helvetica Neue"/>
              </a:rPr>
              <a:t>philosophical</a:t>
            </a:r>
            <a:endParaRPr sz="3000" dirty="0">
              <a:latin typeface="Helvetica Neue"/>
              <a:cs typeface="Helvetica Neue"/>
            </a:endParaRPr>
          </a:p>
          <a:p>
            <a:pPr marL="12700" marR="5080">
              <a:lnSpc>
                <a:spcPct val="100000"/>
              </a:lnSpc>
            </a:pPr>
            <a:r>
              <a:rPr sz="3000" spc="-5" dirty="0">
                <a:solidFill>
                  <a:srgbClr val="231F20"/>
                </a:solidFill>
                <a:latin typeface="Helvetica Neue"/>
                <a:cs typeface="Helvetica Neue"/>
              </a:rPr>
              <a:t>circumstances </a:t>
            </a:r>
            <a:r>
              <a:rPr sz="3000" dirty="0">
                <a:solidFill>
                  <a:srgbClr val="231F20"/>
                </a:solidFill>
                <a:latin typeface="Helvetica Neue"/>
                <a:cs typeface="Helvetica Neue"/>
              </a:rPr>
              <a:t>that </a:t>
            </a:r>
            <a:r>
              <a:rPr sz="3000" spc="-10" dirty="0">
                <a:solidFill>
                  <a:srgbClr val="231F20"/>
                </a:solidFill>
                <a:latin typeface="Helvetica Neue"/>
                <a:cs typeface="Helvetica Neue"/>
              </a:rPr>
              <a:t>provide </a:t>
            </a:r>
            <a:r>
              <a:rPr sz="3000" dirty="0">
                <a:solidFill>
                  <a:srgbClr val="231F20"/>
                </a:solidFill>
                <a:latin typeface="Helvetica Neue"/>
                <a:cs typeface="Helvetica Neue"/>
              </a:rPr>
              <a:t>the setting</a:t>
            </a:r>
            <a:r>
              <a:rPr sz="3000" spc="-60" dirty="0">
                <a:solidFill>
                  <a:srgbClr val="231F20"/>
                </a:solidFill>
                <a:latin typeface="Helvetica Neue"/>
                <a:cs typeface="Helvetica Neue"/>
              </a:rPr>
              <a:t> </a:t>
            </a:r>
            <a:r>
              <a:rPr sz="3000" dirty="0">
                <a:solidFill>
                  <a:srgbClr val="231F20"/>
                </a:solidFill>
                <a:latin typeface="Helvetica Neue"/>
                <a:cs typeface="Helvetica Neue"/>
              </a:rPr>
              <a:t>for  any artefact, event, statement or</a:t>
            </a:r>
            <a:r>
              <a:rPr sz="3000" spc="-50" dirty="0">
                <a:solidFill>
                  <a:srgbClr val="231F20"/>
                </a:solidFill>
                <a:latin typeface="Helvetica Neue"/>
                <a:cs typeface="Helvetica Neue"/>
              </a:rPr>
              <a:t> </a:t>
            </a:r>
            <a:r>
              <a:rPr sz="3000" dirty="0">
                <a:solidFill>
                  <a:srgbClr val="231F20"/>
                </a:solidFill>
                <a:latin typeface="Helvetica Neue"/>
                <a:cs typeface="Helvetica Neue"/>
              </a:rPr>
              <a:t>idea.</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196215">
              <a:lnSpc>
                <a:spcPct val="100000"/>
              </a:lnSpc>
            </a:pPr>
            <a:r>
              <a:rPr sz="3000" dirty="0">
                <a:solidFill>
                  <a:srgbClr val="231F20"/>
                </a:solidFill>
                <a:latin typeface="Helvetica Neue"/>
                <a:cs typeface="Helvetica Neue"/>
              </a:rPr>
              <a:t>Put </a:t>
            </a:r>
            <a:r>
              <a:rPr sz="3000" spc="-35" dirty="0">
                <a:solidFill>
                  <a:srgbClr val="231F20"/>
                </a:solidFill>
                <a:latin typeface="Helvetica Neue"/>
                <a:cs typeface="Helvetica Neue"/>
              </a:rPr>
              <a:t>simply, </a:t>
            </a:r>
            <a:r>
              <a:rPr sz="3000" spc="-10" dirty="0">
                <a:solidFill>
                  <a:srgbClr val="231F20"/>
                </a:solidFill>
                <a:latin typeface="Helvetica Neue"/>
                <a:cs typeface="Helvetica Neue"/>
              </a:rPr>
              <a:t>proximity </a:t>
            </a:r>
            <a:r>
              <a:rPr sz="3000" dirty="0">
                <a:solidFill>
                  <a:srgbClr val="231F20"/>
                </a:solidFill>
                <a:latin typeface="Helvetica Neue"/>
                <a:cs typeface="Helvetica Neue"/>
              </a:rPr>
              <a:t>to something literal  or hypothetical, can change</a:t>
            </a:r>
            <a:r>
              <a:rPr sz="3000" spc="-50" dirty="0">
                <a:solidFill>
                  <a:srgbClr val="231F20"/>
                </a:solidFill>
                <a:latin typeface="Helvetica Neue"/>
                <a:cs typeface="Helvetica Neue"/>
              </a:rPr>
              <a:t> </a:t>
            </a:r>
            <a:r>
              <a:rPr sz="3000" dirty="0">
                <a:solidFill>
                  <a:srgbClr val="231F20"/>
                </a:solidFill>
                <a:latin typeface="Helvetica Neue"/>
                <a:cs typeface="Helvetica Neue"/>
              </a:rPr>
              <a:t>meaning.</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13335">
              <a:lnSpc>
                <a:spcPct val="100000"/>
              </a:lnSpc>
            </a:pPr>
            <a:r>
              <a:rPr sz="3000" dirty="0">
                <a:solidFill>
                  <a:srgbClr val="231F20"/>
                </a:solidFill>
                <a:latin typeface="Helvetica Neue"/>
                <a:cs typeface="Helvetica Neue"/>
              </a:rPr>
              <a:t>So it may help to consider into what kind  of world/situation </a:t>
            </a:r>
            <a:r>
              <a:rPr sz="3000" spc="-20" dirty="0">
                <a:solidFill>
                  <a:srgbClr val="231F20"/>
                </a:solidFill>
                <a:latin typeface="Helvetica Neue"/>
                <a:cs typeface="Helvetica Neue"/>
              </a:rPr>
              <a:t>are </a:t>
            </a:r>
            <a:r>
              <a:rPr sz="3000" dirty="0">
                <a:solidFill>
                  <a:srgbClr val="231F20"/>
                </a:solidFill>
                <a:latin typeface="Helvetica Neue"/>
                <a:cs typeface="Helvetica Neue"/>
              </a:rPr>
              <a:t>you </a:t>
            </a:r>
            <a:r>
              <a:rPr sz="3000" spc="-10" dirty="0">
                <a:solidFill>
                  <a:srgbClr val="231F20"/>
                </a:solidFill>
                <a:latin typeface="Helvetica Neue"/>
                <a:cs typeface="Helvetica Neue"/>
              </a:rPr>
              <a:t>presenting</a:t>
            </a:r>
            <a:r>
              <a:rPr sz="3000" spc="-30" dirty="0">
                <a:solidFill>
                  <a:srgbClr val="231F20"/>
                </a:solidFill>
                <a:latin typeface="Helvetica Neue"/>
                <a:cs typeface="Helvetica Neue"/>
              </a:rPr>
              <a:t> </a:t>
            </a:r>
            <a:r>
              <a:rPr sz="3000" dirty="0">
                <a:solidFill>
                  <a:srgbClr val="231F20"/>
                </a:solidFill>
                <a:latin typeface="Helvetica Neue"/>
                <a:cs typeface="Helvetica Neue"/>
              </a:rPr>
              <a:t>your  collection of</a:t>
            </a:r>
            <a:r>
              <a:rPr sz="3000" spc="-10" dirty="0">
                <a:solidFill>
                  <a:srgbClr val="231F20"/>
                </a:solidFill>
                <a:latin typeface="Helvetica Neue"/>
                <a:cs typeface="Helvetica Neue"/>
              </a:rPr>
              <a:t> </a:t>
            </a:r>
            <a:r>
              <a:rPr sz="3000" dirty="0">
                <a:solidFill>
                  <a:srgbClr val="231F20"/>
                </a:solidFill>
                <a:latin typeface="Helvetica Neue"/>
                <a:cs typeface="Helvetica Neue"/>
              </a:rPr>
              <a:t>artefacts?</a:t>
            </a:r>
            <a:endParaRPr sz="3000" dirty="0">
              <a:latin typeface="Helvetica Neue"/>
              <a:cs typeface="Helvetica Neu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marR="5080">
              <a:lnSpc>
                <a:spcPct val="100000"/>
              </a:lnSpc>
              <a:spcBef>
                <a:spcPts val="100"/>
              </a:spcBef>
            </a:pPr>
            <a:r>
              <a:rPr dirty="0"/>
              <a:t>These contexts can allude to (but </a:t>
            </a:r>
            <a:r>
              <a:rPr spc="-20" dirty="0"/>
              <a:t>are  </a:t>
            </a:r>
            <a:r>
              <a:rPr dirty="0"/>
              <a:t>not limited to) issues </a:t>
            </a:r>
            <a:r>
              <a:rPr spc="-10" dirty="0"/>
              <a:t>around </a:t>
            </a:r>
            <a:r>
              <a:rPr dirty="0"/>
              <a:t>race,  </a:t>
            </a:r>
            <a:r>
              <a:rPr spc="-40" dirty="0"/>
              <a:t>gender, </a:t>
            </a:r>
            <a:r>
              <a:rPr spc="-25" dirty="0"/>
              <a:t>sexuality, </a:t>
            </a:r>
            <a:r>
              <a:rPr dirty="0"/>
              <a:t>faith, class, </a:t>
            </a:r>
            <a:r>
              <a:rPr spc="-45" dirty="0"/>
              <a:t>law,  </a:t>
            </a:r>
            <a:r>
              <a:rPr spc="-25" dirty="0"/>
              <a:t>conformity, </a:t>
            </a:r>
            <a:r>
              <a:rPr dirty="0"/>
              <a:t>wealth, </a:t>
            </a:r>
            <a:r>
              <a:rPr spc="-25" dirty="0"/>
              <a:t>identity, geography,  </a:t>
            </a:r>
            <a:r>
              <a:rPr spc="-20" dirty="0"/>
              <a:t>spirituality,</a:t>
            </a:r>
            <a:r>
              <a:rPr spc="-5" dirty="0"/>
              <a:t> </a:t>
            </a:r>
            <a:r>
              <a:rPr dirty="0"/>
              <a:t>etc.</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5572798" y="457205"/>
            <a:ext cx="4662004" cy="6667494"/>
          </a:xfrm>
          <a:prstGeom prst="rect">
            <a:avLst/>
          </a:prstGeom>
          <a:blipFill>
            <a:blip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444500" y="431696"/>
            <a:ext cx="4057015" cy="1671320"/>
          </a:xfrm>
          <a:prstGeom prst="rect">
            <a:avLst/>
          </a:prstGeom>
        </p:spPr>
        <p:txBody>
          <a:bodyPr vert="horz" wrap="square" lIns="0" tIns="12700" rIns="0" bIns="0" rtlCol="0">
            <a:spAutoFit/>
          </a:bodyPr>
          <a:lstStyle/>
          <a:p>
            <a:pPr marL="12700" marR="5080">
              <a:lnSpc>
                <a:spcPct val="100000"/>
              </a:lnSpc>
              <a:spcBef>
                <a:spcPts val="100"/>
              </a:spcBef>
            </a:pPr>
            <a:r>
              <a:rPr sz="3600" b="1" spc="65" dirty="0">
                <a:latin typeface="Helvetica Neue Condensed"/>
                <a:cs typeface="Helvetica Neue Condensed"/>
              </a:rPr>
              <a:t>Sensation Exhibition  Royal </a:t>
            </a:r>
            <a:r>
              <a:rPr sz="3600" b="1" spc="55" dirty="0">
                <a:latin typeface="Helvetica Neue Condensed"/>
                <a:cs typeface="Helvetica Neue Condensed"/>
              </a:rPr>
              <a:t>Academy </a:t>
            </a:r>
            <a:r>
              <a:rPr sz="3600" b="1" spc="70" dirty="0">
                <a:latin typeface="Helvetica Neue Condensed"/>
                <a:cs typeface="Helvetica Neue Condensed"/>
              </a:rPr>
              <a:t>of</a:t>
            </a:r>
            <a:r>
              <a:rPr sz="3600" b="1" spc="-240" dirty="0">
                <a:latin typeface="Helvetica Neue Condensed"/>
                <a:cs typeface="Helvetica Neue Condensed"/>
              </a:rPr>
              <a:t> </a:t>
            </a:r>
            <a:r>
              <a:rPr sz="3600" b="1" spc="45" dirty="0">
                <a:latin typeface="Helvetica Neue Condensed"/>
                <a:cs typeface="Helvetica Neue Condensed"/>
              </a:rPr>
              <a:t>Art  </a:t>
            </a:r>
            <a:r>
              <a:rPr sz="3600" b="1" spc="140" dirty="0">
                <a:latin typeface="Helvetica Neue Condensed"/>
                <a:cs typeface="Helvetica Neue Condensed"/>
              </a:rPr>
              <a:t>1997</a:t>
            </a:r>
            <a:endParaRPr sz="3600">
              <a:latin typeface="Helvetica Neue Condensed"/>
              <a:cs typeface="Helvetica Neue Condense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13D67-6FA2-2A46-A66D-23DA2FECFB98}"/>
              </a:ext>
            </a:extLst>
          </p:cNvPr>
          <p:cNvSpPr>
            <a:spLocks noGrp="1"/>
          </p:cNvSpPr>
          <p:nvPr>
            <p:ph type="title"/>
          </p:nvPr>
        </p:nvSpPr>
        <p:spPr>
          <a:xfrm>
            <a:off x="1985299" y="1571626"/>
            <a:ext cx="6722800" cy="5078313"/>
          </a:xfrm>
        </p:spPr>
        <p:txBody>
          <a:bodyPr/>
          <a:lstStyle/>
          <a:p>
            <a:r>
              <a:rPr lang="en-US" dirty="0"/>
              <a:t>The </a:t>
            </a:r>
            <a:r>
              <a:rPr lang="en-US" i="1" dirty="0"/>
              <a:t>Royal Academy </a:t>
            </a:r>
            <a:r>
              <a:rPr lang="en-US" dirty="0"/>
              <a:t>posted this disclaimer to visitors on entry:</a:t>
            </a:r>
            <a:br>
              <a:rPr lang="en-US" dirty="0"/>
            </a:br>
            <a:br>
              <a:rPr lang="en-US" dirty="0"/>
            </a:br>
            <a:r>
              <a:rPr lang="en-US" dirty="0"/>
              <a:t>‘There will be works of art on display in the </a:t>
            </a:r>
            <a:r>
              <a:rPr lang="en-US" i="1" dirty="0"/>
              <a:t>Sensation</a:t>
            </a:r>
            <a:r>
              <a:rPr lang="en-US" dirty="0"/>
              <a:t> exhibition which some people may find distasteful. Parents should exercise their judgment in bringing their children to the exhibition. One gallery will not be open to those under the age of 18.’</a:t>
            </a:r>
            <a:br>
              <a:rPr lang="en-US" dirty="0"/>
            </a:br>
            <a:endParaRPr lang="en-US" dirty="0"/>
          </a:p>
        </p:txBody>
      </p:sp>
    </p:spTree>
    <p:extLst>
      <p:ext uri="{BB962C8B-B14F-4D97-AF65-F5344CB8AC3E}">
        <p14:creationId xmlns:p14="http://schemas.microsoft.com/office/powerpoint/2010/main" val="1881626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7099" y="824461"/>
            <a:ext cx="6885305" cy="5969000"/>
          </a:xfrm>
          <a:prstGeom prst="rect">
            <a:avLst/>
          </a:prstGeom>
        </p:spPr>
        <p:txBody>
          <a:bodyPr vert="horz" wrap="square" lIns="0" tIns="12700" rIns="0" bIns="0" rtlCol="0">
            <a:spAutoFit/>
          </a:bodyPr>
          <a:lstStyle/>
          <a:p>
            <a:pPr marL="12700" marR="640080">
              <a:lnSpc>
                <a:spcPct val="100000"/>
              </a:lnSpc>
              <a:spcBef>
                <a:spcPts val="100"/>
              </a:spcBef>
            </a:pPr>
            <a:r>
              <a:rPr sz="3000" dirty="0">
                <a:solidFill>
                  <a:srgbClr val="231F20"/>
                </a:solidFill>
                <a:latin typeface="Helvetica Neue"/>
                <a:cs typeface="Helvetica Neue"/>
              </a:rPr>
              <a:t>Private collector and advertising  magnate, Charles Saatchi exhibited  his private collection in the British  art institution, </a:t>
            </a:r>
            <a:r>
              <a:rPr sz="3000" i="1" dirty="0">
                <a:solidFill>
                  <a:srgbClr val="231F20"/>
                </a:solidFill>
                <a:latin typeface="Helvetica Neue"/>
                <a:cs typeface="Helvetica Neue"/>
              </a:rPr>
              <a:t>The Royal </a:t>
            </a:r>
            <a:r>
              <a:rPr sz="3000" i="1" spc="-5" dirty="0">
                <a:solidFill>
                  <a:srgbClr val="231F20"/>
                </a:solidFill>
                <a:latin typeface="Helvetica Neue"/>
                <a:cs typeface="Helvetica Neue"/>
              </a:rPr>
              <a:t>Academy</a:t>
            </a:r>
            <a:r>
              <a:rPr sz="3000" spc="-5" dirty="0">
                <a:solidFill>
                  <a:srgbClr val="231F20"/>
                </a:solidFill>
                <a:latin typeface="Helvetica Neue"/>
                <a:cs typeface="Helvetica Neue"/>
              </a:rPr>
              <a:t>.  </a:t>
            </a:r>
            <a:r>
              <a:rPr sz="3000" dirty="0">
                <a:solidFill>
                  <a:srgbClr val="231F20"/>
                </a:solidFill>
                <a:latin typeface="Helvetica Neue"/>
                <a:cs typeface="Helvetica Neue"/>
              </a:rPr>
              <a:t>Founded in 1768 to raise the status  of the artist, it is home of the</a:t>
            </a:r>
            <a:r>
              <a:rPr sz="3000" spc="-100" dirty="0">
                <a:solidFill>
                  <a:srgbClr val="231F20"/>
                </a:solidFill>
                <a:latin typeface="Helvetica Neue"/>
                <a:cs typeface="Helvetica Neue"/>
              </a:rPr>
              <a:t> </a:t>
            </a:r>
            <a:r>
              <a:rPr sz="3000" dirty="0">
                <a:solidFill>
                  <a:srgbClr val="231F20"/>
                </a:solidFill>
                <a:latin typeface="Helvetica Neue"/>
                <a:cs typeface="Helvetica Neue"/>
              </a:rPr>
              <a:t>longest</a:t>
            </a:r>
            <a:endParaRPr sz="3000">
              <a:latin typeface="Helvetica Neue"/>
              <a:cs typeface="Helvetica Neue"/>
            </a:endParaRPr>
          </a:p>
          <a:p>
            <a:pPr marL="12700" marR="498475">
              <a:lnSpc>
                <a:spcPct val="100000"/>
              </a:lnSpc>
            </a:pPr>
            <a:r>
              <a:rPr sz="3000" dirty="0">
                <a:solidFill>
                  <a:srgbClr val="231F20"/>
                </a:solidFill>
                <a:latin typeface="Helvetica Neue"/>
                <a:cs typeface="Helvetica Neue"/>
              </a:rPr>
              <a:t>established art school and the</a:t>
            </a:r>
            <a:r>
              <a:rPr sz="3000" spc="-100" dirty="0">
                <a:solidFill>
                  <a:srgbClr val="231F20"/>
                </a:solidFill>
                <a:latin typeface="Helvetica Neue"/>
                <a:cs typeface="Helvetica Neue"/>
              </a:rPr>
              <a:t> </a:t>
            </a:r>
            <a:r>
              <a:rPr sz="3000" dirty="0">
                <a:solidFill>
                  <a:srgbClr val="231F20"/>
                </a:solidFill>
                <a:latin typeface="Helvetica Neue"/>
                <a:cs typeface="Helvetica Neue"/>
              </a:rPr>
              <a:t>annual  open-submission </a:t>
            </a:r>
            <a:r>
              <a:rPr sz="3000" i="1" dirty="0">
                <a:solidFill>
                  <a:srgbClr val="231F20"/>
                </a:solidFill>
                <a:latin typeface="Helvetica Neue"/>
                <a:cs typeface="Helvetica Neue"/>
              </a:rPr>
              <a:t>Summer</a:t>
            </a:r>
            <a:r>
              <a:rPr sz="3000" i="1" spc="-105" dirty="0">
                <a:solidFill>
                  <a:srgbClr val="231F20"/>
                </a:solidFill>
                <a:latin typeface="Helvetica Neue"/>
                <a:cs typeface="Helvetica Neue"/>
              </a:rPr>
              <a:t> </a:t>
            </a:r>
            <a:r>
              <a:rPr sz="3000" i="1" dirty="0">
                <a:solidFill>
                  <a:srgbClr val="231F20"/>
                </a:solidFill>
                <a:latin typeface="Helvetica Neue"/>
                <a:cs typeface="Helvetica Neue"/>
              </a:rPr>
              <a:t>Exhibition.</a:t>
            </a:r>
            <a:endParaRPr sz="3000">
              <a:latin typeface="Helvetica Neue"/>
              <a:cs typeface="Helvetica Neue"/>
            </a:endParaRPr>
          </a:p>
          <a:p>
            <a:pPr>
              <a:lnSpc>
                <a:spcPct val="100000"/>
              </a:lnSpc>
              <a:spcBef>
                <a:spcPts val="5"/>
              </a:spcBef>
            </a:pPr>
            <a:endParaRPr sz="3000">
              <a:latin typeface="Helvetica Neue"/>
              <a:cs typeface="Helvetica Neue"/>
            </a:endParaRPr>
          </a:p>
          <a:p>
            <a:pPr marL="12700" marR="887094">
              <a:lnSpc>
                <a:spcPct val="100000"/>
              </a:lnSpc>
            </a:pPr>
            <a:r>
              <a:rPr sz="3000" dirty="0">
                <a:solidFill>
                  <a:srgbClr val="231F20"/>
                </a:solidFill>
                <a:latin typeface="Helvetica Neue"/>
                <a:cs typeface="Helvetica Neue"/>
              </a:rPr>
              <a:t>The </a:t>
            </a:r>
            <a:r>
              <a:rPr sz="3000" i="1" spc="-90" dirty="0">
                <a:solidFill>
                  <a:srgbClr val="231F20"/>
                </a:solidFill>
                <a:latin typeface="Helvetica Neue"/>
                <a:cs typeface="Helvetica Neue"/>
              </a:rPr>
              <a:t>RCA’s </a:t>
            </a:r>
            <a:r>
              <a:rPr sz="3000" dirty="0">
                <a:solidFill>
                  <a:srgbClr val="231F20"/>
                </a:solidFill>
                <a:latin typeface="Helvetica Neue"/>
                <a:cs typeface="Helvetica Neue"/>
              </a:rPr>
              <a:t>endeavour to </a:t>
            </a:r>
            <a:r>
              <a:rPr sz="3000" spc="-10" dirty="0">
                <a:solidFill>
                  <a:srgbClr val="231F20"/>
                </a:solidFill>
                <a:latin typeface="Helvetica Neue"/>
                <a:cs typeface="Helvetica Neue"/>
              </a:rPr>
              <a:t>promote  </a:t>
            </a:r>
            <a:r>
              <a:rPr sz="3000" dirty="0">
                <a:solidFill>
                  <a:srgbClr val="231F20"/>
                </a:solidFill>
                <a:latin typeface="Helvetica Neue"/>
                <a:cs typeface="Helvetica Neue"/>
              </a:rPr>
              <a:t>the </a:t>
            </a:r>
            <a:r>
              <a:rPr sz="3000" spc="-5" dirty="0">
                <a:solidFill>
                  <a:srgbClr val="231F20"/>
                </a:solidFill>
                <a:latin typeface="Helvetica Neue"/>
                <a:cs typeface="Helvetica Neue"/>
              </a:rPr>
              <a:t>appreciation </a:t>
            </a:r>
            <a:r>
              <a:rPr sz="3000" dirty="0">
                <a:solidFill>
                  <a:srgbClr val="231F20"/>
                </a:solidFill>
                <a:latin typeface="Helvetica Neue"/>
                <a:cs typeface="Helvetica Neue"/>
              </a:rPr>
              <a:t>and practice of</a:t>
            </a:r>
            <a:r>
              <a:rPr sz="3000" spc="-90" dirty="0">
                <a:solidFill>
                  <a:srgbClr val="231F20"/>
                </a:solidFill>
                <a:latin typeface="Helvetica Neue"/>
                <a:cs typeface="Helvetica Neue"/>
              </a:rPr>
              <a:t> </a:t>
            </a:r>
            <a:r>
              <a:rPr sz="3000" dirty="0">
                <a:solidFill>
                  <a:srgbClr val="231F20"/>
                </a:solidFill>
                <a:latin typeface="Helvetica Neue"/>
                <a:cs typeface="Helvetica Neue"/>
              </a:rPr>
              <a:t>art</a:t>
            </a: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automatically </a:t>
            </a:r>
            <a:r>
              <a:rPr sz="3000" spc="-10" dirty="0">
                <a:solidFill>
                  <a:srgbClr val="231F20"/>
                </a:solidFill>
                <a:latin typeface="Helvetica Neue"/>
                <a:cs typeface="Helvetica Neue"/>
              </a:rPr>
              <a:t>provided </a:t>
            </a:r>
            <a:r>
              <a:rPr sz="3000" dirty="0">
                <a:solidFill>
                  <a:srgbClr val="231F20"/>
                </a:solidFill>
                <a:latin typeface="Helvetica Neue"/>
                <a:cs typeface="Helvetica Neue"/>
              </a:rPr>
              <a:t>kudos to</a:t>
            </a:r>
            <a:r>
              <a:rPr sz="3000" spc="-65" dirty="0">
                <a:solidFill>
                  <a:srgbClr val="231F20"/>
                </a:solidFill>
                <a:latin typeface="Helvetica Neue"/>
                <a:cs typeface="Helvetica Neue"/>
              </a:rPr>
              <a:t> </a:t>
            </a:r>
            <a:r>
              <a:rPr sz="3000" dirty="0">
                <a:solidFill>
                  <a:srgbClr val="231F20"/>
                </a:solidFill>
                <a:latin typeface="Helvetica Neue"/>
                <a:cs typeface="Helvetica Neue"/>
              </a:rPr>
              <a:t>Charles  </a:t>
            </a:r>
            <a:r>
              <a:rPr sz="3000" spc="-25" dirty="0">
                <a:solidFill>
                  <a:srgbClr val="231F20"/>
                </a:solidFill>
                <a:latin typeface="Helvetica Neue"/>
                <a:cs typeface="Helvetica Neue"/>
              </a:rPr>
              <a:t>Saatchi’s </a:t>
            </a:r>
            <a:r>
              <a:rPr sz="3000" dirty="0">
                <a:solidFill>
                  <a:srgbClr val="231F20"/>
                </a:solidFill>
                <a:latin typeface="Helvetica Neue"/>
                <a:cs typeface="Helvetica Neue"/>
              </a:rPr>
              <a:t>exhibition of the </a:t>
            </a:r>
            <a:r>
              <a:rPr sz="3000" spc="-75" dirty="0">
                <a:solidFill>
                  <a:srgbClr val="231F20"/>
                </a:solidFill>
                <a:latin typeface="Helvetica Neue"/>
                <a:cs typeface="Helvetica Neue"/>
              </a:rPr>
              <a:t>YBA’s.</a:t>
            </a:r>
            <a:endParaRPr sz="3000">
              <a:latin typeface="Helvetica Neue"/>
              <a:cs typeface="Helvetica Neu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6200" y="1511211"/>
            <a:ext cx="6377305" cy="4597400"/>
          </a:xfrm>
          <a:prstGeom prst="rect">
            <a:avLst/>
          </a:prstGeom>
        </p:spPr>
        <p:txBody>
          <a:bodyPr vert="horz" wrap="square" lIns="0" tIns="12700" rIns="0" bIns="0" rtlCol="0">
            <a:spAutoFit/>
          </a:bodyPr>
          <a:lstStyle/>
          <a:p>
            <a:pPr marL="12700" marR="315595">
              <a:lnSpc>
                <a:spcPct val="100000"/>
              </a:lnSpc>
              <a:spcBef>
                <a:spcPts val="100"/>
              </a:spcBef>
            </a:pPr>
            <a:r>
              <a:rPr sz="3000" dirty="0">
                <a:solidFill>
                  <a:srgbClr val="231F20"/>
                </a:solidFill>
                <a:latin typeface="Helvetica Neue"/>
                <a:cs typeface="Helvetica Neue"/>
              </a:rPr>
              <a:t>The title </a:t>
            </a:r>
            <a:r>
              <a:rPr sz="3000" i="1" spc="-5" dirty="0">
                <a:solidFill>
                  <a:srgbClr val="231F20"/>
                </a:solidFill>
                <a:latin typeface="Helvetica Neue"/>
                <a:cs typeface="Helvetica Neue"/>
              </a:rPr>
              <a:t>Sensation</a:t>
            </a:r>
            <a:r>
              <a:rPr sz="3000" spc="-5" dirty="0">
                <a:solidFill>
                  <a:srgbClr val="231F20"/>
                </a:solidFill>
                <a:latin typeface="Helvetica Neue"/>
                <a:cs typeface="Helvetica Neue"/>
              </a:rPr>
              <a:t>, </a:t>
            </a:r>
            <a:r>
              <a:rPr sz="3000" dirty="0">
                <a:solidFill>
                  <a:srgbClr val="231F20"/>
                </a:solidFill>
                <a:latin typeface="Helvetica Neue"/>
                <a:cs typeface="Helvetica Neue"/>
              </a:rPr>
              <a:t>is </a:t>
            </a:r>
            <a:r>
              <a:rPr sz="3000" spc="-5" dirty="0">
                <a:solidFill>
                  <a:srgbClr val="231F20"/>
                </a:solidFill>
                <a:latin typeface="Helvetica Neue"/>
                <a:cs typeface="Helvetica Neue"/>
              </a:rPr>
              <a:t>interesting</a:t>
            </a:r>
            <a:r>
              <a:rPr sz="3000" spc="-55" dirty="0">
                <a:solidFill>
                  <a:srgbClr val="231F20"/>
                </a:solidFill>
                <a:latin typeface="Helvetica Neue"/>
                <a:cs typeface="Helvetica Neue"/>
              </a:rPr>
              <a:t> </a:t>
            </a:r>
            <a:r>
              <a:rPr sz="3000" dirty="0">
                <a:solidFill>
                  <a:srgbClr val="231F20"/>
                </a:solidFill>
                <a:latin typeface="Helvetica Neue"/>
                <a:cs typeface="Helvetica Neue"/>
              </a:rPr>
              <a:t>on  two</a:t>
            </a:r>
            <a:r>
              <a:rPr sz="3000" spc="-5" dirty="0">
                <a:solidFill>
                  <a:srgbClr val="231F20"/>
                </a:solidFill>
                <a:latin typeface="Helvetica Neue"/>
                <a:cs typeface="Helvetica Neue"/>
              </a:rPr>
              <a:t> </a:t>
            </a:r>
            <a:r>
              <a:rPr sz="3000" dirty="0">
                <a:solidFill>
                  <a:srgbClr val="231F20"/>
                </a:solidFill>
                <a:latin typeface="Helvetica Neue"/>
                <a:cs typeface="Helvetica Neue"/>
              </a:rPr>
              <a:t>levels:</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5080">
              <a:lnSpc>
                <a:spcPct val="100000"/>
              </a:lnSpc>
            </a:pPr>
            <a:r>
              <a:rPr sz="3000" dirty="0">
                <a:solidFill>
                  <a:srgbClr val="231F20"/>
                </a:solidFill>
                <a:latin typeface="Helvetica Neue"/>
                <a:cs typeface="Helvetica Neue"/>
              </a:rPr>
              <a:t>Firstly</a:t>
            </a:r>
            <a:r>
              <a:rPr lang="en-GB" sz="3000" dirty="0">
                <a:solidFill>
                  <a:srgbClr val="231F20"/>
                </a:solidFill>
                <a:latin typeface="Helvetica Neue"/>
                <a:cs typeface="Helvetica Neue"/>
              </a:rPr>
              <a:t>,</a:t>
            </a:r>
            <a:r>
              <a:rPr sz="3000" dirty="0">
                <a:solidFill>
                  <a:srgbClr val="231F20"/>
                </a:solidFill>
                <a:latin typeface="Helvetica Neue"/>
                <a:cs typeface="Helvetica Neue"/>
              </a:rPr>
              <a:t> as an advertising </a:t>
            </a:r>
            <a:r>
              <a:rPr lang="en-GB" sz="3000" dirty="0">
                <a:solidFill>
                  <a:srgbClr val="231F20"/>
                </a:solidFill>
                <a:latin typeface="Helvetica Neue"/>
                <a:cs typeface="Helvetica Neue"/>
              </a:rPr>
              <a:t>identity</a:t>
            </a:r>
            <a:r>
              <a:rPr sz="3000" dirty="0">
                <a:solidFill>
                  <a:srgbClr val="231F20"/>
                </a:solidFill>
                <a:latin typeface="Helvetica Neue"/>
                <a:cs typeface="Helvetica Neue"/>
              </a:rPr>
              <a:t> and  strategy</a:t>
            </a:r>
            <a:r>
              <a:rPr lang="en-GB" sz="3000" dirty="0">
                <a:solidFill>
                  <a:srgbClr val="231F20"/>
                </a:solidFill>
                <a:latin typeface="Helvetica Neue"/>
                <a:cs typeface="Helvetica Neue"/>
              </a:rPr>
              <a:t>,</a:t>
            </a:r>
            <a:r>
              <a:rPr sz="3000" dirty="0">
                <a:solidFill>
                  <a:srgbClr val="231F20"/>
                </a:solidFill>
                <a:latin typeface="Helvetica Neue"/>
                <a:cs typeface="Helvetica Neue"/>
              </a:rPr>
              <a:t> it embodied the intentions</a:t>
            </a:r>
            <a:r>
              <a:rPr sz="3000" spc="-100" dirty="0">
                <a:solidFill>
                  <a:srgbClr val="231F20"/>
                </a:solidFill>
                <a:latin typeface="Helvetica Neue"/>
                <a:cs typeface="Helvetica Neue"/>
              </a:rPr>
              <a:t> </a:t>
            </a:r>
            <a:r>
              <a:rPr sz="3000" dirty="0">
                <a:solidFill>
                  <a:srgbClr val="231F20"/>
                </a:solidFill>
                <a:latin typeface="Helvetica Neue"/>
                <a:cs typeface="Helvetica Neue"/>
              </a:rPr>
              <a:t>of exhibiting this collection of</a:t>
            </a:r>
            <a:r>
              <a:rPr sz="3000" spc="-40" dirty="0">
                <a:solidFill>
                  <a:srgbClr val="231F20"/>
                </a:solidFill>
                <a:latin typeface="Helvetica Neue"/>
                <a:cs typeface="Helvetica Neue"/>
              </a:rPr>
              <a:t> </a:t>
            </a:r>
            <a:r>
              <a:rPr sz="3000" dirty="0">
                <a:solidFill>
                  <a:srgbClr val="231F20"/>
                </a:solidFill>
                <a:latin typeface="Helvetica Neue"/>
                <a:cs typeface="Helvetica Neue"/>
              </a:rPr>
              <a:t>work.</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5080">
              <a:lnSpc>
                <a:spcPct val="100000"/>
              </a:lnSpc>
            </a:pPr>
            <a:r>
              <a:rPr sz="3000" spc="-25" dirty="0">
                <a:solidFill>
                  <a:srgbClr val="231F20"/>
                </a:solidFill>
                <a:latin typeface="Helvetica Neue"/>
                <a:cs typeface="Helvetica Neue"/>
              </a:rPr>
              <a:t>Secondly, </a:t>
            </a:r>
            <a:r>
              <a:rPr sz="3000" dirty="0">
                <a:solidFill>
                  <a:srgbClr val="231F20"/>
                </a:solidFill>
                <a:latin typeface="Helvetica Neue"/>
                <a:cs typeface="Helvetica Neue"/>
              </a:rPr>
              <a:t>it </a:t>
            </a:r>
            <a:r>
              <a:rPr sz="3000" spc="-15" dirty="0">
                <a:solidFill>
                  <a:srgbClr val="231F20"/>
                </a:solidFill>
                <a:latin typeface="Helvetica Neue"/>
                <a:cs typeface="Helvetica Neue"/>
              </a:rPr>
              <a:t>referenced </a:t>
            </a:r>
            <a:r>
              <a:rPr sz="3000" dirty="0">
                <a:solidFill>
                  <a:srgbClr val="231F20"/>
                </a:solidFill>
                <a:latin typeface="Helvetica Neue"/>
                <a:cs typeface="Helvetica Neue"/>
              </a:rPr>
              <a:t>a term  embedded in the concept of a</a:t>
            </a:r>
            <a:r>
              <a:rPr sz="3000" spc="-100" dirty="0">
                <a:solidFill>
                  <a:srgbClr val="231F20"/>
                </a:solidFill>
                <a:latin typeface="Helvetica Neue"/>
                <a:cs typeface="Helvetica Neue"/>
              </a:rPr>
              <a:t> </a:t>
            </a:r>
            <a:r>
              <a:rPr sz="3000" dirty="0">
                <a:solidFill>
                  <a:srgbClr val="231F20"/>
                </a:solidFill>
                <a:latin typeface="Helvetica Neue"/>
                <a:cs typeface="Helvetica Neue"/>
              </a:rPr>
              <a:t>critical  </a:t>
            </a:r>
            <a:r>
              <a:rPr sz="3000" spc="-10" dirty="0">
                <a:solidFill>
                  <a:srgbClr val="231F20"/>
                </a:solidFill>
                <a:latin typeface="Helvetica Neue"/>
                <a:cs typeface="Helvetica Neue"/>
              </a:rPr>
              <a:t>approach </a:t>
            </a:r>
            <a:r>
              <a:rPr sz="3000" dirty="0">
                <a:solidFill>
                  <a:srgbClr val="231F20"/>
                </a:solidFill>
                <a:latin typeface="Helvetica Neue"/>
                <a:cs typeface="Helvetica Neue"/>
              </a:rPr>
              <a:t>known as </a:t>
            </a:r>
            <a:r>
              <a:rPr sz="3000" spc="-10" dirty="0">
                <a:solidFill>
                  <a:srgbClr val="231F20"/>
                </a:solidFill>
                <a:latin typeface="Helvetica Neue"/>
                <a:cs typeface="Helvetica Neue"/>
              </a:rPr>
              <a:t>Affect </a:t>
            </a:r>
            <a:r>
              <a:rPr sz="3000" spc="-35" dirty="0">
                <a:solidFill>
                  <a:srgbClr val="231F20"/>
                </a:solidFill>
                <a:latin typeface="Helvetica Neue"/>
                <a:cs typeface="Helvetica Neue"/>
              </a:rPr>
              <a:t>Theory.</a:t>
            </a:r>
            <a:endParaRPr sz="3000" dirty="0">
              <a:latin typeface="Helvetica Neue"/>
              <a:cs typeface="Helvetica Neue"/>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body" idx="1"/>
          </p:nvPr>
        </p:nvSpPr>
        <p:spPr>
          <a:xfrm>
            <a:off x="1985300" y="2058901"/>
            <a:ext cx="6560184" cy="4306307"/>
          </a:xfrm>
          <a:prstGeom prst="rect">
            <a:avLst/>
          </a:prstGeom>
        </p:spPr>
        <p:txBody>
          <a:bodyPr vert="horz" wrap="square" lIns="0" tIns="607060" rIns="0" bIns="0" rtlCol="0">
            <a:spAutoFit/>
          </a:bodyPr>
          <a:lstStyle/>
          <a:p>
            <a:pPr marL="13335" marR="5080">
              <a:lnSpc>
                <a:spcPct val="100000"/>
              </a:lnSpc>
              <a:spcBef>
                <a:spcPts val="100"/>
              </a:spcBef>
            </a:pPr>
            <a:r>
              <a:rPr spc="-10" dirty="0"/>
              <a:t>Affect </a:t>
            </a:r>
            <a:r>
              <a:rPr dirty="0"/>
              <a:t>Theory has its’ </a:t>
            </a:r>
            <a:r>
              <a:rPr spc="-15" dirty="0"/>
              <a:t>roots </a:t>
            </a:r>
            <a:r>
              <a:rPr dirty="0"/>
              <a:t>in  psychology and works at the</a:t>
            </a:r>
            <a:r>
              <a:rPr spc="-100" dirty="0"/>
              <a:t> </a:t>
            </a:r>
            <a:r>
              <a:rPr dirty="0"/>
              <a:t>opposite  end of the </a:t>
            </a:r>
            <a:r>
              <a:rPr spc="-10" dirty="0"/>
              <a:t>perceptive </a:t>
            </a:r>
            <a:r>
              <a:rPr dirty="0"/>
              <a:t>spectrum.</a:t>
            </a:r>
            <a:r>
              <a:rPr spc="-15" dirty="0"/>
              <a:t> </a:t>
            </a:r>
            <a:r>
              <a:rPr dirty="0"/>
              <a:t>It</a:t>
            </a:r>
          </a:p>
          <a:p>
            <a:pPr marL="13335" marR="386080">
              <a:lnSpc>
                <a:spcPct val="100000"/>
              </a:lnSpc>
            </a:pPr>
            <a:r>
              <a:rPr dirty="0"/>
              <a:t>is less about what we see, but</a:t>
            </a:r>
            <a:r>
              <a:rPr spc="-95" dirty="0"/>
              <a:t> </a:t>
            </a:r>
            <a:r>
              <a:rPr spc="-15" dirty="0"/>
              <a:t>more  </a:t>
            </a:r>
            <a:r>
              <a:rPr dirty="0"/>
              <a:t>about what we</a:t>
            </a:r>
            <a:r>
              <a:rPr spc="-15" dirty="0"/>
              <a:t> </a:t>
            </a:r>
            <a:r>
              <a:rPr dirty="0"/>
              <a:t>feel.</a:t>
            </a:r>
            <a:endParaRPr lang="en-GB" dirty="0"/>
          </a:p>
          <a:p>
            <a:pPr marL="13335" marR="386080">
              <a:lnSpc>
                <a:spcPct val="100000"/>
              </a:lnSpc>
            </a:pPr>
            <a:endParaRPr lang="en-GB" dirty="0"/>
          </a:p>
          <a:p>
            <a:pPr marL="13335" marR="386080">
              <a:lnSpc>
                <a:spcPct val="100000"/>
              </a:lnSpc>
            </a:pPr>
            <a:r>
              <a:rPr lang="en-GB" dirty="0"/>
              <a:t>In this case it is what occurs when we ‘encounter’ an artefact.</a:t>
            </a:r>
            <a:endParaRPr dirty="0"/>
          </a:p>
        </p:txBody>
      </p:sp>
      <p:sp>
        <p:nvSpPr>
          <p:cNvPr id="3" name="object 3"/>
          <p:cNvSpPr txBox="1">
            <a:spLocks noGrp="1"/>
          </p:cNvSpPr>
          <p:nvPr>
            <p:ph type="title"/>
          </p:nvPr>
        </p:nvSpPr>
        <p:spPr>
          <a:xfrm>
            <a:off x="3802560" y="428851"/>
            <a:ext cx="3089275" cy="695960"/>
          </a:xfrm>
          <a:prstGeom prst="rect">
            <a:avLst/>
          </a:prstGeom>
        </p:spPr>
        <p:txBody>
          <a:bodyPr vert="horz" wrap="square" lIns="0" tIns="12700" rIns="0" bIns="0" rtlCol="0">
            <a:spAutoFit/>
          </a:bodyPr>
          <a:lstStyle/>
          <a:p>
            <a:pPr marL="12700">
              <a:lnSpc>
                <a:spcPct val="100000"/>
              </a:lnSpc>
              <a:spcBef>
                <a:spcPts val="100"/>
              </a:spcBef>
            </a:pPr>
            <a:r>
              <a:rPr sz="4400" b="1" spc="65" dirty="0">
                <a:latin typeface="Helvetica Neue Condensed"/>
                <a:cs typeface="Helvetica Neue Condensed"/>
              </a:rPr>
              <a:t>Affect</a:t>
            </a:r>
            <a:r>
              <a:rPr sz="4400" b="1" spc="-125" dirty="0">
                <a:latin typeface="Helvetica Neue Condensed"/>
                <a:cs typeface="Helvetica Neue Condensed"/>
              </a:rPr>
              <a:t> </a:t>
            </a:r>
            <a:r>
              <a:rPr sz="4400" b="1" spc="65" dirty="0">
                <a:latin typeface="Helvetica Neue Condensed"/>
                <a:cs typeface="Helvetica Neue Condensed"/>
              </a:rPr>
              <a:t>Theory</a:t>
            </a:r>
            <a:endParaRPr sz="4400">
              <a:latin typeface="Helvetica Neue Condensed"/>
              <a:cs typeface="Helvetica Neue Condense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17099" y="915901"/>
            <a:ext cx="6721475" cy="1854200"/>
          </a:xfrm>
          <a:prstGeom prst="rect">
            <a:avLst/>
          </a:prstGeom>
        </p:spPr>
        <p:txBody>
          <a:bodyPr vert="horz" wrap="square" lIns="0" tIns="12700" rIns="0" bIns="0" rtlCol="0">
            <a:spAutoFit/>
          </a:bodyPr>
          <a:lstStyle/>
          <a:p>
            <a:pPr marL="12700" marR="5080">
              <a:lnSpc>
                <a:spcPct val="100000"/>
              </a:lnSpc>
              <a:spcBef>
                <a:spcPts val="100"/>
              </a:spcBef>
            </a:pPr>
            <a:r>
              <a:rPr spc="-10" dirty="0"/>
              <a:t>Lawrence </a:t>
            </a:r>
            <a:r>
              <a:rPr spc="-15" dirty="0"/>
              <a:t>Grossberg, </a:t>
            </a:r>
            <a:r>
              <a:rPr dirty="0"/>
              <a:t>a cultural studies  </a:t>
            </a:r>
            <a:r>
              <a:rPr spc="-25" dirty="0"/>
              <a:t>commentator, </a:t>
            </a:r>
            <a:r>
              <a:rPr dirty="0"/>
              <a:t>highlights the</a:t>
            </a:r>
            <a:r>
              <a:rPr spc="-85" dirty="0"/>
              <a:t> </a:t>
            </a:r>
            <a:r>
              <a:rPr dirty="0"/>
              <a:t>antithetical  position of </a:t>
            </a:r>
            <a:r>
              <a:rPr spc="-10" dirty="0"/>
              <a:t>affect </a:t>
            </a:r>
            <a:r>
              <a:rPr dirty="0"/>
              <a:t>theory in </a:t>
            </a:r>
            <a:r>
              <a:rPr spc="-10" dirty="0"/>
              <a:t>relation </a:t>
            </a:r>
            <a:r>
              <a:rPr dirty="0"/>
              <a:t>to  </a:t>
            </a:r>
            <a:r>
              <a:rPr spc="-10" dirty="0"/>
              <a:t>representation, </a:t>
            </a:r>
            <a:r>
              <a:rPr dirty="0"/>
              <a:t>describing it as</a:t>
            </a:r>
            <a:r>
              <a:rPr spc="-45" dirty="0"/>
              <a:t> </a:t>
            </a:r>
            <a:r>
              <a:rPr dirty="0"/>
              <a:t>follows:</a:t>
            </a:r>
          </a:p>
        </p:txBody>
      </p:sp>
      <p:sp>
        <p:nvSpPr>
          <p:cNvPr id="3" name="object 3"/>
          <p:cNvSpPr txBox="1"/>
          <p:nvPr/>
        </p:nvSpPr>
        <p:spPr>
          <a:xfrm>
            <a:off x="1717099" y="3201901"/>
            <a:ext cx="6694805" cy="27686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‘Everything that is</a:t>
            </a:r>
            <a:r>
              <a:rPr sz="3000" spc="-10" dirty="0">
                <a:solidFill>
                  <a:srgbClr val="231F20"/>
                </a:solidFill>
                <a:latin typeface="Helvetica Neue"/>
                <a:cs typeface="Helvetica Neue"/>
              </a:rPr>
              <a:t> non-representational  </a:t>
            </a:r>
            <a:r>
              <a:rPr sz="3000" dirty="0">
                <a:solidFill>
                  <a:srgbClr val="231F20"/>
                </a:solidFill>
                <a:latin typeface="Helvetica Neue"/>
                <a:cs typeface="Helvetica Neue"/>
              </a:rPr>
              <a:t>or non-semantic – </a:t>
            </a:r>
            <a:r>
              <a:rPr sz="3000" spc="-40" dirty="0">
                <a:solidFill>
                  <a:srgbClr val="231F20"/>
                </a:solidFill>
                <a:latin typeface="Helvetica Neue"/>
                <a:cs typeface="Helvetica Neue"/>
              </a:rPr>
              <a:t>that’s </a:t>
            </a:r>
            <a:r>
              <a:rPr sz="3000" dirty="0">
                <a:solidFill>
                  <a:srgbClr val="231F20"/>
                </a:solidFill>
                <a:latin typeface="Helvetica Neue"/>
                <a:cs typeface="Helvetica Neue"/>
              </a:rPr>
              <a:t>what</a:t>
            </a:r>
            <a:r>
              <a:rPr sz="3000" spc="10" dirty="0">
                <a:solidFill>
                  <a:srgbClr val="231F20"/>
                </a:solidFill>
                <a:latin typeface="Helvetica Neue"/>
                <a:cs typeface="Helvetica Neue"/>
              </a:rPr>
              <a:t> </a:t>
            </a:r>
            <a:r>
              <a:rPr sz="3000" dirty="0">
                <a:solidFill>
                  <a:srgbClr val="231F20"/>
                </a:solidFill>
                <a:latin typeface="Helvetica Neue"/>
                <a:cs typeface="Helvetica Neue"/>
              </a:rPr>
              <a:t>we</a:t>
            </a:r>
            <a:endParaRPr sz="3000">
              <a:latin typeface="Helvetica Neue"/>
              <a:cs typeface="Helvetica Neue"/>
            </a:endParaRPr>
          </a:p>
          <a:p>
            <a:pPr marL="12700" marR="914400">
              <a:lnSpc>
                <a:spcPct val="100000"/>
              </a:lnSpc>
            </a:pPr>
            <a:r>
              <a:rPr sz="3000" dirty="0">
                <a:solidFill>
                  <a:srgbClr val="231F20"/>
                </a:solidFill>
                <a:latin typeface="Helvetica Neue"/>
                <a:cs typeface="Helvetica Neue"/>
              </a:rPr>
              <a:t>now call </a:t>
            </a:r>
            <a:r>
              <a:rPr sz="3000" spc="-10" dirty="0">
                <a:solidFill>
                  <a:srgbClr val="231F20"/>
                </a:solidFill>
                <a:latin typeface="Helvetica Neue"/>
                <a:cs typeface="Helvetica Neue"/>
              </a:rPr>
              <a:t>affect.’ </a:t>
            </a:r>
            <a:r>
              <a:rPr sz="3000" dirty="0">
                <a:solidFill>
                  <a:srgbClr val="231F20"/>
                </a:solidFill>
                <a:latin typeface="Helvetica Neue"/>
                <a:cs typeface="Helvetica Neue"/>
              </a:rPr>
              <a:t>and he</a:t>
            </a:r>
            <a:r>
              <a:rPr sz="3000" spc="-55" dirty="0">
                <a:solidFill>
                  <a:srgbClr val="231F20"/>
                </a:solidFill>
                <a:latin typeface="Helvetica Neue"/>
                <a:cs typeface="Helvetica Neue"/>
              </a:rPr>
              <a:t> </a:t>
            </a:r>
            <a:r>
              <a:rPr sz="3000" dirty="0">
                <a:solidFill>
                  <a:srgbClr val="231F20"/>
                </a:solidFill>
                <a:latin typeface="Helvetica Neue"/>
                <a:cs typeface="Helvetica Neue"/>
              </a:rPr>
              <a:t>succinctly  </a:t>
            </a:r>
            <a:r>
              <a:rPr sz="3000" spc="-10" dirty="0">
                <a:solidFill>
                  <a:srgbClr val="231F20"/>
                </a:solidFill>
                <a:latin typeface="Helvetica Neue"/>
                <a:cs typeface="Helvetica Neue"/>
              </a:rPr>
              <a:t>expresses </a:t>
            </a:r>
            <a:r>
              <a:rPr sz="3000" dirty="0">
                <a:solidFill>
                  <a:srgbClr val="231F20"/>
                </a:solidFill>
                <a:latin typeface="Helvetica Neue"/>
                <a:cs typeface="Helvetica Neue"/>
              </a:rPr>
              <a:t>it</a:t>
            </a:r>
            <a:r>
              <a:rPr sz="3000" spc="5" dirty="0">
                <a:solidFill>
                  <a:srgbClr val="231F20"/>
                </a:solidFill>
                <a:latin typeface="Helvetica Neue"/>
                <a:cs typeface="Helvetica Neue"/>
              </a:rPr>
              <a:t> </a:t>
            </a:r>
            <a:r>
              <a:rPr sz="3000" dirty="0">
                <a:solidFill>
                  <a:srgbClr val="231F20"/>
                </a:solidFill>
                <a:latin typeface="Helvetica Neue"/>
                <a:cs typeface="Helvetica Neue"/>
              </a:rPr>
              <a:t>as:</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a:lnSpc>
                <a:spcPct val="100000"/>
              </a:lnSpc>
            </a:pPr>
            <a:r>
              <a:rPr sz="3000" dirty="0">
                <a:solidFill>
                  <a:srgbClr val="231F20"/>
                </a:solidFill>
                <a:latin typeface="Helvetica Neue"/>
                <a:cs typeface="Helvetica Neue"/>
              </a:rPr>
              <a:t>‘… what it feels like to be alive</a:t>
            </a:r>
            <a:r>
              <a:rPr sz="3000" spc="-50" dirty="0">
                <a:solidFill>
                  <a:srgbClr val="231F20"/>
                </a:solidFill>
                <a:latin typeface="Helvetica Neue"/>
                <a:cs typeface="Helvetica Neue"/>
              </a:rPr>
              <a:t> </a:t>
            </a:r>
            <a:r>
              <a:rPr sz="3000" dirty="0">
                <a:solidFill>
                  <a:srgbClr val="231F20"/>
                </a:solidFill>
                <a:latin typeface="Helvetica Neue"/>
                <a:cs typeface="Helvetica Neue"/>
              </a:rPr>
              <a:t>…’</a:t>
            </a:r>
            <a:endParaRPr sz="3000">
              <a:latin typeface="Helvetica Neue"/>
              <a:cs typeface="Helvetica Neue"/>
            </a:endParaRPr>
          </a:p>
        </p:txBody>
      </p:sp>
      <p:sp>
        <p:nvSpPr>
          <p:cNvPr id="4" name="object 4"/>
          <p:cNvSpPr txBox="1"/>
          <p:nvPr/>
        </p:nvSpPr>
        <p:spPr>
          <a:xfrm>
            <a:off x="1717099" y="6371821"/>
            <a:ext cx="5495925" cy="299720"/>
          </a:xfrm>
          <a:prstGeom prst="rect">
            <a:avLst/>
          </a:prstGeom>
        </p:spPr>
        <p:txBody>
          <a:bodyPr vert="horz" wrap="square" lIns="0" tIns="12700" rIns="0" bIns="0" rtlCol="0">
            <a:spAutoFit/>
          </a:bodyPr>
          <a:lstStyle/>
          <a:p>
            <a:pPr marL="12700">
              <a:lnSpc>
                <a:spcPct val="100000"/>
              </a:lnSpc>
              <a:spcBef>
                <a:spcPts val="100"/>
              </a:spcBef>
            </a:pPr>
            <a:r>
              <a:rPr sz="1800" spc="-5" dirty="0">
                <a:solidFill>
                  <a:srgbClr val="231F20"/>
                </a:solidFill>
                <a:latin typeface="Helvetica Neue"/>
                <a:cs typeface="Helvetica Neue"/>
              </a:rPr>
              <a:t>(Gregg, </a:t>
            </a:r>
            <a:r>
              <a:rPr sz="1800" dirty="0">
                <a:solidFill>
                  <a:srgbClr val="231F20"/>
                </a:solidFill>
                <a:latin typeface="Helvetica Neue"/>
                <a:cs typeface="Helvetica Neue"/>
              </a:rPr>
              <a:t>Melissa and Seigworth, </a:t>
            </a:r>
            <a:r>
              <a:rPr sz="1800" spc="-5" dirty="0">
                <a:solidFill>
                  <a:srgbClr val="231F20"/>
                </a:solidFill>
                <a:latin typeface="Helvetica Neue"/>
                <a:cs typeface="Helvetica Neue"/>
              </a:rPr>
              <a:t>Gregory </a:t>
            </a:r>
            <a:r>
              <a:rPr sz="1800" dirty="0">
                <a:solidFill>
                  <a:srgbClr val="231F20"/>
                </a:solidFill>
                <a:latin typeface="Helvetica Neue"/>
                <a:cs typeface="Helvetica Neue"/>
              </a:rPr>
              <a:t>J. 2010:</a:t>
            </a:r>
            <a:r>
              <a:rPr sz="1800" spc="-90" dirty="0">
                <a:solidFill>
                  <a:srgbClr val="231F20"/>
                </a:solidFill>
                <a:latin typeface="Helvetica Neue"/>
                <a:cs typeface="Helvetica Neue"/>
              </a:rPr>
              <a:t> </a:t>
            </a:r>
            <a:r>
              <a:rPr sz="1800" dirty="0">
                <a:solidFill>
                  <a:srgbClr val="231F20"/>
                </a:solidFill>
                <a:latin typeface="Helvetica Neue"/>
                <a:cs typeface="Helvetica Neue"/>
              </a:rPr>
              <a:t>316)</a:t>
            </a:r>
            <a:endParaRPr sz="1800">
              <a:latin typeface="Helvetica Neue"/>
              <a:cs typeface="Helvetica Neu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183300" y="774191"/>
            <a:ext cx="6821000" cy="5552802"/>
          </a:xfrm>
          <a:prstGeom prst="rect">
            <a:avLst/>
          </a:prstGeom>
        </p:spPr>
        <p:txBody>
          <a:bodyPr vert="horz" wrap="square" lIns="0" tIns="12700" rIns="0" bIns="0" rtlCol="0">
            <a:spAutoFit/>
          </a:bodyPr>
          <a:lstStyle/>
          <a:p>
            <a:pPr marL="12700" marR="209550">
              <a:lnSpc>
                <a:spcPct val="100000"/>
              </a:lnSpc>
              <a:spcBef>
                <a:spcPts val="100"/>
              </a:spcBef>
            </a:pPr>
            <a:r>
              <a:rPr sz="3000" spc="-10" dirty="0">
                <a:solidFill>
                  <a:srgbClr val="231F20"/>
                </a:solidFill>
                <a:latin typeface="Helvetica Neue"/>
                <a:cs typeface="Helvetica Neue"/>
              </a:rPr>
              <a:t>Affect </a:t>
            </a:r>
            <a:r>
              <a:rPr sz="3000" dirty="0">
                <a:solidFill>
                  <a:srgbClr val="231F20"/>
                </a:solidFill>
                <a:latin typeface="Helvetica Neue"/>
                <a:cs typeface="Helvetica Neue"/>
              </a:rPr>
              <a:t>is visceral, a nonrational  evocation, experienced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an  intervention or an encounter with</a:t>
            </a:r>
            <a:r>
              <a:rPr sz="3000" spc="-100" dirty="0">
                <a:solidFill>
                  <a:srgbClr val="231F20"/>
                </a:solidFill>
                <a:latin typeface="Helvetica Neue"/>
                <a:cs typeface="Helvetica Neue"/>
              </a:rPr>
              <a:t> </a:t>
            </a:r>
            <a:r>
              <a:rPr sz="3000" dirty="0">
                <a:solidFill>
                  <a:srgbClr val="231F20"/>
                </a:solidFill>
                <a:latin typeface="Helvetica Neue"/>
                <a:cs typeface="Helvetica Neue"/>
              </a:rPr>
              <a:t>art.</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5080">
              <a:lnSpc>
                <a:spcPct val="100000"/>
              </a:lnSpc>
            </a:pPr>
            <a:r>
              <a:rPr sz="3000" dirty="0">
                <a:solidFill>
                  <a:srgbClr val="231F20"/>
                </a:solidFill>
                <a:latin typeface="Helvetica Neue"/>
                <a:cs typeface="Helvetica Neue"/>
              </a:rPr>
              <a:t>With </a:t>
            </a:r>
            <a:r>
              <a:rPr sz="3000" spc="-10" dirty="0">
                <a:solidFill>
                  <a:srgbClr val="231F20"/>
                </a:solidFill>
                <a:latin typeface="Helvetica Neue"/>
                <a:cs typeface="Helvetica Neue"/>
              </a:rPr>
              <a:t>affect </a:t>
            </a:r>
            <a:r>
              <a:rPr sz="3000" dirty="0">
                <a:solidFill>
                  <a:srgbClr val="231F20"/>
                </a:solidFill>
                <a:latin typeface="Helvetica Neue"/>
                <a:cs typeface="Helvetica Neue"/>
              </a:rPr>
              <a:t>our </a:t>
            </a:r>
            <a:r>
              <a:rPr sz="3000" spc="-10" dirty="0">
                <a:solidFill>
                  <a:srgbClr val="231F20"/>
                </a:solidFill>
                <a:latin typeface="Helvetica Neue"/>
                <a:cs typeface="Helvetica Neue"/>
              </a:rPr>
              <a:t>response </a:t>
            </a:r>
            <a:r>
              <a:rPr sz="3000" dirty="0">
                <a:solidFill>
                  <a:srgbClr val="231F20"/>
                </a:solidFill>
                <a:latin typeface="Helvetica Neue"/>
                <a:cs typeface="Helvetica Neue"/>
              </a:rPr>
              <a:t>is intensive  rather than extensive. Unlike many  cultural theories </a:t>
            </a:r>
            <a:r>
              <a:rPr lang="en-GB" sz="3000" dirty="0">
                <a:solidFill>
                  <a:srgbClr val="231F20"/>
                </a:solidFill>
                <a:latin typeface="Helvetica Neue"/>
                <a:cs typeface="Helvetica Neue"/>
              </a:rPr>
              <a:t>like semiotics, </a:t>
            </a:r>
            <a:r>
              <a:rPr sz="3000" dirty="0">
                <a:solidFill>
                  <a:srgbClr val="231F20"/>
                </a:solidFill>
                <a:latin typeface="Helvetica Neue"/>
                <a:cs typeface="Helvetica Neue"/>
              </a:rPr>
              <a:t>it does not insist on</a:t>
            </a:r>
            <a:r>
              <a:rPr sz="3000" spc="-100" dirty="0">
                <a:solidFill>
                  <a:srgbClr val="231F20"/>
                </a:solidFill>
                <a:latin typeface="Helvetica Neue"/>
                <a:cs typeface="Helvetica Neue"/>
              </a:rPr>
              <a:t> </a:t>
            </a:r>
            <a:r>
              <a:rPr sz="3000" dirty="0">
                <a:solidFill>
                  <a:srgbClr val="231F20"/>
                </a:solidFill>
                <a:latin typeface="Helvetica Neue"/>
                <a:cs typeface="Helvetica Neue"/>
              </a:rPr>
              <a:t>a  single </a:t>
            </a:r>
            <a:r>
              <a:rPr sz="3000" spc="-25" dirty="0">
                <a:solidFill>
                  <a:srgbClr val="231F20"/>
                </a:solidFill>
                <a:latin typeface="Helvetica Neue"/>
                <a:cs typeface="Helvetica Neue"/>
              </a:rPr>
              <a:t>ideology. </a:t>
            </a:r>
            <a:r>
              <a:rPr sz="3000" dirty="0">
                <a:solidFill>
                  <a:srgbClr val="231F20"/>
                </a:solidFill>
                <a:latin typeface="Helvetica Neue"/>
                <a:cs typeface="Helvetica Neue"/>
              </a:rPr>
              <a:t>It is a fluid construct; it is spontaneous and</a:t>
            </a:r>
            <a:r>
              <a:rPr sz="3000" spc="-30" dirty="0">
                <a:solidFill>
                  <a:srgbClr val="231F20"/>
                </a:solidFill>
                <a:latin typeface="Helvetica Neue"/>
                <a:cs typeface="Helvetica Neue"/>
              </a:rPr>
              <a:t> </a:t>
            </a:r>
            <a:r>
              <a:rPr sz="3000" dirty="0">
                <a:solidFill>
                  <a:srgbClr val="231F20"/>
                </a:solidFill>
                <a:latin typeface="Helvetica Neue"/>
                <a:cs typeface="Helvetica Neue"/>
              </a:rPr>
              <a:t>personal.</a:t>
            </a:r>
            <a:r>
              <a:rPr lang="en-GB" sz="3000" dirty="0">
                <a:latin typeface="Helvetica Neue"/>
                <a:cs typeface="Helvetica Neue"/>
              </a:rPr>
              <a:t> </a:t>
            </a:r>
            <a:r>
              <a:rPr sz="3000" spc="-10" dirty="0">
                <a:solidFill>
                  <a:srgbClr val="231F20"/>
                </a:solidFill>
                <a:latin typeface="Helvetica Neue"/>
                <a:cs typeface="Helvetica Neue"/>
              </a:rPr>
              <a:t>Affect </a:t>
            </a:r>
            <a:r>
              <a:rPr sz="3000" dirty="0">
                <a:solidFill>
                  <a:srgbClr val="231F20"/>
                </a:solidFill>
                <a:latin typeface="Helvetica Neue"/>
                <a:cs typeface="Helvetica Neue"/>
              </a:rPr>
              <a:t>operates not metaphorically</a:t>
            </a:r>
            <a:r>
              <a:rPr lang="en-GB" sz="3000" dirty="0">
                <a:solidFill>
                  <a:srgbClr val="231F20"/>
                </a:solidFill>
                <a:latin typeface="Helvetica Neue"/>
                <a:cs typeface="Helvetica Neue"/>
              </a:rPr>
              <a:t> </a:t>
            </a:r>
            <a:r>
              <a:rPr sz="3000" dirty="0">
                <a:solidFill>
                  <a:srgbClr val="231F20"/>
                </a:solidFill>
                <a:latin typeface="Helvetica Neue"/>
                <a:cs typeface="Helvetica Neue"/>
              </a:rPr>
              <a:t>but phenomenologically </a:t>
            </a:r>
            <a:r>
              <a:rPr sz="3000" spc="-15" dirty="0">
                <a:solidFill>
                  <a:srgbClr val="231F20"/>
                </a:solidFill>
                <a:latin typeface="Helvetica Neue"/>
                <a:cs typeface="Helvetica Neue"/>
              </a:rPr>
              <a:t>(from</a:t>
            </a:r>
            <a:r>
              <a:rPr sz="3000" spc="-75" dirty="0">
                <a:solidFill>
                  <a:srgbClr val="231F20"/>
                </a:solidFill>
                <a:latin typeface="Helvetica Neue"/>
                <a:cs typeface="Helvetica Neue"/>
              </a:rPr>
              <a:t> </a:t>
            </a:r>
            <a:r>
              <a:rPr sz="3000" spc="-10" dirty="0">
                <a:solidFill>
                  <a:srgbClr val="231F20"/>
                </a:solidFill>
                <a:latin typeface="Helvetica Neue"/>
                <a:cs typeface="Helvetica Neue"/>
              </a:rPr>
              <a:t>direct  </a:t>
            </a:r>
            <a:r>
              <a:rPr sz="3000" dirty="0">
                <a:solidFill>
                  <a:srgbClr val="231F20"/>
                </a:solidFill>
                <a:latin typeface="Helvetica Neue"/>
                <a:cs typeface="Helvetica Neue"/>
              </a:rPr>
              <a:t>experience).</a:t>
            </a:r>
            <a:endParaRPr sz="3000" dirty="0">
              <a:latin typeface="Helvetica Neue"/>
              <a:cs typeface="Helvetica Neue"/>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830301"/>
            <a:ext cx="6216015" cy="32258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In line with Martin </a:t>
            </a:r>
            <a:r>
              <a:rPr sz="3000" spc="-25" dirty="0">
                <a:solidFill>
                  <a:srgbClr val="231F20"/>
                </a:solidFill>
                <a:latin typeface="Helvetica Neue"/>
                <a:cs typeface="Helvetica Neue"/>
              </a:rPr>
              <a:t>Heidegger’s  </a:t>
            </a:r>
            <a:r>
              <a:rPr sz="3000" spc="-5" dirty="0">
                <a:solidFill>
                  <a:srgbClr val="231F20"/>
                </a:solidFill>
                <a:latin typeface="Helvetica Neue"/>
                <a:cs typeface="Helvetica Neue"/>
              </a:rPr>
              <a:t>interpretation </a:t>
            </a:r>
            <a:r>
              <a:rPr sz="3000" dirty="0">
                <a:solidFill>
                  <a:srgbClr val="231F20"/>
                </a:solidFill>
                <a:latin typeface="Helvetica Neue"/>
                <a:cs typeface="Helvetica Neue"/>
              </a:rPr>
              <a:t>of phenomenology</a:t>
            </a:r>
            <a:r>
              <a:rPr lang="en-GB" sz="3000" dirty="0">
                <a:solidFill>
                  <a:srgbClr val="231F20"/>
                </a:solidFill>
                <a:latin typeface="Helvetica Neue"/>
                <a:cs typeface="Helvetica Neue"/>
              </a:rPr>
              <a:t>,</a:t>
            </a:r>
            <a:r>
              <a:rPr sz="3000" dirty="0">
                <a:solidFill>
                  <a:srgbClr val="231F20"/>
                </a:solidFill>
                <a:latin typeface="Helvetica Neue"/>
                <a:cs typeface="Helvetica Neue"/>
              </a:rPr>
              <a:t>  this means the </a:t>
            </a:r>
            <a:r>
              <a:rPr sz="3000" spc="5" dirty="0">
                <a:solidFill>
                  <a:srgbClr val="231F20"/>
                </a:solidFill>
                <a:latin typeface="Helvetica Neue"/>
                <a:cs typeface="Helvetica Neue"/>
              </a:rPr>
              <a:t>internally </a:t>
            </a:r>
            <a:r>
              <a:rPr sz="3000" spc="-10" dirty="0">
                <a:solidFill>
                  <a:srgbClr val="231F20"/>
                </a:solidFill>
                <a:latin typeface="Helvetica Neue"/>
                <a:cs typeface="Helvetica Neue"/>
              </a:rPr>
              <a:t>processed  </a:t>
            </a:r>
            <a:r>
              <a:rPr sz="3000" dirty="0">
                <a:solidFill>
                  <a:srgbClr val="231F20"/>
                </a:solidFill>
                <a:latin typeface="Helvetica Neue"/>
                <a:cs typeface="Helvetica Neue"/>
              </a:rPr>
              <a:t>conscious, personal experience of  the world (being </a:t>
            </a:r>
            <a:r>
              <a:rPr sz="3000" spc="-10" dirty="0">
                <a:solidFill>
                  <a:srgbClr val="231F20"/>
                </a:solidFill>
                <a:latin typeface="Helvetica Neue"/>
                <a:cs typeface="Helvetica Neue"/>
              </a:rPr>
              <a:t>present), </a:t>
            </a:r>
            <a:r>
              <a:rPr sz="3000" dirty="0">
                <a:solidFill>
                  <a:srgbClr val="231F20"/>
                </a:solidFill>
                <a:latin typeface="Helvetica Neue"/>
                <a:cs typeface="Helvetica Neue"/>
              </a:rPr>
              <a:t>and not  an </a:t>
            </a:r>
            <a:r>
              <a:rPr sz="3000" spc="5" dirty="0">
                <a:solidFill>
                  <a:srgbClr val="231F20"/>
                </a:solidFill>
                <a:latin typeface="Helvetica Neue"/>
                <a:cs typeface="Helvetica Neue"/>
              </a:rPr>
              <a:t>external </a:t>
            </a:r>
            <a:r>
              <a:rPr sz="3000" dirty="0">
                <a:solidFill>
                  <a:srgbClr val="231F20"/>
                </a:solidFill>
                <a:latin typeface="Helvetica Neue"/>
                <a:cs typeface="Helvetica Neue"/>
              </a:rPr>
              <a:t>experience that </a:t>
            </a:r>
            <a:r>
              <a:rPr sz="3000" spc="-10" dirty="0">
                <a:solidFill>
                  <a:srgbClr val="231F20"/>
                </a:solidFill>
                <a:latin typeface="Helvetica Neue"/>
                <a:cs typeface="Helvetica Neue"/>
              </a:rPr>
              <a:t>shares </a:t>
            </a:r>
            <a:r>
              <a:rPr sz="3000" dirty="0">
                <a:solidFill>
                  <a:srgbClr val="231F20"/>
                </a:solidFill>
                <a:latin typeface="Helvetica Neue"/>
                <a:cs typeface="Helvetica Neue"/>
              </a:rPr>
              <a:t>a  </a:t>
            </a:r>
            <a:r>
              <a:rPr sz="3000" spc="-5" dirty="0">
                <a:solidFill>
                  <a:srgbClr val="231F20"/>
                </a:solidFill>
                <a:latin typeface="Helvetica Neue"/>
                <a:cs typeface="Helvetica Neue"/>
              </a:rPr>
              <a:t>predetermined </a:t>
            </a:r>
            <a:r>
              <a:rPr sz="3000" dirty="0">
                <a:solidFill>
                  <a:srgbClr val="231F20"/>
                </a:solidFill>
                <a:latin typeface="Helvetica Neue"/>
                <a:cs typeface="Helvetica Neue"/>
              </a:rPr>
              <a:t>and </a:t>
            </a:r>
            <a:r>
              <a:rPr sz="3000" spc="-10" dirty="0">
                <a:solidFill>
                  <a:srgbClr val="231F20"/>
                </a:solidFill>
                <a:latin typeface="Helvetica Neue"/>
                <a:cs typeface="Helvetica Neue"/>
              </a:rPr>
              <a:t>agreed</a:t>
            </a:r>
            <a:r>
              <a:rPr sz="3000" spc="-80" dirty="0">
                <a:solidFill>
                  <a:srgbClr val="231F20"/>
                </a:solidFill>
                <a:latin typeface="Helvetica Neue"/>
                <a:cs typeface="Helvetica Neue"/>
              </a:rPr>
              <a:t> </a:t>
            </a:r>
            <a:r>
              <a:rPr sz="3000" dirty="0">
                <a:solidFill>
                  <a:srgbClr val="231F20"/>
                </a:solidFill>
                <a:latin typeface="Helvetica Neue"/>
                <a:cs typeface="Helvetica Neue"/>
              </a:rPr>
              <a:t>meaning.</a:t>
            </a:r>
            <a:endParaRPr sz="3000" dirty="0">
              <a:latin typeface="Helvetica Neue"/>
              <a:cs typeface="Helvetica Neue"/>
            </a:endParaRPr>
          </a:p>
        </p:txBody>
      </p:sp>
      <p:sp>
        <p:nvSpPr>
          <p:cNvPr id="3" name="object 3"/>
          <p:cNvSpPr txBox="1"/>
          <p:nvPr/>
        </p:nvSpPr>
        <p:spPr>
          <a:xfrm>
            <a:off x="1985300" y="5457421"/>
            <a:ext cx="342582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(The Basics of Philosophy:</a:t>
            </a:r>
            <a:r>
              <a:rPr sz="1800" spc="-100" dirty="0">
                <a:solidFill>
                  <a:srgbClr val="231F20"/>
                </a:solidFill>
                <a:latin typeface="Helvetica Neue"/>
                <a:cs typeface="Helvetica Neue"/>
              </a:rPr>
              <a:t> </a:t>
            </a:r>
            <a:r>
              <a:rPr sz="1800" dirty="0">
                <a:solidFill>
                  <a:srgbClr val="231F20"/>
                </a:solidFill>
                <a:latin typeface="Helvetica Neue"/>
                <a:cs typeface="Helvetica Neue"/>
              </a:rPr>
              <a:t>2017).</a:t>
            </a:r>
            <a:endParaRPr sz="1800">
              <a:latin typeface="Helvetica Neue"/>
              <a:cs typeface="Helvetica Neue"/>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698500" rIns="0" bIns="0" rtlCol="0">
            <a:spAutoFit/>
          </a:bodyPr>
          <a:lstStyle/>
          <a:p>
            <a:pPr marL="12700" marR="5080">
              <a:lnSpc>
                <a:spcPct val="100000"/>
              </a:lnSpc>
              <a:spcBef>
                <a:spcPts val="100"/>
              </a:spcBef>
            </a:pPr>
            <a:r>
              <a:rPr dirty="0"/>
              <a:t>This is some of the curated works</a:t>
            </a:r>
            <a:r>
              <a:rPr spc="-100" dirty="0"/>
              <a:t> </a:t>
            </a:r>
            <a:r>
              <a:rPr dirty="0"/>
              <a:t>that  </a:t>
            </a:r>
            <a:r>
              <a:rPr spc="-10" dirty="0"/>
              <a:t>created </a:t>
            </a:r>
            <a:r>
              <a:rPr dirty="0"/>
              <a:t>the </a:t>
            </a:r>
            <a:r>
              <a:rPr i="1" dirty="0">
                <a:latin typeface="Helvetica Neue"/>
                <a:cs typeface="Helvetica Neue"/>
              </a:rPr>
              <a:t>Sensation</a:t>
            </a:r>
            <a:r>
              <a:rPr i="1" spc="-10" dirty="0">
                <a:latin typeface="Helvetica Neue"/>
                <a:cs typeface="Helvetica Neue"/>
              </a:rPr>
              <a:t> </a:t>
            </a:r>
            <a:r>
              <a:rPr dirty="0"/>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5868542" y="457212"/>
            <a:ext cx="4366256" cy="6659994"/>
          </a:xfrm>
          <a:prstGeom prst="rect">
            <a:avLst/>
          </a:prstGeom>
          <a:blipFill>
            <a:blip cstate="print"/>
            <a:stretch>
              <a:fillRect/>
            </a:stretch>
          </a:blipFill>
        </p:spPr>
        <p:txBody>
          <a:bodyPr wrap="square" lIns="0" tIns="0" rIns="0" bIns="0" rtlCol="0"/>
          <a:lstStyle/>
          <a:p>
            <a:endParaRPr/>
          </a:p>
        </p:txBody>
      </p:sp>
      <p:sp>
        <p:nvSpPr>
          <p:cNvPr id="3" name="object 3"/>
          <p:cNvSpPr/>
          <p:nvPr/>
        </p:nvSpPr>
        <p:spPr>
          <a:xfrm>
            <a:off x="457200" y="457212"/>
            <a:ext cx="5124450" cy="4184960"/>
          </a:xfrm>
          <a:prstGeom prst="rect">
            <a:avLst/>
          </a:prstGeom>
          <a:blipFill>
            <a:blip cstate="print"/>
            <a:stretch>
              <a:fillRect/>
            </a:stretch>
          </a:blipFill>
        </p:spPr>
        <p:txBody>
          <a:bodyPr wrap="square" lIns="0" tIns="0" rIns="0" bIns="0" rtlCol="0"/>
          <a:lstStyle/>
          <a:p>
            <a:endParaRPr/>
          </a:p>
        </p:txBody>
      </p:sp>
      <p:sp>
        <p:nvSpPr>
          <p:cNvPr id="4" name="object 4"/>
          <p:cNvSpPr txBox="1"/>
          <p:nvPr/>
        </p:nvSpPr>
        <p:spPr>
          <a:xfrm>
            <a:off x="444500" y="6053785"/>
            <a:ext cx="3832225" cy="1122680"/>
          </a:xfrm>
          <a:prstGeom prst="rect">
            <a:avLst/>
          </a:prstGeom>
        </p:spPr>
        <p:txBody>
          <a:bodyPr vert="horz" wrap="square" lIns="0" tIns="12700" rIns="0" bIns="0" rtlCol="0">
            <a:spAutoFit/>
          </a:bodyPr>
          <a:lstStyle/>
          <a:p>
            <a:pPr marL="12700">
              <a:lnSpc>
                <a:spcPct val="100000"/>
              </a:lnSpc>
              <a:spcBef>
                <a:spcPts val="100"/>
              </a:spcBef>
            </a:pPr>
            <a:r>
              <a:rPr sz="2400" spc="-10" dirty="0">
                <a:solidFill>
                  <a:srgbClr val="231F20"/>
                </a:solidFill>
                <a:latin typeface="HelveticaNeue-Medium"/>
                <a:cs typeface="HelveticaNeue-Medium"/>
              </a:rPr>
              <a:t>Marcus </a:t>
            </a:r>
            <a:r>
              <a:rPr sz="2400" spc="-35" dirty="0">
                <a:solidFill>
                  <a:srgbClr val="231F20"/>
                </a:solidFill>
                <a:latin typeface="HelveticaNeue-Medium"/>
                <a:cs typeface="HelveticaNeue-Medium"/>
              </a:rPr>
              <a:t>Harvey, </a:t>
            </a:r>
            <a:r>
              <a:rPr sz="2400" dirty="0">
                <a:solidFill>
                  <a:srgbClr val="231F20"/>
                </a:solidFill>
                <a:latin typeface="HelveticaNeue-Medium"/>
                <a:cs typeface="HelveticaNeue-Medium"/>
              </a:rPr>
              <a:t>1995.</a:t>
            </a:r>
            <a:r>
              <a:rPr sz="2400" spc="-25" dirty="0">
                <a:solidFill>
                  <a:srgbClr val="231F20"/>
                </a:solidFill>
                <a:latin typeface="HelveticaNeue-Medium"/>
                <a:cs typeface="HelveticaNeue-Medium"/>
              </a:rPr>
              <a:t> </a:t>
            </a:r>
            <a:r>
              <a:rPr sz="2400" i="1" dirty="0">
                <a:solidFill>
                  <a:srgbClr val="231F20"/>
                </a:solidFill>
                <a:latin typeface="HelveticaNeue-MediumItalic"/>
                <a:cs typeface="HelveticaNeue-MediumItalic"/>
              </a:rPr>
              <a:t>Myra</a:t>
            </a:r>
            <a:endParaRPr sz="2400" dirty="0">
              <a:latin typeface="HelveticaNeue-MediumItalic"/>
              <a:cs typeface="HelveticaNeue-MediumItalic"/>
            </a:endParaRPr>
          </a:p>
          <a:p>
            <a:pPr marL="12700" marR="1100455">
              <a:lnSpc>
                <a:spcPct val="100000"/>
              </a:lnSpc>
            </a:pPr>
            <a:r>
              <a:rPr sz="2400" dirty="0">
                <a:solidFill>
                  <a:srgbClr val="231F20"/>
                </a:solidFill>
                <a:latin typeface="HelveticaNeue-Medium"/>
                <a:cs typeface="HelveticaNeue-Medium"/>
              </a:rPr>
              <a:t>[acrylic on</a:t>
            </a:r>
            <a:r>
              <a:rPr sz="2400" spc="-100" dirty="0">
                <a:solidFill>
                  <a:srgbClr val="231F20"/>
                </a:solidFill>
                <a:latin typeface="HelveticaNeue-Medium"/>
                <a:cs typeface="HelveticaNeue-Medium"/>
              </a:rPr>
              <a:t> </a:t>
            </a:r>
            <a:r>
              <a:rPr sz="2400" dirty="0">
                <a:solidFill>
                  <a:srgbClr val="231F20"/>
                </a:solidFill>
                <a:latin typeface="HelveticaNeue-Medium"/>
                <a:cs typeface="HelveticaNeue-Medium"/>
              </a:rPr>
              <a:t>canvas].  Private</a:t>
            </a:r>
            <a:r>
              <a:rPr sz="2400" spc="-35" dirty="0">
                <a:solidFill>
                  <a:srgbClr val="231F20"/>
                </a:solidFill>
                <a:latin typeface="HelveticaNeue-Medium"/>
                <a:cs typeface="HelveticaNeue-Medium"/>
              </a:rPr>
              <a:t> </a:t>
            </a:r>
            <a:r>
              <a:rPr sz="2400" dirty="0">
                <a:solidFill>
                  <a:srgbClr val="231F20"/>
                </a:solidFill>
                <a:latin typeface="HelveticaNeue-Medium"/>
                <a:cs typeface="HelveticaNeue-Medium"/>
              </a:rPr>
              <a:t>collection.</a:t>
            </a:r>
            <a:endParaRPr sz="2400" dirty="0">
              <a:latin typeface="HelveticaNeue-Medium"/>
              <a:cs typeface="HelveticaNeue-Medium"/>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2424661"/>
            <a:ext cx="6864984" cy="27686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Although </a:t>
            </a:r>
            <a:r>
              <a:rPr sz="3000" spc="-10" dirty="0">
                <a:solidFill>
                  <a:srgbClr val="231F20"/>
                </a:solidFill>
                <a:latin typeface="Helvetica Neue"/>
                <a:cs typeface="Helvetica Neue"/>
              </a:rPr>
              <a:t>Marcus </a:t>
            </a:r>
            <a:r>
              <a:rPr sz="3000" spc="-30" dirty="0">
                <a:solidFill>
                  <a:srgbClr val="231F20"/>
                </a:solidFill>
                <a:latin typeface="Helvetica Neue"/>
                <a:cs typeface="Helvetica Neue"/>
              </a:rPr>
              <a:t>Harvey’s </a:t>
            </a:r>
            <a:r>
              <a:rPr sz="3000" dirty="0">
                <a:solidFill>
                  <a:srgbClr val="231F20"/>
                </a:solidFill>
                <a:latin typeface="Helvetica Neue"/>
                <a:cs typeface="Helvetica Neue"/>
              </a:rPr>
              <a:t>portrait is  metaphorical in its’ use of child hand  prints and mass media </a:t>
            </a:r>
            <a:r>
              <a:rPr sz="3000" spc="-10" dirty="0">
                <a:solidFill>
                  <a:srgbClr val="231F20"/>
                </a:solidFill>
                <a:latin typeface="Helvetica Neue"/>
                <a:cs typeface="Helvetica Neue"/>
              </a:rPr>
              <a:t>representation,</a:t>
            </a:r>
            <a:r>
              <a:rPr sz="3000" spc="-60" dirty="0">
                <a:solidFill>
                  <a:srgbClr val="231F20"/>
                </a:solidFill>
                <a:latin typeface="Helvetica Neue"/>
                <a:cs typeface="Helvetica Neue"/>
              </a:rPr>
              <a:t> </a:t>
            </a:r>
            <a:r>
              <a:rPr sz="3000" dirty="0">
                <a:solidFill>
                  <a:srgbClr val="231F20"/>
                </a:solidFill>
                <a:latin typeface="Helvetica Neue"/>
                <a:cs typeface="Helvetica Neue"/>
              </a:rPr>
              <a:t>it  can be </a:t>
            </a:r>
            <a:r>
              <a:rPr sz="3000" spc="-15" dirty="0">
                <a:solidFill>
                  <a:srgbClr val="231F20"/>
                </a:solidFill>
                <a:latin typeface="Helvetica Neue"/>
                <a:cs typeface="Helvetica Neue"/>
              </a:rPr>
              <a:t>argued </a:t>
            </a:r>
            <a:r>
              <a:rPr sz="3000" dirty="0">
                <a:solidFill>
                  <a:srgbClr val="231F20"/>
                </a:solidFill>
                <a:latin typeface="Helvetica Neue"/>
                <a:cs typeface="Helvetica Neue"/>
              </a:rPr>
              <a:t>that </a:t>
            </a:r>
            <a:r>
              <a:rPr sz="3000" spc="-60" dirty="0">
                <a:solidFill>
                  <a:srgbClr val="231F20"/>
                </a:solidFill>
                <a:latin typeface="Helvetica Neue"/>
                <a:cs typeface="Helvetica Neue"/>
              </a:rPr>
              <a:t>it’s </a:t>
            </a:r>
            <a:r>
              <a:rPr sz="3000" dirty="0">
                <a:solidFill>
                  <a:srgbClr val="231F20"/>
                </a:solidFill>
                <a:latin typeface="Helvetica Neue"/>
                <a:cs typeface="Helvetica Neue"/>
              </a:rPr>
              <a:t>primary intention  is to evoke an emotional </a:t>
            </a:r>
            <a:r>
              <a:rPr sz="3000" spc="-10" dirty="0">
                <a:solidFill>
                  <a:srgbClr val="231F20"/>
                </a:solidFill>
                <a:latin typeface="Helvetica Neue"/>
                <a:cs typeface="Helvetica Neue"/>
              </a:rPr>
              <a:t>response  </a:t>
            </a:r>
            <a:r>
              <a:rPr sz="3000" dirty="0">
                <a:solidFill>
                  <a:srgbClr val="231F20"/>
                </a:solidFill>
                <a:latin typeface="Helvetica Neue"/>
                <a:cs typeface="Helvetica Neue"/>
              </a:rPr>
              <a:t>rather than an intellectual one. It</a:t>
            </a:r>
            <a:r>
              <a:rPr sz="3000" spc="-55" dirty="0">
                <a:solidFill>
                  <a:srgbClr val="231F20"/>
                </a:solidFill>
                <a:latin typeface="Helvetica Neue"/>
                <a:cs typeface="Helvetica Neue"/>
              </a:rPr>
              <a:t> </a:t>
            </a:r>
            <a:r>
              <a:rPr sz="3000" dirty="0">
                <a:solidFill>
                  <a:srgbClr val="231F20"/>
                </a:solidFill>
                <a:latin typeface="Helvetica Neue"/>
                <a:cs typeface="Helvetica Neue"/>
              </a:rPr>
              <a:t>did.</a:t>
            </a:r>
            <a:endParaRPr sz="3000">
              <a:latin typeface="Helvetica Neue"/>
              <a:cs typeface="Helvetica Neue"/>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58300" y="1373101"/>
            <a:ext cx="6764020" cy="1854200"/>
          </a:xfrm>
          <a:prstGeom prst="rect">
            <a:avLst/>
          </a:prstGeom>
        </p:spPr>
        <p:txBody>
          <a:bodyPr vert="horz" wrap="square" lIns="0" tIns="12700" rIns="0" bIns="0" rtlCol="0">
            <a:spAutoFit/>
          </a:bodyPr>
          <a:lstStyle/>
          <a:p>
            <a:pPr marL="12700" marR="5080">
              <a:lnSpc>
                <a:spcPct val="100000"/>
              </a:lnSpc>
              <a:spcBef>
                <a:spcPts val="100"/>
              </a:spcBef>
            </a:pPr>
            <a:r>
              <a:rPr dirty="0"/>
              <a:t>At the same exhibition </a:t>
            </a:r>
            <a:r>
              <a:rPr spc="-15" dirty="0"/>
              <a:t>Marc </a:t>
            </a:r>
            <a:r>
              <a:rPr dirty="0"/>
              <a:t>Quinn  externalised the </a:t>
            </a:r>
            <a:r>
              <a:rPr spc="5" dirty="0"/>
              <a:t>internal. </a:t>
            </a:r>
            <a:r>
              <a:rPr dirty="0"/>
              <a:t>The context</a:t>
            </a:r>
            <a:r>
              <a:rPr spc="-50" dirty="0"/>
              <a:t> </a:t>
            </a:r>
            <a:r>
              <a:rPr dirty="0"/>
              <a:t>of  natural </a:t>
            </a:r>
            <a:r>
              <a:rPr spc="-40" dirty="0"/>
              <a:t>matter, </a:t>
            </a:r>
            <a:r>
              <a:rPr dirty="0"/>
              <a:t>(pasteurised blood </a:t>
            </a:r>
            <a:r>
              <a:rPr spc="-15" dirty="0"/>
              <a:t>from  </a:t>
            </a:r>
            <a:r>
              <a:rPr dirty="0"/>
              <a:t>the artist) is explicitly</a:t>
            </a:r>
            <a:r>
              <a:rPr spc="-15" dirty="0"/>
              <a:t> </a:t>
            </a:r>
            <a:r>
              <a:rPr spc="-10" dirty="0"/>
              <a:t>reversed.</a:t>
            </a:r>
          </a:p>
        </p:txBody>
      </p:sp>
      <p:sp>
        <p:nvSpPr>
          <p:cNvPr id="3" name="object 3"/>
          <p:cNvSpPr txBox="1"/>
          <p:nvPr/>
        </p:nvSpPr>
        <p:spPr>
          <a:xfrm>
            <a:off x="1958300" y="3659101"/>
            <a:ext cx="6433185" cy="23114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Quinn </a:t>
            </a:r>
            <a:r>
              <a:rPr sz="3000" spc="-10" dirty="0">
                <a:solidFill>
                  <a:srgbClr val="231F20"/>
                </a:solidFill>
                <a:latin typeface="Helvetica Neue"/>
                <a:cs typeface="Helvetica Neue"/>
              </a:rPr>
              <a:t>forces </a:t>
            </a:r>
            <a:r>
              <a:rPr sz="3000" dirty="0">
                <a:solidFill>
                  <a:srgbClr val="231F20"/>
                </a:solidFill>
                <a:latin typeface="Helvetica Neue"/>
                <a:cs typeface="Helvetica Neue"/>
              </a:rPr>
              <a:t>us to </a:t>
            </a:r>
            <a:r>
              <a:rPr sz="3000" spc="-10" dirty="0">
                <a:solidFill>
                  <a:srgbClr val="231F20"/>
                </a:solidFill>
                <a:latin typeface="Helvetica Neue"/>
                <a:cs typeface="Helvetica Neue"/>
              </a:rPr>
              <a:t>confront </a:t>
            </a:r>
            <a:r>
              <a:rPr sz="3000" dirty="0">
                <a:solidFill>
                  <a:srgbClr val="231F20"/>
                </a:solidFill>
                <a:latin typeface="Helvetica Neue"/>
                <a:cs typeface="Helvetica Neue"/>
              </a:rPr>
              <a:t>the  </a:t>
            </a:r>
            <a:r>
              <a:rPr sz="3000" spc="-10" dirty="0">
                <a:solidFill>
                  <a:srgbClr val="231F20"/>
                </a:solidFill>
                <a:latin typeface="Helvetica Neue"/>
                <a:cs typeface="Helvetica Neue"/>
              </a:rPr>
              <a:t>breakdown </a:t>
            </a:r>
            <a:r>
              <a:rPr sz="3000" dirty="0">
                <a:solidFill>
                  <a:srgbClr val="231F20"/>
                </a:solidFill>
                <a:latin typeface="Helvetica Neue"/>
                <a:cs typeface="Helvetica Neue"/>
              </a:rPr>
              <a:t>of the distinction</a:t>
            </a:r>
            <a:r>
              <a:rPr sz="3000" spc="-55" dirty="0">
                <a:solidFill>
                  <a:srgbClr val="231F20"/>
                </a:solidFill>
                <a:latin typeface="Helvetica Neue"/>
                <a:cs typeface="Helvetica Neue"/>
              </a:rPr>
              <a:t> </a:t>
            </a:r>
            <a:r>
              <a:rPr sz="3000" dirty="0">
                <a:solidFill>
                  <a:srgbClr val="231F20"/>
                </a:solidFill>
                <a:latin typeface="Helvetica Neue"/>
                <a:cs typeface="Helvetica Neue"/>
              </a:rPr>
              <a:t>between  ourselves and </a:t>
            </a:r>
            <a:r>
              <a:rPr sz="3000" i="1" dirty="0">
                <a:solidFill>
                  <a:srgbClr val="231F20"/>
                </a:solidFill>
                <a:latin typeface="Helvetica Neue"/>
                <a:cs typeface="Helvetica Neue"/>
              </a:rPr>
              <a:t>‘the other’,</a:t>
            </a:r>
            <a:r>
              <a:rPr sz="3000" i="1" spc="-35" dirty="0">
                <a:solidFill>
                  <a:srgbClr val="231F20"/>
                </a:solidFill>
                <a:latin typeface="Helvetica Neue"/>
                <a:cs typeface="Helvetica Neue"/>
              </a:rPr>
              <a:t> </a:t>
            </a:r>
            <a:r>
              <a:rPr sz="3000" dirty="0">
                <a:solidFill>
                  <a:srgbClr val="231F20"/>
                </a:solidFill>
                <a:latin typeface="Helvetica Neue"/>
                <a:cs typeface="Helvetica Neue"/>
              </a:rPr>
              <a:t>which</a:t>
            </a:r>
            <a:endParaRPr sz="3000" dirty="0">
              <a:latin typeface="Helvetica Neue"/>
              <a:cs typeface="Helvetica Neue"/>
            </a:endParaRPr>
          </a:p>
          <a:p>
            <a:pPr marL="12700" marR="675005">
              <a:lnSpc>
                <a:spcPct val="100000"/>
              </a:lnSpc>
            </a:pPr>
            <a:r>
              <a:rPr sz="3000" dirty="0">
                <a:solidFill>
                  <a:srgbClr val="231F20"/>
                </a:solidFill>
                <a:latin typeface="Helvetica Neue"/>
                <a:cs typeface="Helvetica Neue"/>
              </a:rPr>
              <a:t>is a cultural concept described</a:t>
            </a:r>
            <a:r>
              <a:rPr sz="3000" spc="-100" dirty="0">
                <a:solidFill>
                  <a:srgbClr val="231F20"/>
                </a:solidFill>
                <a:latin typeface="Helvetica Neue"/>
                <a:cs typeface="Helvetica Neue"/>
              </a:rPr>
              <a:t> </a:t>
            </a:r>
            <a:r>
              <a:rPr sz="3000" dirty="0">
                <a:solidFill>
                  <a:srgbClr val="231F20"/>
                </a:solidFill>
                <a:latin typeface="Helvetica Neue"/>
                <a:cs typeface="Helvetica Neue"/>
              </a:rPr>
              <a:t>as  abjection.</a:t>
            </a:r>
            <a:endParaRPr sz="3000" dirty="0">
              <a:latin typeface="Helvetica Neue"/>
              <a:cs typeface="Helvetica Neue"/>
            </a:endParaRPr>
          </a:p>
        </p:txBody>
      </p:sp>
      <p:sp>
        <p:nvSpPr>
          <p:cNvPr id="4" name="object 4"/>
          <p:cNvSpPr txBox="1"/>
          <p:nvPr/>
        </p:nvSpPr>
        <p:spPr>
          <a:xfrm>
            <a:off x="1958300" y="6371821"/>
            <a:ext cx="22656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(Kristeva, Julia:</a:t>
            </a:r>
            <a:r>
              <a:rPr sz="1800" spc="-95" dirty="0">
                <a:solidFill>
                  <a:srgbClr val="231F20"/>
                </a:solidFill>
                <a:latin typeface="Helvetica Neue"/>
                <a:cs typeface="Helvetica Neue"/>
              </a:rPr>
              <a:t> </a:t>
            </a:r>
            <a:r>
              <a:rPr sz="1800" dirty="0">
                <a:solidFill>
                  <a:srgbClr val="231F20"/>
                </a:solidFill>
                <a:latin typeface="Helvetica Neue"/>
                <a:cs typeface="Helvetica Neue"/>
              </a:rPr>
              <a:t>1982).</a:t>
            </a:r>
            <a:endParaRPr sz="1800">
              <a:latin typeface="Helvetica Neue"/>
              <a:cs typeface="Helvetica Neue"/>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58299" y="1738861"/>
            <a:ext cx="6776084" cy="4140200"/>
          </a:xfrm>
          <a:prstGeom prst="rect">
            <a:avLst/>
          </a:prstGeom>
        </p:spPr>
        <p:txBody>
          <a:bodyPr vert="horz" wrap="square" lIns="0" tIns="12700" rIns="0" bIns="0" rtlCol="0">
            <a:spAutoFit/>
          </a:bodyPr>
          <a:lstStyle/>
          <a:p>
            <a:pPr marL="12700" marR="122555">
              <a:lnSpc>
                <a:spcPct val="100000"/>
              </a:lnSpc>
              <a:spcBef>
                <a:spcPts val="100"/>
              </a:spcBef>
            </a:pPr>
            <a:r>
              <a:rPr sz="3000" dirty="0">
                <a:solidFill>
                  <a:srgbClr val="231F20"/>
                </a:solidFill>
                <a:latin typeface="Helvetica Neue"/>
                <a:cs typeface="Helvetica Neue"/>
              </a:rPr>
              <a:t>The intention is to </a:t>
            </a:r>
            <a:r>
              <a:rPr sz="3000" spc="-10" dirty="0">
                <a:solidFill>
                  <a:srgbClr val="231F20"/>
                </a:solidFill>
                <a:latin typeface="Helvetica Neue"/>
                <a:cs typeface="Helvetica Neue"/>
              </a:rPr>
              <a:t>remind </a:t>
            </a:r>
            <a:r>
              <a:rPr sz="3000" dirty="0">
                <a:solidFill>
                  <a:srgbClr val="231F20"/>
                </a:solidFill>
                <a:latin typeface="Helvetica Neue"/>
                <a:cs typeface="Helvetica Neue"/>
              </a:rPr>
              <a:t>us of the  fragility of existence. In terms of  curatorship it is another example,  alonside </a:t>
            </a:r>
            <a:r>
              <a:rPr sz="3000" spc="-30" dirty="0">
                <a:solidFill>
                  <a:srgbClr val="231F20"/>
                </a:solidFill>
                <a:latin typeface="Helvetica Neue"/>
                <a:cs typeface="Helvetica Neue"/>
              </a:rPr>
              <a:t>Harvey’s </a:t>
            </a:r>
            <a:r>
              <a:rPr sz="3000" i="1" spc="-5" dirty="0">
                <a:solidFill>
                  <a:srgbClr val="231F20"/>
                </a:solidFill>
                <a:latin typeface="Helvetica Neue"/>
                <a:cs typeface="Helvetica Neue"/>
              </a:rPr>
              <a:t>Myra</a:t>
            </a:r>
            <a:r>
              <a:rPr sz="3000" spc="-5" dirty="0">
                <a:solidFill>
                  <a:srgbClr val="231F20"/>
                </a:solidFill>
                <a:latin typeface="Helvetica Neue"/>
                <a:cs typeface="Helvetica Neue"/>
              </a:rPr>
              <a:t>, </a:t>
            </a:r>
            <a:r>
              <a:rPr sz="3000" dirty="0">
                <a:solidFill>
                  <a:srgbClr val="231F20"/>
                </a:solidFill>
                <a:latin typeface="Helvetica Neue"/>
                <a:cs typeface="Helvetica Neue"/>
              </a:rPr>
              <a:t>that deals</a:t>
            </a:r>
            <a:r>
              <a:rPr sz="3000" spc="-30" dirty="0">
                <a:solidFill>
                  <a:srgbClr val="231F20"/>
                </a:solidFill>
                <a:latin typeface="Helvetica Neue"/>
                <a:cs typeface="Helvetica Neue"/>
              </a:rPr>
              <a:t> </a:t>
            </a:r>
            <a:r>
              <a:rPr sz="3000" dirty="0">
                <a:solidFill>
                  <a:srgbClr val="231F20"/>
                </a:solidFill>
                <a:latin typeface="Helvetica Neue"/>
                <a:cs typeface="Helvetica Neue"/>
              </a:rPr>
              <a:t>with  identity as a central</a:t>
            </a:r>
            <a:r>
              <a:rPr sz="3000" spc="-20" dirty="0">
                <a:solidFill>
                  <a:srgbClr val="231F20"/>
                </a:solidFill>
                <a:latin typeface="Helvetica Neue"/>
                <a:cs typeface="Helvetica Neue"/>
              </a:rPr>
              <a:t> </a:t>
            </a:r>
            <a:r>
              <a:rPr sz="3000" dirty="0">
                <a:solidFill>
                  <a:srgbClr val="231F20"/>
                </a:solidFill>
                <a:latin typeface="Helvetica Neue"/>
                <a:cs typeface="Helvetica Neue"/>
              </a:rPr>
              <a:t>theme.</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gn="just">
              <a:lnSpc>
                <a:spcPct val="100000"/>
              </a:lnSpc>
            </a:pPr>
            <a:r>
              <a:rPr sz="3000" dirty="0">
                <a:solidFill>
                  <a:srgbClr val="231F20"/>
                </a:solidFill>
                <a:latin typeface="Helvetica Neue"/>
                <a:cs typeface="Helvetica Neue"/>
              </a:rPr>
              <a:t>In terms of materiality and</a:t>
            </a:r>
            <a:r>
              <a:rPr sz="3000" spc="-140" dirty="0">
                <a:solidFill>
                  <a:srgbClr val="231F20"/>
                </a:solidFill>
                <a:latin typeface="Helvetica Neue"/>
                <a:cs typeface="Helvetica Neue"/>
              </a:rPr>
              <a:t> </a:t>
            </a:r>
            <a:r>
              <a:rPr sz="3000" spc="-5" dirty="0">
                <a:solidFill>
                  <a:srgbClr val="231F20"/>
                </a:solidFill>
                <a:latin typeface="Helvetica Neue"/>
                <a:cs typeface="Helvetica Neue"/>
              </a:rPr>
              <a:t>presentation,  </a:t>
            </a:r>
            <a:r>
              <a:rPr sz="3000" dirty="0">
                <a:solidFill>
                  <a:srgbClr val="231F20"/>
                </a:solidFill>
                <a:latin typeface="Helvetica Neue"/>
                <a:cs typeface="Helvetica Neue"/>
              </a:rPr>
              <a:t>it once again sits within the </a:t>
            </a:r>
            <a:r>
              <a:rPr sz="3000" spc="-5" dirty="0">
                <a:solidFill>
                  <a:srgbClr val="231F20"/>
                </a:solidFill>
                <a:latin typeface="Helvetica Neue"/>
                <a:cs typeface="Helvetica Neue"/>
              </a:rPr>
              <a:t>overarching  </a:t>
            </a:r>
            <a:r>
              <a:rPr sz="3000" dirty="0">
                <a:solidFill>
                  <a:srgbClr val="231F20"/>
                </a:solidFill>
                <a:latin typeface="Helvetica Neue"/>
                <a:cs typeface="Helvetica Neue"/>
              </a:rPr>
              <a:t>exhibition concept of</a:t>
            </a:r>
            <a:r>
              <a:rPr sz="3000" spc="-20" dirty="0">
                <a:solidFill>
                  <a:srgbClr val="231F20"/>
                </a:solidFill>
                <a:latin typeface="Helvetica Neue"/>
                <a:cs typeface="Helvetica Neue"/>
              </a:rPr>
              <a:t> </a:t>
            </a:r>
            <a:r>
              <a:rPr sz="3000" dirty="0">
                <a:solidFill>
                  <a:srgbClr val="231F20"/>
                </a:solidFill>
                <a:latin typeface="Helvetica Neue"/>
                <a:cs typeface="Helvetica Neue"/>
              </a:rPr>
              <a:t>sensation.</a:t>
            </a:r>
            <a:endParaRPr sz="3000">
              <a:latin typeface="Helvetica Neue"/>
              <a:cs typeface="Helvetica Neue"/>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57205"/>
            <a:ext cx="4804713" cy="5781671"/>
          </a:xfrm>
          <a:prstGeom prst="rect">
            <a:avLst/>
          </a:prstGeom>
          <a:blipFill>
            <a:blip cstate="print"/>
            <a:stretch>
              <a:fillRect/>
            </a:stretch>
          </a:blipFill>
        </p:spPr>
        <p:txBody>
          <a:bodyPr wrap="square" lIns="0" tIns="0" rIns="0" bIns="0" rtlCol="0"/>
          <a:lstStyle/>
          <a:p>
            <a:endParaRPr/>
          </a:p>
        </p:txBody>
      </p:sp>
      <p:sp>
        <p:nvSpPr>
          <p:cNvPr id="3" name="object 3"/>
          <p:cNvSpPr/>
          <p:nvPr/>
        </p:nvSpPr>
        <p:spPr>
          <a:xfrm>
            <a:off x="5645137" y="457212"/>
            <a:ext cx="4589662" cy="5776556"/>
          </a:xfrm>
          <a:prstGeom prst="rect">
            <a:avLst/>
          </a:prstGeom>
          <a:blipFill>
            <a:blip cstate="print"/>
            <a:stretch>
              <a:fillRect/>
            </a:stretch>
          </a:blipFill>
        </p:spPr>
        <p:txBody>
          <a:bodyPr wrap="square" lIns="0" tIns="0" rIns="0" bIns="0" rtlCol="0"/>
          <a:lstStyle/>
          <a:p>
            <a:endParaRPr/>
          </a:p>
        </p:txBody>
      </p:sp>
      <p:sp>
        <p:nvSpPr>
          <p:cNvPr id="4" name="object 4"/>
          <p:cNvSpPr txBox="1"/>
          <p:nvPr/>
        </p:nvSpPr>
        <p:spPr>
          <a:xfrm>
            <a:off x="444500" y="6425482"/>
            <a:ext cx="8406130" cy="756920"/>
          </a:xfrm>
          <a:prstGeom prst="rect">
            <a:avLst/>
          </a:prstGeom>
        </p:spPr>
        <p:txBody>
          <a:bodyPr vert="horz" wrap="square" lIns="0" tIns="12700" rIns="0" bIns="0" rtlCol="0">
            <a:spAutoFit/>
          </a:bodyPr>
          <a:lstStyle/>
          <a:p>
            <a:pPr marL="12700" marR="5080">
              <a:lnSpc>
                <a:spcPct val="100000"/>
              </a:lnSpc>
              <a:spcBef>
                <a:spcPts val="100"/>
              </a:spcBef>
            </a:pPr>
            <a:r>
              <a:rPr sz="2400" spc="-15" dirty="0">
                <a:solidFill>
                  <a:srgbClr val="231F20"/>
                </a:solidFill>
                <a:latin typeface="HelveticaNeue-Medium"/>
                <a:cs typeface="HelveticaNeue-Medium"/>
              </a:rPr>
              <a:t>Marc </a:t>
            </a:r>
            <a:r>
              <a:rPr sz="2400" dirty="0">
                <a:solidFill>
                  <a:srgbClr val="231F20"/>
                </a:solidFill>
                <a:latin typeface="HelveticaNeue-Medium"/>
                <a:cs typeface="HelveticaNeue-Medium"/>
              </a:rPr>
              <a:t>Quinn, 1991. </a:t>
            </a:r>
            <a:r>
              <a:rPr sz="2400" i="1" dirty="0">
                <a:solidFill>
                  <a:srgbClr val="231F20"/>
                </a:solidFill>
                <a:latin typeface="HelveticaNeue-MediumItalic"/>
                <a:cs typeface="HelveticaNeue-MediumItalic"/>
              </a:rPr>
              <a:t>Self </a:t>
            </a:r>
            <a:r>
              <a:rPr sz="2400" dirty="0">
                <a:solidFill>
                  <a:srgbClr val="231F20"/>
                </a:solidFill>
                <a:latin typeface="HelveticaNeue-Medium"/>
                <a:cs typeface="HelveticaNeue-Medium"/>
              </a:rPr>
              <a:t>[blood </a:t>
            </a:r>
            <a:r>
              <a:rPr sz="2400" spc="-20" dirty="0">
                <a:solidFill>
                  <a:srgbClr val="231F20"/>
                </a:solidFill>
                <a:latin typeface="HelveticaNeue-Medium"/>
                <a:cs typeface="HelveticaNeue-Medium"/>
              </a:rPr>
              <a:t>(artist’s), </a:t>
            </a:r>
            <a:r>
              <a:rPr sz="2400" dirty="0">
                <a:solidFill>
                  <a:srgbClr val="231F20"/>
                </a:solidFill>
                <a:latin typeface="HelveticaNeue-Medium"/>
                <a:cs typeface="HelveticaNeue-Medium"/>
              </a:rPr>
              <a:t>liquid silicone,  stainless steel, glass, perspex and </a:t>
            </a:r>
            <a:r>
              <a:rPr sz="2400" spc="-5" dirty="0">
                <a:solidFill>
                  <a:srgbClr val="231F20"/>
                </a:solidFill>
                <a:latin typeface="HelveticaNeue-Medium"/>
                <a:cs typeface="HelveticaNeue-Medium"/>
              </a:rPr>
              <a:t>refrigeration</a:t>
            </a:r>
            <a:r>
              <a:rPr sz="2400" spc="-80" dirty="0">
                <a:solidFill>
                  <a:srgbClr val="231F20"/>
                </a:solidFill>
                <a:latin typeface="HelveticaNeue-Medium"/>
                <a:cs typeface="HelveticaNeue-Medium"/>
              </a:rPr>
              <a:t> </a:t>
            </a:r>
            <a:r>
              <a:rPr sz="2400" dirty="0">
                <a:solidFill>
                  <a:srgbClr val="231F20"/>
                </a:solidFill>
                <a:latin typeface="HelveticaNeue-Medium"/>
                <a:cs typeface="HelveticaNeue-Medium"/>
              </a:rPr>
              <a:t>equipment].</a:t>
            </a:r>
            <a:endParaRPr sz="2400">
              <a:latin typeface="HelveticaNeue-Medium"/>
              <a:cs typeface="HelveticaNeue-Medium"/>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469900" rIns="0" bIns="0" rtlCol="0">
            <a:spAutoFit/>
          </a:bodyPr>
          <a:lstStyle/>
          <a:p>
            <a:pPr marL="12700" marR="5080">
              <a:lnSpc>
                <a:spcPct val="100000"/>
              </a:lnSpc>
              <a:spcBef>
                <a:spcPts val="100"/>
              </a:spcBef>
            </a:pPr>
            <a:r>
              <a:rPr dirty="0"/>
              <a:t>At the same exhibition </a:t>
            </a:r>
            <a:r>
              <a:rPr spc="-50" dirty="0"/>
              <a:t>Tracey </a:t>
            </a:r>
            <a:r>
              <a:rPr dirty="0"/>
              <a:t>Emin  exhibited her famous ‘tent’ which</a:t>
            </a:r>
            <a:r>
              <a:rPr spc="-100" dirty="0"/>
              <a:t> </a:t>
            </a:r>
            <a:r>
              <a:rPr dirty="0"/>
              <a:t>was  later </a:t>
            </a:r>
            <a:r>
              <a:rPr spc="-10" dirty="0"/>
              <a:t>destroyed </a:t>
            </a:r>
            <a:r>
              <a:rPr dirty="0"/>
              <a:t>by </a:t>
            </a:r>
            <a:r>
              <a:rPr spc="-15" dirty="0"/>
              <a:t>fire </a:t>
            </a:r>
            <a:r>
              <a:rPr dirty="0"/>
              <a:t>in</a:t>
            </a:r>
            <a:r>
              <a:rPr spc="5" dirty="0"/>
              <a:t> </a:t>
            </a:r>
            <a:r>
              <a:rPr dirty="0"/>
              <a:t>2004.</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965309" y="457204"/>
            <a:ext cx="6750581" cy="5616694"/>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444500" y="6419545"/>
            <a:ext cx="9042400" cy="756920"/>
          </a:xfrm>
          <a:prstGeom prst="rect">
            <a:avLst/>
          </a:prstGeom>
        </p:spPr>
        <p:txBody>
          <a:bodyPr vert="horz" wrap="square" lIns="0" tIns="12700" rIns="0" bIns="0" rtlCol="0">
            <a:spAutoFit/>
          </a:bodyPr>
          <a:lstStyle/>
          <a:p>
            <a:pPr marL="12700">
              <a:lnSpc>
                <a:spcPct val="100000"/>
              </a:lnSpc>
              <a:spcBef>
                <a:spcPts val="100"/>
              </a:spcBef>
            </a:pPr>
            <a:r>
              <a:rPr sz="2400" spc="-40" dirty="0">
                <a:solidFill>
                  <a:srgbClr val="231F20"/>
                </a:solidFill>
                <a:latin typeface="HelveticaNeue-Medium"/>
                <a:cs typeface="HelveticaNeue-Medium"/>
              </a:rPr>
              <a:t>Tracey </a:t>
            </a:r>
            <a:r>
              <a:rPr sz="2400" dirty="0">
                <a:solidFill>
                  <a:srgbClr val="231F20"/>
                </a:solidFill>
                <a:latin typeface="HelveticaNeue-Medium"/>
                <a:cs typeface="HelveticaNeue-Medium"/>
              </a:rPr>
              <a:t>Emin, 1995. </a:t>
            </a:r>
            <a:r>
              <a:rPr sz="2400" i="1" dirty="0">
                <a:solidFill>
                  <a:srgbClr val="231F20"/>
                </a:solidFill>
                <a:latin typeface="HelveticaNeue-MediumItalic"/>
                <a:cs typeface="HelveticaNeue-MediumItalic"/>
              </a:rPr>
              <a:t>Everyone I Have Ever Slept </a:t>
            </a:r>
            <a:r>
              <a:rPr sz="2400" i="1" spc="-15" dirty="0">
                <a:solidFill>
                  <a:srgbClr val="231F20"/>
                </a:solidFill>
                <a:latin typeface="HelveticaNeue-MediumItalic"/>
                <a:cs typeface="HelveticaNeue-MediumItalic"/>
              </a:rPr>
              <a:t>With </a:t>
            </a:r>
            <a:r>
              <a:rPr sz="2400" i="1" dirty="0">
                <a:solidFill>
                  <a:srgbClr val="231F20"/>
                </a:solidFill>
                <a:latin typeface="HelveticaNeue-MediumItalic"/>
                <a:cs typeface="HelveticaNeue-MediumItalic"/>
              </a:rPr>
              <a:t>1963 -</a:t>
            </a:r>
            <a:r>
              <a:rPr sz="2400" i="1" spc="-25" dirty="0">
                <a:solidFill>
                  <a:srgbClr val="231F20"/>
                </a:solidFill>
                <a:latin typeface="HelveticaNeue-MediumItalic"/>
                <a:cs typeface="HelveticaNeue-MediumItalic"/>
              </a:rPr>
              <a:t> </a:t>
            </a:r>
            <a:r>
              <a:rPr sz="2400" i="1" dirty="0">
                <a:solidFill>
                  <a:srgbClr val="231F20"/>
                </a:solidFill>
                <a:latin typeface="HelveticaNeue-MediumItalic"/>
                <a:cs typeface="HelveticaNeue-MediumItalic"/>
              </a:rPr>
              <a:t>1995</a:t>
            </a:r>
            <a:endParaRPr sz="2400">
              <a:latin typeface="HelveticaNeue-MediumItalic"/>
              <a:cs typeface="HelveticaNeue-MediumItalic"/>
            </a:endParaRPr>
          </a:p>
          <a:p>
            <a:pPr marL="12700">
              <a:lnSpc>
                <a:spcPct val="100000"/>
              </a:lnSpc>
            </a:pPr>
            <a:r>
              <a:rPr sz="2400" dirty="0">
                <a:solidFill>
                  <a:srgbClr val="231F20"/>
                </a:solidFill>
                <a:latin typeface="HelveticaNeue-Medium"/>
                <a:cs typeface="HelveticaNeue-Medium"/>
              </a:rPr>
              <a:t>[Appliquéd tent, </a:t>
            </a:r>
            <a:r>
              <a:rPr sz="2400" spc="-10" dirty="0">
                <a:solidFill>
                  <a:srgbClr val="231F20"/>
                </a:solidFill>
                <a:latin typeface="HelveticaNeue-Medium"/>
                <a:cs typeface="HelveticaNeue-Medium"/>
              </a:rPr>
              <a:t>mattress </a:t>
            </a:r>
            <a:r>
              <a:rPr sz="2400" dirty="0">
                <a:solidFill>
                  <a:srgbClr val="231F20"/>
                </a:solidFill>
                <a:latin typeface="HelveticaNeue-Medium"/>
                <a:cs typeface="HelveticaNeue-Medium"/>
              </a:rPr>
              <a:t>and light]. At: Saatchi </a:t>
            </a:r>
            <a:r>
              <a:rPr sz="2400" spc="-30" dirty="0">
                <a:solidFill>
                  <a:srgbClr val="231F20"/>
                </a:solidFill>
                <a:latin typeface="HelveticaNeue-Medium"/>
                <a:cs typeface="HelveticaNeue-Medium"/>
              </a:rPr>
              <a:t>Gallery,</a:t>
            </a:r>
            <a:r>
              <a:rPr sz="2400" spc="-40" dirty="0">
                <a:solidFill>
                  <a:srgbClr val="231F20"/>
                </a:solidFill>
                <a:latin typeface="HelveticaNeue-Medium"/>
                <a:cs typeface="HelveticaNeue-Medium"/>
              </a:rPr>
              <a:t> </a:t>
            </a:r>
            <a:r>
              <a:rPr sz="2400" dirty="0">
                <a:solidFill>
                  <a:srgbClr val="231F20"/>
                </a:solidFill>
                <a:latin typeface="HelveticaNeue-Medium"/>
                <a:cs typeface="HelveticaNeue-Medium"/>
              </a:rPr>
              <a:t>London.</a:t>
            </a:r>
            <a:endParaRPr sz="2400">
              <a:latin typeface="HelveticaNeue-Medium"/>
              <a:cs typeface="HelveticaNeue-Medium"/>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300" y="1144501"/>
            <a:ext cx="6441440" cy="1397000"/>
          </a:xfrm>
          <a:prstGeom prst="rect">
            <a:avLst/>
          </a:prstGeom>
        </p:spPr>
        <p:txBody>
          <a:bodyPr vert="horz" wrap="square" lIns="0" tIns="12700" rIns="0" bIns="0" rtlCol="0">
            <a:spAutoFit/>
          </a:bodyPr>
          <a:lstStyle/>
          <a:p>
            <a:pPr marL="12700" marR="5080">
              <a:lnSpc>
                <a:spcPct val="100000"/>
              </a:lnSpc>
              <a:spcBef>
                <a:spcPts val="100"/>
              </a:spcBef>
            </a:pPr>
            <a:r>
              <a:rPr dirty="0"/>
              <a:t>‘This piece is less about sexual  </a:t>
            </a:r>
            <a:r>
              <a:rPr spc="-25" dirty="0"/>
              <a:t>intimacy, </a:t>
            </a:r>
            <a:r>
              <a:rPr dirty="0"/>
              <a:t>as it is about general</a:t>
            </a:r>
            <a:r>
              <a:rPr spc="-75" dirty="0"/>
              <a:t> </a:t>
            </a:r>
            <a:r>
              <a:rPr dirty="0"/>
              <a:t>human  </a:t>
            </a:r>
            <a:r>
              <a:rPr spc="-25" dirty="0"/>
              <a:t>intimacy. </a:t>
            </a:r>
            <a:r>
              <a:rPr spc="-5" dirty="0"/>
              <a:t>Furthermore, </a:t>
            </a:r>
            <a:r>
              <a:rPr dirty="0"/>
              <a:t>the</a:t>
            </a:r>
            <a:r>
              <a:rPr spc="5" dirty="0"/>
              <a:t> </a:t>
            </a:r>
            <a:r>
              <a:rPr dirty="0"/>
              <a:t>small</a:t>
            </a:r>
          </a:p>
        </p:txBody>
      </p:sp>
      <p:sp>
        <p:nvSpPr>
          <p:cNvPr id="3" name="object 3"/>
          <p:cNvSpPr txBox="1"/>
          <p:nvPr/>
        </p:nvSpPr>
        <p:spPr>
          <a:xfrm>
            <a:off x="1985300" y="2516101"/>
            <a:ext cx="6476365" cy="32258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size of the tent and the way in which  the viewer had to enter the tent to  view the names suggests a sense of  intimacy and places an emphasis on  the emotional connection gained</a:t>
            </a:r>
            <a:r>
              <a:rPr sz="3000" spc="-95" dirty="0">
                <a:solidFill>
                  <a:srgbClr val="231F20"/>
                </a:solidFill>
                <a:latin typeface="Helvetica Neue"/>
                <a:cs typeface="Helvetica Neue"/>
              </a:rPr>
              <a:t> </a:t>
            </a:r>
            <a:r>
              <a:rPr sz="3000" spc="-15" dirty="0">
                <a:solidFill>
                  <a:srgbClr val="231F20"/>
                </a:solidFill>
                <a:latin typeface="Helvetica Neue"/>
                <a:cs typeface="Helvetica Neue"/>
              </a:rPr>
              <a:t>from  </a:t>
            </a:r>
            <a:r>
              <a:rPr sz="3000" dirty="0">
                <a:solidFill>
                  <a:srgbClr val="231F20"/>
                </a:solidFill>
                <a:latin typeface="Helvetica Neue"/>
                <a:cs typeface="Helvetica Neue"/>
              </a:rPr>
              <a:t>sleeping side by side, rather than a  sexual</a:t>
            </a:r>
            <a:r>
              <a:rPr sz="3000" spc="-5" dirty="0">
                <a:solidFill>
                  <a:srgbClr val="231F20"/>
                </a:solidFill>
                <a:latin typeface="Helvetica Neue"/>
                <a:cs typeface="Helvetica Neue"/>
              </a:rPr>
              <a:t> </a:t>
            </a:r>
            <a:r>
              <a:rPr sz="3000" dirty="0">
                <a:solidFill>
                  <a:srgbClr val="231F20"/>
                </a:solidFill>
                <a:latin typeface="Helvetica Neue"/>
                <a:cs typeface="Helvetica Neue"/>
              </a:rPr>
              <a:t>conquest.’</a:t>
            </a:r>
            <a:endParaRPr sz="3000">
              <a:latin typeface="Helvetica Neue"/>
              <a:cs typeface="Helvetica Neue"/>
            </a:endParaRPr>
          </a:p>
        </p:txBody>
      </p:sp>
      <p:sp>
        <p:nvSpPr>
          <p:cNvPr id="4" name="object 4"/>
          <p:cNvSpPr txBox="1"/>
          <p:nvPr/>
        </p:nvSpPr>
        <p:spPr>
          <a:xfrm>
            <a:off x="1985300" y="6143221"/>
            <a:ext cx="2087880" cy="299720"/>
          </a:xfrm>
          <a:prstGeom prst="rect">
            <a:avLst/>
          </a:prstGeom>
        </p:spPr>
        <p:txBody>
          <a:bodyPr vert="horz" wrap="square" lIns="0" tIns="12700" rIns="0" bIns="0" rtlCol="0">
            <a:spAutoFit/>
          </a:bodyPr>
          <a:lstStyle/>
          <a:p>
            <a:pPr marL="12700">
              <a:lnSpc>
                <a:spcPct val="100000"/>
              </a:lnSpc>
              <a:spcBef>
                <a:spcPts val="100"/>
              </a:spcBef>
            </a:pPr>
            <a:r>
              <a:rPr sz="1800" spc="-25" dirty="0">
                <a:solidFill>
                  <a:srgbClr val="231F20"/>
                </a:solidFill>
                <a:latin typeface="Helvetica Neue"/>
                <a:cs typeface="Helvetica Neue"/>
              </a:rPr>
              <a:t>(Souter, </a:t>
            </a:r>
            <a:r>
              <a:rPr sz="1800" dirty="0">
                <a:solidFill>
                  <a:srgbClr val="231F20"/>
                </a:solidFill>
                <a:latin typeface="Helvetica Neue"/>
                <a:cs typeface="Helvetica Neue"/>
              </a:rPr>
              <a:t>Anna:</a:t>
            </a:r>
            <a:r>
              <a:rPr sz="1800" spc="-40" dirty="0">
                <a:solidFill>
                  <a:srgbClr val="231F20"/>
                </a:solidFill>
                <a:latin typeface="Helvetica Neue"/>
                <a:cs typeface="Helvetica Neue"/>
              </a:rPr>
              <a:t> </a:t>
            </a:r>
            <a:r>
              <a:rPr sz="1800" dirty="0">
                <a:solidFill>
                  <a:srgbClr val="231F20"/>
                </a:solidFill>
                <a:latin typeface="Helvetica Neue"/>
                <a:cs typeface="Helvetica Neue"/>
              </a:rPr>
              <a:t>2019)</a:t>
            </a:r>
            <a:endParaRPr sz="1800">
              <a:latin typeface="Helvetica Neue"/>
              <a:cs typeface="Helvetica Neue"/>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983760" y="457212"/>
            <a:ext cx="8724475" cy="6645592"/>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282611"/>
            <a:ext cx="6560820" cy="5054600"/>
          </a:xfrm>
          <a:prstGeom prst="rect">
            <a:avLst/>
          </a:prstGeom>
        </p:spPr>
        <p:txBody>
          <a:bodyPr vert="horz" wrap="square" lIns="0" tIns="12700" rIns="0" bIns="0" rtlCol="0">
            <a:spAutoFit/>
          </a:bodyPr>
          <a:lstStyle/>
          <a:p>
            <a:pPr marL="12700" marR="146685">
              <a:lnSpc>
                <a:spcPct val="100000"/>
              </a:lnSpc>
              <a:spcBef>
                <a:spcPts val="100"/>
              </a:spcBef>
            </a:pPr>
            <a:r>
              <a:rPr sz="3000" dirty="0">
                <a:solidFill>
                  <a:srgbClr val="231F20"/>
                </a:solidFill>
                <a:latin typeface="Helvetica Neue"/>
                <a:cs typeface="Helvetica Neue"/>
              </a:rPr>
              <a:t>Damien </a:t>
            </a:r>
            <a:r>
              <a:rPr sz="3000" spc="-35" dirty="0">
                <a:solidFill>
                  <a:srgbClr val="231F20"/>
                </a:solidFill>
                <a:latin typeface="Helvetica Neue"/>
                <a:cs typeface="Helvetica Neue"/>
              </a:rPr>
              <a:t>Hirst’s </a:t>
            </a:r>
            <a:r>
              <a:rPr sz="3000" spc="-10" dirty="0">
                <a:solidFill>
                  <a:srgbClr val="231F20"/>
                </a:solidFill>
                <a:latin typeface="Helvetica Neue"/>
                <a:cs typeface="Helvetica Neue"/>
              </a:rPr>
              <a:t>sculpture </a:t>
            </a:r>
            <a:r>
              <a:rPr sz="3000" i="1" dirty="0">
                <a:solidFill>
                  <a:srgbClr val="231F20"/>
                </a:solidFill>
                <a:latin typeface="Helvetica Neue"/>
                <a:cs typeface="Helvetica Neue"/>
              </a:rPr>
              <a:t>The Physical  Impossibility of Death in the Mind of  Someone Living </a:t>
            </a:r>
            <a:r>
              <a:rPr sz="3000" dirty="0">
                <a:solidFill>
                  <a:srgbClr val="231F20"/>
                </a:solidFill>
                <a:latin typeface="Helvetica Neue"/>
                <a:cs typeface="Helvetica Neue"/>
              </a:rPr>
              <a:t>works</a:t>
            </a:r>
            <a:r>
              <a:rPr sz="3000" spc="-95" dirty="0">
                <a:solidFill>
                  <a:srgbClr val="231F20"/>
                </a:solidFill>
                <a:latin typeface="Helvetica Neue"/>
                <a:cs typeface="Helvetica Neue"/>
              </a:rPr>
              <a:t> </a:t>
            </a:r>
            <a:r>
              <a:rPr sz="3000" spc="-5" dirty="0">
                <a:solidFill>
                  <a:srgbClr val="231F20"/>
                </a:solidFill>
                <a:latin typeface="Helvetica Neue"/>
                <a:cs typeface="Helvetica Neue"/>
              </a:rPr>
              <a:t>predominantly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context. The intention</a:t>
            </a:r>
            <a:r>
              <a:rPr sz="3000" spc="-25" dirty="0">
                <a:solidFill>
                  <a:srgbClr val="231F20"/>
                </a:solidFill>
                <a:latin typeface="Helvetica Neue"/>
                <a:cs typeface="Helvetica Neue"/>
              </a:rPr>
              <a:t> </a:t>
            </a:r>
            <a:r>
              <a:rPr sz="3000" dirty="0">
                <a:solidFill>
                  <a:srgbClr val="231F20"/>
                </a:solidFill>
                <a:latin typeface="Helvetica Neue"/>
                <a:cs typeface="Helvetica Neue"/>
              </a:rPr>
              <a:t>for</a:t>
            </a:r>
            <a:endParaRPr sz="3000">
              <a:latin typeface="Helvetica Neue"/>
              <a:cs typeface="Helvetica Neue"/>
            </a:endParaRPr>
          </a:p>
          <a:p>
            <a:pPr marL="12700" marR="280670">
              <a:lnSpc>
                <a:spcPct val="100000"/>
              </a:lnSpc>
            </a:pPr>
            <a:r>
              <a:rPr sz="3000" dirty="0">
                <a:solidFill>
                  <a:srgbClr val="231F20"/>
                </a:solidFill>
                <a:latin typeface="Helvetica Neue"/>
                <a:cs typeface="Helvetica Neue"/>
              </a:rPr>
              <a:t>the artefact is to isolate the marine  </a:t>
            </a:r>
            <a:r>
              <a:rPr sz="3000" spc="-15" dirty="0">
                <a:solidFill>
                  <a:srgbClr val="231F20"/>
                </a:solidFill>
                <a:latin typeface="Helvetica Neue"/>
                <a:cs typeface="Helvetica Neue"/>
              </a:rPr>
              <a:t>creature </a:t>
            </a:r>
            <a:r>
              <a:rPr sz="3000" dirty="0">
                <a:solidFill>
                  <a:srgbClr val="231F20"/>
                </a:solidFill>
                <a:latin typeface="Helvetica Neue"/>
                <a:cs typeface="Helvetica Neue"/>
              </a:rPr>
              <a:t>and statically </a:t>
            </a:r>
            <a:r>
              <a:rPr sz="3000" spc="-10" dirty="0">
                <a:solidFill>
                  <a:srgbClr val="231F20"/>
                </a:solidFill>
                <a:latin typeface="Helvetica Neue"/>
                <a:cs typeface="Helvetica Neue"/>
              </a:rPr>
              <a:t>preserve </a:t>
            </a:r>
            <a:r>
              <a:rPr sz="3000" dirty="0">
                <a:solidFill>
                  <a:srgbClr val="231F20"/>
                </a:solidFill>
                <a:latin typeface="Helvetica Neue"/>
                <a:cs typeface="Helvetica Neue"/>
              </a:rPr>
              <a:t>it. It  is then </a:t>
            </a:r>
            <a:r>
              <a:rPr sz="3000" spc="-10" dirty="0">
                <a:solidFill>
                  <a:srgbClr val="231F20"/>
                </a:solidFill>
                <a:latin typeface="Helvetica Neue"/>
                <a:cs typeface="Helvetica Neue"/>
              </a:rPr>
              <a:t>presented </a:t>
            </a:r>
            <a:r>
              <a:rPr sz="3000" dirty="0">
                <a:solidFill>
                  <a:srgbClr val="231F20"/>
                </a:solidFill>
                <a:latin typeface="Helvetica Neue"/>
                <a:cs typeface="Helvetica Neue"/>
              </a:rPr>
              <a:t>in a gallery</a:t>
            </a:r>
            <a:r>
              <a:rPr sz="3000" spc="-55" dirty="0">
                <a:solidFill>
                  <a:srgbClr val="231F20"/>
                </a:solidFill>
                <a:latin typeface="Helvetica Neue"/>
                <a:cs typeface="Helvetica Neue"/>
              </a:rPr>
              <a:t> </a:t>
            </a:r>
            <a:r>
              <a:rPr sz="3000" dirty="0">
                <a:solidFill>
                  <a:srgbClr val="231F20"/>
                </a:solidFill>
                <a:latin typeface="Helvetica Neue"/>
                <a:cs typeface="Helvetica Neue"/>
              </a:rPr>
              <a:t>context  so the audience can have a</a:t>
            </a:r>
            <a:r>
              <a:rPr sz="3000" spc="-55" dirty="0">
                <a:solidFill>
                  <a:srgbClr val="231F20"/>
                </a:solidFill>
                <a:latin typeface="Helvetica Neue"/>
                <a:cs typeface="Helvetica Neue"/>
              </a:rPr>
              <a:t> </a:t>
            </a:r>
            <a:r>
              <a:rPr sz="3000" spc="-10" dirty="0">
                <a:solidFill>
                  <a:srgbClr val="231F20"/>
                </a:solidFill>
                <a:latin typeface="Helvetica Neue"/>
                <a:cs typeface="Helvetica Neue"/>
              </a:rPr>
              <a:t>direct</a:t>
            </a:r>
            <a:endParaRPr sz="3000">
              <a:latin typeface="Helvetica Neue"/>
              <a:cs typeface="Helvetica Neue"/>
            </a:endParaRPr>
          </a:p>
          <a:p>
            <a:pPr marL="12700" marR="5080" algn="just">
              <a:lnSpc>
                <a:spcPct val="100000"/>
              </a:lnSpc>
            </a:pPr>
            <a:r>
              <a:rPr sz="3000" dirty="0">
                <a:solidFill>
                  <a:srgbClr val="231F20"/>
                </a:solidFill>
                <a:latin typeface="Helvetica Neue"/>
                <a:cs typeface="Helvetica Neue"/>
              </a:rPr>
              <a:t>experience with a </a:t>
            </a:r>
            <a:r>
              <a:rPr sz="3000" spc="-15" dirty="0">
                <a:solidFill>
                  <a:srgbClr val="231F20"/>
                </a:solidFill>
                <a:latin typeface="Helvetica Neue"/>
                <a:cs typeface="Helvetica Neue"/>
              </a:rPr>
              <a:t>creature </a:t>
            </a:r>
            <a:r>
              <a:rPr sz="3000" dirty="0">
                <a:solidFill>
                  <a:srgbClr val="231F20"/>
                </a:solidFill>
                <a:latin typeface="Helvetica Neue"/>
                <a:cs typeface="Helvetica Neue"/>
              </a:rPr>
              <a:t>they would  not normally </a:t>
            </a:r>
            <a:r>
              <a:rPr sz="3000" spc="-30" dirty="0">
                <a:solidFill>
                  <a:srgbClr val="231F20"/>
                </a:solidFill>
                <a:latin typeface="Helvetica Neue"/>
                <a:cs typeface="Helvetica Neue"/>
              </a:rPr>
              <a:t>encounter. </a:t>
            </a:r>
            <a:r>
              <a:rPr sz="3000" dirty="0">
                <a:solidFill>
                  <a:srgbClr val="231F20"/>
                </a:solidFill>
                <a:latin typeface="Helvetica Neue"/>
                <a:cs typeface="Helvetica Neue"/>
              </a:rPr>
              <a:t>The title of</a:t>
            </a:r>
            <a:r>
              <a:rPr sz="3000" spc="-50" dirty="0">
                <a:solidFill>
                  <a:srgbClr val="231F20"/>
                </a:solidFill>
                <a:latin typeface="Helvetica Neue"/>
                <a:cs typeface="Helvetica Neue"/>
              </a:rPr>
              <a:t> </a:t>
            </a:r>
            <a:r>
              <a:rPr sz="3000" dirty="0">
                <a:solidFill>
                  <a:srgbClr val="231F20"/>
                </a:solidFill>
                <a:latin typeface="Helvetica Neue"/>
                <a:cs typeface="Helvetica Neue"/>
              </a:rPr>
              <a:t>the  artwork derives </a:t>
            </a:r>
            <a:r>
              <a:rPr sz="3000" spc="-15" dirty="0">
                <a:solidFill>
                  <a:srgbClr val="231F20"/>
                </a:solidFill>
                <a:latin typeface="Helvetica Neue"/>
                <a:cs typeface="Helvetica Neue"/>
              </a:rPr>
              <a:t>from </a:t>
            </a:r>
            <a:r>
              <a:rPr sz="3000" dirty="0">
                <a:solidFill>
                  <a:srgbClr val="231F20"/>
                </a:solidFill>
                <a:latin typeface="Helvetica Neue"/>
                <a:cs typeface="Helvetica Neue"/>
              </a:rPr>
              <a:t>this</a:t>
            </a:r>
            <a:r>
              <a:rPr sz="3000" spc="-25" dirty="0">
                <a:solidFill>
                  <a:srgbClr val="231F20"/>
                </a:solidFill>
                <a:latin typeface="Helvetica Neue"/>
                <a:cs typeface="Helvetica Neue"/>
              </a:rPr>
              <a:t> </a:t>
            </a:r>
            <a:r>
              <a:rPr sz="3000" dirty="0">
                <a:solidFill>
                  <a:srgbClr val="231F20"/>
                </a:solidFill>
                <a:latin typeface="Helvetica Neue"/>
                <a:cs typeface="Helvetica Neue"/>
              </a:rPr>
              <a:t>concept.</a:t>
            </a:r>
            <a:endParaRPr sz="3000">
              <a:latin typeface="Helvetica Neue"/>
              <a:cs typeface="Helvetica Neue"/>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63500" y="457212"/>
            <a:ext cx="9771302" cy="4885642"/>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450800" y="6053785"/>
            <a:ext cx="9738360" cy="1122680"/>
          </a:xfrm>
          <a:prstGeom prst="rect">
            <a:avLst/>
          </a:prstGeom>
        </p:spPr>
        <p:txBody>
          <a:bodyPr vert="horz" wrap="square" lIns="0" tIns="12700" rIns="0" bIns="0" rtlCol="0">
            <a:spAutoFit/>
          </a:bodyPr>
          <a:lstStyle/>
          <a:p>
            <a:pPr marL="12700" marR="5080">
              <a:lnSpc>
                <a:spcPct val="100000"/>
              </a:lnSpc>
              <a:spcBef>
                <a:spcPts val="100"/>
              </a:spcBef>
            </a:pPr>
            <a:r>
              <a:rPr sz="2400" dirty="0">
                <a:solidFill>
                  <a:srgbClr val="231F20"/>
                </a:solidFill>
                <a:latin typeface="HelveticaNeue-Medium"/>
                <a:cs typeface="HelveticaNeue-Medium"/>
              </a:rPr>
              <a:t>Damien Hirst, 1991. </a:t>
            </a:r>
            <a:r>
              <a:rPr sz="2400" i="1" dirty="0">
                <a:solidFill>
                  <a:srgbClr val="231F20"/>
                </a:solidFill>
                <a:latin typeface="HelveticaNeue-MediumItalic"/>
                <a:cs typeface="HelveticaNeue-MediumItalic"/>
              </a:rPr>
              <a:t>The Physical Impossibility of Death in the Mind  of Someone Living </a:t>
            </a:r>
            <a:r>
              <a:rPr sz="2400" dirty="0">
                <a:solidFill>
                  <a:srgbClr val="231F20"/>
                </a:solidFill>
                <a:latin typeface="HelveticaNeue-Medium"/>
                <a:cs typeface="HelveticaNeue-Medium"/>
              </a:rPr>
              <a:t>[Glass, painted steel, silicone, monofilament,</a:t>
            </a:r>
            <a:r>
              <a:rPr sz="2400" spc="-105" dirty="0">
                <a:solidFill>
                  <a:srgbClr val="231F20"/>
                </a:solidFill>
                <a:latin typeface="HelveticaNeue-Medium"/>
                <a:cs typeface="HelveticaNeue-Medium"/>
              </a:rPr>
              <a:t> </a:t>
            </a:r>
            <a:r>
              <a:rPr sz="2400" dirty="0">
                <a:solidFill>
                  <a:srgbClr val="231F20"/>
                </a:solidFill>
                <a:latin typeface="HelveticaNeue-Medium"/>
                <a:cs typeface="HelveticaNeue-Medium"/>
              </a:rPr>
              <a:t>tiger  shark and formaldehyde</a:t>
            </a:r>
            <a:r>
              <a:rPr sz="2400" spc="-5" dirty="0">
                <a:solidFill>
                  <a:srgbClr val="231F20"/>
                </a:solidFill>
                <a:latin typeface="HelveticaNeue-Medium"/>
                <a:cs typeface="HelveticaNeue-Medium"/>
              </a:rPr>
              <a:t> </a:t>
            </a:r>
            <a:r>
              <a:rPr sz="2400" dirty="0">
                <a:solidFill>
                  <a:srgbClr val="231F20"/>
                </a:solidFill>
                <a:latin typeface="HelveticaNeue-Medium"/>
                <a:cs typeface="HelveticaNeue-Medium"/>
              </a:rPr>
              <a:t>solution].</a:t>
            </a:r>
            <a:endParaRPr sz="2400">
              <a:latin typeface="HelveticaNeue-Medium"/>
              <a:cs typeface="HelveticaNeue-Medium"/>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300" y="1144501"/>
            <a:ext cx="6195060" cy="939800"/>
          </a:xfrm>
          <a:prstGeom prst="rect">
            <a:avLst/>
          </a:prstGeom>
        </p:spPr>
        <p:txBody>
          <a:bodyPr vert="horz" wrap="square" lIns="0" tIns="12700" rIns="0" bIns="0" rtlCol="0">
            <a:spAutoFit/>
          </a:bodyPr>
          <a:lstStyle/>
          <a:p>
            <a:pPr marL="12700" marR="5080">
              <a:lnSpc>
                <a:spcPct val="100000"/>
              </a:lnSpc>
              <a:spcBef>
                <a:spcPts val="100"/>
              </a:spcBef>
            </a:pPr>
            <a:r>
              <a:rPr dirty="0"/>
              <a:t>‘... we have a </a:t>
            </a:r>
            <a:r>
              <a:rPr spc="-10" dirty="0"/>
              <a:t>direct </a:t>
            </a:r>
            <a:r>
              <a:rPr dirty="0"/>
              <a:t>experience of  the shark, not mediated </a:t>
            </a:r>
            <a:r>
              <a:rPr spc="-10" dirty="0"/>
              <a:t>through</a:t>
            </a:r>
            <a:r>
              <a:rPr spc="-85" dirty="0"/>
              <a:t> </a:t>
            </a:r>
            <a:r>
              <a:rPr dirty="0"/>
              <a:t>any</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12700" marR="5080">
              <a:lnSpc>
                <a:spcPct val="100000"/>
              </a:lnSpc>
              <a:spcBef>
                <a:spcPts val="100"/>
              </a:spcBef>
            </a:pPr>
            <a:r>
              <a:rPr dirty="0"/>
              <a:t>media. Thus we </a:t>
            </a:r>
            <a:r>
              <a:rPr spc="-20" dirty="0"/>
              <a:t>are </a:t>
            </a:r>
            <a:r>
              <a:rPr spc="-10" dirty="0"/>
              <a:t>forced </a:t>
            </a:r>
            <a:r>
              <a:rPr dirty="0"/>
              <a:t>to</a:t>
            </a:r>
            <a:r>
              <a:rPr spc="-60" dirty="0"/>
              <a:t> </a:t>
            </a:r>
            <a:r>
              <a:rPr dirty="0"/>
              <a:t>consider  the shark in a new and </a:t>
            </a:r>
            <a:r>
              <a:rPr spc="-15" dirty="0"/>
              <a:t>different  </a:t>
            </a:r>
            <a:r>
              <a:rPr dirty="0"/>
              <a:t>context and </a:t>
            </a:r>
            <a:r>
              <a:rPr spc="-5" dirty="0"/>
              <a:t>re-evaluate </a:t>
            </a:r>
            <a:r>
              <a:rPr dirty="0"/>
              <a:t>how we  </a:t>
            </a:r>
            <a:r>
              <a:rPr spc="-10" dirty="0"/>
              <a:t>perceive </a:t>
            </a:r>
            <a:r>
              <a:rPr dirty="0"/>
              <a:t>the animal. In </a:t>
            </a:r>
            <a:r>
              <a:rPr spc="-35" dirty="0"/>
              <a:t>Hirst’s </a:t>
            </a:r>
            <a:r>
              <a:rPr dirty="0"/>
              <a:t>piece,  we come face to face with the </a:t>
            </a:r>
            <a:r>
              <a:rPr spc="-10" dirty="0"/>
              <a:t>reality  </a:t>
            </a:r>
            <a:r>
              <a:rPr dirty="0"/>
              <a:t>and physicality of this familiar image  and </a:t>
            </a:r>
            <a:r>
              <a:rPr spc="-20" dirty="0"/>
              <a:t>are </a:t>
            </a:r>
            <a:r>
              <a:rPr spc="-10" dirty="0"/>
              <a:t>forced </a:t>
            </a:r>
            <a:r>
              <a:rPr dirty="0"/>
              <a:t>to consider it in a new  setting.’</a:t>
            </a:r>
          </a:p>
        </p:txBody>
      </p:sp>
      <p:sp>
        <p:nvSpPr>
          <p:cNvPr id="4" name="object 4"/>
          <p:cNvSpPr txBox="1"/>
          <p:nvPr/>
        </p:nvSpPr>
        <p:spPr>
          <a:xfrm>
            <a:off x="1985300" y="6143221"/>
            <a:ext cx="26085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(Stanska, Zuzanna:</a:t>
            </a:r>
            <a:r>
              <a:rPr sz="1800" spc="-95" dirty="0">
                <a:solidFill>
                  <a:srgbClr val="231F20"/>
                </a:solidFill>
                <a:latin typeface="Helvetica Neue"/>
                <a:cs typeface="Helvetica Neue"/>
              </a:rPr>
              <a:t> </a:t>
            </a:r>
            <a:r>
              <a:rPr sz="1800" dirty="0">
                <a:solidFill>
                  <a:srgbClr val="231F20"/>
                </a:solidFill>
                <a:latin typeface="Helvetica Neue"/>
                <a:cs typeface="Helvetica Neue"/>
              </a:rPr>
              <a:t>2019)</a:t>
            </a:r>
            <a:endParaRPr sz="1800">
              <a:latin typeface="Helvetica Neue"/>
              <a:cs typeface="Helvetica Neue"/>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8F9E-BE66-E64F-8156-42D11E6A4C7C}"/>
              </a:ext>
            </a:extLst>
          </p:cNvPr>
          <p:cNvSpPr>
            <a:spLocks noGrp="1"/>
          </p:cNvSpPr>
          <p:nvPr>
            <p:ph type="title"/>
          </p:nvPr>
        </p:nvSpPr>
        <p:spPr>
          <a:xfrm>
            <a:off x="1985299" y="1571625"/>
            <a:ext cx="6722800" cy="461665"/>
          </a:xfrm>
        </p:spPr>
        <p:txBody>
          <a:bodyPr/>
          <a:lstStyle/>
          <a:p>
            <a:r>
              <a:rPr lang="en-US" dirty="0"/>
              <a:t>Context in curation:</a:t>
            </a:r>
          </a:p>
        </p:txBody>
      </p:sp>
      <p:sp>
        <p:nvSpPr>
          <p:cNvPr id="3" name="Text Placeholder 2">
            <a:extLst>
              <a:ext uri="{FF2B5EF4-FFF2-40B4-BE49-F238E27FC236}">
                <a16:creationId xmlns:a16="http://schemas.microsoft.com/office/drawing/2014/main" id="{914A8F17-7BA1-BC47-9A11-B55403704D02}"/>
              </a:ext>
            </a:extLst>
          </p:cNvPr>
          <p:cNvSpPr>
            <a:spLocks noGrp="1"/>
          </p:cNvSpPr>
          <p:nvPr>
            <p:ph type="body" idx="1"/>
          </p:nvPr>
        </p:nvSpPr>
        <p:spPr>
          <a:xfrm>
            <a:off x="1985300" y="2058901"/>
            <a:ext cx="6560184" cy="677108"/>
          </a:xfrm>
        </p:spPr>
        <p:txBody>
          <a:bodyPr/>
          <a:lstStyle/>
          <a:p>
            <a:r>
              <a:rPr lang="en-GB" sz="4400" b="1" spc="80" dirty="0">
                <a:latin typeface="Helvetica Neue Condensed"/>
                <a:cs typeface="Helvetica Neue Condensed"/>
              </a:rPr>
              <a:t>Outside the gallery space</a:t>
            </a:r>
            <a:endParaRPr lang="en-US" sz="4400" dirty="0"/>
          </a:p>
        </p:txBody>
      </p:sp>
    </p:spTree>
    <p:extLst>
      <p:ext uri="{BB962C8B-B14F-4D97-AF65-F5344CB8AC3E}">
        <p14:creationId xmlns:p14="http://schemas.microsoft.com/office/powerpoint/2010/main" val="6628024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222705"/>
            <a:ext cx="7393305" cy="59690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The start of this contemporary movement  is often attributed to textile artist Magda  Sayeg. Mostly visible since 2005, objects  in the public domain such as </a:t>
            </a:r>
            <a:r>
              <a:rPr sz="3000" spc="-10" dirty="0">
                <a:solidFill>
                  <a:srgbClr val="231F20"/>
                </a:solidFill>
                <a:latin typeface="Helvetica Neue"/>
                <a:cs typeface="Helvetica Neue"/>
              </a:rPr>
              <a:t>street  </a:t>
            </a:r>
            <a:r>
              <a:rPr sz="3000" spc="-5" dirty="0">
                <a:solidFill>
                  <a:srgbClr val="231F20"/>
                </a:solidFill>
                <a:latin typeface="Helvetica Neue"/>
                <a:cs typeface="Helvetica Neue"/>
              </a:rPr>
              <a:t>furniture, </a:t>
            </a:r>
            <a:r>
              <a:rPr sz="3000" dirty="0">
                <a:solidFill>
                  <a:srgbClr val="231F20"/>
                </a:solidFill>
                <a:latin typeface="Helvetica Neue"/>
                <a:cs typeface="Helvetica Neue"/>
              </a:rPr>
              <a:t>plants and statues </a:t>
            </a:r>
            <a:r>
              <a:rPr sz="3000" spc="-20" dirty="0">
                <a:solidFill>
                  <a:srgbClr val="231F20"/>
                </a:solidFill>
                <a:latin typeface="Helvetica Neue"/>
                <a:cs typeface="Helvetica Neue"/>
              </a:rPr>
              <a:t>are </a:t>
            </a:r>
            <a:r>
              <a:rPr sz="3000" dirty="0">
                <a:solidFill>
                  <a:srgbClr val="231F20"/>
                </a:solidFill>
                <a:latin typeface="Helvetica Neue"/>
                <a:cs typeface="Helvetica Neue"/>
              </a:rPr>
              <a:t>hijacked</a:t>
            </a:r>
            <a:r>
              <a:rPr sz="3000" spc="-25" dirty="0">
                <a:solidFill>
                  <a:srgbClr val="231F20"/>
                </a:solidFill>
                <a:latin typeface="Helvetica Neue"/>
                <a:cs typeface="Helvetica Neue"/>
              </a:rPr>
              <a:t> </a:t>
            </a:r>
            <a:r>
              <a:rPr sz="3000" dirty="0">
                <a:solidFill>
                  <a:srgbClr val="231F20"/>
                </a:solidFill>
                <a:latin typeface="Helvetica Neue"/>
                <a:cs typeface="Helvetica Neue"/>
              </a:rPr>
              <a:t>or  ‘bombed’. The practice draws attention to,  and </a:t>
            </a:r>
            <a:r>
              <a:rPr sz="3000" spc="-10" dirty="0">
                <a:solidFill>
                  <a:srgbClr val="231F20"/>
                </a:solidFill>
                <a:latin typeface="Helvetica Neue"/>
                <a:cs typeface="Helvetica Neue"/>
              </a:rPr>
              <a:t>redefines </a:t>
            </a:r>
            <a:r>
              <a:rPr sz="3000" dirty="0">
                <a:solidFill>
                  <a:srgbClr val="231F20"/>
                </a:solidFill>
                <a:latin typeface="Helvetica Neue"/>
                <a:cs typeface="Helvetica Neue"/>
              </a:rPr>
              <a:t>the </a:t>
            </a:r>
            <a:r>
              <a:rPr sz="3000" spc="-5" dirty="0">
                <a:solidFill>
                  <a:srgbClr val="231F20"/>
                </a:solidFill>
                <a:latin typeface="Helvetica Neue"/>
                <a:cs typeface="Helvetica Neue"/>
              </a:rPr>
              <a:t>‘ordinary’.</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a:lnSpc>
                <a:spcPct val="100000"/>
              </a:lnSpc>
            </a:pPr>
            <a:r>
              <a:rPr sz="3000" dirty="0">
                <a:solidFill>
                  <a:srgbClr val="231F20"/>
                </a:solidFill>
                <a:latin typeface="Helvetica Neue"/>
                <a:cs typeface="Helvetica Neue"/>
              </a:rPr>
              <a:t>The activity is dervied </a:t>
            </a:r>
            <a:r>
              <a:rPr sz="3000" spc="-15" dirty="0">
                <a:solidFill>
                  <a:srgbClr val="231F20"/>
                </a:solidFill>
                <a:latin typeface="Helvetica Neue"/>
                <a:cs typeface="Helvetica Neue"/>
              </a:rPr>
              <a:t>from</a:t>
            </a:r>
            <a:r>
              <a:rPr sz="3000" spc="-25" dirty="0">
                <a:solidFill>
                  <a:srgbClr val="231F20"/>
                </a:solidFill>
                <a:latin typeface="Helvetica Neue"/>
                <a:cs typeface="Helvetica Neue"/>
              </a:rPr>
              <a:t> </a:t>
            </a:r>
            <a:r>
              <a:rPr sz="3000" spc="-5" dirty="0">
                <a:solidFill>
                  <a:srgbClr val="231F20"/>
                </a:solidFill>
                <a:latin typeface="Helvetica Neue"/>
                <a:cs typeface="Helvetica Neue"/>
              </a:rPr>
              <a:t>graffitti</a:t>
            </a:r>
            <a:endParaRPr sz="3000">
              <a:latin typeface="Helvetica Neue"/>
              <a:cs typeface="Helvetica Neue"/>
            </a:endParaRPr>
          </a:p>
          <a:p>
            <a:pPr marL="12700" marR="96520">
              <a:lnSpc>
                <a:spcPct val="100000"/>
              </a:lnSpc>
            </a:pPr>
            <a:r>
              <a:rPr sz="3000" dirty="0">
                <a:solidFill>
                  <a:srgbClr val="231F20"/>
                </a:solidFill>
                <a:latin typeface="Helvetica Neue"/>
                <a:cs typeface="Helvetica Neue"/>
              </a:rPr>
              <a:t>but </a:t>
            </a:r>
            <a:r>
              <a:rPr sz="3000" spc="-60" dirty="0">
                <a:solidFill>
                  <a:srgbClr val="231F20"/>
                </a:solidFill>
                <a:latin typeface="Helvetica Neue"/>
                <a:cs typeface="Helvetica Neue"/>
              </a:rPr>
              <a:t>it’s </a:t>
            </a:r>
            <a:r>
              <a:rPr sz="3000" dirty="0">
                <a:solidFill>
                  <a:srgbClr val="231F20"/>
                </a:solidFill>
                <a:latin typeface="Helvetica Neue"/>
                <a:cs typeface="Helvetica Neue"/>
              </a:rPr>
              <a:t>materiality and craft skew</a:t>
            </a:r>
            <a:r>
              <a:rPr sz="3000" spc="-25" dirty="0">
                <a:solidFill>
                  <a:srgbClr val="231F20"/>
                </a:solidFill>
                <a:latin typeface="Helvetica Neue"/>
                <a:cs typeface="Helvetica Neue"/>
              </a:rPr>
              <a:t> </a:t>
            </a:r>
            <a:r>
              <a:rPr sz="3000" dirty="0">
                <a:solidFill>
                  <a:srgbClr val="231F20"/>
                </a:solidFill>
                <a:latin typeface="Helvetica Neue"/>
                <a:cs typeface="Helvetica Neue"/>
              </a:rPr>
              <a:t>meaning.  Unlike painted grafitti it is </a:t>
            </a:r>
            <a:r>
              <a:rPr sz="3000" spc="-10" dirty="0">
                <a:solidFill>
                  <a:srgbClr val="231F20"/>
                </a:solidFill>
                <a:latin typeface="Helvetica Neue"/>
                <a:cs typeface="Helvetica Neue"/>
              </a:rPr>
              <a:t>perceived </a:t>
            </a:r>
            <a:r>
              <a:rPr sz="3000" dirty="0">
                <a:solidFill>
                  <a:srgbClr val="231F20"/>
                </a:solidFill>
                <a:latin typeface="Helvetica Neue"/>
                <a:cs typeface="Helvetica Neue"/>
              </a:rPr>
              <a:t>as  sentimental, human and tactile connoting  closeness, familiarity and</a:t>
            </a:r>
            <a:r>
              <a:rPr sz="3000" spc="-20" dirty="0">
                <a:solidFill>
                  <a:srgbClr val="231F20"/>
                </a:solidFill>
                <a:latin typeface="Helvetica Neue"/>
                <a:cs typeface="Helvetica Neue"/>
              </a:rPr>
              <a:t> </a:t>
            </a:r>
            <a:r>
              <a:rPr sz="3000" spc="-25" dirty="0">
                <a:solidFill>
                  <a:srgbClr val="231F20"/>
                </a:solidFill>
                <a:latin typeface="Helvetica Neue"/>
                <a:cs typeface="Helvetica Neue"/>
              </a:rPr>
              <a:t>intimacy.</a:t>
            </a:r>
            <a:endParaRPr sz="3000">
              <a:latin typeface="Helvetica Neue"/>
              <a:cs typeface="Helvetica Neue"/>
            </a:endParaRPr>
          </a:p>
        </p:txBody>
      </p:sp>
      <p:sp>
        <p:nvSpPr>
          <p:cNvPr id="3" name="object 3"/>
          <p:cNvSpPr txBox="1">
            <a:spLocks noGrp="1"/>
          </p:cNvSpPr>
          <p:nvPr>
            <p:ph type="title"/>
          </p:nvPr>
        </p:nvSpPr>
        <p:spPr>
          <a:xfrm>
            <a:off x="3726212" y="428851"/>
            <a:ext cx="3239770" cy="695960"/>
          </a:xfrm>
          <a:prstGeom prst="rect">
            <a:avLst/>
          </a:prstGeom>
        </p:spPr>
        <p:txBody>
          <a:bodyPr vert="horz" wrap="square" lIns="0" tIns="12700" rIns="0" bIns="0" rtlCol="0">
            <a:spAutoFit/>
          </a:bodyPr>
          <a:lstStyle/>
          <a:p>
            <a:pPr marL="12700">
              <a:lnSpc>
                <a:spcPct val="100000"/>
              </a:lnSpc>
              <a:spcBef>
                <a:spcPts val="100"/>
              </a:spcBef>
            </a:pPr>
            <a:r>
              <a:rPr sz="4400" b="1" spc="-15" dirty="0">
                <a:latin typeface="Helvetica Neue Condensed"/>
                <a:cs typeface="Helvetica Neue Condensed"/>
              </a:rPr>
              <a:t>Yarn</a:t>
            </a:r>
            <a:r>
              <a:rPr sz="4400" b="1" dirty="0">
                <a:latin typeface="Helvetica Neue Condensed"/>
                <a:cs typeface="Helvetica Neue Condensed"/>
              </a:rPr>
              <a:t> </a:t>
            </a:r>
            <a:r>
              <a:rPr sz="4400" b="1" spc="85" dirty="0">
                <a:latin typeface="Helvetica Neue Condensed"/>
                <a:cs typeface="Helvetica Neue Condensed"/>
              </a:rPr>
              <a:t>Bombing</a:t>
            </a:r>
            <a:endParaRPr sz="4400">
              <a:latin typeface="Helvetica Neue Condensed"/>
              <a:cs typeface="Helvetica Neue Condensed"/>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2562225"/>
            <a:ext cx="6730365" cy="3225800"/>
          </a:xfrm>
          <a:prstGeom prst="rect">
            <a:avLst/>
          </a:prstGeom>
        </p:spPr>
        <p:txBody>
          <a:bodyPr vert="horz" wrap="square" lIns="0" tIns="12700" rIns="0" bIns="0" rtlCol="0">
            <a:spAutoFit/>
          </a:bodyPr>
          <a:lstStyle/>
          <a:p>
            <a:pPr marL="12700" marR="5080">
              <a:lnSpc>
                <a:spcPct val="100000"/>
              </a:lnSpc>
              <a:spcBef>
                <a:spcPts val="100"/>
              </a:spcBef>
            </a:pPr>
            <a:r>
              <a:rPr sz="3000" spc="-60" dirty="0">
                <a:solidFill>
                  <a:srgbClr val="231F20"/>
                </a:solidFill>
                <a:latin typeface="Helvetica Neue"/>
                <a:cs typeface="Helvetica Neue"/>
              </a:rPr>
              <a:t>Yarn </a:t>
            </a:r>
            <a:r>
              <a:rPr sz="3000" dirty="0">
                <a:solidFill>
                  <a:srgbClr val="231F20"/>
                </a:solidFill>
                <a:latin typeface="Helvetica Neue"/>
                <a:cs typeface="Helvetica Neue"/>
              </a:rPr>
              <a:t>bombing subverts norms about  knitting and how it should be</a:t>
            </a:r>
            <a:r>
              <a:rPr sz="3000" spc="-100" dirty="0">
                <a:solidFill>
                  <a:srgbClr val="231F20"/>
                </a:solidFill>
                <a:latin typeface="Helvetica Neue"/>
                <a:cs typeface="Helvetica Neue"/>
              </a:rPr>
              <a:t> </a:t>
            </a:r>
            <a:r>
              <a:rPr sz="3000" dirty="0">
                <a:solidFill>
                  <a:srgbClr val="231F20"/>
                </a:solidFill>
                <a:latin typeface="Helvetica Neue"/>
                <a:cs typeface="Helvetica Neue"/>
              </a:rPr>
              <a:t>employed  and enjoyed. It takes </a:t>
            </a:r>
            <a:r>
              <a:rPr sz="3000" spc="10" dirty="0">
                <a:solidFill>
                  <a:srgbClr val="231F20"/>
                </a:solidFill>
                <a:latin typeface="Helvetica Neue"/>
                <a:cs typeface="Helvetica Neue"/>
              </a:rPr>
              <a:t>yarn </a:t>
            </a:r>
            <a:r>
              <a:rPr sz="3000" dirty="0">
                <a:solidFill>
                  <a:srgbClr val="231F20"/>
                </a:solidFill>
                <a:latin typeface="Helvetica Neue"/>
                <a:cs typeface="Helvetica Neue"/>
              </a:rPr>
              <a:t>into the  publicly experienced </a:t>
            </a:r>
            <a:r>
              <a:rPr sz="3000" spc="-5" dirty="0">
                <a:solidFill>
                  <a:srgbClr val="231F20"/>
                </a:solidFill>
                <a:latin typeface="Helvetica Neue"/>
                <a:cs typeface="Helvetica Neue"/>
              </a:rPr>
              <a:t>environment </a:t>
            </a:r>
            <a:r>
              <a:rPr sz="3000" dirty="0">
                <a:solidFill>
                  <a:srgbClr val="231F20"/>
                </a:solidFill>
                <a:latin typeface="Helvetica Neue"/>
                <a:cs typeface="Helvetica Neue"/>
              </a:rPr>
              <a:t>and  places it on every day objects for</a:t>
            </a:r>
            <a:r>
              <a:rPr sz="3000" spc="-60" dirty="0">
                <a:solidFill>
                  <a:srgbClr val="231F20"/>
                </a:solidFill>
                <a:latin typeface="Helvetica Neue"/>
                <a:cs typeface="Helvetica Neue"/>
              </a:rPr>
              <a:t> </a:t>
            </a:r>
            <a:r>
              <a:rPr sz="3000" dirty="0">
                <a:solidFill>
                  <a:srgbClr val="231F20"/>
                </a:solidFill>
                <a:latin typeface="Helvetica Neue"/>
                <a:cs typeface="Helvetica Neue"/>
              </a:rPr>
              <a:t>all</a:t>
            </a:r>
            <a:endParaRPr sz="3000" dirty="0">
              <a:latin typeface="Helvetica Neue"/>
              <a:cs typeface="Helvetica Neue"/>
            </a:endParaRPr>
          </a:p>
          <a:p>
            <a:pPr marL="12700" marR="443230">
              <a:lnSpc>
                <a:spcPct val="100000"/>
              </a:lnSpc>
            </a:pPr>
            <a:r>
              <a:rPr sz="3000" dirty="0">
                <a:solidFill>
                  <a:srgbClr val="231F20"/>
                </a:solidFill>
                <a:latin typeface="Helvetica Neue"/>
                <a:cs typeface="Helvetica Neue"/>
              </a:rPr>
              <a:t>to </a:t>
            </a:r>
            <a:r>
              <a:rPr sz="3000" spc="-40" dirty="0">
                <a:solidFill>
                  <a:srgbClr val="231F20"/>
                </a:solidFill>
                <a:latin typeface="Helvetica Neue"/>
                <a:cs typeface="Helvetica Neue"/>
              </a:rPr>
              <a:t>enjoy. </a:t>
            </a:r>
            <a:r>
              <a:rPr sz="3000" dirty="0">
                <a:solidFill>
                  <a:srgbClr val="231F20"/>
                </a:solidFill>
                <a:latin typeface="Helvetica Neue"/>
                <a:cs typeface="Helvetica Neue"/>
              </a:rPr>
              <a:t>In many ways it </a:t>
            </a:r>
            <a:r>
              <a:rPr sz="3000" spc="-10" dirty="0">
                <a:solidFill>
                  <a:srgbClr val="231F20"/>
                </a:solidFill>
                <a:latin typeface="Helvetica Neue"/>
                <a:cs typeface="Helvetica Neue"/>
              </a:rPr>
              <a:t>provides</a:t>
            </a:r>
            <a:r>
              <a:rPr sz="3000" spc="-20" dirty="0">
                <a:solidFill>
                  <a:srgbClr val="231F20"/>
                </a:solidFill>
                <a:latin typeface="Helvetica Neue"/>
                <a:cs typeface="Helvetica Neue"/>
              </a:rPr>
              <a:t> </a:t>
            </a:r>
            <a:r>
              <a:rPr sz="3000" dirty="0">
                <a:solidFill>
                  <a:srgbClr val="231F20"/>
                </a:solidFill>
                <a:latin typeface="Helvetica Neue"/>
                <a:cs typeface="Helvetica Neue"/>
              </a:rPr>
              <a:t>an  antithesis to our digital</a:t>
            </a:r>
            <a:r>
              <a:rPr sz="3000" spc="-30" dirty="0">
                <a:solidFill>
                  <a:srgbClr val="231F20"/>
                </a:solidFill>
                <a:latin typeface="Helvetica Neue"/>
                <a:cs typeface="Helvetica Neue"/>
              </a:rPr>
              <a:t> </a:t>
            </a:r>
            <a:r>
              <a:rPr sz="3000" dirty="0">
                <a:solidFill>
                  <a:srgbClr val="231F20"/>
                </a:solidFill>
                <a:latin typeface="Helvetica Neue"/>
                <a:cs typeface="Helvetica Neue"/>
              </a:rPr>
              <a:t>world.</a:t>
            </a:r>
            <a:endParaRPr sz="3000" dirty="0">
              <a:latin typeface="Helvetica Neue"/>
              <a:cs typeface="Helvetica Neue"/>
            </a:endParaRPr>
          </a:p>
        </p:txBody>
      </p:sp>
      <p:sp>
        <p:nvSpPr>
          <p:cNvPr id="3" name="object 3"/>
          <p:cNvSpPr txBox="1">
            <a:spLocks noGrp="1"/>
          </p:cNvSpPr>
          <p:nvPr>
            <p:ph type="title"/>
          </p:nvPr>
        </p:nvSpPr>
        <p:spPr>
          <a:xfrm>
            <a:off x="4044170" y="428851"/>
            <a:ext cx="2604135" cy="695960"/>
          </a:xfrm>
          <a:prstGeom prst="rect">
            <a:avLst/>
          </a:prstGeom>
        </p:spPr>
        <p:txBody>
          <a:bodyPr vert="horz" wrap="square" lIns="0" tIns="12700" rIns="0" bIns="0" rtlCol="0">
            <a:spAutoFit/>
          </a:bodyPr>
          <a:lstStyle/>
          <a:p>
            <a:pPr marL="12700">
              <a:lnSpc>
                <a:spcPct val="100000"/>
              </a:lnSpc>
              <a:spcBef>
                <a:spcPts val="100"/>
              </a:spcBef>
            </a:pPr>
            <a:r>
              <a:rPr sz="4400" b="1" spc="80" dirty="0">
                <a:latin typeface="Helvetica Neue Condensed"/>
                <a:cs typeface="Helvetica Neue Condensed"/>
              </a:rPr>
              <a:t>Subversion</a:t>
            </a:r>
            <a:endParaRPr sz="4400" dirty="0">
              <a:latin typeface="Helvetica Neue Condensed"/>
              <a:cs typeface="Helvetica Neue Condensed"/>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255300" y="1738861"/>
            <a:ext cx="6857365" cy="4140200"/>
          </a:xfrm>
          <a:prstGeom prst="rect">
            <a:avLst/>
          </a:prstGeom>
        </p:spPr>
        <p:txBody>
          <a:bodyPr vert="horz" wrap="square" lIns="0" tIns="12700" rIns="0" bIns="0" rtlCol="0">
            <a:spAutoFit/>
          </a:bodyPr>
          <a:lstStyle/>
          <a:p>
            <a:pPr marL="12700" marR="406400">
              <a:lnSpc>
                <a:spcPct val="100000"/>
              </a:lnSpc>
              <a:spcBef>
                <a:spcPts val="100"/>
              </a:spcBef>
            </a:pPr>
            <a:r>
              <a:rPr sz="3000" dirty="0">
                <a:solidFill>
                  <a:srgbClr val="231F20"/>
                </a:solidFill>
                <a:latin typeface="Helvetica Neue"/>
                <a:cs typeface="Helvetica Neue"/>
              </a:rPr>
              <a:t>The </a:t>
            </a:r>
            <a:r>
              <a:rPr sz="3000" spc="-5" dirty="0">
                <a:solidFill>
                  <a:srgbClr val="231F20"/>
                </a:solidFill>
                <a:latin typeface="Helvetica Neue"/>
                <a:cs typeface="Helvetica Neue"/>
              </a:rPr>
              <a:t>recontextualisation </a:t>
            </a:r>
            <a:r>
              <a:rPr sz="3000" dirty="0">
                <a:solidFill>
                  <a:srgbClr val="231F20"/>
                </a:solidFill>
                <a:latin typeface="Helvetica Neue"/>
                <a:cs typeface="Helvetica Neue"/>
              </a:rPr>
              <a:t>is often used  by ‘bombers’ to subvert ideas about  femininity and domesticity by taking</a:t>
            </a:r>
            <a:r>
              <a:rPr sz="3000" spc="-100" dirty="0">
                <a:solidFill>
                  <a:srgbClr val="231F20"/>
                </a:solidFill>
                <a:latin typeface="Helvetica Neue"/>
                <a:cs typeface="Helvetica Neue"/>
              </a:rPr>
              <a:t> </a:t>
            </a:r>
            <a:r>
              <a:rPr sz="3000" dirty="0">
                <a:solidFill>
                  <a:srgbClr val="231F20"/>
                </a:solidFill>
                <a:latin typeface="Helvetica Neue"/>
                <a:cs typeface="Helvetica Neue"/>
              </a:rPr>
              <a:t>a  ‘homemaker’ medium into</a:t>
            </a:r>
            <a:r>
              <a:rPr sz="3000" spc="-35" dirty="0">
                <a:solidFill>
                  <a:srgbClr val="231F20"/>
                </a:solidFill>
                <a:latin typeface="Helvetica Neue"/>
                <a:cs typeface="Helvetica Neue"/>
              </a:rPr>
              <a:t> </a:t>
            </a:r>
            <a:r>
              <a:rPr sz="3000" spc="-30" dirty="0">
                <a:solidFill>
                  <a:srgbClr val="231F20"/>
                </a:solidFill>
                <a:latin typeface="Helvetica Neue"/>
                <a:cs typeface="Helvetica Neue"/>
              </a:rPr>
              <a:t>society.</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Others </a:t>
            </a:r>
            <a:r>
              <a:rPr sz="3000" spc="-20" dirty="0">
                <a:solidFill>
                  <a:srgbClr val="231F20"/>
                </a:solidFill>
                <a:latin typeface="Helvetica Neue"/>
                <a:cs typeface="Helvetica Neue"/>
              </a:rPr>
              <a:t>are </a:t>
            </a:r>
            <a:r>
              <a:rPr sz="3000" dirty="0">
                <a:solidFill>
                  <a:srgbClr val="231F20"/>
                </a:solidFill>
                <a:latin typeface="Helvetica Neue"/>
                <a:cs typeface="Helvetica Neue"/>
              </a:rPr>
              <a:t>drawn to the peaceful  </a:t>
            </a:r>
            <a:r>
              <a:rPr sz="3000" spc="-10" dirty="0">
                <a:solidFill>
                  <a:srgbClr val="231F20"/>
                </a:solidFill>
                <a:latin typeface="Helvetica Neue"/>
                <a:cs typeface="Helvetica Neue"/>
              </a:rPr>
              <a:t>protest </a:t>
            </a:r>
            <a:r>
              <a:rPr sz="3000" dirty="0">
                <a:solidFill>
                  <a:srgbClr val="231F20"/>
                </a:solidFill>
                <a:latin typeface="Helvetica Neue"/>
                <a:cs typeface="Helvetica Neue"/>
              </a:rPr>
              <a:t>aspect of </a:t>
            </a:r>
            <a:r>
              <a:rPr sz="3000" spc="10" dirty="0">
                <a:solidFill>
                  <a:srgbClr val="231F20"/>
                </a:solidFill>
                <a:latin typeface="Helvetica Neue"/>
                <a:cs typeface="Helvetica Neue"/>
              </a:rPr>
              <a:t>yarn </a:t>
            </a:r>
            <a:r>
              <a:rPr sz="3000" dirty="0">
                <a:solidFill>
                  <a:srgbClr val="231F20"/>
                </a:solidFill>
                <a:latin typeface="Helvetica Neue"/>
                <a:cs typeface="Helvetica Neue"/>
              </a:rPr>
              <a:t>bombing, often  rallying </a:t>
            </a:r>
            <a:r>
              <a:rPr sz="3000" spc="-10" dirty="0">
                <a:solidFill>
                  <a:srgbClr val="231F20"/>
                </a:solidFill>
                <a:latin typeface="Helvetica Neue"/>
                <a:cs typeface="Helvetica Neue"/>
              </a:rPr>
              <a:t>around </a:t>
            </a:r>
            <a:r>
              <a:rPr sz="3000" dirty="0">
                <a:solidFill>
                  <a:srgbClr val="231F20"/>
                </a:solidFill>
                <a:latin typeface="Helvetica Neue"/>
                <a:cs typeface="Helvetica Neue"/>
              </a:rPr>
              <a:t>activist movements</a:t>
            </a:r>
            <a:r>
              <a:rPr sz="3000" spc="-85" dirty="0">
                <a:solidFill>
                  <a:srgbClr val="231F20"/>
                </a:solidFill>
                <a:latin typeface="Helvetica Neue"/>
                <a:cs typeface="Helvetica Neue"/>
              </a:rPr>
              <a:t> </a:t>
            </a:r>
            <a:r>
              <a:rPr sz="3000" dirty="0">
                <a:solidFill>
                  <a:srgbClr val="231F20"/>
                </a:solidFill>
                <a:latin typeface="Helvetica Neue"/>
                <a:cs typeface="Helvetica Neue"/>
              </a:rPr>
              <a:t>such  as feminism and</a:t>
            </a:r>
            <a:r>
              <a:rPr sz="3000" spc="-30" dirty="0">
                <a:solidFill>
                  <a:srgbClr val="231F20"/>
                </a:solidFill>
                <a:latin typeface="Helvetica Neue"/>
                <a:cs typeface="Helvetica Neue"/>
              </a:rPr>
              <a:t> </a:t>
            </a:r>
            <a:r>
              <a:rPr sz="3000" dirty="0">
                <a:solidFill>
                  <a:srgbClr val="231F20"/>
                </a:solidFill>
                <a:latin typeface="Helvetica Neue"/>
                <a:cs typeface="Helvetica Neue"/>
              </a:rPr>
              <a:t>anti-consumerism.</a:t>
            </a:r>
            <a:endParaRPr sz="3000">
              <a:latin typeface="Helvetica Neue"/>
              <a:cs typeface="Helvetica Neue"/>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1030054"/>
            <a:ext cx="9777599" cy="5499899"/>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444500" y="6785305"/>
            <a:ext cx="6096000" cy="391160"/>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31F20"/>
                </a:solidFill>
                <a:latin typeface="HelveticaNeue-Medium"/>
                <a:cs typeface="HelveticaNeue-Medium"/>
              </a:rPr>
              <a:t>Point Loma </a:t>
            </a:r>
            <a:r>
              <a:rPr sz="2400" spc="-10" dirty="0">
                <a:solidFill>
                  <a:srgbClr val="231F20"/>
                </a:solidFill>
                <a:latin typeface="HelveticaNeue-Medium"/>
                <a:cs typeface="HelveticaNeue-Medium"/>
              </a:rPr>
              <a:t>Nazarene </a:t>
            </a:r>
            <a:r>
              <a:rPr sz="2400" spc="-25" dirty="0">
                <a:solidFill>
                  <a:srgbClr val="231F20"/>
                </a:solidFill>
                <a:latin typeface="HelveticaNeue-Medium"/>
                <a:cs typeface="HelveticaNeue-Medium"/>
              </a:rPr>
              <a:t>University,</a:t>
            </a:r>
            <a:r>
              <a:rPr sz="2400" spc="30" dirty="0">
                <a:solidFill>
                  <a:srgbClr val="231F20"/>
                </a:solidFill>
                <a:latin typeface="HelveticaNeue-Medium"/>
                <a:cs typeface="HelveticaNeue-Medium"/>
              </a:rPr>
              <a:t> </a:t>
            </a:r>
            <a:r>
              <a:rPr sz="2400" dirty="0">
                <a:solidFill>
                  <a:srgbClr val="231F20"/>
                </a:solidFill>
                <a:latin typeface="HelveticaNeue-Medium"/>
                <a:cs typeface="HelveticaNeue-Medium"/>
              </a:rPr>
              <a:t>California.</a:t>
            </a:r>
            <a:endParaRPr sz="2400" dirty="0">
              <a:latin typeface="HelveticaNeue-Medium"/>
              <a:cs typeface="HelveticaNeue-Medium"/>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916240" y="457205"/>
            <a:ext cx="8859520" cy="6644640"/>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62299" y="2105025"/>
            <a:ext cx="8365490" cy="3244478"/>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An excellent subversive example of </a:t>
            </a:r>
            <a:r>
              <a:rPr sz="3000" spc="10" dirty="0">
                <a:solidFill>
                  <a:srgbClr val="231F20"/>
                </a:solidFill>
                <a:latin typeface="Helvetica Neue"/>
                <a:cs typeface="Helvetica Neue"/>
              </a:rPr>
              <a:t>yarn  </a:t>
            </a:r>
            <a:r>
              <a:rPr sz="3000" dirty="0">
                <a:solidFill>
                  <a:srgbClr val="231F20"/>
                </a:solidFill>
                <a:latin typeface="Helvetica Neue"/>
                <a:cs typeface="Helvetica Neue"/>
              </a:rPr>
              <a:t>bombing was applied to the </a:t>
            </a:r>
            <a:r>
              <a:rPr sz="3000" i="1" spc="-15" dirty="0">
                <a:solidFill>
                  <a:srgbClr val="231F20"/>
                </a:solidFill>
                <a:latin typeface="Helvetica Neue"/>
                <a:cs typeface="Helvetica Neue"/>
              </a:rPr>
              <a:t>Charging </a:t>
            </a:r>
            <a:r>
              <a:rPr sz="3000" i="1" dirty="0">
                <a:solidFill>
                  <a:srgbClr val="231F20"/>
                </a:solidFill>
                <a:latin typeface="Helvetica Neue"/>
                <a:cs typeface="Helvetica Neue"/>
              </a:rPr>
              <a:t>Bull </a:t>
            </a:r>
            <a:r>
              <a:rPr sz="3000" dirty="0">
                <a:solidFill>
                  <a:srgbClr val="231F20"/>
                </a:solidFill>
                <a:latin typeface="Helvetica Neue"/>
                <a:cs typeface="Helvetica Neue"/>
              </a:rPr>
              <a:t>on  </a:t>
            </a:r>
            <a:r>
              <a:rPr sz="3000" spc="-30" dirty="0">
                <a:solidFill>
                  <a:srgbClr val="231F20"/>
                </a:solidFill>
                <a:latin typeface="Helvetica Neue"/>
                <a:cs typeface="Helvetica Neue"/>
              </a:rPr>
              <a:t>Wall </a:t>
            </a:r>
            <a:r>
              <a:rPr sz="3000" spc="-10" dirty="0">
                <a:solidFill>
                  <a:srgbClr val="231F20"/>
                </a:solidFill>
                <a:latin typeface="Helvetica Neue"/>
                <a:cs typeface="Helvetica Neue"/>
              </a:rPr>
              <a:t>Street </a:t>
            </a:r>
            <a:r>
              <a:rPr sz="3000" dirty="0">
                <a:solidFill>
                  <a:srgbClr val="231F20"/>
                </a:solidFill>
                <a:latin typeface="Helvetica Neue"/>
                <a:cs typeface="Helvetica Neue"/>
              </a:rPr>
              <a:t>in the financial district of New </a:t>
            </a:r>
            <a:r>
              <a:rPr sz="3000" spc="-85" dirty="0">
                <a:solidFill>
                  <a:srgbClr val="231F20"/>
                </a:solidFill>
                <a:latin typeface="Helvetica Neue"/>
                <a:cs typeface="Helvetica Neue"/>
              </a:rPr>
              <a:t>York </a:t>
            </a:r>
            <a:r>
              <a:rPr sz="3000" dirty="0">
                <a:solidFill>
                  <a:srgbClr val="231F20"/>
                </a:solidFill>
                <a:latin typeface="Helvetica Neue"/>
                <a:cs typeface="Helvetica Neue"/>
              </a:rPr>
              <a:t>by  Ms. Hemmons in 2010. The bull is the</a:t>
            </a:r>
            <a:r>
              <a:rPr sz="3000" spc="-70" dirty="0">
                <a:solidFill>
                  <a:srgbClr val="231F20"/>
                </a:solidFill>
                <a:latin typeface="Helvetica Neue"/>
                <a:cs typeface="Helvetica Neue"/>
              </a:rPr>
              <a:t> </a:t>
            </a:r>
            <a:r>
              <a:rPr sz="3000" dirty="0">
                <a:solidFill>
                  <a:srgbClr val="231F20"/>
                </a:solidFill>
                <a:latin typeface="Helvetica Neue"/>
                <a:cs typeface="Helvetica Neue"/>
              </a:rPr>
              <a:t>epitomy</a:t>
            </a:r>
            <a:endParaRPr sz="3000" dirty="0">
              <a:latin typeface="Helvetica Neue"/>
              <a:cs typeface="Helvetica Neue"/>
            </a:endParaRPr>
          </a:p>
          <a:p>
            <a:pPr marL="12700" marR="10160">
              <a:lnSpc>
                <a:spcPct val="100000"/>
              </a:lnSpc>
            </a:pPr>
            <a:r>
              <a:rPr sz="3000" dirty="0">
                <a:solidFill>
                  <a:srgbClr val="231F20"/>
                </a:solidFill>
                <a:latin typeface="Helvetica Neue"/>
                <a:cs typeface="Helvetica Neue"/>
              </a:rPr>
              <a:t>of </a:t>
            </a:r>
            <a:r>
              <a:rPr sz="3000" spc="-10" dirty="0">
                <a:solidFill>
                  <a:srgbClr val="231F20"/>
                </a:solidFill>
                <a:latin typeface="Helvetica Neue"/>
                <a:cs typeface="Helvetica Neue"/>
              </a:rPr>
              <a:t>agressive, </a:t>
            </a:r>
            <a:r>
              <a:rPr sz="3000" dirty="0">
                <a:solidFill>
                  <a:srgbClr val="231F20"/>
                </a:solidFill>
                <a:latin typeface="Helvetica Neue"/>
                <a:cs typeface="Helvetica Neue"/>
              </a:rPr>
              <a:t>masculine, financial optimism and</a:t>
            </a:r>
            <a:r>
              <a:rPr sz="3000" spc="-45" dirty="0">
                <a:solidFill>
                  <a:srgbClr val="231F20"/>
                </a:solidFill>
                <a:latin typeface="Helvetica Neue"/>
                <a:cs typeface="Helvetica Neue"/>
              </a:rPr>
              <a:t> </a:t>
            </a:r>
            <a:r>
              <a:rPr sz="3000" dirty="0">
                <a:solidFill>
                  <a:srgbClr val="231F20"/>
                </a:solidFill>
                <a:latin typeface="Helvetica Neue"/>
                <a:cs typeface="Helvetica Neue"/>
              </a:rPr>
              <a:t>it  is its’ context amongst financial institutions that  </a:t>
            </a:r>
            <a:r>
              <a:rPr sz="3000" spc="-15" dirty="0">
                <a:solidFill>
                  <a:srgbClr val="231F20"/>
                </a:solidFill>
                <a:latin typeface="Helvetica Neue"/>
                <a:cs typeface="Helvetica Neue"/>
              </a:rPr>
              <a:t>largely </a:t>
            </a:r>
            <a:r>
              <a:rPr sz="3000" dirty="0">
                <a:solidFill>
                  <a:srgbClr val="231F20"/>
                </a:solidFill>
                <a:latin typeface="Helvetica Neue"/>
                <a:cs typeface="Helvetica Neue"/>
              </a:rPr>
              <a:t>defines its’</a:t>
            </a:r>
            <a:r>
              <a:rPr sz="3000" spc="5" dirty="0">
                <a:solidFill>
                  <a:srgbClr val="231F20"/>
                </a:solidFill>
                <a:latin typeface="Helvetica Neue"/>
                <a:cs typeface="Helvetica Neue"/>
              </a:rPr>
              <a:t> </a:t>
            </a:r>
            <a:r>
              <a:rPr sz="3000" dirty="0">
                <a:solidFill>
                  <a:srgbClr val="231F20"/>
                </a:solidFill>
                <a:latin typeface="Helvetica Neue"/>
                <a:cs typeface="Helvetica Neue"/>
              </a:rPr>
              <a:t>meaning.</a:t>
            </a:r>
            <a:endParaRPr sz="3000" dirty="0">
              <a:latin typeface="Helvetica Neue"/>
              <a:cs typeface="Helvetica Neue"/>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5ADD3BC9-6355-8F40-917C-7A419B64A1F4}"/>
              </a:ext>
            </a:extLst>
          </p:cNvPr>
          <p:cNvSpPr txBox="1"/>
          <p:nvPr/>
        </p:nvSpPr>
        <p:spPr>
          <a:xfrm>
            <a:off x="1562299" y="2257425"/>
            <a:ext cx="8365490" cy="3244478"/>
          </a:xfrm>
          <a:prstGeom prst="rect">
            <a:avLst/>
          </a:prstGeom>
        </p:spPr>
        <p:txBody>
          <a:bodyPr vert="horz" wrap="square" lIns="0" tIns="12700" rIns="0" bIns="0" rtlCol="0">
            <a:spAutoFit/>
          </a:bodyPr>
          <a:lstStyle/>
          <a:p>
            <a:pPr marL="12700" marR="614680">
              <a:lnSpc>
                <a:spcPct val="100000"/>
              </a:lnSpc>
            </a:pPr>
            <a:r>
              <a:rPr sz="3000" spc="-35" dirty="0">
                <a:solidFill>
                  <a:srgbClr val="231F20"/>
                </a:solidFill>
                <a:latin typeface="Helvetica Neue"/>
                <a:cs typeface="Helvetica Neue"/>
              </a:rPr>
              <a:t>However,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an act of </a:t>
            </a:r>
            <a:r>
              <a:rPr sz="3000" spc="10" dirty="0">
                <a:solidFill>
                  <a:srgbClr val="231F20"/>
                </a:solidFill>
                <a:latin typeface="Helvetica Neue"/>
                <a:cs typeface="Helvetica Neue"/>
              </a:rPr>
              <a:t>yarn </a:t>
            </a:r>
            <a:r>
              <a:rPr sz="3000" dirty="0">
                <a:solidFill>
                  <a:srgbClr val="231F20"/>
                </a:solidFill>
                <a:latin typeface="Helvetica Neue"/>
                <a:cs typeface="Helvetica Neue"/>
              </a:rPr>
              <a:t>bombing it  was metamorphosed and tamed. The </a:t>
            </a:r>
            <a:r>
              <a:rPr sz="3000" spc="-10" dirty="0">
                <a:solidFill>
                  <a:srgbClr val="231F20"/>
                </a:solidFill>
                <a:latin typeface="Helvetica Neue"/>
                <a:cs typeface="Helvetica Neue"/>
              </a:rPr>
              <a:t>fierce  </a:t>
            </a:r>
            <a:r>
              <a:rPr sz="3000" dirty="0">
                <a:solidFill>
                  <a:srgbClr val="231F20"/>
                </a:solidFill>
                <a:latin typeface="Helvetica Neue"/>
                <a:cs typeface="Helvetica Neue"/>
              </a:rPr>
              <a:t>and powerful </a:t>
            </a:r>
            <a:r>
              <a:rPr sz="3000" spc="-15" dirty="0">
                <a:solidFill>
                  <a:srgbClr val="231F20"/>
                </a:solidFill>
                <a:latin typeface="Helvetica Neue"/>
                <a:cs typeface="Helvetica Neue"/>
              </a:rPr>
              <a:t>charging </a:t>
            </a:r>
            <a:r>
              <a:rPr sz="3000" dirty="0">
                <a:solidFill>
                  <a:srgbClr val="231F20"/>
                </a:solidFill>
                <a:latin typeface="Helvetica Neue"/>
                <a:cs typeface="Helvetica Neue"/>
              </a:rPr>
              <a:t>icon is dismantled</a:t>
            </a:r>
            <a:r>
              <a:rPr sz="3000" spc="-50" dirty="0">
                <a:solidFill>
                  <a:srgbClr val="231F20"/>
                </a:solidFill>
                <a:latin typeface="Helvetica Neue"/>
                <a:cs typeface="Helvetica Neue"/>
              </a:rPr>
              <a:t> </a:t>
            </a:r>
            <a:r>
              <a:rPr sz="3000" dirty="0">
                <a:solidFill>
                  <a:srgbClr val="231F20"/>
                </a:solidFill>
                <a:latin typeface="Helvetica Neue"/>
                <a:cs typeface="Helvetica Neue"/>
              </a:rPr>
              <a:t>into</a:t>
            </a:r>
            <a:endParaRPr sz="3000" dirty="0">
              <a:latin typeface="Helvetica Neue"/>
              <a:cs typeface="Helvetica Neue"/>
            </a:endParaRPr>
          </a:p>
          <a:p>
            <a:pPr marL="12700" marR="8890">
              <a:lnSpc>
                <a:spcPct val="100000"/>
              </a:lnSpc>
            </a:pPr>
            <a:r>
              <a:rPr sz="3000" dirty="0">
                <a:solidFill>
                  <a:srgbClr val="231F20"/>
                </a:solidFill>
                <a:latin typeface="Helvetica Neue"/>
                <a:cs typeface="Helvetica Neue"/>
              </a:rPr>
              <a:t>something </a:t>
            </a:r>
            <a:r>
              <a:rPr sz="3000" spc="-15" dirty="0">
                <a:solidFill>
                  <a:srgbClr val="231F20"/>
                </a:solidFill>
                <a:latin typeface="Helvetica Neue"/>
                <a:cs typeface="Helvetica Neue"/>
              </a:rPr>
              <a:t>more </a:t>
            </a:r>
            <a:r>
              <a:rPr sz="3000" dirty="0">
                <a:solidFill>
                  <a:srgbClr val="231F20"/>
                </a:solidFill>
                <a:latin typeface="Helvetica Neue"/>
                <a:cs typeface="Helvetica Neue"/>
              </a:rPr>
              <a:t>compassionate and</a:t>
            </a:r>
            <a:r>
              <a:rPr sz="3000" spc="-80" dirty="0">
                <a:solidFill>
                  <a:srgbClr val="231F20"/>
                </a:solidFill>
                <a:latin typeface="Helvetica Neue"/>
                <a:cs typeface="Helvetica Neue"/>
              </a:rPr>
              <a:t> </a:t>
            </a:r>
            <a:r>
              <a:rPr sz="3000" dirty="0">
                <a:solidFill>
                  <a:srgbClr val="231F20"/>
                </a:solidFill>
                <a:latin typeface="Helvetica Neue"/>
                <a:cs typeface="Helvetica Neue"/>
              </a:rPr>
              <a:t>empathetic.  </a:t>
            </a:r>
            <a:r>
              <a:rPr sz="3000" spc="-60" dirty="0">
                <a:solidFill>
                  <a:srgbClr val="231F20"/>
                </a:solidFill>
                <a:latin typeface="Helvetica Neue"/>
                <a:cs typeface="Helvetica Neue"/>
              </a:rPr>
              <a:t>It’s </a:t>
            </a:r>
            <a:r>
              <a:rPr sz="3000" dirty="0">
                <a:solidFill>
                  <a:srgbClr val="231F20"/>
                </a:solidFill>
                <a:latin typeface="Helvetica Neue"/>
                <a:cs typeface="Helvetica Neue"/>
              </a:rPr>
              <a:t>appearance was transformed to </a:t>
            </a:r>
            <a:r>
              <a:rPr sz="3000" spc="-10" dirty="0">
                <a:solidFill>
                  <a:srgbClr val="231F20"/>
                </a:solidFill>
                <a:latin typeface="Helvetica Neue"/>
                <a:cs typeface="Helvetica Neue"/>
              </a:rPr>
              <a:t>provide </a:t>
            </a:r>
            <a:r>
              <a:rPr sz="3000" dirty="0">
                <a:solidFill>
                  <a:srgbClr val="231F20"/>
                </a:solidFill>
                <a:latin typeface="Helvetica Neue"/>
                <a:cs typeface="Helvetica Neue"/>
              </a:rPr>
              <a:t>a  stark contrast to its’ original metaphorical value  in the context of the financial</a:t>
            </a:r>
            <a:r>
              <a:rPr sz="3000" spc="-25" dirty="0">
                <a:solidFill>
                  <a:srgbClr val="231F20"/>
                </a:solidFill>
                <a:latin typeface="Helvetica Neue"/>
                <a:cs typeface="Helvetica Neue"/>
              </a:rPr>
              <a:t> </a:t>
            </a:r>
            <a:r>
              <a:rPr sz="3000" dirty="0">
                <a:solidFill>
                  <a:srgbClr val="231F20"/>
                </a:solidFill>
                <a:latin typeface="Helvetica Neue"/>
                <a:cs typeface="Helvetica Neue"/>
              </a:rPr>
              <a:t>district.</a:t>
            </a:r>
            <a:endParaRPr sz="3000" dirty="0">
              <a:latin typeface="Helvetica Neue"/>
              <a:cs typeface="Helvetica Neue"/>
            </a:endParaRPr>
          </a:p>
        </p:txBody>
      </p:sp>
    </p:spTree>
    <p:extLst>
      <p:ext uri="{BB962C8B-B14F-4D97-AF65-F5344CB8AC3E}">
        <p14:creationId xmlns:p14="http://schemas.microsoft.com/office/powerpoint/2010/main" val="17269524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19214"/>
            <a:ext cx="9777600" cy="6521582"/>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333300" y="5846169"/>
            <a:ext cx="4489450" cy="756920"/>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31F20"/>
                </a:solidFill>
                <a:latin typeface="HelveticaNeue-Medium"/>
                <a:cs typeface="HelveticaNeue-Medium"/>
              </a:rPr>
              <a:t>Kristen Visbal, </a:t>
            </a:r>
            <a:r>
              <a:rPr sz="2400" i="1" dirty="0">
                <a:solidFill>
                  <a:srgbClr val="231F20"/>
                </a:solidFill>
                <a:latin typeface="HelveticaNeue-MediumItalic"/>
                <a:cs typeface="HelveticaNeue-MediumItalic"/>
              </a:rPr>
              <a:t>The Fearless</a:t>
            </a:r>
            <a:r>
              <a:rPr sz="2400" i="1" spc="-80" dirty="0">
                <a:solidFill>
                  <a:srgbClr val="231F20"/>
                </a:solidFill>
                <a:latin typeface="HelveticaNeue-MediumItalic"/>
                <a:cs typeface="HelveticaNeue-MediumItalic"/>
              </a:rPr>
              <a:t> </a:t>
            </a:r>
            <a:r>
              <a:rPr sz="2400" i="1" dirty="0">
                <a:solidFill>
                  <a:srgbClr val="231F20"/>
                </a:solidFill>
                <a:latin typeface="HelveticaNeue-MediumItalic"/>
                <a:cs typeface="HelveticaNeue-MediumItalic"/>
              </a:rPr>
              <a:t>Girl</a:t>
            </a:r>
            <a:endParaRPr sz="2400" dirty="0">
              <a:latin typeface="HelveticaNeue-MediumItalic"/>
              <a:cs typeface="HelveticaNeue-MediumItalic"/>
            </a:endParaRPr>
          </a:p>
          <a:p>
            <a:pPr marL="12700">
              <a:lnSpc>
                <a:spcPct val="100000"/>
              </a:lnSpc>
            </a:pPr>
            <a:r>
              <a:rPr sz="2400" dirty="0">
                <a:solidFill>
                  <a:srgbClr val="231F20"/>
                </a:solidFill>
                <a:latin typeface="HelveticaNeue-Medium"/>
                <a:cs typeface="HelveticaNeue-Medium"/>
              </a:rPr>
              <a:t>statue on </a:t>
            </a:r>
            <a:r>
              <a:rPr sz="2400" spc="-25" dirty="0">
                <a:solidFill>
                  <a:srgbClr val="231F20"/>
                </a:solidFill>
                <a:latin typeface="HelveticaNeue-Medium"/>
                <a:cs typeface="HelveticaNeue-Medium"/>
              </a:rPr>
              <a:t>Wall </a:t>
            </a:r>
            <a:r>
              <a:rPr sz="2400" spc="-10" dirty="0">
                <a:solidFill>
                  <a:srgbClr val="231F20"/>
                </a:solidFill>
                <a:latin typeface="HelveticaNeue-Medium"/>
                <a:cs typeface="HelveticaNeue-Medium"/>
              </a:rPr>
              <a:t>Street,</a:t>
            </a:r>
            <a:r>
              <a:rPr sz="2400" dirty="0">
                <a:solidFill>
                  <a:srgbClr val="231F20"/>
                </a:solidFill>
                <a:latin typeface="HelveticaNeue-Medium"/>
                <a:cs typeface="HelveticaNeue-Medium"/>
              </a:rPr>
              <a:t> 2017.</a:t>
            </a:r>
            <a:endParaRPr sz="2400" dirty="0">
              <a:latin typeface="HelveticaNeue-Medium"/>
              <a:cs typeface="HelveticaNeue-Medium"/>
            </a:endParaRPr>
          </a:p>
        </p:txBody>
      </p:sp>
      <p:sp>
        <p:nvSpPr>
          <p:cNvPr id="3" name="object 3"/>
          <p:cNvSpPr/>
          <p:nvPr/>
        </p:nvSpPr>
        <p:spPr>
          <a:xfrm>
            <a:off x="457200" y="1024492"/>
            <a:ext cx="4133268" cy="5511024"/>
          </a:xfrm>
          <a:prstGeom prst="rect">
            <a:avLst/>
          </a:prstGeom>
          <a:blipFill>
            <a:blip cstate="print"/>
            <a:stretch>
              <a:fillRect/>
            </a:stretch>
          </a:blipFill>
        </p:spPr>
        <p:txBody>
          <a:bodyPr wrap="square" lIns="0" tIns="0" rIns="0" bIns="0" rtlCol="0"/>
          <a:lstStyle/>
          <a:p>
            <a:endParaRPr/>
          </a:p>
        </p:txBody>
      </p:sp>
      <p:sp>
        <p:nvSpPr>
          <p:cNvPr id="4" name="object 4"/>
          <p:cNvSpPr/>
          <p:nvPr/>
        </p:nvSpPr>
        <p:spPr>
          <a:xfrm>
            <a:off x="4701730" y="1024496"/>
            <a:ext cx="5533069" cy="3965364"/>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689775" y="1510261"/>
            <a:ext cx="7223759" cy="45974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The britart.com </a:t>
            </a:r>
            <a:r>
              <a:rPr sz="3000" spc="-5" dirty="0">
                <a:solidFill>
                  <a:srgbClr val="231F20"/>
                </a:solidFill>
                <a:latin typeface="Helvetica Neue"/>
                <a:cs typeface="Helvetica Neue"/>
              </a:rPr>
              <a:t>promotional </a:t>
            </a:r>
            <a:r>
              <a:rPr sz="3000" dirty="0">
                <a:solidFill>
                  <a:srgbClr val="231F20"/>
                </a:solidFill>
                <a:latin typeface="Helvetica Neue"/>
                <a:cs typeface="Helvetica Neue"/>
              </a:rPr>
              <a:t>campaign  raised the question ‘what is art?’ </a:t>
            </a:r>
            <a:r>
              <a:rPr sz="3000" spc="-10" dirty="0">
                <a:solidFill>
                  <a:srgbClr val="231F20"/>
                </a:solidFill>
                <a:latin typeface="Helvetica Neue"/>
                <a:cs typeface="Helvetica Neue"/>
              </a:rPr>
              <a:t>through  </a:t>
            </a:r>
            <a:r>
              <a:rPr sz="3000" spc="-5" dirty="0">
                <a:solidFill>
                  <a:srgbClr val="231F20"/>
                </a:solidFill>
                <a:latin typeface="Helvetica Neue"/>
                <a:cs typeface="Helvetica Neue"/>
              </a:rPr>
              <a:t>appropriation. </a:t>
            </a:r>
            <a:r>
              <a:rPr sz="3000" dirty="0">
                <a:solidFill>
                  <a:srgbClr val="231F20"/>
                </a:solidFill>
                <a:latin typeface="Helvetica Neue"/>
                <a:cs typeface="Helvetica Neue"/>
              </a:rPr>
              <a:t>In the spirit of </a:t>
            </a:r>
            <a:r>
              <a:rPr sz="3000" spc="-10" dirty="0">
                <a:solidFill>
                  <a:srgbClr val="231F20"/>
                </a:solidFill>
                <a:latin typeface="Helvetica Neue"/>
                <a:cs typeface="Helvetica Neue"/>
              </a:rPr>
              <a:t>Marcel  </a:t>
            </a:r>
            <a:r>
              <a:rPr sz="3000" spc="-25" dirty="0">
                <a:solidFill>
                  <a:srgbClr val="231F20"/>
                </a:solidFill>
                <a:latin typeface="Helvetica Neue"/>
                <a:cs typeface="Helvetica Neue"/>
              </a:rPr>
              <a:t>Duchamp’s </a:t>
            </a:r>
            <a:r>
              <a:rPr sz="3000" spc="-5" dirty="0">
                <a:solidFill>
                  <a:srgbClr val="231F20"/>
                </a:solidFill>
                <a:latin typeface="Helvetica Neue"/>
                <a:cs typeface="Helvetica Neue"/>
              </a:rPr>
              <a:t>readymades, manufactured  </a:t>
            </a:r>
            <a:r>
              <a:rPr sz="3000" dirty="0">
                <a:solidFill>
                  <a:srgbClr val="231F20"/>
                </a:solidFill>
                <a:latin typeface="Helvetica Neue"/>
                <a:cs typeface="Helvetica Neue"/>
              </a:rPr>
              <a:t>objects in public spaces </a:t>
            </a:r>
            <a:r>
              <a:rPr sz="3000" spc="-15" dirty="0">
                <a:solidFill>
                  <a:srgbClr val="231F20"/>
                </a:solidFill>
                <a:latin typeface="Helvetica Neue"/>
                <a:cs typeface="Helvetica Neue"/>
              </a:rPr>
              <a:t>were </a:t>
            </a:r>
            <a:r>
              <a:rPr sz="3000" spc="-10" dirty="0">
                <a:solidFill>
                  <a:srgbClr val="231F20"/>
                </a:solidFill>
                <a:latin typeface="Helvetica Neue"/>
                <a:cs typeface="Helvetica Neue"/>
              </a:rPr>
              <a:t>reimagined  </a:t>
            </a:r>
            <a:r>
              <a:rPr sz="3000" dirty="0">
                <a:solidFill>
                  <a:srgbClr val="231F20"/>
                </a:solidFill>
                <a:latin typeface="Helvetica Neue"/>
                <a:cs typeface="Helvetica Neue"/>
              </a:rPr>
              <a:t>as artefacts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an </a:t>
            </a:r>
            <a:r>
              <a:rPr sz="3000" spc="-10" dirty="0">
                <a:solidFill>
                  <a:srgbClr val="231F20"/>
                </a:solidFill>
                <a:latin typeface="Helvetica Neue"/>
                <a:cs typeface="Helvetica Neue"/>
              </a:rPr>
              <a:t>ironic </a:t>
            </a:r>
            <a:r>
              <a:rPr sz="3000" dirty="0">
                <a:solidFill>
                  <a:srgbClr val="231F20"/>
                </a:solidFill>
                <a:latin typeface="Helvetica Neue"/>
                <a:cs typeface="Helvetica Neue"/>
              </a:rPr>
              <a:t>exhibition  labelling system. The application of the  descriptive labels written in a gallery style  </a:t>
            </a:r>
            <a:r>
              <a:rPr sz="3000" spc="-5" dirty="0">
                <a:solidFill>
                  <a:srgbClr val="231F20"/>
                </a:solidFill>
                <a:latin typeface="Helvetica Neue"/>
                <a:cs typeface="Helvetica Neue"/>
              </a:rPr>
              <a:t>recontextualises </a:t>
            </a:r>
            <a:r>
              <a:rPr sz="3000" dirty="0">
                <a:solidFill>
                  <a:srgbClr val="231F20"/>
                </a:solidFill>
                <a:latin typeface="Helvetica Neue"/>
                <a:cs typeface="Helvetica Neue"/>
              </a:rPr>
              <a:t>the mundane raising</a:t>
            </a:r>
            <a:r>
              <a:rPr sz="3000" spc="-70" dirty="0">
                <a:solidFill>
                  <a:srgbClr val="231F20"/>
                </a:solidFill>
                <a:latin typeface="Helvetica Neue"/>
                <a:cs typeface="Helvetica Neue"/>
              </a:rPr>
              <a:t> </a:t>
            </a:r>
            <a:r>
              <a:rPr sz="3000" dirty="0">
                <a:solidFill>
                  <a:srgbClr val="231F20"/>
                </a:solidFill>
                <a:latin typeface="Helvetica Neue"/>
                <a:cs typeface="Helvetica Neue"/>
              </a:rPr>
              <a:t>their  </a:t>
            </a:r>
            <a:r>
              <a:rPr sz="3000" spc="-10" dirty="0">
                <a:solidFill>
                  <a:srgbClr val="231F20"/>
                </a:solidFill>
                <a:latin typeface="Helvetica Neue"/>
                <a:cs typeface="Helvetica Neue"/>
              </a:rPr>
              <a:t>stature </a:t>
            </a:r>
            <a:r>
              <a:rPr sz="3000" dirty="0">
                <a:solidFill>
                  <a:srgbClr val="231F20"/>
                </a:solidFill>
                <a:latin typeface="Helvetica Neue"/>
                <a:cs typeface="Helvetica Neue"/>
              </a:rPr>
              <a:t>to works of art.</a:t>
            </a:r>
            <a:endParaRPr sz="3000">
              <a:latin typeface="Helvetica Neue"/>
              <a:cs typeface="Helvetica Neue"/>
            </a:endParaRPr>
          </a:p>
        </p:txBody>
      </p:sp>
      <p:sp>
        <p:nvSpPr>
          <p:cNvPr id="3" name="object 3"/>
          <p:cNvSpPr txBox="1">
            <a:spLocks noGrp="1"/>
          </p:cNvSpPr>
          <p:nvPr>
            <p:ph type="title"/>
          </p:nvPr>
        </p:nvSpPr>
        <p:spPr>
          <a:xfrm>
            <a:off x="938129" y="428851"/>
            <a:ext cx="8816340" cy="695960"/>
          </a:xfrm>
          <a:prstGeom prst="rect">
            <a:avLst/>
          </a:prstGeom>
        </p:spPr>
        <p:txBody>
          <a:bodyPr vert="horz" wrap="square" lIns="0" tIns="12700" rIns="0" bIns="0" rtlCol="0">
            <a:spAutoFit/>
          </a:bodyPr>
          <a:lstStyle/>
          <a:p>
            <a:pPr marL="12700">
              <a:lnSpc>
                <a:spcPct val="100000"/>
              </a:lnSpc>
              <a:spcBef>
                <a:spcPts val="100"/>
              </a:spcBef>
            </a:pPr>
            <a:r>
              <a:rPr sz="4400" b="1" spc="75" dirty="0">
                <a:latin typeface="Helvetica Neue Condensed"/>
                <a:cs typeface="Helvetica Neue Condensed"/>
              </a:rPr>
              <a:t>Appropriation </a:t>
            </a:r>
            <a:r>
              <a:rPr sz="4400" b="1" spc="85" dirty="0">
                <a:latin typeface="Helvetica Neue Condensed"/>
                <a:cs typeface="Helvetica Neue Condensed"/>
              </a:rPr>
              <a:t>and</a:t>
            </a:r>
            <a:r>
              <a:rPr sz="4400" b="1" spc="114" dirty="0">
                <a:latin typeface="Helvetica Neue Condensed"/>
                <a:cs typeface="Helvetica Neue Condensed"/>
              </a:rPr>
              <a:t> </a:t>
            </a:r>
            <a:r>
              <a:rPr sz="4400" b="1" spc="75" dirty="0">
                <a:latin typeface="Helvetica Neue Condensed"/>
                <a:cs typeface="Helvetica Neue Condensed"/>
              </a:rPr>
              <a:t>recontextualisation</a:t>
            </a:r>
            <a:endParaRPr sz="4400">
              <a:latin typeface="Helvetica Neue Condensed"/>
              <a:cs typeface="Helvetica Neue Condensed"/>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801075" y="1490281"/>
            <a:ext cx="7089850" cy="4579442"/>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2410530" y="1578403"/>
            <a:ext cx="5870938" cy="4403204"/>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674303" y="1363071"/>
            <a:ext cx="7343393" cy="4833868"/>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755000" y="1391996"/>
            <a:ext cx="7182002" cy="4776000"/>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500939" y="1247159"/>
            <a:ext cx="3690620" cy="5066030"/>
            <a:chOff x="3500939" y="1247159"/>
            <a:chExt cx="3690620" cy="5066030"/>
          </a:xfrm>
        </p:grpSpPr>
        <p:sp>
          <p:nvSpPr>
            <p:cNvPr id="3" name="object 3"/>
            <p:cNvSpPr/>
            <p:nvPr/>
          </p:nvSpPr>
          <p:spPr>
            <a:xfrm>
              <a:off x="3507549" y="1253782"/>
              <a:ext cx="3676903" cy="5052453"/>
            </a:xfrm>
            <a:prstGeom prst="rect">
              <a:avLst/>
            </a:prstGeom>
            <a:blipFill>
              <a:blip cstate="print"/>
              <a:stretch>
                <a:fillRect/>
              </a:stretch>
            </a:blipFill>
          </p:spPr>
          <p:txBody>
            <a:bodyPr wrap="square" lIns="0" tIns="0" rIns="0" bIns="0" rtlCol="0"/>
            <a:lstStyle/>
            <a:p>
              <a:endParaRPr/>
            </a:p>
          </p:txBody>
        </p:sp>
        <p:sp>
          <p:nvSpPr>
            <p:cNvPr id="4" name="object 4"/>
            <p:cNvSpPr/>
            <p:nvPr/>
          </p:nvSpPr>
          <p:spPr>
            <a:xfrm>
              <a:off x="3507549" y="1253769"/>
              <a:ext cx="3677285" cy="5052695"/>
            </a:xfrm>
            <a:custGeom>
              <a:avLst/>
              <a:gdLst/>
              <a:ahLst/>
              <a:cxnLst/>
              <a:rect l="l" t="t" r="r" b="b"/>
              <a:pathLst>
                <a:path w="3677284" h="5052695">
                  <a:moveTo>
                    <a:pt x="0" y="5052466"/>
                  </a:moveTo>
                  <a:lnTo>
                    <a:pt x="3676903" y="5052466"/>
                  </a:lnTo>
                  <a:lnTo>
                    <a:pt x="3676903" y="0"/>
                  </a:lnTo>
                  <a:lnTo>
                    <a:pt x="0" y="0"/>
                  </a:lnTo>
                  <a:lnTo>
                    <a:pt x="0" y="5052466"/>
                  </a:lnTo>
                  <a:close/>
                </a:path>
              </a:pathLst>
            </a:custGeom>
            <a:ln w="13220">
              <a:solidFill>
                <a:srgbClr val="231F20"/>
              </a:solidFill>
            </a:ln>
          </p:spPr>
          <p:txBody>
            <a:bodyPr wrap="square" lIns="0" tIns="0" rIns="0" bIns="0" rtlCol="0"/>
            <a:lstStyle/>
            <a:p>
              <a:endParaRPr/>
            </a:p>
          </p:txBody>
        </p:sp>
      </p:gr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2071612" y="1393063"/>
            <a:ext cx="3293997" cy="4773898"/>
          </a:xfrm>
          <a:prstGeom prst="rect">
            <a:avLst/>
          </a:prstGeom>
          <a:blipFill>
            <a:blip cstate="print"/>
            <a:stretch>
              <a:fillRect/>
            </a:stretch>
          </a:blipFill>
        </p:spPr>
        <p:txBody>
          <a:bodyPr wrap="square" lIns="0" tIns="0" rIns="0" bIns="0" rtlCol="0"/>
          <a:lstStyle/>
          <a:p>
            <a:endParaRPr/>
          </a:p>
        </p:txBody>
      </p:sp>
      <p:sp>
        <p:nvSpPr>
          <p:cNvPr id="3" name="object 3"/>
          <p:cNvSpPr/>
          <p:nvPr/>
        </p:nvSpPr>
        <p:spPr>
          <a:xfrm>
            <a:off x="5578012" y="1852674"/>
            <a:ext cx="3042375" cy="4177174"/>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412784"/>
            <a:ext cx="7879715" cy="5054600"/>
          </a:xfrm>
          <a:prstGeom prst="rect">
            <a:avLst/>
          </a:prstGeom>
        </p:spPr>
        <p:txBody>
          <a:bodyPr vert="horz" wrap="square" lIns="0" tIns="12700" rIns="0" bIns="0" rtlCol="0">
            <a:spAutoFit/>
          </a:bodyPr>
          <a:lstStyle/>
          <a:p>
            <a:pPr marL="12700" marR="469265">
              <a:lnSpc>
                <a:spcPct val="100000"/>
              </a:lnSpc>
              <a:spcBef>
                <a:spcPts val="100"/>
              </a:spcBef>
            </a:pPr>
            <a:r>
              <a:rPr sz="3000" dirty="0">
                <a:solidFill>
                  <a:srgbClr val="231F20"/>
                </a:solidFill>
                <a:latin typeface="Helvetica Neue"/>
                <a:cs typeface="Helvetica Neue"/>
              </a:rPr>
              <a:t>The Situationist International </a:t>
            </a:r>
            <a:r>
              <a:rPr sz="3000" spc="-15" dirty="0">
                <a:solidFill>
                  <a:srgbClr val="231F20"/>
                </a:solidFill>
                <a:latin typeface="Helvetica Neue"/>
                <a:cs typeface="Helvetica Neue"/>
              </a:rPr>
              <a:t>were </a:t>
            </a:r>
            <a:r>
              <a:rPr sz="3000" dirty="0">
                <a:solidFill>
                  <a:srgbClr val="231F20"/>
                </a:solidFill>
                <a:latin typeface="Helvetica Neue"/>
                <a:cs typeface="Helvetica Neue"/>
              </a:rPr>
              <a:t>founded  in </a:t>
            </a:r>
            <a:r>
              <a:rPr lang="en-GB" sz="3000" dirty="0">
                <a:solidFill>
                  <a:srgbClr val="231F20"/>
                </a:solidFill>
                <a:latin typeface="Helvetica Neue"/>
                <a:cs typeface="Helvetica Neue"/>
              </a:rPr>
              <a:t>1957 and</a:t>
            </a:r>
            <a:r>
              <a:rPr sz="3000" dirty="0">
                <a:solidFill>
                  <a:srgbClr val="231F20"/>
                </a:solidFill>
                <a:latin typeface="Helvetica Neue"/>
                <a:cs typeface="Helvetica Neue"/>
              </a:rPr>
              <a:t> </a:t>
            </a:r>
            <a:r>
              <a:rPr sz="3000" spc="-15" dirty="0">
                <a:solidFill>
                  <a:srgbClr val="231F20"/>
                </a:solidFill>
                <a:latin typeface="Helvetica Neue"/>
                <a:cs typeface="Helvetica Neue"/>
              </a:rPr>
              <a:t>were </a:t>
            </a:r>
            <a:r>
              <a:rPr sz="3000" dirty="0">
                <a:solidFill>
                  <a:srgbClr val="231F20"/>
                </a:solidFill>
                <a:latin typeface="Helvetica Neue"/>
                <a:cs typeface="Helvetica Neue"/>
              </a:rPr>
              <a:t>associated with the</a:t>
            </a:r>
            <a:r>
              <a:rPr sz="3000" spc="-80" dirty="0">
                <a:solidFill>
                  <a:srgbClr val="231F20"/>
                </a:solidFill>
                <a:latin typeface="Helvetica Neue"/>
                <a:cs typeface="Helvetica Neue"/>
              </a:rPr>
              <a:t> </a:t>
            </a:r>
            <a:r>
              <a:rPr sz="3000" dirty="0">
                <a:solidFill>
                  <a:srgbClr val="231F20"/>
                </a:solidFill>
                <a:latin typeface="Helvetica Neue"/>
                <a:cs typeface="Helvetica Neue"/>
              </a:rPr>
              <a:t>1968  Paris strikes and riots. They </a:t>
            </a:r>
            <a:r>
              <a:rPr sz="3000" spc="-15" dirty="0">
                <a:solidFill>
                  <a:srgbClr val="231F20"/>
                </a:solidFill>
                <a:latin typeface="Helvetica Neue"/>
                <a:cs typeface="Helvetica Neue"/>
              </a:rPr>
              <a:t>were </a:t>
            </a:r>
            <a:r>
              <a:rPr sz="3000" dirty="0">
                <a:solidFill>
                  <a:srgbClr val="231F20"/>
                </a:solidFill>
                <a:latin typeface="Helvetica Neue"/>
                <a:cs typeface="Helvetica Neue"/>
              </a:rPr>
              <a:t>notably  active until</a:t>
            </a:r>
            <a:r>
              <a:rPr sz="3000" spc="-5" dirty="0">
                <a:solidFill>
                  <a:srgbClr val="231F20"/>
                </a:solidFill>
                <a:latin typeface="Helvetica Neue"/>
                <a:cs typeface="Helvetica Neue"/>
              </a:rPr>
              <a:t> </a:t>
            </a:r>
            <a:r>
              <a:rPr sz="3000" dirty="0">
                <a:solidFill>
                  <a:srgbClr val="231F20"/>
                </a:solidFill>
                <a:latin typeface="Helvetica Neue"/>
                <a:cs typeface="Helvetica Neue"/>
              </a:rPr>
              <a:t>1972.</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532130" algn="just">
              <a:lnSpc>
                <a:spcPct val="100000"/>
              </a:lnSpc>
            </a:pPr>
            <a:r>
              <a:rPr sz="3000" dirty="0">
                <a:solidFill>
                  <a:srgbClr val="231F20"/>
                </a:solidFill>
                <a:latin typeface="Helvetica Neue"/>
                <a:cs typeface="Helvetica Neue"/>
              </a:rPr>
              <a:t>‘They believed that advanced capitalism  </a:t>
            </a:r>
            <a:r>
              <a:rPr sz="3000" spc="-15" dirty="0">
                <a:solidFill>
                  <a:srgbClr val="231F20"/>
                </a:solidFill>
                <a:latin typeface="Helvetica Neue"/>
                <a:cs typeface="Helvetica Neue"/>
              </a:rPr>
              <a:t>bred </a:t>
            </a:r>
            <a:r>
              <a:rPr sz="3000" dirty="0">
                <a:solidFill>
                  <a:srgbClr val="231F20"/>
                </a:solidFill>
                <a:latin typeface="Helvetica Neue"/>
                <a:cs typeface="Helvetica Neue"/>
              </a:rPr>
              <a:t>dissatisfaction and thus human</a:t>
            </a:r>
            <a:r>
              <a:rPr sz="3000" spc="-75" dirty="0">
                <a:solidFill>
                  <a:srgbClr val="231F20"/>
                </a:solidFill>
                <a:latin typeface="Helvetica Neue"/>
                <a:cs typeface="Helvetica Neue"/>
              </a:rPr>
              <a:t> </a:t>
            </a:r>
            <a:r>
              <a:rPr sz="3000" spc="-10" dirty="0">
                <a:solidFill>
                  <a:srgbClr val="231F20"/>
                </a:solidFill>
                <a:latin typeface="Helvetica Neue"/>
                <a:cs typeface="Helvetica Neue"/>
              </a:rPr>
              <a:t>desire</a:t>
            </a:r>
            <a:endParaRPr sz="3000" dirty="0">
              <a:latin typeface="Helvetica Neue"/>
              <a:cs typeface="Helvetica Neue"/>
            </a:endParaRPr>
          </a:p>
          <a:p>
            <a:pPr marL="12700" marR="5080" algn="just">
              <a:lnSpc>
                <a:spcPct val="100000"/>
              </a:lnSpc>
            </a:pPr>
            <a:r>
              <a:rPr sz="3000" dirty="0">
                <a:solidFill>
                  <a:srgbClr val="231F20"/>
                </a:solidFill>
                <a:latin typeface="Helvetica Neue"/>
                <a:cs typeface="Helvetica Neue"/>
              </a:rPr>
              <a:t>needed to be fulfilled by finding alternatives</a:t>
            </a:r>
            <a:r>
              <a:rPr sz="3000" spc="-50" dirty="0">
                <a:solidFill>
                  <a:srgbClr val="231F20"/>
                </a:solidFill>
                <a:latin typeface="Helvetica Neue"/>
                <a:cs typeface="Helvetica Neue"/>
              </a:rPr>
              <a:t> </a:t>
            </a:r>
            <a:r>
              <a:rPr sz="3000" dirty="0">
                <a:solidFill>
                  <a:srgbClr val="231F20"/>
                </a:solidFill>
                <a:latin typeface="Helvetica Neue"/>
                <a:cs typeface="Helvetica Neue"/>
              </a:rPr>
              <a:t>to  capitalist </a:t>
            </a:r>
            <a:r>
              <a:rPr sz="3000" spc="-30" dirty="0">
                <a:solidFill>
                  <a:srgbClr val="231F20"/>
                </a:solidFill>
                <a:latin typeface="Helvetica Neue"/>
                <a:cs typeface="Helvetica Neue"/>
              </a:rPr>
              <a:t>society. </a:t>
            </a:r>
            <a:r>
              <a:rPr sz="3000" dirty="0">
                <a:solidFill>
                  <a:srgbClr val="231F20"/>
                </a:solidFill>
                <a:latin typeface="Helvetica Neue"/>
                <a:cs typeface="Helvetica Neue"/>
              </a:rPr>
              <a:t>They suggested for this “the  construction of situations,”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the avant-  </a:t>
            </a:r>
            <a:r>
              <a:rPr sz="3000" spc="-10" dirty="0">
                <a:solidFill>
                  <a:srgbClr val="231F20"/>
                </a:solidFill>
                <a:latin typeface="Helvetica Neue"/>
                <a:cs typeface="Helvetica Neue"/>
              </a:rPr>
              <a:t>garde, </a:t>
            </a:r>
            <a:r>
              <a:rPr sz="3000" spc="-15" dirty="0">
                <a:solidFill>
                  <a:srgbClr val="231F20"/>
                </a:solidFill>
                <a:latin typeface="Helvetica Neue"/>
                <a:cs typeface="Helvetica Neue"/>
              </a:rPr>
              <a:t>psychogeography, </a:t>
            </a:r>
            <a:r>
              <a:rPr sz="3000" dirty="0">
                <a:solidFill>
                  <a:srgbClr val="231F20"/>
                </a:solidFill>
                <a:latin typeface="Helvetica Neue"/>
                <a:cs typeface="Helvetica Neue"/>
              </a:rPr>
              <a:t>urbanism and</a:t>
            </a:r>
            <a:r>
              <a:rPr sz="3000" spc="-15" dirty="0">
                <a:solidFill>
                  <a:srgbClr val="231F20"/>
                </a:solidFill>
                <a:latin typeface="Helvetica Neue"/>
                <a:cs typeface="Helvetica Neue"/>
              </a:rPr>
              <a:t> </a:t>
            </a:r>
            <a:r>
              <a:rPr sz="3000" dirty="0">
                <a:solidFill>
                  <a:srgbClr val="231F20"/>
                </a:solidFill>
                <a:latin typeface="Helvetica Neue"/>
                <a:cs typeface="Helvetica Neue"/>
              </a:rPr>
              <a:t>art.</a:t>
            </a:r>
            <a:endParaRPr sz="3000" dirty="0">
              <a:latin typeface="Helvetica Neue"/>
              <a:cs typeface="Helvetica Neue"/>
            </a:endParaRPr>
          </a:p>
        </p:txBody>
      </p:sp>
      <p:sp>
        <p:nvSpPr>
          <p:cNvPr id="3" name="object 3"/>
          <p:cNvSpPr txBox="1"/>
          <p:nvPr/>
        </p:nvSpPr>
        <p:spPr>
          <a:xfrm>
            <a:off x="1985300" y="6868706"/>
            <a:ext cx="20497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(Britton, Amy:</a:t>
            </a:r>
            <a:r>
              <a:rPr sz="1800" spc="-95" dirty="0">
                <a:solidFill>
                  <a:srgbClr val="231F20"/>
                </a:solidFill>
                <a:latin typeface="Helvetica Neue"/>
                <a:cs typeface="Helvetica Neue"/>
              </a:rPr>
              <a:t> </a:t>
            </a:r>
            <a:r>
              <a:rPr sz="1800" dirty="0">
                <a:solidFill>
                  <a:srgbClr val="231F20"/>
                </a:solidFill>
                <a:latin typeface="Helvetica Neue"/>
                <a:cs typeface="Helvetica Neue"/>
              </a:rPr>
              <a:t>2012)</a:t>
            </a:r>
            <a:endParaRPr sz="1800">
              <a:latin typeface="Helvetica Neue"/>
              <a:cs typeface="Helvetica Neue"/>
            </a:endParaRPr>
          </a:p>
        </p:txBody>
      </p:sp>
      <p:sp>
        <p:nvSpPr>
          <p:cNvPr id="4" name="object 4"/>
          <p:cNvSpPr txBox="1">
            <a:spLocks noGrp="1"/>
          </p:cNvSpPr>
          <p:nvPr>
            <p:ph type="title"/>
          </p:nvPr>
        </p:nvSpPr>
        <p:spPr>
          <a:xfrm>
            <a:off x="1979724" y="428851"/>
            <a:ext cx="6732905" cy="695960"/>
          </a:xfrm>
          <a:prstGeom prst="rect">
            <a:avLst/>
          </a:prstGeom>
        </p:spPr>
        <p:txBody>
          <a:bodyPr vert="horz" wrap="square" lIns="0" tIns="12700" rIns="0" bIns="0" rtlCol="0">
            <a:spAutoFit/>
          </a:bodyPr>
          <a:lstStyle/>
          <a:p>
            <a:pPr marL="12700">
              <a:lnSpc>
                <a:spcPct val="100000"/>
              </a:lnSpc>
              <a:spcBef>
                <a:spcPts val="100"/>
              </a:spcBef>
            </a:pPr>
            <a:r>
              <a:rPr sz="4400" b="1" spc="80" dirty="0">
                <a:latin typeface="Helvetica Neue Condensed"/>
                <a:cs typeface="Helvetica Neue Condensed"/>
              </a:rPr>
              <a:t>Situationist </a:t>
            </a:r>
            <a:r>
              <a:rPr sz="4400" b="1" spc="75" dirty="0">
                <a:latin typeface="Helvetica Neue Condensed"/>
                <a:cs typeface="Helvetica Neue Condensed"/>
              </a:rPr>
              <a:t>International </a:t>
            </a:r>
            <a:r>
              <a:rPr sz="4400" b="1" spc="60" dirty="0">
                <a:latin typeface="Helvetica Neue Condensed"/>
                <a:cs typeface="Helvetica Neue Condensed"/>
              </a:rPr>
              <a:t>(SI)</a:t>
            </a:r>
            <a:endParaRPr sz="4400">
              <a:latin typeface="Helvetica Neue Condensed"/>
              <a:cs typeface="Helvetica Neue Condensed"/>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2196061"/>
            <a:ext cx="6481445" cy="32258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 central facet of</a:t>
            </a:r>
            <a:r>
              <a:rPr sz="3000" spc="-80" dirty="0">
                <a:solidFill>
                  <a:srgbClr val="231F20"/>
                </a:solidFill>
                <a:latin typeface="Helvetica Neue"/>
                <a:cs typeface="Helvetica Neue"/>
              </a:rPr>
              <a:t> </a:t>
            </a:r>
            <a:r>
              <a:rPr sz="3000" dirty="0">
                <a:solidFill>
                  <a:srgbClr val="231F20"/>
                </a:solidFill>
                <a:latin typeface="Helvetica Neue"/>
                <a:cs typeface="Helvetica Neue"/>
              </a:rPr>
              <a:t>Situationist</a:t>
            </a:r>
            <a:r>
              <a:rPr sz="3000" spc="-20" dirty="0">
                <a:solidFill>
                  <a:srgbClr val="231F20"/>
                </a:solidFill>
                <a:latin typeface="Helvetica Neue"/>
                <a:cs typeface="Helvetica Neue"/>
              </a:rPr>
              <a:t> </a:t>
            </a:r>
            <a:r>
              <a:rPr sz="3000" dirty="0">
                <a:solidFill>
                  <a:srgbClr val="231F20"/>
                </a:solidFill>
                <a:latin typeface="Helvetica Neue"/>
                <a:cs typeface="Helvetica Neue"/>
              </a:rPr>
              <a:t>ideology  was the belief that changes in the  way people behave </a:t>
            </a:r>
            <a:r>
              <a:rPr sz="3000" spc="-20" dirty="0">
                <a:solidFill>
                  <a:srgbClr val="231F20"/>
                </a:solidFill>
                <a:latin typeface="Helvetica Neue"/>
                <a:cs typeface="Helvetica Neue"/>
              </a:rPr>
              <a:t>are </a:t>
            </a:r>
            <a:r>
              <a:rPr sz="3000" dirty="0">
                <a:solidFill>
                  <a:srgbClr val="231F20"/>
                </a:solidFill>
                <a:latin typeface="Helvetica Neue"/>
                <a:cs typeface="Helvetica Neue"/>
              </a:rPr>
              <a:t>a </a:t>
            </a:r>
            <a:r>
              <a:rPr sz="3000" spc="-10" dirty="0">
                <a:solidFill>
                  <a:srgbClr val="231F20"/>
                </a:solidFill>
                <a:latin typeface="Helvetica Neue"/>
                <a:cs typeface="Helvetica Neue"/>
              </a:rPr>
              <a:t>result</a:t>
            </a:r>
            <a:r>
              <a:rPr sz="3000" spc="-25" dirty="0">
                <a:solidFill>
                  <a:srgbClr val="231F20"/>
                </a:solidFill>
                <a:latin typeface="Helvetica Neue"/>
                <a:cs typeface="Helvetica Neue"/>
              </a:rPr>
              <a:t> </a:t>
            </a:r>
            <a:r>
              <a:rPr sz="3000" dirty="0">
                <a:solidFill>
                  <a:srgbClr val="231F20"/>
                </a:solidFill>
                <a:latin typeface="Helvetica Neue"/>
                <a:cs typeface="Helvetica Neue"/>
              </a:rPr>
              <a:t>of</a:t>
            </a:r>
            <a:endParaRPr sz="3000">
              <a:latin typeface="Helvetica Neue"/>
              <a:cs typeface="Helvetica Neue"/>
            </a:endParaRPr>
          </a:p>
          <a:p>
            <a:pPr marL="12700" marR="363220">
              <a:lnSpc>
                <a:spcPct val="100000"/>
              </a:lnSpc>
            </a:pPr>
            <a:r>
              <a:rPr sz="3000" dirty="0">
                <a:solidFill>
                  <a:srgbClr val="231F20"/>
                </a:solidFill>
                <a:latin typeface="Helvetica Neue"/>
                <a:cs typeface="Helvetica Neue"/>
              </a:rPr>
              <a:t>the situation they find themselves  in, rather than their behaviour being  a personality trait. Punk was a</a:t>
            </a:r>
            <a:r>
              <a:rPr sz="3000" spc="-80" dirty="0">
                <a:solidFill>
                  <a:srgbClr val="231F20"/>
                </a:solidFill>
                <a:latin typeface="Helvetica Neue"/>
                <a:cs typeface="Helvetica Neue"/>
              </a:rPr>
              <a:t> </a:t>
            </a:r>
            <a:r>
              <a:rPr sz="3000" spc="-15" dirty="0">
                <a:solidFill>
                  <a:srgbClr val="231F20"/>
                </a:solidFill>
                <a:latin typeface="Helvetica Neue"/>
                <a:cs typeface="Helvetica Neue"/>
              </a:rPr>
              <a:t>great  </a:t>
            </a:r>
            <a:r>
              <a:rPr sz="3000" spc="-10" dirty="0">
                <a:solidFill>
                  <a:srgbClr val="231F20"/>
                </a:solidFill>
                <a:latin typeface="Helvetica Neue"/>
                <a:cs typeface="Helvetica Neue"/>
              </a:rPr>
              <a:t>proponent </a:t>
            </a:r>
            <a:r>
              <a:rPr sz="3000" dirty="0">
                <a:solidFill>
                  <a:srgbClr val="231F20"/>
                </a:solidFill>
                <a:latin typeface="Helvetica Neue"/>
                <a:cs typeface="Helvetica Neue"/>
              </a:rPr>
              <a:t>of the Situationist</a:t>
            </a:r>
            <a:r>
              <a:rPr sz="3000" spc="-35" dirty="0">
                <a:solidFill>
                  <a:srgbClr val="231F20"/>
                </a:solidFill>
                <a:latin typeface="Helvetica Neue"/>
                <a:cs typeface="Helvetica Neue"/>
              </a:rPr>
              <a:t> theory.</a:t>
            </a:r>
            <a:endParaRPr sz="3000">
              <a:latin typeface="Helvetica Neue"/>
              <a:cs typeface="Helvetica Neue"/>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hlinkClick r:id="rId3"/>
          </p:cNvPr>
          <p:cNvSpPr/>
          <p:nvPr/>
        </p:nvSpPr>
        <p:spPr>
          <a:xfrm>
            <a:off x="4350600" y="2286000"/>
            <a:ext cx="5920206" cy="4073347"/>
          </a:xfrm>
          <a:prstGeom prst="rect">
            <a:avLst/>
          </a:prstGeom>
          <a:blipFill>
            <a:blip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444500" y="428851"/>
            <a:ext cx="5399405" cy="1366520"/>
          </a:xfrm>
          <a:prstGeom prst="rect">
            <a:avLst/>
          </a:prstGeom>
        </p:spPr>
        <p:txBody>
          <a:bodyPr vert="horz" wrap="square" lIns="0" tIns="12700" rIns="0" bIns="0" rtlCol="0">
            <a:spAutoFit/>
          </a:bodyPr>
          <a:lstStyle/>
          <a:p>
            <a:pPr marL="12700" marR="5080">
              <a:lnSpc>
                <a:spcPct val="100000"/>
              </a:lnSpc>
              <a:spcBef>
                <a:spcPts val="100"/>
              </a:spcBef>
            </a:pPr>
            <a:r>
              <a:rPr sz="4400" b="1" spc="25" dirty="0">
                <a:latin typeface="Helvetica Neue Condensed"/>
                <a:cs typeface="Helvetica Neue Condensed"/>
              </a:rPr>
              <a:t>The </a:t>
            </a:r>
            <a:r>
              <a:rPr sz="4400" b="1" spc="80" dirty="0">
                <a:latin typeface="Helvetica Neue Condensed"/>
                <a:cs typeface="Helvetica Neue Condensed"/>
              </a:rPr>
              <a:t>Royal Jubilee </a:t>
            </a:r>
            <a:r>
              <a:rPr sz="4400" b="1" spc="175" dirty="0">
                <a:latin typeface="Helvetica Neue Condensed"/>
                <a:cs typeface="Helvetica Neue Condensed"/>
              </a:rPr>
              <a:t>1977  </a:t>
            </a:r>
            <a:r>
              <a:rPr sz="4400" b="1" spc="85" dirty="0">
                <a:latin typeface="Helvetica Neue Condensed"/>
                <a:cs typeface="Helvetica Neue Condensed"/>
              </a:rPr>
              <a:t>and </a:t>
            </a:r>
            <a:r>
              <a:rPr sz="4400" b="1" spc="80" dirty="0">
                <a:latin typeface="Helvetica Neue Condensed"/>
                <a:cs typeface="Helvetica Neue Condensed"/>
              </a:rPr>
              <a:t>the </a:t>
            </a:r>
            <a:r>
              <a:rPr sz="4400" b="1" spc="50" dirty="0">
                <a:latin typeface="Helvetica Neue Condensed"/>
                <a:cs typeface="Helvetica Neue Condensed"/>
              </a:rPr>
              <a:t>Sex</a:t>
            </a:r>
            <a:r>
              <a:rPr sz="4400" b="1" spc="70" dirty="0">
                <a:latin typeface="Helvetica Neue Condensed"/>
                <a:cs typeface="Helvetica Neue Condensed"/>
              </a:rPr>
              <a:t> </a:t>
            </a:r>
            <a:r>
              <a:rPr sz="4400" b="1" spc="80" dirty="0">
                <a:latin typeface="Helvetica Neue Condensed"/>
                <a:cs typeface="Helvetica Neue Condensed"/>
              </a:rPr>
              <a:t>Pistols</a:t>
            </a:r>
            <a:endParaRPr sz="4400">
              <a:latin typeface="Helvetica Neue Condensed"/>
              <a:cs typeface="Helvetica Neue Condensed"/>
            </a:endParaRPr>
          </a:p>
        </p:txBody>
      </p:sp>
      <p:sp>
        <p:nvSpPr>
          <p:cNvPr id="4" name="object 4"/>
          <p:cNvSpPr txBox="1"/>
          <p:nvPr/>
        </p:nvSpPr>
        <p:spPr>
          <a:xfrm>
            <a:off x="419300" y="2237016"/>
            <a:ext cx="8367395" cy="4939665"/>
          </a:xfrm>
          <a:prstGeom prst="rect">
            <a:avLst/>
          </a:prstGeom>
        </p:spPr>
        <p:txBody>
          <a:bodyPr vert="horz" wrap="square" lIns="0" tIns="12700" rIns="0" bIns="0" rtlCol="0">
            <a:spAutoFit/>
          </a:bodyPr>
          <a:lstStyle/>
          <a:p>
            <a:pPr marL="12700" marR="4507230">
              <a:lnSpc>
                <a:spcPct val="100000"/>
              </a:lnSpc>
              <a:spcBef>
                <a:spcPts val="100"/>
              </a:spcBef>
            </a:pPr>
            <a:r>
              <a:rPr sz="3000" dirty="0">
                <a:solidFill>
                  <a:srgbClr val="231F20"/>
                </a:solidFill>
                <a:latin typeface="Helvetica Neue"/>
                <a:cs typeface="Helvetica Neue"/>
              </a:rPr>
              <a:t>On 7th June 1977, at  the height of the</a:t>
            </a:r>
            <a:r>
              <a:rPr sz="3000" spc="-100" dirty="0">
                <a:solidFill>
                  <a:srgbClr val="231F20"/>
                </a:solidFill>
                <a:latin typeface="Helvetica Neue"/>
                <a:cs typeface="Helvetica Neue"/>
              </a:rPr>
              <a:t> </a:t>
            </a:r>
            <a:r>
              <a:rPr sz="3000" dirty="0">
                <a:solidFill>
                  <a:srgbClr val="231F20"/>
                </a:solidFill>
                <a:latin typeface="Helvetica Neue"/>
                <a:cs typeface="Helvetica Neue"/>
              </a:rPr>
              <a:t>Royal  Jubilee</a:t>
            </a:r>
            <a:r>
              <a:rPr sz="3000" spc="-25" dirty="0">
                <a:solidFill>
                  <a:srgbClr val="231F20"/>
                </a:solidFill>
                <a:latin typeface="Helvetica Neue"/>
                <a:cs typeface="Helvetica Neue"/>
              </a:rPr>
              <a:t> </a:t>
            </a:r>
            <a:r>
              <a:rPr sz="3000" dirty="0">
                <a:solidFill>
                  <a:srgbClr val="231F20"/>
                </a:solidFill>
                <a:latin typeface="Helvetica Neue"/>
                <a:cs typeface="Helvetica Neue"/>
              </a:rPr>
              <a:t>celebrations,</a:t>
            </a:r>
            <a:endParaRPr sz="3000" dirty="0">
              <a:latin typeface="Helvetica Neue"/>
              <a:cs typeface="Helvetica Neue"/>
            </a:endParaRPr>
          </a:p>
          <a:p>
            <a:pPr marL="12700" marR="4740275">
              <a:lnSpc>
                <a:spcPct val="100000"/>
              </a:lnSpc>
            </a:pPr>
            <a:r>
              <a:rPr sz="3000" dirty="0">
                <a:solidFill>
                  <a:srgbClr val="231F20"/>
                </a:solidFill>
                <a:latin typeface="Helvetica Neue"/>
                <a:cs typeface="Helvetica Neue"/>
              </a:rPr>
              <a:t>a </a:t>
            </a:r>
            <a:r>
              <a:rPr sz="3000" spc="-10" dirty="0">
                <a:solidFill>
                  <a:srgbClr val="231F20"/>
                </a:solidFill>
                <a:latin typeface="Helvetica Neue"/>
                <a:cs typeface="Helvetica Neue"/>
              </a:rPr>
              <a:t>rented </a:t>
            </a:r>
            <a:r>
              <a:rPr sz="3000" dirty="0">
                <a:solidFill>
                  <a:srgbClr val="231F20"/>
                </a:solidFill>
                <a:latin typeface="Helvetica Neue"/>
                <a:cs typeface="Helvetica Neue"/>
              </a:rPr>
              <a:t>river boat,  </a:t>
            </a:r>
            <a:r>
              <a:rPr sz="3000" i="1" dirty="0">
                <a:solidFill>
                  <a:srgbClr val="231F20"/>
                </a:solidFill>
                <a:latin typeface="Helvetica Neue"/>
                <a:cs typeface="Helvetica Neue"/>
              </a:rPr>
              <a:t>The Queen</a:t>
            </a:r>
            <a:r>
              <a:rPr sz="3000" i="1" spc="-55" dirty="0">
                <a:solidFill>
                  <a:srgbClr val="231F20"/>
                </a:solidFill>
                <a:latin typeface="Helvetica Neue"/>
                <a:cs typeface="Helvetica Neue"/>
              </a:rPr>
              <a:t> </a:t>
            </a:r>
            <a:r>
              <a:rPr sz="3000" i="1" spc="-5" dirty="0">
                <a:solidFill>
                  <a:srgbClr val="231F20"/>
                </a:solidFill>
                <a:latin typeface="Helvetica Neue"/>
                <a:cs typeface="Helvetica Neue"/>
              </a:rPr>
              <a:t>Elizabeth</a:t>
            </a:r>
            <a:r>
              <a:rPr sz="3000" spc="-5" dirty="0">
                <a:solidFill>
                  <a:srgbClr val="231F20"/>
                </a:solidFill>
                <a:latin typeface="Helvetica Neue"/>
                <a:cs typeface="Helvetica Neue"/>
              </a:rPr>
              <a:t>,  </a:t>
            </a:r>
            <a:r>
              <a:rPr sz="3000" dirty="0">
                <a:solidFill>
                  <a:srgbClr val="231F20"/>
                </a:solidFill>
                <a:latin typeface="Helvetica Neue"/>
                <a:cs typeface="Helvetica Neue"/>
              </a:rPr>
              <a:t>launched </a:t>
            </a:r>
            <a:r>
              <a:rPr sz="3000" spc="-15" dirty="0">
                <a:solidFill>
                  <a:srgbClr val="231F20"/>
                </a:solidFill>
                <a:latin typeface="Helvetica Neue"/>
                <a:cs typeface="Helvetica Neue"/>
              </a:rPr>
              <a:t>from  </a:t>
            </a:r>
            <a:r>
              <a:rPr sz="3000" dirty="0">
                <a:solidFill>
                  <a:srgbClr val="231F20"/>
                </a:solidFill>
                <a:latin typeface="Helvetica Neue"/>
                <a:cs typeface="Helvetica Neue"/>
              </a:rPr>
              <a:t>Charing </a:t>
            </a:r>
            <a:r>
              <a:rPr sz="3000" spc="-15" dirty="0">
                <a:solidFill>
                  <a:srgbClr val="231F20"/>
                </a:solidFill>
                <a:latin typeface="Helvetica Neue"/>
                <a:cs typeface="Helvetica Neue"/>
              </a:rPr>
              <a:t>Cross</a:t>
            </a:r>
            <a:r>
              <a:rPr sz="3000" spc="-25" dirty="0">
                <a:solidFill>
                  <a:srgbClr val="231F20"/>
                </a:solidFill>
                <a:latin typeface="Helvetica Neue"/>
                <a:cs typeface="Helvetica Neue"/>
              </a:rPr>
              <a:t> </a:t>
            </a:r>
            <a:r>
              <a:rPr sz="3000" spc="-60" dirty="0">
                <a:solidFill>
                  <a:srgbClr val="231F20"/>
                </a:solidFill>
                <a:latin typeface="Helvetica Neue"/>
                <a:cs typeface="Helvetica Neue"/>
              </a:rPr>
              <a:t>Pier.</a:t>
            </a:r>
            <a:endParaRPr sz="3000" dirty="0">
              <a:latin typeface="Helvetica Neue"/>
              <a:cs typeface="Helvetica Neue"/>
            </a:endParaRPr>
          </a:p>
          <a:p>
            <a:pPr marL="12700" marR="5177790">
              <a:lnSpc>
                <a:spcPct val="100000"/>
              </a:lnSpc>
            </a:pPr>
            <a:r>
              <a:rPr sz="3000" dirty="0">
                <a:solidFill>
                  <a:srgbClr val="231F20"/>
                </a:solidFill>
                <a:latin typeface="Helvetica Neue"/>
                <a:cs typeface="Helvetica Neue"/>
              </a:rPr>
              <a:t>On </a:t>
            </a:r>
            <a:r>
              <a:rPr sz="3000" spc="-15" dirty="0">
                <a:solidFill>
                  <a:srgbClr val="231F20"/>
                </a:solidFill>
                <a:latin typeface="Helvetica Neue"/>
                <a:cs typeface="Helvetica Neue"/>
              </a:rPr>
              <a:t>board were</a:t>
            </a:r>
            <a:r>
              <a:rPr sz="3000" spc="-60" dirty="0">
                <a:solidFill>
                  <a:srgbClr val="231F20"/>
                </a:solidFill>
                <a:latin typeface="Helvetica Neue"/>
                <a:cs typeface="Helvetica Neue"/>
              </a:rPr>
              <a:t> </a:t>
            </a:r>
            <a:r>
              <a:rPr sz="3000" dirty="0">
                <a:solidFill>
                  <a:srgbClr val="231F20"/>
                </a:solidFill>
                <a:latin typeface="Helvetica Neue"/>
                <a:cs typeface="Helvetica Neue"/>
              </a:rPr>
              <a:t>the  Sex</a:t>
            </a:r>
            <a:r>
              <a:rPr sz="3000" spc="-10" dirty="0">
                <a:solidFill>
                  <a:srgbClr val="231F20"/>
                </a:solidFill>
                <a:latin typeface="Helvetica Neue"/>
                <a:cs typeface="Helvetica Neue"/>
              </a:rPr>
              <a:t> </a:t>
            </a:r>
            <a:r>
              <a:rPr sz="3000" dirty="0">
                <a:solidFill>
                  <a:srgbClr val="231F20"/>
                </a:solidFill>
                <a:latin typeface="Helvetica Neue"/>
                <a:cs typeface="Helvetica Neue"/>
              </a:rPr>
              <a:t>Pistols.</a:t>
            </a:r>
            <a:endParaRPr sz="3000" dirty="0">
              <a:latin typeface="Helvetica Neue"/>
              <a:cs typeface="Helvetica Neue"/>
            </a:endParaRPr>
          </a:p>
          <a:p>
            <a:pPr>
              <a:lnSpc>
                <a:spcPct val="100000"/>
              </a:lnSpc>
              <a:spcBef>
                <a:spcPts val="10"/>
              </a:spcBef>
            </a:pPr>
            <a:endParaRPr sz="2850" dirty="0">
              <a:latin typeface="Helvetica Neue"/>
              <a:cs typeface="Helvetica Neue"/>
            </a:endParaRPr>
          </a:p>
          <a:p>
            <a:pPr marL="1499235">
              <a:lnSpc>
                <a:spcPct val="100000"/>
              </a:lnSpc>
            </a:pPr>
            <a:r>
              <a:rPr sz="2400" u="sng" spc="-5" dirty="0">
                <a:solidFill>
                  <a:srgbClr val="231F20"/>
                </a:solidFill>
                <a:latin typeface="Helvetica Neue"/>
                <a:cs typeface="Helvetica Neue"/>
                <a:hlinkClick r:id="rId4"/>
              </a:rPr>
              <a:t>https://ww</a:t>
            </a:r>
            <a:r>
              <a:rPr sz="2400" u="sng" spc="-5" dirty="0">
                <a:solidFill>
                  <a:srgbClr val="231F20"/>
                </a:solidFill>
                <a:latin typeface="Helvetica Neue"/>
                <a:cs typeface="Helvetica Neue"/>
              </a:rPr>
              <a:t>w</a:t>
            </a:r>
            <a:r>
              <a:rPr sz="2400" u="sng" spc="-5" dirty="0">
                <a:solidFill>
                  <a:srgbClr val="231F20"/>
                </a:solidFill>
                <a:latin typeface="Helvetica Neue"/>
                <a:cs typeface="Helvetica Neue"/>
                <a:hlinkClick r:id="rId4"/>
              </a:rPr>
              <a:t>.youtube.com/watch?v=ngHz_mK81jk</a:t>
            </a:r>
            <a:endParaRPr sz="2400" u="sng" dirty="0">
              <a:latin typeface="Helvetica Neue"/>
              <a:cs typeface="Helvetica Neue"/>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84165" y="428851"/>
            <a:ext cx="9124315" cy="695960"/>
          </a:xfrm>
          <a:prstGeom prst="rect">
            <a:avLst/>
          </a:prstGeom>
        </p:spPr>
        <p:txBody>
          <a:bodyPr vert="horz" wrap="square" lIns="0" tIns="12700" rIns="0" bIns="0" rtlCol="0">
            <a:spAutoFit/>
          </a:bodyPr>
          <a:lstStyle/>
          <a:p>
            <a:pPr marL="12700">
              <a:lnSpc>
                <a:spcPct val="100000"/>
              </a:lnSpc>
              <a:spcBef>
                <a:spcPts val="100"/>
              </a:spcBef>
            </a:pPr>
            <a:r>
              <a:rPr sz="4400" b="1" spc="80" dirty="0">
                <a:latin typeface="Helvetica Neue Condensed"/>
                <a:cs typeface="Helvetica Neue Condensed"/>
              </a:rPr>
              <a:t>Marina </a:t>
            </a:r>
            <a:r>
              <a:rPr sz="4400" b="1" spc="65" dirty="0">
                <a:latin typeface="Helvetica Neue Condensed"/>
                <a:cs typeface="Helvetica Neue Condensed"/>
              </a:rPr>
              <a:t>Abramovic, </a:t>
            </a:r>
            <a:r>
              <a:rPr sz="4400" b="1" spc="25" dirty="0">
                <a:latin typeface="Helvetica Neue Condensed"/>
                <a:cs typeface="Helvetica Neue Condensed"/>
              </a:rPr>
              <a:t>The </a:t>
            </a:r>
            <a:r>
              <a:rPr sz="4400" b="1" spc="65" dirty="0">
                <a:latin typeface="Helvetica Neue Condensed"/>
                <a:cs typeface="Helvetica Neue Condensed"/>
              </a:rPr>
              <a:t>Artist </a:t>
            </a:r>
            <a:r>
              <a:rPr sz="4400" b="1" spc="80" dirty="0">
                <a:latin typeface="Helvetica Neue Condensed"/>
                <a:cs typeface="Helvetica Neue Condensed"/>
              </a:rPr>
              <a:t>is</a:t>
            </a:r>
            <a:r>
              <a:rPr sz="4400" b="1" spc="-455" dirty="0">
                <a:latin typeface="Helvetica Neue Condensed"/>
                <a:cs typeface="Helvetica Neue Condensed"/>
              </a:rPr>
              <a:t> </a:t>
            </a:r>
            <a:r>
              <a:rPr sz="4400" b="1" spc="80" dirty="0">
                <a:latin typeface="Helvetica Neue Condensed"/>
                <a:cs typeface="Helvetica Neue Condensed"/>
              </a:rPr>
              <a:t>Present</a:t>
            </a:r>
            <a:endParaRPr sz="4400" dirty="0">
              <a:latin typeface="Helvetica Neue Condensed"/>
              <a:cs typeface="Helvetica Neue Condensed"/>
            </a:endParaRPr>
          </a:p>
        </p:txBody>
      </p:sp>
      <p:sp>
        <p:nvSpPr>
          <p:cNvPr id="3" name="object 3"/>
          <p:cNvSpPr txBox="1"/>
          <p:nvPr/>
        </p:nvSpPr>
        <p:spPr>
          <a:xfrm>
            <a:off x="1844250" y="1607016"/>
            <a:ext cx="7131050" cy="50546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This was an extended performance piece  that lasted for 8 hours a day for nearly  </a:t>
            </a:r>
            <a:r>
              <a:rPr sz="3000" spc="-15" dirty="0">
                <a:solidFill>
                  <a:srgbClr val="231F20"/>
                </a:solidFill>
                <a:latin typeface="Helvetica Neue"/>
                <a:cs typeface="Helvetica Neue"/>
              </a:rPr>
              <a:t>three </a:t>
            </a:r>
            <a:r>
              <a:rPr sz="3000" dirty="0">
                <a:solidFill>
                  <a:srgbClr val="231F20"/>
                </a:solidFill>
                <a:latin typeface="Helvetica Neue"/>
                <a:cs typeface="Helvetica Neue"/>
              </a:rPr>
              <a:t>months in the Museum of </a:t>
            </a:r>
            <a:r>
              <a:rPr sz="3000" spc="5" dirty="0">
                <a:solidFill>
                  <a:srgbClr val="231F20"/>
                </a:solidFill>
                <a:latin typeface="Helvetica Neue"/>
                <a:cs typeface="Helvetica Neue"/>
              </a:rPr>
              <a:t>Modern  </a:t>
            </a:r>
            <a:r>
              <a:rPr sz="3000" dirty="0">
                <a:solidFill>
                  <a:srgbClr val="231F20"/>
                </a:solidFill>
                <a:latin typeface="Helvetica Neue"/>
                <a:cs typeface="Helvetica Neue"/>
              </a:rPr>
              <a:t>Art, New </a:t>
            </a:r>
            <a:r>
              <a:rPr sz="3000" spc="-70" dirty="0">
                <a:solidFill>
                  <a:srgbClr val="231F20"/>
                </a:solidFill>
                <a:latin typeface="Helvetica Neue"/>
                <a:cs typeface="Helvetica Neue"/>
              </a:rPr>
              <a:t>York. </a:t>
            </a:r>
            <a:r>
              <a:rPr sz="3000" dirty="0">
                <a:solidFill>
                  <a:srgbClr val="231F20"/>
                </a:solidFill>
                <a:latin typeface="Helvetica Neue"/>
                <a:cs typeface="Helvetica Neue"/>
              </a:rPr>
              <a:t>Abramovic sat </a:t>
            </a:r>
            <a:r>
              <a:rPr sz="3000" spc="-10" dirty="0">
                <a:solidFill>
                  <a:srgbClr val="231F20"/>
                </a:solidFill>
                <a:latin typeface="Helvetica Neue"/>
                <a:cs typeface="Helvetica Neue"/>
              </a:rPr>
              <a:t>across </a:t>
            </a:r>
            <a:r>
              <a:rPr sz="3000" spc="-15" dirty="0">
                <a:solidFill>
                  <a:srgbClr val="231F20"/>
                </a:solidFill>
                <a:latin typeface="Helvetica Neue"/>
                <a:cs typeface="Helvetica Neue"/>
              </a:rPr>
              <a:t>from  </a:t>
            </a:r>
            <a:r>
              <a:rPr sz="3000" dirty="0">
                <a:solidFill>
                  <a:srgbClr val="231F20"/>
                </a:solidFill>
                <a:latin typeface="Helvetica Neue"/>
                <a:cs typeface="Helvetica Neue"/>
              </a:rPr>
              <a:t>another wooden </a:t>
            </a:r>
            <a:r>
              <a:rPr sz="3000" spc="-50" dirty="0">
                <a:solidFill>
                  <a:srgbClr val="231F20"/>
                </a:solidFill>
                <a:latin typeface="Helvetica Neue"/>
                <a:cs typeface="Helvetica Neue"/>
              </a:rPr>
              <a:t>chair, </a:t>
            </a:r>
            <a:r>
              <a:rPr sz="3000" spc="-15" dirty="0">
                <a:solidFill>
                  <a:srgbClr val="231F20"/>
                </a:solidFill>
                <a:latin typeface="Helvetica Neue"/>
                <a:cs typeface="Helvetica Neue"/>
              </a:rPr>
              <a:t>where </a:t>
            </a:r>
            <a:r>
              <a:rPr sz="3000" dirty="0">
                <a:solidFill>
                  <a:srgbClr val="231F20"/>
                </a:solidFill>
                <a:latin typeface="Helvetica Neue"/>
                <a:cs typeface="Helvetica Neue"/>
              </a:rPr>
              <a:t>members of  the audience </a:t>
            </a:r>
            <a:r>
              <a:rPr sz="3000" spc="-15" dirty="0">
                <a:solidFill>
                  <a:srgbClr val="231F20"/>
                </a:solidFill>
                <a:latin typeface="Helvetica Neue"/>
                <a:cs typeface="Helvetica Neue"/>
              </a:rPr>
              <a:t>were </a:t>
            </a:r>
            <a:r>
              <a:rPr sz="3000" dirty="0">
                <a:solidFill>
                  <a:srgbClr val="231F20"/>
                </a:solidFill>
                <a:latin typeface="Helvetica Neue"/>
                <a:cs typeface="Helvetica Neue"/>
              </a:rPr>
              <a:t>invited to sit and lock  eyes with the</a:t>
            </a:r>
            <a:r>
              <a:rPr sz="3000" spc="-10" dirty="0">
                <a:solidFill>
                  <a:srgbClr val="231F20"/>
                </a:solidFill>
                <a:latin typeface="Helvetica Neue"/>
                <a:cs typeface="Helvetica Neue"/>
              </a:rPr>
              <a:t> </a:t>
            </a:r>
            <a:r>
              <a:rPr sz="3000" dirty="0">
                <a:solidFill>
                  <a:srgbClr val="231F20"/>
                </a:solidFill>
                <a:latin typeface="Helvetica Neue"/>
                <a:cs typeface="Helvetica Neue"/>
              </a:rPr>
              <a:t>artist.</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61975">
              <a:lnSpc>
                <a:spcPct val="100000"/>
              </a:lnSpc>
            </a:pPr>
            <a:r>
              <a:rPr sz="3000" dirty="0">
                <a:solidFill>
                  <a:srgbClr val="231F20"/>
                </a:solidFill>
                <a:latin typeface="Helvetica Neue"/>
                <a:cs typeface="Helvetica Neue"/>
              </a:rPr>
              <a:t>This meant the audience </a:t>
            </a:r>
            <a:r>
              <a:rPr sz="3000" spc="-15" dirty="0">
                <a:solidFill>
                  <a:srgbClr val="231F20"/>
                </a:solidFill>
                <a:latin typeface="Helvetica Neue"/>
                <a:cs typeface="Helvetica Neue"/>
              </a:rPr>
              <a:t>were </a:t>
            </a:r>
            <a:r>
              <a:rPr sz="3000" dirty="0">
                <a:solidFill>
                  <a:srgbClr val="231F20"/>
                </a:solidFill>
                <a:latin typeface="Helvetica Neue"/>
                <a:cs typeface="Helvetica Neue"/>
              </a:rPr>
              <a:t>central  to the piece of art, without which</a:t>
            </a:r>
            <a:r>
              <a:rPr sz="3000" spc="-80" dirty="0">
                <a:solidFill>
                  <a:srgbClr val="231F20"/>
                </a:solidFill>
                <a:latin typeface="Helvetica Neue"/>
                <a:cs typeface="Helvetica Neue"/>
              </a:rPr>
              <a:t> </a:t>
            </a:r>
            <a:r>
              <a:rPr sz="3000" spc="-15" dirty="0">
                <a:solidFill>
                  <a:srgbClr val="231F20"/>
                </a:solidFill>
                <a:latin typeface="Helvetica Neue"/>
                <a:cs typeface="Helvetica Neue"/>
              </a:rPr>
              <a:t>there  </a:t>
            </a:r>
            <a:r>
              <a:rPr sz="3000" dirty="0">
                <a:solidFill>
                  <a:srgbClr val="231F20"/>
                </a:solidFill>
                <a:latin typeface="Helvetica Neue"/>
                <a:cs typeface="Helvetica Neue"/>
              </a:rPr>
              <a:t>would have been no</a:t>
            </a:r>
            <a:r>
              <a:rPr sz="3000" spc="-25" dirty="0">
                <a:solidFill>
                  <a:srgbClr val="231F20"/>
                </a:solidFill>
                <a:latin typeface="Helvetica Neue"/>
                <a:cs typeface="Helvetica Neue"/>
              </a:rPr>
              <a:t> </a:t>
            </a:r>
            <a:r>
              <a:rPr sz="3000" dirty="0">
                <a:solidFill>
                  <a:srgbClr val="231F20"/>
                </a:solidFill>
                <a:latin typeface="Helvetica Neue"/>
                <a:cs typeface="Helvetica Neue"/>
              </a:rPr>
              <a:t>artwork.</a:t>
            </a:r>
            <a:endParaRPr sz="3000">
              <a:latin typeface="Helvetica Neue"/>
              <a:cs typeface="Helvetica Neue"/>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609005"/>
            <a:ext cx="9777600" cy="5499900"/>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444500" y="6419545"/>
            <a:ext cx="8608060" cy="756920"/>
          </a:xfrm>
          <a:prstGeom prst="rect">
            <a:avLst/>
          </a:prstGeom>
        </p:spPr>
        <p:txBody>
          <a:bodyPr vert="horz" wrap="square" lIns="0" tIns="12700" rIns="0" bIns="0" rtlCol="0">
            <a:spAutoFit/>
          </a:bodyPr>
          <a:lstStyle/>
          <a:p>
            <a:pPr marL="12700" marR="5080">
              <a:lnSpc>
                <a:spcPct val="100000"/>
              </a:lnSpc>
              <a:spcBef>
                <a:spcPts val="100"/>
              </a:spcBef>
            </a:pPr>
            <a:r>
              <a:rPr sz="2400" dirty="0">
                <a:solidFill>
                  <a:srgbClr val="231F20"/>
                </a:solidFill>
                <a:latin typeface="HelveticaNeue-Medium"/>
                <a:cs typeface="HelveticaNeue-Medium"/>
              </a:rPr>
              <a:t>Marina Abramovic, 2010. </a:t>
            </a:r>
            <a:r>
              <a:rPr sz="2400" i="1" dirty="0">
                <a:solidFill>
                  <a:srgbClr val="231F20"/>
                </a:solidFill>
                <a:latin typeface="HelveticaNeue-MediumItalic"/>
                <a:cs typeface="HelveticaNeue-MediumItalic"/>
              </a:rPr>
              <a:t>The Artist is Present</a:t>
            </a:r>
            <a:r>
              <a:rPr sz="2400" i="1" spc="-110" dirty="0">
                <a:solidFill>
                  <a:srgbClr val="231F20"/>
                </a:solidFill>
                <a:latin typeface="HelveticaNeue-MediumItalic"/>
                <a:cs typeface="HelveticaNeue-MediumItalic"/>
              </a:rPr>
              <a:t> </a:t>
            </a:r>
            <a:r>
              <a:rPr sz="2400" dirty="0">
                <a:solidFill>
                  <a:srgbClr val="231F20"/>
                </a:solidFill>
                <a:latin typeface="HelveticaNeue-Medium"/>
                <a:cs typeface="HelveticaNeue-Medium"/>
              </a:rPr>
              <a:t>[Performance].  At: Museum of </a:t>
            </a:r>
            <a:r>
              <a:rPr sz="2400" spc="-5" dirty="0">
                <a:solidFill>
                  <a:srgbClr val="231F20"/>
                </a:solidFill>
                <a:latin typeface="HelveticaNeue-Medium"/>
                <a:cs typeface="HelveticaNeue-Medium"/>
              </a:rPr>
              <a:t>Mordern </a:t>
            </a:r>
            <a:r>
              <a:rPr sz="2400" dirty="0">
                <a:solidFill>
                  <a:srgbClr val="231F20"/>
                </a:solidFill>
                <a:latin typeface="HelveticaNeue-Medium"/>
                <a:cs typeface="HelveticaNeue-Medium"/>
              </a:rPr>
              <a:t>Art, New</a:t>
            </a:r>
            <a:r>
              <a:rPr sz="2400" spc="-5" dirty="0">
                <a:solidFill>
                  <a:srgbClr val="231F20"/>
                </a:solidFill>
                <a:latin typeface="HelveticaNeue-Medium"/>
                <a:cs typeface="HelveticaNeue-Medium"/>
              </a:rPr>
              <a:t> </a:t>
            </a:r>
            <a:r>
              <a:rPr sz="2400" spc="-45" dirty="0">
                <a:solidFill>
                  <a:srgbClr val="231F20"/>
                </a:solidFill>
                <a:latin typeface="HelveticaNeue-Medium"/>
                <a:cs typeface="HelveticaNeue-Medium"/>
              </a:rPr>
              <a:t>York.</a:t>
            </a:r>
            <a:endParaRPr sz="2400">
              <a:latin typeface="HelveticaNeue-Medium"/>
              <a:cs typeface="HelveticaNeue-Medium"/>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44250" y="1693140"/>
            <a:ext cx="7273290" cy="3683000"/>
          </a:xfrm>
          <a:prstGeom prst="rect">
            <a:avLst/>
          </a:prstGeom>
        </p:spPr>
        <p:txBody>
          <a:bodyPr vert="horz" wrap="square" lIns="0" tIns="12700" rIns="0" bIns="0" rtlCol="0">
            <a:spAutoFit/>
          </a:bodyPr>
          <a:lstStyle/>
          <a:p>
            <a:pPr marL="12700" marR="592455">
              <a:lnSpc>
                <a:spcPct val="100000"/>
              </a:lnSpc>
              <a:spcBef>
                <a:spcPts val="100"/>
              </a:spcBef>
            </a:pPr>
            <a:r>
              <a:rPr dirty="0"/>
              <a:t>“Nobody could imagine…that anybody  would take time to sit and just engage  in mutual gaze with me,” Abramovic  explained. In fact, the chair was</a:t>
            </a:r>
            <a:r>
              <a:rPr spc="-100" dirty="0"/>
              <a:t> </a:t>
            </a:r>
            <a:r>
              <a:rPr dirty="0"/>
              <a:t>always</a:t>
            </a:r>
          </a:p>
          <a:p>
            <a:pPr marL="12700" marR="5080">
              <a:lnSpc>
                <a:spcPct val="100000"/>
              </a:lnSpc>
            </a:pPr>
            <a:r>
              <a:rPr dirty="0"/>
              <a:t>occupied, and </a:t>
            </a:r>
            <a:r>
              <a:rPr spc="-15" dirty="0"/>
              <a:t>there were </a:t>
            </a:r>
            <a:r>
              <a:rPr dirty="0"/>
              <a:t>continuous lines  of people waiting to sit in it. “It was [a]  complete surprise…this enormous need</a:t>
            </a:r>
            <a:r>
              <a:rPr spc="-100" dirty="0"/>
              <a:t> </a:t>
            </a:r>
            <a:r>
              <a:rPr dirty="0"/>
              <a:t>of  humans to actually have</a:t>
            </a:r>
            <a:r>
              <a:rPr spc="-25" dirty="0"/>
              <a:t> </a:t>
            </a:r>
            <a:r>
              <a:rPr dirty="0"/>
              <a:t>contact.”</a:t>
            </a:r>
          </a:p>
        </p:txBody>
      </p:sp>
      <p:sp>
        <p:nvSpPr>
          <p:cNvPr id="3" name="object 3"/>
          <p:cNvSpPr txBox="1"/>
          <p:nvPr/>
        </p:nvSpPr>
        <p:spPr>
          <a:xfrm>
            <a:off x="1844250" y="5594580"/>
            <a:ext cx="145732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(MoMA:</a:t>
            </a:r>
            <a:r>
              <a:rPr sz="1800" spc="-85" dirty="0">
                <a:solidFill>
                  <a:srgbClr val="231F20"/>
                </a:solidFill>
                <a:latin typeface="Helvetica Neue"/>
                <a:cs typeface="Helvetica Neue"/>
              </a:rPr>
              <a:t> </a:t>
            </a:r>
            <a:r>
              <a:rPr sz="1800" dirty="0">
                <a:solidFill>
                  <a:srgbClr val="231F20"/>
                </a:solidFill>
                <a:latin typeface="Helvetica Neue"/>
                <a:cs typeface="Helvetica Neue"/>
              </a:rPr>
              <a:t>2019)</a:t>
            </a:r>
            <a:endParaRPr sz="1800">
              <a:latin typeface="Helvetica Neue"/>
              <a:cs typeface="Helvetica Neue"/>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44250" y="2653261"/>
            <a:ext cx="6659245" cy="2311400"/>
          </a:xfrm>
          <a:prstGeom prst="rect">
            <a:avLst/>
          </a:prstGeom>
        </p:spPr>
        <p:txBody>
          <a:bodyPr vert="horz" wrap="square" lIns="0" tIns="12700" rIns="0" bIns="0" rtlCol="0">
            <a:spAutoFit/>
          </a:bodyPr>
          <a:lstStyle/>
          <a:p>
            <a:pPr marL="12700" marR="5080">
              <a:lnSpc>
                <a:spcPct val="100000"/>
              </a:lnSpc>
              <a:spcBef>
                <a:spcPts val="100"/>
              </a:spcBef>
            </a:pPr>
            <a:r>
              <a:rPr dirty="0"/>
              <a:t>It was the context of the audience that  </a:t>
            </a:r>
            <a:r>
              <a:rPr spc="-10" dirty="0"/>
              <a:t>provided </a:t>
            </a:r>
            <a:r>
              <a:rPr dirty="0"/>
              <a:t>the meaning. Without</a:t>
            </a:r>
            <a:r>
              <a:rPr spc="-65" dirty="0"/>
              <a:t> </a:t>
            </a:r>
            <a:r>
              <a:rPr dirty="0"/>
              <a:t>viewers  playing a part, the work would be  incomplete. Particpation and audience  involvement </a:t>
            </a:r>
            <a:r>
              <a:rPr spc="-15" dirty="0"/>
              <a:t>were</a:t>
            </a:r>
            <a:r>
              <a:rPr spc="-10" dirty="0"/>
              <a:t> </a:t>
            </a:r>
            <a:r>
              <a:rPr dirty="0"/>
              <a:t>essential.</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930017" y="2097506"/>
            <a:ext cx="4832350" cy="3365500"/>
            <a:chOff x="2930017" y="2097506"/>
            <a:chExt cx="4832350" cy="3365500"/>
          </a:xfrm>
        </p:grpSpPr>
        <p:sp>
          <p:nvSpPr>
            <p:cNvPr id="3" name="object 3"/>
            <p:cNvSpPr/>
            <p:nvPr/>
          </p:nvSpPr>
          <p:spPr>
            <a:xfrm>
              <a:off x="2936365" y="2103853"/>
              <a:ext cx="4819269" cy="3352304"/>
            </a:xfrm>
            <a:prstGeom prst="rect">
              <a:avLst/>
            </a:prstGeom>
            <a:blipFill>
              <a:blip cstate="print"/>
              <a:stretch>
                <a:fillRect/>
              </a:stretch>
            </a:blipFill>
          </p:spPr>
          <p:txBody>
            <a:bodyPr wrap="square" lIns="0" tIns="0" rIns="0" bIns="0" rtlCol="0"/>
            <a:lstStyle/>
            <a:p>
              <a:endParaRPr/>
            </a:p>
          </p:txBody>
        </p:sp>
        <p:sp>
          <p:nvSpPr>
            <p:cNvPr id="4" name="object 4"/>
            <p:cNvSpPr/>
            <p:nvPr/>
          </p:nvSpPr>
          <p:spPr>
            <a:xfrm>
              <a:off x="2936367" y="2103856"/>
              <a:ext cx="4819650" cy="3352800"/>
            </a:xfrm>
            <a:custGeom>
              <a:avLst/>
              <a:gdLst/>
              <a:ahLst/>
              <a:cxnLst/>
              <a:rect l="l" t="t" r="r" b="b"/>
              <a:pathLst>
                <a:path w="4819650" h="3352800">
                  <a:moveTo>
                    <a:pt x="0" y="3352304"/>
                  </a:moveTo>
                  <a:lnTo>
                    <a:pt x="4819269" y="3352304"/>
                  </a:lnTo>
                  <a:lnTo>
                    <a:pt x="4819269" y="0"/>
                  </a:lnTo>
                  <a:lnTo>
                    <a:pt x="0" y="0"/>
                  </a:lnTo>
                  <a:lnTo>
                    <a:pt x="0" y="3352304"/>
                  </a:lnTo>
                  <a:close/>
                </a:path>
              </a:pathLst>
            </a:custGeom>
            <a:ln w="12700">
              <a:solidFill>
                <a:srgbClr val="231F20"/>
              </a:solidFill>
            </a:ln>
          </p:spPr>
          <p:txBody>
            <a:bodyPr wrap="square" lIns="0" tIns="0" rIns="0" bIns="0" rtlCol="0"/>
            <a:lstStyle/>
            <a:p>
              <a:endParaRPr/>
            </a:p>
          </p:txBody>
        </p:sp>
      </p:grpSp>
      <p:sp>
        <p:nvSpPr>
          <p:cNvPr id="5" name="object 5"/>
          <p:cNvSpPr txBox="1">
            <a:spLocks noGrp="1"/>
          </p:cNvSpPr>
          <p:nvPr>
            <p:ph type="title"/>
          </p:nvPr>
        </p:nvSpPr>
        <p:spPr>
          <a:xfrm>
            <a:off x="2166122" y="428851"/>
            <a:ext cx="6433185" cy="695960"/>
          </a:xfrm>
          <a:prstGeom prst="rect">
            <a:avLst/>
          </a:prstGeom>
        </p:spPr>
        <p:txBody>
          <a:bodyPr vert="horz" wrap="square" lIns="0" tIns="12700" rIns="0" bIns="0" rtlCol="0">
            <a:spAutoFit/>
          </a:bodyPr>
          <a:lstStyle/>
          <a:p>
            <a:pPr marL="12700">
              <a:lnSpc>
                <a:spcPct val="100000"/>
              </a:lnSpc>
              <a:spcBef>
                <a:spcPts val="100"/>
              </a:spcBef>
            </a:pPr>
            <a:r>
              <a:rPr sz="4400" b="1" spc="80" dirty="0">
                <a:latin typeface="Helvetica Neue Condensed"/>
                <a:cs typeface="Helvetica Neue Condensed"/>
              </a:rPr>
              <a:t>Simulation </a:t>
            </a:r>
            <a:r>
              <a:rPr sz="4400" b="1" spc="85" dirty="0">
                <a:latin typeface="Helvetica Neue Condensed"/>
                <a:cs typeface="Helvetica Neue Condensed"/>
              </a:rPr>
              <a:t>and</a:t>
            </a:r>
            <a:r>
              <a:rPr sz="4400" b="1" spc="65" dirty="0">
                <a:latin typeface="Helvetica Neue Condensed"/>
                <a:cs typeface="Helvetica Neue Condensed"/>
              </a:rPr>
              <a:t> </a:t>
            </a:r>
            <a:r>
              <a:rPr sz="4400" b="1" spc="80" dirty="0">
                <a:latin typeface="Helvetica Neue Condensed"/>
                <a:cs typeface="Helvetica Neue Condensed"/>
              </a:rPr>
              <a:t>hyperreality</a:t>
            </a:r>
            <a:endParaRPr sz="4400">
              <a:latin typeface="Helvetica Neue Condensed"/>
              <a:cs typeface="Helvetica Neue Condensed"/>
            </a:endParaRPr>
          </a:p>
        </p:txBody>
      </p:sp>
      <p:sp>
        <p:nvSpPr>
          <p:cNvPr id="6" name="object 6"/>
          <p:cNvSpPr txBox="1"/>
          <p:nvPr/>
        </p:nvSpPr>
        <p:spPr>
          <a:xfrm>
            <a:off x="2069519" y="6709105"/>
            <a:ext cx="6553200" cy="482600"/>
          </a:xfrm>
          <a:prstGeom prst="rect">
            <a:avLst/>
          </a:prstGeom>
        </p:spPr>
        <p:txBody>
          <a:bodyPr vert="horz" wrap="square" lIns="0" tIns="12700" rIns="0" bIns="0" rtlCol="0">
            <a:spAutoFit/>
          </a:bodyPr>
          <a:lstStyle/>
          <a:p>
            <a:pPr marL="12700">
              <a:lnSpc>
                <a:spcPct val="100000"/>
              </a:lnSpc>
              <a:spcBef>
                <a:spcPts val="100"/>
              </a:spcBef>
            </a:pPr>
            <a:r>
              <a:rPr sz="3000" i="1" dirty="0">
                <a:solidFill>
                  <a:srgbClr val="231F20"/>
                </a:solidFill>
                <a:latin typeface="Helvetica Neue"/>
                <a:cs typeface="Helvetica Neue"/>
              </a:rPr>
              <a:t>Dismaland </a:t>
            </a:r>
            <a:r>
              <a:rPr sz="3000" dirty="0">
                <a:solidFill>
                  <a:srgbClr val="231F20"/>
                </a:solidFill>
                <a:latin typeface="Helvetica Neue"/>
                <a:cs typeface="Helvetica Neue"/>
              </a:rPr>
              <a:t>is a pastiche of</a:t>
            </a:r>
            <a:r>
              <a:rPr sz="3000" spc="-60" dirty="0">
                <a:solidFill>
                  <a:srgbClr val="231F20"/>
                </a:solidFill>
                <a:latin typeface="Helvetica Neue"/>
                <a:cs typeface="Helvetica Neue"/>
              </a:rPr>
              <a:t> </a:t>
            </a:r>
            <a:r>
              <a:rPr sz="3000" i="1" spc="-5" dirty="0">
                <a:solidFill>
                  <a:srgbClr val="231F20"/>
                </a:solidFill>
                <a:latin typeface="Helvetica Neue"/>
                <a:cs typeface="Helvetica Neue"/>
              </a:rPr>
              <a:t>Disneyland</a:t>
            </a:r>
            <a:r>
              <a:rPr sz="3000" spc="-5" dirty="0">
                <a:solidFill>
                  <a:srgbClr val="231F20"/>
                </a:solidFill>
                <a:latin typeface="Helvetica Neue"/>
                <a:cs typeface="Helvetica Neue"/>
              </a:rPr>
              <a:t>.</a:t>
            </a:r>
            <a:endParaRPr sz="3000">
              <a:latin typeface="Helvetica Neue"/>
              <a:cs typeface="Helvetica Neue"/>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931240" y="457206"/>
            <a:ext cx="2829560" cy="2566035"/>
            <a:chOff x="3931240" y="457206"/>
            <a:chExt cx="2829560" cy="2566035"/>
          </a:xfrm>
        </p:grpSpPr>
        <p:sp>
          <p:nvSpPr>
            <p:cNvPr id="3" name="object 3"/>
            <p:cNvSpPr/>
            <p:nvPr/>
          </p:nvSpPr>
          <p:spPr>
            <a:xfrm>
              <a:off x="3936606" y="462572"/>
              <a:ext cx="2818787" cy="2555278"/>
            </a:xfrm>
            <a:prstGeom prst="rect">
              <a:avLst/>
            </a:prstGeom>
            <a:blipFill>
              <a:blip cstate="print"/>
              <a:stretch>
                <a:fillRect/>
              </a:stretch>
            </a:blipFill>
          </p:spPr>
          <p:txBody>
            <a:bodyPr wrap="square" lIns="0" tIns="0" rIns="0" bIns="0" rtlCol="0"/>
            <a:lstStyle/>
            <a:p>
              <a:endParaRPr/>
            </a:p>
          </p:txBody>
        </p:sp>
        <p:sp>
          <p:nvSpPr>
            <p:cNvPr id="4" name="object 4"/>
            <p:cNvSpPr/>
            <p:nvPr/>
          </p:nvSpPr>
          <p:spPr>
            <a:xfrm>
              <a:off x="3936606" y="462572"/>
              <a:ext cx="2819400" cy="2555875"/>
            </a:xfrm>
            <a:custGeom>
              <a:avLst/>
              <a:gdLst/>
              <a:ahLst/>
              <a:cxnLst/>
              <a:rect l="l" t="t" r="r" b="b"/>
              <a:pathLst>
                <a:path w="2819400" h="2555875">
                  <a:moveTo>
                    <a:pt x="0" y="2555278"/>
                  </a:moveTo>
                  <a:lnTo>
                    <a:pt x="2818790" y="2555278"/>
                  </a:lnTo>
                  <a:lnTo>
                    <a:pt x="2818790" y="0"/>
                  </a:lnTo>
                  <a:lnTo>
                    <a:pt x="0" y="0"/>
                  </a:lnTo>
                  <a:lnTo>
                    <a:pt x="0" y="2555278"/>
                  </a:lnTo>
                  <a:close/>
                </a:path>
              </a:pathLst>
            </a:custGeom>
            <a:ln w="10731">
              <a:solidFill>
                <a:srgbClr val="231F20"/>
              </a:solidFill>
            </a:ln>
          </p:spPr>
          <p:txBody>
            <a:bodyPr wrap="square" lIns="0" tIns="0" rIns="0" bIns="0" rtlCol="0"/>
            <a:lstStyle/>
            <a:p>
              <a:endParaRPr/>
            </a:p>
          </p:txBody>
        </p:sp>
      </p:grpSp>
      <p:sp>
        <p:nvSpPr>
          <p:cNvPr id="5" name="object 5"/>
          <p:cNvSpPr txBox="1"/>
          <p:nvPr/>
        </p:nvSpPr>
        <p:spPr>
          <a:xfrm>
            <a:off x="1787300" y="3318916"/>
            <a:ext cx="7964805" cy="3683000"/>
          </a:xfrm>
          <a:prstGeom prst="rect">
            <a:avLst/>
          </a:prstGeom>
        </p:spPr>
        <p:txBody>
          <a:bodyPr vert="horz" wrap="square" lIns="0" tIns="12700" rIns="0" bIns="0" rtlCol="0">
            <a:spAutoFit/>
          </a:bodyPr>
          <a:lstStyle/>
          <a:p>
            <a:pPr marL="12700" marR="499109">
              <a:lnSpc>
                <a:spcPct val="100000"/>
              </a:lnSpc>
              <a:spcBef>
                <a:spcPts val="100"/>
              </a:spcBef>
            </a:pPr>
            <a:r>
              <a:rPr sz="3000" spc="-30" dirty="0">
                <a:solidFill>
                  <a:srgbClr val="231F20"/>
                </a:solidFill>
                <a:latin typeface="Helvetica Neue"/>
                <a:cs typeface="Helvetica Neue"/>
              </a:rPr>
              <a:t>Banksy’s </a:t>
            </a:r>
            <a:r>
              <a:rPr sz="3000" dirty="0">
                <a:solidFill>
                  <a:srgbClr val="231F20"/>
                </a:solidFill>
                <a:latin typeface="Helvetica Neue"/>
                <a:cs typeface="Helvetica Neue"/>
              </a:rPr>
              <a:t>dystopian theme park </a:t>
            </a:r>
            <a:r>
              <a:rPr sz="3000" i="1" dirty="0">
                <a:solidFill>
                  <a:srgbClr val="231F20"/>
                </a:solidFill>
                <a:latin typeface="Helvetica Neue"/>
                <a:cs typeface="Helvetica Neue"/>
              </a:rPr>
              <a:t>Dismaland  </a:t>
            </a:r>
            <a:r>
              <a:rPr sz="3000" dirty="0">
                <a:solidFill>
                  <a:srgbClr val="231F20"/>
                </a:solidFill>
                <a:latin typeface="Helvetica Neue"/>
                <a:cs typeface="Helvetica Neue"/>
              </a:rPr>
              <a:t>is a pastiche of a simulacra (image or  </a:t>
            </a:r>
            <a:r>
              <a:rPr sz="3000" spc="-10" dirty="0">
                <a:solidFill>
                  <a:srgbClr val="231F20"/>
                </a:solidFill>
                <a:latin typeface="Helvetica Neue"/>
                <a:cs typeface="Helvetica Neue"/>
              </a:rPr>
              <a:t>representation). </a:t>
            </a:r>
            <a:r>
              <a:rPr sz="3000" spc="-35" dirty="0">
                <a:solidFill>
                  <a:srgbClr val="231F20"/>
                </a:solidFill>
                <a:latin typeface="Helvetica Neue"/>
                <a:cs typeface="Helvetica Neue"/>
              </a:rPr>
              <a:t>However, </a:t>
            </a:r>
            <a:r>
              <a:rPr sz="3000" dirty="0">
                <a:solidFill>
                  <a:srgbClr val="231F20"/>
                </a:solidFill>
                <a:latin typeface="Helvetica Neue"/>
                <a:cs typeface="Helvetica Neue"/>
              </a:rPr>
              <a:t>one seeks to</a:t>
            </a:r>
            <a:r>
              <a:rPr sz="3000" spc="-5" dirty="0">
                <a:solidFill>
                  <a:srgbClr val="231F20"/>
                </a:solidFill>
                <a:latin typeface="Helvetica Neue"/>
                <a:cs typeface="Helvetica Neue"/>
              </a:rPr>
              <a:t> </a:t>
            </a:r>
            <a:r>
              <a:rPr sz="3000" dirty="0">
                <a:solidFill>
                  <a:srgbClr val="231F20"/>
                </a:solidFill>
                <a:latin typeface="Helvetica Neue"/>
                <a:cs typeface="Helvetica Neue"/>
              </a:rPr>
              <a:t>hide</a:t>
            </a:r>
            <a:endParaRPr sz="3000">
              <a:latin typeface="Helvetica Neue"/>
              <a:cs typeface="Helvetica Neue"/>
            </a:endParaRPr>
          </a:p>
          <a:p>
            <a:pPr marL="12700" marR="5080">
              <a:lnSpc>
                <a:spcPct val="100000"/>
              </a:lnSpc>
            </a:pPr>
            <a:r>
              <a:rPr sz="3000" spc="-10" dirty="0">
                <a:solidFill>
                  <a:srgbClr val="231F20"/>
                </a:solidFill>
                <a:latin typeface="Helvetica Neue"/>
                <a:cs typeface="Helvetica Neue"/>
              </a:rPr>
              <a:t>reality </a:t>
            </a:r>
            <a:r>
              <a:rPr sz="3000" dirty="0">
                <a:solidFill>
                  <a:srgbClr val="231F20"/>
                </a:solidFill>
                <a:latin typeface="Helvetica Neue"/>
                <a:cs typeface="Helvetica Neue"/>
              </a:rPr>
              <a:t>(Disneyland), the other seeks to</a:t>
            </a:r>
            <a:r>
              <a:rPr sz="3000" spc="-75" dirty="0">
                <a:solidFill>
                  <a:srgbClr val="231F20"/>
                </a:solidFill>
                <a:latin typeface="Helvetica Neue"/>
                <a:cs typeface="Helvetica Neue"/>
              </a:rPr>
              <a:t> </a:t>
            </a:r>
            <a:r>
              <a:rPr sz="3000" dirty="0">
                <a:solidFill>
                  <a:srgbClr val="231F20"/>
                </a:solidFill>
                <a:latin typeface="Helvetica Neue"/>
                <a:cs typeface="Helvetica Neue"/>
              </a:rPr>
              <a:t>uncover  it (Dismaland). Dismaland exists in the context  of the </a:t>
            </a:r>
            <a:r>
              <a:rPr sz="3000" spc="-10" dirty="0">
                <a:solidFill>
                  <a:srgbClr val="231F20"/>
                </a:solidFill>
                <a:latin typeface="Helvetica Neue"/>
                <a:cs typeface="Helvetica Neue"/>
              </a:rPr>
              <a:t>unreal </a:t>
            </a:r>
            <a:r>
              <a:rPr sz="3000" dirty="0">
                <a:solidFill>
                  <a:srgbClr val="231F20"/>
                </a:solidFill>
                <a:latin typeface="Helvetica Neue"/>
                <a:cs typeface="Helvetica Neue"/>
              </a:rPr>
              <a:t>entity Disneyland. It imitates a  </a:t>
            </a:r>
            <a:r>
              <a:rPr sz="3000" spc="-10" dirty="0">
                <a:solidFill>
                  <a:srgbClr val="231F20"/>
                </a:solidFill>
                <a:latin typeface="Helvetica Neue"/>
                <a:cs typeface="Helvetica Neue"/>
              </a:rPr>
              <a:t>hyperreal representation </a:t>
            </a:r>
            <a:r>
              <a:rPr sz="3000" dirty="0">
                <a:solidFill>
                  <a:srgbClr val="231F20"/>
                </a:solidFill>
                <a:latin typeface="Helvetica Neue"/>
                <a:cs typeface="Helvetica Neue"/>
              </a:rPr>
              <a:t>of the world which it  </a:t>
            </a:r>
            <a:r>
              <a:rPr sz="3000" spc="-10" dirty="0">
                <a:solidFill>
                  <a:srgbClr val="231F20"/>
                </a:solidFill>
                <a:latin typeface="Helvetica Neue"/>
                <a:cs typeface="Helvetica Neue"/>
              </a:rPr>
              <a:t>relies </a:t>
            </a:r>
            <a:r>
              <a:rPr sz="3000" dirty="0">
                <a:solidFill>
                  <a:srgbClr val="231F20"/>
                </a:solidFill>
                <a:latin typeface="Helvetica Neue"/>
                <a:cs typeface="Helvetica Neue"/>
              </a:rPr>
              <a:t>on for its’ meaning to</a:t>
            </a:r>
            <a:r>
              <a:rPr sz="3000" spc="-20" dirty="0">
                <a:solidFill>
                  <a:srgbClr val="231F20"/>
                </a:solidFill>
                <a:latin typeface="Helvetica Neue"/>
                <a:cs typeface="Helvetica Neue"/>
              </a:rPr>
              <a:t> </a:t>
            </a:r>
            <a:r>
              <a:rPr sz="3000" dirty="0">
                <a:solidFill>
                  <a:srgbClr val="231F20"/>
                </a:solidFill>
                <a:latin typeface="Helvetica Neue"/>
                <a:cs typeface="Helvetica Neue"/>
              </a:rPr>
              <a:t>function.</a:t>
            </a:r>
            <a:endParaRPr sz="3000">
              <a:latin typeface="Helvetica Neue"/>
              <a:cs typeface="Helvetica Neue"/>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49300" y="550140"/>
            <a:ext cx="6793230" cy="1854200"/>
          </a:xfrm>
          <a:prstGeom prst="rect">
            <a:avLst/>
          </a:prstGeom>
        </p:spPr>
        <p:txBody>
          <a:bodyPr vert="horz" wrap="square" lIns="0" tIns="12700" rIns="0" bIns="0" rtlCol="0">
            <a:spAutoFit/>
          </a:bodyPr>
          <a:lstStyle/>
          <a:p>
            <a:pPr marL="12700" marR="5080">
              <a:lnSpc>
                <a:spcPct val="100000"/>
              </a:lnSpc>
              <a:spcBef>
                <a:spcPts val="100"/>
              </a:spcBef>
            </a:pPr>
            <a:r>
              <a:rPr spc="-10" dirty="0"/>
              <a:t>French </a:t>
            </a:r>
            <a:r>
              <a:rPr dirty="0"/>
              <a:t>cultural theorist and</a:t>
            </a:r>
            <a:r>
              <a:rPr spc="-85" dirty="0"/>
              <a:t> </a:t>
            </a:r>
            <a:r>
              <a:rPr dirty="0"/>
              <a:t>philosopher  Jean </a:t>
            </a:r>
            <a:r>
              <a:rPr spc="-5" dirty="0"/>
              <a:t>Baudrillard </a:t>
            </a:r>
            <a:r>
              <a:rPr dirty="0"/>
              <a:t>(1929 - 2007) </a:t>
            </a:r>
            <a:r>
              <a:rPr spc="-15" dirty="0"/>
              <a:t>wrote  </a:t>
            </a:r>
            <a:r>
              <a:rPr dirty="0"/>
              <a:t>extensively about simulation and  </a:t>
            </a:r>
            <a:r>
              <a:rPr spc="-25" dirty="0"/>
              <a:t>hyperreality.</a:t>
            </a:r>
          </a:p>
        </p:txBody>
      </p:sp>
      <p:sp>
        <p:nvSpPr>
          <p:cNvPr id="3" name="object 3"/>
          <p:cNvSpPr txBox="1"/>
          <p:nvPr/>
        </p:nvSpPr>
        <p:spPr>
          <a:xfrm>
            <a:off x="1949300" y="2836141"/>
            <a:ext cx="7146290" cy="4201160"/>
          </a:xfrm>
          <a:prstGeom prst="rect">
            <a:avLst/>
          </a:prstGeom>
        </p:spPr>
        <p:txBody>
          <a:bodyPr vert="horz" wrap="square" lIns="0" tIns="12700" rIns="0" bIns="0" rtlCol="0">
            <a:spAutoFit/>
          </a:bodyPr>
          <a:lstStyle/>
          <a:p>
            <a:pPr marL="12700" marR="5080">
              <a:lnSpc>
                <a:spcPct val="100000"/>
              </a:lnSpc>
              <a:spcBef>
                <a:spcPts val="100"/>
              </a:spcBef>
            </a:pPr>
            <a:r>
              <a:rPr sz="3000" spc="-10" dirty="0">
                <a:solidFill>
                  <a:srgbClr val="231F20"/>
                </a:solidFill>
                <a:latin typeface="Helvetica Neue"/>
                <a:cs typeface="Helvetica Neue"/>
              </a:rPr>
              <a:t>‘According </a:t>
            </a:r>
            <a:r>
              <a:rPr sz="3000" dirty="0">
                <a:solidFill>
                  <a:srgbClr val="231F20"/>
                </a:solidFill>
                <a:latin typeface="Helvetica Neue"/>
                <a:cs typeface="Helvetica Neue"/>
              </a:rPr>
              <a:t>to </a:t>
            </a:r>
            <a:r>
              <a:rPr sz="3000" spc="-5" dirty="0">
                <a:solidFill>
                  <a:srgbClr val="231F20"/>
                </a:solidFill>
                <a:latin typeface="Helvetica Neue"/>
                <a:cs typeface="Helvetica Neue"/>
              </a:rPr>
              <a:t>Baudrillard, </a:t>
            </a:r>
            <a:r>
              <a:rPr sz="3000" dirty="0">
                <a:solidFill>
                  <a:srgbClr val="231F20"/>
                </a:solidFill>
                <a:latin typeface="Helvetica Neue"/>
                <a:cs typeface="Helvetica Neue"/>
              </a:rPr>
              <a:t>what has  happened in </a:t>
            </a:r>
            <a:r>
              <a:rPr sz="3000" spc="5" dirty="0">
                <a:solidFill>
                  <a:srgbClr val="231F20"/>
                </a:solidFill>
                <a:latin typeface="Helvetica Neue"/>
                <a:cs typeface="Helvetica Neue"/>
              </a:rPr>
              <a:t>postmodern </a:t>
            </a:r>
            <a:r>
              <a:rPr sz="3000" spc="-10" dirty="0">
                <a:solidFill>
                  <a:srgbClr val="231F20"/>
                </a:solidFill>
                <a:latin typeface="Helvetica Neue"/>
                <a:cs typeface="Helvetica Neue"/>
              </a:rPr>
              <a:t>culture </a:t>
            </a:r>
            <a:r>
              <a:rPr sz="3000" dirty="0">
                <a:solidFill>
                  <a:srgbClr val="231F20"/>
                </a:solidFill>
                <a:latin typeface="Helvetica Neue"/>
                <a:cs typeface="Helvetica Neue"/>
              </a:rPr>
              <a:t>is that  our society has become so </a:t>
            </a:r>
            <a:r>
              <a:rPr sz="3000" spc="-10" dirty="0">
                <a:solidFill>
                  <a:srgbClr val="231F20"/>
                </a:solidFill>
                <a:latin typeface="Helvetica Neue"/>
                <a:cs typeface="Helvetica Neue"/>
              </a:rPr>
              <a:t>reliant </a:t>
            </a:r>
            <a:r>
              <a:rPr sz="3000" dirty="0">
                <a:solidFill>
                  <a:srgbClr val="231F20"/>
                </a:solidFill>
                <a:latin typeface="Helvetica Neue"/>
                <a:cs typeface="Helvetica Neue"/>
              </a:rPr>
              <a:t>on  models and maps that we have lost all  contact with the </a:t>
            </a:r>
            <a:r>
              <a:rPr sz="3000" spc="-15" dirty="0">
                <a:solidFill>
                  <a:srgbClr val="231F20"/>
                </a:solidFill>
                <a:latin typeface="Helvetica Neue"/>
                <a:cs typeface="Helvetica Neue"/>
              </a:rPr>
              <a:t>real </a:t>
            </a:r>
            <a:r>
              <a:rPr sz="3000" dirty="0">
                <a:solidFill>
                  <a:srgbClr val="231F20"/>
                </a:solidFill>
                <a:latin typeface="Helvetica Neue"/>
                <a:cs typeface="Helvetica Neue"/>
              </a:rPr>
              <a:t>world that </a:t>
            </a:r>
            <a:r>
              <a:rPr sz="3000" spc="-10" dirty="0">
                <a:solidFill>
                  <a:srgbClr val="231F20"/>
                </a:solidFill>
                <a:latin typeface="Helvetica Neue"/>
                <a:cs typeface="Helvetica Neue"/>
              </a:rPr>
              <a:t>preceded  </a:t>
            </a:r>
            <a:r>
              <a:rPr sz="3000" dirty="0">
                <a:solidFill>
                  <a:srgbClr val="231F20"/>
                </a:solidFill>
                <a:latin typeface="Helvetica Neue"/>
                <a:cs typeface="Helvetica Neue"/>
              </a:rPr>
              <a:t>the map. Reality itself has begun </a:t>
            </a:r>
            <a:r>
              <a:rPr sz="3000" spc="-10" dirty="0">
                <a:solidFill>
                  <a:srgbClr val="231F20"/>
                </a:solidFill>
                <a:latin typeface="Helvetica Neue"/>
                <a:cs typeface="Helvetica Neue"/>
              </a:rPr>
              <a:t>merely  </a:t>
            </a:r>
            <a:r>
              <a:rPr sz="3000" dirty="0">
                <a:solidFill>
                  <a:srgbClr val="231F20"/>
                </a:solidFill>
                <a:latin typeface="Helvetica Neue"/>
                <a:cs typeface="Helvetica Neue"/>
              </a:rPr>
              <a:t>to imitate the model, which now</a:t>
            </a:r>
            <a:r>
              <a:rPr sz="3000" spc="-75" dirty="0">
                <a:solidFill>
                  <a:srgbClr val="231F20"/>
                </a:solidFill>
                <a:latin typeface="Helvetica Neue"/>
                <a:cs typeface="Helvetica Neue"/>
              </a:rPr>
              <a:t> </a:t>
            </a:r>
            <a:r>
              <a:rPr sz="3000" spc="-10" dirty="0">
                <a:solidFill>
                  <a:srgbClr val="231F20"/>
                </a:solidFill>
                <a:latin typeface="Helvetica Neue"/>
                <a:cs typeface="Helvetica Neue"/>
              </a:rPr>
              <a:t>precedes  </a:t>
            </a:r>
            <a:r>
              <a:rPr sz="3000" dirty="0">
                <a:solidFill>
                  <a:srgbClr val="231F20"/>
                </a:solidFill>
                <a:latin typeface="Helvetica Neue"/>
                <a:cs typeface="Helvetica Neue"/>
              </a:rPr>
              <a:t>and determines the </a:t>
            </a:r>
            <a:r>
              <a:rPr sz="3000" spc="-15" dirty="0">
                <a:solidFill>
                  <a:srgbClr val="231F20"/>
                </a:solidFill>
                <a:latin typeface="Helvetica Neue"/>
                <a:cs typeface="Helvetica Neue"/>
              </a:rPr>
              <a:t>real</a:t>
            </a:r>
            <a:r>
              <a:rPr sz="3000" spc="-20" dirty="0">
                <a:solidFill>
                  <a:srgbClr val="231F20"/>
                </a:solidFill>
                <a:latin typeface="Helvetica Neue"/>
                <a:cs typeface="Helvetica Neue"/>
              </a:rPr>
              <a:t> </a:t>
            </a:r>
            <a:r>
              <a:rPr sz="3000" dirty="0">
                <a:solidFill>
                  <a:srgbClr val="231F20"/>
                </a:solidFill>
                <a:latin typeface="Helvetica Neue"/>
                <a:cs typeface="Helvetica Neue"/>
              </a:rPr>
              <a:t>world.’</a:t>
            </a:r>
            <a:endParaRPr sz="3000">
              <a:latin typeface="Helvetica Neue"/>
              <a:cs typeface="Helvetica Neue"/>
            </a:endParaRPr>
          </a:p>
          <a:p>
            <a:pPr marL="12700">
              <a:lnSpc>
                <a:spcPct val="100000"/>
              </a:lnSpc>
              <a:spcBef>
                <a:spcPts val="1920"/>
              </a:spcBef>
            </a:pPr>
            <a:r>
              <a:rPr sz="1800" dirty="0">
                <a:solidFill>
                  <a:srgbClr val="231F20"/>
                </a:solidFill>
                <a:latin typeface="Helvetica Neue"/>
                <a:cs typeface="Helvetica Neue"/>
              </a:rPr>
              <a:t>(Felluga, Dino:</a:t>
            </a:r>
            <a:r>
              <a:rPr sz="1800" spc="-5" dirty="0">
                <a:solidFill>
                  <a:srgbClr val="231F20"/>
                </a:solidFill>
                <a:latin typeface="Helvetica Neue"/>
                <a:cs typeface="Helvetica Neue"/>
              </a:rPr>
              <a:t> </a:t>
            </a:r>
            <a:r>
              <a:rPr sz="1800" dirty="0">
                <a:solidFill>
                  <a:srgbClr val="231F20"/>
                </a:solidFill>
                <a:latin typeface="Helvetica Neue"/>
                <a:cs typeface="Helvetica Neue"/>
              </a:rPr>
              <a:t>2003)</a:t>
            </a:r>
            <a:endParaRPr sz="1800">
              <a:latin typeface="Helvetica Neue"/>
              <a:cs typeface="Helvetica Neue"/>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49300" y="1007341"/>
            <a:ext cx="7018655" cy="5054600"/>
          </a:xfrm>
          <a:prstGeom prst="rect">
            <a:avLst/>
          </a:prstGeom>
        </p:spPr>
        <p:txBody>
          <a:bodyPr vert="horz" wrap="square" lIns="0" tIns="12700" rIns="0" bIns="0" rtlCol="0">
            <a:spAutoFit/>
          </a:bodyPr>
          <a:lstStyle/>
          <a:p>
            <a:pPr marL="12700" marR="19050">
              <a:lnSpc>
                <a:spcPct val="100000"/>
              </a:lnSpc>
              <a:spcBef>
                <a:spcPts val="100"/>
              </a:spcBef>
            </a:pPr>
            <a:r>
              <a:rPr sz="3000" spc="-5" dirty="0">
                <a:solidFill>
                  <a:srgbClr val="231F20"/>
                </a:solidFill>
                <a:latin typeface="Helvetica Neue"/>
                <a:cs typeface="Helvetica Neue"/>
              </a:rPr>
              <a:t>‘Baudrillard </a:t>
            </a:r>
            <a:r>
              <a:rPr sz="3000" dirty="0">
                <a:solidFill>
                  <a:srgbClr val="231F20"/>
                </a:solidFill>
                <a:latin typeface="Helvetica Neue"/>
                <a:cs typeface="Helvetica Neue"/>
              </a:rPr>
              <a:t>believes </a:t>
            </a:r>
            <a:r>
              <a:rPr sz="3000" spc="-5" dirty="0">
                <a:solidFill>
                  <a:srgbClr val="231F20"/>
                </a:solidFill>
                <a:latin typeface="Helvetica Neue"/>
                <a:cs typeface="Helvetica Neue"/>
              </a:rPr>
              <a:t>hyperreality </a:t>
            </a:r>
            <a:r>
              <a:rPr sz="3000" dirty="0">
                <a:solidFill>
                  <a:srgbClr val="231F20"/>
                </a:solidFill>
                <a:latin typeface="Helvetica Neue"/>
                <a:cs typeface="Helvetica Neue"/>
              </a:rPr>
              <a:t>goes  further than confusing or blending the  </a:t>
            </a:r>
            <a:r>
              <a:rPr sz="3000" spc="-10" dirty="0">
                <a:solidFill>
                  <a:srgbClr val="231F20"/>
                </a:solidFill>
                <a:latin typeface="Helvetica Neue"/>
                <a:cs typeface="Helvetica Neue"/>
              </a:rPr>
              <a:t>‘real’ </a:t>
            </a:r>
            <a:r>
              <a:rPr sz="3000" dirty="0">
                <a:solidFill>
                  <a:srgbClr val="231F20"/>
                </a:solidFill>
                <a:latin typeface="Helvetica Neue"/>
                <a:cs typeface="Helvetica Neue"/>
              </a:rPr>
              <a:t>with the symbol which </a:t>
            </a:r>
            <a:r>
              <a:rPr sz="3000" spc="-15" dirty="0">
                <a:solidFill>
                  <a:srgbClr val="231F20"/>
                </a:solidFill>
                <a:latin typeface="Helvetica Neue"/>
                <a:cs typeface="Helvetica Neue"/>
              </a:rPr>
              <a:t>represents  </a:t>
            </a:r>
            <a:r>
              <a:rPr sz="3000" dirty="0">
                <a:solidFill>
                  <a:srgbClr val="231F20"/>
                </a:solidFill>
                <a:latin typeface="Helvetica Neue"/>
                <a:cs typeface="Helvetica Neue"/>
              </a:rPr>
              <a:t>it; it involves </a:t>
            </a:r>
            <a:r>
              <a:rPr sz="3000" spc="-10" dirty="0">
                <a:solidFill>
                  <a:srgbClr val="231F20"/>
                </a:solidFill>
                <a:latin typeface="Helvetica Neue"/>
                <a:cs typeface="Helvetica Neue"/>
              </a:rPr>
              <a:t>creating </a:t>
            </a:r>
            <a:r>
              <a:rPr sz="3000" dirty="0">
                <a:solidFill>
                  <a:srgbClr val="231F20"/>
                </a:solidFill>
                <a:latin typeface="Helvetica Neue"/>
                <a:cs typeface="Helvetica Neue"/>
              </a:rPr>
              <a:t>a symbol or set of  signifiers which </a:t>
            </a:r>
            <a:r>
              <a:rPr sz="3000" spc="-15" dirty="0">
                <a:solidFill>
                  <a:srgbClr val="231F20"/>
                </a:solidFill>
                <a:latin typeface="Helvetica Neue"/>
                <a:cs typeface="Helvetica Neue"/>
              </a:rPr>
              <a:t>represent </a:t>
            </a:r>
            <a:r>
              <a:rPr sz="3000" dirty="0">
                <a:solidFill>
                  <a:srgbClr val="231F20"/>
                </a:solidFill>
                <a:latin typeface="Helvetica Neue"/>
                <a:cs typeface="Helvetica Neue"/>
              </a:rPr>
              <a:t>something</a:t>
            </a:r>
            <a:r>
              <a:rPr sz="3000" spc="-60" dirty="0">
                <a:solidFill>
                  <a:srgbClr val="231F20"/>
                </a:solidFill>
                <a:latin typeface="Helvetica Neue"/>
                <a:cs typeface="Helvetica Neue"/>
              </a:rPr>
              <a:t> </a:t>
            </a:r>
            <a:r>
              <a:rPr sz="3000" dirty="0">
                <a:solidFill>
                  <a:srgbClr val="231F20"/>
                </a:solidFill>
                <a:latin typeface="Helvetica Neue"/>
                <a:cs typeface="Helvetica Neue"/>
              </a:rPr>
              <a:t>that  does not actually exist, like Santa</a:t>
            </a:r>
            <a:r>
              <a:rPr sz="3000" spc="-85" dirty="0">
                <a:solidFill>
                  <a:srgbClr val="231F20"/>
                </a:solidFill>
                <a:latin typeface="Helvetica Neue"/>
                <a:cs typeface="Helvetica Neue"/>
              </a:rPr>
              <a:t> </a:t>
            </a:r>
            <a:r>
              <a:rPr sz="3000" dirty="0">
                <a:solidFill>
                  <a:srgbClr val="231F20"/>
                </a:solidFill>
                <a:latin typeface="Helvetica Neue"/>
                <a:cs typeface="Helvetica Neue"/>
              </a:rPr>
              <a:t>Claus.</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spc="-5" dirty="0">
                <a:solidFill>
                  <a:srgbClr val="231F20"/>
                </a:solidFill>
                <a:latin typeface="Helvetica Neue"/>
                <a:cs typeface="Helvetica Neue"/>
              </a:rPr>
              <a:t>Baudrillard </a:t>
            </a:r>
            <a:r>
              <a:rPr sz="3000" dirty="0">
                <a:solidFill>
                  <a:srgbClr val="231F20"/>
                </a:solidFill>
                <a:latin typeface="Helvetica Neue"/>
                <a:cs typeface="Helvetica Neue"/>
              </a:rPr>
              <a:t>in particular suggests that</a:t>
            </a:r>
            <a:r>
              <a:rPr sz="3000" spc="-95" dirty="0">
                <a:solidFill>
                  <a:srgbClr val="231F20"/>
                </a:solidFill>
                <a:latin typeface="Helvetica Neue"/>
                <a:cs typeface="Helvetica Neue"/>
              </a:rPr>
              <a:t> </a:t>
            </a:r>
            <a:r>
              <a:rPr sz="3000" dirty="0">
                <a:solidFill>
                  <a:srgbClr val="231F20"/>
                </a:solidFill>
                <a:latin typeface="Helvetica Neue"/>
                <a:cs typeface="Helvetica Neue"/>
              </a:rPr>
              <a:t>the  world we live in has been </a:t>
            </a:r>
            <a:r>
              <a:rPr sz="3000" spc="-10" dirty="0">
                <a:solidFill>
                  <a:srgbClr val="231F20"/>
                </a:solidFill>
                <a:latin typeface="Helvetica Neue"/>
                <a:cs typeface="Helvetica Neue"/>
              </a:rPr>
              <a:t>replaced </a:t>
            </a:r>
            <a:r>
              <a:rPr sz="3000" dirty="0">
                <a:solidFill>
                  <a:srgbClr val="231F20"/>
                </a:solidFill>
                <a:latin typeface="Helvetica Neue"/>
                <a:cs typeface="Helvetica Neue"/>
              </a:rPr>
              <a:t>by a  copy world, </a:t>
            </a:r>
            <a:r>
              <a:rPr sz="3000" spc="-15" dirty="0">
                <a:solidFill>
                  <a:srgbClr val="231F20"/>
                </a:solidFill>
                <a:latin typeface="Helvetica Neue"/>
                <a:cs typeface="Helvetica Neue"/>
              </a:rPr>
              <a:t>where </a:t>
            </a:r>
            <a:r>
              <a:rPr sz="3000" dirty="0">
                <a:solidFill>
                  <a:srgbClr val="231F20"/>
                </a:solidFill>
                <a:latin typeface="Helvetica Neue"/>
                <a:cs typeface="Helvetica Neue"/>
              </a:rPr>
              <a:t>we seek simulated  stimuli and nothing</a:t>
            </a:r>
            <a:r>
              <a:rPr sz="3000" spc="-15" dirty="0">
                <a:solidFill>
                  <a:srgbClr val="231F20"/>
                </a:solidFill>
                <a:latin typeface="Helvetica Neue"/>
                <a:cs typeface="Helvetica Neue"/>
              </a:rPr>
              <a:t> </a:t>
            </a:r>
            <a:r>
              <a:rPr sz="3000" spc="-10" dirty="0">
                <a:solidFill>
                  <a:srgbClr val="231F20"/>
                </a:solidFill>
                <a:latin typeface="Helvetica Neue"/>
                <a:cs typeface="Helvetica Neue"/>
              </a:rPr>
              <a:t>more.’</a:t>
            </a:r>
            <a:endParaRPr sz="3000">
              <a:latin typeface="Helvetica Neue"/>
              <a:cs typeface="Helvetica Neue"/>
            </a:endParaRPr>
          </a:p>
        </p:txBody>
      </p:sp>
      <p:sp>
        <p:nvSpPr>
          <p:cNvPr id="3" name="object 3"/>
          <p:cNvSpPr txBox="1"/>
          <p:nvPr/>
        </p:nvSpPr>
        <p:spPr>
          <a:xfrm>
            <a:off x="1949300" y="6280380"/>
            <a:ext cx="21132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(Felluga, Dino:</a:t>
            </a:r>
            <a:r>
              <a:rPr sz="1800" spc="-95" dirty="0">
                <a:solidFill>
                  <a:srgbClr val="231F20"/>
                </a:solidFill>
                <a:latin typeface="Helvetica Neue"/>
                <a:cs typeface="Helvetica Neue"/>
              </a:rPr>
              <a:t> </a:t>
            </a:r>
            <a:r>
              <a:rPr sz="1800" dirty="0">
                <a:solidFill>
                  <a:srgbClr val="231F20"/>
                </a:solidFill>
                <a:latin typeface="Helvetica Neue"/>
                <a:cs typeface="Helvetica Neue"/>
              </a:rPr>
              <a:t>2003)</a:t>
            </a:r>
            <a:endParaRPr sz="1800">
              <a:latin typeface="Helvetica Neue"/>
              <a:cs typeface="Helvetica Neue"/>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699449" rIns="0" bIns="0" rtlCol="0">
            <a:spAutoFit/>
          </a:bodyPr>
          <a:lstStyle/>
          <a:p>
            <a:pPr marL="12700" marR="5080">
              <a:lnSpc>
                <a:spcPct val="100000"/>
              </a:lnSpc>
              <a:spcBef>
                <a:spcPts val="100"/>
              </a:spcBef>
            </a:pPr>
            <a:r>
              <a:rPr i="1" spc="-25" dirty="0">
                <a:latin typeface="Helvetica Neue"/>
                <a:cs typeface="Helvetica Neue"/>
              </a:rPr>
              <a:t>Dismaland’s </a:t>
            </a:r>
            <a:r>
              <a:rPr dirty="0"/>
              <a:t>context is political,</a:t>
            </a:r>
            <a:r>
              <a:rPr spc="-25" dirty="0"/>
              <a:t> </a:t>
            </a:r>
            <a:r>
              <a:rPr dirty="0"/>
              <a:t>social  and</a:t>
            </a:r>
            <a:r>
              <a:rPr spc="-5" dirty="0"/>
              <a:t> </a:t>
            </a:r>
            <a:r>
              <a:rPr dirty="0"/>
              <a:t>philosophical.</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57212"/>
            <a:ext cx="9777599" cy="6507035"/>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1053061"/>
            <a:ext cx="6567170" cy="55118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The physical context is significant for  </a:t>
            </a:r>
            <a:r>
              <a:rPr sz="3000" i="1" dirty="0">
                <a:solidFill>
                  <a:srgbClr val="231F20"/>
                </a:solidFill>
                <a:latin typeface="Helvetica Neue"/>
                <a:cs typeface="Helvetica Neue"/>
              </a:rPr>
              <a:t>Dismaland </a:t>
            </a:r>
            <a:r>
              <a:rPr sz="3000" dirty="0">
                <a:solidFill>
                  <a:srgbClr val="231F20"/>
                </a:solidFill>
                <a:latin typeface="Helvetica Neue"/>
                <a:cs typeface="Helvetica Neue"/>
              </a:rPr>
              <a:t>to work. By choosing the  </a:t>
            </a:r>
            <a:r>
              <a:rPr sz="3000" i="1" spc="-40" dirty="0">
                <a:solidFill>
                  <a:srgbClr val="231F20"/>
                </a:solidFill>
                <a:latin typeface="Helvetica Neue"/>
                <a:cs typeface="Helvetica Neue"/>
              </a:rPr>
              <a:t>Tropicana </a:t>
            </a:r>
            <a:r>
              <a:rPr sz="3000" i="1" dirty="0">
                <a:solidFill>
                  <a:srgbClr val="231F20"/>
                </a:solidFill>
                <a:latin typeface="Helvetica Neue"/>
                <a:cs typeface="Helvetica Neue"/>
              </a:rPr>
              <a:t>Lido </a:t>
            </a:r>
            <a:r>
              <a:rPr sz="3000" dirty="0">
                <a:solidFill>
                  <a:srgbClr val="231F20"/>
                </a:solidFill>
                <a:latin typeface="Helvetica Neue"/>
                <a:cs typeface="Helvetica Neue"/>
              </a:rPr>
              <a:t>in </a:t>
            </a:r>
            <a:r>
              <a:rPr sz="3000" spc="-25" dirty="0">
                <a:solidFill>
                  <a:srgbClr val="231F20"/>
                </a:solidFill>
                <a:latin typeface="Helvetica Neue"/>
                <a:cs typeface="Helvetica Neue"/>
              </a:rPr>
              <a:t>Weston-Super-Mare  </a:t>
            </a:r>
            <a:r>
              <a:rPr sz="3000" dirty="0">
                <a:solidFill>
                  <a:srgbClr val="231F20"/>
                </a:solidFill>
                <a:latin typeface="Helvetica Neue"/>
                <a:cs typeface="Helvetica Neue"/>
              </a:rPr>
              <a:t>nostalgia comes into </a:t>
            </a:r>
            <a:r>
              <a:rPr sz="3000" spc="-45" dirty="0">
                <a:solidFill>
                  <a:srgbClr val="231F20"/>
                </a:solidFill>
                <a:latin typeface="Helvetica Neue"/>
                <a:cs typeface="Helvetica Neue"/>
              </a:rPr>
              <a:t>play. </a:t>
            </a:r>
            <a:r>
              <a:rPr sz="3000" dirty="0">
                <a:solidFill>
                  <a:srgbClr val="231F20"/>
                </a:solidFill>
                <a:latin typeface="Helvetica Neue"/>
                <a:cs typeface="Helvetica Neue"/>
              </a:rPr>
              <a:t>The lido  could be any UK lido. It </a:t>
            </a:r>
            <a:r>
              <a:rPr sz="3000" spc="-15" dirty="0">
                <a:solidFill>
                  <a:srgbClr val="231F20"/>
                </a:solidFill>
                <a:latin typeface="Helvetica Neue"/>
                <a:cs typeface="Helvetica Neue"/>
              </a:rPr>
              <a:t>represents  </a:t>
            </a:r>
            <a:r>
              <a:rPr sz="3000" dirty="0">
                <a:solidFill>
                  <a:srgbClr val="231F20"/>
                </a:solidFill>
                <a:latin typeface="Helvetica Neue"/>
                <a:cs typeface="Helvetica Neue"/>
              </a:rPr>
              <a:t>childhood and family holidays. </a:t>
            </a:r>
            <a:r>
              <a:rPr sz="3000" spc="-60" dirty="0">
                <a:solidFill>
                  <a:srgbClr val="231F20"/>
                </a:solidFill>
                <a:latin typeface="Helvetica Neue"/>
                <a:cs typeface="Helvetica Neue"/>
              </a:rPr>
              <a:t>It’s  </a:t>
            </a:r>
            <a:r>
              <a:rPr sz="3000" dirty="0">
                <a:solidFill>
                  <a:srgbClr val="231F20"/>
                </a:solidFill>
                <a:latin typeface="Helvetica Neue"/>
                <a:cs typeface="Helvetica Neue"/>
              </a:rPr>
              <a:t>disuse is a </a:t>
            </a:r>
            <a:r>
              <a:rPr sz="3000" spc="-10" dirty="0">
                <a:solidFill>
                  <a:srgbClr val="231F20"/>
                </a:solidFill>
                <a:latin typeface="Helvetica Neue"/>
                <a:cs typeface="Helvetica Neue"/>
              </a:rPr>
              <a:t>reflection </a:t>
            </a:r>
            <a:r>
              <a:rPr sz="3000" dirty="0">
                <a:solidFill>
                  <a:srgbClr val="231F20"/>
                </a:solidFill>
                <a:latin typeface="Helvetica Neue"/>
                <a:cs typeface="Helvetica Neue"/>
              </a:rPr>
              <a:t>of the </a:t>
            </a:r>
            <a:r>
              <a:rPr sz="3000" spc="5" dirty="0">
                <a:solidFill>
                  <a:srgbClr val="231F20"/>
                </a:solidFill>
                <a:latin typeface="Helvetica Neue"/>
                <a:cs typeface="Helvetica Neue"/>
              </a:rPr>
              <a:t>modern  </a:t>
            </a:r>
            <a:r>
              <a:rPr sz="3000" dirty="0">
                <a:solidFill>
                  <a:srgbClr val="231F20"/>
                </a:solidFill>
                <a:latin typeface="Helvetica Neue"/>
                <a:cs typeface="Helvetica Neue"/>
              </a:rPr>
              <a:t>condition. </a:t>
            </a:r>
            <a:r>
              <a:rPr sz="3000" spc="-60" dirty="0">
                <a:solidFill>
                  <a:srgbClr val="231F20"/>
                </a:solidFill>
                <a:latin typeface="Helvetica Neue"/>
                <a:cs typeface="Helvetica Neue"/>
              </a:rPr>
              <a:t>It’s </a:t>
            </a:r>
            <a:r>
              <a:rPr sz="3000" dirty="0">
                <a:solidFill>
                  <a:srgbClr val="231F20"/>
                </a:solidFill>
                <a:latin typeface="Helvetica Neue"/>
                <a:cs typeface="Helvetica Neue"/>
              </a:rPr>
              <a:t>a place </a:t>
            </a:r>
            <a:r>
              <a:rPr sz="3000" spc="-15" dirty="0">
                <a:solidFill>
                  <a:srgbClr val="231F20"/>
                </a:solidFill>
                <a:latin typeface="Helvetica Neue"/>
                <a:cs typeface="Helvetica Neue"/>
              </a:rPr>
              <a:t>where </a:t>
            </a:r>
            <a:r>
              <a:rPr sz="3000" dirty="0">
                <a:solidFill>
                  <a:srgbClr val="231F20"/>
                </a:solidFill>
                <a:latin typeface="Helvetica Neue"/>
                <a:cs typeface="Helvetica Neue"/>
              </a:rPr>
              <a:t>memories  </a:t>
            </a:r>
            <a:r>
              <a:rPr sz="3000" spc="-15" dirty="0">
                <a:solidFill>
                  <a:srgbClr val="231F20"/>
                </a:solidFill>
                <a:latin typeface="Helvetica Neue"/>
                <a:cs typeface="Helvetica Neue"/>
              </a:rPr>
              <a:t>were </a:t>
            </a:r>
            <a:r>
              <a:rPr sz="3000" dirty="0">
                <a:solidFill>
                  <a:srgbClr val="231F20"/>
                </a:solidFill>
                <a:latin typeface="Helvetica Neue"/>
                <a:cs typeface="Helvetica Neue"/>
              </a:rPr>
              <a:t>made. Unlike </a:t>
            </a:r>
            <a:r>
              <a:rPr sz="3000" i="1" dirty="0">
                <a:solidFill>
                  <a:srgbClr val="231F20"/>
                </a:solidFill>
                <a:latin typeface="Helvetica Neue"/>
                <a:cs typeface="Helvetica Neue"/>
              </a:rPr>
              <a:t>Disneyland </a:t>
            </a:r>
            <a:r>
              <a:rPr sz="3000" spc="-60" dirty="0">
                <a:solidFill>
                  <a:srgbClr val="231F20"/>
                </a:solidFill>
                <a:latin typeface="Helvetica Neue"/>
                <a:cs typeface="Helvetica Neue"/>
              </a:rPr>
              <a:t>it’s  </a:t>
            </a:r>
            <a:r>
              <a:rPr sz="3000" dirty="0">
                <a:solidFill>
                  <a:srgbClr val="231F20"/>
                </a:solidFill>
                <a:latin typeface="Helvetica Neue"/>
                <a:cs typeface="Helvetica Neue"/>
              </a:rPr>
              <a:t>context is </a:t>
            </a:r>
            <a:r>
              <a:rPr sz="3000" spc="-15" dirty="0">
                <a:solidFill>
                  <a:srgbClr val="231F20"/>
                </a:solidFill>
                <a:latin typeface="Helvetica Neue"/>
                <a:cs typeface="Helvetica Neue"/>
              </a:rPr>
              <a:t>grey </a:t>
            </a:r>
            <a:r>
              <a:rPr sz="3000" dirty="0">
                <a:solidFill>
                  <a:srgbClr val="231F20"/>
                </a:solidFill>
                <a:latin typeface="Helvetica Neue"/>
                <a:cs typeface="Helvetica Neue"/>
              </a:rPr>
              <a:t>Britain. In </a:t>
            </a:r>
            <a:r>
              <a:rPr sz="3000" spc="-10" dirty="0">
                <a:solidFill>
                  <a:srgbClr val="231F20"/>
                </a:solidFill>
                <a:latin typeface="Helvetica Neue"/>
                <a:cs typeface="Helvetica Neue"/>
              </a:rPr>
              <a:t>perceived  </a:t>
            </a:r>
            <a:r>
              <a:rPr sz="3000" dirty="0">
                <a:solidFill>
                  <a:srgbClr val="231F20"/>
                </a:solidFill>
                <a:latin typeface="Helvetica Neue"/>
                <a:cs typeface="Helvetica Neue"/>
              </a:rPr>
              <a:t>contrast, the whole experience is  underwhelming and other</a:t>
            </a:r>
            <a:r>
              <a:rPr sz="3000" spc="-25" dirty="0">
                <a:solidFill>
                  <a:srgbClr val="231F20"/>
                </a:solidFill>
                <a:latin typeface="Helvetica Neue"/>
                <a:cs typeface="Helvetica Neue"/>
              </a:rPr>
              <a:t> </a:t>
            </a:r>
            <a:r>
              <a:rPr sz="3000" spc="-30" dirty="0">
                <a:solidFill>
                  <a:srgbClr val="231F20"/>
                </a:solidFill>
                <a:latin typeface="Helvetica Neue"/>
                <a:cs typeface="Helvetica Neue"/>
              </a:rPr>
              <a:t>worldly.</a:t>
            </a:r>
            <a:endParaRPr sz="3000">
              <a:latin typeface="Helvetica Neue"/>
              <a:cs typeface="Helvetica Neue"/>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237635" y="535936"/>
            <a:ext cx="10232390" cy="5810250"/>
            <a:chOff x="237635" y="535936"/>
            <a:chExt cx="10232390" cy="5810250"/>
          </a:xfrm>
        </p:grpSpPr>
        <p:sp>
          <p:nvSpPr>
            <p:cNvPr id="3" name="object 3"/>
            <p:cNvSpPr/>
            <p:nvPr/>
          </p:nvSpPr>
          <p:spPr>
            <a:xfrm>
              <a:off x="983965" y="535936"/>
              <a:ext cx="8762255" cy="2582688"/>
            </a:xfrm>
            <a:prstGeom prst="rect">
              <a:avLst/>
            </a:prstGeom>
            <a:blipFill>
              <a:blip cstate="print"/>
              <a:stretch>
                <a:fillRect/>
              </a:stretch>
            </a:blipFill>
          </p:spPr>
          <p:txBody>
            <a:bodyPr wrap="square" lIns="0" tIns="0" rIns="0" bIns="0" rtlCol="0"/>
            <a:lstStyle/>
            <a:p>
              <a:endParaRPr/>
            </a:p>
          </p:txBody>
        </p:sp>
        <p:sp>
          <p:nvSpPr>
            <p:cNvPr id="4" name="object 4"/>
            <p:cNvSpPr/>
            <p:nvPr/>
          </p:nvSpPr>
          <p:spPr>
            <a:xfrm>
              <a:off x="237635" y="3118624"/>
              <a:ext cx="10232127" cy="3226935"/>
            </a:xfrm>
            <a:prstGeom prst="rect">
              <a:avLst/>
            </a:prstGeom>
            <a:blipFill>
              <a:blip cstate="print"/>
              <a:stretch>
                <a:fillRect/>
              </a:stretch>
            </a:blipFill>
          </p:spPr>
          <p:txBody>
            <a:bodyPr wrap="square" lIns="0" tIns="0" rIns="0" bIns="0" rtlCol="0"/>
            <a:lstStyle/>
            <a:p>
              <a:endParaRPr/>
            </a:p>
          </p:txBody>
        </p:sp>
        <p:sp>
          <p:nvSpPr>
            <p:cNvPr id="5" name="object 5"/>
            <p:cNvSpPr/>
            <p:nvPr/>
          </p:nvSpPr>
          <p:spPr>
            <a:xfrm>
              <a:off x="1035240" y="6106105"/>
              <a:ext cx="655175" cy="114025"/>
            </a:xfrm>
            <a:prstGeom prst="rect">
              <a:avLst/>
            </a:prstGeom>
            <a:blipFill>
              <a:blip cstate="print"/>
              <a:stretch>
                <a:fillRect/>
              </a:stretch>
            </a:blipFill>
          </p:spPr>
          <p:txBody>
            <a:bodyPr wrap="square" lIns="0" tIns="0" rIns="0" bIns="0" rtlCol="0"/>
            <a:lstStyle/>
            <a:p>
              <a:endParaRPr/>
            </a:p>
          </p:txBody>
        </p:sp>
        <p:sp>
          <p:nvSpPr>
            <p:cNvPr id="6" name="object 6"/>
            <p:cNvSpPr/>
            <p:nvPr/>
          </p:nvSpPr>
          <p:spPr>
            <a:xfrm>
              <a:off x="283212" y="5404845"/>
              <a:ext cx="0" cy="730250"/>
            </a:xfrm>
            <a:custGeom>
              <a:avLst/>
              <a:gdLst/>
              <a:ahLst/>
              <a:cxnLst/>
              <a:rect l="l" t="t" r="r" b="b"/>
              <a:pathLst>
                <a:path h="730250">
                  <a:moveTo>
                    <a:pt x="0" y="729766"/>
                  </a:moveTo>
                  <a:lnTo>
                    <a:pt x="0" y="0"/>
                  </a:lnTo>
                </a:path>
              </a:pathLst>
            </a:custGeom>
            <a:ln w="17091">
              <a:solidFill>
                <a:srgbClr val="000000"/>
              </a:solidFill>
            </a:ln>
          </p:spPr>
          <p:txBody>
            <a:bodyPr wrap="square" lIns="0" tIns="0" rIns="0" bIns="0" rtlCol="0"/>
            <a:lstStyle/>
            <a:p>
              <a:endParaRPr/>
            </a:p>
          </p:txBody>
        </p:sp>
        <p:sp>
          <p:nvSpPr>
            <p:cNvPr id="7" name="object 7"/>
            <p:cNvSpPr/>
            <p:nvPr/>
          </p:nvSpPr>
          <p:spPr>
            <a:xfrm>
              <a:off x="1040937" y="5404845"/>
              <a:ext cx="0" cy="758825"/>
            </a:xfrm>
            <a:custGeom>
              <a:avLst/>
              <a:gdLst/>
              <a:ahLst/>
              <a:cxnLst/>
              <a:rect l="l" t="t" r="r" b="b"/>
              <a:pathLst>
                <a:path h="758825">
                  <a:moveTo>
                    <a:pt x="0" y="758273"/>
                  </a:moveTo>
                  <a:lnTo>
                    <a:pt x="0" y="0"/>
                  </a:lnTo>
                </a:path>
              </a:pathLst>
            </a:custGeom>
            <a:ln w="11394">
              <a:solidFill>
                <a:srgbClr val="000000"/>
              </a:solidFill>
            </a:ln>
          </p:spPr>
          <p:txBody>
            <a:bodyPr wrap="square" lIns="0" tIns="0" rIns="0" bIns="0" rtlCol="0"/>
            <a:lstStyle/>
            <a:p>
              <a:endParaRPr/>
            </a:p>
          </p:txBody>
        </p:sp>
        <p:sp>
          <p:nvSpPr>
            <p:cNvPr id="8" name="object 8"/>
            <p:cNvSpPr/>
            <p:nvPr/>
          </p:nvSpPr>
          <p:spPr>
            <a:xfrm>
              <a:off x="1268824" y="5404845"/>
              <a:ext cx="0" cy="707390"/>
            </a:xfrm>
            <a:custGeom>
              <a:avLst/>
              <a:gdLst/>
              <a:ahLst/>
              <a:cxnLst/>
              <a:rect l="l" t="t" r="r" b="b"/>
              <a:pathLst>
                <a:path h="707389">
                  <a:moveTo>
                    <a:pt x="0" y="706961"/>
                  </a:moveTo>
                  <a:lnTo>
                    <a:pt x="0" y="0"/>
                  </a:lnTo>
                </a:path>
              </a:pathLst>
            </a:custGeom>
            <a:ln w="34183">
              <a:solidFill>
                <a:srgbClr val="000000"/>
              </a:solidFill>
            </a:ln>
          </p:spPr>
          <p:txBody>
            <a:bodyPr wrap="square" lIns="0" tIns="0" rIns="0" bIns="0" rtlCol="0"/>
            <a:lstStyle/>
            <a:p>
              <a:endParaRPr/>
            </a:p>
          </p:txBody>
        </p:sp>
        <p:sp>
          <p:nvSpPr>
            <p:cNvPr id="9" name="object 9"/>
            <p:cNvSpPr/>
            <p:nvPr/>
          </p:nvSpPr>
          <p:spPr>
            <a:xfrm>
              <a:off x="1969577" y="5404845"/>
              <a:ext cx="160020" cy="809625"/>
            </a:xfrm>
            <a:custGeom>
              <a:avLst/>
              <a:gdLst/>
              <a:ahLst/>
              <a:cxnLst/>
              <a:rect l="l" t="t" r="r" b="b"/>
              <a:pathLst>
                <a:path w="160019" h="809625">
                  <a:moveTo>
                    <a:pt x="0" y="798182"/>
                  </a:moveTo>
                  <a:lnTo>
                    <a:pt x="0" y="5701"/>
                  </a:lnTo>
                </a:path>
                <a:path w="160019" h="809625">
                  <a:moveTo>
                    <a:pt x="159521" y="809584"/>
                  </a:moveTo>
                  <a:lnTo>
                    <a:pt x="159521" y="0"/>
                  </a:lnTo>
                </a:path>
              </a:pathLst>
            </a:custGeom>
            <a:ln w="17097">
              <a:solidFill>
                <a:srgbClr val="000000"/>
              </a:solidFill>
            </a:ln>
          </p:spPr>
          <p:txBody>
            <a:bodyPr wrap="square" lIns="0" tIns="0" rIns="0" bIns="0" rtlCol="0"/>
            <a:lstStyle/>
            <a:p>
              <a:endParaRPr/>
            </a:p>
          </p:txBody>
        </p:sp>
        <p:sp>
          <p:nvSpPr>
            <p:cNvPr id="10" name="object 10"/>
            <p:cNvSpPr/>
            <p:nvPr/>
          </p:nvSpPr>
          <p:spPr>
            <a:xfrm>
              <a:off x="2214555" y="5410546"/>
              <a:ext cx="615315" cy="781685"/>
            </a:xfrm>
            <a:custGeom>
              <a:avLst/>
              <a:gdLst/>
              <a:ahLst/>
              <a:cxnLst/>
              <a:rect l="l" t="t" r="r" b="b"/>
              <a:pathLst>
                <a:path w="615314" h="781685">
                  <a:moveTo>
                    <a:pt x="0" y="564428"/>
                  </a:moveTo>
                  <a:lnTo>
                    <a:pt x="0" y="0"/>
                  </a:lnTo>
                </a:path>
                <a:path w="615314" h="781685">
                  <a:moveTo>
                    <a:pt x="615295" y="781078"/>
                  </a:moveTo>
                  <a:lnTo>
                    <a:pt x="615295" y="0"/>
                  </a:lnTo>
                </a:path>
              </a:pathLst>
            </a:custGeom>
            <a:ln w="11398">
              <a:solidFill>
                <a:srgbClr val="000000"/>
              </a:solidFill>
            </a:ln>
          </p:spPr>
          <p:txBody>
            <a:bodyPr wrap="square" lIns="0" tIns="0" rIns="0" bIns="0" rtlCol="0"/>
            <a:lstStyle/>
            <a:p>
              <a:endParaRPr/>
            </a:p>
          </p:txBody>
        </p:sp>
        <p:sp>
          <p:nvSpPr>
            <p:cNvPr id="11" name="object 11"/>
            <p:cNvSpPr/>
            <p:nvPr/>
          </p:nvSpPr>
          <p:spPr>
            <a:xfrm>
              <a:off x="3017857" y="5404845"/>
              <a:ext cx="0" cy="809625"/>
            </a:xfrm>
            <a:custGeom>
              <a:avLst/>
              <a:gdLst/>
              <a:ahLst/>
              <a:cxnLst/>
              <a:rect l="l" t="t" r="r" b="b"/>
              <a:pathLst>
                <a:path h="809625">
                  <a:moveTo>
                    <a:pt x="0" y="809584"/>
                  </a:moveTo>
                  <a:lnTo>
                    <a:pt x="0" y="0"/>
                  </a:lnTo>
                </a:path>
              </a:pathLst>
            </a:custGeom>
            <a:ln w="34183">
              <a:solidFill>
                <a:srgbClr val="000000"/>
              </a:solidFill>
            </a:ln>
          </p:spPr>
          <p:txBody>
            <a:bodyPr wrap="square" lIns="0" tIns="0" rIns="0" bIns="0" rtlCol="0"/>
            <a:lstStyle/>
            <a:p>
              <a:endParaRPr/>
            </a:p>
          </p:txBody>
        </p:sp>
        <p:sp>
          <p:nvSpPr>
            <p:cNvPr id="12" name="object 12"/>
            <p:cNvSpPr/>
            <p:nvPr/>
          </p:nvSpPr>
          <p:spPr>
            <a:xfrm>
              <a:off x="3843948" y="5062767"/>
              <a:ext cx="0" cy="1151890"/>
            </a:xfrm>
            <a:custGeom>
              <a:avLst/>
              <a:gdLst/>
              <a:ahLst/>
              <a:cxnLst/>
              <a:rect l="l" t="t" r="r" b="b"/>
              <a:pathLst>
                <a:path h="1151889">
                  <a:moveTo>
                    <a:pt x="0" y="1151662"/>
                  </a:moveTo>
                  <a:lnTo>
                    <a:pt x="0" y="0"/>
                  </a:lnTo>
                </a:path>
              </a:pathLst>
            </a:custGeom>
            <a:ln w="17091">
              <a:solidFill>
                <a:srgbClr val="000000"/>
              </a:solidFill>
            </a:ln>
          </p:spPr>
          <p:txBody>
            <a:bodyPr wrap="square" lIns="0" tIns="0" rIns="0" bIns="0" rtlCol="0"/>
            <a:lstStyle/>
            <a:p>
              <a:endParaRPr/>
            </a:p>
          </p:txBody>
        </p:sp>
        <p:sp>
          <p:nvSpPr>
            <p:cNvPr id="13" name="object 13"/>
            <p:cNvSpPr/>
            <p:nvPr/>
          </p:nvSpPr>
          <p:spPr>
            <a:xfrm>
              <a:off x="3952194" y="4971546"/>
              <a:ext cx="415925" cy="1231900"/>
            </a:xfrm>
            <a:custGeom>
              <a:avLst/>
              <a:gdLst/>
              <a:ahLst/>
              <a:cxnLst/>
              <a:rect l="l" t="t" r="r" b="b"/>
              <a:pathLst>
                <a:path w="415925" h="1231900">
                  <a:moveTo>
                    <a:pt x="39881" y="1231481"/>
                  </a:moveTo>
                  <a:lnTo>
                    <a:pt x="39881" y="96922"/>
                  </a:lnTo>
                </a:path>
                <a:path w="415925" h="1231900">
                  <a:moveTo>
                    <a:pt x="0" y="0"/>
                  </a:moveTo>
                  <a:lnTo>
                    <a:pt x="415894" y="0"/>
                  </a:lnTo>
                </a:path>
              </a:pathLst>
            </a:custGeom>
            <a:ln w="11398">
              <a:solidFill>
                <a:srgbClr val="000000"/>
              </a:solidFill>
            </a:ln>
          </p:spPr>
          <p:txBody>
            <a:bodyPr wrap="square" lIns="0" tIns="0" rIns="0" bIns="0" rtlCol="0"/>
            <a:lstStyle/>
            <a:p>
              <a:endParaRPr/>
            </a:p>
          </p:txBody>
        </p:sp>
        <p:sp>
          <p:nvSpPr>
            <p:cNvPr id="14" name="object 14"/>
            <p:cNvSpPr/>
            <p:nvPr/>
          </p:nvSpPr>
          <p:spPr>
            <a:xfrm>
              <a:off x="283212" y="5091273"/>
              <a:ext cx="4084954" cy="1066165"/>
            </a:xfrm>
            <a:custGeom>
              <a:avLst/>
              <a:gdLst/>
              <a:ahLst/>
              <a:cxnLst/>
              <a:rect l="l" t="t" r="r" b="b"/>
              <a:pathLst>
                <a:path w="4084954" h="1066164">
                  <a:moveTo>
                    <a:pt x="3190419" y="0"/>
                  </a:moveTo>
                  <a:lnTo>
                    <a:pt x="4084876" y="0"/>
                  </a:lnTo>
                </a:path>
                <a:path w="4084954" h="1066164">
                  <a:moveTo>
                    <a:pt x="3190419" y="182442"/>
                  </a:moveTo>
                  <a:lnTo>
                    <a:pt x="3594919" y="182442"/>
                  </a:lnTo>
                </a:path>
                <a:path w="4084954" h="1066164">
                  <a:moveTo>
                    <a:pt x="0" y="1037636"/>
                  </a:moveTo>
                  <a:lnTo>
                    <a:pt x="780513" y="1037636"/>
                  </a:lnTo>
                </a:path>
                <a:path w="4084954" h="1066164">
                  <a:moveTo>
                    <a:pt x="1401506" y="1066144"/>
                  </a:moveTo>
                  <a:lnTo>
                    <a:pt x="3754439" y="1066144"/>
                  </a:lnTo>
                </a:path>
              </a:pathLst>
            </a:custGeom>
            <a:ln w="17097">
              <a:solidFill>
                <a:srgbClr val="000000"/>
              </a:solidFill>
            </a:ln>
          </p:spPr>
          <p:txBody>
            <a:bodyPr wrap="square" lIns="0" tIns="0" rIns="0" bIns="0" rtlCol="0"/>
            <a:lstStyle/>
            <a:p>
              <a:endParaRPr/>
            </a:p>
          </p:txBody>
        </p:sp>
      </p:grpSp>
      <p:sp>
        <p:nvSpPr>
          <p:cNvPr id="15" name="object 15"/>
          <p:cNvSpPr txBox="1"/>
          <p:nvPr/>
        </p:nvSpPr>
        <p:spPr>
          <a:xfrm>
            <a:off x="166492" y="12966"/>
            <a:ext cx="1494790" cy="3296285"/>
          </a:xfrm>
          <a:prstGeom prst="rect">
            <a:avLst/>
          </a:prstGeom>
        </p:spPr>
        <p:txBody>
          <a:bodyPr vert="horz" wrap="square" lIns="0" tIns="43815" rIns="0" bIns="0" rtlCol="0">
            <a:spAutoFit/>
          </a:bodyPr>
          <a:lstStyle/>
          <a:p>
            <a:pPr marL="47625" marR="265430" indent="2540">
              <a:lnSpc>
                <a:spcPct val="104600"/>
              </a:lnSpc>
              <a:spcBef>
                <a:spcPts val="345"/>
              </a:spcBef>
            </a:pPr>
            <a:r>
              <a:rPr sz="1700" b="1" dirty="0">
                <a:solidFill>
                  <a:srgbClr val="E40A3F"/>
                </a:solidFill>
                <a:latin typeface="Arial"/>
                <a:cs typeface="Arial"/>
              </a:rPr>
              <a:t>0 </a:t>
            </a:r>
            <a:r>
              <a:rPr sz="750" spc="20" dirty="0">
                <a:solidFill>
                  <a:srgbClr val="464B49"/>
                </a:solidFill>
                <a:latin typeface="Arial"/>
                <a:cs typeface="Arial"/>
              </a:rPr>
              <a:t>The </a:t>
            </a:r>
            <a:r>
              <a:rPr sz="750" spc="55" dirty="0">
                <a:solidFill>
                  <a:srgbClr val="2F3633"/>
                </a:solidFill>
                <a:latin typeface="Arial"/>
                <a:cs typeface="Arial"/>
              </a:rPr>
              <a:t>Gallerfu </a:t>
            </a:r>
            <a:r>
              <a:rPr sz="750" spc="55" dirty="0">
                <a:solidFill>
                  <a:srgbClr val="909995"/>
                </a:solidFill>
                <a:latin typeface="Arial"/>
                <a:cs typeface="Arial"/>
              </a:rPr>
              <a:t> </a:t>
            </a:r>
            <a:r>
              <a:rPr sz="650" spc="30" dirty="0">
                <a:solidFill>
                  <a:srgbClr val="909995"/>
                </a:solidFill>
                <a:latin typeface="Arial"/>
                <a:cs typeface="Arial"/>
              </a:rPr>
              <a:t>Dismaland </a:t>
            </a:r>
            <a:r>
              <a:rPr sz="650" spc="40" dirty="0">
                <a:solidFill>
                  <a:srgbClr val="909995"/>
                </a:solidFill>
                <a:latin typeface="Arial"/>
                <a:cs typeface="Arial"/>
              </a:rPr>
              <a:t>boasts </a:t>
            </a:r>
            <a:r>
              <a:rPr sz="650" spc="25" dirty="0">
                <a:solidFill>
                  <a:srgbClr val="798280"/>
                </a:solidFill>
                <a:latin typeface="Arial"/>
                <a:cs typeface="Arial"/>
              </a:rPr>
              <a:t>three </a:t>
            </a:r>
            <a:r>
              <a:rPr sz="650" spc="25" dirty="0">
                <a:solidFill>
                  <a:srgbClr val="646B69"/>
                </a:solidFill>
                <a:latin typeface="Arial"/>
                <a:cs typeface="Arial"/>
              </a:rPr>
              <a:t> </a:t>
            </a:r>
            <a:r>
              <a:rPr sz="650" spc="20" dirty="0">
                <a:solidFill>
                  <a:srgbClr val="646B69"/>
                </a:solidFill>
                <a:latin typeface="Arial"/>
                <a:cs typeface="Arial"/>
              </a:rPr>
              <a:t>l</a:t>
            </a:r>
            <a:r>
              <a:rPr sz="650" spc="20" dirty="0">
                <a:solidFill>
                  <a:srgbClr val="909995"/>
                </a:solidFill>
                <a:latin typeface="Arial"/>
                <a:cs typeface="Arial"/>
              </a:rPr>
              <a:t>arge </a:t>
            </a:r>
            <a:r>
              <a:rPr sz="650" spc="-5" dirty="0">
                <a:solidFill>
                  <a:srgbClr val="909995"/>
                </a:solidFill>
                <a:latin typeface="Arial"/>
                <a:cs typeface="Arial"/>
              </a:rPr>
              <a:t>gnllene</a:t>
            </a:r>
            <a:r>
              <a:rPr sz="650" spc="-5" dirty="0">
                <a:latin typeface="Arial"/>
                <a:cs typeface="Arial"/>
              </a:rPr>
              <a:t>.</a:t>
            </a:r>
            <a:r>
              <a:rPr sz="650" spc="-5" dirty="0">
                <a:solidFill>
                  <a:srgbClr val="798280"/>
                </a:solidFill>
                <a:latin typeface="Arial"/>
                <a:cs typeface="Arial"/>
              </a:rPr>
              <a:t>s </a:t>
            </a:r>
            <a:r>
              <a:rPr sz="650" spc="40" dirty="0">
                <a:solidFill>
                  <a:srgbClr val="798280"/>
                </a:solidFill>
                <a:latin typeface="Arial"/>
                <a:cs typeface="Arial"/>
              </a:rPr>
              <a:t>which</a:t>
            </a:r>
            <a:r>
              <a:rPr sz="650" spc="-90" dirty="0">
                <a:solidFill>
                  <a:srgbClr val="798280"/>
                </a:solidFill>
                <a:latin typeface="Arial"/>
                <a:cs typeface="Arial"/>
              </a:rPr>
              <a:t> </a:t>
            </a:r>
            <a:r>
              <a:rPr sz="650" spc="25" dirty="0">
                <a:solidFill>
                  <a:srgbClr val="798280"/>
                </a:solidFill>
                <a:latin typeface="Arial"/>
                <a:cs typeface="Arial"/>
              </a:rPr>
              <a:t>together  </a:t>
            </a:r>
            <a:r>
              <a:rPr sz="650" spc="45" dirty="0">
                <a:solidFill>
                  <a:srgbClr val="798280"/>
                </a:solidFill>
                <a:latin typeface="Arial"/>
                <a:cs typeface="Arial"/>
              </a:rPr>
              <a:t>compnse</a:t>
            </a:r>
            <a:r>
              <a:rPr sz="650" spc="-135" dirty="0">
                <a:solidFill>
                  <a:srgbClr val="798280"/>
                </a:solidFill>
                <a:latin typeface="Arial"/>
                <a:cs typeface="Arial"/>
              </a:rPr>
              <a:t> </a:t>
            </a:r>
            <a:r>
              <a:rPr sz="650" spc="30" dirty="0">
                <a:solidFill>
                  <a:srgbClr val="909995"/>
                </a:solidFill>
                <a:latin typeface="Arial"/>
                <a:cs typeface="Arial"/>
              </a:rPr>
              <a:t>the </a:t>
            </a:r>
            <a:r>
              <a:rPr sz="650" spc="15" dirty="0">
                <a:solidFill>
                  <a:srgbClr val="909995"/>
                </a:solidFill>
                <a:latin typeface="Arial"/>
                <a:cs typeface="Arial"/>
              </a:rPr>
              <a:t>finest </a:t>
            </a:r>
            <a:r>
              <a:rPr sz="650" spc="20" dirty="0">
                <a:solidFill>
                  <a:srgbClr val="909995"/>
                </a:solidFill>
                <a:latin typeface="Arial"/>
                <a:cs typeface="Arial"/>
              </a:rPr>
              <a:t>collecUon</a:t>
            </a:r>
            <a:endParaRPr sz="650">
              <a:latin typeface="Arial"/>
              <a:cs typeface="Arial"/>
            </a:endParaRPr>
          </a:p>
          <a:p>
            <a:pPr marL="45085">
              <a:lnSpc>
                <a:spcPts val="765"/>
              </a:lnSpc>
            </a:pPr>
            <a:r>
              <a:rPr sz="650" spc="15" dirty="0">
                <a:solidFill>
                  <a:srgbClr val="909995"/>
                </a:solidFill>
                <a:latin typeface="Arial"/>
                <a:cs typeface="Arial"/>
              </a:rPr>
              <a:t>of </a:t>
            </a:r>
            <a:r>
              <a:rPr sz="650" spc="35" dirty="0">
                <a:solidFill>
                  <a:srgbClr val="909995"/>
                </a:solidFill>
                <a:latin typeface="Arial"/>
                <a:cs typeface="Arial"/>
              </a:rPr>
              <a:t>contemporary </a:t>
            </a:r>
            <a:r>
              <a:rPr sz="650" spc="25" dirty="0">
                <a:solidFill>
                  <a:srgbClr val="909995"/>
                </a:solidFill>
                <a:latin typeface="Arial"/>
                <a:cs typeface="Arial"/>
              </a:rPr>
              <a:t>art </a:t>
            </a:r>
            <a:r>
              <a:rPr sz="800" i="1" spc="-65" dirty="0">
                <a:solidFill>
                  <a:srgbClr val="909995"/>
                </a:solidFill>
                <a:latin typeface="Arial"/>
                <a:cs typeface="Arial"/>
              </a:rPr>
              <a:t>ever </a:t>
            </a:r>
            <a:r>
              <a:rPr sz="650" spc="-65" dirty="0">
                <a:solidFill>
                  <a:srgbClr val="909995"/>
                </a:solidFill>
                <a:latin typeface="Arial"/>
                <a:cs typeface="Arial"/>
              </a:rPr>
              <a:t>assemb</a:t>
            </a:r>
            <a:r>
              <a:rPr sz="650" spc="-10" dirty="0">
                <a:solidFill>
                  <a:srgbClr val="909995"/>
                </a:solidFill>
                <a:latin typeface="Arial"/>
                <a:cs typeface="Arial"/>
              </a:rPr>
              <a:t> </a:t>
            </a:r>
            <a:r>
              <a:rPr sz="650" spc="-40" dirty="0">
                <a:solidFill>
                  <a:srgbClr val="464B49"/>
                </a:solidFill>
                <a:latin typeface="Arial"/>
                <a:cs typeface="Arial"/>
              </a:rPr>
              <a:t>l</a:t>
            </a:r>
            <a:r>
              <a:rPr sz="650" spc="-40" dirty="0">
                <a:solidFill>
                  <a:srgbClr val="909995"/>
                </a:solidFill>
                <a:latin typeface="Arial"/>
                <a:cs typeface="Arial"/>
              </a:rPr>
              <a:t>ed</a:t>
            </a:r>
            <a:endParaRPr sz="650">
              <a:latin typeface="Arial"/>
              <a:cs typeface="Arial"/>
            </a:endParaRPr>
          </a:p>
          <a:p>
            <a:pPr marL="45085">
              <a:lnSpc>
                <a:spcPts val="869"/>
              </a:lnSpc>
            </a:pPr>
            <a:r>
              <a:rPr sz="750" spc="-50" dirty="0">
                <a:solidFill>
                  <a:srgbClr val="909995"/>
                </a:solidFill>
                <a:latin typeface="Arial"/>
                <a:cs typeface="Arial"/>
              </a:rPr>
              <a:t>In </a:t>
            </a:r>
            <a:r>
              <a:rPr sz="750" i="1" spc="-60" dirty="0">
                <a:solidFill>
                  <a:srgbClr val="909995"/>
                </a:solidFill>
                <a:latin typeface="Times New Roman"/>
                <a:cs typeface="Times New Roman"/>
              </a:rPr>
              <a:t>a </a:t>
            </a:r>
            <a:r>
              <a:rPr sz="650" spc="50" dirty="0">
                <a:solidFill>
                  <a:srgbClr val="909995"/>
                </a:solidFill>
                <a:latin typeface="Arial"/>
                <a:cs typeface="Arial"/>
              </a:rPr>
              <a:t>North </a:t>
            </a:r>
            <a:r>
              <a:rPr sz="750" spc="-50" dirty="0">
                <a:solidFill>
                  <a:srgbClr val="909995"/>
                </a:solidFill>
                <a:latin typeface="Arial"/>
                <a:cs typeface="Arial"/>
              </a:rPr>
              <a:t>$Qmel"$el </a:t>
            </a:r>
            <a:r>
              <a:rPr sz="750" spc="-20" dirty="0">
                <a:solidFill>
                  <a:srgbClr val="909995"/>
                </a:solidFill>
                <a:latin typeface="Arial"/>
                <a:cs typeface="Arial"/>
              </a:rPr>
              <a:t>seaside </a:t>
            </a:r>
            <a:r>
              <a:rPr sz="650" spc="-15" dirty="0">
                <a:solidFill>
                  <a:srgbClr val="798280"/>
                </a:solidFill>
                <a:latin typeface="Arial"/>
                <a:cs typeface="Arial"/>
              </a:rPr>
              <a:t>to\</a:t>
            </a:r>
            <a:r>
              <a:rPr sz="650" spc="-135" dirty="0">
                <a:solidFill>
                  <a:srgbClr val="798280"/>
                </a:solidFill>
                <a:latin typeface="Arial"/>
                <a:cs typeface="Arial"/>
              </a:rPr>
              <a:t> </a:t>
            </a:r>
            <a:r>
              <a:rPr sz="650" spc="-25" dirty="0">
                <a:solidFill>
                  <a:srgbClr val="464B49"/>
                </a:solidFill>
                <a:latin typeface="Arial"/>
                <a:cs typeface="Arial"/>
              </a:rPr>
              <a:t>•</a:t>
            </a:r>
            <a:r>
              <a:rPr sz="650" spc="-25" dirty="0">
                <a:solidFill>
                  <a:srgbClr val="909995"/>
                </a:solidFill>
                <a:latin typeface="Arial"/>
                <a:cs typeface="Arial"/>
              </a:rPr>
              <a:t>m</a:t>
            </a:r>
            <a:r>
              <a:rPr sz="650" spc="-25" dirty="0">
                <a:solidFill>
                  <a:srgbClr val="B1B5B5"/>
                </a:solidFill>
                <a:latin typeface="Arial"/>
                <a:cs typeface="Arial"/>
              </a:rPr>
              <a:t>.</a:t>
            </a:r>
            <a:endParaRPr sz="650">
              <a:latin typeface="Arial"/>
              <a:cs typeface="Arial"/>
            </a:endParaRPr>
          </a:p>
          <a:p>
            <a:pPr marL="47625">
              <a:lnSpc>
                <a:spcPct val="100000"/>
              </a:lnSpc>
              <a:spcBef>
                <a:spcPts val="565"/>
              </a:spcBef>
            </a:pPr>
            <a:r>
              <a:rPr sz="1350" b="1" spc="-15" dirty="0">
                <a:solidFill>
                  <a:srgbClr val="E40A3F"/>
                </a:solidFill>
                <a:latin typeface="Arial"/>
                <a:cs typeface="Arial"/>
              </a:rPr>
              <a:t>al)</a:t>
            </a:r>
            <a:r>
              <a:rPr sz="700" b="1" spc="-15" dirty="0">
                <a:solidFill>
                  <a:srgbClr val="1A231C"/>
                </a:solidFill>
                <a:latin typeface="Arial"/>
                <a:cs typeface="Arial"/>
              </a:rPr>
              <a:t>B</a:t>
            </a:r>
            <a:r>
              <a:rPr sz="700" b="1" spc="-15" dirty="0">
                <a:solidFill>
                  <a:srgbClr val="464B49"/>
                </a:solidFill>
                <a:latin typeface="Arial"/>
                <a:cs typeface="Arial"/>
              </a:rPr>
              <a:t>io </a:t>
            </a:r>
            <a:r>
              <a:rPr sz="700" spc="-20" dirty="0">
                <a:solidFill>
                  <a:srgbClr val="1A231C"/>
                </a:solidFill>
                <a:latin typeface="Arial"/>
                <a:cs typeface="Arial"/>
              </a:rPr>
              <a:t>R</a:t>
            </a:r>
            <a:r>
              <a:rPr sz="700" spc="-20" dirty="0">
                <a:solidFill>
                  <a:srgbClr val="464B49"/>
                </a:solidFill>
                <a:latin typeface="Arial"/>
                <a:cs typeface="Arial"/>
              </a:rPr>
              <a:t>ig</a:t>
            </a:r>
            <a:r>
              <a:rPr sz="700" spc="-15" dirty="0">
                <a:solidFill>
                  <a:srgbClr val="464B49"/>
                </a:solidFill>
                <a:latin typeface="Arial"/>
                <a:cs typeface="Arial"/>
              </a:rPr>
              <a:t> </a:t>
            </a:r>
            <a:r>
              <a:rPr sz="700" spc="-10" dirty="0">
                <a:solidFill>
                  <a:srgbClr val="1A231C"/>
                </a:solidFill>
                <a:latin typeface="Arial"/>
                <a:cs typeface="Arial"/>
              </a:rPr>
              <a:t>J</a:t>
            </a:r>
            <a:r>
              <a:rPr sz="700" spc="-10" dirty="0">
                <a:solidFill>
                  <a:srgbClr val="464B49"/>
                </a:solidFill>
                <a:latin typeface="Arial"/>
                <a:cs typeface="Arial"/>
              </a:rPr>
              <a:t>ig</a:t>
            </a:r>
            <a:endParaRPr sz="700">
              <a:latin typeface="Arial"/>
              <a:cs typeface="Arial"/>
            </a:endParaRPr>
          </a:p>
          <a:p>
            <a:pPr marL="48260" marR="5080" indent="5080">
              <a:lnSpc>
                <a:spcPts val="810"/>
              </a:lnSpc>
              <a:spcBef>
                <a:spcPts val="250"/>
              </a:spcBef>
            </a:pPr>
            <a:r>
              <a:rPr sz="750" spc="-20" dirty="0">
                <a:solidFill>
                  <a:srgbClr val="909995"/>
                </a:solidFill>
                <a:latin typeface="Arial"/>
                <a:cs typeface="Arial"/>
              </a:rPr>
              <a:t>A </a:t>
            </a:r>
            <a:r>
              <a:rPr sz="750" spc="-15" dirty="0">
                <a:solidFill>
                  <a:srgbClr val="909995"/>
                </a:solidFill>
                <a:latin typeface="Arial"/>
                <a:cs typeface="Arial"/>
              </a:rPr>
              <a:t>masterplace </a:t>
            </a:r>
            <a:r>
              <a:rPr sz="650" spc="-15" dirty="0">
                <a:solidFill>
                  <a:srgbClr val="909995"/>
                </a:solidFill>
                <a:latin typeface="Arial"/>
                <a:cs typeface="Arial"/>
              </a:rPr>
              <a:t>of </a:t>
            </a:r>
            <a:r>
              <a:rPr sz="650" spc="30" dirty="0">
                <a:solidFill>
                  <a:srgbClr val="909995"/>
                </a:solidFill>
                <a:latin typeface="Arial"/>
                <a:cs typeface="Arial"/>
              </a:rPr>
              <a:t>post-lnduntrlal  </a:t>
            </a:r>
            <a:r>
              <a:rPr sz="650" spc="20" dirty="0">
                <a:solidFill>
                  <a:srgbClr val="909995"/>
                </a:solidFill>
                <a:latin typeface="Arial"/>
                <a:cs typeface="Arial"/>
              </a:rPr>
              <a:t>assemblage </a:t>
            </a:r>
            <a:r>
              <a:rPr sz="700" spc="15" dirty="0">
                <a:solidFill>
                  <a:srgbClr val="909995"/>
                </a:solidFill>
                <a:latin typeface="Times New Roman"/>
                <a:cs typeface="Times New Roman"/>
              </a:rPr>
              <a:t>art </a:t>
            </a:r>
            <a:r>
              <a:rPr sz="700" spc="15" dirty="0">
                <a:solidFill>
                  <a:srgbClr val="B1B5B5"/>
                </a:solidFill>
                <a:latin typeface="Times New Roman"/>
                <a:cs typeface="Times New Roman"/>
              </a:rPr>
              <a:t>- </a:t>
            </a:r>
            <a:r>
              <a:rPr sz="700" spc="-70" dirty="0">
                <a:solidFill>
                  <a:srgbClr val="909995"/>
                </a:solidFill>
                <a:latin typeface="Times New Roman"/>
                <a:cs typeface="Times New Roman"/>
              </a:rPr>
              <a:t>,sl</a:t>
            </a:r>
            <a:r>
              <a:rPr sz="700" spc="-70" dirty="0">
                <a:solidFill>
                  <a:srgbClr val="B1B5B5"/>
                </a:solidFill>
                <a:latin typeface="Times New Roman"/>
                <a:cs typeface="Times New Roman"/>
              </a:rPr>
              <a:t>' </a:t>
            </a:r>
            <a:r>
              <a:rPr sz="650" spc="20" dirty="0">
                <a:solidFill>
                  <a:srgbClr val="909995"/>
                </a:solidFill>
                <a:latin typeface="Arial"/>
                <a:cs typeface="Arial"/>
              </a:rPr>
              <a:t>two </a:t>
            </a:r>
            <a:r>
              <a:rPr sz="700" spc="-30" dirty="0">
                <a:solidFill>
                  <a:srgbClr val="646B69"/>
                </a:solidFill>
                <a:latin typeface="Times New Roman"/>
                <a:cs typeface="Times New Roman"/>
              </a:rPr>
              <a:t>1</a:t>
            </a:r>
            <a:r>
              <a:rPr sz="700" spc="-30" dirty="0">
                <a:solidFill>
                  <a:srgbClr val="909995"/>
                </a:solidFill>
                <a:latin typeface="Times New Roman"/>
                <a:cs typeface="Times New Roman"/>
              </a:rPr>
              <a:t>ugge </a:t>
            </a:r>
            <a:r>
              <a:rPr sz="700" spc="-15" dirty="0">
                <a:solidFill>
                  <a:srgbClr val="909995"/>
                </a:solidFill>
                <a:latin typeface="Times New Roman"/>
                <a:cs typeface="Times New Roman"/>
              </a:rPr>
              <a:t>rnauts  </a:t>
            </a:r>
            <a:r>
              <a:rPr sz="650" spc="-20" dirty="0">
                <a:solidFill>
                  <a:srgbClr val="909995"/>
                </a:solidFill>
                <a:latin typeface="Arial"/>
                <a:cs typeface="Arial"/>
              </a:rPr>
              <a:t>perfor111ing</a:t>
            </a:r>
            <a:r>
              <a:rPr sz="650" spc="-75" dirty="0">
                <a:solidFill>
                  <a:srgbClr val="909995"/>
                </a:solidFill>
                <a:latin typeface="Arial"/>
                <a:cs typeface="Arial"/>
              </a:rPr>
              <a:t> </a:t>
            </a:r>
            <a:r>
              <a:rPr sz="650" spc="40" dirty="0">
                <a:solidFill>
                  <a:srgbClr val="909995"/>
                </a:solidFill>
                <a:latin typeface="Arial"/>
                <a:cs typeface="Arial"/>
              </a:rPr>
              <a:t>ballet</a:t>
            </a:r>
            <a:r>
              <a:rPr sz="650" spc="-90" dirty="0">
                <a:solidFill>
                  <a:srgbClr val="909995"/>
                </a:solidFill>
                <a:latin typeface="Arial"/>
                <a:cs typeface="Arial"/>
              </a:rPr>
              <a:t> </a:t>
            </a:r>
            <a:r>
              <a:rPr sz="800" spc="-5" dirty="0">
                <a:solidFill>
                  <a:srgbClr val="909995"/>
                </a:solidFill>
                <a:latin typeface="Arial"/>
                <a:cs typeface="Arial"/>
              </a:rPr>
              <a:t>by</a:t>
            </a:r>
            <a:r>
              <a:rPr sz="800" spc="-125" dirty="0">
                <a:solidFill>
                  <a:srgbClr val="909995"/>
                </a:solidFill>
                <a:latin typeface="Arial"/>
                <a:cs typeface="Arial"/>
              </a:rPr>
              <a:t> </a:t>
            </a:r>
            <a:r>
              <a:rPr sz="650" spc="55" dirty="0">
                <a:solidFill>
                  <a:srgbClr val="909995"/>
                </a:solidFill>
                <a:latin typeface="Arial"/>
                <a:cs typeface="Arial"/>
              </a:rPr>
              <a:t>MikeRoss.</a:t>
            </a:r>
            <a:endParaRPr sz="650">
              <a:latin typeface="Arial"/>
              <a:cs typeface="Arial"/>
            </a:endParaRPr>
          </a:p>
          <a:p>
            <a:pPr marL="12700">
              <a:lnSpc>
                <a:spcPct val="100000"/>
              </a:lnSpc>
              <a:spcBef>
                <a:spcPts val="405"/>
              </a:spcBef>
              <a:tabLst>
                <a:tab pos="253365" algn="l"/>
              </a:tabLst>
            </a:pPr>
            <a:r>
              <a:rPr sz="1450" spc="50" dirty="0">
                <a:solidFill>
                  <a:srgbClr val="E40A3F"/>
                </a:solidFill>
                <a:latin typeface="Arial"/>
                <a:cs typeface="Arial"/>
              </a:rPr>
              <a:t>$	</a:t>
            </a:r>
            <a:r>
              <a:rPr sz="700" b="1" dirty="0">
                <a:solidFill>
                  <a:srgbClr val="2F3633"/>
                </a:solidFill>
                <a:latin typeface="Arial"/>
                <a:cs typeface="Arial"/>
              </a:rPr>
              <a:t>Amusements</a:t>
            </a:r>
            <a:endParaRPr sz="700">
              <a:latin typeface="Arial"/>
              <a:cs typeface="Arial"/>
            </a:endParaRPr>
          </a:p>
          <a:p>
            <a:pPr marL="50800" marR="203835" indent="-4445">
              <a:lnSpc>
                <a:spcPct val="103600"/>
              </a:lnSpc>
              <a:spcBef>
                <a:spcPts val="155"/>
              </a:spcBef>
            </a:pPr>
            <a:r>
              <a:rPr sz="650" dirty="0">
                <a:solidFill>
                  <a:srgbClr val="798280"/>
                </a:solidFill>
                <a:latin typeface="Arial"/>
                <a:cs typeface="Arial"/>
              </a:rPr>
              <a:t>Win </a:t>
            </a:r>
            <a:r>
              <a:rPr sz="650" dirty="0">
                <a:solidFill>
                  <a:srgbClr val="909995"/>
                </a:solidFill>
                <a:latin typeface="Arial"/>
                <a:cs typeface="Arial"/>
              </a:rPr>
              <a:t>big </a:t>
            </a:r>
            <a:r>
              <a:rPr sz="650" spc="30" dirty="0">
                <a:solidFill>
                  <a:srgbClr val="909995"/>
                </a:solidFill>
                <a:latin typeface="Arial"/>
                <a:cs typeface="Arial"/>
              </a:rPr>
              <a:t>prizes </a:t>
            </a:r>
            <a:r>
              <a:rPr sz="650" spc="45" dirty="0">
                <a:solidFill>
                  <a:srgbClr val="909995"/>
                </a:solidFill>
                <a:latin typeface="Arial"/>
                <a:cs typeface="Arial"/>
              </a:rPr>
              <a:t>on </a:t>
            </a:r>
            <a:r>
              <a:rPr sz="650" spc="35" dirty="0">
                <a:solidFill>
                  <a:srgbClr val="909995"/>
                </a:solidFill>
                <a:latin typeface="Arial"/>
                <a:cs typeface="Arial"/>
              </a:rPr>
              <a:t>hook-o </a:t>
            </a:r>
            <a:r>
              <a:rPr sz="650" spc="65" dirty="0">
                <a:solidFill>
                  <a:srgbClr val="909995"/>
                </a:solidFill>
                <a:latin typeface="Arial"/>
                <a:cs typeface="Arial"/>
              </a:rPr>
              <a:t>duck  </a:t>
            </a:r>
            <a:r>
              <a:rPr sz="650" spc="70" dirty="0">
                <a:solidFill>
                  <a:srgbClr val="909995"/>
                </a:solidFill>
                <a:latin typeface="Arial"/>
                <a:cs typeface="Arial"/>
              </a:rPr>
              <a:t>ond</a:t>
            </a:r>
            <a:r>
              <a:rPr sz="650" spc="-100" dirty="0">
                <a:solidFill>
                  <a:srgbClr val="909995"/>
                </a:solidFill>
                <a:latin typeface="Arial"/>
                <a:cs typeface="Arial"/>
              </a:rPr>
              <a:t> </a:t>
            </a:r>
            <a:r>
              <a:rPr sz="650" spc="45" dirty="0">
                <a:solidFill>
                  <a:srgbClr val="909995"/>
                </a:solidFill>
                <a:latin typeface="Arial"/>
                <a:cs typeface="Arial"/>
              </a:rPr>
              <a:t>thenhoollng</a:t>
            </a:r>
            <a:r>
              <a:rPr sz="650" spc="-75" dirty="0">
                <a:solidFill>
                  <a:srgbClr val="909995"/>
                </a:solidFill>
                <a:latin typeface="Arial"/>
                <a:cs typeface="Arial"/>
              </a:rPr>
              <a:t> </a:t>
            </a:r>
            <a:r>
              <a:rPr sz="650" spc="5" dirty="0">
                <a:solidFill>
                  <a:srgbClr val="909995"/>
                </a:solidFill>
                <a:latin typeface="Arial"/>
                <a:cs typeface="Arial"/>
              </a:rPr>
              <a:t>gnllery</a:t>
            </a:r>
            <a:r>
              <a:rPr sz="650" spc="5" dirty="0">
                <a:solidFill>
                  <a:srgbClr val="B1B5B5"/>
                </a:solidFill>
                <a:latin typeface="Arial"/>
                <a:cs typeface="Arial"/>
              </a:rPr>
              <a:t>.</a:t>
            </a:r>
            <a:endParaRPr sz="650">
              <a:latin typeface="Arial"/>
              <a:cs typeface="Arial"/>
            </a:endParaRPr>
          </a:p>
          <a:p>
            <a:pPr marL="45085" marR="545465" indent="1905">
              <a:lnSpc>
                <a:spcPts val="810"/>
              </a:lnSpc>
              <a:spcBef>
                <a:spcPts val="30"/>
              </a:spcBef>
            </a:pPr>
            <a:r>
              <a:rPr sz="650" spc="40" dirty="0">
                <a:solidFill>
                  <a:srgbClr val="909995"/>
                </a:solidFill>
                <a:latin typeface="Arial"/>
                <a:cs typeface="Arial"/>
              </a:rPr>
              <a:t>Knock</a:t>
            </a:r>
            <a:r>
              <a:rPr sz="650" spc="-25" dirty="0">
                <a:solidFill>
                  <a:srgbClr val="909995"/>
                </a:solidFill>
                <a:latin typeface="Arial"/>
                <a:cs typeface="Arial"/>
              </a:rPr>
              <a:t> </a:t>
            </a:r>
            <a:r>
              <a:rPr sz="750" b="1" spc="-35" dirty="0">
                <a:solidFill>
                  <a:srgbClr val="909995"/>
                </a:solidFill>
                <a:latin typeface="Arial"/>
                <a:cs typeface="Arial"/>
              </a:rPr>
              <a:t>ov.ir</a:t>
            </a:r>
            <a:r>
              <a:rPr sz="750" b="1" spc="-110" dirty="0">
                <a:solidFill>
                  <a:srgbClr val="909995"/>
                </a:solidFill>
                <a:latin typeface="Arial"/>
                <a:cs typeface="Arial"/>
              </a:rPr>
              <a:t> </a:t>
            </a:r>
            <a:r>
              <a:rPr sz="650" spc="-40" dirty="0">
                <a:solidFill>
                  <a:srgbClr val="909995"/>
                </a:solidFill>
                <a:latin typeface="Arial"/>
                <a:cs typeface="Arial"/>
              </a:rPr>
              <a:t>an</a:t>
            </a:r>
            <a:r>
              <a:rPr sz="650" spc="-15" dirty="0">
                <a:solidFill>
                  <a:srgbClr val="909995"/>
                </a:solidFill>
                <a:latin typeface="Arial"/>
                <a:cs typeface="Arial"/>
              </a:rPr>
              <a:t> </a:t>
            </a:r>
            <a:r>
              <a:rPr sz="650" spc="25" dirty="0">
                <a:solidFill>
                  <a:srgbClr val="909995"/>
                </a:solidFill>
                <a:latin typeface="Arial"/>
                <a:cs typeface="Arial"/>
              </a:rPr>
              <a:t>anvil</a:t>
            </a:r>
            <a:r>
              <a:rPr sz="650" spc="-100" dirty="0">
                <a:solidFill>
                  <a:srgbClr val="909995"/>
                </a:solidFill>
                <a:latin typeface="Arial"/>
                <a:cs typeface="Arial"/>
              </a:rPr>
              <a:t> </a:t>
            </a:r>
            <a:r>
              <a:rPr sz="650" spc="25" dirty="0">
                <a:solidFill>
                  <a:srgbClr val="909995"/>
                </a:solidFill>
                <a:latin typeface="Arial"/>
                <a:cs typeface="Arial"/>
              </a:rPr>
              <a:t>In  </a:t>
            </a:r>
            <a:r>
              <a:rPr sz="650" spc="45" dirty="0">
                <a:solidFill>
                  <a:srgbClr val="909995"/>
                </a:solidFill>
                <a:latin typeface="Arial"/>
                <a:cs typeface="Arial"/>
              </a:rPr>
              <a:t>David</a:t>
            </a:r>
            <a:r>
              <a:rPr sz="650" spc="-125" dirty="0">
                <a:solidFill>
                  <a:srgbClr val="909995"/>
                </a:solidFill>
                <a:latin typeface="Arial"/>
                <a:cs typeface="Arial"/>
              </a:rPr>
              <a:t> </a:t>
            </a:r>
            <a:r>
              <a:rPr sz="650" spc="30" dirty="0">
                <a:solidFill>
                  <a:srgbClr val="909995"/>
                </a:solidFill>
                <a:latin typeface="Arial"/>
                <a:cs typeface="Arial"/>
              </a:rPr>
              <a:t>Stmoley's</a:t>
            </a:r>
            <a:r>
              <a:rPr sz="650" spc="-105" dirty="0">
                <a:solidFill>
                  <a:srgbClr val="909995"/>
                </a:solidFill>
                <a:latin typeface="Arial"/>
                <a:cs typeface="Arial"/>
              </a:rPr>
              <a:t> </a:t>
            </a:r>
            <a:r>
              <a:rPr sz="800" spc="15" dirty="0">
                <a:solidFill>
                  <a:srgbClr val="909995"/>
                </a:solidFill>
                <a:latin typeface="Times New Roman"/>
                <a:cs typeface="Times New Roman"/>
              </a:rPr>
              <a:t>uaine  </a:t>
            </a:r>
            <a:r>
              <a:rPr sz="650" spc="10" dirty="0">
                <a:solidFill>
                  <a:srgbClr val="909995"/>
                </a:solidFill>
                <a:latin typeface="Arial"/>
                <a:cs typeface="Arial"/>
              </a:rPr>
              <a:t>of </a:t>
            </a:r>
            <a:r>
              <a:rPr sz="650" spc="35" dirty="0">
                <a:solidFill>
                  <a:srgbClr val="909995"/>
                </a:solidFill>
                <a:latin typeface="Arial"/>
                <a:cs typeface="Arial"/>
              </a:rPr>
              <a:t>skill </a:t>
            </a:r>
            <a:r>
              <a:rPr sz="650" spc="55" dirty="0">
                <a:solidFill>
                  <a:srgbClr val="909995"/>
                </a:solidFill>
                <a:latin typeface="Arial"/>
                <a:cs typeface="Arial"/>
              </a:rPr>
              <a:t>and </a:t>
            </a:r>
            <a:r>
              <a:rPr sz="650" spc="25" dirty="0">
                <a:solidFill>
                  <a:srgbClr val="909995"/>
                </a:solidFill>
                <a:latin typeface="Arial"/>
                <a:cs typeface="Arial"/>
              </a:rPr>
              <a:t>aunmng.  Navigate </a:t>
            </a:r>
            <a:r>
              <a:rPr sz="650" spc="20" dirty="0">
                <a:solidFill>
                  <a:srgbClr val="909995"/>
                </a:solidFill>
                <a:latin typeface="Arial"/>
                <a:cs typeface="Arial"/>
              </a:rPr>
              <a:t>the </a:t>
            </a:r>
            <a:r>
              <a:rPr sz="650" spc="55" dirty="0">
                <a:solidFill>
                  <a:srgbClr val="909995"/>
                </a:solidFill>
                <a:latin typeface="Arial"/>
                <a:cs typeface="Arial"/>
              </a:rPr>
              <a:t>high  </a:t>
            </a:r>
            <a:r>
              <a:rPr sz="650" spc="30" dirty="0">
                <a:solidFill>
                  <a:srgbClr val="909995"/>
                </a:solidFill>
                <a:latin typeface="Arial"/>
                <a:cs typeface="Arial"/>
              </a:rPr>
              <a:t>seas </a:t>
            </a:r>
            <a:r>
              <a:rPr sz="650" spc="50" dirty="0">
                <a:solidFill>
                  <a:srgbClr val="909995"/>
                </a:solidFill>
                <a:latin typeface="Arial"/>
                <a:cs typeface="Arial"/>
              </a:rPr>
              <a:t>with </a:t>
            </a:r>
            <a:r>
              <a:rPr sz="650" spc="30" dirty="0">
                <a:solidFill>
                  <a:srgbClr val="909995"/>
                </a:solidFill>
                <a:latin typeface="Arial"/>
                <a:cs typeface="Arial"/>
              </a:rPr>
              <a:t>Banksy's  </a:t>
            </a:r>
            <a:r>
              <a:rPr sz="650" spc="15" dirty="0">
                <a:solidFill>
                  <a:srgbClr val="909995"/>
                </a:solidFill>
                <a:latin typeface="Arial"/>
                <a:cs typeface="Arial"/>
              </a:rPr>
              <a:t>Medl1erranean</a:t>
            </a:r>
            <a:endParaRPr sz="650">
              <a:latin typeface="Arial"/>
              <a:cs typeface="Arial"/>
            </a:endParaRPr>
          </a:p>
          <a:p>
            <a:pPr marL="48260">
              <a:lnSpc>
                <a:spcPts val="765"/>
              </a:lnSpc>
            </a:pPr>
            <a:r>
              <a:rPr sz="650" spc="45" dirty="0">
                <a:solidFill>
                  <a:srgbClr val="909995"/>
                </a:solidFill>
                <a:latin typeface="Arial"/>
                <a:cs typeface="Arial"/>
              </a:rPr>
              <a:t>boat</a:t>
            </a:r>
            <a:r>
              <a:rPr sz="650" spc="-90" dirty="0">
                <a:solidFill>
                  <a:srgbClr val="909995"/>
                </a:solidFill>
                <a:latin typeface="Arial"/>
                <a:cs typeface="Arial"/>
              </a:rPr>
              <a:t> </a:t>
            </a:r>
            <a:r>
              <a:rPr sz="650" spc="35" dirty="0">
                <a:solidFill>
                  <a:srgbClr val="909995"/>
                </a:solidFill>
                <a:latin typeface="Arial"/>
                <a:cs typeface="Arial"/>
              </a:rPr>
              <a:t>ride</a:t>
            </a:r>
            <a:r>
              <a:rPr sz="650" spc="35" dirty="0">
                <a:solidFill>
                  <a:srgbClr val="B1B5B5"/>
                </a:solidFill>
                <a:latin typeface="Arial"/>
                <a:cs typeface="Arial"/>
              </a:rPr>
              <a:t>.</a:t>
            </a:r>
            <a:endParaRPr sz="650">
              <a:latin typeface="Arial"/>
              <a:cs typeface="Arial"/>
            </a:endParaRPr>
          </a:p>
          <a:p>
            <a:pPr marL="45085">
              <a:lnSpc>
                <a:spcPct val="100000"/>
              </a:lnSpc>
              <a:spcBef>
                <a:spcPts val="10"/>
              </a:spcBef>
            </a:pPr>
            <a:r>
              <a:rPr sz="1700" b="1" spc="325" dirty="0">
                <a:solidFill>
                  <a:srgbClr val="E40A3F"/>
                </a:solidFill>
                <a:latin typeface="Times New Roman"/>
                <a:cs typeface="Times New Roman"/>
              </a:rPr>
              <a:t>G</a:t>
            </a:r>
            <a:r>
              <a:rPr sz="650" spc="35" dirty="0">
                <a:solidFill>
                  <a:srgbClr val="2F3633"/>
                </a:solidFill>
                <a:latin typeface="Arial"/>
                <a:cs typeface="Arial"/>
              </a:rPr>
              <a:t>Circm</a:t>
            </a:r>
            <a:r>
              <a:rPr sz="650" spc="-30" dirty="0">
                <a:solidFill>
                  <a:srgbClr val="2F3633"/>
                </a:solidFill>
                <a:latin typeface="Arial"/>
                <a:cs typeface="Arial"/>
              </a:rPr>
              <a:t>s</a:t>
            </a:r>
            <a:r>
              <a:rPr sz="650" spc="75" dirty="0">
                <a:solidFill>
                  <a:srgbClr val="464B49"/>
                </a:solidFill>
                <a:latin typeface="Arial"/>
                <a:cs typeface="Arial"/>
              </a:rPr>
              <a:t>1ent</a:t>
            </a:r>
            <a:endParaRPr sz="650">
              <a:latin typeface="Arial"/>
              <a:cs typeface="Arial"/>
            </a:endParaRPr>
          </a:p>
          <a:p>
            <a:pPr marL="53975" marR="694055" indent="5080">
              <a:lnSpc>
                <a:spcPts val="760"/>
              </a:lnSpc>
              <a:spcBef>
                <a:spcPts val="400"/>
              </a:spcBef>
            </a:pPr>
            <a:r>
              <a:rPr sz="750" b="1" spc="-10" dirty="0">
                <a:solidFill>
                  <a:srgbClr val="909995"/>
                </a:solidFill>
                <a:latin typeface="Arial"/>
                <a:cs typeface="Arial"/>
              </a:rPr>
              <a:t>A</a:t>
            </a:r>
            <a:r>
              <a:rPr sz="750" b="1" spc="-120" dirty="0">
                <a:solidFill>
                  <a:srgbClr val="909995"/>
                </a:solidFill>
                <a:latin typeface="Arial"/>
                <a:cs typeface="Arial"/>
              </a:rPr>
              <a:t> </a:t>
            </a:r>
            <a:r>
              <a:rPr sz="650" spc="40" dirty="0">
                <a:solidFill>
                  <a:srgbClr val="909995"/>
                </a:solidFill>
                <a:latin typeface="Arial"/>
                <a:cs typeface="Arial"/>
              </a:rPr>
              <a:t>oothlc</a:t>
            </a:r>
            <a:r>
              <a:rPr sz="650" spc="-75" dirty="0">
                <a:solidFill>
                  <a:srgbClr val="909995"/>
                </a:solidFill>
                <a:latin typeface="Arial"/>
                <a:cs typeface="Arial"/>
              </a:rPr>
              <a:t> </a:t>
            </a:r>
            <a:r>
              <a:rPr sz="650" spc="35" dirty="0">
                <a:solidFill>
                  <a:srgbClr val="909995"/>
                </a:solidFill>
                <a:latin typeface="Arial"/>
                <a:cs typeface="Arial"/>
              </a:rPr>
              <a:t>sculpture  </a:t>
            </a:r>
            <a:r>
              <a:rPr sz="650" spc="55" dirty="0">
                <a:solidFill>
                  <a:srgbClr val="909995"/>
                </a:solidFill>
                <a:latin typeface="Arial"/>
                <a:cs typeface="Arial"/>
              </a:rPr>
              <a:t>pork</a:t>
            </a:r>
            <a:r>
              <a:rPr sz="650" spc="-50" dirty="0">
                <a:solidFill>
                  <a:srgbClr val="909995"/>
                </a:solidFill>
                <a:latin typeface="Arial"/>
                <a:cs typeface="Arial"/>
              </a:rPr>
              <a:t> </a:t>
            </a:r>
            <a:r>
              <a:rPr sz="500" spc="30" dirty="0">
                <a:solidFill>
                  <a:srgbClr val="909995"/>
                </a:solidFill>
                <a:latin typeface="Times New Roman"/>
                <a:cs typeface="Times New Roman"/>
              </a:rPr>
              <a:t>III</a:t>
            </a:r>
            <a:r>
              <a:rPr sz="500" spc="-25" dirty="0">
                <a:solidFill>
                  <a:srgbClr val="909995"/>
                </a:solidFill>
                <a:latin typeface="Times New Roman"/>
                <a:cs typeface="Times New Roman"/>
              </a:rPr>
              <a:t> </a:t>
            </a:r>
            <a:r>
              <a:rPr sz="700" b="1" spc="75" dirty="0">
                <a:solidFill>
                  <a:srgbClr val="909995"/>
                </a:solidFill>
                <a:latin typeface="Times New Roman"/>
                <a:cs typeface="Times New Roman"/>
              </a:rPr>
              <a:t>n</a:t>
            </a:r>
            <a:r>
              <a:rPr sz="700" b="1" spc="-80" dirty="0">
                <a:solidFill>
                  <a:srgbClr val="909995"/>
                </a:solidFill>
                <a:latin typeface="Times New Roman"/>
                <a:cs typeface="Times New Roman"/>
              </a:rPr>
              <a:t> </a:t>
            </a:r>
            <a:r>
              <a:rPr sz="650" spc="-40" dirty="0">
                <a:solidFill>
                  <a:srgbClr val="909995"/>
                </a:solidFill>
                <a:latin typeface="Arial"/>
                <a:cs typeface="Arial"/>
              </a:rPr>
              <a:t>li11y</a:t>
            </a:r>
            <a:endParaRPr sz="650">
              <a:latin typeface="Arial"/>
              <a:cs typeface="Arial"/>
            </a:endParaRPr>
          </a:p>
          <a:p>
            <a:pPr marL="59690">
              <a:lnSpc>
                <a:spcPts val="800"/>
              </a:lnSpc>
            </a:pPr>
            <a:r>
              <a:rPr sz="700" spc="-35" dirty="0">
                <a:solidFill>
                  <a:srgbClr val="909995"/>
                </a:solidFill>
                <a:latin typeface="Times New Roman"/>
                <a:cs typeface="Times New Roman"/>
              </a:rPr>
              <a:t>blq </a:t>
            </a:r>
            <a:r>
              <a:rPr sz="700" spc="105" dirty="0">
                <a:solidFill>
                  <a:srgbClr val="909995"/>
                </a:solidFill>
                <a:latin typeface="Times New Roman"/>
                <a:cs typeface="Times New Roman"/>
              </a:rPr>
              <a:t> </a:t>
            </a:r>
            <a:r>
              <a:rPr sz="700" spc="-40" dirty="0">
                <a:solidFill>
                  <a:srgbClr val="909995"/>
                </a:solidFill>
                <a:latin typeface="Times New Roman"/>
                <a:cs typeface="Times New Roman"/>
              </a:rPr>
              <a:t>lop </a:t>
            </a:r>
            <a:r>
              <a:rPr sz="700" spc="-5" dirty="0">
                <a:solidFill>
                  <a:srgbClr val="909995"/>
                </a:solidFill>
                <a:latin typeface="Times New Roman"/>
                <a:cs typeface="Times New Roman"/>
              </a:rPr>
              <a:t> </a:t>
            </a:r>
            <a:r>
              <a:rPr sz="700" spc="-80" dirty="0">
                <a:solidFill>
                  <a:srgbClr val="798280"/>
                </a:solidFill>
                <a:latin typeface="Times New Roman"/>
                <a:cs typeface="Times New Roman"/>
              </a:rPr>
              <a:t>1.,111</a:t>
            </a:r>
            <a:r>
              <a:rPr sz="700" spc="-80" dirty="0">
                <a:solidFill>
                  <a:srgbClr val="B1B5B5"/>
                </a:solidFill>
                <a:latin typeface="Times New Roman"/>
                <a:cs typeface="Times New Roman"/>
              </a:rPr>
              <a:t>.</a:t>
            </a:r>
            <a:endParaRPr sz="700">
              <a:latin typeface="Times New Roman"/>
              <a:cs typeface="Times New Roman"/>
            </a:endParaRPr>
          </a:p>
        </p:txBody>
      </p:sp>
      <p:sp>
        <p:nvSpPr>
          <p:cNvPr id="16" name="object 16"/>
          <p:cNvSpPr txBox="1"/>
          <p:nvPr/>
        </p:nvSpPr>
        <p:spPr>
          <a:xfrm>
            <a:off x="1799374" y="0"/>
            <a:ext cx="1276350" cy="677545"/>
          </a:xfrm>
          <a:prstGeom prst="rect">
            <a:avLst/>
          </a:prstGeom>
        </p:spPr>
        <p:txBody>
          <a:bodyPr vert="horz" wrap="square" lIns="0" tIns="13335" rIns="0" bIns="0" rtlCol="0">
            <a:spAutoFit/>
          </a:bodyPr>
          <a:lstStyle/>
          <a:p>
            <a:pPr marL="12700">
              <a:lnSpc>
                <a:spcPct val="100000"/>
              </a:lnSpc>
              <a:spcBef>
                <a:spcPts val="105"/>
              </a:spcBef>
            </a:pPr>
            <a:r>
              <a:rPr sz="2300" b="1" spc="-229" dirty="0">
                <a:solidFill>
                  <a:srgbClr val="E40A3F"/>
                </a:solidFill>
                <a:latin typeface="Arial"/>
                <a:cs typeface="Arial"/>
              </a:rPr>
              <a:t>e </a:t>
            </a:r>
            <a:r>
              <a:rPr sz="700" b="1" spc="25" dirty="0">
                <a:solidFill>
                  <a:srgbClr val="2F3633"/>
                </a:solidFill>
                <a:latin typeface="Arial"/>
                <a:cs typeface="Arial"/>
              </a:rPr>
              <a:t>Modal</a:t>
            </a:r>
            <a:r>
              <a:rPr sz="700" b="1" spc="135" dirty="0">
                <a:solidFill>
                  <a:srgbClr val="2F3633"/>
                </a:solidFill>
                <a:latin typeface="Arial"/>
                <a:cs typeface="Arial"/>
              </a:rPr>
              <a:t> </a:t>
            </a:r>
            <a:r>
              <a:rPr sz="700" b="1" spc="-15" dirty="0">
                <a:solidFill>
                  <a:srgbClr val="2F3633"/>
                </a:solidFill>
                <a:latin typeface="Arial"/>
                <a:cs typeface="Arial"/>
              </a:rPr>
              <a:t>VIiiage</a:t>
            </a:r>
            <a:endParaRPr sz="700">
              <a:latin typeface="Arial"/>
              <a:cs typeface="Arial"/>
            </a:endParaRPr>
          </a:p>
          <a:p>
            <a:pPr marL="16510" marR="5080" indent="2540">
              <a:lnSpc>
                <a:spcPct val="100699"/>
              </a:lnSpc>
              <a:spcBef>
                <a:spcPts val="10"/>
              </a:spcBef>
            </a:pPr>
            <a:r>
              <a:rPr sz="650" spc="40" dirty="0">
                <a:solidFill>
                  <a:srgbClr val="909995"/>
                </a:solidFill>
                <a:latin typeface="Arial"/>
                <a:cs typeface="Arial"/>
              </a:rPr>
              <a:t>Jimmy </a:t>
            </a:r>
            <a:r>
              <a:rPr sz="650" spc="-10" dirty="0">
                <a:solidFill>
                  <a:srgbClr val="909995"/>
                </a:solidFill>
                <a:latin typeface="Arial"/>
                <a:cs typeface="Arial"/>
              </a:rPr>
              <a:t>CaJJty's </a:t>
            </a:r>
            <a:r>
              <a:rPr sz="650" spc="55" dirty="0">
                <a:solidFill>
                  <a:srgbClr val="909995"/>
                </a:solidFill>
                <a:latin typeface="Arial"/>
                <a:cs typeface="Arial"/>
              </a:rPr>
              <a:t>hand </a:t>
            </a:r>
            <a:r>
              <a:rPr sz="650" spc="25" dirty="0">
                <a:solidFill>
                  <a:srgbClr val="909995"/>
                </a:solidFill>
                <a:latin typeface="Arial"/>
                <a:cs typeface="Arial"/>
              </a:rPr>
              <a:t>craflecl  </a:t>
            </a:r>
            <a:r>
              <a:rPr sz="650" spc="-30" dirty="0">
                <a:solidFill>
                  <a:srgbClr val="909995"/>
                </a:solidFill>
                <a:latin typeface="Arial"/>
                <a:cs typeface="Arial"/>
              </a:rPr>
              <a:t>m1ni11turo</a:t>
            </a:r>
            <a:r>
              <a:rPr sz="650" spc="-70" dirty="0">
                <a:solidFill>
                  <a:srgbClr val="909995"/>
                </a:solidFill>
                <a:latin typeface="Arial"/>
                <a:cs typeface="Arial"/>
              </a:rPr>
              <a:t> </a:t>
            </a:r>
            <a:r>
              <a:rPr sz="650" dirty="0">
                <a:solidFill>
                  <a:srgbClr val="909995"/>
                </a:solidFill>
                <a:latin typeface="Arial"/>
                <a:cs typeface="Arial"/>
              </a:rPr>
              <a:t>wor1d</a:t>
            </a:r>
            <a:r>
              <a:rPr sz="650" spc="-70" dirty="0">
                <a:solidFill>
                  <a:srgbClr val="909995"/>
                </a:solidFill>
                <a:latin typeface="Arial"/>
                <a:cs typeface="Arial"/>
              </a:rPr>
              <a:t> </a:t>
            </a:r>
            <a:r>
              <a:rPr sz="650" spc="35" dirty="0">
                <a:solidFill>
                  <a:srgbClr val="909995"/>
                </a:solidFill>
                <a:latin typeface="Arial"/>
                <a:cs typeface="Arial"/>
              </a:rPr>
              <a:t>will</a:t>
            </a:r>
            <a:r>
              <a:rPr sz="650" spc="-105" dirty="0">
                <a:solidFill>
                  <a:srgbClr val="909995"/>
                </a:solidFill>
                <a:latin typeface="Arial"/>
                <a:cs typeface="Arial"/>
              </a:rPr>
              <a:t> </a:t>
            </a:r>
            <a:r>
              <a:rPr sz="650" spc="30" dirty="0">
                <a:solidFill>
                  <a:srgbClr val="909995"/>
                </a:solidFill>
                <a:latin typeface="Arial"/>
                <a:cs typeface="Arial"/>
              </a:rPr>
              <a:t>do!ight</a:t>
            </a:r>
            <a:r>
              <a:rPr sz="650" spc="-30" dirty="0">
                <a:solidFill>
                  <a:srgbClr val="909995"/>
                </a:solidFill>
                <a:latin typeface="Arial"/>
                <a:cs typeface="Arial"/>
              </a:rPr>
              <a:t> </a:t>
            </a:r>
            <a:r>
              <a:rPr sz="650" spc="10" dirty="0">
                <a:solidFill>
                  <a:srgbClr val="909995"/>
                </a:solidFill>
                <a:latin typeface="Arial"/>
                <a:cs typeface="Arial"/>
              </a:rPr>
              <a:t>i:ind  </a:t>
            </a:r>
            <a:r>
              <a:rPr sz="650" spc="30" dirty="0">
                <a:solidFill>
                  <a:srgbClr val="909995"/>
                </a:solidFill>
                <a:latin typeface="Arial"/>
                <a:cs typeface="Arial"/>
              </a:rPr>
              <a:t>amaze</a:t>
            </a:r>
            <a:endParaRPr sz="650">
              <a:latin typeface="Arial"/>
              <a:cs typeface="Arial"/>
            </a:endParaRPr>
          </a:p>
        </p:txBody>
      </p:sp>
      <p:sp>
        <p:nvSpPr>
          <p:cNvPr id="17" name="object 17"/>
          <p:cNvSpPr txBox="1"/>
          <p:nvPr/>
        </p:nvSpPr>
        <p:spPr>
          <a:xfrm>
            <a:off x="7906746" y="0"/>
            <a:ext cx="1036319" cy="684530"/>
          </a:xfrm>
          <a:prstGeom prst="rect">
            <a:avLst/>
          </a:prstGeom>
        </p:spPr>
        <p:txBody>
          <a:bodyPr vert="horz" wrap="square" lIns="0" tIns="13335" rIns="0" bIns="0" rtlCol="0">
            <a:spAutoFit/>
          </a:bodyPr>
          <a:lstStyle/>
          <a:p>
            <a:pPr marL="12700">
              <a:lnSpc>
                <a:spcPct val="100000"/>
              </a:lnSpc>
              <a:spcBef>
                <a:spcPts val="105"/>
              </a:spcBef>
            </a:pPr>
            <a:r>
              <a:rPr sz="2300" b="1" spc="114" dirty="0">
                <a:solidFill>
                  <a:srgbClr val="E40A3F"/>
                </a:solidFill>
                <a:latin typeface="Arial"/>
                <a:cs typeface="Arial"/>
              </a:rPr>
              <a:t>e</a:t>
            </a:r>
            <a:r>
              <a:rPr sz="2300" b="1" spc="-355" dirty="0">
                <a:solidFill>
                  <a:srgbClr val="E40A3F"/>
                </a:solidFill>
                <a:latin typeface="Arial"/>
                <a:cs typeface="Arial"/>
              </a:rPr>
              <a:t> </a:t>
            </a:r>
            <a:r>
              <a:rPr sz="650" b="1" spc="10" dirty="0">
                <a:solidFill>
                  <a:srgbClr val="2F3633"/>
                </a:solidFill>
                <a:latin typeface="Arial"/>
                <a:cs typeface="Arial"/>
              </a:rPr>
              <a:t>Cinderella's </a:t>
            </a:r>
            <a:r>
              <a:rPr sz="650" b="1" spc="20" dirty="0">
                <a:solidFill>
                  <a:srgbClr val="2F3633"/>
                </a:solidFill>
                <a:latin typeface="Arial"/>
                <a:cs typeface="Arial"/>
              </a:rPr>
              <a:t>CasUe</a:t>
            </a:r>
            <a:endParaRPr sz="650">
              <a:latin typeface="Arial"/>
              <a:cs typeface="Arial"/>
            </a:endParaRPr>
          </a:p>
          <a:p>
            <a:pPr marR="20320" algn="r">
              <a:lnSpc>
                <a:spcPct val="100000"/>
              </a:lnSpc>
              <a:spcBef>
                <a:spcPts val="15"/>
              </a:spcBef>
            </a:pPr>
            <a:r>
              <a:rPr sz="650" spc="50" dirty="0">
                <a:solidFill>
                  <a:srgbClr val="909995"/>
                </a:solidFill>
                <a:latin typeface="Arial"/>
                <a:cs typeface="Arial"/>
              </a:rPr>
              <a:t>Step</a:t>
            </a:r>
            <a:r>
              <a:rPr sz="650" spc="-125" dirty="0">
                <a:solidFill>
                  <a:srgbClr val="909995"/>
                </a:solidFill>
                <a:latin typeface="Arial"/>
                <a:cs typeface="Arial"/>
              </a:rPr>
              <a:t> </a:t>
            </a:r>
            <a:r>
              <a:rPr sz="650" spc="40" dirty="0">
                <a:solidFill>
                  <a:srgbClr val="909995"/>
                </a:solidFill>
                <a:latin typeface="Arial"/>
                <a:cs typeface="Arial"/>
              </a:rPr>
              <a:t>inside</a:t>
            </a:r>
            <a:r>
              <a:rPr sz="650" spc="-80" dirty="0">
                <a:solidFill>
                  <a:srgbClr val="909995"/>
                </a:solidFill>
                <a:latin typeface="Arial"/>
                <a:cs typeface="Arial"/>
              </a:rPr>
              <a:t> </a:t>
            </a:r>
            <a:r>
              <a:rPr sz="650" spc="45" dirty="0">
                <a:solidFill>
                  <a:srgbClr val="909995"/>
                </a:solidFill>
                <a:latin typeface="Arial"/>
                <a:cs typeface="Arial"/>
              </a:rPr>
              <a:t>the</a:t>
            </a:r>
            <a:r>
              <a:rPr sz="650" spc="-85" dirty="0">
                <a:solidFill>
                  <a:srgbClr val="909995"/>
                </a:solidFill>
                <a:latin typeface="Arial"/>
                <a:cs typeface="Arial"/>
              </a:rPr>
              <a:t> </a:t>
            </a:r>
            <a:r>
              <a:rPr sz="650" spc="65" dirty="0">
                <a:solidFill>
                  <a:srgbClr val="909995"/>
                </a:solidFill>
                <a:latin typeface="Arial"/>
                <a:cs typeface="Arial"/>
              </a:rPr>
              <a:t>falrytal</a:t>
            </a:r>
            <a:endParaRPr sz="650">
              <a:latin typeface="Arial"/>
              <a:cs typeface="Arial"/>
            </a:endParaRPr>
          </a:p>
          <a:p>
            <a:pPr marR="20320" algn="r">
              <a:lnSpc>
                <a:spcPts val="745"/>
              </a:lnSpc>
              <a:spcBef>
                <a:spcPts val="75"/>
              </a:spcBef>
            </a:pPr>
            <a:r>
              <a:rPr sz="650" spc="65" dirty="0">
                <a:solidFill>
                  <a:srgbClr val="909995"/>
                </a:solidFill>
                <a:latin typeface="Arial"/>
                <a:cs typeface="Arial"/>
              </a:rPr>
              <a:t>and!Icehow</a:t>
            </a:r>
            <a:r>
              <a:rPr sz="650" spc="-110" dirty="0">
                <a:solidFill>
                  <a:srgbClr val="909995"/>
                </a:solidFill>
                <a:latin typeface="Arial"/>
                <a:cs typeface="Arial"/>
              </a:rPr>
              <a:t> </a:t>
            </a:r>
            <a:r>
              <a:rPr sz="650" spc="-70" dirty="0">
                <a:solidFill>
                  <a:srgbClr val="798280"/>
                </a:solidFill>
                <a:latin typeface="Times New Roman"/>
                <a:cs typeface="Times New Roman"/>
              </a:rPr>
              <a:t>11 </a:t>
            </a:r>
            <a:r>
              <a:rPr sz="650" spc="15" dirty="0">
                <a:solidFill>
                  <a:srgbClr val="798280"/>
                </a:solidFill>
                <a:latin typeface="Arial"/>
                <a:cs typeface="Arial"/>
              </a:rPr>
              <a:t>feels</a:t>
            </a:r>
            <a:endParaRPr sz="650">
              <a:latin typeface="Arial"/>
              <a:cs typeface="Arial"/>
            </a:endParaRPr>
          </a:p>
          <a:p>
            <a:pPr marR="45085" algn="r">
              <a:lnSpc>
                <a:spcPts val="805"/>
              </a:lnSpc>
            </a:pPr>
            <a:r>
              <a:rPr sz="700" spc="20" dirty="0">
                <a:solidFill>
                  <a:srgbClr val="909995"/>
                </a:solidFill>
                <a:latin typeface="Times New Roman"/>
                <a:cs typeface="Times New Roman"/>
              </a:rPr>
              <a:t>lo </a:t>
            </a:r>
            <a:r>
              <a:rPr sz="700" spc="25" dirty="0">
                <a:solidFill>
                  <a:srgbClr val="909995"/>
                </a:solidFill>
                <a:latin typeface="Times New Roman"/>
                <a:cs typeface="Times New Roman"/>
              </a:rPr>
              <a:t>be a </a:t>
            </a:r>
            <a:r>
              <a:rPr sz="650" spc="15" dirty="0">
                <a:solidFill>
                  <a:srgbClr val="798280"/>
                </a:solidFill>
                <a:latin typeface="Arial"/>
                <a:cs typeface="Arial"/>
              </a:rPr>
              <a:t>rent</a:t>
            </a:r>
            <a:r>
              <a:rPr sz="650" spc="-30" dirty="0">
                <a:solidFill>
                  <a:srgbClr val="798280"/>
                </a:solidFill>
                <a:latin typeface="Arial"/>
                <a:cs typeface="Arial"/>
              </a:rPr>
              <a:t> </a:t>
            </a:r>
            <a:r>
              <a:rPr sz="650" spc="35" dirty="0">
                <a:solidFill>
                  <a:srgbClr val="909995"/>
                </a:solidFill>
                <a:latin typeface="Arial"/>
                <a:cs typeface="Arial"/>
              </a:rPr>
              <a:t>pnnccns</a:t>
            </a:r>
            <a:endParaRPr sz="650">
              <a:latin typeface="Arial"/>
              <a:cs typeface="Arial"/>
            </a:endParaRPr>
          </a:p>
        </p:txBody>
      </p:sp>
      <p:sp>
        <p:nvSpPr>
          <p:cNvPr id="18" name="object 18"/>
          <p:cNvSpPr txBox="1"/>
          <p:nvPr/>
        </p:nvSpPr>
        <p:spPr>
          <a:xfrm>
            <a:off x="9286506" y="42900"/>
            <a:ext cx="1218565" cy="716280"/>
          </a:xfrm>
          <a:prstGeom prst="rect">
            <a:avLst/>
          </a:prstGeom>
        </p:spPr>
        <p:txBody>
          <a:bodyPr vert="horz" wrap="square" lIns="0" tIns="11430" rIns="0" bIns="0" rtlCol="0">
            <a:spAutoFit/>
          </a:bodyPr>
          <a:lstStyle/>
          <a:p>
            <a:pPr marL="146050" marR="5080" indent="229235" algn="r">
              <a:lnSpc>
                <a:spcPct val="100600"/>
              </a:lnSpc>
              <a:spcBef>
                <a:spcPts val="90"/>
              </a:spcBef>
            </a:pPr>
            <a:r>
              <a:rPr sz="1800" b="1" spc="120" dirty="0">
                <a:solidFill>
                  <a:srgbClr val="E40A3F"/>
                </a:solidFill>
                <a:latin typeface="Arial"/>
                <a:cs typeface="Arial"/>
              </a:rPr>
              <a:t>0</a:t>
            </a:r>
            <a:r>
              <a:rPr sz="1800" b="1" spc="-15" dirty="0">
                <a:solidFill>
                  <a:srgbClr val="E40A3F"/>
                </a:solidFill>
                <a:latin typeface="Arial"/>
                <a:cs typeface="Arial"/>
              </a:rPr>
              <a:t> </a:t>
            </a:r>
            <a:r>
              <a:rPr sz="700" b="1" spc="-5" dirty="0">
                <a:solidFill>
                  <a:srgbClr val="2F3633"/>
                </a:solidFill>
                <a:latin typeface="Arial"/>
                <a:cs typeface="Arial"/>
              </a:rPr>
              <a:t>Guerilla</a:t>
            </a:r>
            <a:r>
              <a:rPr sz="700" b="1" spc="-70" dirty="0">
                <a:solidFill>
                  <a:srgbClr val="2F3633"/>
                </a:solidFill>
                <a:latin typeface="Arial"/>
                <a:cs typeface="Arial"/>
              </a:rPr>
              <a:t> </a:t>
            </a:r>
            <a:r>
              <a:rPr sz="650" spc="55" dirty="0">
                <a:solidFill>
                  <a:srgbClr val="2F3633"/>
                </a:solidFill>
                <a:latin typeface="Arial"/>
                <a:cs typeface="Arial"/>
              </a:rPr>
              <a:t>Island </a:t>
            </a:r>
            <a:r>
              <a:rPr sz="650" spc="35" dirty="0">
                <a:solidFill>
                  <a:srgbClr val="2F3633"/>
                </a:solidFill>
                <a:latin typeface="Arial"/>
                <a:cs typeface="Arial"/>
              </a:rPr>
              <a:t> </a:t>
            </a:r>
            <a:r>
              <a:rPr sz="650" spc="20" dirty="0">
                <a:solidFill>
                  <a:srgbClr val="909995"/>
                </a:solidFill>
                <a:latin typeface="Arial"/>
                <a:cs typeface="Arial"/>
              </a:rPr>
              <a:t>Features</a:t>
            </a:r>
            <a:r>
              <a:rPr sz="650" spc="-85" dirty="0">
                <a:solidFill>
                  <a:srgbClr val="909995"/>
                </a:solidFill>
                <a:latin typeface="Arial"/>
                <a:cs typeface="Arial"/>
              </a:rPr>
              <a:t> </a:t>
            </a:r>
            <a:r>
              <a:rPr sz="750" i="1" spc="35" dirty="0">
                <a:solidFill>
                  <a:srgbClr val="909995"/>
                </a:solidFill>
                <a:latin typeface="Arial"/>
                <a:cs typeface="Arial"/>
              </a:rPr>
              <a:t>a</a:t>
            </a:r>
            <a:r>
              <a:rPr sz="750" i="1" spc="-114" dirty="0">
                <a:solidFill>
                  <a:srgbClr val="909995"/>
                </a:solidFill>
                <a:latin typeface="Arial"/>
                <a:cs typeface="Arial"/>
              </a:rPr>
              <a:t> </a:t>
            </a:r>
            <a:r>
              <a:rPr sz="650" spc="20" dirty="0">
                <a:solidFill>
                  <a:srgbClr val="909995"/>
                </a:solidFill>
                <a:latin typeface="Arial"/>
                <a:cs typeface="Arial"/>
              </a:rPr>
              <a:t>bl,ls-mounted</a:t>
            </a:r>
            <a:endParaRPr sz="650">
              <a:latin typeface="Arial"/>
              <a:cs typeface="Arial"/>
            </a:endParaRPr>
          </a:p>
          <a:p>
            <a:pPr marL="12700" marR="5715" indent="133350">
              <a:lnSpc>
                <a:spcPct val="74100"/>
              </a:lnSpc>
              <a:spcBef>
                <a:spcPts val="215"/>
              </a:spcBef>
            </a:pPr>
            <a:r>
              <a:rPr sz="650" spc="-35" dirty="0">
                <a:solidFill>
                  <a:srgbClr val="909995"/>
                </a:solidFill>
                <a:latin typeface="Arial"/>
                <a:cs typeface="Arial"/>
              </a:rPr>
              <a:t>muse1.1m. hbrary </a:t>
            </a:r>
            <a:r>
              <a:rPr sz="650" spc="-20" dirty="0">
                <a:solidFill>
                  <a:srgbClr val="B1B5B5"/>
                </a:solidFill>
                <a:latin typeface="Arial"/>
                <a:cs typeface="Arial"/>
              </a:rPr>
              <a:t>, </a:t>
            </a:r>
            <a:r>
              <a:rPr sz="650" spc="20" dirty="0">
                <a:solidFill>
                  <a:srgbClr val="909995"/>
                </a:solidFill>
                <a:latin typeface="Arial"/>
                <a:cs typeface="Arial"/>
              </a:rPr>
              <a:t>gallery of  </a:t>
            </a:r>
            <a:r>
              <a:rPr sz="650" spc="25" dirty="0">
                <a:solidFill>
                  <a:srgbClr val="909995"/>
                </a:solidFill>
                <a:latin typeface="Arial"/>
                <a:cs typeface="Arial"/>
              </a:rPr>
              <a:t>guerilla</a:t>
            </a:r>
            <a:r>
              <a:rPr sz="650" spc="-70" dirty="0">
                <a:solidFill>
                  <a:srgbClr val="909995"/>
                </a:solidFill>
                <a:latin typeface="Arial"/>
                <a:cs typeface="Arial"/>
              </a:rPr>
              <a:t> </a:t>
            </a:r>
            <a:r>
              <a:rPr sz="900" spc="-30" dirty="0">
                <a:solidFill>
                  <a:srgbClr val="909995"/>
                </a:solidFill>
                <a:latin typeface="Times New Roman"/>
                <a:cs typeface="Times New Roman"/>
              </a:rPr>
              <a:t>nrt.</a:t>
            </a:r>
            <a:r>
              <a:rPr sz="900" spc="-125" dirty="0">
                <a:solidFill>
                  <a:srgbClr val="909995"/>
                </a:solidFill>
                <a:latin typeface="Times New Roman"/>
                <a:cs typeface="Times New Roman"/>
              </a:rPr>
              <a:t> </a:t>
            </a:r>
            <a:r>
              <a:rPr sz="650" spc="25" dirty="0">
                <a:solidFill>
                  <a:srgbClr val="909995"/>
                </a:solidFill>
                <a:latin typeface="Arial"/>
                <a:cs typeface="Arial"/>
              </a:rPr>
              <a:t>Con,radoa</a:t>
            </a:r>
            <a:r>
              <a:rPr sz="650" spc="-70" dirty="0">
                <a:solidFill>
                  <a:srgbClr val="909995"/>
                </a:solidFill>
                <a:latin typeface="Arial"/>
                <a:cs typeface="Arial"/>
              </a:rPr>
              <a:t> </a:t>
            </a:r>
            <a:r>
              <a:rPr sz="650" spc="40" dirty="0">
                <a:solidFill>
                  <a:srgbClr val="798280"/>
                </a:solidFill>
                <a:latin typeface="Arial"/>
                <a:cs typeface="Arial"/>
              </a:rPr>
              <a:t>Advice</a:t>
            </a:r>
            <a:endParaRPr sz="650">
              <a:latin typeface="Arial"/>
              <a:cs typeface="Arial"/>
            </a:endParaRPr>
          </a:p>
          <a:p>
            <a:pPr marL="179705">
              <a:lnSpc>
                <a:spcPts val="760"/>
              </a:lnSpc>
            </a:pPr>
            <a:r>
              <a:rPr sz="650" spc="25" dirty="0">
                <a:solidFill>
                  <a:srgbClr val="909995"/>
                </a:solidFill>
                <a:latin typeface="Arial"/>
                <a:cs typeface="Arial"/>
              </a:rPr>
              <a:t>Bureau</a:t>
            </a:r>
            <a:r>
              <a:rPr sz="650" spc="-75" dirty="0">
                <a:solidFill>
                  <a:srgbClr val="909995"/>
                </a:solidFill>
                <a:latin typeface="Arial"/>
                <a:cs typeface="Arial"/>
              </a:rPr>
              <a:t> </a:t>
            </a:r>
            <a:r>
              <a:rPr sz="650" spc="25" dirty="0">
                <a:solidFill>
                  <a:srgbClr val="909995"/>
                </a:solidFill>
                <a:latin typeface="Arial"/>
                <a:cs typeface="Arial"/>
              </a:rPr>
              <a:t>and</a:t>
            </a:r>
            <a:r>
              <a:rPr sz="650" spc="-25" dirty="0">
                <a:solidFill>
                  <a:srgbClr val="909995"/>
                </a:solidFill>
                <a:latin typeface="Arial"/>
                <a:cs typeface="Arial"/>
              </a:rPr>
              <a:t> </a:t>
            </a:r>
            <a:r>
              <a:rPr sz="650" spc="40" dirty="0">
                <a:solidFill>
                  <a:srgbClr val="909995"/>
                </a:solidFill>
                <a:latin typeface="Arial"/>
                <a:cs typeface="Arial"/>
              </a:rPr>
              <a:t>workshops</a:t>
            </a:r>
            <a:r>
              <a:rPr sz="650" spc="-105" dirty="0">
                <a:solidFill>
                  <a:srgbClr val="909995"/>
                </a:solidFill>
                <a:latin typeface="Arial"/>
                <a:cs typeface="Arial"/>
              </a:rPr>
              <a:t> </a:t>
            </a:r>
            <a:r>
              <a:rPr sz="650" spc="30" dirty="0">
                <a:solidFill>
                  <a:srgbClr val="909995"/>
                </a:solidFill>
                <a:latin typeface="Arial"/>
                <a:cs typeface="Arial"/>
              </a:rPr>
              <a:t>In</a:t>
            </a:r>
            <a:endParaRPr sz="650">
              <a:latin typeface="Arial"/>
              <a:cs typeface="Arial"/>
            </a:endParaRPr>
          </a:p>
        </p:txBody>
      </p:sp>
      <p:sp>
        <p:nvSpPr>
          <p:cNvPr id="19" name="object 19"/>
          <p:cNvSpPr txBox="1"/>
          <p:nvPr/>
        </p:nvSpPr>
        <p:spPr>
          <a:xfrm>
            <a:off x="9561892" y="717712"/>
            <a:ext cx="951230" cy="147955"/>
          </a:xfrm>
          <a:prstGeom prst="rect">
            <a:avLst/>
          </a:prstGeom>
        </p:spPr>
        <p:txBody>
          <a:bodyPr vert="horz" wrap="square" lIns="0" tIns="12700" rIns="0" bIns="0" rtlCol="0">
            <a:spAutoFit/>
          </a:bodyPr>
          <a:lstStyle/>
          <a:p>
            <a:pPr marL="12700">
              <a:lnSpc>
                <a:spcPct val="100000"/>
              </a:lnSpc>
              <a:spcBef>
                <a:spcPts val="100"/>
              </a:spcBef>
            </a:pPr>
            <a:r>
              <a:rPr sz="800" spc="15" dirty="0">
                <a:solidFill>
                  <a:srgbClr val="909995"/>
                </a:solidFill>
                <a:latin typeface="Times New Roman"/>
                <a:cs typeface="Times New Roman"/>
              </a:rPr>
              <a:t>how</a:t>
            </a:r>
            <a:r>
              <a:rPr sz="800" spc="-80" dirty="0">
                <a:solidFill>
                  <a:srgbClr val="909995"/>
                </a:solidFill>
                <a:latin typeface="Times New Roman"/>
                <a:cs typeface="Times New Roman"/>
              </a:rPr>
              <a:t> </a:t>
            </a:r>
            <a:r>
              <a:rPr sz="800" spc="10" dirty="0">
                <a:solidFill>
                  <a:srgbClr val="909995"/>
                </a:solidFill>
                <a:latin typeface="Times New Roman"/>
                <a:cs typeface="Times New Roman"/>
              </a:rPr>
              <a:t>to</a:t>
            </a:r>
            <a:r>
              <a:rPr sz="800" spc="-100" dirty="0">
                <a:solidFill>
                  <a:srgbClr val="909995"/>
                </a:solidFill>
                <a:latin typeface="Times New Roman"/>
                <a:cs typeface="Times New Roman"/>
              </a:rPr>
              <a:t> </a:t>
            </a:r>
            <a:r>
              <a:rPr sz="650" spc="50" dirty="0">
                <a:solidFill>
                  <a:srgbClr val="909995"/>
                </a:solidFill>
                <a:latin typeface="Arial"/>
                <a:cs typeface="Arial"/>
              </a:rPr>
              <a:t>hack</a:t>
            </a:r>
            <a:r>
              <a:rPr sz="650" spc="-85" dirty="0">
                <a:solidFill>
                  <a:srgbClr val="909995"/>
                </a:solidFill>
                <a:latin typeface="Arial"/>
                <a:cs typeface="Arial"/>
              </a:rPr>
              <a:t> </a:t>
            </a:r>
            <a:r>
              <a:rPr sz="650" spc="20" dirty="0">
                <a:solidFill>
                  <a:srgbClr val="909995"/>
                </a:solidFill>
                <a:latin typeface="Arial"/>
                <a:cs typeface="Arial"/>
              </a:rPr>
              <a:t>billboards</a:t>
            </a:r>
            <a:r>
              <a:rPr sz="650" spc="20" dirty="0">
                <a:latin typeface="Arial"/>
                <a:cs typeface="Arial"/>
              </a:rPr>
              <a:t>.</a:t>
            </a:r>
            <a:endParaRPr sz="650">
              <a:latin typeface="Arial"/>
              <a:cs typeface="Arial"/>
            </a:endParaRPr>
          </a:p>
        </p:txBody>
      </p:sp>
      <p:sp>
        <p:nvSpPr>
          <p:cNvPr id="20" name="object 20"/>
          <p:cNvSpPr txBox="1"/>
          <p:nvPr/>
        </p:nvSpPr>
        <p:spPr>
          <a:xfrm>
            <a:off x="9107063" y="777339"/>
            <a:ext cx="1395095" cy="1583690"/>
          </a:xfrm>
          <a:prstGeom prst="rect">
            <a:avLst/>
          </a:prstGeom>
        </p:spPr>
        <p:txBody>
          <a:bodyPr vert="horz" wrap="square" lIns="0" tIns="13335" rIns="0" bIns="0" rtlCol="0">
            <a:spAutoFit/>
          </a:bodyPr>
          <a:lstStyle/>
          <a:p>
            <a:pPr marL="749300">
              <a:lnSpc>
                <a:spcPts val="2745"/>
              </a:lnSpc>
              <a:spcBef>
                <a:spcPts val="105"/>
              </a:spcBef>
            </a:pPr>
            <a:r>
              <a:rPr sz="2300" b="1" spc="385" dirty="0">
                <a:solidFill>
                  <a:srgbClr val="E40A3F"/>
                </a:solidFill>
                <a:latin typeface="Arial"/>
                <a:cs typeface="Arial"/>
              </a:rPr>
              <a:t>e</a:t>
            </a:r>
            <a:r>
              <a:rPr sz="750" b="1" spc="30" dirty="0">
                <a:solidFill>
                  <a:srgbClr val="2F3633"/>
                </a:solidFill>
                <a:latin typeface="Times New Roman"/>
                <a:cs typeface="Times New Roman"/>
              </a:rPr>
              <a:t>Be</a:t>
            </a:r>
            <a:r>
              <a:rPr sz="750" b="1" spc="35" dirty="0">
                <a:solidFill>
                  <a:srgbClr val="2F3633"/>
                </a:solidFill>
                <a:latin typeface="Times New Roman"/>
                <a:cs typeface="Times New Roman"/>
              </a:rPr>
              <a:t>n</a:t>
            </a:r>
            <a:r>
              <a:rPr sz="750" b="1" spc="-30" dirty="0">
                <a:solidFill>
                  <a:srgbClr val="2F3633"/>
                </a:solidFill>
                <a:latin typeface="Times New Roman"/>
                <a:cs typeface="Times New Roman"/>
              </a:rPr>
              <a:t> </a:t>
            </a:r>
            <a:r>
              <a:rPr sz="750" b="1" spc="75" dirty="0">
                <a:solidFill>
                  <a:srgbClr val="464B49"/>
                </a:solidFill>
                <a:latin typeface="Times New Roman"/>
                <a:cs typeface="Times New Roman"/>
              </a:rPr>
              <a:t>long</a:t>
            </a:r>
            <a:endParaRPr sz="750">
              <a:latin typeface="Times New Roman"/>
              <a:cs typeface="Times New Roman"/>
            </a:endParaRPr>
          </a:p>
          <a:p>
            <a:pPr marR="33020" algn="r">
              <a:lnSpc>
                <a:spcPts val="765"/>
              </a:lnSpc>
            </a:pPr>
            <a:r>
              <a:rPr sz="650" spc="50" dirty="0">
                <a:solidFill>
                  <a:srgbClr val="909995"/>
                </a:solidFill>
                <a:latin typeface="Arial"/>
                <a:cs typeface="Arial"/>
              </a:rPr>
              <a:t>hasconstructed</a:t>
            </a:r>
            <a:r>
              <a:rPr sz="650" spc="-65" dirty="0">
                <a:solidFill>
                  <a:srgbClr val="909995"/>
                </a:solidFill>
                <a:latin typeface="Arial"/>
                <a:cs typeface="Arial"/>
              </a:rPr>
              <a:t> </a:t>
            </a:r>
            <a:r>
              <a:rPr sz="500" spc="25" dirty="0">
                <a:solidFill>
                  <a:srgbClr val="909995"/>
                </a:solidFill>
                <a:latin typeface="Arial"/>
                <a:cs typeface="Arial"/>
              </a:rPr>
              <a:t>11</a:t>
            </a:r>
            <a:r>
              <a:rPr sz="650" spc="25" dirty="0">
                <a:solidFill>
                  <a:srgbClr val="909995"/>
                </a:solidFill>
                <a:latin typeface="Arial"/>
                <a:cs typeface="Arial"/>
              </a:rPr>
              <a:t>stalllon</a:t>
            </a:r>
            <a:r>
              <a:rPr sz="650" spc="-100" dirty="0">
                <a:solidFill>
                  <a:srgbClr val="909995"/>
                </a:solidFill>
                <a:latin typeface="Arial"/>
                <a:cs typeface="Arial"/>
              </a:rPr>
              <a:t> </a:t>
            </a:r>
            <a:r>
              <a:rPr sz="650" spc="20" dirty="0">
                <a:solidFill>
                  <a:srgbClr val="909995"/>
                </a:solidFill>
                <a:latin typeface="Arial"/>
                <a:cs typeface="Arial"/>
              </a:rPr>
              <a:t>entirely</a:t>
            </a:r>
            <a:endParaRPr sz="650">
              <a:latin typeface="Arial"/>
              <a:cs typeface="Arial"/>
            </a:endParaRPr>
          </a:p>
          <a:p>
            <a:pPr marR="13970" algn="r">
              <a:lnSpc>
                <a:spcPct val="100000"/>
              </a:lnSpc>
              <a:spcBef>
                <a:spcPts val="30"/>
              </a:spcBef>
            </a:pPr>
            <a:r>
              <a:rPr sz="650" spc="55" dirty="0">
                <a:solidFill>
                  <a:srgbClr val="909995"/>
                </a:solidFill>
                <a:latin typeface="Arial"/>
                <a:cs typeface="Arial"/>
              </a:rPr>
              <a:t>lrom</a:t>
            </a:r>
            <a:r>
              <a:rPr sz="650" spc="-125" dirty="0">
                <a:solidFill>
                  <a:srgbClr val="909995"/>
                </a:solidFill>
                <a:latin typeface="Arial"/>
                <a:cs typeface="Arial"/>
              </a:rPr>
              <a:t> </a:t>
            </a:r>
            <a:r>
              <a:rPr sz="650" spc="20" dirty="0">
                <a:solidFill>
                  <a:srgbClr val="909995"/>
                </a:solidFill>
                <a:latin typeface="Arial"/>
                <a:cs typeface="Arial"/>
              </a:rPr>
              <a:t>U:l«I!ICBltoldlng</a:t>
            </a:r>
            <a:r>
              <a:rPr sz="650" spc="-105" dirty="0">
                <a:solidFill>
                  <a:srgbClr val="909995"/>
                </a:solidFill>
                <a:latin typeface="Arial"/>
                <a:cs typeface="Arial"/>
              </a:rPr>
              <a:t> </a:t>
            </a:r>
            <a:r>
              <a:rPr sz="650" dirty="0">
                <a:solidFill>
                  <a:srgbClr val="B1B5B5"/>
                </a:solidFill>
                <a:latin typeface="Arial"/>
                <a:cs typeface="Arial"/>
              </a:rPr>
              <a:t>,</a:t>
            </a:r>
            <a:endParaRPr sz="650">
              <a:latin typeface="Arial"/>
              <a:cs typeface="Arial"/>
            </a:endParaRPr>
          </a:p>
          <a:p>
            <a:pPr marL="518795" marR="5080" indent="-252729" algn="r">
              <a:lnSpc>
                <a:spcPct val="110000"/>
              </a:lnSpc>
              <a:spcBef>
                <a:spcPts val="345"/>
              </a:spcBef>
            </a:pPr>
            <a:r>
              <a:rPr sz="1300" b="1" spc="65" dirty="0">
                <a:solidFill>
                  <a:srgbClr val="E40A3F"/>
                </a:solidFill>
                <a:latin typeface="Arial"/>
                <a:cs typeface="Arial"/>
              </a:rPr>
              <a:t>C)</a:t>
            </a:r>
            <a:r>
              <a:rPr sz="1300" b="1" spc="-200" dirty="0">
                <a:solidFill>
                  <a:srgbClr val="E40A3F"/>
                </a:solidFill>
                <a:latin typeface="Arial"/>
                <a:cs typeface="Arial"/>
              </a:rPr>
              <a:t> </a:t>
            </a:r>
            <a:r>
              <a:rPr sz="700" b="1" dirty="0">
                <a:solidFill>
                  <a:srgbClr val="2F3633"/>
                </a:solidFill>
                <a:latin typeface="Arial"/>
                <a:cs typeface="Arial"/>
              </a:rPr>
              <a:t>Water </a:t>
            </a:r>
            <a:r>
              <a:rPr sz="800" spc="10" dirty="0">
                <a:solidFill>
                  <a:srgbClr val="464B49"/>
                </a:solidFill>
                <a:latin typeface="Times New Roman"/>
                <a:cs typeface="Times New Roman"/>
              </a:rPr>
              <a:t>Cannon</a:t>
            </a:r>
            <a:r>
              <a:rPr sz="800" spc="-75" dirty="0">
                <a:solidFill>
                  <a:srgbClr val="464B49"/>
                </a:solidFill>
                <a:latin typeface="Times New Roman"/>
                <a:cs typeface="Times New Roman"/>
              </a:rPr>
              <a:t> </a:t>
            </a:r>
            <a:r>
              <a:rPr sz="700" b="1" spc="25" dirty="0">
                <a:solidFill>
                  <a:srgbClr val="464B49"/>
                </a:solidFill>
                <a:latin typeface="Arial"/>
                <a:cs typeface="Arial"/>
              </a:rPr>
              <a:t>Cniek </a:t>
            </a:r>
            <a:r>
              <a:rPr sz="700" b="1" spc="10" dirty="0">
                <a:solidFill>
                  <a:srgbClr val="464B49"/>
                </a:solidFill>
                <a:latin typeface="Arial"/>
                <a:cs typeface="Arial"/>
              </a:rPr>
              <a:t> </a:t>
            </a:r>
            <a:r>
              <a:rPr sz="650" spc="30" dirty="0">
                <a:solidFill>
                  <a:srgbClr val="909995"/>
                </a:solidFill>
                <a:latin typeface="Times New Roman"/>
                <a:cs typeface="Times New Roman"/>
              </a:rPr>
              <a:t>An</a:t>
            </a:r>
            <a:r>
              <a:rPr sz="650" spc="-35" dirty="0">
                <a:solidFill>
                  <a:srgbClr val="909995"/>
                </a:solidFill>
                <a:latin typeface="Times New Roman"/>
                <a:cs typeface="Times New Roman"/>
              </a:rPr>
              <a:t> </a:t>
            </a:r>
            <a:r>
              <a:rPr sz="650" spc="50" dirty="0">
                <a:solidFill>
                  <a:srgbClr val="909995"/>
                </a:solidFill>
                <a:latin typeface="Arial"/>
                <a:cs typeface="Arial"/>
              </a:rPr>
              <a:t>mmour</a:t>
            </a:r>
            <a:r>
              <a:rPr sz="650" spc="-85" dirty="0">
                <a:solidFill>
                  <a:srgbClr val="909995"/>
                </a:solidFill>
                <a:latin typeface="Arial"/>
                <a:cs typeface="Arial"/>
              </a:rPr>
              <a:t> </a:t>
            </a:r>
            <a:r>
              <a:rPr sz="650" spc="50" dirty="0">
                <a:solidFill>
                  <a:srgbClr val="909995"/>
                </a:solidFill>
                <a:latin typeface="Arial"/>
                <a:cs typeface="Arial"/>
              </a:rPr>
              <a:t>platedrio</a:t>
            </a:r>
            <a:r>
              <a:rPr sz="650" spc="50" dirty="0">
                <a:solidFill>
                  <a:srgbClr val="646B69"/>
                </a:solidFill>
                <a:latin typeface="Arial"/>
                <a:cs typeface="Arial"/>
              </a:rPr>
              <a:t>t </a:t>
            </a:r>
            <a:r>
              <a:rPr sz="650" spc="30" dirty="0">
                <a:solidFill>
                  <a:srgbClr val="646B69"/>
                </a:solidFill>
                <a:latin typeface="Arial"/>
                <a:cs typeface="Arial"/>
              </a:rPr>
              <a:t> </a:t>
            </a:r>
            <a:r>
              <a:rPr sz="650" spc="45" dirty="0">
                <a:solidFill>
                  <a:srgbClr val="909995"/>
                </a:solidFill>
                <a:latin typeface="Arial"/>
                <a:cs typeface="Arial"/>
              </a:rPr>
              <a:t>control</a:t>
            </a:r>
            <a:r>
              <a:rPr sz="650" spc="-85" dirty="0">
                <a:solidFill>
                  <a:srgbClr val="909995"/>
                </a:solidFill>
                <a:latin typeface="Arial"/>
                <a:cs typeface="Arial"/>
              </a:rPr>
              <a:t> </a:t>
            </a:r>
            <a:r>
              <a:rPr sz="650" spc="30" dirty="0">
                <a:solidFill>
                  <a:srgbClr val="909995"/>
                </a:solidFill>
                <a:latin typeface="Arial"/>
                <a:cs typeface="Arial"/>
              </a:rPr>
              <a:t>V!!hlclebull!</a:t>
            </a:r>
            <a:endParaRPr sz="650">
              <a:latin typeface="Arial"/>
              <a:cs typeface="Arial"/>
            </a:endParaRPr>
          </a:p>
          <a:p>
            <a:pPr marR="23495" algn="r">
              <a:lnSpc>
                <a:spcPts val="765"/>
              </a:lnSpc>
            </a:pPr>
            <a:r>
              <a:rPr sz="650" spc="70" dirty="0">
                <a:solidFill>
                  <a:srgbClr val="909995"/>
                </a:solidFill>
                <a:latin typeface="Arial"/>
                <a:cs typeface="Arial"/>
              </a:rPr>
              <a:t>lo</a:t>
            </a:r>
            <a:r>
              <a:rPr sz="650" spc="-25" dirty="0">
                <a:solidFill>
                  <a:srgbClr val="909995"/>
                </a:solidFill>
                <a:latin typeface="Arial"/>
                <a:cs typeface="Arial"/>
              </a:rPr>
              <a:t> </a:t>
            </a:r>
            <a:r>
              <a:rPr sz="650" spc="35" dirty="0">
                <a:solidFill>
                  <a:srgbClr val="909995"/>
                </a:solidFill>
                <a:latin typeface="Arial"/>
                <a:cs typeface="Arial"/>
              </a:rPr>
              <a:t>serve</a:t>
            </a:r>
            <a:r>
              <a:rPr sz="650" spc="-80" dirty="0">
                <a:solidFill>
                  <a:srgbClr val="909995"/>
                </a:solidFill>
                <a:latin typeface="Arial"/>
                <a:cs typeface="Arial"/>
              </a:rPr>
              <a:t> </a:t>
            </a:r>
            <a:r>
              <a:rPr sz="650" spc="35" dirty="0">
                <a:solidFill>
                  <a:srgbClr val="909995"/>
                </a:solidFill>
                <a:latin typeface="Arial"/>
                <a:cs typeface="Arial"/>
              </a:rPr>
              <a:t>on </a:t>
            </a:r>
            <a:r>
              <a:rPr sz="650" spc="30" dirty="0">
                <a:solidFill>
                  <a:srgbClr val="909995"/>
                </a:solidFill>
                <a:latin typeface="Arial"/>
                <a:cs typeface="Arial"/>
              </a:rPr>
              <a:t>the</a:t>
            </a:r>
            <a:r>
              <a:rPr sz="650" spc="-85" dirty="0">
                <a:solidFill>
                  <a:srgbClr val="909995"/>
                </a:solidFill>
                <a:latin typeface="Arial"/>
                <a:cs typeface="Arial"/>
              </a:rPr>
              <a:t> </a:t>
            </a:r>
            <a:r>
              <a:rPr sz="650" spc="35" dirty="0">
                <a:solidFill>
                  <a:srgbClr val="909995"/>
                </a:solidFill>
                <a:latin typeface="Arial"/>
                <a:cs typeface="Arial"/>
              </a:rPr>
              <a:t>streets</a:t>
            </a:r>
            <a:r>
              <a:rPr sz="650" spc="-114" dirty="0">
                <a:solidFill>
                  <a:srgbClr val="909995"/>
                </a:solidFill>
                <a:latin typeface="Arial"/>
                <a:cs typeface="Arial"/>
              </a:rPr>
              <a:t> </a:t>
            </a:r>
            <a:r>
              <a:rPr sz="650" spc="30" dirty="0">
                <a:solidFill>
                  <a:srgbClr val="909995"/>
                </a:solidFill>
                <a:latin typeface="Arial"/>
                <a:cs typeface="Arial"/>
              </a:rPr>
              <a:t>or</a:t>
            </a:r>
            <a:endParaRPr sz="650">
              <a:latin typeface="Arial"/>
              <a:cs typeface="Arial"/>
            </a:endParaRPr>
          </a:p>
          <a:p>
            <a:pPr marL="313690" marR="12065" indent="-29209" algn="r">
              <a:lnSpc>
                <a:spcPct val="100699"/>
              </a:lnSpc>
              <a:spcBef>
                <a:spcPts val="65"/>
              </a:spcBef>
            </a:pPr>
            <a:r>
              <a:rPr sz="650" spc="55" dirty="0">
                <a:solidFill>
                  <a:srgbClr val="798280"/>
                </a:solidFill>
                <a:latin typeface="Arial"/>
                <a:cs typeface="Arial"/>
              </a:rPr>
              <a:t>Nonhem</a:t>
            </a:r>
            <a:r>
              <a:rPr sz="650" spc="-70" dirty="0">
                <a:solidFill>
                  <a:srgbClr val="798280"/>
                </a:solidFill>
                <a:latin typeface="Arial"/>
                <a:cs typeface="Arial"/>
              </a:rPr>
              <a:t> </a:t>
            </a:r>
            <a:r>
              <a:rPr sz="650" spc="25" dirty="0">
                <a:solidFill>
                  <a:srgbClr val="909995"/>
                </a:solidFill>
                <a:latin typeface="Arial"/>
                <a:cs typeface="Arial"/>
              </a:rPr>
              <a:t>lretand</a:t>
            </a:r>
            <a:r>
              <a:rPr sz="650" spc="75" dirty="0">
                <a:solidFill>
                  <a:srgbClr val="909995"/>
                </a:solidFill>
                <a:latin typeface="Arial"/>
                <a:cs typeface="Arial"/>
              </a:rPr>
              <a:t> </a:t>
            </a:r>
            <a:r>
              <a:rPr sz="650" spc="40" dirty="0">
                <a:solidFill>
                  <a:srgbClr val="909995"/>
                </a:solidFill>
                <a:latin typeface="Arial"/>
                <a:cs typeface="Arial"/>
              </a:rPr>
              <a:t>Equipped </a:t>
            </a:r>
            <a:r>
              <a:rPr sz="650" spc="15" dirty="0">
                <a:solidFill>
                  <a:srgbClr val="909995"/>
                </a:solidFill>
                <a:latin typeface="Arial"/>
                <a:cs typeface="Arial"/>
              </a:rPr>
              <a:t> </a:t>
            </a:r>
            <a:r>
              <a:rPr sz="650" spc="50" dirty="0">
                <a:solidFill>
                  <a:srgbClr val="909995"/>
                </a:solidFill>
                <a:latin typeface="Arial"/>
                <a:cs typeface="Arial"/>
              </a:rPr>
              <a:t>with</a:t>
            </a:r>
            <a:r>
              <a:rPr sz="650" spc="-75" dirty="0">
                <a:solidFill>
                  <a:srgbClr val="909995"/>
                </a:solidFill>
                <a:latin typeface="Arial"/>
                <a:cs typeface="Arial"/>
              </a:rPr>
              <a:t> </a:t>
            </a:r>
            <a:r>
              <a:rPr sz="650" spc="30" dirty="0">
                <a:solidFill>
                  <a:srgbClr val="909995"/>
                </a:solidFill>
                <a:latin typeface="Arial"/>
                <a:cs typeface="Arial"/>
              </a:rPr>
              <a:t>snipor</a:t>
            </a:r>
            <a:r>
              <a:rPr sz="650" spc="-70" dirty="0">
                <a:solidFill>
                  <a:srgbClr val="909995"/>
                </a:solidFill>
                <a:latin typeface="Arial"/>
                <a:cs typeface="Arial"/>
              </a:rPr>
              <a:t> </a:t>
            </a:r>
            <a:r>
              <a:rPr sz="650" spc="5" dirty="0">
                <a:solidFill>
                  <a:srgbClr val="909995"/>
                </a:solidFill>
                <a:latin typeface="Arial"/>
                <a:cs typeface="Arial"/>
              </a:rPr>
              <a:t>po!ltG.</a:t>
            </a:r>
            <a:r>
              <a:rPr sz="650" spc="-70" dirty="0">
                <a:solidFill>
                  <a:srgbClr val="909995"/>
                </a:solidFill>
                <a:latin typeface="Arial"/>
                <a:cs typeface="Arial"/>
              </a:rPr>
              <a:t> </a:t>
            </a:r>
            <a:r>
              <a:rPr sz="650" spc="25" dirty="0">
                <a:solidFill>
                  <a:srgbClr val="909995"/>
                </a:solidFill>
                <a:latin typeface="Arial"/>
                <a:cs typeface="Arial"/>
              </a:rPr>
              <a:t>gronnde </a:t>
            </a:r>
            <a:r>
              <a:rPr sz="650" spc="10" dirty="0">
                <a:solidFill>
                  <a:srgbClr val="909995"/>
                </a:solidFill>
                <a:latin typeface="Arial"/>
                <a:cs typeface="Arial"/>
              </a:rPr>
              <a:t> </a:t>
            </a:r>
            <a:r>
              <a:rPr sz="650" spc="25" dirty="0">
                <a:solidFill>
                  <a:srgbClr val="909995"/>
                </a:solidFill>
                <a:latin typeface="Arial"/>
                <a:cs typeface="Arial"/>
              </a:rPr>
              <a:t>launchers</a:t>
            </a:r>
            <a:r>
              <a:rPr sz="650" spc="-60" dirty="0">
                <a:solidFill>
                  <a:srgbClr val="909995"/>
                </a:solidFill>
                <a:latin typeface="Arial"/>
                <a:cs typeface="Arial"/>
              </a:rPr>
              <a:t> </a:t>
            </a:r>
            <a:r>
              <a:rPr sz="650" spc="30" dirty="0">
                <a:solidFill>
                  <a:srgbClr val="909995"/>
                </a:solidFill>
                <a:latin typeface="Arial"/>
                <a:cs typeface="Arial"/>
              </a:rPr>
              <a:t>and</a:t>
            </a:r>
            <a:r>
              <a:rPr sz="650" spc="-30" dirty="0">
                <a:solidFill>
                  <a:srgbClr val="909995"/>
                </a:solidFill>
                <a:latin typeface="Arial"/>
                <a:cs typeface="Arial"/>
              </a:rPr>
              <a:t> </a:t>
            </a:r>
            <a:r>
              <a:rPr sz="650" spc="35" dirty="0">
                <a:solidFill>
                  <a:srgbClr val="909995"/>
                </a:solidFill>
                <a:latin typeface="Arial"/>
                <a:cs typeface="Arial"/>
              </a:rPr>
              <a:t>now</a:t>
            </a:r>
            <a:r>
              <a:rPr sz="650" spc="-15" dirty="0">
                <a:solidFill>
                  <a:srgbClr val="909995"/>
                </a:solidFill>
                <a:latin typeface="Arial"/>
                <a:cs typeface="Arial"/>
              </a:rPr>
              <a:t> </a:t>
            </a:r>
            <a:r>
              <a:rPr sz="650" spc="20" dirty="0">
                <a:solidFill>
                  <a:srgbClr val="B1B5B5"/>
                </a:solidFill>
                <a:latin typeface="Arial"/>
                <a:cs typeface="Arial"/>
              </a:rPr>
              <a:t>-</a:t>
            </a:r>
            <a:endParaRPr sz="650">
              <a:latin typeface="Arial"/>
              <a:cs typeface="Arial"/>
            </a:endParaRPr>
          </a:p>
          <a:p>
            <a:pPr marL="673735">
              <a:lnSpc>
                <a:spcPts val="850"/>
              </a:lnSpc>
            </a:pPr>
            <a:r>
              <a:rPr sz="850" b="1" spc="40" dirty="0">
                <a:solidFill>
                  <a:srgbClr val="909995"/>
                </a:solidFill>
                <a:latin typeface="Times New Roman"/>
                <a:cs typeface="Times New Roman"/>
              </a:rPr>
              <a:t>a</a:t>
            </a:r>
            <a:r>
              <a:rPr sz="850" b="1" spc="-130" dirty="0">
                <a:solidFill>
                  <a:srgbClr val="909995"/>
                </a:solidFill>
                <a:latin typeface="Times New Roman"/>
                <a:cs typeface="Times New Roman"/>
              </a:rPr>
              <a:t> </a:t>
            </a:r>
            <a:r>
              <a:rPr sz="650" spc="10" dirty="0">
                <a:solidFill>
                  <a:srgbClr val="909995"/>
                </a:solidFill>
                <a:latin typeface="Arial"/>
                <a:cs typeface="Arial"/>
              </a:rPr>
              <a:t>chllclren·s</a:t>
            </a:r>
            <a:r>
              <a:rPr sz="650" spc="-120" dirty="0">
                <a:solidFill>
                  <a:srgbClr val="909995"/>
                </a:solidFill>
                <a:latin typeface="Arial"/>
                <a:cs typeface="Arial"/>
              </a:rPr>
              <a:t> </a:t>
            </a:r>
            <a:r>
              <a:rPr sz="650" spc="15" dirty="0">
                <a:solidFill>
                  <a:srgbClr val="909995"/>
                </a:solidFill>
                <a:latin typeface="Arial"/>
                <a:cs typeface="Arial"/>
              </a:rPr>
              <a:t>allde</a:t>
            </a:r>
            <a:r>
              <a:rPr sz="650" spc="15" dirty="0">
                <a:solidFill>
                  <a:srgbClr val="B1B5B5"/>
                </a:solidFill>
                <a:latin typeface="Arial"/>
                <a:cs typeface="Arial"/>
              </a:rPr>
              <a:t>.</a:t>
            </a:r>
            <a:endParaRPr sz="650">
              <a:latin typeface="Arial"/>
              <a:cs typeface="Arial"/>
            </a:endParaRPr>
          </a:p>
        </p:txBody>
      </p:sp>
      <p:sp>
        <p:nvSpPr>
          <p:cNvPr id="21" name="object 21"/>
          <p:cNvSpPr txBox="1"/>
          <p:nvPr/>
        </p:nvSpPr>
        <p:spPr>
          <a:xfrm>
            <a:off x="9741603" y="2413982"/>
            <a:ext cx="763905" cy="836930"/>
          </a:xfrm>
          <a:prstGeom prst="rect">
            <a:avLst/>
          </a:prstGeom>
        </p:spPr>
        <p:txBody>
          <a:bodyPr vert="horz" wrap="square" lIns="0" tIns="60960" rIns="0" bIns="0" rtlCol="0">
            <a:spAutoFit/>
          </a:bodyPr>
          <a:lstStyle/>
          <a:p>
            <a:pPr marL="129539" indent="11430">
              <a:lnSpc>
                <a:spcPct val="100000"/>
              </a:lnSpc>
              <a:spcBef>
                <a:spcPts val="480"/>
              </a:spcBef>
              <a:buClr>
                <a:srgbClr val="E40A3F"/>
              </a:buClr>
              <a:buFont typeface="Arial"/>
              <a:buChar char="•"/>
              <a:tabLst>
                <a:tab pos="350520" algn="l"/>
                <a:tab pos="351155" algn="l"/>
              </a:tabLst>
            </a:pPr>
            <a:r>
              <a:rPr sz="800" b="1" spc="-20" dirty="0">
                <a:solidFill>
                  <a:srgbClr val="2F3633"/>
                </a:solidFill>
                <a:latin typeface="Arial"/>
                <a:cs typeface="Arial"/>
              </a:rPr>
              <a:t>M</a:t>
            </a:r>
            <a:r>
              <a:rPr sz="800" b="1" spc="-20" dirty="0">
                <a:solidFill>
                  <a:srgbClr val="646B69"/>
                </a:solidFill>
                <a:latin typeface="Arial"/>
                <a:cs typeface="Arial"/>
              </a:rPr>
              <a:t>i</a:t>
            </a:r>
            <a:r>
              <a:rPr sz="800" b="1" spc="-20" dirty="0">
                <a:solidFill>
                  <a:srgbClr val="2F3633"/>
                </a:solidFill>
                <a:latin typeface="Arial"/>
                <a:cs typeface="Arial"/>
              </a:rPr>
              <a:t>ni</a:t>
            </a:r>
            <a:r>
              <a:rPr sz="800" b="1" spc="-160" dirty="0">
                <a:solidFill>
                  <a:srgbClr val="2F3633"/>
                </a:solidFill>
                <a:latin typeface="Arial"/>
                <a:cs typeface="Arial"/>
              </a:rPr>
              <a:t> </a:t>
            </a:r>
            <a:r>
              <a:rPr sz="650" spc="70" dirty="0">
                <a:solidFill>
                  <a:srgbClr val="2F3633"/>
                </a:solidFill>
                <a:latin typeface="Arial"/>
                <a:cs typeface="Arial"/>
              </a:rPr>
              <a:t>Gull</a:t>
            </a:r>
            <a:endParaRPr sz="650">
              <a:latin typeface="Arial"/>
              <a:cs typeface="Arial"/>
            </a:endParaRPr>
          </a:p>
          <a:p>
            <a:pPr marL="12700" marR="5080" indent="116839" algn="r">
              <a:lnSpc>
                <a:spcPct val="101299"/>
              </a:lnSpc>
              <a:spcBef>
                <a:spcPts val="305"/>
              </a:spcBef>
            </a:pPr>
            <a:r>
              <a:rPr sz="650" spc="80" dirty="0">
                <a:solidFill>
                  <a:srgbClr val="909995"/>
                </a:solidFill>
                <a:latin typeface="Arial"/>
                <a:cs typeface="Arial"/>
              </a:rPr>
              <a:t>Anoi</a:t>
            </a:r>
            <a:r>
              <a:rPr sz="650" spc="35" dirty="0">
                <a:solidFill>
                  <a:srgbClr val="909995"/>
                </a:solidFill>
                <a:latin typeface="Arial"/>
                <a:cs typeface="Arial"/>
              </a:rPr>
              <a:t>l</a:t>
            </a:r>
            <a:r>
              <a:rPr sz="650" spc="-75" dirty="0">
                <a:solidFill>
                  <a:srgbClr val="909995"/>
                </a:solidFill>
                <a:latin typeface="Arial"/>
                <a:cs typeface="Arial"/>
              </a:rPr>
              <a:t> </a:t>
            </a:r>
            <a:r>
              <a:rPr sz="650" spc="-25" dirty="0">
                <a:solidFill>
                  <a:srgbClr val="909995"/>
                </a:solidFill>
                <a:latin typeface="Arial"/>
                <a:cs typeface="Arial"/>
              </a:rPr>
              <a:t>co1lphut11  </a:t>
            </a:r>
            <a:r>
              <a:rPr sz="650" spc="30" dirty="0">
                <a:solidFill>
                  <a:srgbClr val="909995"/>
                </a:solidFill>
                <a:latin typeface="Arial"/>
                <a:cs typeface="Arial"/>
              </a:rPr>
              <a:t>themed</a:t>
            </a:r>
            <a:r>
              <a:rPr sz="650" spc="-70" dirty="0">
                <a:solidFill>
                  <a:srgbClr val="909995"/>
                </a:solidFill>
                <a:latin typeface="Arial"/>
                <a:cs typeface="Arial"/>
              </a:rPr>
              <a:t> </a:t>
            </a:r>
            <a:r>
              <a:rPr sz="650" spc="30" dirty="0">
                <a:solidFill>
                  <a:srgbClr val="909995"/>
                </a:solidFill>
                <a:latin typeface="Arial"/>
                <a:cs typeface="Arial"/>
              </a:rPr>
              <a:t>crazy</a:t>
            </a:r>
            <a:r>
              <a:rPr sz="650" spc="-85" dirty="0">
                <a:solidFill>
                  <a:srgbClr val="909995"/>
                </a:solidFill>
                <a:latin typeface="Arial"/>
                <a:cs typeface="Arial"/>
              </a:rPr>
              <a:t> </a:t>
            </a:r>
            <a:r>
              <a:rPr sz="650" spc="30" dirty="0">
                <a:solidFill>
                  <a:srgbClr val="909995"/>
                </a:solidFill>
                <a:latin typeface="Arial"/>
                <a:cs typeface="Arial"/>
              </a:rPr>
              <a:t>golf </a:t>
            </a:r>
            <a:r>
              <a:rPr sz="650" spc="15" dirty="0">
                <a:solidFill>
                  <a:srgbClr val="909995"/>
                </a:solidFill>
                <a:latin typeface="Arial"/>
                <a:cs typeface="Arial"/>
              </a:rPr>
              <a:t> </a:t>
            </a:r>
            <a:r>
              <a:rPr sz="650" spc="40" dirty="0">
                <a:solidFill>
                  <a:srgbClr val="909995"/>
                </a:solidFill>
                <a:latin typeface="Arial"/>
                <a:cs typeface="Arial"/>
              </a:rPr>
              <a:t>course</a:t>
            </a:r>
            <a:r>
              <a:rPr sz="650" spc="-120" dirty="0">
                <a:solidFill>
                  <a:srgbClr val="909995"/>
                </a:solidFill>
                <a:latin typeface="Arial"/>
                <a:cs typeface="Arial"/>
              </a:rPr>
              <a:t> </a:t>
            </a:r>
            <a:r>
              <a:rPr sz="650" spc="70" dirty="0">
                <a:solidFill>
                  <a:srgbClr val="909995"/>
                </a:solidFill>
                <a:latin typeface="Arial"/>
                <a:cs typeface="Arial"/>
              </a:rPr>
              <a:t>madu</a:t>
            </a:r>
            <a:r>
              <a:rPr sz="650" spc="-120" dirty="0">
                <a:solidFill>
                  <a:srgbClr val="909995"/>
                </a:solidFill>
                <a:latin typeface="Arial"/>
                <a:cs typeface="Arial"/>
              </a:rPr>
              <a:t> </a:t>
            </a:r>
            <a:r>
              <a:rPr sz="650" spc="35" dirty="0">
                <a:solidFill>
                  <a:srgbClr val="909995"/>
                </a:solidFill>
                <a:latin typeface="Arial"/>
                <a:cs typeface="Arial"/>
              </a:rPr>
              <a:t>from </a:t>
            </a:r>
            <a:r>
              <a:rPr sz="650" spc="15" dirty="0">
                <a:solidFill>
                  <a:srgbClr val="909995"/>
                </a:solidFill>
                <a:latin typeface="Arial"/>
                <a:cs typeface="Arial"/>
              </a:rPr>
              <a:t> </a:t>
            </a:r>
            <a:r>
              <a:rPr sz="650" spc="30" dirty="0">
                <a:solidFill>
                  <a:srgbClr val="909995"/>
                </a:solidFill>
                <a:latin typeface="Arial"/>
                <a:cs typeface="Arial"/>
              </a:rPr>
              <a:t>the</a:t>
            </a:r>
            <a:r>
              <a:rPr sz="650" spc="-90" dirty="0">
                <a:solidFill>
                  <a:srgbClr val="909995"/>
                </a:solidFill>
                <a:latin typeface="Arial"/>
                <a:cs typeface="Arial"/>
              </a:rPr>
              <a:t> </a:t>
            </a:r>
            <a:r>
              <a:rPr sz="650" spc="30" dirty="0">
                <a:solidFill>
                  <a:srgbClr val="909995"/>
                </a:solidFill>
                <a:latin typeface="Arial"/>
                <a:cs typeface="Arial"/>
              </a:rPr>
              <a:t>hockey</a:t>
            </a:r>
            <a:r>
              <a:rPr sz="650" spc="-75" dirty="0">
                <a:solidFill>
                  <a:srgbClr val="909995"/>
                </a:solidFill>
                <a:latin typeface="Arial"/>
                <a:cs typeface="Arial"/>
              </a:rPr>
              <a:t> </a:t>
            </a:r>
            <a:r>
              <a:rPr sz="650" spc="65" dirty="0">
                <a:solidFill>
                  <a:srgbClr val="909995"/>
                </a:solidFill>
                <a:latin typeface="Arial"/>
                <a:cs typeface="Arial"/>
              </a:rPr>
              <a:t>plich  e</a:t>
            </a:r>
            <a:r>
              <a:rPr sz="650" spc="45" dirty="0">
                <a:solidFill>
                  <a:srgbClr val="909995"/>
                </a:solidFill>
                <a:latin typeface="Arial"/>
                <a:cs typeface="Arial"/>
              </a:rPr>
              <a:t>t</a:t>
            </a:r>
            <a:r>
              <a:rPr sz="650" spc="-75" dirty="0">
                <a:solidFill>
                  <a:srgbClr val="909995"/>
                </a:solidFill>
                <a:latin typeface="Arial"/>
                <a:cs typeface="Arial"/>
              </a:rPr>
              <a:t> </a:t>
            </a:r>
            <a:r>
              <a:rPr sz="650" spc="25" dirty="0">
                <a:solidFill>
                  <a:srgbClr val="909995"/>
                </a:solidFill>
                <a:latin typeface="Arial"/>
                <a:cs typeface="Arial"/>
              </a:rPr>
              <a:t>Chcltonhum  </a:t>
            </a:r>
            <a:r>
              <a:rPr sz="650" spc="30" dirty="0">
                <a:solidFill>
                  <a:srgbClr val="909995"/>
                </a:solidFill>
                <a:latin typeface="Arial"/>
                <a:cs typeface="Arial"/>
              </a:rPr>
              <a:t>Ladie</a:t>
            </a:r>
            <a:r>
              <a:rPr sz="650" spc="40" dirty="0">
                <a:solidFill>
                  <a:srgbClr val="909995"/>
                </a:solidFill>
                <a:latin typeface="Arial"/>
                <a:cs typeface="Arial"/>
              </a:rPr>
              <a:t>s</a:t>
            </a:r>
            <a:r>
              <a:rPr sz="650" spc="-114" dirty="0">
                <a:solidFill>
                  <a:srgbClr val="909995"/>
                </a:solidFill>
                <a:latin typeface="Arial"/>
                <a:cs typeface="Arial"/>
              </a:rPr>
              <a:t> </a:t>
            </a:r>
            <a:r>
              <a:rPr sz="650" spc="40" dirty="0">
                <a:solidFill>
                  <a:srgbClr val="909995"/>
                </a:solidFill>
                <a:latin typeface="Arial"/>
                <a:cs typeface="Arial"/>
              </a:rPr>
              <a:t>college.</a:t>
            </a:r>
            <a:endParaRPr sz="650">
              <a:latin typeface="Arial"/>
              <a:cs typeface="Arial"/>
            </a:endParaRPr>
          </a:p>
        </p:txBody>
      </p:sp>
      <p:sp>
        <p:nvSpPr>
          <p:cNvPr id="22" name="object 22"/>
          <p:cNvSpPr txBox="1"/>
          <p:nvPr/>
        </p:nvSpPr>
        <p:spPr>
          <a:xfrm>
            <a:off x="6048049" y="3831256"/>
            <a:ext cx="184785" cy="270510"/>
          </a:xfrm>
          <a:prstGeom prst="rect">
            <a:avLst/>
          </a:prstGeom>
        </p:spPr>
        <p:txBody>
          <a:bodyPr vert="horz" wrap="square" lIns="0" tIns="13335" rIns="0" bIns="0" rtlCol="0">
            <a:spAutoFit/>
          </a:bodyPr>
          <a:lstStyle/>
          <a:p>
            <a:pPr marL="12700">
              <a:lnSpc>
                <a:spcPct val="100000"/>
              </a:lnSpc>
              <a:spcBef>
                <a:spcPts val="105"/>
              </a:spcBef>
            </a:pPr>
            <a:r>
              <a:rPr sz="1600" b="1" spc="-175" dirty="0">
                <a:solidFill>
                  <a:srgbClr val="AC0E15"/>
                </a:solidFill>
                <a:latin typeface="Times New Roman"/>
                <a:cs typeface="Times New Roman"/>
              </a:rPr>
              <a:t>49</a:t>
            </a:r>
            <a:endParaRPr sz="1600">
              <a:latin typeface="Times New Roman"/>
              <a:cs typeface="Times New Roman"/>
            </a:endParaRPr>
          </a:p>
        </p:txBody>
      </p:sp>
      <p:sp>
        <p:nvSpPr>
          <p:cNvPr id="23" name="object 23"/>
          <p:cNvSpPr txBox="1"/>
          <p:nvPr/>
        </p:nvSpPr>
        <p:spPr>
          <a:xfrm>
            <a:off x="5863359" y="4008630"/>
            <a:ext cx="719455" cy="393065"/>
          </a:xfrm>
          <a:prstGeom prst="rect">
            <a:avLst/>
          </a:prstGeom>
        </p:spPr>
        <p:txBody>
          <a:bodyPr vert="horz" wrap="square" lIns="0" tIns="13970" rIns="0" bIns="0" rtlCol="0">
            <a:spAutoFit/>
          </a:bodyPr>
          <a:lstStyle/>
          <a:p>
            <a:pPr marL="12700">
              <a:lnSpc>
                <a:spcPct val="100000"/>
              </a:lnSpc>
              <a:spcBef>
                <a:spcPts val="110"/>
              </a:spcBef>
            </a:pPr>
            <a:r>
              <a:rPr sz="2400" i="1" u="heavy" spc="260" dirty="0">
                <a:solidFill>
                  <a:srgbClr val="544B31"/>
                </a:solidFill>
                <a:uFill>
                  <a:solidFill>
                    <a:srgbClr val="544B31"/>
                  </a:solidFill>
                </a:uFill>
                <a:latin typeface="Arial"/>
                <a:cs typeface="Arial"/>
              </a:rPr>
              <a:t>;l/!A</a:t>
            </a:r>
            <a:endParaRPr sz="2400">
              <a:latin typeface="Arial"/>
              <a:cs typeface="Arial"/>
            </a:endParaRPr>
          </a:p>
        </p:txBody>
      </p:sp>
      <p:sp>
        <p:nvSpPr>
          <p:cNvPr id="24" name="object 24"/>
          <p:cNvSpPr txBox="1"/>
          <p:nvPr/>
        </p:nvSpPr>
        <p:spPr>
          <a:xfrm>
            <a:off x="6131812" y="4285697"/>
            <a:ext cx="532130" cy="224790"/>
          </a:xfrm>
          <a:prstGeom prst="rect">
            <a:avLst/>
          </a:prstGeom>
        </p:spPr>
        <p:txBody>
          <a:bodyPr vert="horz" wrap="square" lIns="0" tIns="13335" rIns="0" bIns="0" rtlCol="0">
            <a:spAutoFit/>
          </a:bodyPr>
          <a:lstStyle/>
          <a:p>
            <a:pPr marL="12700">
              <a:lnSpc>
                <a:spcPct val="100000"/>
              </a:lnSpc>
              <a:spcBef>
                <a:spcPts val="105"/>
              </a:spcBef>
              <a:tabLst>
                <a:tab pos="257810" algn="l"/>
              </a:tabLst>
            </a:pPr>
            <a:r>
              <a:rPr sz="1300" u="heavy" spc="140" dirty="0">
                <a:solidFill>
                  <a:srgbClr val="46361D"/>
                </a:solidFill>
                <a:uFill>
                  <a:solidFill>
                    <a:srgbClr val="46361D"/>
                  </a:solidFill>
                </a:uFill>
                <a:latin typeface="Times New Roman"/>
                <a:cs typeface="Times New Roman"/>
              </a:rPr>
              <a:t>(</a:t>
            </a:r>
            <a:r>
              <a:rPr sz="1300" spc="140" dirty="0">
                <a:solidFill>
                  <a:srgbClr val="46361D"/>
                </a:solidFill>
                <a:latin typeface="Times New Roman"/>
                <a:cs typeface="Times New Roman"/>
              </a:rPr>
              <a:t>	</a:t>
            </a:r>
            <a:r>
              <a:rPr sz="1300" u="heavy" spc="-15" dirty="0">
                <a:solidFill>
                  <a:srgbClr val="46361D"/>
                </a:solidFill>
                <a:uFill>
                  <a:solidFill>
                    <a:srgbClr val="46361D"/>
                  </a:solidFill>
                </a:uFill>
                <a:latin typeface="Times New Roman"/>
                <a:cs typeface="Times New Roman"/>
              </a:rPr>
              <a:t>&amp;iil</a:t>
            </a:r>
            <a:endParaRPr sz="1300">
              <a:latin typeface="Times New Roman"/>
              <a:cs typeface="Times New Roman"/>
            </a:endParaRPr>
          </a:p>
        </p:txBody>
      </p:sp>
      <p:sp>
        <p:nvSpPr>
          <p:cNvPr id="25" name="object 25"/>
          <p:cNvSpPr txBox="1"/>
          <p:nvPr/>
        </p:nvSpPr>
        <p:spPr>
          <a:xfrm>
            <a:off x="4024661" y="5066022"/>
            <a:ext cx="275590" cy="1066165"/>
          </a:xfrm>
          <a:prstGeom prst="rect">
            <a:avLst/>
          </a:prstGeom>
        </p:spPr>
        <p:txBody>
          <a:bodyPr vert="horz" wrap="square" lIns="0" tIns="13970" rIns="0" bIns="0" rtlCol="0">
            <a:spAutoFit/>
          </a:bodyPr>
          <a:lstStyle/>
          <a:p>
            <a:pPr marL="29209">
              <a:lnSpc>
                <a:spcPts val="3460"/>
              </a:lnSpc>
              <a:spcBef>
                <a:spcPts val="110"/>
              </a:spcBef>
            </a:pPr>
            <a:r>
              <a:rPr sz="3050" spc="-15" dirty="0">
                <a:solidFill>
                  <a:srgbClr val="2F3633"/>
                </a:solidFill>
                <a:latin typeface="Times New Roman"/>
                <a:cs typeface="Times New Roman"/>
              </a:rPr>
              <a:t>l</a:t>
            </a:r>
            <a:endParaRPr sz="3050">
              <a:latin typeface="Times New Roman"/>
              <a:cs typeface="Times New Roman"/>
            </a:endParaRPr>
          </a:p>
          <a:p>
            <a:pPr marL="12700">
              <a:lnSpc>
                <a:spcPts val="4720"/>
              </a:lnSpc>
            </a:pPr>
            <a:r>
              <a:rPr sz="4100" u="sng" spc="-315" dirty="0">
                <a:solidFill>
                  <a:srgbClr val="464B49"/>
                </a:solidFill>
                <a:uFill>
                  <a:solidFill>
                    <a:srgbClr val="000000"/>
                  </a:solidFill>
                </a:uFill>
                <a:latin typeface="Arial"/>
                <a:cs typeface="Arial"/>
              </a:rPr>
              <a:t>n</a:t>
            </a:r>
            <a:endParaRPr sz="4100">
              <a:latin typeface="Arial"/>
              <a:cs typeface="Arial"/>
            </a:endParaRPr>
          </a:p>
        </p:txBody>
      </p:sp>
      <p:sp>
        <p:nvSpPr>
          <p:cNvPr id="26" name="object 26"/>
          <p:cNvSpPr txBox="1"/>
          <p:nvPr/>
        </p:nvSpPr>
        <p:spPr>
          <a:xfrm>
            <a:off x="3728300" y="6574927"/>
            <a:ext cx="846455" cy="255270"/>
          </a:xfrm>
          <a:prstGeom prst="rect">
            <a:avLst/>
          </a:prstGeom>
        </p:spPr>
        <p:txBody>
          <a:bodyPr vert="horz" wrap="square" lIns="0" tIns="13335" rIns="0" bIns="0" rtlCol="0">
            <a:spAutoFit/>
          </a:bodyPr>
          <a:lstStyle/>
          <a:p>
            <a:pPr marL="12700">
              <a:lnSpc>
                <a:spcPct val="100000"/>
              </a:lnSpc>
              <a:spcBef>
                <a:spcPts val="105"/>
              </a:spcBef>
            </a:pPr>
            <a:r>
              <a:rPr sz="1500" b="1" spc="110" dirty="0">
                <a:solidFill>
                  <a:srgbClr val="E40A3F"/>
                </a:solidFill>
                <a:latin typeface="Times New Roman"/>
                <a:cs typeface="Times New Roman"/>
              </a:rPr>
              <a:t>f) </a:t>
            </a:r>
            <a:r>
              <a:rPr sz="650" spc="70" dirty="0">
                <a:solidFill>
                  <a:srgbClr val="1A231C"/>
                </a:solidFill>
                <a:latin typeface="Arial"/>
                <a:cs typeface="Arial"/>
              </a:rPr>
              <a:t>J</a:t>
            </a:r>
            <a:r>
              <a:rPr sz="650" spc="70" dirty="0">
                <a:solidFill>
                  <a:srgbClr val="464B49"/>
                </a:solidFill>
                <a:latin typeface="Arial"/>
                <a:cs typeface="Arial"/>
              </a:rPr>
              <a:t>elfmy</a:t>
            </a:r>
            <a:r>
              <a:rPr sz="650" spc="-70" dirty="0">
                <a:solidFill>
                  <a:srgbClr val="464B49"/>
                </a:solidFill>
                <a:latin typeface="Arial"/>
                <a:cs typeface="Arial"/>
              </a:rPr>
              <a:t> </a:t>
            </a:r>
            <a:r>
              <a:rPr sz="650" spc="50" dirty="0">
                <a:solidFill>
                  <a:srgbClr val="464B49"/>
                </a:solidFill>
                <a:latin typeface="Arial"/>
                <a:cs typeface="Arial"/>
              </a:rPr>
              <a:t>Archer</a:t>
            </a:r>
            <a:endParaRPr sz="650">
              <a:latin typeface="Arial"/>
              <a:cs typeface="Arial"/>
            </a:endParaRPr>
          </a:p>
        </p:txBody>
      </p:sp>
      <p:sp>
        <p:nvSpPr>
          <p:cNvPr id="27" name="object 27"/>
          <p:cNvSpPr txBox="1"/>
          <p:nvPr/>
        </p:nvSpPr>
        <p:spPr>
          <a:xfrm>
            <a:off x="8444181" y="6609174"/>
            <a:ext cx="501015" cy="125095"/>
          </a:xfrm>
          <a:prstGeom prst="rect">
            <a:avLst/>
          </a:prstGeom>
        </p:spPr>
        <p:txBody>
          <a:bodyPr vert="horz" wrap="square" lIns="0" tIns="0" rIns="0" bIns="0" rtlCol="0">
            <a:spAutoFit/>
          </a:bodyPr>
          <a:lstStyle/>
          <a:p>
            <a:pPr marL="12700">
              <a:lnSpc>
                <a:spcPts val="985"/>
              </a:lnSpc>
              <a:tabLst>
                <a:tab pos="287655" algn="l"/>
              </a:tabLst>
            </a:pPr>
            <a:r>
              <a:rPr sz="1700" b="1" spc="55" dirty="0">
                <a:solidFill>
                  <a:srgbClr val="E40A3F"/>
                </a:solidFill>
                <a:latin typeface="Arial"/>
                <a:cs typeface="Arial"/>
              </a:rPr>
              <a:t>0	</a:t>
            </a:r>
            <a:r>
              <a:rPr sz="650" spc="35" dirty="0">
                <a:solidFill>
                  <a:srgbClr val="2F3633"/>
                </a:solidFill>
                <a:latin typeface="Arial"/>
                <a:cs typeface="Arial"/>
              </a:rPr>
              <a:t>i&lt;lds</a:t>
            </a:r>
            <a:endParaRPr sz="650">
              <a:latin typeface="Arial"/>
              <a:cs typeface="Arial"/>
            </a:endParaRPr>
          </a:p>
        </p:txBody>
      </p:sp>
      <p:sp>
        <p:nvSpPr>
          <p:cNvPr id="28" name="object 28"/>
          <p:cNvSpPr txBox="1"/>
          <p:nvPr/>
        </p:nvSpPr>
        <p:spPr>
          <a:xfrm>
            <a:off x="5446686" y="6645362"/>
            <a:ext cx="582930" cy="232410"/>
          </a:xfrm>
          <a:prstGeom prst="rect">
            <a:avLst/>
          </a:prstGeom>
        </p:spPr>
        <p:txBody>
          <a:bodyPr vert="horz" wrap="square" lIns="0" tIns="13335" rIns="0" bIns="0" rtlCol="0">
            <a:spAutoFit/>
          </a:bodyPr>
          <a:lstStyle/>
          <a:p>
            <a:pPr marL="12700">
              <a:lnSpc>
                <a:spcPct val="100000"/>
              </a:lnSpc>
              <a:spcBef>
                <a:spcPts val="105"/>
              </a:spcBef>
            </a:pPr>
            <a:r>
              <a:rPr sz="1350" b="1" spc="-35" dirty="0">
                <a:solidFill>
                  <a:srgbClr val="E40A3F"/>
                </a:solidFill>
                <a:latin typeface="Arial"/>
                <a:cs typeface="Arial"/>
              </a:rPr>
              <a:t>G)</a:t>
            </a:r>
            <a:r>
              <a:rPr sz="1350" b="1" spc="-160" dirty="0">
                <a:solidFill>
                  <a:srgbClr val="E40A3F"/>
                </a:solidFill>
                <a:latin typeface="Arial"/>
                <a:cs typeface="Arial"/>
              </a:rPr>
              <a:t> </a:t>
            </a:r>
            <a:r>
              <a:rPr sz="650" b="1" spc="-20" dirty="0">
                <a:solidFill>
                  <a:srgbClr val="1A231C"/>
                </a:solidFill>
                <a:latin typeface="Arial"/>
                <a:cs typeface="Arial"/>
              </a:rPr>
              <a:t>Pupp </a:t>
            </a:r>
            <a:r>
              <a:rPr sz="650" b="1" spc="-20" dirty="0">
                <a:solidFill>
                  <a:srgbClr val="464B49"/>
                </a:solidFill>
                <a:latin typeface="Arial"/>
                <a:cs typeface="Arial"/>
              </a:rPr>
              <a:t>ots</a:t>
            </a:r>
            <a:endParaRPr sz="650">
              <a:latin typeface="Arial"/>
              <a:cs typeface="Arial"/>
            </a:endParaRPr>
          </a:p>
        </p:txBody>
      </p:sp>
      <p:sp>
        <p:nvSpPr>
          <p:cNvPr id="29" name="object 29"/>
          <p:cNvSpPr txBox="1"/>
          <p:nvPr/>
        </p:nvSpPr>
        <p:spPr>
          <a:xfrm>
            <a:off x="8718579" y="6683292"/>
            <a:ext cx="455930" cy="125095"/>
          </a:xfrm>
          <a:prstGeom prst="rect">
            <a:avLst/>
          </a:prstGeom>
        </p:spPr>
        <p:txBody>
          <a:bodyPr vert="horz" wrap="square" lIns="0" tIns="12700" rIns="0" bIns="0" rtlCol="0">
            <a:spAutoFit/>
          </a:bodyPr>
          <a:lstStyle/>
          <a:p>
            <a:pPr marL="12700">
              <a:lnSpc>
                <a:spcPct val="100000"/>
              </a:lnSpc>
              <a:spcBef>
                <a:spcPts val="100"/>
              </a:spcBef>
            </a:pPr>
            <a:r>
              <a:rPr sz="650" spc="50" dirty="0">
                <a:solidFill>
                  <a:srgbClr val="464B49"/>
                </a:solidFill>
                <a:latin typeface="Arial"/>
                <a:cs typeface="Arial"/>
              </a:rPr>
              <a:t>Enclosure</a:t>
            </a:r>
            <a:endParaRPr sz="650">
              <a:latin typeface="Arial"/>
              <a:cs typeface="Arial"/>
            </a:endParaRPr>
          </a:p>
        </p:txBody>
      </p:sp>
      <p:sp>
        <p:nvSpPr>
          <p:cNvPr id="30" name="object 30"/>
          <p:cNvSpPr txBox="1"/>
          <p:nvPr/>
        </p:nvSpPr>
        <p:spPr>
          <a:xfrm>
            <a:off x="200709" y="6321593"/>
            <a:ext cx="643255" cy="583565"/>
          </a:xfrm>
          <a:prstGeom prst="rect">
            <a:avLst/>
          </a:prstGeom>
        </p:spPr>
        <p:txBody>
          <a:bodyPr vert="horz" wrap="square" lIns="0" tIns="113664" rIns="0" bIns="0" rtlCol="0">
            <a:spAutoFit/>
          </a:bodyPr>
          <a:lstStyle/>
          <a:p>
            <a:pPr marL="12700">
              <a:lnSpc>
                <a:spcPct val="100000"/>
              </a:lnSpc>
              <a:spcBef>
                <a:spcPts val="894"/>
              </a:spcBef>
            </a:pPr>
            <a:r>
              <a:rPr sz="1400" b="1" spc="-85" dirty="0">
                <a:solidFill>
                  <a:srgbClr val="E40A3F"/>
                </a:solidFill>
                <a:latin typeface="Times New Roman"/>
                <a:cs typeface="Times New Roman"/>
              </a:rPr>
              <a:t>(9</a:t>
            </a:r>
            <a:r>
              <a:rPr sz="1400" b="1" spc="70" dirty="0">
                <a:solidFill>
                  <a:srgbClr val="E40A3F"/>
                </a:solidFill>
                <a:latin typeface="Times New Roman"/>
                <a:cs typeface="Times New Roman"/>
              </a:rPr>
              <a:t> </a:t>
            </a:r>
            <a:r>
              <a:rPr sz="650" b="1" spc="35" dirty="0">
                <a:solidFill>
                  <a:srgbClr val="464B49"/>
                </a:solidFill>
                <a:latin typeface="Arial"/>
                <a:cs typeface="Arial"/>
              </a:rPr>
              <a:t>Cinema</a:t>
            </a:r>
            <a:endParaRPr sz="650">
              <a:latin typeface="Arial"/>
              <a:cs typeface="Arial"/>
            </a:endParaRPr>
          </a:p>
          <a:p>
            <a:pPr marL="22225" marR="5080" indent="635">
              <a:lnSpc>
                <a:spcPts val="760"/>
              </a:lnSpc>
              <a:spcBef>
                <a:spcPts val="415"/>
              </a:spcBef>
            </a:pPr>
            <a:r>
              <a:rPr sz="650" spc="20" dirty="0">
                <a:solidFill>
                  <a:srgbClr val="909995"/>
                </a:solidFill>
                <a:latin typeface="Arial"/>
                <a:cs typeface="Arial"/>
              </a:rPr>
              <a:t>Truck-mounted  </a:t>
            </a:r>
            <a:r>
              <a:rPr sz="650" spc="40" dirty="0">
                <a:solidFill>
                  <a:srgbClr val="909995"/>
                </a:solidFill>
                <a:latin typeface="Arial"/>
                <a:cs typeface="Arial"/>
              </a:rPr>
              <a:t>outdoor</a:t>
            </a:r>
            <a:r>
              <a:rPr sz="650" spc="-125" dirty="0">
                <a:solidFill>
                  <a:srgbClr val="909995"/>
                </a:solidFill>
                <a:latin typeface="Arial"/>
                <a:cs typeface="Arial"/>
              </a:rPr>
              <a:t> </a:t>
            </a:r>
            <a:r>
              <a:rPr sz="650" spc="30" dirty="0">
                <a:solidFill>
                  <a:srgbClr val="909995"/>
                </a:solidFill>
                <a:latin typeface="Arial"/>
                <a:cs typeface="Arial"/>
              </a:rPr>
              <a:t>screen</a:t>
            </a:r>
            <a:endParaRPr sz="650">
              <a:latin typeface="Arial"/>
              <a:cs typeface="Arial"/>
            </a:endParaRPr>
          </a:p>
        </p:txBody>
      </p:sp>
      <p:sp>
        <p:nvSpPr>
          <p:cNvPr id="31" name="object 31"/>
          <p:cNvSpPr txBox="1"/>
          <p:nvPr/>
        </p:nvSpPr>
        <p:spPr>
          <a:xfrm>
            <a:off x="1328282" y="6308086"/>
            <a:ext cx="780415" cy="597535"/>
          </a:xfrm>
          <a:prstGeom prst="rect">
            <a:avLst/>
          </a:prstGeom>
        </p:spPr>
        <p:txBody>
          <a:bodyPr vert="horz" wrap="square" lIns="0" tIns="6350" rIns="0" bIns="0" rtlCol="0">
            <a:spAutoFit/>
          </a:bodyPr>
          <a:lstStyle/>
          <a:p>
            <a:pPr>
              <a:lnSpc>
                <a:spcPct val="100000"/>
              </a:lnSpc>
              <a:spcBef>
                <a:spcPts val="50"/>
              </a:spcBef>
            </a:pPr>
            <a:endParaRPr sz="550">
              <a:latin typeface="Times New Roman"/>
              <a:cs typeface="Times New Roman"/>
            </a:endParaRPr>
          </a:p>
          <a:p>
            <a:pPr marL="12700" marR="5080" indent="3175">
              <a:lnSpc>
                <a:spcPct val="105900"/>
              </a:lnSpc>
            </a:pPr>
            <a:r>
              <a:rPr sz="1650" b="1" spc="-505" dirty="0">
                <a:solidFill>
                  <a:srgbClr val="E40A3F"/>
                </a:solidFill>
                <a:latin typeface="Arial"/>
                <a:cs typeface="Arial"/>
              </a:rPr>
              <a:t>CD</a:t>
            </a:r>
            <a:r>
              <a:rPr sz="1650" b="1" spc="-100" dirty="0">
                <a:solidFill>
                  <a:srgbClr val="E40A3F"/>
                </a:solidFill>
                <a:latin typeface="Arial"/>
                <a:cs typeface="Arial"/>
              </a:rPr>
              <a:t> </a:t>
            </a:r>
            <a:r>
              <a:rPr sz="650" spc="55" dirty="0">
                <a:solidFill>
                  <a:srgbClr val="2F3633"/>
                </a:solidFill>
                <a:latin typeface="Arial"/>
                <a:cs typeface="Arial"/>
              </a:rPr>
              <a:t>Plcnlc </a:t>
            </a:r>
            <a:r>
              <a:rPr sz="700" b="1" spc="-5" dirty="0">
                <a:solidFill>
                  <a:srgbClr val="2F3633"/>
                </a:solidFill>
                <a:latin typeface="Arial"/>
                <a:cs typeface="Arial"/>
              </a:rPr>
              <a:t>Area  </a:t>
            </a:r>
            <a:r>
              <a:rPr sz="650" spc="30" dirty="0">
                <a:solidFill>
                  <a:srgbClr val="909995"/>
                </a:solidFill>
                <a:latin typeface="Arial"/>
                <a:cs typeface="Arial"/>
              </a:rPr>
              <a:t>The</a:t>
            </a:r>
            <a:r>
              <a:rPr sz="650" spc="-35" dirty="0">
                <a:solidFill>
                  <a:srgbClr val="909995"/>
                </a:solidFill>
                <a:latin typeface="Arial"/>
                <a:cs typeface="Arial"/>
              </a:rPr>
              <a:t> </a:t>
            </a:r>
            <a:r>
              <a:rPr sz="650" spc="40" dirty="0">
                <a:solidFill>
                  <a:srgbClr val="909995"/>
                </a:solidFill>
                <a:latin typeface="Arial"/>
                <a:cs typeface="Arial"/>
              </a:rPr>
              <a:t>humble</a:t>
            </a:r>
            <a:r>
              <a:rPr sz="650" spc="-100" dirty="0">
                <a:solidFill>
                  <a:srgbClr val="909995"/>
                </a:solidFill>
                <a:latin typeface="Arial"/>
                <a:cs typeface="Arial"/>
              </a:rPr>
              <a:t> </a:t>
            </a:r>
            <a:r>
              <a:rPr sz="650" dirty="0">
                <a:solidFill>
                  <a:srgbClr val="909995"/>
                </a:solidFill>
                <a:latin typeface="Arial"/>
                <a:cs typeface="Arial"/>
              </a:rPr>
              <a:t>p1cmc  </a:t>
            </a:r>
            <a:r>
              <a:rPr sz="650" spc="30" dirty="0">
                <a:solidFill>
                  <a:srgbClr val="909995"/>
                </a:solidFill>
                <a:latin typeface="Arial"/>
                <a:cs typeface="Arial"/>
              </a:rPr>
              <a:t>tnble</a:t>
            </a:r>
            <a:r>
              <a:rPr sz="650" spc="-114" dirty="0">
                <a:solidFill>
                  <a:srgbClr val="909995"/>
                </a:solidFill>
                <a:latin typeface="Arial"/>
                <a:cs typeface="Arial"/>
              </a:rPr>
              <a:t> </a:t>
            </a:r>
            <a:r>
              <a:rPr sz="650" spc="35" dirty="0">
                <a:solidFill>
                  <a:srgbClr val="909995"/>
                </a:solidFill>
                <a:latin typeface="Arial"/>
                <a:cs typeface="Arial"/>
              </a:rPr>
              <a:t>proves</a:t>
            </a:r>
            <a:r>
              <a:rPr sz="650" spc="-85" dirty="0">
                <a:solidFill>
                  <a:srgbClr val="909995"/>
                </a:solidFill>
                <a:latin typeface="Arial"/>
                <a:cs typeface="Arial"/>
              </a:rPr>
              <a:t> </a:t>
            </a:r>
            <a:r>
              <a:rPr sz="500" spc="40" dirty="0">
                <a:solidFill>
                  <a:srgbClr val="909995"/>
                </a:solidFill>
                <a:latin typeface="Arial"/>
                <a:cs typeface="Arial"/>
              </a:rPr>
              <a:t>11</a:t>
            </a:r>
            <a:r>
              <a:rPr sz="650" spc="40" dirty="0">
                <a:solidFill>
                  <a:srgbClr val="909995"/>
                </a:solidFill>
                <a:latin typeface="Arial"/>
                <a:cs typeface="Arial"/>
              </a:rPr>
              <a:t>rich</a:t>
            </a:r>
            <a:endParaRPr sz="650">
              <a:latin typeface="Arial"/>
              <a:cs typeface="Arial"/>
            </a:endParaRPr>
          </a:p>
        </p:txBody>
      </p:sp>
      <p:sp>
        <p:nvSpPr>
          <p:cNvPr id="32" name="object 32"/>
          <p:cNvSpPr txBox="1"/>
          <p:nvPr/>
        </p:nvSpPr>
        <p:spPr>
          <a:xfrm>
            <a:off x="2398341" y="6353543"/>
            <a:ext cx="1012825" cy="557530"/>
          </a:xfrm>
          <a:prstGeom prst="rect">
            <a:avLst/>
          </a:prstGeom>
        </p:spPr>
        <p:txBody>
          <a:bodyPr vert="horz" wrap="square" lIns="0" tIns="74930" rIns="0" bIns="0" rtlCol="0">
            <a:spAutoFit/>
          </a:bodyPr>
          <a:lstStyle/>
          <a:p>
            <a:pPr marL="13970" marR="5080" indent="-1905">
              <a:lnSpc>
                <a:spcPct val="112900"/>
              </a:lnSpc>
              <a:spcBef>
                <a:spcPts val="590"/>
              </a:spcBef>
            </a:pPr>
            <a:r>
              <a:rPr sz="1300" b="1" spc="70" dirty="0">
                <a:solidFill>
                  <a:srgbClr val="E40A3F"/>
                </a:solidFill>
                <a:latin typeface="Arial"/>
                <a:cs typeface="Arial"/>
              </a:rPr>
              <a:t>(D </a:t>
            </a:r>
            <a:r>
              <a:rPr sz="650" spc="20" dirty="0">
                <a:solidFill>
                  <a:srgbClr val="1A231C"/>
                </a:solidFill>
                <a:latin typeface="Arial"/>
                <a:cs typeface="Arial"/>
              </a:rPr>
              <a:t>P</a:t>
            </a:r>
            <a:r>
              <a:rPr sz="650" spc="20" dirty="0">
                <a:solidFill>
                  <a:srgbClr val="464B49"/>
                </a:solidFill>
                <a:latin typeface="Arial"/>
                <a:cs typeface="Arial"/>
              </a:rPr>
              <a:t>on rait </a:t>
            </a:r>
            <a:r>
              <a:rPr sz="650" spc="60" dirty="0">
                <a:solidFill>
                  <a:srgbClr val="2F3633"/>
                </a:solidFill>
                <a:latin typeface="Arial"/>
                <a:cs typeface="Arial"/>
              </a:rPr>
              <a:t>Antst  </a:t>
            </a:r>
            <a:r>
              <a:rPr sz="650" spc="45" dirty="0">
                <a:solidFill>
                  <a:srgbClr val="909995"/>
                </a:solidFill>
                <a:latin typeface="Arial"/>
                <a:cs typeface="Arial"/>
              </a:rPr>
              <a:t>Nothe</a:t>
            </a:r>
            <a:r>
              <a:rPr sz="650" spc="-85" dirty="0">
                <a:solidFill>
                  <a:srgbClr val="909995"/>
                </a:solidFill>
                <a:latin typeface="Arial"/>
                <a:cs typeface="Arial"/>
              </a:rPr>
              <a:t> </a:t>
            </a:r>
            <a:r>
              <a:rPr sz="650" spc="15" dirty="0">
                <a:solidFill>
                  <a:srgbClr val="909995"/>
                </a:solidFill>
                <a:latin typeface="Arial"/>
                <a:cs typeface="Arial"/>
              </a:rPr>
              <a:t>Wnkefield</a:t>
            </a:r>
            <a:r>
              <a:rPr sz="650" spc="-65" dirty="0">
                <a:solidFill>
                  <a:srgbClr val="909995"/>
                </a:solidFill>
                <a:latin typeface="Arial"/>
                <a:cs typeface="Arial"/>
              </a:rPr>
              <a:t> </a:t>
            </a:r>
            <a:r>
              <a:rPr sz="650" spc="35" dirty="0">
                <a:solidFill>
                  <a:srgbClr val="909995"/>
                </a:solidFill>
                <a:latin typeface="Arial"/>
                <a:cs typeface="Arial"/>
              </a:rPr>
              <a:t>ronders  </a:t>
            </a:r>
            <a:r>
              <a:rPr sz="650" spc="55" dirty="0">
                <a:solidFill>
                  <a:srgbClr val="909995"/>
                </a:solidFill>
                <a:latin typeface="Arial"/>
                <a:cs typeface="Arial"/>
              </a:rPr>
              <a:t>your</a:t>
            </a:r>
            <a:r>
              <a:rPr sz="650" spc="-100" dirty="0">
                <a:solidFill>
                  <a:srgbClr val="909995"/>
                </a:solidFill>
                <a:latin typeface="Arial"/>
                <a:cs typeface="Arial"/>
              </a:rPr>
              <a:t> </a:t>
            </a:r>
            <a:r>
              <a:rPr sz="650" spc="30" dirty="0">
                <a:solidFill>
                  <a:srgbClr val="909995"/>
                </a:solidFill>
                <a:latin typeface="Arial"/>
                <a:cs typeface="Arial"/>
              </a:rPr>
              <a:t>likeness</a:t>
            </a:r>
            <a:r>
              <a:rPr sz="650" spc="-105" dirty="0">
                <a:solidFill>
                  <a:srgbClr val="909995"/>
                </a:solidFill>
                <a:latin typeface="Arial"/>
                <a:cs typeface="Arial"/>
              </a:rPr>
              <a:t> </a:t>
            </a:r>
            <a:r>
              <a:rPr sz="650" spc="30" dirty="0">
                <a:solidFill>
                  <a:srgbClr val="909995"/>
                </a:solidFill>
                <a:latin typeface="Arial"/>
                <a:cs typeface="Arial"/>
              </a:rPr>
              <a:t>In</a:t>
            </a:r>
            <a:r>
              <a:rPr sz="650" spc="-85" dirty="0">
                <a:solidFill>
                  <a:srgbClr val="909995"/>
                </a:solidFill>
                <a:latin typeface="Arial"/>
                <a:cs typeface="Arial"/>
              </a:rPr>
              <a:t> </a:t>
            </a:r>
            <a:r>
              <a:rPr sz="650" spc="35" dirty="0">
                <a:solidFill>
                  <a:srgbClr val="909995"/>
                </a:solidFill>
                <a:latin typeface="Arial"/>
                <a:cs typeface="Arial"/>
              </a:rPr>
              <a:t>an</a:t>
            </a:r>
            <a:endParaRPr sz="650">
              <a:latin typeface="Arial"/>
              <a:cs typeface="Arial"/>
            </a:endParaRPr>
          </a:p>
        </p:txBody>
      </p:sp>
      <p:sp>
        <p:nvSpPr>
          <p:cNvPr id="33" name="object 33"/>
          <p:cNvSpPr txBox="1"/>
          <p:nvPr/>
        </p:nvSpPr>
        <p:spPr>
          <a:xfrm>
            <a:off x="7139401" y="6352161"/>
            <a:ext cx="1106805" cy="570230"/>
          </a:xfrm>
          <a:prstGeom prst="rect">
            <a:avLst/>
          </a:prstGeom>
        </p:spPr>
        <p:txBody>
          <a:bodyPr vert="horz" wrap="square" lIns="0" tIns="69850" rIns="0" bIns="0" rtlCol="0">
            <a:spAutoFit/>
          </a:bodyPr>
          <a:lstStyle/>
          <a:p>
            <a:pPr marL="12700" marR="5080" indent="67310">
              <a:lnSpc>
                <a:spcPct val="115100"/>
              </a:lnSpc>
              <a:spcBef>
                <a:spcPts val="550"/>
              </a:spcBef>
            </a:pPr>
            <a:r>
              <a:rPr sz="1350" b="1" spc="-215" dirty="0">
                <a:solidFill>
                  <a:srgbClr val="E40A3F"/>
                </a:solidFill>
                <a:latin typeface="Arial"/>
                <a:cs typeface="Arial"/>
              </a:rPr>
              <a:t>«n) </a:t>
            </a:r>
            <a:r>
              <a:rPr sz="650" spc="70" dirty="0">
                <a:solidFill>
                  <a:srgbClr val="2F3633"/>
                </a:solidFill>
                <a:latin typeface="Arial"/>
                <a:cs typeface="Arial"/>
              </a:rPr>
              <a:t>Punch </a:t>
            </a:r>
            <a:r>
              <a:rPr sz="700" b="1" spc="30" dirty="0">
                <a:solidFill>
                  <a:srgbClr val="464B49"/>
                </a:solidFill>
                <a:latin typeface="Arial"/>
                <a:cs typeface="Arial"/>
              </a:rPr>
              <a:t>and </a:t>
            </a:r>
            <a:r>
              <a:rPr sz="700" b="1" spc="5" dirty="0">
                <a:solidFill>
                  <a:srgbClr val="2F3633"/>
                </a:solidFill>
                <a:latin typeface="Arial"/>
                <a:cs typeface="Arial"/>
              </a:rPr>
              <a:t>Julla  </a:t>
            </a:r>
            <a:r>
              <a:rPr sz="650" spc="-20" dirty="0">
                <a:solidFill>
                  <a:srgbClr val="909995"/>
                </a:solidFill>
                <a:latin typeface="Arial"/>
                <a:cs typeface="Arial"/>
              </a:rPr>
              <a:t>The </a:t>
            </a:r>
            <a:r>
              <a:rPr sz="650" spc="30" dirty="0">
                <a:solidFill>
                  <a:srgbClr val="909995"/>
                </a:solidFill>
                <a:latin typeface="Arial"/>
                <a:cs typeface="Arial"/>
              </a:rPr>
              <a:t>infamous </a:t>
            </a:r>
            <a:r>
              <a:rPr sz="650" spc="5" dirty="0">
                <a:solidFill>
                  <a:srgbClr val="909995"/>
                </a:solidFill>
                <a:latin typeface="Arial"/>
                <a:cs typeface="Arial"/>
              </a:rPr>
              <a:t>Jultl!!</a:t>
            </a:r>
            <a:r>
              <a:rPr sz="650" spc="-95" dirty="0">
                <a:solidFill>
                  <a:srgbClr val="909995"/>
                </a:solidFill>
                <a:latin typeface="Arial"/>
                <a:cs typeface="Arial"/>
              </a:rPr>
              <a:t> </a:t>
            </a:r>
            <a:r>
              <a:rPr sz="650" spc="5" dirty="0">
                <a:solidFill>
                  <a:srgbClr val="909995"/>
                </a:solidFill>
                <a:latin typeface="Arial"/>
                <a:cs typeface="Arial"/>
              </a:rPr>
              <a:t>BurchUI  </a:t>
            </a:r>
            <a:r>
              <a:rPr sz="650" spc="55" dirty="0">
                <a:solidFill>
                  <a:srgbClr val="909995"/>
                </a:solidFill>
                <a:latin typeface="Arial"/>
                <a:cs typeface="Arial"/>
              </a:rPr>
              <a:t>hasolven</a:t>
            </a:r>
            <a:r>
              <a:rPr sz="650" spc="-85" dirty="0">
                <a:solidFill>
                  <a:srgbClr val="909995"/>
                </a:solidFill>
                <a:latin typeface="Arial"/>
                <a:cs typeface="Arial"/>
              </a:rPr>
              <a:t> </a:t>
            </a:r>
            <a:r>
              <a:rPr sz="650" spc="40" dirty="0">
                <a:solidFill>
                  <a:srgbClr val="909995"/>
                </a:solidFill>
                <a:latin typeface="Arial"/>
                <a:cs typeface="Arial"/>
              </a:rPr>
              <a:t>this</a:t>
            </a:r>
            <a:r>
              <a:rPr sz="650" spc="-75" dirty="0">
                <a:solidFill>
                  <a:srgbClr val="909995"/>
                </a:solidFill>
                <a:latin typeface="Arial"/>
                <a:cs typeface="Arial"/>
              </a:rPr>
              <a:t> </a:t>
            </a:r>
            <a:r>
              <a:rPr sz="650" spc="30" dirty="0">
                <a:solidFill>
                  <a:srgbClr val="909995"/>
                </a:solidFill>
                <a:latin typeface="Arial"/>
                <a:cs typeface="Arial"/>
              </a:rPr>
              <a:t>seaside</a:t>
            </a:r>
            <a:endParaRPr sz="650">
              <a:latin typeface="Arial"/>
              <a:cs typeface="Arial"/>
            </a:endParaRPr>
          </a:p>
        </p:txBody>
      </p:sp>
      <p:sp>
        <p:nvSpPr>
          <p:cNvPr id="34" name="object 34"/>
          <p:cNvSpPr txBox="1"/>
          <p:nvPr/>
        </p:nvSpPr>
        <p:spPr>
          <a:xfrm>
            <a:off x="3944677" y="6768811"/>
            <a:ext cx="753745" cy="125095"/>
          </a:xfrm>
          <a:prstGeom prst="rect">
            <a:avLst/>
          </a:prstGeom>
        </p:spPr>
        <p:txBody>
          <a:bodyPr vert="horz" wrap="square" lIns="0" tIns="12700" rIns="0" bIns="0" rtlCol="0">
            <a:spAutoFit/>
          </a:bodyPr>
          <a:lstStyle/>
          <a:p>
            <a:pPr marL="12700">
              <a:lnSpc>
                <a:spcPct val="100000"/>
              </a:lnSpc>
              <a:spcBef>
                <a:spcPts val="100"/>
              </a:spcBef>
            </a:pPr>
            <a:r>
              <a:rPr sz="650" spc="50" dirty="0">
                <a:solidFill>
                  <a:srgbClr val="1A231C"/>
                </a:solidFill>
                <a:latin typeface="Arial"/>
                <a:cs typeface="Arial"/>
              </a:rPr>
              <a:t>M</a:t>
            </a:r>
            <a:r>
              <a:rPr sz="650" spc="50" dirty="0">
                <a:solidFill>
                  <a:srgbClr val="464B49"/>
                </a:solidFill>
                <a:latin typeface="Arial"/>
                <a:cs typeface="Arial"/>
              </a:rPr>
              <a:t>e</a:t>
            </a:r>
            <a:r>
              <a:rPr sz="650" spc="50" dirty="0">
                <a:solidFill>
                  <a:srgbClr val="1A231C"/>
                </a:solidFill>
                <a:latin typeface="Arial"/>
                <a:cs typeface="Arial"/>
              </a:rPr>
              <a:t>mo</a:t>
            </a:r>
            <a:r>
              <a:rPr sz="650" spc="50" dirty="0">
                <a:solidFill>
                  <a:srgbClr val="464B49"/>
                </a:solidFill>
                <a:latin typeface="Arial"/>
                <a:cs typeface="Arial"/>
              </a:rPr>
              <a:t>rial </a:t>
            </a:r>
            <a:r>
              <a:rPr sz="650" spc="60" dirty="0">
                <a:solidFill>
                  <a:srgbClr val="464B49"/>
                </a:solidFill>
                <a:latin typeface="Arial"/>
                <a:cs typeface="Arial"/>
              </a:rPr>
              <a:t>Flre</a:t>
            </a:r>
            <a:r>
              <a:rPr sz="650" spc="-140" dirty="0">
                <a:solidFill>
                  <a:srgbClr val="464B49"/>
                </a:solidFill>
                <a:latin typeface="Arial"/>
                <a:cs typeface="Arial"/>
              </a:rPr>
              <a:t> </a:t>
            </a:r>
            <a:r>
              <a:rPr sz="650" spc="50" dirty="0">
                <a:solidFill>
                  <a:srgbClr val="2F3633"/>
                </a:solidFill>
                <a:latin typeface="Arial"/>
                <a:cs typeface="Arial"/>
              </a:rPr>
              <a:t>Pit</a:t>
            </a:r>
            <a:endParaRPr sz="650">
              <a:latin typeface="Arial"/>
              <a:cs typeface="Arial"/>
            </a:endParaRPr>
          </a:p>
        </p:txBody>
      </p:sp>
      <p:sp>
        <p:nvSpPr>
          <p:cNvPr id="35" name="object 35"/>
          <p:cNvSpPr txBox="1"/>
          <p:nvPr/>
        </p:nvSpPr>
        <p:spPr>
          <a:xfrm>
            <a:off x="8504818" y="6803018"/>
            <a:ext cx="598805" cy="125095"/>
          </a:xfrm>
          <a:prstGeom prst="rect">
            <a:avLst/>
          </a:prstGeom>
        </p:spPr>
        <p:txBody>
          <a:bodyPr vert="horz" wrap="square" lIns="0" tIns="12700" rIns="0" bIns="0" rtlCol="0">
            <a:spAutoFit/>
          </a:bodyPr>
          <a:lstStyle/>
          <a:p>
            <a:pPr marL="12700">
              <a:lnSpc>
                <a:spcPct val="100000"/>
              </a:lnSpc>
              <a:spcBef>
                <a:spcPts val="100"/>
              </a:spcBef>
            </a:pPr>
            <a:r>
              <a:rPr sz="650" spc="30" dirty="0">
                <a:solidFill>
                  <a:srgbClr val="909995"/>
                </a:solidFill>
                <a:latin typeface="Arial"/>
                <a:cs typeface="Arial"/>
              </a:rPr>
              <a:t>Strictly </a:t>
            </a:r>
            <a:r>
              <a:rPr sz="650" spc="35" dirty="0">
                <a:solidFill>
                  <a:srgbClr val="909995"/>
                </a:solidFill>
                <a:latin typeface="Arial"/>
                <a:cs typeface="Arial"/>
              </a:rPr>
              <a:t>for</a:t>
            </a:r>
            <a:r>
              <a:rPr sz="650" spc="-90" dirty="0">
                <a:solidFill>
                  <a:srgbClr val="909995"/>
                </a:solidFill>
                <a:latin typeface="Arial"/>
                <a:cs typeface="Arial"/>
              </a:rPr>
              <a:t> </a:t>
            </a:r>
            <a:r>
              <a:rPr sz="650" spc="40" dirty="0">
                <a:solidFill>
                  <a:srgbClr val="798280"/>
                </a:solidFill>
                <a:latin typeface="Arial"/>
                <a:cs typeface="Arial"/>
              </a:rPr>
              <a:t>the</a:t>
            </a:r>
            <a:endParaRPr sz="650">
              <a:latin typeface="Arial"/>
              <a:cs typeface="Arial"/>
            </a:endParaRPr>
          </a:p>
        </p:txBody>
      </p:sp>
      <p:sp>
        <p:nvSpPr>
          <p:cNvPr id="36" name="object 36"/>
          <p:cNvSpPr txBox="1"/>
          <p:nvPr/>
        </p:nvSpPr>
        <p:spPr>
          <a:xfrm>
            <a:off x="9411685" y="6412995"/>
            <a:ext cx="1078230" cy="511809"/>
          </a:xfrm>
          <a:prstGeom prst="rect">
            <a:avLst/>
          </a:prstGeom>
        </p:spPr>
        <p:txBody>
          <a:bodyPr vert="horz" wrap="square" lIns="0" tIns="29844" rIns="0" bIns="0" rtlCol="0">
            <a:spAutoFit/>
          </a:bodyPr>
          <a:lstStyle/>
          <a:p>
            <a:pPr marL="16510" marR="5080" indent="-4445">
              <a:lnSpc>
                <a:spcPct val="98600"/>
              </a:lnSpc>
              <a:spcBef>
                <a:spcPts val="234"/>
              </a:spcBef>
            </a:pPr>
            <a:r>
              <a:rPr sz="1550" b="1" spc="195" dirty="0">
                <a:solidFill>
                  <a:srgbClr val="E40A3F"/>
                </a:solidFill>
                <a:latin typeface="Arial"/>
                <a:cs typeface="Arial"/>
              </a:rPr>
              <a:t>Q </a:t>
            </a:r>
            <a:r>
              <a:rPr sz="650" b="1" spc="35" dirty="0">
                <a:solidFill>
                  <a:srgbClr val="464B49"/>
                </a:solidFill>
                <a:latin typeface="Arial"/>
                <a:cs typeface="Arial"/>
              </a:rPr>
              <a:t>G</a:t>
            </a:r>
            <a:r>
              <a:rPr sz="650" b="1" spc="35" dirty="0">
                <a:solidFill>
                  <a:srgbClr val="646B69"/>
                </a:solidFill>
                <a:latin typeface="Arial"/>
                <a:cs typeface="Arial"/>
              </a:rPr>
              <a:t>i</a:t>
            </a:r>
            <a:r>
              <a:rPr sz="650" b="1" spc="35" dirty="0">
                <a:solidFill>
                  <a:srgbClr val="464B49"/>
                </a:solidFill>
                <a:latin typeface="Arial"/>
                <a:cs typeface="Arial"/>
              </a:rPr>
              <a:t>ant </a:t>
            </a:r>
            <a:r>
              <a:rPr sz="650" b="1" spc="50" dirty="0">
                <a:solidFill>
                  <a:srgbClr val="2F3633"/>
                </a:solidFill>
                <a:latin typeface="Arial"/>
                <a:cs typeface="Arial"/>
              </a:rPr>
              <a:t>Pin </a:t>
            </a:r>
            <a:r>
              <a:rPr sz="650" b="1" spc="15" dirty="0">
                <a:solidFill>
                  <a:srgbClr val="1A231C"/>
                </a:solidFill>
                <a:latin typeface="Arial"/>
                <a:cs typeface="Arial"/>
              </a:rPr>
              <a:t>Wh</a:t>
            </a:r>
            <a:r>
              <a:rPr sz="650" b="1" spc="15" dirty="0">
                <a:solidFill>
                  <a:srgbClr val="464B49"/>
                </a:solidFill>
                <a:latin typeface="Arial"/>
                <a:cs typeface="Arial"/>
              </a:rPr>
              <a:t>eal  </a:t>
            </a:r>
            <a:r>
              <a:rPr sz="650" spc="30" dirty="0">
                <a:solidFill>
                  <a:srgbClr val="909995"/>
                </a:solidFill>
                <a:latin typeface="Arial"/>
                <a:cs typeface="Arial"/>
              </a:rPr>
              <a:t>Commissioned </a:t>
            </a:r>
            <a:r>
              <a:rPr sz="800" spc="-5" dirty="0">
                <a:solidFill>
                  <a:srgbClr val="909995"/>
                </a:solidFill>
                <a:latin typeface="Arial"/>
                <a:cs typeface="Arial"/>
              </a:rPr>
              <a:t>by</a:t>
            </a:r>
            <a:r>
              <a:rPr sz="800" spc="-160" dirty="0">
                <a:solidFill>
                  <a:srgbClr val="909995"/>
                </a:solidFill>
                <a:latin typeface="Arial"/>
                <a:cs typeface="Arial"/>
              </a:rPr>
              <a:t> </a:t>
            </a:r>
            <a:r>
              <a:rPr sz="650" spc="30" dirty="0">
                <a:solidFill>
                  <a:srgbClr val="909995"/>
                </a:solidFill>
                <a:latin typeface="Arial"/>
                <a:cs typeface="Arial"/>
              </a:rPr>
              <a:t>Banksy  </a:t>
            </a:r>
            <a:r>
              <a:rPr sz="650" spc="35" dirty="0">
                <a:solidFill>
                  <a:srgbClr val="798280"/>
                </a:solidFill>
                <a:latin typeface="Arial"/>
                <a:cs typeface="Arial"/>
              </a:rPr>
              <a:t>to</a:t>
            </a:r>
            <a:r>
              <a:rPr sz="650" spc="-40" dirty="0">
                <a:solidFill>
                  <a:srgbClr val="798280"/>
                </a:solidFill>
                <a:latin typeface="Arial"/>
                <a:cs typeface="Arial"/>
              </a:rPr>
              <a:t> </a:t>
            </a:r>
            <a:r>
              <a:rPr sz="650" spc="50" dirty="0">
                <a:solidFill>
                  <a:srgbClr val="909995"/>
                </a:solidFill>
                <a:latin typeface="Arial"/>
                <a:cs typeface="Arial"/>
              </a:rPr>
              <a:t>power</a:t>
            </a:r>
            <a:r>
              <a:rPr sz="650" spc="-60" dirty="0">
                <a:solidFill>
                  <a:srgbClr val="909995"/>
                </a:solidFill>
                <a:latin typeface="Arial"/>
                <a:cs typeface="Arial"/>
              </a:rPr>
              <a:t> </a:t>
            </a:r>
            <a:r>
              <a:rPr sz="650" spc="45" dirty="0">
                <a:solidFill>
                  <a:srgbClr val="909995"/>
                </a:solidFill>
                <a:latin typeface="Arial"/>
                <a:cs typeface="Arial"/>
              </a:rPr>
              <a:t>the</a:t>
            </a:r>
            <a:r>
              <a:rPr sz="650" spc="-65" dirty="0">
                <a:solidFill>
                  <a:srgbClr val="909995"/>
                </a:solidFill>
                <a:latin typeface="Arial"/>
                <a:cs typeface="Arial"/>
              </a:rPr>
              <a:t> </a:t>
            </a:r>
            <a:r>
              <a:rPr sz="650" spc="30" dirty="0">
                <a:solidFill>
                  <a:srgbClr val="909995"/>
                </a:solidFill>
                <a:latin typeface="Arial"/>
                <a:cs typeface="Arial"/>
              </a:rPr>
              <a:t>tlnllre</a:t>
            </a:r>
            <a:r>
              <a:rPr sz="650" spc="-70" dirty="0">
                <a:solidFill>
                  <a:srgbClr val="909995"/>
                </a:solidFill>
                <a:latin typeface="Arial"/>
                <a:cs typeface="Arial"/>
              </a:rPr>
              <a:t> </a:t>
            </a:r>
            <a:r>
              <a:rPr sz="750" b="1" spc="-45" dirty="0">
                <a:solidFill>
                  <a:srgbClr val="909995"/>
                </a:solidFill>
                <a:latin typeface="Arial"/>
                <a:cs typeface="Arial"/>
              </a:rPr>
              <a:t>site</a:t>
            </a:r>
            <a:r>
              <a:rPr sz="750" b="1" spc="-45" dirty="0">
                <a:solidFill>
                  <a:srgbClr val="B1B5B5"/>
                </a:solidFill>
                <a:latin typeface="Arial"/>
                <a:cs typeface="Arial"/>
              </a:rPr>
              <a:t>,</a:t>
            </a:r>
            <a:endParaRPr sz="750">
              <a:latin typeface="Arial"/>
              <a:cs typeface="Arial"/>
            </a:endParaRPr>
          </a:p>
        </p:txBody>
      </p:sp>
      <p:graphicFrame>
        <p:nvGraphicFramePr>
          <p:cNvPr id="37" name="object 37"/>
          <p:cNvGraphicFramePr>
            <a:graphicFrameLocks noGrp="1"/>
          </p:cNvGraphicFramePr>
          <p:nvPr/>
        </p:nvGraphicFramePr>
        <p:xfrm>
          <a:off x="199067" y="6903248"/>
          <a:ext cx="10284457" cy="423390"/>
        </p:xfrm>
        <a:graphic>
          <a:graphicData uri="http://schemas.openxmlformats.org/drawingml/2006/table">
            <a:tbl>
              <a:tblPr firstRow="1" bandRow="1">
                <a:tableStyleId>{2D5ABB26-0587-4C30-8999-92F81FD0307C}</a:tableStyleId>
              </a:tblPr>
              <a:tblGrid>
                <a:gridCol w="1049655">
                  <a:extLst>
                    <a:ext uri="{9D8B030D-6E8A-4147-A177-3AD203B41FA5}">
                      <a16:colId xmlns:a16="http://schemas.microsoft.com/office/drawing/2014/main" val="20000"/>
                    </a:ext>
                  </a:extLst>
                </a:gridCol>
                <a:gridCol w="1077595">
                  <a:extLst>
                    <a:ext uri="{9D8B030D-6E8A-4147-A177-3AD203B41FA5}">
                      <a16:colId xmlns:a16="http://schemas.microsoft.com/office/drawing/2014/main" val="20001"/>
                    </a:ext>
                  </a:extLst>
                </a:gridCol>
                <a:gridCol w="1188085">
                  <a:extLst>
                    <a:ext uri="{9D8B030D-6E8A-4147-A177-3AD203B41FA5}">
                      <a16:colId xmlns:a16="http://schemas.microsoft.com/office/drawing/2014/main" val="20002"/>
                    </a:ext>
                  </a:extLst>
                </a:gridCol>
                <a:gridCol w="1780539">
                  <a:extLst>
                    <a:ext uri="{9D8B030D-6E8A-4147-A177-3AD203B41FA5}">
                      <a16:colId xmlns:a16="http://schemas.microsoft.com/office/drawing/2014/main" val="20003"/>
                    </a:ext>
                  </a:extLst>
                </a:gridCol>
                <a:gridCol w="1756409">
                  <a:extLst>
                    <a:ext uri="{9D8B030D-6E8A-4147-A177-3AD203B41FA5}">
                      <a16:colId xmlns:a16="http://schemas.microsoft.com/office/drawing/2014/main" val="20004"/>
                    </a:ext>
                  </a:extLst>
                </a:gridCol>
                <a:gridCol w="1280795">
                  <a:extLst>
                    <a:ext uri="{9D8B030D-6E8A-4147-A177-3AD203B41FA5}">
                      <a16:colId xmlns:a16="http://schemas.microsoft.com/office/drawing/2014/main" val="20005"/>
                    </a:ext>
                  </a:extLst>
                </a:gridCol>
                <a:gridCol w="1029970">
                  <a:extLst>
                    <a:ext uri="{9D8B030D-6E8A-4147-A177-3AD203B41FA5}">
                      <a16:colId xmlns:a16="http://schemas.microsoft.com/office/drawing/2014/main" val="20006"/>
                    </a:ext>
                  </a:extLst>
                </a:gridCol>
                <a:gridCol w="1121409">
                  <a:extLst>
                    <a:ext uri="{9D8B030D-6E8A-4147-A177-3AD203B41FA5}">
                      <a16:colId xmlns:a16="http://schemas.microsoft.com/office/drawing/2014/main" val="20007"/>
                    </a:ext>
                  </a:extLst>
                </a:gridCol>
              </a:tblGrid>
              <a:tr h="106221">
                <a:tc>
                  <a:txBody>
                    <a:bodyPr/>
                    <a:lstStyle/>
                    <a:p>
                      <a:pPr marL="21590">
                        <a:lnSpc>
                          <a:spcPts val="735"/>
                        </a:lnSpc>
                      </a:pPr>
                      <a:r>
                        <a:rPr sz="650" spc="-20" dirty="0">
                          <a:solidFill>
                            <a:srgbClr val="909995"/>
                          </a:solidFill>
                          <a:latin typeface="Arial"/>
                          <a:cs typeface="Arial"/>
                        </a:rPr>
                        <a:t>pl11yino a</a:t>
                      </a:r>
                      <a:r>
                        <a:rPr sz="650" spc="-5" dirty="0">
                          <a:solidFill>
                            <a:srgbClr val="909995"/>
                          </a:solidFill>
                          <a:latin typeface="Arial"/>
                          <a:cs typeface="Arial"/>
                        </a:rPr>
                        <a:t> </a:t>
                      </a:r>
                      <a:r>
                        <a:rPr sz="650" spc="35" dirty="0">
                          <a:solidFill>
                            <a:srgbClr val="909995"/>
                          </a:solidFill>
                          <a:latin typeface="Arial"/>
                          <a:cs typeface="Arial"/>
                        </a:rPr>
                        <a:t>rolling</a:t>
                      </a:r>
                      <a:endParaRPr sz="650">
                        <a:latin typeface="Arial"/>
                        <a:cs typeface="Arial"/>
                      </a:endParaRPr>
                    </a:p>
                  </a:txBody>
                  <a:tcPr marL="0" marR="0" marT="0" marB="0"/>
                </a:tc>
                <a:tc>
                  <a:txBody>
                    <a:bodyPr/>
                    <a:lstStyle/>
                    <a:p>
                      <a:pPr marL="97155">
                        <a:lnSpc>
                          <a:spcPts val="735"/>
                        </a:lnSpc>
                      </a:pPr>
                      <a:r>
                        <a:rPr sz="650" spc="40" dirty="0">
                          <a:solidFill>
                            <a:srgbClr val="909995"/>
                          </a:solidFill>
                          <a:latin typeface="Arial"/>
                          <a:cs typeface="Arial"/>
                        </a:rPr>
                        <a:t>soun:e</a:t>
                      </a:r>
                      <a:r>
                        <a:rPr sz="650" spc="-135" dirty="0">
                          <a:solidFill>
                            <a:srgbClr val="909995"/>
                          </a:solidFill>
                          <a:latin typeface="Arial"/>
                          <a:cs typeface="Arial"/>
                        </a:rPr>
                        <a:t> </a:t>
                      </a:r>
                      <a:r>
                        <a:rPr sz="650" spc="30" dirty="0">
                          <a:solidFill>
                            <a:srgbClr val="909995"/>
                          </a:solidFill>
                          <a:latin typeface="Arial"/>
                          <a:cs typeface="Arial"/>
                        </a:rPr>
                        <a:t>of </a:t>
                      </a:r>
                      <a:r>
                        <a:rPr sz="650" spc="25" dirty="0">
                          <a:solidFill>
                            <a:srgbClr val="909995"/>
                          </a:solidFill>
                          <a:latin typeface="Arial"/>
                          <a:cs typeface="Arial"/>
                        </a:rPr>
                        <a:t>artistic</a:t>
                      </a:r>
                      <a:endParaRPr sz="650">
                        <a:latin typeface="Arial"/>
                        <a:cs typeface="Arial"/>
                      </a:endParaRPr>
                    </a:p>
                  </a:txBody>
                  <a:tcPr marL="0" marR="0" marT="0" marB="0"/>
                </a:tc>
                <a:tc>
                  <a:txBody>
                    <a:bodyPr/>
                    <a:lstStyle/>
                    <a:p>
                      <a:pPr marL="84455">
                        <a:lnSpc>
                          <a:spcPts val="735"/>
                        </a:lnSpc>
                      </a:pPr>
                      <a:r>
                        <a:rPr sz="650" spc="50" dirty="0">
                          <a:solidFill>
                            <a:srgbClr val="909995"/>
                          </a:solidFill>
                          <a:latin typeface="Arial"/>
                          <a:cs typeface="Arial"/>
                        </a:rPr>
                        <a:t>e </a:t>
                      </a:r>
                      <a:r>
                        <a:rPr sz="650" spc="30" dirty="0">
                          <a:solidFill>
                            <a:srgbClr val="909995"/>
                          </a:solidFill>
                          <a:latin typeface="Arial"/>
                          <a:cs typeface="Arial"/>
                        </a:rPr>
                        <a:t>qulsll</a:t>
                      </a:r>
                      <a:r>
                        <a:rPr sz="650" spc="30" dirty="0">
                          <a:solidFill>
                            <a:srgbClr val="B1B5B5"/>
                          </a:solidFill>
                          <a:latin typeface="Arial"/>
                          <a:cs typeface="Arial"/>
                        </a:rPr>
                        <a:t>e</a:t>
                      </a:r>
                      <a:r>
                        <a:rPr sz="650" spc="-105" dirty="0">
                          <a:solidFill>
                            <a:srgbClr val="B1B5B5"/>
                          </a:solidFill>
                          <a:latin typeface="Arial"/>
                          <a:cs typeface="Arial"/>
                        </a:rPr>
                        <a:t> </a:t>
                      </a:r>
                      <a:r>
                        <a:rPr sz="650" spc="35" dirty="0">
                          <a:solidFill>
                            <a:srgbClr val="909995"/>
                          </a:solidFill>
                          <a:latin typeface="Arial"/>
                          <a:cs typeface="Arial"/>
                        </a:rPr>
                        <a:t>pencil</a:t>
                      </a:r>
                      <a:endParaRPr sz="650">
                        <a:latin typeface="Arial"/>
                        <a:cs typeface="Arial"/>
                      </a:endParaRPr>
                    </a:p>
                  </a:txBody>
                  <a:tcPr marL="0" marR="0" marT="0" marB="0"/>
                </a:tc>
                <a:tc>
                  <a:txBody>
                    <a:bodyPr/>
                    <a:lstStyle/>
                    <a:p>
                      <a:pPr marL="226060">
                        <a:lnSpc>
                          <a:spcPts val="735"/>
                        </a:lnSpc>
                      </a:pPr>
                      <a:r>
                        <a:rPr sz="650" spc="45" dirty="0">
                          <a:solidFill>
                            <a:srgbClr val="909995"/>
                          </a:solidFill>
                          <a:latin typeface="Arial"/>
                          <a:cs typeface="Arial"/>
                        </a:rPr>
                        <a:t>Warm</a:t>
                      </a:r>
                      <a:r>
                        <a:rPr sz="650" spc="-70" dirty="0">
                          <a:solidFill>
                            <a:srgbClr val="909995"/>
                          </a:solidFill>
                          <a:latin typeface="Arial"/>
                          <a:cs typeface="Arial"/>
                        </a:rPr>
                        <a:t> </a:t>
                      </a:r>
                      <a:r>
                        <a:rPr sz="650" spc="20" dirty="0">
                          <a:solidFill>
                            <a:srgbClr val="909995"/>
                          </a:solidFill>
                          <a:latin typeface="Arial"/>
                          <a:cs typeface="Arial"/>
                        </a:rPr>
                        <a:t>yourself</a:t>
                      </a:r>
                      <a:r>
                        <a:rPr sz="650" spc="5" dirty="0">
                          <a:solidFill>
                            <a:srgbClr val="909995"/>
                          </a:solidFill>
                          <a:latin typeface="Arial"/>
                          <a:cs typeface="Arial"/>
                        </a:rPr>
                        <a:t> </a:t>
                      </a:r>
                      <a:r>
                        <a:rPr sz="650" spc="30" dirty="0">
                          <a:solidFill>
                            <a:srgbClr val="909995"/>
                          </a:solidFill>
                          <a:latin typeface="Arial"/>
                          <a:cs typeface="Arial"/>
                        </a:rPr>
                        <a:t>around</a:t>
                      </a:r>
                      <a:r>
                        <a:rPr sz="650" spc="-40" dirty="0">
                          <a:solidFill>
                            <a:srgbClr val="909995"/>
                          </a:solidFill>
                          <a:latin typeface="Arial"/>
                          <a:cs typeface="Arial"/>
                        </a:rPr>
                        <a:t> </a:t>
                      </a:r>
                      <a:r>
                        <a:rPr sz="650" spc="30" dirty="0">
                          <a:solidFill>
                            <a:srgbClr val="909995"/>
                          </a:solidFill>
                          <a:latin typeface="Arial"/>
                          <a:cs typeface="Arial"/>
                        </a:rPr>
                        <a:t>an</a:t>
                      </a:r>
                      <a:r>
                        <a:rPr sz="650" dirty="0">
                          <a:solidFill>
                            <a:srgbClr val="909995"/>
                          </a:solidFill>
                          <a:latin typeface="Arial"/>
                          <a:cs typeface="Arial"/>
                        </a:rPr>
                        <a:t> </a:t>
                      </a:r>
                      <a:r>
                        <a:rPr sz="650" spc="20" dirty="0">
                          <a:solidFill>
                            <a:srgbClr val="909995"/>
                          </a:solidFill>
                          <a:latin typeface="Arial"/>
                          <a:cs typeface="Arial"/>
                        </a:rPr>
                        <a:t>authentic</a:t>
                      </a:r>
                      <a:endParaRPr sz="650">
                        <a:latin typeface="Arial"/>
                        <a:cs typeface="Arial"/>
                      </a:endParaRPr>
                    </a:p>
                  </a:txBody>
                  <a:tcPr marL="0" marR="0" marT="0" marB="0"/>
                </a:tc>
                <a:tc>
                  <a:txBody>
                    <a:bodyPr/>
                    <a:lstStyle/>
                    <a:p>
                      <a:pPr marL="167005">
                        <a:lnSpc>
                          <a:spcPts val="660"/>
                        </a:lnSpc>
                        <a:spcBef>
                          <a:spcPts val="75"/>
                        </a:spcBef>
                      </a:pPr>
                      <a:r>
                        <a:rPr sz="650" spc="40" dirty="0">
                          <a:solidFill>
                            <a:srgbClr val="909995"/>
                          </a:solidFill>
                          <a:latin typeface="Arial"/>
                          <a:cs typeface="Arial"/>
                        </a:rPr>
                        <a:t>A</a:t>
                      </a:r>
                      <a:r>
                        <a:rPr sz="650" spc="-35" dirty="0">
                          <a:solidFill>
                            <a:srgbClr val="909995"/>
                          </a:solidFill>
                          <a:latin typeface="Arial"/>
                          <a:cs typeface="Arial"/>
                        </a:rPr>
                        <a:t> </a:t>
                      </a:r>
                      <a:r>
                        <a:rPr sz="650" spc="40" dirty="0">
                          <a:solidFill>
                            <a:srgbClr val="909995"/>
                          </a:solidFill>
                          <a:latin typeface="Arial"/>
                          <a:cs typeface="Arial"/>
                        </a:rPr>
                        <a:t>puppet</a:t>
                      </a:r>
                      <a:r>
                        <a:rPr sz="650" spc="-15" dirty="0">
                          <a:solidFill>
                            <a:srgbClr val="909995"/>
                          </a:solidFill>
                          <a:latin typeface="Arial"/>
                          <a:cs typeface="Arial"/>
                        </a:rPr>
                        <a:t> </a:t>
                      </a:r>
                      <a:r>
                        <a:rPr sz="650" spc="30" dirty="0">
                          <a:solidFill>
                            <a:srgbClr val="909995"/>
                          </a:solidFill>
                          <a:latin typeface="Arial"/>
                          <a:cs typeface="Arial"/>
                        </a:rPr>
                        <a:t>revue</a:t>
                      </a:r>
                      <a:r>
                        <a:rPr sz="650" spc="-70" dirty="0">
                          <a:solidFill>
                            <a:srgbClr val="909995"/>
                          </a:solidFill>
                          <a:latin typeface="Arial"/>
                          <a:cs typeface="Arial"/>
                        </a:rPr>
                        <a:t> </a:t>
                      </a:r>
                      <a:r>
                        <a:rPr sz="650" spc="55" dirty="0">
                          <a:solidFill>
                            <a:srgbClr val="909995"/>
                          </a:solidFill>
                          <a:latin typeface="Arial"/>
                          <a:cs typeface="Arial"/>
                        </a:rPr>
                        <a:t>show</a:t>
                      </a:r>
                      <a:r>
                        <a:rPr sz="650" spc="-55" dirty="0">
                          <a:solidFill>
                            <a:srgbClr val="909995"/>
                          </a:solidFill>
                          <a:latin typeface="Arial"/>
                          <a:cs typeface="Arial"/>
                        </a:rPr>
                        <a:t> </a:t>
                      </a:r>
                      <a:r>
                        <a:rPr sz="650" spc="30" dirty="0">
                          <a:solidFill>
                            <a:srgbClr val="909995"/>
                          </a:solidFill>
                          <a:latin typeface="Arial"/>
                          <a:cs typeface="Arial"/>
                        </a:rPr>
                        <a:t>coristrocted</a:t>
                      </a:r>
                      <a:endParaRPr sz="650">
                        <a:latin typeface="Arial"/>
                        <a:cs typeface="Arial"/>
                      </a:endParaRPr>
                    </a:p>
                  </a:txBody>
                  <a:tcPr marL="0" marR="0" marT="9525" marB="0"/>
                </a:tc>
                <a:tc>
                  <a:txBody>
                    <a:bodyPr/>
                    <a:lstStyle/>
                    <a:p>
                      <a:pPr marL="106045">
                        <a:lnSpc>
                          <a:spcPts val="735"/>
                        </a:lnSpc>
                      </a:pPr>
                      <a:r>
                        <a:rPr sz="650" spc="35" dirty="0">
                          <a:solidFill>
                            <a:srgbClr val="909995"/>
                          </a:solidFill>
                          <a:latin typeface="Arial"/>
                          <a:cs typeface="Arial"/>
                        </a:rPr>
                        <a:t>staple </a:t>
                      </a:r>
                      <a:r>
                        <a:rPr sz="650" spc="40" dirty="0">
                          <a:solidFill>
                            <a:srgbClr val="909995"/>
                          </a:solidFill>
                          <a:latin typeface="Arial"/>
                          <a:cs typeface="Arial"/>
                        </a:rPr>
                        <a:t>a</a:t>
                      </a:r>
                      <a:r>
                        <a:rPr sz="650" spc="-120" dirty="0">
                          <a:solidFill>
                            <a:srgbClr val="909995"/>
                          </a:solidFill>
                          <a:latin typeface="Arial"/>
                          <a:cs typeface="Arial"/>
                        </a:rPr>
                        <a:t> </a:t>
                      </a:r>
                      <a:r>
                        <a:rPr sz="750" spc="35" dirty="0">
                          <a:solidFill>
                            <a:srgbClr val="909995"/>
                          </a:solidFill>
                          <a:latin typeface="Arial"/>
                          <a:cs typeface="Arial"/>
                        </a:rPr>
                        <a:t>oood</a:t>
                      </a:r>
                      <a:r>
                        <a:rPr sz="650" spc="35" dirty="0">
                          <a:solidFill>
                            <a:srgbClr val="909995"/>
                          </a:solidFill>
                          <a:latin typeface="Arial"/>
                          <a:cs typeface="Arial"/>
                        </a:rPr>
                        <a:t>kicking.</a:t>
                      </a:r>
                      <a:endParaRPr sz="650">
                        <a:latin typeface="Arial"/>
                        <a:cs typeface="Arial"/>
                      </a:endParaRPr>
                    </a:p>
                  </a:txBody>
                  <a:tcPr marL="0" marR="0" marT="0" marB="0"/>
                </a:tc>
                <a:tc>
                  <a:txBody>
                    <a:bodyPr/>
                    <a:lstStyle/>
                    <a:p>
                      <a:pPr marL="189865">
                        <a:lnSpc>
                          <a:spcPts val="615"/>
                        </a:lnSpc>
                        <a:spcBef>
                          <a:spcPts val="120"/>
                        </a:spcBef>
                      </a:pPr>
                      <a:r>
                        <a:rPr sz="650" spc="40" dirty="0">
                          <a:solidFill>
                            <a:srgbClr val="909995"/>
                          </a:solidFill>
                          <a:latin typeface="Arial"/>
                          <a:cs typeface="Arial"/>
                        </a:rPr>
                        <a:t>littleonr.!I</a:t>
                      </a:r>
                      <a:r>
                        <a:rPr sz="650" spc="40" dirty="0">
                          <a:solidFill>
                            <a:srgbClr val="B1B5B5"/>
                          </a:solidFill>
                          <a:latin typeface="Arial"/>
                          <a:cs typeface="Arial"/>
                        </a:rPr>
                        <a:t>• </a:t>
                      </a:r>
                      <a:r>
                        <a:rPr sz="650" spc="45" dirty="0">
                          <a:solidFill>
                            <a:srgbClr val="909995"/>
                          </a:solidFill>
                          <a:latin typeface="Arial"/>
                          <a:cs typeface="Arial"/>
                        </a:rPr>
                        <a:t>en</a:t>
                      </a:r>
                      <a:r>
                        <a:rPr sz="650" spc="-70" dirty="0">
                          <a:solidFill>
                            <a:srgbClr val="909995"/>
                          </a:solidFill>
                          <a:latin typeface="Arial"/>
                          <a:cs typeface="Arial"/>
                        </a:rPr>
                        <a:t> </a:t>
                      </a:r>
                      <a:r>
                        <a:rPr sz="650" spc="25" dirty="0">
                          <a:solidFill>
                            <a:srgbClr val="909995"/>
                          </a:solidFill>
                          <a:latin typeface="Arial"/>
                          <a:cs typeface="Arial"/>
                        </a:rPr>
                        <a:t>area</a:t>
                      </a:r>
                      <a:endParaRPr sz="650">
                        <a:latin typeface="Arial"/>
                        <a:cs typeface="Arial"/>
                      </a:endParaRPr>
                    </a:p>
                  </a:txBody>
                  <a:tcPr marL="0" marR="0" marT="15240" marB="0"/>
                </a:tc>
                <a:tc>
                  <a:txBody>
                    <a:bodyPr/>
                    <a:lstStyle/>
                    <a:p>
                      <a:pPr marL="69215">
                        <a:lnSpc>
                          <a:spcPts val="705"/>
                        </a:lnSpc>
                        <a:spcBef>
                          <a:spcPts val="30"/>
                        </a:spcBef>
                      </a:pPr>
                      <a:r>
                        <a:rPr sz="650" spc="10" dirty="0">
                          <a:solidFill>
                            <a:srgbClr val="909995"/>
                          </a:solidFill>
                          <a:latin typeface="Arial"/>
                          <a:cs typeface="Arial"/>
                        </a:rPr>
                        <a:t>It </a:t>
                      </a:r>
                      <a:r>
                        <a:rPr sz="650" spc="30" dirty="0">
                          <a:solidFill>
                            <a:srgbClr val="909995"/>
                          </a:solidFill>
                          <a:latin typeface="Arial"/>
                          <a:cs typeface="Arial"/>
                        </a:rPr>
                        <a:t>turns out this</a:t>
                      </a:r>
                      <a:r>
                        <a:rPr sz="650" spc="-95" dirty="0">
                          <a:solidFill>
                            <a:srgbClr val="909995"/>
                          </a:solidFill>
                          <a:latin typeface="Arial"/>
                          <a:cs typeface="Arial"/>
                        </a:rPr>
                        <a:t> </a:t>
                      </a:r>
                      <a:r>
                        <a:rPr sz="650" spc="25" dirty="0">
                          <a:solidFill>
                            <a:srgbClr val="909995"/>
                          </a:solidFill>
                          <a:latin typeface="Arial"/>
                          <a:cs typeface="Arial"/>
                        </a:rPr>
                        <a:t>ecolog</a:t>
                      </a:r>
                      <a:r>
                        <a:rPr sz="650" spc="25" dirty="0">
                          <a:solidFill>
                            <a:srgbClr val="B1B5B5"/>
                          </a:solidFill>
                          <a:latin typeface="Arial"/>
                          <a:cs typeface="Arial"/>
                        </a:rPr>
                        <a:t>i</a:t>
                      </a:r>
                      <a:r>
                        <a:rPr sz="650" spc="25" dirty="0">
                          <a:solidFill>
                            <a:srgbClr val="909995"/>
                          </a:solidFill>
                          <a:latin typeface="Arial"/>
                          <a:cs typeface="Arial"/>
                        </a:rPr>
                        <a:t>cal</a:t>
                      </a:r>
                      <a:endParaRPr sz="650">
                        <a:latin typeface="Arial"/>
                        <a:cs typeface="Arial"/>
                      </a:endParaRPr>
                    </a:p>
                  </a:txBody>
                  <a:tcPr marL="0" marR="0" marT="3810" marB="0"/>
                </a:tc>
                <a:extLst>
                  <a:ext uri="{0D108BD9-81ED-4DB2-BD59-A6C34878D82A}">
                    <a16:rowId xmlns:a16="http://schemas.microsoft.com/office/drawing/2014/main" val="10000"/>
                  </a:ext>
                </a:extLst>
              </a:tr>
              <a:tr h="105474">
                <a:tc>
                  <a:txBody>
                    <a:bodyPr/>
                    <a:lstStyle/>
                    <a:p>
                      <a:pPr marL="21590">
                        <a:lnSpc>
                          <a:spcPts val="730"/>
                        </a:lnSpc>
                      </a:pPr>
                      <a:r>
                        <a:rPr sz="650" spc="40" dirty="0">
                          <a:solidFill>
                            <a:srgbClr val="909995"/>
                          </a:solidFill>
                          <a:latin typeface="Arial"/>
                          <a:cs typeface="Arial"/>
                        </a:rPr>
                        <a:t>program</a:t>
                      </a:r>
                      <a:r>
                        <a:rPr sz="650" spc="-85" dirty="0">
                          <a:solidFill>
                            <a:srgbClr val="909995"/>
                          </a:solidFill>
                          <a:latin typeface="Arial"/>
                          <a:cs typeface="Arial"/>
                        </a:rPr>
                        <a:t> </a:t>
                      </a:r>
                      <a:r>
                        <a:rPr sz="650" spc="30" dirty="0">
                          <a:solidFill>
                            <a:srgbClr val="909995"/>
                          </a:solidFill>
                          <a:latin typeface="Arial"/>
                          <a:cs typeface="Arial"/>
                        </a:rPr>
                        <a:t>of</a:t>
                      </a:r>
                      <a:r>
                        <a:rPr sz="650" spc="-40" dirty="0">
                          <a:solidFill>
                            <a:srgbClr val="909995"/>
                          </a:solidFill>
                          <a:latin typeface="Arial"/>
                          <a:cs typeface="Arial"/>
                        </a:rPr>
                        <a:t> </a:t>
                      </a:r>
                      <a:r>
                        <a:rPr sz="650" spc="40" dirty="0">
                          <a:solidFill>
                            <a:srgbClr val="909995"/>
                          </a:solidFill>
                          <a:latin typeface="Arial"/>
                          <a:cs typeface="Arial"/>
                        </a:rPr>
                        <a:t>short </a:t>
                      </a:r>
                      <a:r>
                        <a:rPr sz="750" spc="-85" dirty="0">
                          <a:solidFill>
                            <a:srgbClr val="909995"/>
                          </a:solidFill>
                          <a:latin typeface="Arial"/>
                          <a:cs typeface="Arial"/>
                        </a:rPr>
                        <a:t>Wms</a:t>
                      </a:r>
                      <a:endParaRPr sz="750">
                        <a:latin typeface="Arial"/>
                        <a:cs typeface="Arial"/>
                      </a:endParaRPr>
                    </a:p>
                  </a:txBody>
                  <a:tcPr marL="0" marR="0" marT="0" marB="0"/>
                </a:tc>
                <a:tc>
                  <a:txBody>
                    <a:bodyPr/>
                    <a:lstStyle/>
                    <a:p>
                      <a:pPr marL="96520">
                        <a:lnSpc>
                          <a:spcPts val="730"/>
                        </a:lnSpc>
                      </a:pPr>
                      <a:r>
                        <a:rPr sz="650" spc="35" dirty="0">
                          <a:solidFill>
                            <a:srgbClr val="909995"/>
                          </a:solidFill>
                          <a:latin typeface="Arial"/>
                          <a:cs typeface="Arial"/>
                        </a:rPr>
                        <a:t>ammurilllon</a:t>
                      </a:r>
                      <a:r>
                        <a:rPr sz="650" spc="-35" dirty="0">
                          <a:solidFill>
                            <a:srgbClr val="909995"/>
                          </a:solidFill>
                          <a:latin typeface="Arial"/>
                          <a:cs typeface="Arial"/>
                        </a:rPr>
                        <a:t> </a:t>
                      </a:r>
                      <a:r>
                        <a:rPr sz="650" spc="25" dirty="0">
                          <a:solidFill>
                            <a:srgbClr val="909995"/>
                          </a:solidFill>
                          <a:latin typeface="Arial"/>
                          <a:cs typeface="Arial"/>
                        </a:rPr>
                        <a:t>for</a:t>
                      </a:r>
                      <a:endParaRPr sz="650">
                        <a:latin typeface="Arial"/>
                        <a:cs typeface="Arial"/>
                      </a:endParaRPr>
                    </a:p>
                  </a:txBody>
                  <a:tcPr marL="0" marR="0" marT="0" marB="0"/>
                </a:tc>
                <a:tc>
                  <a:txBody>
                    <a:bodyPr/>
                    <a:lstStyle/>
                    <a:p>
                      <a:pPr marL="90805">
                        <a:lnSpc>
                          <a:spcPts val="730"/>
                        </a:lnSpc>
                      </a:pPr>
                      <a:r>
                        <a:rPr sz="650" spc="20" dirty="0">
                          <a:solidFill>
                            <a:srgbClr val="909995"/>
                          </a:solidFill>
                          <a:latin typeface="Arial"/>
                          <a:cs typeface="Arial"/>
                        </a:rPr>
                        <a:t>drawing</a:t>
                      </a:r>
                      <a:r>
                        <a:rPr sz="650" spc="20" dirty="0">
                          <a:solidFill>
                            <a:srgbClr val="B1B5B5"/>
                          </a:solidFill>
                          <a:latin typeface="Arial"/>
                          <a:cs typeface="Arial"/>
                        </a:rPr>
                        <a:t>, </a:t>
                      </a:r>
                      <a:r>
                        <a:rPr sz="650" spc="35" dirty="0">
                          <a:solidFill>
                            <a:srgbClr val="909995"/>
                          </a:solidFill>
                          <a:latin typeface="Arial"/>
                          <a:cs typeface="Arial"/>
                        </a:rPr>
                        <a:t>but only</a:t>
                      </a:r>
                      <a:r>
                        <a:rPr sz="650" spc="-60" dirty="0">
                          <a:solidFill>
                            <a:srgbClr val="909995"/>
                          </a:solidFill>
                          <a:latin typeface="Arial"/>
                          <a:cs typeface="Arial"/>
                        </a:rPr>
                        <a:t> </a:t>
                      </a:r>
                      <a:r>
                        <a:rPr sz="650" spc="35" dirty="0">
                          <a:solidFill>
                            <a:srgbClr val="909995"/>
                          </a:solidFill>
                          <a:latin typeface="Arial"/>
                          <a:cs typeface="Arial"/>
                        </a:rPr>
                        <a:t>the</a:t>
                      </a:r>
                      <a:endParaRPr sz="650">
                        <a:latin typeface="Arial"/>
                        <a:cs typeface="Arial"/>
                      </a:endParaRPr>
                    </a:p>
                  </a:txBody>
                  <a:tcPr marL="0" marR="0" marT="0" marB="0"/>
                </a:tc>
                <a:tc>
                  <a:txBody>
                    <a:bodyPr/>
                    <a:lstStyle/>
                    <a:p>
                      <a:pPr marL="221615">
                        <a:lnSpc>
                          <a:spcPts val="730"/>
                        </a:lnSpc>
                      </a:pPr>
                      <a:r>
                        <a:rPr sz="650" spc="50" dirty="0">
                          <a:solidFill>
                            <a:srgbClr val="909995"/>
                          </a:solidFill>
                          <a:latin typeface="Arial"/>
                          <a:cs typeface="Arial"/>
                        </a:rPr>
                        <a:t>real</a:t>
                      </a:r>
                      <a:r>
                        <a:rPr sz="650" spc="-114" dirty="0">
                          <a:solidFill>
                            <a:srgbClr val="909995"/>
                          </a:solidFill>
                          <a:latin typeface="Arial"/>
                          <a:cs typeface="Arial"/>
                        </a:rPr>
                        <a:t> </a:t>
                      </a:r>
                      <a:r>
                        <a:rPr sz="650" spc="40" dirty="0">
                          <a:solidFill>
                            <a:srgbClr val="909995"/>
                          </a:solidFill>
                          <a:latin typeface="Arial"/>
                          <a:cs typeface="Arial"/>
                        </a:rPr>
                        <a:t>openlireceremonially</a:t>
                      </a:r>
                      <a:endParaRPr sz="650">
                        <a:latin typeface="Arial"/>
                        <a:cs typeface="Arial"/>
                      </a:endParaRPr>
                    </a:p>
                  </a:txBody>
                  <a:tcPr marL="0" marR="0" marT="0" marB="0"/>
                </a:tc>
                <a:tc>
                  <a:txBody>
                    <a:bodyPr/>
                    <a:lstStyle/>
                    <a:p>
                      <a:pPr marL="163830">
                        <a:lnSpc>
                          <a:spcPts val="725"/>
                        </a:lnSpc>
                      </a:pPr>
                      <a:r>
                        <a:rPr sz="650" spc="15" dirty="0">
                          <a:solidFill>
                            <a:srgbClr val="909995"/>
                          </a:solidFill>
                          <a:latin typeface="Arial"/>
                          <a:cs typeface="Arial"/>
                        </a:rPr>
                        <a:t>entirely</a:t>
                      </a:r>
                      <a:r>
                        <a:rPr sz="650" spc="25" dirty="0">
                          <a:solidFill>
                            <a:srgbClr val="909995"/>
                          </a:solidFill>
                          <a:latin typeface="Arial"/>
                          <a:cs typeface="Arial"/>
                        </a:rPr>
                        <a:t> </a:t>
                      </a:r>
                      <a:r>
                        <a:rPr sz="650" spc="35" dirty="0">
                          <a:solidFill>
                            <a:srgbClr val="909995"/>
                          </a:solidFill>
                          <a:latin typeface="Arial"/>
                          <a:cs typeface="Arial"/>
                        </a:rPr>
                        <a:t>from</a:t>
                      </a:r>
                      <a:r>
                        <a:rPr sz="650" spc="-35" dirty="0">
                          <a:solidFill>
                            <a:srgbClr val="909995"/>
                          </a:solidFill>
                          <a:latin typeface="Arial"/>
                          <a:cs typeface="Arial"/>
                        </a:rPr>
                        <a:t> </a:t>
                      </a:r>
                      <a:r>
                        <a:rPr sz="650" spc="30" dirty="0">
                          <a:solidFill>
                            <a:srgbClr val="798280"/>
                          </a:solidFill>
                          <a:latin typeface="Arial"/>
                          <a:cs typeface="Arial"/>
                        </a:rPr>
                        <a:t>the</a:t>
                      </a:r>
                      <a:r>
                        <a:rPr sz="650" spc="-45" dirty="0">
                          <a:solidFill>
                            <a:srgbClr val="798280"/>
                          </a:solidFill>
                          <a:latin typeface="Arial"/>
                          <a:cs typeface="Arial"/>
                        </a:rPr>
                        <a:t> </a:t>
                      </a:r>
                      <a:r>
                        <a:rPr sz="650" spc="15" dirty="0">
                          <a:solidFill>
                            <a:srgbClr val="909995"/>
                          </a:solidFill>
                          <a:latin typeface="Arial"/>
                          <a:cs typeface="Arial"/>
                        </a:rPr>
                        <a:t>contanl.9</a:t>
                      </a:r>
                      <a:r>
                        <a:rPr sz="650" spc="-45" dirty="0">
                          <a:solidFill>
                            <a:srgbClr val="909995"/>
                          </a:solidFill>
                          <a:latin typeface="Arial"/>
                          <a:cs typeface="Arial"/>
                        </a:rPr>
                        <a:t> </a:t>
                      </a:r>
                      <a:r>
                        <a:rPr sz="650" spc="10" dirty="0">
                          <a:solidFill>
                            <a:srgbClr val="909995"/>
                          </a:solidFill>
                          <a:latin typeface="Arial"/>
                          <a:cs typeface="Arial"/>
                        </a:rPr>
                        <a:t>o(</a:t>
                      </a:r>
                      <a:r>
                        <a:rPr sz="650" spc="25" dirty="0">
                          <a:solidFill>
                            <a:srgbClr val="909995"/>
                          </a:solidFill>
                          <a:latin typeface="Arial"/>
                          <a:cs typeface="Arial"/>
                        </a:rPr>
                        <a:t> </a:t>
                      </a:r>
                      <a:r>
                        <a:rPr sz="650" spc="25" dirty="0">
                          <a:solidFill>
                            <a:srgbClr val="798280"/>
                          </a:solidFill>
                          <a:latin typeface="Arial"/>
                          <a:cs typeface="Arial"/>
                        </a:rPr>
                        <a:t>Hackney</a:t>
                      </a:r>
                      <a:endParaRPr sz="650">
                        <a:latin typeface="Arial"/>
                        <a:cs typeface="Arial"/>
                      </a:endParaRPr>
                    </a:p>
                  </a:txBody>
                  <a:tcPr marL="0" marR="0" marT="0" marB="0"/>
                </a:tc>
                <a:tc>
                  <a:txBody>
                    <a:bodyPr/>
                    <a:lstStyle/>
                    <a:p>
                      <a:pPr marL="102235">
                        <a:lnSpc>
                          <a:spcPts val="725"/>
                        </a:lnSpc>
                      </a:pPr>
                      <a:r>
                        <a:rPr sz="650" spc="30" dirty="0">
                          <a:solidFill>
                            <a:srgbClr val="909995"/>
                          </a:solidFill>
                          <a:latin typeface="Arial"/>
                          <a:cs typeface="Arial"/>
                        </a:rPr>
                        <a:t>Now</a:t>
                      </a:r>
                      <a:r>
                        <a:rPr sz="650" spc="65" dirty="0">
                          <a:solidFill>
                            <a:srgbClr val="909995"/>
                          </a:solidFill>
                          <a:latin typeface="Arial"/>
                          <a:cs typeface="Arial"/>
                        </a:rPr>
                        <a:t> </a:t>
                      </a:r>
                      <a:r>
                        <a:rPr sz="650" spc="35" dirty="0">
                          <a:solidFill>
                            <a:srgbClr val="909995"/>
                          </a:solidFill>
                          <a:latin typeface="Arial"/>
                          <a:cs typeface="Arial"/>
                        </a:rPr>
                        <a:t>includesrolerences</a:t>
                      </a:r>
                      <a:endParaRPr sz="650">
                        <a:latin typeface="Arial"/>
                        <a:cs typeface="Arial"/>
                      </a:endParaRPr>
                    </a:p>
                  </a:txBody>
                  <a:tcPr marL="0" marR="0" marT="0" marB="0"/>
                </a:tc>
                <a:tc>
                  <a:txBody>
                    <a:bodyPr/>
                    <a:lstStyle/>
                    <a:p>
                      <a:pPr marL="193675">
                        <a:lnSpc>
                          <a:spcPts val="635"/>
                        </a:lnSpc>
                        <a:spcBef>
                          <a:spcPts val="90"/>
                        </a:spcBef>
                      </a:pPr>
                      <a:r>
                        <a:rPr sz="650" spc="35" dirty="0">
                          <a:solidFill>
                            <a:srgbClr val="909995"/>
                          </a:solidFill>
                          <a:latin typeface="Arial"/>
                          <a:cs typeface="Arial"/>
                        </a:rPr>
                        <a:t>that</a:t>
                      </a:r>
                      <a:r>
                        <a:rPr sz="650" spc="-60" dirty="0">
                          <a:solidFill>
                            <a:srgbClr val="909995"/>
                          </a:solidFill>
                          <a:latin typeface="Arial"/>
                          <a:cs typeface="Arial"/>
                        </a:rPr>
                        <a:t> </a:t>
                      </a:r>
                      <a:r>
                        <a:rPr sz="650" spc="-5" dirty="0">
                          <a:solidFill>
                            <a:srgbClr val="909995"/>
                          </a:solidFill>
                          <a:latin typeface="Arial"/>
                          <a:cs typeface="Arial"/>
                        </a:rPr>
                        <a:t>combi11es</a:t>
                      </a:r>
                      <a:endParaRPr sz="650">
                        <a:latin typeface="Arial"/>
                        <a:cs typeface="Arial"/>
                      </a:endParaRPr>
                    </a:p>
                  </a:txBody>
                  <a:tcPr marL="0" marR="0" marT="11430" marB="0"/>
                </a:tc>
                <a:tc>
                  <a:txBody>
                    <a:bodyPr/>
                    <a:lstStyle/>
                    <a:p>
                      <a:pPr marL="71755">
                        <a:lnSpc>
                          <a:spcPts val="725"/>
                        </a:lnSpc>
                      </a:pPr>
                      <a:r>
                        <a:rPr sz="650" spc="35" dirty="0">
                          <a:solidFill>
                            <a:srgbClr val="909995"/>
                          </a:solidFill>
                          <a:latin typeface="Arial"/>
                          <a:cs typeface="Arial"/>
                        </a:rPr>
                        <a:t>marvel hns</a:t>
                      </a:r>
                      <a:r>
                        <a:rPr sz="650" spc="-125" dirty="0">
                          <a:solidFill>
                            <a:srgbClr val="909995"/>
                          </a:solidFill>
                          <a:latin typeface="Arial"/>
                          <a:cs typeface="Arial"/>
                        </a:rPr>
                        <a:t> </a:t>
                      </a:r>
                      <a:r>
                        <a:rPr sz="650" spc="20" dirty="0">
                          <a:solidFill>
                            <a:srgbClr val="798280"/>
                          </a:solidFill>
                          <a:latin typeface="Arial"/>
                          <a:cs typeface="Arial"/>
                        </a:rPr>
                        <a:t>trouble</a:t>
                      </a:r>
                      <a:endParaRPr sz="650">
                        <a:latin typeface="Arial"/>
                        <a:cs typeface="Arial"/>
                      </a:endParaRPr>
                    </a:p>
                  </a:txBody>
                  <a:tcPr marL="0" marR="0" marT="0" marB="0"/>
                </a:tc>
                <a:extLst>
                  <a:ext uri="{0D108BD9-81ED-4DB2-BD59-A6C34878D82A}">
                    <a16:rowId xmlns:a16="http://schemas.microsoft.com/office/drawing/2014/main" val="10001"/>
                  </a:ext>
                </a:extLst>
              </a:tr>
              <a:tr h="101135">
                <a:tc>
                  <a:txBody>
                    <a:bodyPr/>
                    <a:lstStyle/>
                    <a:p>
                      <a:pPr marL="24130">
                        <a:lnSpc>
                          <a:spcPts val="670"/>
                        </a:lnSpc>
                      </a:pPr>
                      <a:r>
                        <a:rPr sz="650" spc="30" dirty="0">
                          <a:solidFill>
                            <a:srgbClr val="909995"/>
                          </a:solidFill>
                          <a:latin typeface="Arial"/>
                          <a:cs typeface="Arial"/>
                        </a:rPr>
                        <a:t>day and</a:t>
                      </a:r>
                      <a:r>
                        <a:rPr sz="650" spc="-85" dirty="0">
                          <a:solidFill>
                            <a:srgbClr val="909995"/>
                          </a:solidFill>
                          <a:latin typeface="Arial"/>
                          <a:cs typeface="Arial"/>
                        </a:rPr>
                        <a:t> </a:t>
                      </a:r>
                      <a:r>
                        <a:rPr sz="650" spc="40" dirty="0">
                          <a:solidFill>
                            <a:srgbClr val="909995"/>
                          </a:solidFill>
                          <a:latin typeface="Arial"/>
                          <a:cs typeface="Arial"/>
                        </a:rPr>
                        <a:t>night.</a:t>
                      </a:r>
                      <a:endParaRPr sz="650">
                        <a:latin typeface="Arial"/>
                        <a:cs typeface="Arial"/>
                      </a:endParaRPr>
                    </a:p>
                  </a:txBody>
                  <a:tcPr marL="0" marR="0" marT="0" marB="0"/>
                </a:tc>
                <a:tc>
                  <a:txBody>
                    <a:bodyPr/>
                    <a:lstStyle/>
                    <a:p>
                      <a:pPr marL="99695">
                        <a:lnSpc>
                          <a:spcPts val="670"/>
                        </a:lnSpc>
                      </a:pPr>
                      <a:r>
                        <a:rPr sz="650" spc="40" dirty="0">
                          <a:solidFill>
                            <a:srgbClr val="909995"/>
                          </a:solidFill>
                          <a:latin typeface="Arial"/>
                          <a:cs typeface="Arial"/>
                        </a:rPr>
                        <a:t>Amencan</a:t>
                      </a:r>
                      <a:r>
                        <a:rPr sz="650" spc="-65" dirty="0">
                          <a:solidFill>
                            <a:srgbClr val="909995"/>
                          </a:solidFill>
                          <a:latin typeface="Arial"/>
                          <a:cs typeface="Arial"/>
                        </a:rPr>
                        <a:t> </a:t>
                      </a:r>
                      <a:r>
                        <a:rPr sz="650" spc="20" dirty="0">
                          <a:solidFill>
                            <a:srgbClr val="909995"/>
                          </a:solidFill>
                          <a:latin typeface="Arial"/>
                          <a:cs typeface="Arial"/>
                        </a:rPr>
                        <a:t>furniture</a:t>
                      </a:r>
                      <a:endParaRPr sz="650">
                        <a:latin typeface="Arial"/>
                        <a:cs typeface="Arial"/>
                      </a:endParaRPr>
                    </a:p>
                  </a:txBody>
                  <a:tcPr marL="0" marR="0" marT="0" marB="0"/>
                </a:tc>
                <a:tc>
                  <a:txBody>
                    <a:bodyPr/>
                    <a:lstStyle/>
                    <a:p>
                      <a:pPr marL="88265">
                        <a:lnSpc>
                          <a:spcPts val="695"/>
                        </a:lnSpc>
                      </a:pPr>
                      <a:r>
                        <a:rPr sz="650" spc="60" dirty="0">
                          <a:solidFill>
                            <a:srgbClr val="909995"/>
                          </a:solidFill>
                          <a:latin typeface="Arial"/>
                          <a:cs typeface="Arial"/>
                        </a:rPr>
                        <a:t>back</a:t>
                      </a:r>
                      <a:r>
                        <a:rPr sz="650" spc="-55" dirty="0">
                          <a:solidFill>
                            <a:srgbClr val="909995"/>
                          </a:solidFill>
                          <a:latin typeface="Arial"/>
                          <a:cs typeface="Arial"/>
                        </a:rPr>
                        <a:t> </a:t>
                      </a:r>
                      <a:r>
                        <a:rPr sz="650" spc="50" dirty="0">
                          <a:solidFill>
                            <a:srgbClr val="909995"/>
                          </a:solidFill>
                          <a:latin typeface="Arial"/>
                          <a:cs typeface="Arial"/>
                        </a:rPr>
                        <a:t>of</a:t>
                      </a:r>
                      <a:r>
                        <a:rPr sz="650" spc="-60" dirty="0">
                          <a:solidFill>
                            <a:srgbClr val="909995"/>
                          </a:solidFill>
                          <a:latin typeface="Arial"/>
                          <a:cs typeface="Arial"/>
                        </a:rPr>
                        <a:t> </a:t>
                      </a:r>
                      <a:r>
                        <a:rPr sz="650" spc="45" dirty="0">
                          <a:solidFill>
                            <a:srgbClr val="909995"/>
                          </a:solidFill>
                          <a:latin typeface="Arial"/>
                          <a:cs typeface="Arial"/>
                        </a:rPr>
                        <a:t>your</a:t>
                      </a:r>
                      <a:r>
                        <a:rPr sz="650" spc="-60" dirty="0">
                          <a:solidFill>
                            <a:srgbClr val="909995"/>
                          </a:solidFill>
                          <a:latin typeface="Arial"/>
                          <a:cs typeface="Arial"/>
                        </a:rPr>
                        <a:t> </a:t>
                      </a:r>
                      <a:r>
                        <a:rPr sz="650" spc="35" dirty="0">
                          <a:solidFill>
                            <a:srgbClr val="909995"/>
                          </a:solidFill>
                          <a:latin typeface="Arial"/>
                          <a:cs typeface="Arial"/>
                        </a:rPr>
                        <a:t>head.</a:t>
                      </a:r>
                      <a:endParaRPr sz="650">
                        <a:latin typeface="Arial"/>
                        <a:cs typeface="Arial"/>
                      </a:endParaRPr>
                    </a:p>
                  </a:txBody>
                  <a:tcPr marL="0" marR="0" marT="0" marB="0"/>
                </a:tc>
                <a:tc>
                  <a:txBody>
                    <a:bodyPr/>
                    <a:lstStyle/>
                    <a:p>
                      <a:pPr marL="227329">
                        <a:lnSpc>
                          <a:spcPts val="670"/>
                        </a:lnSpc>
                      </a:pPr>
                      <a:r>
                        <a:rPr sz="650" spc="25" dirty="0">
                          <a:solidFill>
                            <a:srgbClr val="909995"/>
                          </a:solidFill>
                          <a:latin typeface="Arial"/>
                          <a:cs typeface="Arial"/>
                        </a:rPr>
                        <a:t>hi</a:t>
                      </a:r>
                      <a:r>
                        <a:rPr sz="650" spc="-20" dirty="0">
                          <a:solidFill>
                            <a:srgbClr val="909995"/>
                          </a:solidFill>
                          <a:latin typeface="Arial"/>
                          <a:cs typeface="Arial"/>
                        </a:rPr>
                        <a:t> </a:t>
                      </a:r>
                      <a:r>
                        <a:rPr sz="650" spc="50" dirty="0">
                          <a:solidFill>
                            <a:srgbClr val="909995"/>
                          </a:solidFill>
                          <a:latin typeface="Arial"/>
                          <a:cs typeface="Arial"/>
                        </a:rPr>
                        <a:t>each</a:t>
                      </a:r>
                      <a:r>
                        <a:rPr sz="650" spc="-100" dirty="0">
                          <a:solidFill>
                            <a:srgbClr val="909995"/>
                          </a:solidFill>
                          <a:latin typeface="Arial"/>
                          <a:cs typeface="Arial"/>
                        </a:rPr>
                        <a:t> </a:t>
                      </a:r>
                      <a:r>
                        <a:rPr sz="650" spc="50" dirty="0">
                          <a:solidFill>
                            <a:srgbClr val="909995"/>
                          </a:solidFill>
                          <a:latin typeface="Arial"/>
                          <a:cs typeface="Arial"/>
                        </a:rPr>
                        <a:t>day</a:t>
                      </a:r>
                      <a:r>
                        <a:rPr sz="650" spc="-70" dirty="0">
                          <a:solidFill>
                            <a:srgbClr val="909995"/>
                          </a:solidFill>
                          <a:latin typeface="Arial"/>
                          <a:cs typeface="Arial"/>
                        </a:rPr>
                        <a:t> </a:t>
                      </a:r>
                      <a:r>
                        <a:rPr sz="650" spc="50" dirty="0">
                          <a:solidFill>
                            <a:srgbClr val="909995"/>
                          </a:solidFill>
                          <a:latin typeface="Arial"/>
                          <a:cs typeface="Arial"/>
                        </a:rPr>
                        <a:t>by</a:t>
                      </a:r>
                      <a:r>
                        <a:rPr sz="650" spc="-35" dirty="0">
                          <a:solidFill>
                            <a:srgbClr val="909995"/>
                          </a:solidFill>
                          <a:latin typeface="Arial"/>
                          <a:cs typeface="Arial"/>
                        </a:rPr>
                        <a:t> </a:t>
                      </a:r>
                      <a:r>
                        <a:rPr sz="650" spc="40" dirty="0">
                          <a:solidFill>
                            <a:srgbClr val="909995"/>
                          </a:solidFill>
                          <a:latin typeface="Arial"/>
                          <a:cs typeface="Arial"/>
                        </a:rPr>
                        <a:t>burning</a:t>
                      </a:r>
                      <a:r>
                        <a:rPr sz="650" spc="-90" dirty="0">
                          <a:solidFill>
                            <a:srgbClr val="909995"/>
                          </a:solidFill>
                          <a:latin typeface="Arial"/>
                          <a:cs typeface="Arial"/>
                        </a:rPr>
                        <a:t> </a:t>
                      </a:r>
                      <a:r>
                        <a:rPr sz="650" spc="45" dirty="0">
                          <a:solidFill>
                            <a:srgbClr val="909995"/>
                          </a:solidFill>
                          <a:latin typeface="Arial"/>
                          <a:cs typeface="Arial"/>
                        </a:rPr>
                        <a:t>one</a:t>
                      </a:r>
                      <a:r>
                        <a:rPr sz="650" spc="-30" dirty="0">
                          <a:solidFill>
                            <a:srgbClr val="909995"/>
                          </a:solidFill>
                          <a:latin typeface="Arial"/>
                          <a:cs typeface="Arial"/>
                        </a:rPr>
                        <a:t> </a:t>
                      </a:r>
                      <a:r>
                        <a:rPr sz="650" spc="35" dirty="0">
                          <a:solidFill>
                            <a:srgbClr val="909995"/>
                          </a:solidFill>
                          <a:latin typeface="Arial"/>
                          <a:cs typeface="Arial"/>
                        </a:rPr>
                        <a:t>o(</a:t>
                      </a:r>
                      <a:endParaRPr sz="650">
                        <a:latin typeface="Arial"/>
                        <a:cs typeface="Arial"/>
                      </a:endParaRPr>
                    </a:p>
                  </a:txBody>
                  <a:tcPr marL="0" marR="0" marT="0" marB="0"/>
                </a:tc>
                <a:tc>
                  <a:txBody>
                    <a:bodyPr/>
                    <a:lstStyle/>
                    <a:p>
                      <a:pPr marL="164465">
                        <a:lnSpc>
                          <a:spcPts val="695"/>
                        </a:lnSpc>
                      </a:pPr>
                      <a:r>
                        <a:rPr sz="650" spc="45" dirty="0">
                          <a:solidFill>
                            <a:srgbClr val="909995"/>
                          </a:solidFill>
                          <a:latin typeface="Arial"/>
                          <a:cs typeface="Arial"/>
                        </a:rPr>
                        <a:t>skips</a:t>
                      </a:r>
                      <a:r>
                        <a:rPr sz="650" spc="-70" dirty="0">
                          <a:solidFill>
                            <a:srgbClr val="909995"/>
                          </a:solidFill>
                          <a:latin typeface="Arial"/>
                          <a:cs typeface="Arial"/>
                        </a:rPr>
                        <a:t> </a:t>
                      </a:r>
                      <a:r>
                        <a:rPr sz="650" spc="35" dirty="0">
                          <a:solidFill>
                            <a:srgbClr val="909995"/>
                          </a:solidFill>
                          <a:latin typeface="Arial"/>
                          <a:cs typeface="Arial"/>
                        </a:rPr>
                        <a:t>-</a:t>
                      </a:r>
                      <a:r>
                        <a:rPr sz="650" spc="-25" dirty="0">
                          <a:solidFill>
                            <a:srgbClr val="909995"/>
                          </a:solidFill>
                          <a:latin typeface="Arial"/>
                          <a:cs typeface="Arial"/>
                        </a:rPr>
                        <a:t> </a:t>
                      </a:r>
                      <a:r>
                        <a:rPr sz="650" spc="55" dirty="0">
                          <a:solidFill>
                            <a:srgbClr val="909995"/>
                          </a:solidFill>
                          <a:latin typeface="Arial"/>
                          <a:cs typeface="Arial"/>
                        </a:rPr>
                        <a:t>It's</a:t>
                      </a:r>
                      <a:r>
                        <a:rPr sz="750" spc="55" dirty="0">
                          <a:solidFill>
                            <a:srgbClr val="B1B5B5"/>
                          </a:solidFill>
                          <a:latin typeface="Arial"/>
                          <a:cs typeface="Arial"/>
                        </a:rPr>
                        <a:t>'</a:t>
                      </a:r>
                      <a:r>
                        <a:rPr sz="750" spc="55" dirty="0">
                          <a:solidFill>
                            <a:srgbClr val="909995"/>
                          </a:solidFill>
                          <a:latin typeface="Arial"/>
                          <a:cs typeface="Arial"/>
                        </a:rPr>
                        <a:t>Flynp</a:t>
                      </a:r>
                      <a:r>
                        <a:rPr sz="750" spc="-80" dirty="0">
                          <a:solidFill>
                            <a:srgbClr val="909995"/>
                          </a:solidFill>
                          <a:latin typeface="Arial"/>
                          <a:cs typeface="Arial"/>
                        </a:rPr>
                        <a:t> </a:t>
                      </a:r>
                      <a:r>
                        <a:rPr sz="650" spc="25" dirty="0">
                          <a:solidFill>
                            <a:srgbClr val="909995"/>
                          </a:solidFill>
                          <a:latin typeface="Arial"/>
                          <a:cs typeface="Arial"/>
                        </a:rPr>
                        <a:t>Theatre'</a:t>
                      </a:r>
                      <a:r>
                        <a:rPr sz="650" spc="-35" dirty="0">
                          <a:solidFill>
                            <a:srgbClr val="909995"/>
                          </a:solidFill>
                          <a:latin typeface="Arial"/>
                          <a:cs typeface="Arial"/>
                        </a:rPr>
                        <a:t> </a:t>
                      </a:r>
                      <a:r>
                        <a:rPr sz="650" spc="30" dirty="0">
                          <a:solidFill>
                            <a:srgbClr val="909995"/>
                          </a:solidFill>
                          <a:latin typeface="Arial"/>
                          <a:cs typeface="Arial"/>
                        </a:rPr>
                        <a:t>by</a:t>
                      </a:r>
                      <a:endParaRPr sz="650">
                        <a:latin typeface="Arial"/>
                        <a:cs typeface="Arial"/>
                      </a:endParaRPr>
                    </a:p>
                  </a:txBody>
                  <a:tcPr marL="0" marR="0" marT="0" marB="0"/>
                </a:tc>
                <a:tc>
                  <a:txBody>
                    <a:bodyPr/>
                    <a:lstStyle/>
                    <a:p>
                      <a:pPr marL="111760">
                        <a:lnSpc>
                          <a:spcPts val="695"/>
                        </a:lnSpc>
                      </a:pPr>
                      <a:r>
                        <a:rPr sz="700" spc="25" dirty="0">
                          <a:solidFill>
                            <a:srgbClr val="909995"/>
                          </a:solidFill>
                          <a:latin typeface="Times New Roman"/>
                          <a:cs typeface="Times New Roman"/>
                        </a:rPr>
                        <a:t>lo </a:t>
                      </a:r>
                      <a:r>
                        <a:rPr sz="650" spc="40" dirty="0">
                          <a:solidFill>
                            <a:srgbClr val="798280"/>
                          </a:solidFill>
                          <a:latin typeface="Arial"/>
                          <a:cs typeface="Arial"/>
                        </a:rPr>
                        <a:t>Jimmy </a:t>
                      </a:r>
                      <a:r>
                        <a:rPr sz="650" spc="35" dirty="0">
                          <a:solidFill>
                            <a:srgbClr val="909995"/>
                          </a:solidFill>
                          <a:latin typeface="Arial"/>
                          <a:cs typeface="Arial"/>
                        </a:rPr>
                        <a:t>Snvlle</a:t>
                      </a:r>
                      <a:r>
                        <a:rPr sz="650" spc="-20" dirty="0">
                          <a:solidFill>
                            <a:srgbClr val="909995"/>
                          </a:solidFill>
                          <a:latin typeface="Arial"/>
                          <a:cs typeface="Arial"/>
                        </a:rPr>
                        <a:t> </a:t>
                      </a:r>
                      <a:r>
                        <a:rPr sz="650" spc="40" dirty="0">
                          <a:solidFill>
                            <a:srgbClr val="909995"/>
                          </a:solidFill>
                          <a:latin typeface="Arial"/>
                          <a:cs typeface="Arial"/>
                        </a:rPr>
                        <a:t>and</a:t>
                      </a:r>
                      <a:endParaRPr sz="650">
                        <a:latin typeface="Arial"/>
                        <a:cs typeface="Arial"/>
                      </a:endParaRPr>
                    </a:p>
                  </a:txBody>
                  <a:tcPr marL="0" marR="0" marT="0" marB="0"/>
                </a:tc>
                <a:tc>
                  <a:txBody>
                    <a:bodyPr/>
                    <a:lstStyle/>
                    <a:p>
                      <a:pPr marL="187325">
                        <a:lnSpc>
                          <a:spcPts val="675"/>
                        </a:lnSpc>
                        <a:spcBef>
                          <a:spcPts val="20"/>
                        </a:spcBef>
                      </a:pPr>
                      <a:r>
                        <a:rPr sz="700" b="1" spc="-20" dirty="0">
                          <a:solidFill>
                            <a:srgbClr val="909995"/>
                          </a:solidFill>
                          <a:latin typeface="Arial"/>
                          <a:cs typeface="Arial"/>
                        </a:rPr>
                        <a:t>sort </a:t>
                      </a:r>
                      <a:r>
                        <a:rPr sz="650" spc="40" dirty="0">
                          <a:solidFill>
                            <a:srgbClr val="909995"/>
                          </a:solidFill>
                          <a:latin typeface="Arial"/>
                          <a:cs typeface="Arial"/>
                        </a:rPr>
                        <a:t>play</a:t>
                      </a:r>
                      <a:r>
                        <a:rPr sz="650" spc="-145" dirty="0">
                          <a:solidFill>
                            <a:srgbClr val="909995"/>
                          </a:solidFill>
                          <a:latin typeface="Arial"/>
                          <a:cs typeface="Arial"/>
                        </a:rPr>
                        <a:t> </a:t>
                      </a:r>
                      <a:r>
                        <a:rPr sz="650" spc="50" dirty="0">
                          <a:solidFill>
                            <a:srgbClr val="909995"/>
                          </a:solidFill>
                          <a:latin typeface="Arial"/>
                          <a:cs typeface="Arial"/>
                        </a:rPr>
                        <a:t>and</a:t>
                      </a:r>
                      <a:endParaRPr sz="650">
                        <a:latin typeface="Arial"/>
                        <a:cs typeface="Arial"/>
                      </a:endParaRPr>
                    </a:p>
                  </a:txBody>
                  <a:tcPr marL="0" marR="0" marT="2540" marB="0"/>
                </a:tc>
                <a:tc>
                  <a:txBody>
                    <a:bodyPr/>
                    <a:lstStyle/>
                    <a:p>
                      <a:pPr marL="73660">
                        <a:lnSpc>
                          <a:spcPts val="695"/>
                        </a:lnSpc>
                      </a:pPr>
                      <a:r>
                        <a:rPr sz="650" spc="-15" dirty="0">
                          <a:solidFill>
                            <a:srgbClr val="909995"/>
                          </a:solidFill>
                          <a:latin typeface="Arial"/>
                          <a:cs typeface="Arial"/>
                        </a:rPr>
                        <a:t>chargi11g</a:t>
                      </a:r>
                      <a:r>
                        <a:rPr sz="650" spc="-85" dirty="0">
                          <a:solidFill>
                            <a:srgbClr val="909995"/>
                          </a:solidFill>
                          <a:latin typeface="Arial"/>
                          <a:cs typeface="Arial"/>
                        </a:rPr>
                        <a:t> </a:t>
                      </a:r>
                      <a:r>
                        <a:rPr sz="650" spc="65" dirty="0">
                          <a:solidFill>
                            <a:srgbClr val="909995"/>
                          </a:solidFill>
                          <a:latin typeface="Arial"/>
                          <a:cs typeface="Arial"/>
                        </a:rPr>
                        <a:t>more</a:t>
                      </a:r>
                      <a:r>
                        <a:rPr sz="650" spc="-114" dirty="0">
                          <a:solidFill>
                            <a:srgbClr val="909995"/>
                          </a:solidFill>
                          <a:latin typeface="Arial"/>
                          <a:cs typeface="Arial"/>
                        </a:rPr>
                        <a:t> </a:t>
                      </a:r>
                      <a:r>
                        <a:rPr sz="650" spc="45" dirty="0">
                          <a:solidFill>
                            <a:srgbClr val="909995"/>
                          </a:solidFill>
                          <a:latin typeface="Arial"/>
                          <a:cs typeface="Arial"/>
                        </a:rPr>
                        <a:t>than</a:t>
                      </a:r>
                      <a:r>
                        <a:rPr sz="650" spc="-45" dirty="0">
                          <a:solidFill>
                            <a:srgbClr val="909995"/>
                          </a:solidFill>
                          <a:latin typeface="Arial"/>
                          <a:cs typeface="Arial"/>
                        </a:rPr>
                        <a:t> </a:t>
                      </a:r>
                      <a:r>
                        <a:rPr sz="650" spc="50" dirty="0">
                          <a:solidFill>
                            <a:srgbClr val="798280"/>
                          </a:solidFill>
                          <a:latin typeface="Arial"/>
                          <a:cs typeface="Arial"/>
                        </a:rPr>
                        <a:t>two</a:t>
                      </a:r>
                      <a:endParaRPr sz="650">
                        <a:latin typeface="Arial"/>
                        <a:cs typeface="Arial"/>
                      </a:endParaRPr>
                    </a:p>
                  </a:txBody>
                  <a:tcPr marL="0" marR="0" marT="0" marB="0"/>
                </a:tc>
                <a:extLst>
                  <a:ext uri="{0D108BD9-81ED-4DB2-BD59-A6C34878D82A}">
                    <a16:rowId xmlns:a16="http://schemas.microsoft.com/office/drawing/2014/main" val="10002"/>
                  </a:ext>
                </a:extLst>
              </a:tr>
              <a:tr h="110560">
                <a:tc>
                  <a:txBody>
                    <a:bodyPr/>
                    <a:lstStyle/>
                    <a:p>
                      <a:pPr marL="22860">
                        <a:lnSpc>
                          <a:spcPts val="685"/>
                        </a:lnSpc>
                      </a:pPr>
                      <a:r>
                        <a:rPr sz="650" spc="25" dirty="0">
                          <a:solidFill>
                            <a:srgbClr val="909995"/>
                          </a:solidFill>
                          <a:latin typeface="Arial"/>
                          <a:cs typeface="Arial"/>
                        </a:rPr>
                        <a:t>Cushions </a:t>
                      </a:r>
                      <a:r>
                        <a:rPr sz="650" spc="20" dirty="0">
                          <a:solidFill>
                            <a:srgbClr val="909995"/>
                          </a:solidFill>
                          <a:latin typeface="Arial"/>
                          <a:cs typeface="Arial"/>
                        </a:rPr>
                        <a:t>not</a:t>
                      </a:r>
                      <a:r>
                        <a:rPr sz="650" spc="-15" dirty="0">
                          <a:solidFill>
                            <a:srgbClr val="909995"/>
                          </a:solidFill>
                          <a:latin typeface="Arial"/>
                          <a:cs typeface="Arial"/>
                        </a:rPr>
                        <a:t> </a:t>
                      </a:r>
                      <a:r>
                        <a:rPr sz="650" spc="25" dirty="0">
                          <a:solidFill>
                            <a:srgbClr val="909995"/>
                          </a:solidFill>
                          <a:latin typeface="Arial"/>
                          <a:cs typeface="Arial"/>
                        </a:rPr>
                        <a:t>provided.</a:t>
                      </a:r>
                      <a:endParaRPr sz="650">
                        <a:latin typeface="Arial"/>
                        <a:cs typeface="Arial"/>
                      </a:endParaRPr>
                    </a:p>
                  </a:txBody>
                  <a:tcPr marL="0" marR="0" marT="0" marB="0"/>
                </a:tc>
                <a:tc>
                  <a:txBody>
                    <a:bodyPr/>
                    <a:lstStyle/>
                    <a:p>
                      <a:pPr marL="104139">
                        <a:lnSpc>
                          <a:spcPts val="685"/>
                        </a:lnSpc>
                      </a:pPr>
                      <a:r>
                        <a:rPr sz="650" spc="15" dirty="0">
                          <a:solidFill>
                            <a:srgbClr val="909995"/>
                          </a:solidFill>
                          <a:latin typeface="Arial"/>
                          <a:cs typeface="Arial"/>
                        </a:rPr>
                        <a:t>twerker </a:t>
                      </a:r>
                      <a:r>
                        <a:rPr sz="650" spc="40" dirty="0">
                          <a:solidFill>
                            <a:srgbClr val="909995"/>
                          </a:solidFill>
                          <a:latin typeface="Arial"/>
                          <a:cs typeface="Arial"/>
                        </a:rPr>
                        <a:t>Michael</a:t>
                      </a:r>
                      <a:r>
                        <a:rPr sz="650" spc="-145" dirty="0">
                          <a:solidFill>
                            <a:srgbClr val="909995"/>
                          </a:solidFill>
                          <a:latin typeface="Arial"/>
                          <a:cs typeface="Arial"/>
                        </a:rPr>
                        <a:t> </a:t>
                      </a:r>
                      <a:r>
                        <a:rPr sz="650" spc="10" dirty="0">
                          <a:solidFill>
                            <a:srgbClr val="909995"/>
                          </a:solidFill>
                          <a:latin typeface="Arial"/>
                          <a:cs typeface="Arial"/>
                        </a:rPr>
                        <a:t>Beltz..</a:t>
                      </a:r>
                      <a:endParaRPr sz="650">
                        <a:latin typeface="Arial"/>
                        <a:cs typeface="Arial"/>
                      </a:endParaRPr>
                    </a:p>
                  </a:txBody>
                  <a:tcPr marL="0" marR="0" marT="0" marB="0"/>
                </a:tc>
                <a:tc>
                  <a:txBody>
                    <a:bodyPr/>
                    <a:lstStyle/>
                    <a:p>
                      <a:pPr marL="89535">
                        <a:lnSpc>
                          <a:spcPts val="685"/>
                        </a:lnSpc>
                      </a:pPr>
                      <a:r>
                        <a:rPr sz="650" spc="20" dirty="0">
                          <a:solidFill>
                            <a:srgbClr val="909995"/>
                          </a:solidFill>
                          <a:latin typeface="Arial"/>
                          <a:cs typeface="Arial"/>
                        </a:rPr>
                        <a:t>Surprislngly</a:t>
                      </a:r>
                      <a:r>
                        <a:rPr sz="650" spc="-5" dirty="0">
                          <a:solidFill>
                            <a:srgbClr val="909995"/>
                          </a:solidFill>
                          <a:latin typeface="Arial"/>
                          <a:cs typeface="Arial"/>
                        </a:rPr>
                        <a:t> </a:t>
                      </a:r>
                      <a:r>
                        <a:rPr sz="650" spc="15" dirty="0">
                          <a:solidFill>
                            <a:srgbClr val="909995"/>
                          </a:solidFill>
                          <a:latin typeface="Arial"/>
                          <a:cs typeface="Arial"/>
                        </a:rPr>
                        <a:t>revealing</a:t>
                      </a:r>
                      <a:r>
                        <a:rPr sz="650" spc="15" dirty="0">
                          <a:solidFill>
                            <a:srgbClr val="464B49"/>
                          </a:solidFill>
                          <a:latin typeface="Arial"/>
                          <a:cs typeface="Arial"/>
                        </a:rPr>
                        <a:t>.</a:t>
                      </a:r>
                      <a:endParaRPr sz="650">
                        <a:latin typeface="Arial"/>
                        <a:cs typeface="Arial"/>
                      </a:endParaRPr>
                    </a:p>
                  </a:txBody>
                  <a:tcPr marL="0" marR="0" marT="0" marB="0"/>
                </a:tc>
                <a:tc>
                  <a:txBody>
                    <a:bodyPr/>
                    <a:lstStyle/>
                    <a:p>
                      <a:pPr marL="231140">
                        <a:lnSpc>
                          <a:spcPts val="685"/>
                        </a:lnSpc>
                      </a:pPr>
                      <a:r>
                        <a:rPr sz="650" spc="25" dirty="0">
                          <a:solidFill>
                            <a:srgbClr val="909995"/>
                          </a:solidFill>
                          <a:latin typeface="Arial"/>
                          <a:cs typeface="Arial"/>
                        </a:rPr>
                        <a:t>tho</a:t>
                      </a:r>
                      <a:r>
                        <a:rPr sz="650" spc="-10" dirty="0">
                          <a:solidFill>
                            <a:srgbClr val="909995"/>
                          </a:solidFill>
                          <a:latin typeface="Arial"/>
                          <a:cs typeface="Arial"/>
                        </a:rPr>
                        <a:t> </a:t>
                      </a:r>
                      <a:r>
                        <a:rPr sz="650" spc="40" dirty="0">
                          <a:solidFill>
                            <a:srgbClr val="909995"/>
                          </a:solidFill>
                          <a:latin typeface="Arial"/>
                          <a:cs typeface="Arial"/>
                        </a:rPr>
                        <a:t>famed</a:t>
                      </a:r>
                      <a:r>
                        <a:rPr sz="650" spc="-110" dirty="0">
                          <a:solidFill>
                            <a:srgbClr val="909995"/>
                          </a:solidFill>
                          <a:latin typeface="Arial"/>
                          <a:cs typeface="Arial"/>
                        </a:rPr>
                        <a:t> </a:t>
                      </a:r>
                      <a:r>
                        <a:rPr sz="650" spc="40" dirty="0">
                          <a:solidFill>
                            <a:srgbClr val="909995"/>
                          </a:solidFill>
                          <a:latin typeface="Arial"/>
                          <a:cs typeface="Arial"/>
                        </a:rPr>
                        <a:t>loclll</a:t>
                      </a:r>
                      <a:r>
                        <a:rPr sz="650" spc="40" dirty="0">
                          <a:solidFill>
                            <a:srgbClr val="798280"/>
                          </a:solidFill>
                          <a:latin typeface="Arial"/>
                          <a:cs typeface="Arial"/>
                        </a:rPr>
                        <a:t>peljurer's</a:t>
                      </a:r>
                      <a:r>
                        <a:rPr sz="650" spc="-80" dirty="0">
                          <a:solidFill>
                            <a:srgbClr val="798280"/>
                          </a:solidFill>
                          <a:latin typeface="Arial"/>
                          <a:cs typeface="Arial"/>
                        </a:rPr>
                        <a:t> </a:t>
                      </a:r>
                      <a:r>
                        <a:rPr sz="650" spc="20" dirty="0">
                          <a:solidFill>
                            <a:srgbClr val="909995"/>
                          </a:solidFill>
                          <a:latin typeface="Arial"/>
                          <a:cs typeface="Arial"/>
                        </a:rPr>
                        <a:t>novels</a:t>
                      </a:r>
                      <a:r>
                        <a:rPr sz="650" spc="20" dirty="0">
                          <a:solidFill>
                            <a:srgbClr val="B1B5B5"/>
                          </a:solidFill>
                          <a:latin typeface="Arial"/>
                          <a:cs typeface="Arial"/>
                        </a:rPr>
                        <a:t>.</a:t>
                      </a:r>
                      <a:endParaRPr sz="650">
                        <a:latin typeface="Arial"/>
                        <a:cs typeface="Arial"/>
                      </a:endParaRPr>
                    </a:p>
                  </a:txBody>
                  <a:tcPr marL="0" marR="0" marT="0" marB="0"/>
                </a:tc>
                <a:tc>
                  <a:txBody>
                    <a:bodyPr/>
                    <a:lstStyle/>
                    <a:p>
                      <a:pPr marL="166370">
                        <a:lnSpc>
                          <a:spcPts val="770"/>
                        </a:lnSpc>
                      </a:pPr>
                      <a:r>
                        <a:rPr sz="650" spc="40" dirty="0">
                          <a:solidFill>
                            <a:srgbClr val="909995"/>
                          </a:solidFill>
                          <a:latin typeface="Arial"/>
                          <a:cs typeface="Arial"/>
                        </a:rPr>
                        <a:t>Paul</a:t>
                      </a:r>
                      <a:r>
                        <a:rPr sz="650" spc="40" dirty="0">
                          <a:solidFill>
                            <a:srgbClr val="798280"/>
                          </a:solidFill>
                          <a:latin typeface="Arial"/>
                          <a:cs typeface="Arial"/>
                        </a:rPr>
                        <a:t>Insect </a:t>
                      </a:r>
                      <a:r>
                        <a:rPr sz="650" spc="40" dirty="0">
                          <a:solidFill>
                            <a:srgbClr val="909995"/>
                          </a:solidFill>
                          <a:latin typeface="Arial"/>
                          <a:cs typeface="Arial"/>
                        </a:rPr>
                        <a:t>and </a:t>
                      </a:r>
                      <a:r>
                        <a:rPr sz="750" spc="-20" dirty="0">
                          <a:solidFill>
                            <a:srgbClr val="909995"/>
                          </a:solidFill>
                          <a:latin typeface="Times New Roman"/>
                          <a:cs typeface="Times New Roman"/>
                        </a:rPr>
                        <a:t>Bfull. </a:t>
                      </a:r>
                      <a:r>
                        <a:rPr sz="800" spc="-55" dirty="0">
                          <a:solidFill>
                            <a:srgbClr val="909995"/>
                          </a:solidFill>
                          <a:latin typeface="Times New Roman"/>
                          <a:cs typeface="Times New Roman"/>
                        </a:rPr>
                        <a:t>5811</a:t>
                      </a:r>
                      <a:r>
                        <a:rPr sz="650" spc="-55" dirty="0">
                          <a:solidFill>
                            <a:srgbClr val="909995"/>
                          </a:solidFill>
                          <a:latin typeface="Arial"/>
                          <a:cs typeface="Arial"/>
                        </a:rPr>
                        <a:t>op,!raled</a:t>
                      </a:r>
                      <a:r>
                        <a:rPr sz="650" spc="-50" dirty="0">
                          <a:solidFill>
                            <a:srgbClr val="909995"/>
                          </a:solidFill>
                          <a:latin typeface="Arial"/>
                          <a:cs typeface="Arial"/>
                        </a:rPr>
                        <a:t> </a:t>
                      </a:r>
                      <a:r>
                        <a:rPr sz="650" spc="-30" dirty="0">
                          <a:solidFill>
                            <a:srgbClr val="B1B5B5"/>
                          </a:solidFill>
                          <a:latin typeface="Arial"/>
                          <a:cs typeface="Arial"/>
                        </a:rPr>
                        <a:t>.</a:t>
                      </a:r>
                      <a:endParaRPr sz="650">
                        <a:latin typeface="Arial"/>
                        <a:cs typeface="Arial"/>
                      </a:endParaRPr>
                    </a:p>
                  </a:txBody>
                  <a:tcPr marL="0" marR="0" marT="0" marB="0"/>
                </a:tc>
                <a:tc>
                  <a:txBody>
                    <a:bodyPr/>
                    <a:lstStyle/>
                    <a:p>
                      <a:pPr marL="107314">
                        <a:lnSpc>
                          <a:spcPts val="770"/>
                        </a:lnSpc>
                      </a:pPr>
                      <a:r>
                        <a:rPr sz="750" spc="-15" dirty="0">
                          <a:solidFill>
                            <a:srgbClr val="909995"/>
                          </a:solidFill>
                          <a:latin typeface="Times New Roman"/>
                          <a:cs typeface="Times New Roman"/>
                        </a:rPr>
                        <a:t>Filly</a:t>
                      </a:r>
                      <a:r>
                        <a:rPr sz="750" spc="-65" dirty="0">
                          <a:solidFill>
                            <a:srgbClr val="909995"/>
                          </a:solidFill>
                          <a:latin typeface="Times New Roman"/>
                          <a:cs typeface="Times New Roman"/>
                        </a:rPr>
                        <a:t> </a:t>
                      </a:r>
                      <a:r>
                        <a:rPr sz="650" spc="40" dirty="0">
                          <a:solidFill>
                            <a:srgbClr val="909995"/>
                          </a:solidFill>
                          <a:latin typeface="Arial"/>
                          <a:cs typeface="Arial"/>
                        </a:rPr>
                        <a:t>Shades</a:t>
                      </a:r>
                      <a:r>
                        <a:rPr sz="650" spc="-90" dirty="0">
                          <a:solidFill>
                            <a:srgbClr val="909995"/>
                          </a:solidFill>
                          <a:latin typeface="Arial"/>
                          <a:cs typeface="Arial"/>
                        </a:rPr>
                        <a:t> </a:t>
                      </a:r>
                      <a:r>
                        <a:rPr sz="650" spc="30" dirty="0">
                          <a:solidFill>
                            <a:srgbClr val="909995"/>
                          </a:solidFill>
                          <a:latin typeface="Arial"/>
                          <a:cs typeface="Arial"/>
                        </a:rPr>
                        <a:t>or</a:t>
                      </a:r>
                      <a:r>
                        <a:rPr sz="650" spc="-35" dirty="0">
                          <a:solidFill>
                            <a:srgbClr val="909995"/>
                          </a:solidFill>
                          <a:latin typeface="Arial"/>
                          <a:cs typeface="Arial"/>
                        </a:rPr>
                        <a:t> </a:t>
                      </a:r>
                      <a:r>
                        <a:rPr sz="750" spc="-35" dirty="0">
                          <a:solidFill>
                            <a:srgbClr val="909995"/>
                          </a:solidFill>
                          <a:latin typeface="Times New Roman"/>
                          <a:cs typeface="Times New Roman"/>
                        </a:rPr>
                        <a:t>G1ey</a:t>
                      </a:r>
                      <a:r>
                        <a:rPr sz="750" spc="-35" dirty="0">
                          <a:solidFill>
                            <a:srgbClr val="B1B5B5"/>
                          </a:solidFill>
                          <a:latin typeface="Times New Roman"/>
                          <a:cs typeface="Times New Roman"/>
                        </a:rPr>
                        <a:t>,</a:t>
                      </a:r>
                      <a:endParaRPr sz="750">
                        <a:latin typeface="Times New Roman"/>
                        <a:cs typeface="Times New Roman"/>
                      </a:endParaRPr>
                    </a:p>
                  </a:txBody>
                  <a:tcPr marL="0" marR="0" marT="0" marB="0"/>
                </a:tc>
                <a:tc>
                  <a:txBody>
                    <a:bodyPr/>
                    <a:lstStyle/>
                    <a:p>
                      <a:pPr marL="189865">
                        <a:lnSpc>
                          <a:spcPts val="690"/>
                        </a:lnSpc>
                        <a:spcBef>
                          <a:spcPts val="80"/>
                        </a:spcBef>
                      </a:pPr>
                      <a:r>
                        <a:rPr sz="650" spc="55" dirty="0">
                          <a:solidFill>
                            <a:srgbClr val="909995"/>
                          </a:solidFill>
                          <a:latin typeface="Arial"/>
                          <a:cs typeface="Arial"/>
                        </a:rPr>
                        <a:t>loan</a:t>
                      </a:r>
                      <a:r>
                        <a:rPr sz="650" spc="-110" dirty="0">
                          <a:solidFill>
                            <a:srgbClr val="909995"/>
                          </a:solidFill>
                          <a:latin typeface="Arial"/>
                          <a:cs typeface="Arial"/>
                        </a:rPr>
                        <a:t> </a:t>
                      </a:r>
                      <a:r>
                        <a:rPr sz="650" spc="30" dirty="0">
                          <a:solidFill>
                            <a:srgbClr val="909995"/>
                          </a:solidFill>
                          <a:latin typeface="Arial"/>
                          <a:cs typeface="Arial"/>
                        </a:rPr>
                        <a:t>shop</a:t>
                      </a:r>
                      <a:r>
                        <a:rPr sz="650" spc="30" dirty="0">
                          <a:solidFill>
                            <a:srgbClr val="B1B5B5"/>
                          </a:solidFill>
                          <a:latin typeface="Arial"/>
                          <a:cs typeface="Arial"/>
                        </a:rPr>
                        <a:t>.</a:t>
                      </a:r>
                      <a:endParaRPr sz="650">
                        <a:latin typeface="Arial"/>
                        <a:cs typeface="Arial"/>
                      </a:endParaRPr>
                    </a:p>
                  </a:txBody>
                  <a:tcPr marL="0" marR="0" marT="10160" marB="0"/>
                </a:tc>
                <a:tc>
                  <a:txBody>
                    <a:bodyPr/>
                    <a:lstStyle/>
                    <a:p>
                      <a:pPr marL="71755">
                        <a:lnSpc>
                          <a:spcPts val="770"/>
                        </a:lnSpc>
                      </a:pPr>
                      <a:r>
                        <a:rPr sz="650" spc="45" dirty="0">
                          <a:solidFill>
                            <a:srgbClr val="909995"/>
                          </a:solidFill>
                          <a:latin typeface="Arial"/>
                          <a:cs typeface="Arial"/>
                        </a:rPr>
                        <a:t>mobile</a:t>
                      </a:r>
                      <a:r>
                        <a:rPr sz="650" spc="-90" dirty="0">
                          <a:solidFill>
                            <a:srgbClr val="909995"/>
                          </a:solidFill>
                          <a:latin typeface="Arial"/>
                          <a:cs typeface="Arial"/>
                        </a:rPr>
                        <a:t> </a:t>
                      </a:r>
                      <a:r>
                        <a:rPr sz="650" spc="40" dirty="0">
                          <a:solidFill>
                            <a:srgbClr val="909995"/>
                          </a:solidFill>
                          <a:latin typeface="Arial"/>
                          <a:cs typeface="Arial"/>
                        </a:rPr>
                        <a:t>phones</a:t>
                      </a:r>
                      <a:r>
                        <a:rPr sz="650" spc="-75" dirty="0">
                          <a:solidFill>
                            <a:srgbClr val="909995"/>
                          </a:solidFill>
                          <a:latin typeface="Arial"/>
                          <a:cs typeface="Arial"/>
                        </a:rPr>
                        <a:t> </a:t>
                      </a:r>
                      <a:r>
                        <a:rPr sz="650" spc="30" dirty="0">
                          <a:solidFill>
                            <a:srgbClr val="909995"/>
                          </a:solidFill>
                          <a:latin typeface="Arial"/>
                          <a:cs typeface="Arial"/>
                        </a:rPr>
                        <a:t>at</a:t>
                      </a:r>
                      <a:r>
                        <a:rPr sz="650" spc="-45" dirty="0">
                          <a:solidFill>
                            <a:srgbClr val="909995"/>
                          </a:solidFill>
                          <a:latin typeface="Arial"/>
                          <a:cs typeface="Arial"/>
                        </a:rPr>
                        <a:t> </a:t>
                      </a:r>
                      <a:r>
                        <a:rPr sz="650" spc="25" dirty="0">
                          <a:solidFill>
                            <a:srgbClr val="909995"/>
                          </a:solidFill>
                          <a:latin typeface="Arial"/>
                          <a:cs typeface="Arial"/>
                        </a:rPr>
                        <a:t>once</a:t>
                      </a:r>
                      <a:r>
                        <a:rPr sz="650" spc="25" dirty="0">
                          <a:solidFill>
                            <a:srgbClr val="B1B5B5"/>
                          </a:solidFill>
                          <a:latin typeface="Arial"/>
                          <a:cs typeface="Arial"/>
                        </a:rPr>
                        <a:t>.</a:t>
                      </a:r>
                      <a:endParaRPr sz="650">
                        <a:latin typeface="Arial"/>
                        <a:cs typeface="Arial"/>
                      </a:endParaRPr>
                    </a:p>
                  </a:txBody>
                  <a:tcPr marL="0" marR="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41900" y="842135"/>
            <a:ext cx="9792900" cy="5875740"/>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20805"/>
            <a:ext cx="9777600" cy="6518400"/>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77098" y="692562"/>
            <a:ext cx="9838822" cy="6174885"/>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20805"/>
            <a:ext cx="9777600" cy="6518400"/>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20805"/>
            <a:ext cx="9777600" cy="6518400"/>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1030054"/>
            <a:ext cx="9777599" cy="5499899"/>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44599" y="516605"/>
            <a:ext cx="9790199" cy="6526799"/>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hlinkClick r:id="rId3"/>
          </p:cNvPr>
          <p:cNvSpPr/>
          <p:nvPr/>
        </p:nvSpPr>
        <p:spPr>
          <a:xfrm>
            <a:off x="457200" y="1188008"/>
            <a:ext cx="9779596" cy="5490476"/>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1865497" y="6785305"/>
            <a:ext cx="6965315" cy="391160"/>
          </a:xfrm>
          <a:prstGeom prst="rect">
            <a:avLst/>
          </a:prstGeom>
        </p:spPr>
        <p:txBody>
          <a:bodyPr vert="horz" wrap="square" lIns="0" tIns="12700" rIns="0" bIns="0" rtlCol="0">
            <a:spAutoFit/>
          </a:bodyPr>
          <a:lstStyle/>
          <a:p>
            <a:pPr marL="12700">
              <a:lnSpc>
                <a:spcPct val="100000"/>
              </a:lnSpc>
              <a:spcBef>
                <a:spcPts val="100"/>
              </a:spcBef>
            </a:pPr>
            <a:r>
              <a:rPr sz="2400" u="sng" spc="-5" dirty="0">
                <a:solidFill>
                  <a:srgbClr val="231F20"/>
                </a:solidFill>
                <a:latin typeface="Helvetica Neue"/>
                <a:cs typeface="Helvetica Neue"/>
                <a:hlinkClick r:id="rId4"/>
              </a:rPr>
              <a:t>https://ww</a:t>
            </a:r>
            <a:r>
              <a:rPr sz="2400" u="sng" spc="-5" dirty="0">
                <a:solidFill>
                  <a:srgbClr val="231F20"/>
                </a:solidFill>
                <a:latin typeface="Helvetica Neue"/>
                <a:cs typeface="Helvetica Neue"/>
              </a:rPr>
              <a:t>w</a:t>
            </a:r>
            <a:r>
              <a:rPr sz="2400" u="sng" spc="-5" dirty="0">
                <a:solidFill>
                  <a:srgbClr val="231F20"/>
                </a:solidFill>
                <a:latin typeface="Helvetica Neue"/>
                <a:cs typeface="Helvetica Neue"/>
                <a:hlinkClick r:id="rId4"/>
              </a:rPr>
              <a:t>.youtube.com/watch?v=ChS6ABBn3t0</a:t>
            </a:r>
            <a:endParaRPr sz="2400" u="sng" dirty="0">
              <a:latin typeface="Helvetica Neue"/>
              <a:cs typeface="Helvetica Neue"/>
            </a:endParaRPr>
          </a:p>
        </p:txBody>
      </p:sp>
      <p:sp>
        <p:nvSpPr>
          <p:cNvPr id="4" name="object 4"/>
          <p:cNvSpPr txBox="1">
            <a:spLocks noGrp="1"/>
          </p:cNvSpPr>
          <p:nvPr>
            <p:ph type="title"/>
          </p:nvPr>
        </p:nvSpPr>
        <p:spPr>
          <a:xfrm>
            <a:off x="3583772" y="428851"/>
            <a:ext cx="3528695" cy="695960"/>
          </a:xfrm>
          <a:prstGeom prst="rect">
            <a:avLst/>
          </a:prstGeom>
        </p:spPr>
        <p:txBody>
          <a:bodyPr vert="horz" wrap="square" lIns="0" tIns="12700" rIns="0" bIns="0" rtlCol="0">
            <a:spAutoFit/>
          </a:bodyPr>
          <a:lstStyle/>
          <a:p>
            <a:pPr marL="12700">
              <a:lnSpc>
                <a:spcPct val="100000"/>
              </a:lnSpc>
              <a:spcBef>
                <a:spcPts val="100"/>
              </a:spcBef>
            </a:pPr>
            <a:r>
              <a:rPr sz="4400" b="1" spc="30" dirty="0">
                <a:latin typeface="Helvetica Neue Condensed"/>
                <a:cs typeface="Helvetica Neue Condensed"/>
              </a:rPr>
              <a:t>Time </a:t>
            </a:r>
            <a:r>
              <a:rPr sz="4400" b="1" spc="85" dirty="0">
                <a:latin typeface="Helvetica Neue Condensed"/>
                <a:cs typeface="Helvetica Neue Condensed"/>
              </a:rPr>
              <a:t>and</a:t>
            </a:r>
            <a:r>
              <a:rPr sz="4400" b="1" spc="55" dirty="0">
                <a:latin typeface="Helvetica Neue Condensed"/>
                <a:cs typeface="Helvetica Neue Condensed"/>
              </a:rPr>
              <a:t> </a:t>
            </a:r>
            <a:r>
              <a:rPr sz="4400" b="1" spc="80" dirty="0">
                <a:latin typeface="Helvetica Neue Condensed"/>
                <a:cs typeface="Helvetica Neue Condensed"/>
              </a:rPr>
              <a:t>place</a:t>
            </a:r>
            <a:endParaRPr sz="4400">
              <a:latin typeface="Helvetica Neue Condensed"/>
              <a:cs typeface="Helvetica Neue Condensed"/>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2922" y="428851"/>
            <a:ext cx="9746615" cy="695960"/>
          </a:xfrm>
          <a:prstGeom prst="rect">
            <a:avLst/>
          </a:prstGeom>
        </p:spPr>
        <p:txBody>
          <a:bodyPr vert="horz" wrap="square" lIns="0" tIns="12700" rIns="0" bIns="0" rtlCol="0">
            <a:spAutoFit/>
          </a:bodyPr>
          <a:lstStyle/>
          <a:p>
            <a:pPr marL="12700">
              <a:lnSpc>
                <a:spcPct val="100000"/>
              </a:lnSpc>
              <a:spcBef>
                <a:spcPts val="100"/>
              </a:spcBef>
            </a:pPr>
            <a:r>
              <a:rPr sz="4400" b="1" spc="25" dirty="0">
                <a:latin typeface="Helvetica Neue Condensed"/>
                <a:cs typeface="Helvetica Neue Condensed"/>
              </a:rPr>
              <a:t>The </a:t>
            </a:r>
            <a:r>
              <a:rPr sz="4400" b="1" spc="80" dirty="0">
                <a:latin typeface="Helvetica Neue Condensed"/>
                <a:cs typeface="Helvetica Neue Condensed"/>
              </a:rPr>
              <a:t>National Gallery </a:t>
            </a:r>
            <a:r>
              <a:rPr sz="4400" b="1" spc="65" dirty="0">
                <a:latin typeface="Helvetica Neue Condensed"/>
                <a:cs typeface="Helvetica Neue Condensed"/>
              </a:rPr>
              <a:t>Grand </a:t>
            </a:r>
            <a:r>
              <a:rPr sz="4400" b="1" spc="-40" dirty="0">
                <a:latin typeface="Helvetica Neue Condensed"/>
                <a:cs typeface="Helvetica Neue Condensed"/>
              </a:rPr>
              <a:t>Tour</a:t>
            </a:r>
            <a:r>
              <a:rPr sz="4400" b="1" spc="15" dirty="0">
                <a:latin typeface="Helvetica Neue Condensed"/>
                <a:cs typeface="Helvetica Neue Condensed"/>
              </a:rPr>
              <a:t> </a:t>
            </a:r>
            <a:r>
              <a:rPr sz="4400" b="1" spc="70" dirty="0">
                <a:latin typeface="Helvetica Neue Condensed"/>
                <a:cs typeface="Helvetica Neue Condensed"/>
              </a:rPr>
              <a:t>Campaign</a:t>
            </a:r>
            <a:endParaRPr sz="4400">
              <a:latin typeface="Helvetica Neue Condensed"/>
              <a:cs typeface="Helvetica Neue Condensed"/>
            </a:endParaRPr>
          </a:p>
        </p:txBody>
      </p:sp>
      <p:sp>
        <p:nvSpPr>
          <p:cNvPr id="3" name="object 3"/>
          <p:cNvSpPr txBox="1"/>
          <p:nvPr/>
        </p:nvSpPr>
        <p:spPr>
          <a:xfrm>
            <a:off x="1689775" y="1510261"/>
            <a:ext cx="7308215" cy="4597400"/>
          </a:xfrm>
          <a:prstGeom prst="rect">
            <a:avLst/>
          </a:prstGeom>
        </p:spPr>
        <p:txBody>
          <a:bodyPr vert="horz" wrap="square" lIns="0" tIns="12700" rIns="0" bIns="0" rtlCol="0">
            <a:spAutoFit/>
          </a:bodyPr>
          <a:lstStyle/>
          <a:p>
            <a:pPr marL="12700" marR="865505">
              <a:lnSpc>
                <a:spcPct val="100000"/>
              </a:lnSpc>
              <a:spcBef>
                <a:spcPts val="100"/>
              </a:spcBef>
            </a:pPr>
            <a:r>
              <a:rPr sz="3000" dirty="0">
                <a:solidFill>
                  <a:srgbClr val="231F20"/>
                </a:solidFill>
                <a:latin typeface="Helvetica Neue"/>
                <a:cs typeface="Helvetica Neue"/>
              </a:rPr>
              <a:t>For 12 weeks in 2008, forty</a:t>
            </a:r>
            <a:r>
              <a:rPr lang="en-GB" sz="3000" dirty="0">
                <a:solidFill>
                  <a:srgbClr val="231F20"/>
                </a:solidFill>
                <a:latin typeface="Helvetica Neue"/>
                <a:cs typeface="Helvetica Neue"/>
              </a:rPr>
              <a:t>-</a:t>
            </a:r>
            <a:r>
              <a:rPr sz="3000" dirty="0">
                <a:solidFill>
                  <a:srgbClr val="231F20"/>
                </a:solidFill>
                <a:latin typeface="Helvetica Neue"/>
                <a:cs typeface="Helvetica Neue"/>
              </a:rPr>
              <a:t>four sites  </a:t>
            </a:r>
            <a:r>
              <a:rPr sz="3000" spc="-10" dirty="0">
                <a:solidFill>
                  <a:srgbClr val="231F20"/>
                </a:solidFill>
                <a:latin typeface="Helvetica Neue"/>
                <a:cs typeface="Helvetica Neue"/>
              </a:rPr>
              <a:t>around </a:t>
            </a:r>
            <a:r>
              <a:rPr sz="3000" dirty="0">
                <a:solidFill>
                  <a:srgbClr val="231F20"/>
                </a:solidFill>
                <a:latin typeface="Helvetica Neue"/>
                <a:cs typeface="Helvetica Neue"/>
              </a:rPr>
              <a:t>central London </a:t>
            </a:r>
            <a:r>
              <a:rPr sz="3000" spc="-15" dirty="0">
                <a:solidFill>
                  <a:srgbClr val="231F20"/>
                </a:solidFill>
                <a:latin typeface="Helvetica Neue"/>
                <a:cs typeface="Helvetica Neue"/>
              </a:rPr>
              <a:t>were </a:t>
            </a:r>
            <a:r>
              <a:rPr sz="3000" dirty="0">
                <a:solidFill>
                  <a:srgbClr val="231F20"/>
                </a:solidFill>
                <a:latin typeface="Helvetica Neue"/>
                <a:cs typeface="Helvetica Neue"/>
              </a:rPr>
              <a:t>chosen  to exhibit exact </a:t>
            </a:r>
            <a:r>
              <a:rPr sz="3000" spc="-10" dirty="0">
                <a:solidFill>
                  <a:srgbClr val="231F20"/>
                </a:solidFill>
                <a:latin typeface="Helvetica Neue"/>
                <a:cs typeface="Helvetica Neue"/>
              </a:rPr>
              <a:t>reproductions </a:t>
            </a:r>
            <a:r>
              <a:rPr sz="3000" spc="-15" dirty="0">
                <a:solidFill>
                  <a:srgbClr val="231F20"/>
                </a:solidFill>
                <a:latin typeface="Helvetica Neue"/>
                <a:cs typeface="Helvetica Neue"/>
              </a:rPr>
              <a:t>from  </a:t>
            </a:r>
            <a:r>
              <a:rPr sz="3000" dirty="0">
                <a:solidFill>
                  <a:srgbClr val="231F20"/>
                </a:solidFill>
                <a:latin typeface="Helvetica Neue"/>
                <a:cs typeface="Helvetica Neue"/>
              </a:rPr>
              <a:t>the collection of Old Masters </a:t>
            </a:r>
            <a:r>
              <a:rPr sz="3000" spc="-15" dirty="0">
                <a:solidFill>
                  <a:srgbClr val="231F20"/>
                </a:solidFill>
                <a:latin typeface="Helvetica Neue"/>
                <a:cs typeface="Helvetica Neue"/>
              </a:rPr>
              <a:t>from</a:t>
            </a:r>
            <a:r>
              <a:rPr sz="3000" spc="-95" dirty="0">
                <a:solidFill>
                  <a:srgbClr val="231F20"/>
                </a:solidFill>
                <a:latin typeface="Helvetica Neue"/>
                <a:cs typeface="Helvetica Neue"/>
              </a:rPr>
              <a:t> </a:t>
            </a:r>
            <a:r>
              <a:rPr sz="3000" dirty="0">
                <a:solidFill>
                  <a:srgbClr val="231F20"/>
                </a:solidFill>
                <a:latin typeface="Helvetica Neue"/>
                <a:cs typeface="Helvetica Neue"/>
              </a:rPr>
              <a:t>the  </a:t>
            </a:r>
            <a:r>
              <a:rPr sz="3000" i="1" dirty="0">
                <a:solidFill>
                  <a:srgbClr val="231F20"/>
                </a:solidFill>
                <a:latin typeface="Helvetica Neue"/>
                <a:cs typeface="Helvetica Neue"/>
              </a:rPr>
              <a:t>National </a:t>
            </a:r>
            <a:r>
              <a:rPr sz="3000" i="1" spc="-30" dirty="0">
                <a:solidFill>
                  <a:srgbClr val="231F20"/>
                </a:solidFill>
                <a:latin typeface="Helvetica Neue"/>
                <a:cs typeface="Helvetica Neue"/>
              </a:rPr>
              <a:t>Gallery. </a:t>
            </a:r>
            <a:r>
              <a:rPr sz="3000" dirty="0">
                <a:solidFill>
                  <a:srgbClr val="231F20"/>
                </a:solidFill>
                <a:latin typeface="Helvetica Neue"/>
                <a:cs typeface="Helvetica Neue"/>
              </a:rPr>
              <a:t>The locations</a:t>
            </a:r>
            <a:r>
              <a:rPr sz="3000" spc="-20" dirty="0">
                <a:solidFill>
                  <a:srgbClr val="231F20"/>
                </a:solidFill>
                <a:latin typeface="Helvetica Neue"/>
                <a:cs typeface="Helvetica Neue"/>
              </a:rPr>
              <a:t> </a:t>
            </a:r>
            <a:r>
              <a:rPr sz="3000" spc="-15" dirty="0">
                <a:solidFill>
                  <a:srgbClr val="231F20"/>
                </a:solidFill>
                <a:latin typeface="Helvetica Neue"/>
                <a:cs typeface="Helvetica Neue"/>
              </a:rPr>
              <a:t>were</a:t>
            </a:r>
            <a:endParaRPr sz="3000" dirty="0">
              <a:latin typeface="Helvetica Neue"/>
              <a:cs typeface="Helvetica Neue"/>
            </a:endParaRPr>
          </a:p>
          <a:p>
            <a:pPr marL="12700" marR="252095">
              <a:lnSpc>
                <a:spcPct val="100000"/>
              </a:lnSpc>
            </a:pPr>
            <a:r>
              <a:rPr sz="3000" dirty="0">
                <a:solidFill>
                  <a:srgbClr val="231F20"/>
                </a:solidFill>
                <a:latin typeface="Helvetica Neue"/>
                <a:cs typeface="Helvetica Neue"/>
              </a:rPr>
              <a:t>chosen to compliment the </a:t>
            </a:r>
            <a:r>
              <a:rPr sz="3000" spc="-10" dirty="0">
                <a:solidFill>
                  <a:srgbClr val="231F20"/>
                </a:solidFill>
                <a:latin typeface="Helvetica Neue"/>
                <a:cs typeface="Helvetica Neue"/>
              </a:rPr>
              <a:t>replicas </a:t>
            </a:r>
            <a:r>
              <a:rPr sz="3000" dirty="0">
                <a:solidFill>
                  <a:srgbClr val="231F20"/>
                </a:solidFill>
                <a:latin typeface="Helvetica Neue"/>
                <a:cs typeface="Helvetica Neue"/>
              </a:rPr>
              <a:t>and  an information plaque was placed next</a:t>
            </a:r>
            <a:r>
              <a:rPr sz="3000" spc="-100" dirty="0">
                <a:solidFill>
                  <a:srgbClr val="231F20"/>
                </a:solidFill>
                <a:latin typeface="Helvetica Neue"/>
                <a:cs typeface="Helvetica Neue"/>
              </a:rPr>
              <a:t> </a:t>
            </a:r>
            <a:r>
              <a:rPr sz="3000" dirty="0">
                <a:solidFill>
                  <a:srgbClr val="231F20"/>
                </a:solidFill>
                <a:latin typeface="Helvetica Neue"/>
                <a:cs typeface="Helvetica Neue"/>
              </a:rPr>
              <a:t>to</a:t>
            </a:r>
            <a:endParaRPr sz="3000" dirty="0">
              <a:latin typeface="Helvetica Neue"/>
              <a:cs typeface="Helvetica Neue"/>
            </a:endParaRPr>
          </a:p>
          <a:p>
            <a:pPr marL="12700" marR="5080">
              <a:lnSpc>
                <a:spcPct val="100000"/>
              </a:lnSpc>
            </a:pPr>
            <a:r>
              <a:rPr sz="3000" dirty="0">
                <a:solidFill>
                  <a:srgbClr val="231F20"/>
                </a:solidFill>
                <a:latin typeface="Helvetica Neue"/>
                <a:cs typeface="Helvetica Neue"/>
              </a:rPr>
              <a:t>each ‘painting’. Expert</a:t>
            </a:r>
            <a:r>
              <a:rPr sz="3000" spc="-75" dirty="0">
                <a:solidFill>
                  <a:srgbClr val="231F20"/>
                </a:solidFill>
                <a:latin typeface="Helvetica Neue"/>
                <a:cs typeface="Helvetica Neue"/>
              </a:rPr>
              <a:t> </a:t>
            </a:r>
            <a:r>
              <a:rPr sz="3000" dirty="0">
                <a:solidFill>
                  <a:srgbClr val="231F20"/>
                </a:solidFill>
                <a:latin typeface="Helvetica Neue"/>
                <a:cs typeface="Helvetica Neue"/>
              </a:rPr>
              <a:t>critical</a:t>
            </a:r>
            <a:r>
              <a:rPr sz="3000" spc="-25" dirty="0">
                <a:solidFill>
                  <a:srgbClr val="231F20"/>
                </a:solidFill>
                <a:latin typeface="Helvetica Neue"/>
                <a:cs typeface="Helvetica Neue"/>
              </a:rPr>
              <a:t> </a:t>
            </a:r>
            <a:r>
              <a:rPr sz="3000" dirty="0">
                <a:solidFill>
                  <a:srgbClr val="231F20"/>
                </a:solidFill>
                <a:latin typeface="Helvetica Neue"/>
                <a:cs typeface="Helvetica Neue"/>
              </a:rPr>
              <a:t>commentary  was also available online and could be  accessed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mobile</a:t>
            </a:r>
            <a:r>
              <a:rPr sz="3000" spc="-10" dirty="0">
                <a:solidFill>
                  <a:srgbClr val="231F20"/>
                </a:solidFill>
                <a:latin typeface="Helvetica Neue"/>
                <a:cs typeface="Helvetica Neue"/>
              </a:rPr>
              <a:t> </a:t>
            </a:r>
            <a:r>
              <a:rPr sz="3000" dirty="0">
                <a:solidFill>
                  <a:srgbClr val="231F20"/>
                </a:solidFill>
                <a:latin typeface="Helvetica Neue"/>
                <a:cs typeface="Helvetica Neue"/>
              </a:rPr>
              <a:t>devices.</a:t>
            </a:r>
            <a:endParaRPr sz="3000" dirty="0">
              <a:latin typeface="Helvetica Neue"/>
              <a:cs typeface="Helvetica Neue"/>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34268"/>
            <a:ext cx="4445690" cy="6668536"/>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5945300" y="1968411"/>
            <a:ext cx="3448685" cy="3683000"/>
          </a:xfrm>
          <a:prstGeom prst="rect">
            <a:avLst/>
          </a:prstGeom>
        </p:spPr>
        <p:txBody>
          <a:bodyPr vert="horz" wrap="square" lIns="0" tIns="12700" rIns="0" bIns="0" rtlCol="0">
            <a:spAutoFit/>
          </a:bodyPr>
          <a:lstStyle/>
          <a:p>
            <a:pPr marL="12700" marR="153670">
              <a:lnSpc>
                <a:spcPct val="100000"/>
              </a:lnSpc>
              <a:spcBef>
                <a:spcPts val="100"/>
              </a:spcBef>
            </a:pPr>
            <a:r>
              <a:rPr sz="3000" dirty="0">
                <a:solidFill>
                  <a:srgbClr val="231F20"/>
                </a:solidFill>
                <a:latin typeface="Helvetica Neue"/>
                <a:cs typeface="Helvetica Neue"/>
              </a:rPr>
              <a:t>The </a:t>
            </a:r>
            <a:r>
              <a:rPr sz="3000" i="1" dirty="0">
                <a:solidFill>
                  <a:srgbClr val="231F20"/>
                </a:solidFill>
                <a:latin typeface="Helvetica Neue"/>
                <a:cs typeface="Helvetica Neue"/>
              </a:rPr>
              <a:t>National  Gallery </a:t>
            </a:r>
            <a:r>
              <a:rPr sz="3000" dirty="0">
                <a:solidFill>
                  <a:srgbClr val="231F20"/>
                </a:solidFill>
                <a:latin typeface="Helvetica Neue"/>
                <a:cs typeface="Helvetica Neue"/>
              </a:rPr>
              <a:t>also</a:t>
            </a:r>
            <a:r>
              <a:rPr sz="3000" spc="-100" dirty="0">
                <a:solidFill>
                  <a:srgbClr val="231F20"/>
                </a:solidFill>
                <a:latin typeface="Helvetica Neue"/>
                <a:cs typeface="Helvetica Neue"/>
              </a:rPr>
              <a:t> </a:t>
            </a:r>
            <a:r>
              <a:rPr sz="3000" spc="-15" dirty="0">
                <a:solidFill>
                  <a:srgbClr val="231F20"/>
                </a:solidFill>
                <a:latin typeface="Helvetica Neue"/>
                <a:cs typeface="Helvetica Neue"/>
              </a:rPr>
              <a:t>offered</a:t>
            </a: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themed</a:t>
            </a:r>
            <a:r>
              <a:rPr sz="3000" spc="-50" dirty="0">
                <a:solidFill>
                  <a:srgbClr val="231F20"/>
                </a:solidFill>
                <a:latin typeface="Helvetica Neue"/>
                <a:cs typeface="Helvetica Neue"/>
              </a:rPr>
              <a:t> </a:t>
            </a:r>
            <a:r>
              <a:rPr sz="3000" dirty="0">
                <a:solidFill>
                  <a:srgbClr val="231F20"/>
                </a:solidFill>
                <a:latin typeface="Helvetica Neue"/>
                <a:cs typeface="Helvetica Neue"/>
              </a:rPr>
              <a:t>tours,</a:t>
            </a:r>
            <a:r>
              <a:rPr sz="3000" spc="-50" dirty="0">
                <a:solidFill>
                  <a:srgbClr val="231F20"/>
                </a:solidFill>
                <a:latin typeface="Helvetica Neue"/>
                <a:cs typeface="Helvetica Neue"/>
              </a:rPr>
              <a:t> </a:t>
            </a:r>
            <a:r>
              <a:rPr sz="3000" dirty="0">
                <a:solidFill>
                  <a:srgbClr val="231F20"/>
                </a:solidFill>
                <a:latin typeface="Helvetica Neue"/>
                <a:cs typeface="Helvetica Neue"/>
              </a:rPr>
              <a:t>audio  commentary and  the campaign was  </a:t>
            </a:r>
            <a:r>
              <a:rPr sz="3000" spc="-10" dirty="0">
                <a:solidFill>
                  <a:srgbClr val="231F20"/>
                </a:solidFill>
                <a:latin typeface="Helvetica Neue"/>
                <a:cs typeface="Helvetica Neue"/>
              </a:rPr>
              <a:t>propogated through  </a:t>
            </a:r>
            <a:r>
              <a:rPr sz="3000" dirty="0">
                <a:solidFill>
                  <a:srgbClr val="231F20"/>
                </a:solidFill>
                <a:latin typeface="Helvetica Neue"/>
                <a:cs typeface="Helvetica Neue"/>
              </a:rPr>
              <a:t>photosharing on  social</a:t>
            </a:r>
            <a:r>
              <a:rPr sz="3000" spc="-10" dirty="0">
                <a:solidFill>
                  <a:srgbClr val="231F20"/>
                </a:solidFill>
                <a:latin typeface="Helvetica Neue"/>
                <a:cs typeface="Helvetica Neue"/>
              </a:rPr>
              <a:t> </a:t>
            </a:r>
            <a:r>
              <a:rPr sz="3000" dirty="0">
                <a:solidFill>
                  <a:srgbClr val="231F20"/>
                </a:solidFill>
                <a:latin typeface="Helvetica Neue"/>
                <a:cs typeface="Helvetica Neue"/>
              </a:rPr>
              <a:t>media.</a:t>
            </a:r>
            <a:endParaRPr sz="3000">
              <a:latin typeface="Helvetica Neue"/>
              <a:cs typeface="Helvetica Neue"/>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902080" y="457596"/>
            <a:ext cx="8887838" cy="6645209"/>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57212"/>
            <a:ext cx="4430400" cy="6645592"/>
          </a:xfrm>
          <a:prstGeom prst="rect">
            <a:avLst/>
          </a:prstGeom>
          <a:blipFill>
            <a:blip cstate="print"/>
            <a:stretch>
              <a:fillRect/>
            </a:stretch>
          </a:blipFill>
        </p:spPr>
        <p:txBody>
          <a:bodyPr wrap="square" lIns="0" tIns="0" rIns="0" bIns="0" rtlCol="0"/>
          <a:lstStyle/>
          <a:p>
            <a:endParaRPr/>
          </a:p>
        </p:txBody>
      </p:sp>
      <p:sp>
        <p:nvSpPr>
          <p:cNvPr id="3" name="object 3"/>
          <p:cNvSpPr/>
          <p:nvPr/>
        </p:nvSpPr>
        <p:spPr>
          <a:xfrm>
            <a:off x="5804408" y="457212"/>
            <a:ext cx="4430392" cy="6645592"/>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59424" y="469500"/>
            <a:ext cx="9973143" cy="6633305"/>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90601" y="457212"/>
            <a:ext cx="9910798" cy="6672496"/>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49541" y="494995"/>
            <a:ext cx="9392907" cy="6607809"/>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31809" y="470992"/>
            <a:ext cx="8628380" cy="6631813"/>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363299" y="1661015"/>
            <a:ext cx="6199505" cy="50546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As we have seen, meaning is often  derived </a:t>
            </a:r>
            <a:r>
              <a:rPr sz="3000" spc="-15" dirty="0">
                <a:solidFill>
                  <a:srgbClr val="231F20"/>
                </a:solidFill>
                <a:latin typeface="Helvetica Neue"/>
                <a:cs typeface="Helvetica Neue"/>
              </a:rPr>
              <a:t>from </a:t>
            </a:r>
            <a:r>
              <a:rPr sz="3000" spc="-5" dirty="0">
                <a:solidFill>
                  <a:srgbClr val="231F20"/>
                </a:solidFill>
                <a:latin typeface="Helvetica Neue"/>
                <a:cs typeface="Helvetica Neue"/>
              </a:rPr>
              <a:t>surroundings </a:t>
            </a:r>
            <a:r>
              <a:rPr sz="3000" dirty="0">
                <a:solidFill>
                  <a:srgbClr val="231F20"/>
                </a:solidFill>
                <a:latin typeface="Helvetica Neue"/>
                <a:cs typeface="Helvetica Neue"/>
              </a:rPr>
              <a:t>(context).  Another example we can</a:t>
            </a:r>
            <a:r>
              <a:rPr sz="3000" spc="-80" dirty="0">
                <a:solidFill>
                  <a:srgbClr val="231F20"/>
                </a:solidFill>
                <a:latin typeface="Helvetica Neue"/>
                <a:cs typeface="Helvetica Neue"/>
              </a:rPr>
              <a:t> </a:t>
            </a:r>
            <a:r>
              <a:rPr sz="3000" dirty="0">
                <a:solidFill>
                  <a:srgbClr val="231F20"/>
                </a:solidFill>
                <a:latin typeface="Helvetica Neue"/>
                <a:cs typeface="Helvetica Neue"/>
              </a:rPr>
              <a:t>consider</a:t>
            </a:r>
            <a:r>
              <a:rPr sz="3000" spc="-20" dirty="0">
                <a:solidFill>
                  <a:srgbClr val="231F20"/>
                </a:solidFill>
                <a:latin typeface="Helvetica Neue"/>
                <a:cs typeface="Helvetica Neue"/>
              </a:rPr>
              <a:t> </a:t>
            </a:r>
            <a:r>
              <a:rPr sz="3000" dirty="0">
                <a:solidFill>
                  <a:srgbClr val="231F20"/>
                </a:solidFill>
                <a:latin typeface="Helvetica Neue"/>
                <a:cs typeface="Helvetica Neue"/>
              </a:rPr>
              <a:t>is  the human form in the landscape;  </a:t>
            </a:r>
            <a:r>
              <a:rPr sz="3000" spc="-90" dirty="0">
                <a:solidFill>
                  <a:srgbClr val="231F20"/>
                </a:solidFill>
                <a:latin typeface="Helvetica Neue"/>
                <a:cs typeface="Helvetica Neue"/>
              </a:rPr>
              <a:t>We </a:t>
            </a:r>
            <a:r>
              <a:rPr sz="3000" dirty="0">
                <a:solidFill>
                  <a:srgbClr val="231F20"/>
                </a:solidFill>
                <a:latin typeface="Helvetica Neue"/>
                <a:cs typeface="Helvetica Neue"/>
              </a:rPr>
              <a:t>will look</a:t>
            </a:r>
            <a:r>
              <a:rPr sz="3000" spc="80" dirty="0">
                <a:solidFill>
                  <a:srgbClr val="231F20"/>
                </a:solidFill>
                <a:latin typeface="Helvetica Neue"/>
                <a:cs typeface="Helvetica Neue"/>
              </a:rPr>
              <a:t> </a:t>
            </a:r>
            <a:r>
              <a:rPr sz="3000" dirty="0">
                <a:solidFill>
                  <a:srgbClr val="231F20"/>
                </a:solidFill>
                <a:latin typeface="Helvetica Neue"/>
                <a:cs typeface="Helvetica Neue"/>
              </a:rPr>
              <a:t>at:</a:t>
            </a:r>
            <a:endParaRPr sz="3000">
              <a:latin typeface="Helvetica Neue"/>
              <a:cs typeface="Helvetica Neue"/>
            </a:endParaRPr>
          </a:p>
          <a:p>
            <a:pPr marL="12700" marR="4167504">
              <a:lnSpc>
                <a:spcPct val="100000"/>
              </a:lnSpc>
            </a:pPr>
            <a:r>
              <a:rPr sz="3000" dirty="0">
                <a:solidFill>
                  <a:srgbClr val="231F20"/>
                </a:solidFill>
                <a:latin typeface="Helvetica Neue"/>
                <a:cs typeface="Helvetica Neue"/>
              </a:rPr>
              <a:t>one urban,  one</a:t>
            </a:r>
            <a:r>
              <a:rPr sz="3000" spc="-100" dirty="0">
                <a:solidFill>
                  <a:srgbClr val="231F20"/>
                </a:solidFill>
                <a:latin typeface="Helvetica Neue"/>
                <a:cs typeface="Helvetica Neue"/>
              </a:rPr>
              <a:t> </a:t>
            </a:r>
            <a:r>
              <a:rPr sz="3000" dirty="0">
                <a:solidFill>
                  <a:srgbClr val="231F20"/>
                </a:solidFill>
                <a:latin typeface="Helvetica Neue"/>
                <a:cs typeface="Helvetica Neue"/>
              </a:rPr>
              <a:t>natural,</a:t>
            </a:r>
            <a:endParaRPr sz="3000">
              <a:latin typeface="Helvetica Neue"/>
              <a:cs typeface="Helvetica Neue"/>
            </a:endParaRPr>
          </a:p>
          <a:p>
            <a:pPr marL="12700">
              <a:lnSpc>
                <a:spcPct val="100000"/>
              </a:lnSpc>
            </a:pPr>
            <a:r>
              <a:rPr sz="3000" dirty="0">
                <a:solidFill>
                  <a:srgbClr val="231F20"/>
                </a:solidFill>
                <a:latin typeface="Helvetica Neue"/>
                <a:cs typeface="Helvetica Neue"/>
              </a:rPr>
              <a:t>one </a:t>
            </a:r>
            <a:r>
              <a:rPr sz="3000" spc="-10" dirty="0">
                <a:solidFill>
                  <a:srgbClr val="231F20"/>
                </a:solidFill>
                <a:latin typeface="Helvetica Neue"/>
                <a:cs typeface="Helvetica Neue"/>
              </a:rPr>
              <a:t>surrounded </a:t>
            </a:r>
            <a:r>
              <a:rPr sz="3000" dirty="0">
                <a:solidFill>
                  <a:srgbClr val="231F20"/>
                </a:solidFill>
                <a:latin typeface="Helvetica Neue"/>
                <a:cs typeface="Helvetica Neue"/>
              </a:rPr>
              <a:t>by </a:t>
            </a:r>
            <a:r>
              <a:rPr sz="3000" spc="-70" dirty="0">
                <a:solidFill>
                  <a:srgbClr val="231F20"/>
                </a:solidFill>
                <a:latin typeface="Helvetica Neue"/>
                <a:cs typeface="Helvetica Neue"/>
              </a:rPr>
              <a:t>air,</a:t>
            </a:r>
            <a:endParaRPr sz="3000">
              <a:latin typeface="Helvetica Neue"/>
              <a:cs typeface="Helvetica Neue"/>
            </a:endParaRPr>
          </a:p>
          <a:p>
            <a:pPr marL="12700" marR="956310">
              <a:lnSpc>
                <a:spcPct val="100000"/>
              </a:lnSpc>
            </a:pPr>
            <a:r>
              <a:rPr sz="3000" dirty="0">
                <a:solidFill>
                  <a:srgbClr val="231F20"/>
                </a:solidFill>
                <a:latin typeface="Helvetica Neue"/>
                <a:cs typeface="Helvetica Neue"/>
              </a:rPr>
              <a:t>the other </a:t>
            </a:r>
            <a:r>
              <a:rPr sz="3000" spc="-10" dirty="0">
                <a:solidFill>
                  <a:srgbClr val="231F20"/>
                </a:solidFill>
                <a:latin typeface="Helvetica Neue"/>
                <a:cs typeface="Helvetica Neue"/>
              </a:rPr>
              <a:t>surrounded </a:t>
            </a:r>
            <a:r>
              <a:rPr sz="3000" dirty="0">
                <a:solidFill>
                  <a:srgbClr val="231F20"/>
                </a:solidFill>
                <a:latin typeface="Helvetica Neue"/>
                <a:cs typeface="Helvetica Neue"/>
              </a:rPr>
              <a:t>by</a:t>
            </a:r>
            <a:r>
              <a:rPr sz="3000" spc="-25" dirty="0">
                <a:solidFill>
                  <a:srgbClr val="231F20"/>
                </a:solidFill>
                <a:latin typeface="Helvetica Neue"/>
                <a:cs typeface="Helvetica Neue"/>
              </a:rPr>
              <a:t> </a:t>
            </a:r>
            <a:r>
              <a:rPr sz="3000" spc="-50" dirty="0">
                <a:solidFill>
                  <a:srgbClr val="231F20"/>
                </a:solidFill>
                <a:latin typeface="Helvetica Neue"/>
                <a:cs typeface="Helvetica Neue"/>
              </a:rPr>
              <a:t>water,  </a:t>
            </a:r>
            <a:r>
              <a:rPr sz="3000" dirty="0">
                <a:solidFill>
                  <a:srgbClr val="231F20"/>
                </a:solidFill>
                <a:latin typeface="Helvetica Neue"/>
                <a:cs typeface="Helvetica Neue"/>
              </a:rPr>
              <a:t>one</a:t>
            </a:r>
            <a:r>
              <a:rPr sz="3000" spc="-5" dirty="0">
                <a:solidFill>
                  <a:srgbClr val="231F20"/>
                </a:solidFill>
                <a:latin typeface="Helvetica Neue"/>
                <a:cs typeface="Helvetica Neue"/>
              </a:rPr>
              <a:t> </a:t>
            </a:r>
            <a:r>
              <a:rPr sz="3000" dirty="0">
                <a:solidFill>
                  <a:srgbClr val="231F20"/>
                </a:solidFill>
                <a:latin typeface="Helvetica Neue"/>
                <a:cs typeface="Helvetica Neue"/>
              </a:rPr>
              <a:t>isolated,</a:t>
            </a:r>
            <a:endParaRPr sz="3000">
              <a:latin typeface="Helvetica Neue"/>
              <a:cs typeface="Helvetica Neue"/>
            </a:endParaRPr>
          </a:p>
          <a:p>
            <a:pPr marL="12700">
              <a:lnSpc>
                <a:spcPct val="100000"/>
              </a:lnSpc>
            </a:pPr>
            <a:r>
              <a:rPr sz="3000" dirty="0">
                <a:solidFill>
                  <a:srgbClr val="231F20"/>
                </a:solidFill>
                <a:latin typeface="Helvetica Neue"/>
                <a:cs typeface="Helvetica Neue"/>
              </a:rPr>
              <a:t>one interacting with the</a:t>
            </a:r>
            <a:r>
              <a:rPr sz="3000" spc="-60" dirty="0">
                <a:solidFill>
                  <a:srgbClr val="231F20"/>
                </a:solidFill>
                <a:latin typeface="Helvetica Neue"/>
                <a:cs typeface="Helvetica Neue"/>
              </a:rPr>
              <a:t> </a:t>
            </a:r>
            <a:r>
              <a:rPr sz="3000" spc="-25" dirty="0">
                <a:solidFill>
                  <a:srgbClr val="231F20"/>
                </a:solidFill>
                <a:latin typeface="Helvetica Neue"/>
                <a:cs typeface="Helvetica Neue"/>
              </a:rPr>
              <a:t>community.</a:t>
            </a:r>
            <a:endParaRPr sz="3000">
              <a:latin typeface="Helvetica Neue"/>
              <a:cs typeface="Helvetica Neue"/>
            </a:endParaRPr>
          </a:p>
        </p:txBody>
      </p:sp>
      <p:sp>
        <p:nvSpPr>
          <p:cNvPr id="3" name="object 3"/>
          <p:cNvSpPr txBox="1">
            <a:spLocks noGrp="1"/>
          </p:cNvSpPr>
          <p:nvPr>
            <p:ph type="title"/>
          </p:nvPr>
        </p:nvSpPr>
        <p:spPr>
          <a:xfrm>
            <a:off x="2033642" y="428851"/>
            <a:ext cx="6624955" cy="695960"/>
          </a:xfrm>
          <a:prstGeom prst="rect">
            <a:avLst/>
          </a:prstGeom>
        </p:spPr>
        <p:txBody>
          <a:bodyPr vert="horz" wrap="square" lIns="0" tIns="12700" rIns="0" bIns="0" rtlCol="0">
            <a:spAutoFit/>
          </a:bodyPr>
          <a:lstStyle/>
          <a:p>
            <a:pPr marL="12700">
              <a:lnSpc>
                <a:spcPct val="100000"/>
              </a:lnSpc>
              <a:spcBef>
                <a:spcPts val="100"/>
              </a:spcBef>
            </a:pPr>
            <a:r>
              <a:rPr sz="4400" b="1" spc="60" dirty="0">
                <a:latin typeface="Helvetica Neue Condensed"/>
                <a:cs typeface="Helvetica Neue Condensed"/>
              </a:rPr>
              <a:t>Context </a:t>
            </a:r>
            <a:r>
              <a:rPr sz="4400" b="1" spc="85" dirty="0">
                <a:latin typeface="Helvetica Neue Condensed"/>
                <a:cs typeface="Helvetica Neue Condensed"/>
              </a:rPr>
              <a:t>and </a:t>
            </a:r>
            <a:r>
              <a:rPr sz="4400" b="1" spc="80" dirty="0">
                <a:latin typeface="Helvetica Neue Condensed"/>
                <a:cs typeface="Helvetica Neue Condensed"/>
              </a:rPr>
              <a:t>the </a:t>
            </a:r>
            <a:r>
              <a:rPr sz="4400" b="1" spc="85" dirty="0">
                <a:latin typeface="Helvetica Neue Condensed"/>
                <a:cs typeface="Helvetica Neue Condensed"/>
              </a:rPr>
              <a:t>human</a:t>
            </a:r>
            <a:r>
              <a:rPr sz="4400" b="1" spc="50" dirty="0">
                <a:latin typeface="Helvetica Neue Condensed"/>
                <a:cs typeface="Helvetica Neue Condensed"/>
              </a:rPr>
              <a:t> </a:t>
            </a:r>
            <a:r>
              <a:rPr sz="4400" b="1" spc="85" dirty="0">
                <a:latin typeface="Helvetica Neue Condensed"/>
                <a:cs typeface="Helvetica Neue Condensed"/>
              </a:rPr>
              <a:t>form</a:t>
            </a:r>
            <a:endParaRPr sz="4400">
              <a:latin typeface="Helvetica Neue Condensed"/>
              <a:cs typeface="Helvetica Neue Condensed"/>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12"/>
            <a:ext cx="5679744" cy="7559992"/>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6593299" y="6419545"/>
            <a:ext cx="3686810" cy="756920"/>
          </a:xfrm>
          <a:prstGeom prst="rect">
            <a:avLst/>
          </a:prstGeom>
        </p:spPr>
        <p:txBody>
          <a:bodyPr vert="horz" wrap="square" lIns="0" tIns="12700" rIns="0" bIns="0" rtlCol="0">
            <a:spAutoFit/>
          </a:bodyPr>
          <a:lstStyle/>
          <a:p>
            <a:pPr marL="12700" marR="5080">
              <a:lnSpc>
                <a:spcPct val="100000"/>
              </a:lnSpc>
              <a:spcBef>
                <a:spcPts val="100"/>
              </a:spcBef>
            </a:pPr>
            <a:r>
              <a:rPr sz="2400" spc="-15" dirty="0">
                <a:solidFill>
                  <a:srgbClr val="231F20"/>
                </a:solidFill>
                <a:latin typeface="HelveticaNeue-Medium"/>
                <a:cs typeface="HelveticaNeue-Medium"/>
              </a:rPr>
              <a:t>Marc </a:t>
            </a:r>
            <a:r>
              <a:rPr sz="2400" dirty="0">
                <a:solidFill>
                  <a:srgbClr val="231F20"/>
                </a:solidFill>
                <a:latin typeface="HelveticaNeue-Medium"/>
                <a:cs typeface="HelveticaNeue-Medium"/>
              </a:rPr>
              <a:t>Jenkins, 2011, </a:t>
            </a:r>
            <a:r>
              <a:rPr sz="2400" i="1" spc="-70" dirty="0">
                <a:solidFill>
                  <a:srgbClr val="231F20"/>
                </a:solidFill>
                <a:latin typeface="Helvetica Neue"/>
                <a:cs typeface="Helvetica Neue"/>
              </a:rPr>
              <a:t>Tape  </a:t>
            </a:r>
            <a:r>
              <a:rPr sz="2400" i="1" spc="-5" dirty="0">
                <a:solidFill>
                  <a:srgbClr val="231F20"/>
                </a:solidFill>
                <a:latin typeface="Helvetica Neue"/>
                <a:cs typeface="Helvetica Neue"/>
              </a:rPr>
              <a:t>sculpture. </a:t>
            </a:r>
            <a:r>
              <a:rPr sz="2400" spc="-40" dirty="0">
                <a:solidFill>
                  <a:srgbClr val="231F20"/>
                </a:solidFill>
                <a:latin typeface="HelveticaNeue-Medium"/>
                <a:cs typeface="HelveticaNeue-Medium"/>
              </a:rPr>
              <a:t>[Tape,</a:t>
            </a:r>
            <a:r>
              <a:rPr sz="2400" spc="-100" dirty="0">
                <a:solidFill>
                  <a:srgbClr val="231F20"/>
                </a:solidFill>
                <a:latin typeface="HelveticaNeue-Medium"/>
                <a:cs typeface="HelveticaNeue-Medium"/>
              </a:rPr>
              <a:t> </a:t>
            </a:r>
            <a:r>
              <a:rPr sz="2400" dirty="0">
                <a:solidFill>
                  <a:srgbClr val="231F20"/>
                </a:solidFill>
                <a:latin typeface="HelveticaNeue-Medium"/>
                <a:cs typeface="HelveticaNeue-Medium"/>
              </a:rPr>
              <a:t>clothing].</a:t>
            </a:r>
            <a:endParaRPr sz="2400">
              <a:latin typeface="HelveticaNeue-Medium"/>
              <a:cs typeface="HelveticaNeue-Medium"/>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22299" y="1739811"/>
            <a:ext cx="6589395" cy="4140200"/>
          </a:xfrm>
          <a:prstGeom prst="rect">
            <a:avLst/>
          </a:prstGeom>
        </p:spPr>
        <p:txBody>
          <a:bodyPr vert="horz" wrap="square" lIns="0" tIns="12700" rIns="0" bIns="0" rtlCol="0">
            <a:spAutoFit/>
          </a:bodyPr>
          <a:lstStyle/>
          <a:p>
            <a:pPr marL="12700" marR="145415">
              <a:lnSpc>
                <a:spcPct val="100000"/>
              </a:lnSpc>
              <a:spcBef>
                <a:spcPts val="100"/>
              </a:spcBef>
            </a:pPr>
            <a:r>
              <a:rPr lang="en-GB" sz="3000" dirty="0">
                <a:solidFill>
                  <a:srgbClr val="231F20"/>
                </a:solidFill>
                <a:latin typeface="Helvetica Neue"/>
                <a:cs typeface="Helvetica Neue"/>
              </a:rPr>
              <a:t>A</a:t>
            </a:r>
            <a:r>
              <a:rPr sz="3000" dirty="0">
                <a:solidFill>
                  <a:srgbClr val="231F20"/>
                </a:solidFill>
                <a:latin typeface="Helvetica Neue"/>
                <a:cs typeface="Helvetica Neue"/>
              </a:rPr>
              <a:t>s part of </a:t>
            </a:r>
            <a:r>
              <a:rPr sz="3000" i="1" spc="-10" dirty="0">
                <a:solidFill>
                  <a:srgbClr val="231F20"/>
                </a:solidFill>
                <a:latin typeface="Helvetica Neue"/>
                <a:cs typeface="Helvetica Neue"/>
              </a:rPr>
              <a:t>Project  </a:t>
            </a:r>
            <a:r>
              <a:rPr sz="3000" i="1" dirty="0">
                <a:solidFill>
                  <a:srgbClr val="231F20"/>
                </a:solidFill>
                <a:latin typeface="Helvetica Neue"/>
                <a:cs typeface="Helvetica Neue"/>
              </a:rPr>
              <a:t>84</a:t>
            </a:r>
            <a:r>
              <a:rPr sz="3000" dirty="0">
                <a:solidFill>
                  <a:srgbClr val="231F20"/>
                </a:solidFill>
                <a:latin typeface="Helvetica Neue"/>
                <a:cs typeface="Helvetica Neue"/>
              </a:rPr>
              <a:t>, Jenkins</a:t>
            </a:r>
            <a:r>
              <a:rPr lang="en-GB" sz="3000" dirty="0">
                <a:solidFill>
                  <a:srgbClr val="231F20"/>
                </a:solidFill>
                <a:latin typeface="Helvetica Neue"/>
                <a:cs typeface="Helvetica Neue"/>
              </a:rPr>
              <a:t> </a:t>
            </a:r>
            <a:r>
              <a:rPr sz="3000" spc="-10" dirty="0">
                <a:solidFill>
                  <a:srgbClr val="231F20"/>
                </a:solidFill>
                <a:latin typeface="Helvetica Neue"/>
                <a:cs typeface="Helvetica Neue"/>
              </a:rPr>
              <a:t>produced </a:t>
            </a:r>
            <a:r>
              <a:rPr sz="3000" dirty="0">
                <a:solidFill>
                  <a:srgbClr val="231F20"/>
                </a:solidFill>
                <a:latin typeface="Helvetica Neue"/>
                <a:cs typeface="Helvetica Neue"/>
              </a:rPr>
              <a:t>84</a:t>
            </a:r>
            <a:r>
              <a:rPr sz="3000" spc="-65" dirty="0">
                <a:solidFill>
                  <a:srgbClr val="231F20"/>
                </a:solidFill>
                <a:latin typeface="Helvetica Neue"/>
                <a:cs typeface="Helvetica Neue"/>
              </a:rPr>
              <a:t> </a:t>
            </a:r>
            <a:r>
              <a:rPr sz="3000" dirty="0">
                <a:solidFill>
                  <a:srgbClr val="231F20"/>
                </a:solidFill>
                <a:latin typeface="Helvetica Neue"/>
                <a:cs typeface="Helvetica Neue"/>
              </a:rPr>
              <a:t>hooded </a:t>
            </a:r>
            <a:r>
              <a:rPr sz="3000" spc="-10" dirty="0">
                <a:solidFill>
                  <a:srgbClr val="231F20"/>
                </a:solidFill>
                <a:latin typeface="Helvetica Neue"/>
                <a:cs typeface="Helvetica Neue"/>
              </a:rPr>
              <a:t>figures </a:t>
            </a:r>
            <a:r>
              <a:rPr sz="3000" dirty="0">
                <a:solidFill>
                  <a:srgbClr val="231F20"/>
                </a:solidFill>
                <a:latin typeface="Helvetica Neue"/>
                <a:cs typeface="Helvetica Neue"/>
              </a:rPr>
              <a:t>and placed them on top</a:t>
            </a:r>
            <a:r>
              <a:rPr sz="3000" spc="-35" dirty="0">
                <a:solidFill>
                  <a:srgbClr val="231F20"/>
                </a:solidFill>
                <a:latin typeface="Helvetica Neue"/>
                <a:cs typeface="Helvetica Neue"/>
              </a:rPr>
              <a:t> </a:t>
            </a:r>
            <a:r>
              <a:rPr sz="3000" dirty="0">
                <a:solidFill>
                  <a:srgbClr val="231F20"/>
                </a:solidFill>
                <a:latin typeface="Helvetica Neue"/>
                <a:cs typeface="Helvetica Neue"/>
              </a:rPr>
              <a:t>of</a:t>
            </a:r>
            <a:r>
              <a:rPr lang="en-GB" sz="3000" dirty="0">
                <a:latin typeface="Helvetica Neue"/>
                <a:cs typeface="Helvetica Neue"/>
              </a:rPr>
              <a:t> </a:t>
            </a:r>
            <a:r>
              <a:rPr sz="3000" dirty="0">
                <a:solidFill>
                  <a:srgbClr val="231F20"/>
                </a:solidFill>
                <a:latin typeface="Helvetica Neue"/>
                <a:cs typeface="Helvetica Neue"/>
              </a:rPr>
              <a:t>the ITV </a:t>
            </a:r>
            <a:r>
              <a:rPr sz="3000" spc="-5" dirty="0">
                <a:solidFill>
                  <a:srgbClr val="231F20"/>
                </a:solidFill>
                <a:latin typeface="Helvetica Neue"/>
                <a:cs typeface="Helvetica Neue"/>
              </a:rPr>
              <a:t>Broadcasting </a:t>
            </a:r>
            <a:r>
              <a:rPr sz="3000" dirty="0">
                <a:solidFill>
                  <a:srgbClr val="231F20"/>
                </a:solidFill>
                <a:latin typeface="Helvetica Neue"/>
                <a:cs typeface="Helvetica Neue"/>
              </a:rPr>
              <a:t>building to</a:t>
            </a:r>
            <a:r>
              <a:rPr sz="3000" spc="-90" dirty="0">
                <a:solidFill>
                  <a:srgbClr val="231F20"/>
                </a:solidFill>
                <a:latin typeface="Helvetica Neue"/>
                <a:cs typeface="Helvetica Neue"/>
              </a:rPr>
              <a:t> </a:t>
            </a:r>
            <a:r>
              <a:rPr sz="3000" dirty="0">
                <a:solidFill>
                  <a:srgbClr val="231F20"/>
                </a:solidFill>
                <a:latin typeface="Helvetica Neue"/>
                <a:cs typeface="Helvetica Neue"/>
              </a:rPr>
              <a:t>raise  </a:t>
            </a:r>
            <a:r>
              <a:rPr sz="3000" spc="-10" dirty="0">
                <a:solidFill>
                  <a:srgbClr val="231F20"/>
                </a:solidFill>
                <a:latin typeface="Helvetica Neue"/>
                <a:cs typeface="Helvetica Neue"/>
              </a:rPr>
              <a:t>aw</a:t>
            </a:r>
            <a:r>
              <a:rPr lang="en-GB" sz="3000" spc="-10" dirty="0">
                <a:solidFill>
                  <a:srgbClr val="231F20"/>
                </a:solidFill>
                <a:latin typeface="Helvetica Neue"/>
                <a:cs typeface="Helvetica Neue"/>
              </a:rPr>
              <a:t>a</a:t>
            </a:r>
            <a:r>
              <a:rPr sz="3000" spc="-10" dirty="0" err="1">
                <a:solidFill>
                  <a:srgbClr val="231F20"/>
                </a:solidFill>
                <a:latin typeface="Helvetica Neue"/>
                <a:cs typeface="Helvetica Neue"/>
              </a:rPr>
              <a:t>reness</a:t>
            </a:r>
            <a:r>
              <a:rPr sz="3000" spc="-10" dirty="0">
                <a:solidFill>
                  <a:srgbClr val="231F20"/>
                </a:solidFill>
                <a:latin typeface="Helvetica Neue"/>
                <a:cs typeface="Helvetica Neue"/>
              </a:rPr>
              <a:t> </a:t>
            </a:r>
            <a:r>
              <a:rPr sz="3000" dirty="0">
                <a:solidFill>
                  <a:srgbClr val="231F20"/>
                </a:solidFill>
                <a:latin typeface="Helvetica Neue"/>
                <a:cs typeface="Helvetica Neue"/>
              </a:rPr>
              <a:t>about male mental health  in 2018. </a:t>
            </a:r>
            <a:r>
              <a:rPr sz="3000" spc="-60" dirty="0">
                <a:solidFill>
                  <a:srgbClr val="231F20"/>
                </a:solidFill>
                <a:latin typeface="Helvetica Neue"/>
                <a:cs typeface="Helvetica Neue"/>
              </a:rPr>
              <a:t>It’s </a:t>
            </a:r>
            <a:r>
              <a:rPr sz="3000" dirty="0">
                <a:solidFill>
                  <a:srgbClr val="231F20"/>
                </a:solidFill>
                <a:latin typeface="Helvetica Neue"/>
                <a:cs typeface="Helvetica Neue"/>
              </a:rPr>
              <a:t>context was essential</a:t>
            </a:r>
            <a:r>
              <a:rPr sz="3000" spc="-5" dirty="0">
                <a:solidFill>
                  <a:srgbClr val="231F20"/>
                </a:solidFill>
                <a:latin typeface="Helvetica Neue"/>
                <a:cs typeface="Helvetica Neue"/>
              </a:rPr>
              <a:t> </a:t>
            </a:r>
            <a:r>
              <a:rPr sz="3000" dirty="0">
                <a:solidFill>
                  <a:srgbClr val="231F20"/>
                </a:solidFill>
                <a:latin typeface="Helvetica Neue"/>
                <a:cs typeface="Helvetica Neue"/>
              </a:rPr>
              <a:t>to</a:t>
            </a:r>
            <a:endParaRPr sz="3000" dirty="0">
              <a:latin typeface="Helvetica Neue"/>
              <a:cs typeface="Helvetica Neue"/>
            </a:endParaRPr>
          </a:p>
          <a:p>
            <a:pPr marL="12700" marR="5080" algn="just">
              <a:lnSpc>
                <a:spcPct val="100000"/>
              </a:lnSpc>
            </a:pPr>
            <a:r>
              <a:rPr sz="3000" dirty="0">
                <a:solidFill>
                  <a:srgbClr val="231F20"/>
                </a:solidFill>
                <a:latin typeface="Helvetica Neue"/>
                <a:cs typeface="Helvetica Neue"/>
              </a:rPr>
              <a:t>publicisng its’ </a:t>
            </a:r>
            <a:r>
              <a:rPr sz="3000" spc="-10" dirty="0">
                <a:solidFill>
                  <a:srgbClr val="231F20"/>
                </a:solidFill>
                <a:latin typeface="Helvetica Neue"/>
                <a:cs typeface="Helvetica Neue"/>
              </a:rPr>
              <a:t>presence, </a:t>
            </a:r>
            <a:r>
              <a:rPr sz="3000" dirty="0">
                <a:solidFill>
                  <a:srgbClr val="231F20"/>
                </a:solidFill>
                <a:latin typeface="Helvetica Neue"/>
                <a:cs typeface="Helvetica Neue"/>
              </a:rPr>
              <a:t>using a news  media company as a platform or</a:t>
            </a:r>
            <a:r>
              <a:rPr sz="3000" spc="-100" dirty="0">
                <a:solidFill>
                  <a:srgbClr val="231F20"/>
                </a:solidFill>
                <a:latin typeface="Helvetica Neue"/>
                <a:cs typeface="Helvetica Neue"/>
              </a:rPr>
              <a:t> </a:t>
            </a:r>
            <a:r>
              <a:rPr sz="3000" dirty="0">
                <a:solidFill>
                  <a:srgbClr val="231F20"/>
                </a:solidFill>
                <a:latin typeface="Helvetica Neue"/>
                <a:cs typeface="Helvetica Neue"/>
              </a:rPr>
              <a:t>plinth  for the artworks</a:t>
            </a:r>
            <a:r>
              <a:rPr sz="3000" spc="-20" dirty="0">
                <a:solidFill>
                  <a:srgbClr val="231F20"/>
                </a:solidFill>
                <a:latin typeface="Helvetica Neue"/>
                <a:cs typeface="Helvetica Neue"/>
              </a:rPr>
              <a:t> </a:t>
            </a:r>
            <a:r>
              <a:rPr sz="3000" dirty="0">
                <a:solidFill>
                  <a:srgbClr val="231F20"/>
                </a:solidFill>
                <a:latin typeface="Helvetica Neue"/>
                <a:cs typeface="Helvetica Neue"/>
              </a:rPr>
              <a:t>themselves.</a:t>
            </a:r>
            <a:endParaRPr sz="3000" dirty="0">
              <a:latin typeface="Helvetica Neue"/>
              <a:cs typeface="Helvetica Neue"/>
            </a:endParaRP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20805"/>
            <a:ext cx="9777599" cy="6518399"/>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1967461"/>
            <a:ext cx="6685280" cy="36830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Antony Gormley also</a:t>
            </a:r>
            <a:r>
              <a:rPr sz="3000" spc="-120" dirty="0">
                <a:solidFill>
                  <a:srgbClr val="231F20"/>
                </a:solidFill>
                <a:latin typeface="Helvetica Neue"/>
                <a:cs typeface="Helvetica Neue"/>
              </a:rPr>
              <a:t> </a:t>
            </a:r>
            <a:r>
              <a:rPr sz="3000" dirty="0">
                <a:solidFill>
                  <a:srgbClr val="231F20"/>
                </a:solidFill>
                <a:latin typeface="Helvetica Neue"/>
                <a:cs typeface="Helvetica Neue"/>
              </a:rPr>
              <a:t>works</a:t>
            </a:r>
            <a:r>
              <a:rPr sz="3000" spc="-40" dirty="0">
                <a:solidFill>
                  <a:srgbClr val="231F20"/>
                </a:solidFill>
                <a:latin typeface="Helvetica Neue"/>
                <a:cs typeface="Helvetica Neue"/>
              </a:rPr>
              <a:t> </a:t>
            </a:r>
            <a:r>
              <a:rPr sz="3000" dirty="0">
                <a:solidFill>
                  <a:srgbClr val="231F20"/>
                </a:solidFill>
                <a:latin typeface="Helvetica Neue"/>
                <a:cs typeface="Helvetica Neue"/>
              </a:rPr>
              <a:t>extensively  with the human </a:t>
            </a:r>
            <a:r>
              <a:rPr sz="3000" spc="-10" dirty="0">
                <a:solidFill>
                  <a:srgbClr val="231F20"/>
                </a:solidFill>
                <a:latin typeface="Helvetica Neue"/>
                <a:cs typeface="Helvetica Neue"/>
              </a:rPr>
              <a:t>figure. </a:t>
            </a:r>
            <a:r>
              <a:rPr sz="3000" i="1" dirty="0">
                <a:solidFill>
                  <a:srgbClr val="231F20"/>
                </a:solidFill>
                <a:latin typeface="Helvetica Neue"/>
                <a:cs typeface="Helvetica Neue"/>
              </a:rPr>
              <a:t>Another Place  </a:t>
            </a:r>
            <a:r>
              <a:rPr sz="3000" dirty="0">
                <a:solidFill>
                  <a:srgbClr val="231F20"/>
                </a:solidFill>
                <a:latin typeface="Helvetica Neue"/>
                <a:cs typeface="Helvetica Neue"/>
              </a:rPr>
              <a:t>is made up of 100 cast </a:t>
            </a:r>
            <a:r>
              <a:rPr sz="3000" spc="-15" dirty="0">
                <a:solidFill>
                  <a:srgbClr val="231F20"/>
                </a:solidFill>
                <a:latin typeface="Helvetica Neue"/>
                <a:cs typeface="Helvetica Neue"/>
              </a:rPr>
              <a:t>iron </a:t>
            </a:r>
            <a:r>
              <a:rPr sz="3000" spc="-5" dirty="0">
                <a:solidFill>
                  <a:srgbClr val="231F20"/>
                </a:solidFill>
                <a:latin typeface="Helvetica Neue"/>
                <a:cs typeface="Helvetica Neue"/>
              </a:rPr>
              <a:t>sculptures.  </a:t>
            </a:r>
            <a:r>
              <a:rPr sz="3000" dirty="0">
                <a:solidFill>
                  <a:srgbClr val="231F20"/>
                </a:solidFill>
                <a:latin typeface="Helvetica Neue"/>
                <a:cs typeface="Helvetica Neue"/>
              </a:rPr>
              <a:t>These static </a:t>
            </a:r>
            <a:r>
              <a:rPr sz="3000" spc="-10" dirty="0">
                <a:solidFill>
                  <a:srgbClr val="231F20"/>
                </a:solidFill>
                <a:latin typeface="Helvetica Neue"/>
                <a:cs typeface="Helvetica Neue"/>
              </a:rPr>
              <a:t>effigies </a:t>
            </a:r>
            <a:r>
              <a:rPr sz="3000" dirty="0">
                <a:solidFill>
                  <a:srgbClr val="231F20"/>
                </a:solidFill>
                <a:latin typeface="Helvetica Neue"/>
                <a:cs typeface="Helvetica Neue"/>
              </a:rPr>
              <a:t>on the Mersey  Estuary at </a:t>
            </a:r>
            <a:r>
              <a:rPr sz="3000" spc="-10" dirty="0">
                <a:solidFill>
                  <a:srgbClr val="231F20"/>
                </a:solidFill>
                <a:latin typeface="Helvetica Neue"/>
                <a:cs typeface="Helvetica Neue"/>
              </a:rPr>
              <a:t>Crosby </a:t>
            </a:r>
            <a:r>
              <a:rPr sz="3000" dirty="0">
                <a:solidFill>
                  <a:srgbClr val="231F20"/>
                </a:solidFill>
                <a:latin typeface="Helvetica Neue"/>
                <a:cs typeface="Helvetica Neue"/>
              </a:rPr>
              <a:t>Beach face the  constantly </a:t>
            </a:r>
            <a:r>
              <a:rPr sz="3000" spc="5" dirty="0">
                <a:solidFill>
                  <a:srgbClr val="231F20"/>
                </a:solidFill>
                <a:latin typeface="Helvetica Neue"/>
                <a:cs typeface="Helvetica Neue"/>
              </a:rPr>
              <a:t>turning </a:t>
            </a:r>
            <a:r>
              <a:rPr sz="3000" dirty="0">
                <a:solidFill>
                  <a:srgbClr val="231F20"/>
                </a:solidFill>
                <a:latin typeface="Helvetica Neue"/>
                <a:cs typeface="Helvetica Neue"/>
              </a:rPr>
              <a:t>tides and will most  likely continue to do so for a long time  to</a:t>
            </a:r>
            <a:r>
              <a:rPr sz="3000" spc="-5" dirty="0">
                <a:solidFill>
                  <a:srgbClr val="231F20"/>
                </a:solidFill>
                <a:latin typeface="Helvetica Neue"/>
                <a:cs typeface="Helvetica Neue"/>
              </a:rPr>
              <a:t> </a:t>
            </a:r>
            <a:r>
              <a:rPr sz="3000" dirty="0">
                <a:solidFill>
                  <a:srgbClr val="231F20"/>
                </a:solidFill>
                <a:latin typeface="Helvetica Neue"/>
                <a:cs typeface="Helvetica Neue"/>
              </a:rPr>
              <a:t>come.</a:t>
            </a:r>
            <a:endParaRPr sz="3000">
              <a:latin typeface="Helvetica Neue"/>
              <a:cs typeface="Helvetica Neue"/>
            </a:endParaRP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1738861"/>
            <a:ext cx="6454775" cy="41402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At the same time our transient lives  pass them </a:t>
            </a:r>
            <a:r>
              <a:rPr sz="3000" spc="-75" dirty="0">
                <a:solidFill>
                  <a:srgbClr val="231F20"/>
                </a:solidFill>
                <a:latin typeface="Helvetica Neue"/>
                <a:cs typeface="Helvetica Neue"/>
              </a:rPr>
              <a:t>by, </a:t>
            </a:r>
            <a:r>
              <a:rPr sz="3000" dirty="0">
                <a:solidFill>
                  <a:srgbClr val="231F20"/>
                </a:solidFill>
                <a:latin typeface="Helvetica Neue"/>
                <a:cs typeface="Helvetica Neue"/>
              </a:rPr>
              <a:t>as if with some sort of  human </a:t>
            </a:r>
            <a:r>
              <a:rPr sz="3000" spc="-20" dirty="0">
                <a:solidFill>
                  <a:srgbClr val="231F20"/>
                </a:solidFill>
                <a:latin typeface="Helvetica Neue"/>
                <a:cs typeface="Helvetica Neue"/>
              </a:rPr>
              <a:t>superiority. </a:t>
            </a:r>
            <a:r>
              <a:rPr sz="3000" dirty="0">
                <a:solidFill>
                  <a:srgbClr val="231F20"/>
                </a:solidFill>
                <a:latin typeface="Helvetica Neue"/>
                <a:cs typeface="Helvetica Neue"/>
              </a:rPr>
              <a:t>Their static, stoic  </a:t>
            </a:r>
            <a:r>
              <a:rPr sz="3000" spc="-10" dirty="0">
                <a:solidFill>
                  <a:srgbClr val="231F20"/>
                </a:solidFill>
                <a:latin typeface="Helvetica Neue"/>
                <a:cs typeface="Helvetica Neue"/>
              </a:rPr>
              <a:t>presence </a:t>
            </a:r>
            <a:r>
              <a:rPr sz="3000" dirty="0">
                <a:solidFill>
                  <a:srgbClr val="231F20"/>
                </a:solidFill>
                <a:latin typeface="Helvetica Neue"/>
                <a:cs typeface="Helvetica Neue"/>
              </a:rPr>
              <a:t>emphasises our vulnerable,  mortal existence. As this fragile  </a:t>
            </a:r>
            <a:r>
              <a:rPr sz="3000" spc="-5" dirty="0">
                <a:solidFill>
                  <a:srgbClr val="231F20"/>
                </a:solidFill>
                <a:latin typeface="Helvetica Neue"/>
                <a:cs typeface="Helvetica Neue"/>
              </a:rPr>
              <a:t>relationship </a:t>
            </a:r>
            <a:r>
              <a:rPr sz="3000" dirty="0">
                <a:solidFill>
                  <a:srgbClr val="231F20"/>
                </a:solidFill>
                <a:latin typeface="Helvetica Neue"/>
                <a:cs typeface="Helvetica Neue"/>
              </a:rPr>
              <a:t>unfolds, the passing of  time is marked by the ebb and</a:t>
            </a:r>
            <a:r>
              <a:rPr sz="3000" spc="-90" dirty="0">
                <a:solidFill>
                  <a:srgbClr val="231F20"/>
                </a:solidFill>
                <a:latin typeface="Helvetica Neue"/>
                <a:cs typeface="Helvetica Neue"/>
              </a:rPr>
              <a:t> </a:t>
            </a:r>
            <a:r>
              <a:rPr sz="3000" dirty="0">
                <a:solidFill>
                  <a:srgbClr val="231F20"/>
                </a:solidFill>
                <a:latin typeface="Helvetica Neue"/>
                <a:cs typeface="Helvetica Neue"/>
              </a:rPr>
              <a:t>flow</a:t>
            </a:r>
            <a:r>
              <a:rPr sz="3000" spc="-10" dirty="0">
                <a:solidFill>
                  <a:srgbClr val="231F20"/>
                </a:solidFill>
                <a:latin typeface="Helvetica Neue"/>
                <a:cs typeface="Helvetica Neue"/>
              </a:rPr>
              <a:t> </a:t>
            </a:r>
            <a:r>
              <a:rPr sz="3000" dirty="0">
                <a:solidFill>
                  <a:srgbClr val="231F20"/>
                </a:solidFill>
                <a:latin typeface="Helvetica Neue"/>
                <a:cs typeface="Helvetica Neue"/>
              </a:rPr>
              <a:t>of  the tide, and everything is witnessed  by the magnificent</a:t>
            </a:r>
            <a:r>
              <a:rPr sz="3000" spc="-10" dirty="0">
                <a:solidFill>
                  <a:srgbClr val="231F20"/>
                </a:solidFill>
                <a:latin typeface="Helvetica Neue"/>
                <a:cs typeface="Helvetica Neue"/>
              </a:rPr>
              <a:t> </a:t>
            </a:r>
            <a:r>
              <a:rPr sz="3000" spc="-60" dirty="0">
                <a:solidFill>
                  <a:srgbClr val="231F20"/>
                </a:solidFill>
                <a:latin typeface="Helvetica Neue"/>
                <a:cs typeface="Helvetica Neue"/>
              </a:rPr>
              <a:t>sky.</a:t>
            </a:r>
            <a:endParaRPr sz="3000">
              <a:latin typeface="Helvetica Neue"/>
              <a:cs typeface="Helvetica Neue"/>
            </a:endParaRP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hlinkClick r:id="rId3"/>
          </p:cNvPr>
          <p:cNvSpPr/>
          <p:nvPr/>
        </p:nvSpPr>
        <p:spPr>
          <a:xfrm>
            <a:off x="960755" y="1562531"/>
            <a:ext cx="8770498" cy="4929581"/>
          </a:xfrm>
          <a:prstGeom prst="rect">
            <a:avLst/>
          </a:prstGeom>
          <a:blipFill>
            <a:blip cstate="print"/>
            <a:stretch>
              <a:fillRect/>
            </a:stretch>
          </a:blipFill>
        </p:spPr>
        <p:txBody>
          <a:bodyPr wrap="square" lIns="0" tIns="0" rIns="0" bIns="0" rtlCol="0"/>
          <a:lstStyle/>
          <a:p>
            <a:endParaRPr dirty="0"/>
          </a:p>
        </p:txBody>
      </p:sp>
      <p:sp>
        <p:nvSpPr>
          <p:cNvPr id="3" name="object 3"/>
          <p:cNvSpPr txBox="1"/>
          <p:nvPr/>
        </p:nvSpPr>
        <p:spPr>
          <a:xfrm>
            <a:off x="1877672" y="6785305"/>
            <a:ext cx="6936740" cy="391160"/>
          </a:xfrm>
          <a:prstGeom prst="rect">
            <a:avLst/>
          </a:prstGeom>
        </p:spPr>
        <p:txBody>
          <a:bodyPr vert="horz" wrap="square" lIns="0" tIns="12700" rIns="0" bIns="0" rtlCol="0">
            <a:spAutoFit/>
          </a:bodyPr>
          <a:lstStyle/>
          <a:p>
            <a:pPr marL="12700">
              <a:lnSpc>
                <a:spcPct val="100000"/>
              </a:lnSpc>
              <a:spcBef>
                <a:spcPts val="100"/>
              </a:spcBef>
            </a:pPr>
            <a:r>
              <a:rPr sz="2400" u="sng" spc="-5" dirty="0">
                <a:solidFill>
                  <a:srgbClr val="231F20"/>
                </a:solidFill>
                <a:latin typeface="Helvetica Neue"/>
                <a:cs typeface="Helvetica Neue"/>
                <a:hlinkClick r:id="rId4"/>
              </a:rPr>
              <a:t>https://ww</a:t>
            </a:r>
            <a:r>
              <a:rPr sz="2400" u="sng" spc="-5" dirty="0">
                <a:solidFill>
                  <a:srgbClr val="231F20"/>
                </a:solidFill>
                <a:latin typeface="Helvetica Neue"/>
                <a:cs typeface="Helvetica Neue"/>
              </a:rPr>
              <a:t>w</a:t>
            </a:r>
            <a:r>
              <a:rPr sz="2400" u="sng" spc="-5" dirty="0">
                <a:solidFill>
                  <a:srgbClr val="231F20"/>
                </a:solidFill>
                <a:latin typeface="Helvetica Neue"/>
                <a:cs typeface="Helvetica Neue"/>
                <a:hlinkClick r:id="rId5"/>
              </a:rPr>
              <a:t>.youtube.com/watch?v=qpA0-8G_ogY</a:t>
            </a:r>
            <a:endParaRPr sz="2400" u="sng" dirty="0">
              <a:latin typeface="Helvetica Neue"/>
              <a:cs typeface="Helvetica Neue"/>
            </a:endParaRPr>
          </a:p>
        </p:txBody>
      </p:sp>
      <p:sp>
        <p:nvSpPr>
          <p:cNvPr id="4" name="object 4"/>
          <p:cNvSpPr txBox="1">
            <a:spLocks noGrp="1"/>
          </p:cNvSpPr>
          <p:nvPr>
            <p:ph type="title"/>
          </p:nvPr>
        </p:nvSpPr>
        <p:spPr>
          <a:xfrm>
            <a:off x="444500" y="436882"/>
            <a:ext cx="8552815" cy="756920"/>
          </a:xfrm>
          <a:prstGeom prst="rect">
            <a:avLst/>
          </a:prstGeom>
        </p:spPr>
        <p:txBody>
          <a:bodyPr vert="horz" wrap="square" lIns="0" tIns="12700" rIns="0" bIns="0" rtlCol="0">
            <a:spAutoFit/>
          </a:bodyPr>
          <a:lstStyle/>
          <a:p>
            <a:pPr marL="12700" marR="5080">
              <a:lnSpc>
                <a:spcPct val="100000"/>
              </a:lnSpc>
              <a:spcBef>
                <a:spcPts val="100"/>
              </a:spcBef>
            </a:pPr>
            <a:r>
              <a:rPr sz="2400" dirty="0">
                <a:latin typeface="HelveticaNeue-Medium"/>
                <a:cs typeface="HelveticaNeue-Medium"/>
              </a:rPr>
              <a:t>Antony </a:t>
            </a:r>
            <a:r>
              <a:rPr sz="2400" spc="-30" dirty="0">
                <a:latin typeface="HelveticaNeue-Medium"/>
                <a:cs typeface="HelveticaNeue-Medium"/>
              </a:rPr>
              <a:t>Gormley, </a:t>
            </a:r>
            <a:r>
              <a:rPr sz="2400" dirty="0">
                <a:latin typeface="HelveticaNeue-Medium"/>
                <a:cs typeface="HelveticaNeue-Medium"/>
              </a:rPr>
              <a:t>2011, </a:t>
            </a:r>
            <a:r>
              <a:rPr sz="2400" i="1" dirty="0">
                <a:latin typeface="HelveticaNeue-MediumItalic"/>
                <a:cs typeface="HelveticaNeue-MediumItalic"/>
              </a:rPr>
              <a:t>Another Place. </a:t>
            </a:r>
            <a:r>
              <a:rPr sz="2400" dirty="0">
                <a:latin typeface="HelveticaNeue-Medium"/>
                <a:cs typeface="HelveticaNeue-Medium"/>
              </a:rPr>
              <a:t>[100 cast </a:t>
            </a:r>
            <a:r>
              <a:rPr sz="2400" spc="-15" dirty="0">
                <a:latin typeface="HelveticaNeue-Medium"/>
                <a:cs typeface="HelveticaNeue-Medium"/>
              </a:rPr>
              <a:t>iron</a:t>
            </a:r>
            <a:r>
              <a:rPr sz="2400" spc="-45" dirty="0">
                <a:latin typeface="HelveticaNeue-Medium"/>
                <a:cs typeface="HelveticaNeue-Medium"/>
              </a:rPr>
              <a:t> </a:t>
            </a:r>
            <a:r>
              <a:rPr sz="2400" spc="-5" dirty="0">
                <a:latin typeface="HelveticaNeue-Medium"/>
                <a:cs typeface="HelveticaNeue-Medium"/>
              </a:rPr>
              <a:t>figures].  </a:t>
            </a:r>
            <a:r>
              <a:rPr sz="2400" dirty="0">
                <a:latin typeface="HelveticaNeue-Medium"/>
                <a:cs typeface="HelveticaNeue-Medium"/>
              </a:rPr>
              <a:t>At: </a:t>
            </a:r>
            <a:r>
              <a:rPr sz="2400" spc="-10" dirty="0">
                <a:latin typeface="HelveticaNeue-Medium"/>
                <a:cs typeface="HelveticaNeue-Medium"/>
              </a:rPr>
              <a:t>Crosby </a:t>
            </a:r>
            <a:r>
              <a:rPr sz="2400" dirty="0">
                <a:latin typeface="HelveticaNeue-Medium"/>
                <a:cs typeface="HelveticaNeue-Medium"/>
              </a:rPr>
              <a:t>Beach,</a:t>
            </a:r>
            <a:r>
              <a:rPr sz="2400" spc="5" dirty="0">
                <a:latin typeface="HelveticaNeue-Medium"/>
                <a:cs typeface="HelveticaNeue-Medium"/>
              </a:rPr>
              <a:t> </a:t>
            </a:r>
            <a:r>
              <a:rPr sz="2400" dirty="0">
                <a:latin typeface="HelveticaNeue-Medium"/>
                <a:cs typeface="HelveticaNeue-Medium"/>
              </a:rPr>
              <a:t>England.</a:t>
            </a:r>
            <a:endParaRPr sz="2400">
              <a:latin typeface="HelveticaNeue-Medium"/>
              <a:cs typeface="HelveticaNeue-Medium"/>
            </a:endParaRP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8" y="2653261"/>
            <a:ext cx="6485601" cy="2321148"/>
          </a:xfrm>
          <a:prstGeom prst="rect">
            <a:avLst/>
          </a:prstGeom>
        </p:spPr>
        <p:txBody>
          <a:bodyPr vert="horz" wrap="square" lIns="0" tIns="12700" rIns="0" bIns="0" rtlCol="0">
            <a:spAutoFit/>
          </a:bodyPr>
          <a:lstStyle/>
          <a:p>
            <a:pPr marL="12700" marR="5080">
              <a:lnSpc>
                <a:spcPct val="100000"/>
              </a:lnSpc>
              <a:spcBef>
                <a:spcPts val="100"/>
              </a:spcBef>
            </a:pPr>
            <a:r>
              <a:rPr sz="3000" spc="-10" dirty="0">
                <a:solidFill>
                  <a:srgbClr val="231F20"/>
                </a:solidFill>
                <a:latin typeface="Helvetica Neue"/>
                <a:cs typeface="Helvetica Neue"/>
              </a:rPr>
              <a:t>Surrealism </a:t>
            </a:r>
            <a:r>
              <a:rPr sz="3000" dirty="0">
                <a:solidFill>
                  <a:srgbClr val="231F20"/>
                </a:solidFill>
                <a:latin typeface="Helvetica Neue"/>
                <a:cs typeface="Helvetica Neue"/>
              </a:rPr>
              <a:t>and </a:t>
            </a:r>
            <a:r>
              <a:rPr sz="3000" spc="-10" dirty="0">
                <a:solidFill>
                  <a:srgbClr val="231F20"/>
                </a:solidFill>
                <a:latin typeface="Helvetica Neue"/>
                <a:cs typeface="Helvetica Neue"/>
              </a:rPr>
              <a:t>dreams figure</a:t>
            </a:r>
            <a:r>
              <a:rPr lang="en-GB" sz="3000" spc="-10" dirty="0">
                <a:solidFill>
                  <a:srgbClr val="231F20"/>
                </a:solidFill>
                <a:latin typeface="Helvetica Neue"/>
                <a:cs typeface="Helvetica Neue"/>
              </a:rPr>
              <a:t>d</a:t>
            </a:r>
            <a:r>
              <a:rPr sz="3000" spc="-10" dirty="0">
                <a:solidFill>
                  <a:srgbClr val="231F20"/>
                </a:solidFill>
                <a:latin typeface="Helvetica Neue"/>
                <a:cs typeface="Helvetica Neue"/>
              </a:rPr>
              <a:t> </a:t>
            </a:r>
            <a:r>
              <a:rPr sz="3000" spc="-15" dirty="0">
                <a:solidFill>
                  <a:srgbClr val="231F20"/>
                </a:solidFill>
                <a:latin typeface="Helvetica Neue"/>
                <a:cs typeface="Helvetica Neue"/>
              </a:rPr>
              <a:t>largely  </a:t>
            </a:r>
            <a:r>
              <a:rPr sz="3000" dirty="0">
                <a:solidFill>
                  <a:srgbClr val="231F20"/>
                </a:solidFill>
                <a:latin typeface="Helvetica Neue"/>
                <a:cs typeface="Helvetica Neue"/>
              </a:rPr>
              <a:t>in filmaker David </a:t>
            </a:r>
            <a:r>
              <a:rPr sz="3000" spc="-50" dirty="0">
                <a:solidFill>
                  <a:srgbClr val="231F20"/>
                </a:solidFill>
                <a:latin typeface="Helvetica Neue"/>
                <a:cs typeface="Helvetica Neue"/>
              </a:rPr>
              <a:t>Lynch’s </a:t>
            </a:r>
            <a:r>
              <a:rPr sz="3000" dirty="0">
                <a:solidFill>
                  <a:srgbClr val="231F20"/>
                </a:solidFill>
                <a:latin typeface="Helvetica Neue"/>
                <a:cs typeface="Helvetica Neue"/>
              </a:rPr>
              <a:t>work. The  work exists in the physical</a:t>
            </a:r>
            <a:r>
              <a:rPr sz="3000" spc="-45" dirty="0">
                <a:solidFill>
                  <a:srgbClr val="231F20"/>
                </a:solidFill>
                <a:latin typeface="Helvetica Neue"/>
                <a:cs typeface="Helvetica Neue"/>
              </a:rPr>
              <a:t> </a:t>
            </a:r>
            <a:r>
              <a:rPr sz="3000" dirty="0">
                <a:solidFill>
                  <a:srgbClr val="231F20"/>
                </a:solidFill>
                <a:latin typeface="Helvetica Neue"/>
                <a:cs typeface="Helvetica Neue"/>
              </a:rPr>
              <a:t>world</a:t>
            </a:r>
            <a:endParaRPr sz="3000" dirty="0">
              <a:latin typeface="Helvetica Neue"/>
              <a:cs typeface="Helvetica Neue"/>
            </a:endParaRPr>
          </a:p>
          <a:p>
            <a:pPr marL="12700" marR="580390">
              <a:lnSpc>
                <a:spcPct val="100000"/>
              </a:lnSpc>
            </a:pPr>
            <a:r>
              <a:rPr sz="3000" dirty="0">
                <a:solidFill>
                  <a:srgbClr val="231F20"/>
                </a:solidFill>
                <a:latin typeface="Helvetica Neue"/>
                <a:cs typeface="Helvetica Neue"/>
              </a:rPr>
              <a:t>but it lives in the </a:t>
            </a:r>
            <a:r>
              <a:rPr sz="3000" spc="5" dirty="0">
                <a:solidFill>
                  <a:srgbClr val="231F20"/>
                </a:solidFill>
                <a:latin typeface="Helvetica Neue"/>
                <a:cs typeface="Helvetica Neue"/>
              </a:rPr>
              <a:t>internal </a:t>
            </a:r>
            <a:r>
              <a:rPr sz="3000" dirty="0">
                <a:solidFill>
                  <a:srgbClr val="231F20"/>
                </a:solidFill>
                <a:latin typeface="Helvetica Neue"/>
                <a:cs typeface="Helvetica Neue"/>
              </a:rPr>
              <a:t>world.</a:t>
            </a:r>
            <a:r>
              <a:rPr sz="3000" spc="-95" dirty="0">
                <a:solidFill>
                  <a:srgbClr val="231F20"/>
                </a:solidFill>
                <a:latin typeface="Helvetica Neue"/>
                <a:cs typeface="Helvetica Neue"/>
              </a:rPr>
              <a:t> </a:t>
            </a:r>
            <a:r>
              <a:rPr sz="3000" dirty="0">
                <a:solidFill>
                  <a:srgbClr val="231F20"/>
                </a:solidFill>
                <a:latin typeface="Helvetica Neue"/>
                <a:cs typeface="Helvetica Neue"/>
              </a:rPr>
              <a:t>It  </a:t>
            </a:r>
            <a:r>
              <a:rPr sz="3000" spc="-10" dirty="0">
                <a:solidFill>
                  <a:srgbClr val="231F20"/>
                </a:solidFill>
                <a:latin typeface="Helvetica Neue"/>
                <a:cs typeface="Helvetica Neue"/>
              </a:rPr>
              <a:t>provokes</a:t>
            </a:r>
            <a:r>
              <a:rPr sz="3000" spc="-5" dirty="0">
                <a:solidFill>
                  <a:srgbClr val="231F20"/>
                </a:solidFill>
                <a:latin typeface="Helvetica Neue"/>
                <a:cs typeface="Helvetica Neue"/>
              </a:rPr>
              <a:t> </a:t>
            </a:r>
            <a:r>
              <a:rPr sz="3000" spc="-20" dirty="0">
                <a:solidFill>
                  <a:srgbClr val="231F20"/>
                </a:solidFill>
                <a:latin typeface="Helvetica Neue"/>
                <a:cs typeface="Helvetica Neue"/>
              </a:rPr>
              <a:t>uncertainty.</a:t>
            </a:r>
            <a:endParaRPr sz="3000" dirty="0">
              <a:latin typeface="Helvetica Neue"/>
              <a:cs typeface="Helvetica Neue"/>
            </a:endParaRPr>
          </a:p>
        </p:txBody>
      </p:sp>
      <p:sp>
        <p:nvSpPr>
          <p:cNvPr id="3" name="object 3"/>
          <p:cNvSpPr txBox="1">
            <a:spLocks noGrp="1"/>
          </p:cNvSpPr>
          <p:nvPr>
            <p:ph type="title"/>
          </p:nvPr>
        </p:nvSpPr>
        <p:spPr>
          <a:xfrm>
            <a:off x="1273686" y="428851"/>
            <a:ext cx="8145145" cy="695960"/>
          </a:xfrm>
          <a:prstGeom prst="rect">
            <a:avLst/>
          </a:prstGeom>
        </p:spPr>
        <p:txBody>
          <a:bodyPr vert="horz" wrap="square" lIns="0" tIns="12700" rIns="0" bIns="0" rtlCol="0">
            <a:spAutoFit/>
          </a:bodyPr>
          <a:lstStyle/>
          <a:p>
            <a:pPr marL="12700">
              <a:lnSpc>
                <a:spcPct val="100000"/>
              </a:lnSpc>
              <a:spcBef>
                <a:spcPts val="100"/>
              </a:spcBef>
            </a:pPr>
            <a:r>
              <a:rPr sz="4400" b="1" spc="65" dirty="0">
                <a:latin typeface="Helvetica Neue Condensed"/>
                <a:cs typeface="Helvetica Neue Condensed"/>
              </a:rPr>
              <a:t>David </a:t>
            </a:r>
            <a:r>
              <a:rPr sz="4400" b="1" spc="30" dirty="0">
                <a:latin typeface="Helvetica Neue Condensed"/>
                <a:cs typeface="Helvetica Neue Condensed"/>
              </a:rPr>
              <a:t>Lynch </a:t>
            </a:r>
            <a:r>
              <a:rPr sz="4400" b="1" spc="85" dirty="0">
                <a:latin typeface="Helvetica Neue Condensed"/>
                <a:cs typeface="Helvetica Neue Condensed"/>
              </a:rPr>
              <a:t>and </a:t>
            </a:r>
            <a:r>
              <a:rPr sz="4400" b="1" spc="80" dirty="0">
                <a:latin typeface="Helvetica Neue Condensed"/>
                <a:cs typeface="Helvetica Neue Condensed"/>
              </a:rPr>
              <a:t>the internal</a:t>
            </a:r>
            <a:r>
              <a:rPr sz="4400" b="1" spc="150" dirty="0">
                <a:latin typeface="Helvetica Neue Condensed"/>
                <a:cs typeface="Helvetica Neue Condensed"/>
              </a:rPr>
              <a:t> </a:t>
            </a:r>
            <a:r>
              <a:rPr sz="4400" b="1" spc="80" dirty="0">
                <a:latin typeface="Helvetica Neue Condensed"/>
                <a:cs typeface="Helvetica Neue Condensed"/>
              </a:rPr>
              <a:t>space</a:t>
            </a:r>
            <a:endParaRPr sz="4400">
              <a:latin typeface="Helvetica Neue Condensed"/>
              <a:cs typeface="Helvetica Neue Condensed"/>
            </a:endParaRP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2424661"/>
            <a:ext cx="6645275" cy="2768600"/>
          </a:xfrm>
          <a:prstGeom prst="rect">
            <a:avLst/>
          </a:prstGeom>
        </p:spPr>
        <p:txBody>
          <a:bodyPr vert="horz" wrap="square" lIns="0" tIns="12700" rIns="0" bIns="0" rtlCol="0">
            <a:spAutoFit/>
          </a:bodyPr>
          <a:lstStyle/>
          <a:p>
            <a:pPr marL="12700" marR="5080">
              <a:lnSpc>
                <a:spcPct val="100000"/>
              </a:lnSpc>
              <a:spcBef>
                <a:spcPts val="100"/>
              </a:spcBef>
            </a:pPr>
            <a:r>
              <a:rPr sz="3000" spc="-25" dirty="0">
                <a:solidFill>
                  <a:srgbClr val="231F20"/>
                </a:solidFill>
                <a:latin typeface="Helvetica Neue"/>
                <a:cs typeface="Helvetica Neue"/>
              </a:rPr>
              <a:t>Lynch </a:t>
            </a:r>
            <a:r>
              <a:rPr sz="3000" dirty="0">
                <a:solidFill>
                  <a:srgbClr val="231F20"/>
                </a:solidFill>
                <a:latin typeface="Helvetica Neue"/>
                <a:cs typeface="Helvetica Neue"/>
              </a:rPr>
              <a:t>inhabits a metaphysical place  dealing with abstract concepts of time  and space; of being and (not)</a:t>
            </a:r>
            <a:r>
              <a:rPr sz="3000" spc="-100" dirty="0">
                <a:solidFill>
                  <a:srgbClr val="231F20"/>
                </a:solidFill>
                <a:latin typeface="Helvetica Neue"/>
                <a:cs typeface="Helvetica Neue"/>
              </a:rPr>
              <a:t> </a:t>
            </a:r>
            <a:r>
              <a:rPr sz="3000" dirty="0">
                <a:solidFill>
                  <a:srgbClr val="231F20"/>
                </a:solidFill>
                <a:latin typeface="Helvetica Neue"/>
                <a:cs typeface="Helvetica Neue"/>
              </a:rPr>
              <a:t>knowing,  exploring the very essence of </a:t>
            </a:r>
            <a:r>
              <a:rPr sz="3000" spc="-10" dirty="0">
                <a:solidFill>
                  <a:srgbClr val="231F20"/>
                </a:solidFill>
                <a:latin typeface="Helvetica Neue"/>
                <a:cs typeface="Helvetica Neue"/>
              </a:rPr>
              <a:t>reality  </a:t>
            </a:r>
            <a:r>
              <a:rPr sz="3000" dirty="0">
                <a:solidFill>
                  <a:srgbClr val="231F20"/>
                </a:solidFill>
                <a:latin typeface="Helvetica Neue"/>
                <a:cs typeface="Helvetica Neue"/>
              </a:rPr>
              <a:t>and compounding the </a:t>
            </a:r>
            <a:r>
              <a:rPr sz="3000" spc="-5" dirty="0">
                <a:solidFill>
                  <a:srgbClr val="231F20"/>
                </a:solidFill>
                <a:latin typeface="Helvetica Neue"/>
                <a:cs typeface="Helvetica Neue"/>
              </a:rPr>
              <a:t>relationship  </a:t>
            </a:r>
            <a:r>
              <a:rPr sz="3000" dirty="0">
                <a:solidFill>
                  <a:srgbClr val="231F20"/>
                </a:solidFill>
                <a:latin typeface="Helvetica Neue"/>
                <a:cs typeface="Helvetica Neue"/>
              </a:rPr>
              <a:t>between the mind and</a:t>
            </a:r>
            <a:r>
              <a:rPr sz="3000" spc="-25" dirty="0">
                <a:solidFill>
                  <a:srgbClr val="231F20"/>
                </a:solidFill>
                <a:latin typeface="Helvetica Neue"/>
                <a:cs typeface="Helvetica Neue"/>
              </a:rPr>
              <a:t> </a:t>
            </a:r>
            <a:r>
              <a:rPr sz="3000" spc="-40" dirty="0">
                <a:solidFill>
                  <a:srgbClr val="231F20"/>
                </a:solidFill>
                <a:latin typeface="Helvetica Neue"/>
                <a:cs typeface="Helvetica Neue"/>
              </a:rPr>
              <a:t>matter.</a:t>
            </a:r>
            <a:endParaRPr sz="3000">
              <a:latin typeface="Helvetica Neue"/>
              <a:cs typeface="Helvetica Neue"/>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2607541"/>
            <a:ext cx="6490335" cy="1854200"/>
          </a:xfrm>
          <a:prstGeom prst="rect">
            <a:avLst/>
          </a:prstGeom>
        </p:spPr>
        <p:txBody>
          <a:bodyPr vert="horz" wrap="square" lIns="0" tIns="12700" rIns="0" bIns="0" rtlCol="0">
            <a:spAutoFit/>
          </a:bodyPr>
          <a:lstStyle/>
          <a:p>
            <a:pPr marL="12700" marR="5080">
              <a:lnSpc>
                <a:spcPct val="100000"/>
              </a:lnSpc>
              <a:spcBef>
                <a:spcPts val="100"/>
              </a:spcBef>
            </a:pPr>
            <a:r>
              <a:rPr dirty="0"/>
              <a:t>‘... he ... confounds his </a:t>
            </a:r>
            <a:r>
              <a:rPr spc="-25" dirty="0"/>
              <a:t>audience’s  </a:t>
            </a:r>
            <a:r>
              <a:rPr dirty="0"/>
              <a:t>expectations by incorporating  </a:t>
            </a:r>
            <a:r>
              <a:rPr spc="-10" dirty="0"/>
              <a:t>surrealist </a:t>
            </a:r>
            <a:r>
              <a:rPr dirty="0"/>
              <a:t>imagery and vignettes that  disrupt the continuity of the</a:t>
            </a:r>
            <a:r>
              <a:rPr spc="-100" dirty="0"/>
              <a:t> </a:t>
            </a:r>
            <a:r>
              <a:rPr dirty="0"/>
              <a:t>narrative.’</a:t>
            </a:r>
          </a:p>
        </p:txBody>
      </p:sp>
      <p:sp>
        <p:nvSpPr>
          <p:cNvPr id="3" name="object 3"/>
          <p:cNvSpPr txBox="1"/>
          <p:nvPr/>
        </p:nvSpPr>
        <p:spPr>
          <a:xfrm>
            <a:off x="1985299" y="4680180"/>
            <a:ext cx="274891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(McMahon, Jennifer:</a:t>
            </a:r>
            <a:r>
              <a:rPr sz="1800" spc="-95" dirty="0">
                <a:solidFill>
                  <a:srgbClr val="231F20"/>
                </a:solidFill>
                <a:latin typeface="Helvetica Neue"/>
                <a:cs typeface="Helvetica Neue"/>
              </a:rPr>
              <a:t> </a:t>
            </a:r>
            <a:r>
              <a:rPr sz="1800" dirty="0">
                <a:solidFill>
                  <a:srgbClr val="231F20"/>
                </a:solidFill>
                <a:latin typeface="Helvetica Neue"/>
                <a:cs typeface="Helvetica Neue"/>
              </a:rPr>
              <a:t>2011)</a:t>
            </a:r>
            <a:endParaRPr sz="1800">
              <a:latin typeface="Helvetica Neue"/>
              <a:cs typeface="Helvetica Neue"/>
            </a:endParaRP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237500" y="457205"/>
            <a:ext cx="8216988" cy="6162745"/>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1224799" y="6763883"/>
            <a:ext cx="6508115" cy="391160"/>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31F20"/>
                </a:solidFill>
                <a:latin typeface="HelveticaNeue-Medium"/>
                <a:cs typeface="HelveticaNeue-Medium"/>
              </a:rPr>
              <a:t>Henry Spencer </a:t>
            </a:r>
            <a:r>
              <a:rPr sz="2400" spc="-15" dirty="0">
                <a:solidFill>
                  <a:srgbClr val="231F20"/>
                </a:solidFill>
                <a:latin typeface="HelveticaNeue-Medium"/>
                <a:cs typeface="HelveticaNeue-Medium"/>
              </a:rPr>
              <a:t>from </a:t>
            </a:r>
            <a:r>
              <a:rPr sz="2400" dirty="0">
                <a:solidFill>
                  <a:srgbClr val="231F20"/>
                </a:solidFill>
                <a:latin typeface="HelveticaNeue-Medium"/>
                <a:cs typeface="HelveticaNeue-Medium"/>
              </a:rPr>
              <a:t>the 1977 film</a:t>
            </a:r>
            <a:r>
              <a:rPr sz="2400" spc="-75" dirty="0">
                <a:solidFill>
                  <a:srgbClr val="231F20"/>
                </a:solidFill>
                <a:latin typeface="HelveticaNeue-Medium"/>
                <a:cs typeface="HelveticaNeue-Medium"/>
              </a:rPr>
              <a:t> </a:t>
            </a:r>
            <a:r>
              <a:rPr sz="2400" i="1" dirty="0">
                <a:solidFill>
                  <a:srgbClr val="231F20"/>
                </a:solidFill>
                <a:latin typeface="HelveticaNeue-MediumItalic"/>
                <a:cs typeface="HelveticaNeue-MediumItalic"/>
              </a:rPr>
              <a:t>Eraserhead.</a:t>
            </a:r>
            <a:endParaRPr sz="2400">
              <a:latin typeface="HelveticaNeue-MediumItalic"/>
              <a:cs typeface="HelveticaNeue-MediumItalic"/>
            </a:endParaRP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1144501"/>
            <a:ext cx="6821805" cy="2768600"/>
          </a:xfrm>
          <a:prstGeom prst="rect">
            <a:avLst/>
          </a:prstGeom>
        </p:spPr>
        <p:txBody>
          <a:bodyPr vert="horz" wrap="square" lIns="0" tIns="12700" rIns="0" bIns="0" rtlCol="0">
            <a:spAutoFit/>
          </a:bodyPr>
          <a:lstStyle/>
          <a:p>
            <a:pPr marL="12700" marR="5080">
              <a:lnSpc>
                <a:spcPct val="100000"/>
              </a:lnSpc>
              <a:spcBef>
                <a:spcPts val="100"/>
              </a:spcBef>
            </a:pPr>
            <a:r>
              <a:rPr dirty="0"/>
              <a:t>‘Like most films by David </a:t>
            </a:r>
            <a:r>
              <a:rPr spc="-20" dirty="0"/>
              <a:t>Lynch,  </a:t>
            </a:r>
            <a:r>
              <a:rPr i="1" dirty="0">
                <a:latin typeface="Helvetica Neue"/>
                <a:cs typeface="Helvetica Neue"/>
              </a:rPr>
              <a:t>Eraserhead </a:t>
            </a:r>
            <a:r>
              <a:rPr dirty="0"/>
              <a:t>(1977) </a:t>
            </a:r>
            <a:r>
              <a:rPr spc="-10" dirty="0"/>
              <a:t>presents </a:t>
            </a:r>
            <a:r>
              <a:rPr dirty="0"/>
              <a:t>a challenge  for its </a:t>
            </a:r>
            <a:r>
              <a:rPr spc="-5" dirty="0"/>
              <a:t>interpreters. </a:t>
            </a:r>
            <a:r>
              <a:rPr dirty="0"/>
              <a:t>Any attempt to</a:t>
            </a:r>
            <a:r>
              <a:rPr spc="-85" dirty="0"/>
              <a:t> </a:t>
            </a:r>
            <a:r>
              <a:rPr dirty="0"/>
              <a:t>come  up with a </a:t>
            </a:r>
            <a:r>
              <a:rPr spc="-10" dirty="0"/>
              <a:t>coherent </a:t>
            </a:r>
            <a:r>
              <a:rPr spc="-5" dirty="0"/>
              <a:t>interpretation</a:t>
            </a:r>
            <a:r>
              <a:rPr spc="-15" dirty="0"/>
              <a:t> </a:t>
            </a:r>
            <a:r>
              <a:rPr dirty="0"/>
              <a:t>of</a:t>
            </a:r>
          </a:p>
          <a:p>
            <a:pPr marL="12700" marR="570230">
              <a:lnSpc>
                <a:spcPct val="100000"/>
              </a:lnSpc>
            </a:pPr>
            <a:r>
              <a:rPr dirty="0"/>
              <a:t>this film must acknowledge that the  film is comprised of several</a:t>
            </a:r>
            <a:r>
              <a:rPr spc="-100" dirty="0"/>
              <a:t> </a:t>
            </a:r>
            <a:r>
              <a:rPr dirty="0"/>
              <a:t>narrative</a:t>
            </a:r>
          </a:p>
        </p:txBody>
      </p:sp>
      <p:sp>
        <p:nvSpPr>
          <p:cNvPr id="3" name="object 3"/>
          <p:cNvSpPr txBox="1"/>
          <p:nvPr/>
        </p:nvSpPr>
        <p:spPr>
          <a:xfrm>
            <a:off x="1985299" y="3887701"/>
            <a:ext cx="6870700" cy="18542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sequences that interweave and</a:t>
            </a:r>
            <a:r>
              <a:rPr sz="3000" spc="-100" dirty="0">
                <a:solidFill>
                  <a:srgbClr val="231F20"/>
                </a:solidFill>
                <a:latin typeface="Helvetica Neue"/>
                <a:cs typeface="Helvetica Neue"/>
              </a:rPr>
              <a:t> </a:t>
            </a:r>
            <a:r>
              <a:rPr sz="3000" dirty="0">
                <a:solidFill>
                  <a:srgbClr val="231F20"/>
                </a:solidFill>
                <a:latin typeface="Helvetica Neue"/>
                <a:cs typeface="Helvetica Neue"/>
              </a:rPr>
              <a:t>interrupt  each other and, in doing so, make it  </a:t>
            </a:r>
            <a:r>
              <a:rPr sz="3000" spc="-5" dirty="0">
                <a:solidFill>
                  <a:srgbClr val="231F20"/>
                </a:solidFill>
                <a:latin typeface="Helvetica Neue"/>
                <a:cs typeface="Helvetica Neue"/>
              </a:rPr>
              <a:t>increasingly difficult </a:t>
            </a:r>
            <a:r>
              <a:rPr sz="3000" dirty="0">
                <a:solidFill>
                  <a:srgbClr val="231F20"/>
                </a:solidFill>
                <a:latin typeface="Helvetica Neue"/>
                <a:cs typeface="Helvetica Neue"/>
              </a:rPr>
              <a:t>to determine what  the film is actually</a:t>
            </a:r>
            <a:r>
              <a:rPr sz="3000" spc="-15" dirty="0">
                <a:solidFill>
                  <a:srgbClr val="231F20"/>
                </a:solidFill>
                <a:latin typeface="Helvetica Neue"/>
                <a:cs typeface="Helvetica Neue"/>
              </a:rPr>
              <a:t> </a:t>
            </a:r>
            <a:r>
              <a:rPr sz="3000" dirty="0">
                <a:solidFill>
                  <a:srgbClr val="231F20"/>
                </a:solidFill>
                <a:latin typeface="Helvetica Neue"/>
                <a:cs typeface="Helvetica Neue"/>
              </a:rPr>
              <a:t>about.’</a:t>
            </a:r>
            <a:endParaRPr sz="3000">
              <a:latin typeface="Helvetica Neue"/>
              <a:cs typeface="Helvetica Neue"/>
            </a:endParaRPr>
          </a:p>
        </p:txBody>
      </p:sp>
      <p:sp>
        <p:nvSpPr>
          <p:cNvPr id="4" name="object 4"/>
          <p:cNvSpPr txBox="1"/>
          <p:nvPr/>
        </p:nvSpPr>
        <p:spPr>
          <a:xfrm>
            <a:off x="1985299" y="6143221"/>
            <a:ext cx="270573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(Southworth, Jason:</a:t>
            </a:r>
            <a:r>
              <a:rPr sz="1800" spc="-95" dirty="0">
                <a:solidFill>
                  <a:srgbClr val="231F20"/>
                </a:solidFill>
                <a:latin typeface="Helvetica Neue"/>
                <a:cs typeface="Helvetica Neue"/>
              </a:rPr>
              <a:t> </a:t>
            </a:r>
            <a:r>
              <a:rPr sz="1800" dirty="0">
                <a:solidFill>
                  <a:srgbClr val="231F20"/>
                </a:solidFill>
                <a:latin typeface="Helvetica Neue"/>
                <a:cs typeface="Helvetica Neue"/>
              </a:rPr>
              <a:t>2011)</a:t>
            </a:r>
            <a:endParaRPr sz="1800">
              <a:latin typeface="Helvetica Neue"/>
              <a:cs typeface="Helvetica Neue"/>
            </a:endParaRP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2881861"/>
            <a:ext cx="6383655" cy="1854200"/>
          </a:xfrm>
          <a:prstGeom prst="rect">
            <a:avLst/>
          </a:prstGeom>
        </p:spPr>
        <p:txBody>
          <a:bodyPr vert="horz" wrap="square" lIns="0" tIns="12700" rIns="0" bIns="0" rtlCol="0">
            <a:spAutoFit/>
          </a:bodyPr>
          <a:lstStyle/>
          <a:p>
            <a:pPr marL="12700" marR="5080">
              <a:lnSpc>
                <a:spcPct val="100000"/>
              </a:lnSpc>
              <a:spcBef>
                <a:spcPts val="100"/>
              </a:spcBef>
            </a:pPr>
            <a:r>
              <a:rPr spc="-50" dirty="0"/>
              <a:t>Lynch’s </a:t>
            </a:r>
            <a:r>
              <a:rPr dirty="0"/>
              <a:t>‘exhibition space’ is our  </a:t>
            </a:r>
            <a:r>
              <a:rPr spc="-5" dirty="0"/>
              <a:t>perception. </a:t>
            </a:r>
            <a:r>
              <a:rPr dirty="0"/>
              <a:t>He uses our inability to  cope with the uncertainty of </a:t>
            </a:r>
            <a:r>
              <a:rPr spc="-10" dirty="0"/>
              <a:t>reality</a:t>
            </a:r>
            <a:r>
              <a:rPr spc="-85" dirty="0"/>
              <a:t> </a:t>
            </a:r>
            <a:r>
              <a:rPr dirty="0"/>
              <a:t>as  a </a:t>
            </a:r>
            <a:r>
              <a:rPr spc="-10" dirty="0"/>
              <a:t>source </a:t>
            </a:r>
            <a:r>
              <a:rPr dirty="0"/>
              <a:t>for </a:t>
            </a:r>
            <a:r>
              <a:rPr spc="-10" dirty="0"/>
              <a:t>creative</a:t>
            </a:r>
            <a:r>
              <a:rPr spc="-15" dirty="0"/>
              <a:t> </a:t>
            </a:r>
            <a:r>
              <a:rPr dirty="0"/>
              <a:t>exploration.</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57205"/>
            <a:ext cx="9777599" cy="5395786"/>
          </a:xfrm>
          <a:prstGeom prst="rect">
            <a:avLst/>
          </a:prstGeom>
          <a:blipFill>
            <a:blip cstate="print"/>
            <a:stretch>
              <a:fillRect/>
            </a:stretch>
          </a:blipFill>
        </p:spPr>
        <p:txBody>
          <a:bodyPr wrap="square" lIns="0" tIns="0" rIns="0" bIns="0" rtlCol="0"/>
          <a:lstStyle/>
          <a:p>
            <a:endParaRPr/>
          </a:p>
        </p:txBody>
      </p:sp>
      <p:sp>
        <p:nvSpPr>
          <p:cNvPr id="3" name="object 3"/>
          <p:cNvSpPr txBox="1"/>
          <p:nvPr/>
        </p:nvSpPr>
        <p:spPr>
          <a:xfrm>
            <a:off x="444500" y="6053785"/>
            <a:ext cx="7191375" cy="1122680"/>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31F20"/>
                </a:solidFill>
                <a:latin typeface="HelveticaNeue-Medium"/>
                <a:cs typeface="HelveticaNeue-Medium"/>
              </a:rPr>
              <a:t>Still </a:t>
            </a:r>
            <a:r>
              <a:rPr sz="2400" spc="-15" dirty="0">
                <a:solidFill>
                  <a:srgbClr val="231F20"/>
                </a:solidFill>
                <a:latin typeface="HelveticaNeue-Medium"/>
                <a:cs typeface="HelveticaNeue-Medium"/>
              </a:rPr>
              <a:t>from </a:t>
            </a:r>
            <a:r>
              <a:rPr sz="2400" i="1" spc="-5" dirty="0">
                <a:solidFill>
                  <a:srgbClr val="231F20"/>
                </a:solidFill>
                <a:latin typeface="HelveticaNeue-MediumItalic"/>
                <a:cs typeface="HelveticaNeue-MediumItalic"/>
              </a:rPr>
              <a:t>Rabbits</a:t>
            </a:r>
            <a:r>
              <a:rPr sz="2400" spc="-5" dirty="0">
                <a:solidFill>
                  <a:srgbClr val="231F20"/>
                </a:solidFill>
                <a:latin typeface="HelveticaNeue-Medium"/>
                <a:cs typeface="HelveticaNeue-Medium"/>
              </a:rPr>
              <a:t>,</a:t>
            </a:r>
            <a:r>
              <a:rPr sz="2400" spc="5" dirty="0">
                <a:solidFill>
                  <a:srgbClr val="231F20"/>
                </a:solidFill>
                <a:latin typeface="HelveticaNeue-Medium"/>
                <a:cs typeface="HelveticaNeue-Medium"/>
              </a:rPr>
              <a:t> </a:t>
            </a:r>
            <a:r>
              <a:rPr sz="2400" dirty="0">
                <a:solidFill>
                  <a:srgbClr val="231F20"/>
                </a:solidFill>
                <a:latin typeface="HelveticaNeue-Medium"/>
                <a:cs typeface="HelveticaNeue-Medium"/>
              </a:rPr>
              <a:t>2002.</a:t>
            </a:r>
            <a:endParaRPr sz="2400">
              <a:latin typeface="HelveticaNeue-Medium"/>
              <a:cs typeface="HelveticaNeue-Medium"/>
            </a:endParaRPr>
          </a:p>
          <a:p>
            <a:pPr marL="12700" marR="5080">
              <a:lnSpc>
                <a:spcPct val="100000"/>
              </a:lnSpc>
            </a:pPr>
            <a:r>
              <a:rPr sz="2400" dirty="0">
                <a:solidFill>
                  <a:srgbClr val="231F20"/>
                </a:solidFill>
                <a:latin typeface="HelveticaNeue-Medium"/>
                <a:cs typeface="HelveticaNeue-Medium"/>
              </a:rPr>
              <a:t>“In a nameless city deluged by a continuous rain</a:t>
            </a:r>
            <a:r>
              <a:rPr sz="2400" spc="-100" dirty="0">
                <a:solidFill>
                  <a:srgbClr val="231F20"/>
                </a:solidFill>
                <a:latin typeface="HelveticaNeue-Medium"/>
                <a:cs typeface="HelveticaNeue-Medium"/>
              </a:rPr>
              <a:t> </a:t>
            </a:r>
            <a:r>
              <a:rPr sz="2400" dirty="0">
                <a:solidFill>
                  <a:srgbClr val="231F20"/>
                </a:solidFill>
                <a:latin typeface="HelveticaNeue-Medium"/>
                <a:cs typeface="HelveticaNeue-Medium"/>
              </a:rPr>
              <a:t>...  </a:t>
            </a:r>
            <a:r>
              <a:rPr sz="2400" spc="-10" dirty="0">
                <a:solidFill>
                  <a:srgbClr val="231F20"/>
                </a:solidFill>
                <a:latin typeface="HelveticaNeue-Medium"/>
                <a:cs typeface="HelveticaNeue-Medium"/>
              </a:rPr>
              <a:t>three </a:t>
            </a:r>
            <a:r>
              <a:rPr sz="2400" dirty="0">
                <a:solidFill>
                  <a:srgbClr val="231F20"/>
                </a:solidFill>
                <a:latin typeface="HelveticaNeue-Medium"/>
                <a:cs typeface="HelveticaNeue-Medium"/>
              </a:rPr>
              <a:t>rabbits live with a fearful mystery”</a:t>
            </a:r>
            <a:r>
              <a:rPr sz="2400" spc="-40" dirty="0">
                <a:solidFill>
                  <a:srgbClr val="231F20"/>
                </a:solidFill>
                <a:latin typeface="HelveticaNeue-Medium"/>
                <a:cs typeface="HelveticaNeue-Medium"/>
              </a:rPr>
              <a:t> </a:t>
            </a:r>
            <a:r>
              <a:rPr sz="2400" dirty="0">
                <a:solidFill>
                  <a:srgbClr val="231F20"/>
                </a:solidFill>
                <a:latin typeface="HelveticaNeue-Medium"/>
                <a:cs typeface="HelveticaNeue-Medium"/>
              </a:rPr>
              <a:t>(IMDb)</a:t>
            </a:r>
            <a:endParaRPr sz="2400">
              <a:latin typeface="HelveticaNeue-Medium"/>
              <a:cs typeface="HelveticaNeue-Medium"/>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426215"/>
            <a:ext cx="6941820" cy="2311400"/>
          </a:xfrm>
          <a:prstGeom prst="rect">
            <a:avLst/>
          </a:prstGeom>
        </p:spPr>
        <p:txBody>
          <a:bodyPr vert="horz" wrap="square" lIns="0" tIns="12700" rIns="0" bIns="0" rtlCol="0">
            <a:spAutoFit/>
          </a:bodyPr>
          <a:lstStyle/>
          <a:p>
            <a:pPr marL="12700" marR="5080">
              <a:lnSpc>
                <a:spcPct val="100000"/>
              </a:lnSpc>
              <a:spcBef>
                <a:spcPts val="100"/>
              </a:spcBef>
            </a:pPr>
            <a:r>
              <a:rPr dirty="0"/>
              <a:t>‘Our world is not </a:t>
            </a:r>
            <a:r>
              <a:rPr spc="-10" dirty="0"/>
              <a:t>inherently </a:t>
            </a:r>
            <a:r>
              <a:rPr dirty="0"/>
              <a:t>logical—we  impose logic upon it to make sense of  the random and </a:t>
            </a:r>
            <a:r>
              <a:rPr spc="-10" dirty="0"/>
              <a:t>absurd </a:t>
            </a:r>
            <a:r>
              <a:rPr dirty="0"/>
              <a:t>happenings all  </a:t>
            </a:r>
            <a:r>
              <a:rPr spc="-10" dirty="0"/>
              <a:t>around </a:t>
            </a:r>
            <a:r>
              <a:rPr dirty="0"/>
              <a:t>us and to </a:t>
            </a:r>
            <a:r>
              <a:rPr spc="-10" dirty="0"/>
              <a:t>create </a:t>
            </a:r>
            <a:r>
              <a:rPr dirty="0"/>
              <a:t>a sense of</a:t>
            </a:r>
            <a:r>
              <a:rPr spc="-50" dirty="0"/>
              <a:t> </a:t>
            </a:r>
            <a:r>
              <a:rPr spc="-15" dirty="0"/>
              <a:t>order  </a:t>
            </a:r>
            <a:r>
              <a:rPr dirty="0"/>
              <a:t>out of chaos. The beauty of the</a:t>
            </a:r>
            <a:r>
              <a:rPr spc="-55" dirty="0"/>
              <a:t> </a:t>
            </a:r>
            <a:r>
              <a:rPr dirty="0"/>
              <a:t>work</a:t>
            </a:r>
          </a:p>
        </p:txBody>
      </p:sp>
      <p:sp>
        <p:nvSpPr>
          <p:cNvPr id="3" name="object 3"/>
          <p:cNvSpPr txBox="1"/>
          <p:nvPr/>
        </p:nvSpPr>
        <p:spPr>
          <a:xfrm>
            <a:off x="1985299" y="2712215"/>
            <a:ext cx="6736715" cy="36830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of filmmaker David </a:t>
            </a:r>
            <a:r>
              <a:rPr sz="3000" spc="-25" dirty="0">
                <a:solidFill>
                  <a:srgbClr val="231F20"/>
                </a:solidFill>
                <a:latin typeface="Helvetica Neue"/>
                <a:cs typeface="Helvetica Neue"/>
              </a:rPr>
              <a:t>Lynch </a:t>
            </a:r>
            <a:r>
              <a:rPr sz="3000" dirty="0">
                <a:solidFill>
                  <a:srgbClr val="231F20"/>
                </a:solidFill>
                <a:latin typeface="Helvetica Neue"/>
                <a:cs typeface="Helvetica Neue"/>
              </a:rPr>
              <a:t>is that he not  only </a:t>
            </a:r>
            <a:r>
              <a:rPr sz="3000" spc="-10" dirty="0">
                <a:solidFill>
                  <a:srgbClr val="231F20"/>
                </a:solidFill>
                <a:latin typeface="Helvetica Neue"/>
                <a:cs typeface="Helvetica Neue"/>
              </a:rPr>
              <a:t>recognizes </a:t>
            </a:r>
            <a:r>
              <a:rPr sz="3000" dirty="0">
                <a:solidFill>
                  <a:srgbClr val="231F20"/>
                </a:solidFill>
                <a:latin typeface="Helvetica Neue"/>
                <a:cs typeface="Helvetica Neue"/>
              </a:rPr>
              <a:t>this basic truth about  the </a:t>
            </a:r>
            <a:r>
              <a:rPr sz="3000" spc="-10" dirty="0">
                <a:solidFill>
                  <a:srgbClr val="231F20"/>
                </a:solidFill>
                <a:latin typeface="Helvetica Neue"/>
                <a:cs typeface="Helvetica Neue"/>
              </a:rPr>
              <a:t>absurdity </a:t>
            </a:r>
            <a:r>
              <a:rPr sz="3000" dirty="0">
                <a:solidFill>
                  <a:srgbClr val="231F20"/>
                </a:solidFill>
                <a:latin typeface="Helvetica Neue"/>
                <a:cs typeface="Helvetica Neue"/>
              </a:rPr>
              <a:t>of human existence, he  celebrates it to </a:t>
            </a:r>
            <a:r>
              <a:rPr sz="3000" spc="-10" dirty="0">
                <a:solidFill>
                  <a:srgbClr val="231F20"/>
                </a:solidFill>
                <a:latin typeface="Helvetica Neue"/>
                <a:cs typeface="Helvetica Neue"/>
              </a:rPr>
              <a:t>create </a:t>
            </a:r>
            <a:r>
              <a:rPr sz="3000" dirty="0">
                <a:solidFill>
                  <a:srgbClr val="231F20"/>
                </a:solidFill>
                <a:latin typeface="Helvetica Neue"/>
                <a:cs typeface="Helvetica Neue"/>
              </a:rPr>
              <a:t>his own unique  worldview by showcasing distortions  and manipulations of </a:t>
            </a:r>
            <a:r>
              <a:rPr sz="3000" spc="-35" dirty="0">
                <a:solidFill>
                  <a:srgbClr val="231F20"/>
                </a:solidFill>
                <a:latin typeface="Helvetica Neue"/>
                <a:cs typeface="Helvetica Neue"/>
              </a:rPr>
              <a:t>reality, </a:t>
            </a:r>
            <a:r>
              <a:rPr sz="3000" dirty="0">
                <a:solidFill>
                  <a:srgbClr val="231F20"/>
                </a:solidFill>
                <a:latin typeface="Helvetica Neue"/>
                <a:cs typeface="Helvetica Neue"/>
              </a:rPr>
              <a:t>and</a:t>
            </a:r>
            <a:r>
              <a:rPr sz="3000" spc="-65" dirty="0">
                <a:solidFill>
                  <a:srgbClr val="231F20"/>
                </a:solidFill>
                <a:latin typeface="Helvetica Neue"/>
                <a:cs typeface="Helvetica Neue"/>
              </a:rPr>
              <a:t> </a:t>
            </a:r>
            <a:r>
              <a:rPr sz="3000" dirty="0">
                <a:solidFill>
                  <a:srgbClr val="231F20"/>
                </a:solidFill>
                <a:latin typeface="Helvetica Neue"/>
                <a:cs typeface="Helvetica Neue"/>
              </a:rPr>
              <a:t>logical  paradoxes and fallacies used as the  basis for his characters’</a:t>
            </a:r>
            <a:r>
              <a:rPr sz="3000" spc="-30" dirty="0">
                <a:solidFill>
                  <a:srgbClr val="231F20"/>
                </a:solidFill>
                <a:latin typeface="Helvetica Neue"/>
                <a:cs typeface="Helvetica Neue"/>
              </a:rPr>
              <a:t> </a:t>
            </a:r>
            <a:r>
              <a:rPr sz="3000" dirty="0">
                <a:solidFill>
                  <a:srgbClr val="231F20"/>
                </a:solidFill>
                <a:latin typeface="Helvetica Neue"/>
                <a:cs typeface="Helvetica Neue"/>
              </a:rPr>
              <a:t>actions.’</a:t>
            </a:r>
            <a:endParaRPr sz="3000">
              <a:latin typeface="Helvetica Neue"/>
              <a:cs typeface="Helvetica Neue"/>
            </a:endParaRPr>
          </a:p>
        </p:txBody>
      </p:sp>
      <p:sp>
        <p:nvSpPr>
          <p:cNvPr id="4" name="object 4"/>
          <p:cNvSpPr txBox="1"/>
          <p:nvPr/>
        </p:nvSpPr>
        <p:spPr>
          <a:xfrm>
            <a:off x="1985299" y="6796535"/>
            <a:ext cx="3967479"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(Arp, Robert and Brace, Patricia:</a:t>
            </a:r>
            <a:r>
              <a:rPr sz="1800" spc="-100" dirty="0">
                <a:solidFill>
                  <a:srgbClr val="231F20"/>
                </a:solidFill>
                <a:latin typeface="Helvetica Neue"/>
                <a:cs typeface="Helvetica Neue"/>
              </a:rPr>
              <a:t> </a:t>
            </a:r>
            <a:r>
              <a:rPr sz="1800" dirty="0">
                <a:solidFill>
                  <a:srgbClr val="231F20"/>
                </a:solidFill>
                <a:latin typeface="Helvetica Neue"/>
                <a:cs typeface="Helvetica Neue"/>
              </a:rPr>
              <a:t>2011)</a:t>
            </a:r>
            <a:endParaRPr sz="1800">
              <a:latin typeface="Helvetica Neue"/>
              <a:cs typeface="Helvetica Neue"/>
            </a:endParaRP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891688" y="6785305"/>
            <a:ext cx="7188811" cy="382156"/>
          </a:xfrm>
          <a:prstGeom prst="rect">
            <a:avLst/>
          </a:prstGeom>
        </p:spPr>
        <p:txBody>
          <a:bodyPr vert="horz" wrap="square" lIns="0" tIns="12700" rIns="0" bIns="0" rtlCol="0">
            <a:spAutoFit/>
          </a:bodyPr>
          <a:lstStyle/>
          <a:p>
            <a:pPr marL="12700">
              <a:lnSpc>
                <a:spcPct val="100000"/>
              </a:lnSpc>
              <a:spcBef>
                <a:spcPts val="100"/>
              </a:spcBef>
            </a:pPr>
            <a:r>
              <a:rPr lang="en-GB" sz="2400" u="sng" spc="-5" dirty="0">
                <a:solidFill>
                  <a:srgbClr val="231F20"/>
                </a:solidFill>
                <a:latin typeface="Helvetica Neue"/>
                <a:cs typeface="Helvetica Neue"/>
              </a:rPr>
              <a:t>https://</a:t>
            </a:r>
            <a:r>
              <a:rPr lang="en-GB" sz="2400" u="sng" spc="-5" dirty="0" err="1">
                <a:solidFill>
                  <a:srgbClr val="231F20"/>
                </a:solidFill>
                <a:latin typeface="Helvetica Neue"/>
                <a:cs typeface="Helvetica Neue"/>
              </a:rPr>
              <a:t>www.youtube.com</a:t>
            </a:r>
            <a:r>
              <a:rPr lang="en-GB" sz="2400" u="sng" spc="-5" dirty="0">
                <a:solidFill>
                  <a:srgbClr val="231F20"/>
                </a:solidFill>
                <a:latin typeface="Helvetica Neue"/>
                <a:cs typeface="Helvetica Neue"/>
              </a:rPr>
              <a:t>/</a:t>
            </a:r>
            <a:r>
              <a:rPr lang="en-GB" sz="2400" u="sng" spc="-5" dirty="0" err="1">
                <a:solidFill>
                  <a:srgbClr val="231F20"/>
                </a:solidFill>
                <a:latin typeface="Helvetica Neue"/>
                <a:cs typeface="Helvetica Neue"/>
              </a:rPr>
              <a:t>watch?v</a:t>
            </a:r>
            <a:r>
              <a:rPr lang="en-GB" sz="2400" u="sng" spc="-5" dirty="0">
                <a:solidFill>
                  <a:srgbClr val="231F20"/>
                </a:solidFill>
                <a:latin typeface="Helvetica Neue"/>
                <a:cs typeface="Helvetica Neue"/>
              </a:rPr>
              <a:t>=</a:t>
            </a:r>
            <a:r>
              <a:rPr lang="en-GB" sz="2400" u="sng" spc="-5" dirty="0" err="1">
                <a:solidFill>
                  <a:srgbClr val="231F20"/>
                </a:solidFill>
                <a:latin typeface="Helvetica Neue"/>
                <a:cs typeface="Helvetica Neue"/>
              </a:rPr>
              <a:t>pUvdiEwFvMw</a:t>
            </a:r>
            <a:endParaRPr sz="2400" u="sng" dirty="0">
              <a:latin typeface="Helvetica Neue"/>
              <a:cs typeface="Helvetica Neue"/>
            </a:endParaRPr>
          </a:p>
        </p:txBody>
      </p:sp>
      <p:sp>
        <p:nvSpPr>
          <p:cNvPr id="3" name="object 3"/>
          <p:cNvSpPr txBox="1">
            <a:spLocks noGrp="1"/>
          </p:cNvSpPr>
          <p:nvPr>
            <p:ph type="title"/>
          </p:nvPr>
        </p:nvSpPr>
        <p:spPr>
          <a:xfrm>
            <a:off x="444500" y="436882"/>
            <a:ext cx="7117715" cy="391160"/>
          </a:xfrm>
          <a:prstGeom prst="rect">
            <a:avLst/>
          </a:prstGeom>
        </p:spPr>
        <p:txBody>
          <a:bodyPr vert="horz" wrap="square" lIns="0" tIns="12700" rIns="0" bIns="0" rtlCol="0">
            <a:spAutoFit/>
          </a:bodyPr>
          <a:lstStyle/>
          <a:p>
            <a:pPr marL="12700">
              <a:lnSpc>
                <a:spcPct val="100000"/>
              </a:lnSpc>
              <a:spcBef>
                <a:spcPts val="100"/>
              </a:spcBef>
            </a:pPr>
            <a:r>
              <a:rPr sz="2400" dirty="0">
                <a:latin typeface="HelveticaNeue-Medium"/>
                <a:cs typeface="HelveticaNeue-Medium"/>
              </a:rPr>
              <a:t>Scene </a:t>
            </a:r>
            <a:r>
              <a:rPr sz="2400" spc="-15" dirty="0">
                <a:latin typeface="HelveticaNeue-Medium"/>
                <a:cs typeface="HelveticaNeue-Medium"/>
              </a:rPr>
              <a:t>from </a:t>
            </a:r>
            <a:r>
              <a:rPr sz="2400" i="1" spc="-60" dirty="0">
                <a:latin typeface="HelveticaNeue-MediumItalic"/>
                <a:cs typeface="HelveticaNeue-MediumItalic"/>
              </a:rPr>
              <a:t>Twin </a:t>
            </a:r>
            <a:r>
              <a:rPr sz="2400" i="1" spc="-5" dirty="0">
                <a:latin typeface="HelveticaNeue-MediumItalic"/>
                <a:cs typeface="HelveticaNeue-MediumItalic"/>
              </a:rPr>
              <a:t>Peaks</a:t>
            </a:r>
            <a:r>
              <a:rPr sz="2400" spc="-5" dirty="0">
                <a:latin typeface="HelveticaNeue-Medium"/>
                <a:cs typeface="HelveticaNeue-Medium"/>
              </a:rPr>
              <a:t>, </a:t>
            </a:r>
            <a:r>
              <a:rPr sz="2400" dirty="0">
                <a:latin typeface="HelveticaNeue-Medium"/>
                <a:cs typeface="HelveticaNeue-Medium"/>
              </a:rPr>
              <a:t>2017. (series 3, episode</a:t>
            </a:r>
            <a:r>
              <a:rPr sz="2400" spc="15" dirty="0">
                <a:latin typeface="HelveticaNeue-Medium"/>
                <a:cs typeface="HelveticaNeue-Medium"/>
              </a:rPr>
              <a:t> </a:t>
            </a:r>
            <a:r>
              <a:rPr sz="2400" dirty="0">
                <a:latin typeface="HelveticaNeue-Medium"/>
                <a:cs typeface="HelveticaNeue-Medium"/>
              </a:rPr>
              <a:t>3)</a:t>
            </a:r>
            <a:endParaRPr sz="2400">
              <a:latin typeface="HelveticaNeue-Medium"/>
              <a:cs typeface="HelveticaNeue-Medium"/>
            </a:endParaRPr>
          </a:p>
        </p:txBody>
      </p:sp>
      <p:sp>
        <p:nvSpPr>
          <p:cNvPr id="4" name="object 4"/>
          <p:cNvSpPr/>
          <p:nvPr/>
        </p:nvSpPr>
        <p:spPr>
          <a:xfrm>
            <a:off x="457200" y="1224000"/>
            <a:ext cx="9777600" cy="5260124"/>
          </a:xfrm>
          <a:prstGeom prst="rect">
            <a:avLst/>
          </a:prstGeom>
          <a:blipFill>
            <a:blip cstate="print"/>
            <a:stretch>
              <a:fillRect/>
            </a:stretch>
          </a:blipFill>
        </p:spPr>
        <p:txBody>
          <a:bodyPr wrap="square" lIns="0" tIns="0" rIns="0" bIns="0" rtlCol="0"/>
          <a:lstStyle/>
          <a:p>
            <a:endParaRP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016800" y="917905"/>
            <a:ext cx="6313805" cy="3683000"/>
          </a:xfrm>
          <a:prstGeom prst="rect">
            <a:avLst/>
          </a:prstGeom>
        </p:spPr>
        <p:txBody>
          <a:bodyPr vert="horz" wrap="square" lIns="0" tIns="12700" rIns="0" bIns="0" rtlCol="0">
            <a:spAutoFit/>
          </a:bodyPr>
          <a:lstStyle/>
          <a:p>
            <a:pPr marL="12700" marR="229870">
              <a:lnSpc>
                <a:spcPct val="100000"/>
              </a:lnSpc>
              <a:spcBef>
                <a:spcPts val="100"/>
              </a:spcBef>
            </a:pPr>
            <a:r>
              <a:rPr sz="3000" dirty="0">
                <a:solidFill>
                  <a:srgbClr val="231F20"/>
                </a:solidFill>
                <a:latin typeface="Helvetica Neue"/>
                <a:cs typeface="Helvetica Neue"/>
              </a:rPr>
              <a:t>‘I </a:t>
            </a:r>
            <a:r>
              <a:rPr sz="3000" spc="-15" dirty="0">
                <a:solidFill>
                  <a:srgbClr val="231F20"/>
                </a:solidFill>
                <a:latin typeface="Helvetica Neue"/>
                <a:cs typeface="Helvetica Neue"/>
              </a:rPr>
              <a:t>don’t </a:t>
            </a:r>
            <a:r>
              <a:rPr sz="3000" dirty="0">
                <a:solidFill>
                  <a:srgbClr val="231F20"/>
                </a:solidFill>
                <a:latin typeface="Helvetica Neue"/>
                <a:cs typeface="Helvetica Neue"/>
              </a:rPr>
              <a:t>think that people accept</a:t>
            </a:r>
            <a:r>
              <a:rPr sz="3000" spc="-65" dirty="0">
                <a:solidFill>
                  <a:srgbClr val="231F20"/>
                </a:solidFill>
                <a:latin typeface="Helvetica Neue"/>
                <a:cs typeface="Helvetica Neue"/>
              </a:rPr>
              <a:t> </a:t>
            </a:r>
            <a:r>
              <a:rPr sz="3000" dirty="0">
                <a:solidFill>
                  <a:srgbClr val="231F20"/>
                </a:solidFill>
                <a:latin typeface="Helvetica Neue"/>
                <a:cs typeface="Helvetica Neue"/>
              </a:rPr>
              <a:t>the  fact that life </a:t>
            </a:r>
            <a:r>
              <a:rPr sz="3000" spc="-10" dirty="0">
                <a:solidFill>
                  <a:srgbClr val="231F20"/>
                </a:solidFill>
                <a:latin typeface="Helvetica Neue"/>
                <a:cs typeface="Helvetica Neue"/>
              </a:rPr>
              <a:t>doesn’t </a:t>
            </a:r>
            <a:r>
              <a:rPr sz="3000" dirty="0">
                <a:solidFill>
                  <a:srgbClr val="231F20"/>
                </a:solidFill>
                <a:latin typeface="Helvetica Neue"/>
                <a:cs typeface="Helvetica Neue"/>
              </a:rPr>
              <a:t>make</a:t>
            </a:r>
            <a:r>
              <a:rPr sz="3000" spc="-40" dirty="0">
                <a:solidFill>
                  <a:srgbClr val="231F20"/>
                </a:solidFill>
                <a:latin typeface="Helvetica Neue"/>
                <a:cs typeface="Helvetica Neue"/>
              </a:rPr>
              <a:t> </a:t>
            </a:r>
            <a:r>
              <a:rPr sz="3000" dirty="0">
                <a:solidFill>
                  <a:srgbClr val="231F20"/>
                </a:solidFill>
                <a:latin typeface="Helvetica Neue"/>
                <a:cs typeface="Helvetica Neue"/>
              </a:rPr>
              <a:t>sense.</a:t>
            </a:r>
            <a:endParaRPr sz="3000" dirty="0">
              <a:latin typeface="Helvetica Neue"/>
              <a:cs typeface="Helvetica Neue"/>
            </a:endParaRPr>
          </a:p>
          <a:p>
            <a:pPr marL="12700" marR="5080">
              <a:lnSpc>
                <a:spcPct val="100000"/>
              </a:lnSpc>
            </a:pPr>
            <a:r>
              <a:rPr sz="3000" dirty="0">
                <a:solidFill>
                  <a:srgbClr val="231F20"/>
                </a:solidFill>
                <a:latin typeface="Helvetica Neue"/>
                <a:cs typeface="Helvetica Neue"/>
              </a:rPr>
              <a:t>I think it makes people terribly  uncomfortable. It seems like </a:t>
            </a:r>
            <a:r>
              <a:rPr sz="3000" spc="-10" dirty="0">
                <a:solidFill>
                  <a:srgbClr val="231F20"/>
                </a:solidFill>
                <a:latin typeface="Helvetica Neue"/>
                <a:cs typeface="Helvetica Neue"/>
              </a:rPr>
              <a:t>religion  </a:t>
            </a:r>
            <a:r>
              <a:rPr sz="3000" dirty="0">
                <a:solidFill>
                  <a:srgbClr val="231F20"/>
                </a:solidFill>
                <a:latin typeface="Helvetica Neue"/>
                <a:cs typeface="Helvetica Neue"/>
              </a:rPr>
              <a:t>and myth </a:t>
            </a:r>
            <a:r>
              <a:rPr sz="3000" spc="-15" dirty="0">
                <a:solidFill>
                  <a:srgbClr val="231F20"/>
                </a:solidFill>
                <a:latin typeface="Helvetica Neue"/>
                <a:cs typeface="Helvetica Neue"/>
              </a:rPr>
              <a:t>were </a:t>
            </a:r>
            <a:r>
              <a:rPr sz="3000" dirty="0">
                <a:solidFill>
                  <a:srgbClr val="231F20"/>
                </a:solidFill>
                <a:latin typeface="Helvetica Neue"/>
                <a:cs typeface="Helvetica Neue"/>
              </a:rPr>
              <a:t>invented against</a:t>
            </a:r>
            <a:r>
              <a:rPr sz="3000" spc="-80" dirty="0">
                <a:solidFill>
                  <a:srgbClr val="231F20"/>
                </a:solidFill>
                <a:latin typeface="Helvetica Neue"/>
                <a:cs typeface="Helvetica Neue"/>
              </a:rPr>
              <a:t> </a:t>
            </a:r>
            <a:r>
              <a:rPr sz="3000" dirty="0">
                <a:solidFill>
                  <a:srgbClr val="231F20"/>
                </a:solidFill>
                <a:latin typeface="Helvetica Neue"/>
                <a:cs typeface="Helvetica Neue"/>
              </a:rPr>
              <a:t>that,  trying to make sense out of</a:t>
            </a:r>
            <a:r>
              <a:rPr sz="3000" spc="-40" dirty="0">
                <a:solidFill>
                  <a:srgbClr val="231F20"/>
                </a:solidFill>
                <a:latin typeface="Helvetica Neue"/>
                <a:cs typeface="Helvetica Neue"/>
              </a:rPr>
              <a:t> </a:t>
            </a:r>
            <a:r>
              <a:rPr sz="3000" dirty="0">
                <a:solidFill>
                  <a:srgbClr val="231F20"/>
                </a:solidFill>
                <a:latin typeface="Helvetica Neue"/>
                <a:cs typeface="Helvetica Neue"/>
              </a:rPr>
              <a:t>it.’</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a:lnSpc>
                <a:spcPct val="100000"/>
              </a:lnSpc>
            </a:pPr>
            <a:r>
              <a:rPr sz="3000" b="1" dirty="0">
                <a:solidFill>
                  <a:srgbClr val="231F20"/>
                </a:solidFill>
                <a:latin typeface="Helvetica Neue"/>
                <a:cs typeface="Helvetica Neue"/>
              </a:rPr>
              <a:t>David</a:t>
            </a:r>
            <a:r>
              <a:rPr sz="3000" b="1" spc="-5" dirty="0">
                <a:solidFill>
                  <a:srgbClr val="231F20"/>
                </a:solidFill>
                <a:latin typeface="Helvetica Neue"/>
                <a:cs typeface="Helvetica Neue"/>
              </a:rPr>
              <a:t> </a:t>
            </a:r>
            <a:r>
              <a:rPr sz="3000" b="1" spc="-25" dirty="0">
                <a:solidFill>
                  <a:srgbClr val="231F20"/>
                </a:solidFill>
                <a:latin typeface="Helvetica Neue"/>
                <a:cs typeface="Helvetica Neue"/>
              </a:rPr>
              <a:t>Lynch</a:t>
            </a:r>
            <a:endParaRPr sz="3000" dirty="0">
              <a:latin typeface="Helvetica Neue"/>
              <a:cs typeface="Helvetica Neue"/>
            </a:endParaRPr>
          </a:p>
        </p:txBody>
      </p:sp>
      <p:sp>
        <p:nvSpPr>
          <p:cNvPr id="3" name="object 3"/>
          <p:cNvSpPr txBox="1"/>
          <p:nvPr/>
        </p:nvSpPr>
        <p:spPr>
          <a:xfrm>
            <a:off x="2016800" y="5247945"/>
            <a:ext cx="6362065" cy="13970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It seems that </a:t>
            </a:r>
            <a:r>
              <a:rPr sz="3000" spc="-25" dirty="0">
                <a:solidFill>
                  <a:srgbClr val="231F20"/>
                </a:solidFill>
                <a:latin typeface="Helvetica Neue"/>
                <a:cs typeface="Helvetica Neue"/>
              </a:rPr>
              <a:t>Lynch </a:t>
            </a:r>
            <a:r>
              <a:rPr sz="3000" dirty="0">
                <a:solidFill>
                  <a:srgbClr val="231F20"/>
                </a:solidFill>
                <a:latin typeface="Helvetica Neue"/>
                <a:cs typeface="Helvetica Neue"/>
              </a:rPr>
              <a:t>uses the  unconscious mind as his imagined/  actual space/place to </a:t>
            </a:r>
            <a:r>
              <a:rPr sz="3000" spc="-15" dirty="0">
                <a:solidFill>
                  <a:srgbClr val="231F20"/>
                </a:solidFill>
                <a:latin typeface="Helvetica Neue"/>
                <a:cs typeface="Helvetica Neue"/>
              </a:rPr>
              <a:t>share </a:t>
            </a:r>
            <a:r>
              <a:rPr sz="3000" dirty="0">
                <a:solidFill>
                  <a:srgbClr val="231F20"/>
                </a:solidFill>
                <a:latin typeface="Helvetica Neue"/>
                <a:cs typeface="Helvetica Neue"/>
              </a:rPr>
              <a:t>his</a:t>
            </a:r>
            <a:r>
              <a:rPr sz="3000" spc="-65" dirty="0">
                <a:solidFill>
                  <a:srgbClr val="231F20"/>
                </a:solidFill>
                <a:latin typeface="Helvetica Neue"/>
                <a:cs typeface="Helvetica Neue"/>
              </a:rPr>
              <a:t> </a:t>
            </a:r>
            <a:r>
              <a:rPr sz="3000" dirty="0">
                <a:solidFill>
                  <a:srgbClr val="231F20"/>
                </a:solidFill>
                <a:latin typeface="Helvetica Neue"/>
                <a:cs typeface="Helvetica Neue"/>
              </a:rPr>
              <a:t>work.</a:t>
            </a:r>
            <a:endParaRPr sz="3000" dirty="0">
              <a:latin typeface="Helvetica Neue"/>
              <a:cs typeface="Helvetica Neue"/>
            </a:endParaRP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A119E-ED74-01B0-4F28-3E1FAF2DE82D}"/>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8A757644-2614-FFBA-145E-8A8009CC59C2}"/>
              </a:ext>
            </a:extLst>
          </p:cNvPr>
          <p:cNvSpPr txBox="1"/>
          <p:nvPr/>
        </p:nvSpPr>
        <p:spPr>
          <a:xfrm>
            <a:off x="2016800" y="917905"/>
            <a:ext cx="6313805" cy="1397819"/>
          </a:xfrm>
          <a:prstGeom prst="rect">
            <a:avLst/>
          </a:prstGeom>
        </p:spPr>
        <p:txBody>
          <a:bodyPr vert="horz" wrap="square" lIns="0" tIns="12700" rIns="0" bIns="0" rtlCol="0">
            <a:spAutoFit/>
          </a:bodyPr>
          <a:lstStyle/>
          <a:p>
            <a:pPr marL="12700" marR="229870">
              <a:lnSpc>
                <a:spcPct val="100000"/>
              </a:lnSpc>
              <a:spcBef>
                <a:spcPts val="100"/>
              </a:spcBef>
            </a:pPr>
            <a:r>
              <a:rPr lang="en-GB" sz="3000" dirty="0">
                <a:solidFill>
                  <a:srgbClr val="231F20"/>
                </a:solidFill>
                <a:latin typeface="Helvetica Neue"/>
                <a:cs typeface="Helvetica Neue"/>
              </a:rPr>
              <a:t>https://</a:t>
            </a:r>
            <a:r>
              <a:rPr lang="en-GB" sz="3000" dirty="0" err="1">
                <a:solidFill>
                  <a:srgbClr val="231F20"/>
                </a:solidFill>
                <a:latin typeface="Helvetica Neue"/>
                <a:cs typeface="Helvetica Neue"/>
              </a:rPr>
              <a:t>www.glynnvivian.co.uk</a:t>
            </a:r>
            <a:r>
              <a:rPr lang="en-GB" sz="3000" dirty="0">
                <a:solidFill>
                  <a:srgbClr val="231F20"/>
                </a:solidFill>
                <a:latin typeface="Helvetica Neue"/>
                <a:cs typeface="Helvetica Neue"/>
              </a:rPr>
              <a:t>/</a:t>
            </a:r>
            <a:r>
              <a:rPr lang="en-GB" sz="3000" dirty="0" err="1">
                <a:solidFill>
                  <a:srgbClr val="231F20"/>
                </a:solidFill>
                <a:latin typeface="Helvetica Neue"/>
                <a:cs typeface="Helvetica Neue"/>
              </a:rPr>
              <a:t>whats</a:t>
            </a:r>
            <a:r>
              <a:rPr lang="en-GB" sz="3000" dirty="0">
                <a:solidFill>
                  <a:srgbClr val="231F20"/>
                </a:solidFill>
                <a:latin typeface="Helvetica Neue"/>
                <a:cs typeface="Helvetica Neue"/>
              </a:rPr>
              <a:t>-on/</a:t>
            </a:r>
            <a:r>
              <a:rPr lang="en-GB" sz="3000" dirty="0" err="1">
                <a:solidFill>
                  <a:srgbClr val="231F20"/>
                </a:solidFill>
                <a:latin typeface="Helvetica Neue"/>
                <a:cs typeface="Helvetica Neue"/>
              </a:rPr>
              <a:t>linder</a:t>
            </a:r>
            <a:r>
              <a:rPr lang="en-GB" sz="3000" dirty="0">
                <a:solidFill>
                  <a:srgbClr val="231F20"/>
                </a:solidFill>
                <a:latin typeface="Helvetica Neue"/>
                <a:cs typeface="Helvetica Neue"/>
              </a:rPr>
              <a:t>-danger-came-smiling/</a:t>
            </a:r>
            <a:endParaRPr sz="3000" dirty="0">
              <a:latin typeface="Helvetica Neue"/>
              <a:cs typeface="Helvetica Neue"/>
            </a:endParaRPr>
          </a:p>
          <a:p>
            <a:pPr marL="12700">
              <a:lnSpc>
                <a:spcPct val="100000"/>
              </a:lnSpc>
            </a:pPr>
            <a:r>
              <a:rPr lang="en-GB" sz="3000" b="1" dirty="0">
                <a:solidFill>
                  <a:srgbClr val="231F20"/>
                </a:solidFill>
                <a:latin typeface="Helvetica Neue"/>
                <a:cs typeface="Helvetica Neue"/>
              </a:rPr>
              <a:t>Linder Sterling</a:t>
            </a:r>
            <a:endParaRPr sz="3000" dirty="0">
              <a:latin typeface="Helvetica Neue"/>
              <a:cs typeface="Helvetica Neue"/>
            </a:endParaRPr>
          </a:p>
        </p:txBody>
      </p:sp>
      <p:sp>
        <p:nvSpPr>
          <p:cNvPr id="3" name="object 3">
            <a:extLst>
              <a:ext uri="{FF2B5EF4-FFF2-40B4-BE49-F238E27FC236}">
                <a16:creationId xmlns:a16="http://schemas.microsoft.com/office/drawing/2014/main" id="{D78CE843-E917-0C66-6D45-721FE870C41D}"/>
              </a:ext>
            </a:extLst>
          </p:cNvPr>
          <p:cNvSpPr txBox="1"/>
          <p:nvPr/>
        </p:nvSpPr>
        <p:spPr>
          <a:xfrm>
            <a:off x="2016800" y="5247945"/>
            <a:ext cx="6362065" cy="474489"/>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t>
            </a:r>
            <a:endParaRPr sz="3000" dirty="0">
              <a:latin typeface="Helvetica Neue"/>
              <a:cs typeface="Helvetica Neue"/>
            </a:endParaRPr>
          </a:p>
        </p:txBody>
      </p:sp>
      <p:sp>
        <p:nvSpPr>
          <p:cNvPr id="4" name="TextBox 3">
            <a:extLst>
              <a:ext uri="{FF2B5EF4-FFF2-40B4-BE49-F238E27FC236}">
                <a16:creationId xmlns:a16="http://schemas.microsoft.com/office/drawing/2014/main" id="{9F1B976F-4792-252C-C061-0838B3CF356E}"/>
              </a:ext>
            </a:extLst>
          </p:cNvPr>
          <p:cNvSpPr txBox="1"/>
          <p:nvPr/>
        </p:nvSpPr>
        <p:spPr>
          <a:xfrm>
            <a:off x="2016800" y="3106271"/>
            <a:ext cx="7444700" cy="461665"/>
          </a:xfrm>
          <a:prstGeom prst="rect">
            <a:avLst/>
          </a:prstGeom>
          <a:noFill/>
        </p:spPr>
        <p:txBody>
          <a:bodyPr wrap="square" rtlCol="0">
            <a:spAutoFit/>
          </a:bodyPr>
          <a:lstStyle/>
          <a:p>
            <a:r>
              <a:rPr lang="en-US" sz="2400" dirty="0"/>
              <a:t>https://</a:t>
            </a:r>
            <a:r>
              <a:rPr lang="en-US" sz="2400" dirty="0" err="1"/>
              <a:t>www.tate.org.uk</a:t>
            </a:r>
            <a:r>
              <a:rPr lang="en-US" sz="2400" dirty="0"/>
              <a:t>/art/artists/linder-10844</a:t>
            </a:r>
          </a:p>
        </p:txBody>
      </p:sp>
      <p:sp>
        <p:nvSpPr>
          <p:cNvPr id="5" name="TextBox 4">
            <a:extLst>
              <a:ext uri="{FF2B5EF4-FFF2-40B4-BE49-F238E27FC236}">
                <a16:creationId xmlns:a16="http://schemas.microsoft.com/office/drawing/2014/main" id="{EB0FACB6-091A-C94A-F3D5-90FE33BDF4BD}"/>
              </a:ext>
            </a:extLst>
          </p:cNvPr>
          <p:cNvSpPr txBox="1"/>
          <p:nvPr/>
        </p:nvSpPr>
        <p:spPr>
          <a:xfrm>
            <a:off x="2016800" y="4545106"/>
            <a:ext cx="7368500" cy="461665"/>
          </a:xfrm>
          <a:prstGeom prst="rect">
            <a:avLst/>
          </a:prstGeom>
          <a:noFill/>
        </p:spPr>
        <p:txBody>
          <a:bodyPr wrap="square" rtlCol="0">
            <a:spAutoFit/>
          </a:bodyPr>
          <a:lstStyle/>
          <a:p>
            <a:r>
              <a:rPr lang="en-US" sz="2400" dirty="0"/>
              <a:t>https://</a:t>
            </a:r>
            <a:r>
              <a:rPr lang="en-US" sz="2400" dirty="0" err="1"/>
              <a:t>www.youtube.com</a:t>
            </a:r>
            <a:r>
              <a:rPr lang="en-US" sz="2400" dirty="0"/>
              <a:t>/</a:t>
            </a:r>
            <a:r>
              <a:rPr lang="en-US" sz="2400" dirty="0" err="1"/>
              <a:t>watch?v</a:t>
            </a:r>
            <a:r>
              <a:rPr lang="en-US" sz="2400" dirty="0"/>
              <a:t>=opW5U9f25WM</a:t>
            </a:r>
          </a:p>
        </p:txBody>
      </p:sp>
    </p:spTree>
    <p:extLst>
      <p:ext uri="{BB962C8B-B14F-4D97-AF65-F5344CB8AC3E}">
        <p14:creationId xmlns:p14="http://schemas.microsoft.com/office/powerpoint/2010/main" val="157303324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1625015"/>
            <a:ext cx="6319520" cy="4629472"/>
          </a:xfrm>
          <a:prstGeom prst="rect">
            <a:avLst/>
          </a:prstGeom>
        </p:spPr>
        <p:txBody>
          <a:bodyPr vert="horz" wrap="square" lIns="0" tIns="12700" rIns="0" bIns="0" rtlCol="0">
            <a:spAutoFit/>
          </a:bodyPr>
          <a:lstStyle/>
          <a:p>
            <a:pPr marL="12700" marR="5080">
              <a:lnSpc>
                <a:spcPct val="100000"/>
              </a:lnSpc>
              <a:spcBef>
                <a:spcPts val="100"/>
              </a:spcBef>
            </a:pPr>
            <a:r>
              <a:rPr sz="3000" spc="-170" dirty="0">
                <a:solidFill>
                  <a:srgbClr val="231F20"/>
                </a:solidFill>
                <a:latin typeface="Helvetica Neue"/>
                <a:cs typeface="Helvetica Neue"/>
              </a:rPr>
              <a:t>To </a:t>
            </a:r>
            <a:r>
              <a:rPr sz="3000" dirty="0">
                <a:solidFill>
                  <a:srgbClr val="231F20"/>
                </a:solidFill>
                <a:latin typeface="Helvetica Neue"/>
                <a:cs typeface="Helvetica Neue"/>
              </a:rPr>
              <a:t>conclude we have looked at a few  examples of</a:t>
            </a:r>
            <a:r>
              <a:rPr sz="3000" spc="-10" dirty="0">
                <a:solidFill>
                  <a:srgbClr val="231F20"/>
                </a:solidFill>
                <a:latin typeface="Helvetica Neue"/>
                <a:cs typeface="Helvetica Neue"/>
              </a:rPr>
              <a:t> </a:t>
            </a:r>
            <a:r>
              <a:rPr sz="3000" dirty="0">
                <a:solidFill>
                  <a:srgbClr val="231F20"/>
                </a:solidFill>
                <a:latin typeface="Helvetica Neue"/>
                <a:cs typeface="Helvetica Neue"/>
              </a:rPr>
              <a:t>place/space:</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a:lnSpc>
                <a:spcPct val="100000"/>
              </a:lnSpc>
            </a:pPr>
            <a:r>
              <a:rPr lang="en-GB" sz="3000" dirty="0">
                <a:solidFill>
                  <a:srgbClr val="231F20"/>
                </a:solidFill>
                <a:latin typeface="Helvetica Neue"/>
                <a:cs typeface="Helvetica Neue"/>
              </a:rPr>
              <a:t>In an art gallery </a:t>
            </a:r>
          </a:p>
          <a:p>
            <a:pPr marL="12700">
              <a:lnSpc>
                <a:spcPct val="100000"/>
              </a:lnSpc>
            </a:pPr>
            <a:r>
              <a:rPr sz="3000" dirty="0">
                <a:solidFill>
                  <a:srgbClr val="231F20"/>
                </a:solidFill>
                <a:latin typeface="Helvetica Neue"/>
                <a:cs typeface="Helvetica Neue"/>
              </a:rPr>
              <a:t>In a public</a:t>
            </a:r>
            <a:r>
              <a:rPr sz="3000" spc="-100" dirty="0">
                <a:solidFill>
                  <a:srgbClr val="231F20"/>
                </a:solidFill>
                <a:latin typeface="Helvetica Neue"/>
                <a:cs typeface="Helvetica Neue"/>
              </a:rPr>
              <a:t> </a:t>
            </a:r>
            <a:r>
              <a:rPr sz="3000" dirty="0">
                <a:solidFill>
                  <a:srgbClr val="231F20"/>
                </a:solidFill>
                <a:latin typeface="Helvetica Neue"/>
                <a:cs typeface="Helvetica Neue"/>
              </a:rPr>
              <a:t>place  </a:t>
            </a:r>
            <a:endParaRPr lang="en-GB" sz="3000" dirty="0">
              <a:solidFill>
                <a:srgbClr val="231F20"/>
              </a:solidFill>
              <a:latin typeface="Helvetica Neue"/>
              <a:cs typeface="Helvetica Neue"/>
            </a:endParaRPr>
          </a:p>
          <a:p>
            <a:pPr marL="12700">
              <a:lnSpc>
                <a:spcPct val="100000"/>
              </a:lnSpc>
            </a:pPr>
            <a:r>
              <a:rPr sz="3000" dirty="0">
                <a:solidFill>
                  <a:srgbClr val="231F20"/>
                </a:solidFill>
                <a:latin typeface="Helvetica Neue"/>
                <a:cs typeface="Helvetica Neue"/>
              </a:rPr>
              <a:t>On a</a:t>
            </a:r>
            <a:r>
              <a:rPr sz="3000" spc="-20" dirty="0">
                <a:solidFill>
                  <a:srgbClr val="231F20"/>
                </a:solidFill>
                <a:latin typeface="Helvetica Neue"/>
                <a:cs typeface="Helvetica Neue"/>
              </a:rPr>
              <a:t> </a:t>
            </a:r>
            <a:r>
              <a:rPr sz="3000" dirty="0">
                <a:solidFill>
                  <a:srgbClr val="231F20"/>
                </a:solidFill>
                <a:latin typeface="Helvetica Neue"/>
                <a:cs typeface="Helvetica Neue"/>
              </a:rPr>
              <a:t>boat</a:t>
            </a:r>
            <a:endParaRPr sz="3000" dirty="0">
              <a:latin typeface="Helvetica Neue"/>
              <a:cs typeface="Helvetica Neue"/>
            </a:endParaRPr>
          </a:p>
          <a:p>
            <a:pPr marL="12700" marR="3432810">
              <a:lnSpc>
                <a:spcPct val="100000"/>
              </a:lnSpc>
            </a:pPr>
            <a:r>
              <a:rPr sz="3000" dirty="0">
                <a:solidFill>
                  <a:srgbClr val="231F20"/>
                </a:solidFill>
                <a:latin typeface="Helvetica Neue"/>
                <a:cs typeface="Helvetica Neue"/>
              </a:rPr>
              <a:t>In a ‘theme</a:t>
            </a:r>
            <a:r>
              <a:rPr sz="3000" spc="-100" dirty="0">
                <a:solidFill>
                  <a:srgbClr val="231F20"/>
                </a:solidFill>
                <a:latin typeface="Helvetica Neue"/>
                <a:cs typeface="Helvetica Neue"/>
              </a:rPr>
              <a:t> </a:t>
            </a:r>
            <a:r>
              <a:rPr sz="3000" dirty="0">
                <a:solidFill>
                  <a:srgbClr val="231F20"/>
                </a:solidFill>
                <a:latin typeface="Helvetica Neue"/>
                <a:cs typeface="Helvetica Neue"/>
              </a:rPr>
              <a:t>park’</a:t>
            </a:r>
            <a:endParaRPr sz="3000" dirty="0">
              <a:latin typeface="Helvetica Neue"/>
              <a:cs typeface="Helvetica Neue"/>
            </a:endParaRPr>
          </a:p>
          <a:p>
            <a:pPr marL="12700" marR="2924810">
              <a:lnSpc>
                <a:spcPct val="100000"/>
              </a:lnSpc>
            </a:pPr>
            <a:r>
              <a:rPr sz="3000" dirty="0">
                <a:solidFill>
                  <a:srgbClr val="231F20"/>
                </a:solidFill>
                <a:latin typeface="Helvetica Neue"/>
                <a:cs typeface="Helvetica Neue"/>
              </a:rPr>
              <a:t>On top of a</a:t>
            </a:r>
            <a:r>
              <a:rPr sz="3000" spc="-100" dirty="0">
                <a:solidFill>
                  <a:srgbClr val="231F20"/>
                </a:solidFill>
                <a:latin typeface="Helvetica Neue"/>
                <a:cs typeface="Helvetica Neue"/>
              </a:rPr>
              <a:t> </a:t>
            </a:r>
            <a:r>
              <a:rPr sz="3000" dirty="0">
                <a:solidFill>
                  <a:srgbClr val="231F20"/>
                </a:solidFill>
                <a:latin typeface="Helvetica Neue"/>
                <a:cs typeface="Helvetica Neue"/>
              </a:rPr>
              <a:t>building  In an</a:t>
            </a:r>
            <a:r>
              <a:rPr sz="3000" spc="-20" dirty="0">
                <a:solidFill>
                  <a:srgbClr val="231F20"/>
                </a:solidFill>
                <a:latin typeface="Helvetica Neue"/>
                <a:cs typeface="Helvetica Neue"/>
              </a:rPr>
              <a:t> </a:t>
            </a:r>
            <a:r>
              <a:rPr sz="3000" dirty="0">
                <a:solidFill>
                  <a:srgbClr val="231F20"/>
                </a:solidFill>
                <a:latin typeface="Helvetica Neue"/>
                <a:cs typeface="Helvetica Neue"/>
              </a:rPr>
              <a:t>estuary</a:t>
            </a:r>
            <a:endParaRPr sz="3000" dirty="0">
              <a:latin typeface="Helvetica Neue"/>
              <a:cs typeface="Helvetica Neue"/>
            </a:endParaRPr>
          </a:p>
          <a:p>
            <a:pPr marL="12700">
              <a:lnSpc>
                <a:spcPct val="100000"/>
              </a:lnSpc>
            </a:pPr>
            <a:r>
              <a:rPr sz="3000" dirty="0">
                <a:solidFill>
                  <a:srgbClr val="231F20"/>
                </a:solidFill>
                <a:latin typeface="Helvetica Neue"/>
                <a:cs typeface="Helvetica Neue"/>
              </a:rPr>
              <a:t>In the</a:t>
            </a:r>
            <a:r>
              <a:rPr sz="3000" spc="-10" dirty="0">
                <a:solidFill>
                  <a:srgbClr val="231F20"/>
                </a:solidFill>
                <a:latin typeface="Helvetica Neue"/>
                <a:cs typeface="Helvetica Neue"/>
              </a:rPr>
              <a:t> </a:t>
            </a:r>
            <a:r>
              <a:rPr sz="3000" dirty="0">
                <a:solidFill>
                  <a:srgbClr val="231F20"/>
                </a:solidFill>
                <a:latin typeface="Helvetica Neue"/>
                <a:cs typeface="Helvetica Neue"/>
              </a:rPr>
              <a:t>subconscious</a:t>
            </a:r>
            <a:endParaRPr sz="3000" dirty="0">
              <a:latin typeface="Helvetica Neue"/>
              <a:cs typeface="Helvetica Neue"/>
            </a:endParaRPr>
          </a:p>
        </p:txBody>
      </p:sp>
      <p:sp>
        <p:nvSpPr>
          <p:cNvPr id="3" name="object 3"/>
          <p:cNvSpPr txBox="1">
            <a:spLocks noGrp="1"/>
          </p:cNvSpPr>
          <p:nvPr>
            <p:ph type="title"/>
          </p:nvPr>
        </p:nvSpPr>
        <p:spPr>
          <a:xfrm>
            <a:off x="2305218" y="428851"/>
            <a:ext cx="6082030" cy="695960"/>
          </a:xfrm>
          <a:prstGeom prst="rect">
            <a:avLst/>
          </a:prstGeom>
        </p:spPr>
        <p:txBody>
          <a:bodyPr vert="horz" wrap="square" lIns="0" tIns="12700" rIns="0" bIns="0" rtlCol="0">
            <a:spAutoFit/>
          </a:bodyPr>
          <a:lstStyle/>
          <a:p>
            <a:pPr marL="12700">
              <a:lnSpc>
                <a:spcPct val="100000"/>
              </a:lnSpc>
              <a:spcBef>
                <a:spcPts val="100"/>
              </a:spcBef>
            </a:pPr>
            <a:r>
              <a:rPr sz="4400" b="1" spc="25" dirty="0">
                <a:latin typeface="Helvetica Neue Condensed"/>
                <a:cs typeface="Helvetica Neue Condensed"/>
              </a:rPr>
              <a:t>The </a:t>
            </a:r>
            <a:r>
              <a:rPr sz="4400" b="1" spc="80" dirty="0">
                <a:latin typeface="Helvetica Neue Condensed"/>
                <a:cs typeface="Helvetica Neue Condensed"/>
              </a:rPr>
              <a:t>importance </a:t>
            </a:r>
            <a:r>
              <a:rPr sz="4400" b="1" spc="85" dirty="0">
                <a:latin typeface="Helvetica Neue Condensed"/>
                <a:cs typeface="Helvetica Neue Condensed"/>
              </a:rPr>
              <a:t>of</a:t>
            </a:r>
            <a:r>
              <a:rPr sz="4400" b="1" spc="114" dirty="0">
                <a:latin typeface="Helvetica Neue Condensed"/>
                <a:cs typeface="Helvetica Neue Condensed"/>
              </a:rPr>
              <a:t> </a:t>
            </a:r>
            <a:r>
              <a:rPr sz="4400" b="1" spc="70" dirty="0">
                <a:latin typeface="Helvetica Neue Condensed"/>
                <a:cs typeface="Helvetica Neue Condensed"/>
              </a:rPr>
              <a:t>context</a:t>
            </a:r>
            <a:endParaRPr sz="4400">
              <a:latin typeface="Helvetica Neue Condensed"/>
              <a:cs typeface="Helvetica Neue Condensed"/>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967461"/>
            <a:ext cx="6721475" cy="4140200"/>
          </a:xfrm>
          <a:prstGeom prst="rect">
            <a:avLst/>
          </a:prstGeom>
        </p:spPr>
        <p:txBody>
          <a:bodyPr vert="horz" wrap="square" lIns="0" tIns="12700" rIns="0" bIns="0" rtlCol="0">
            <a:spAutoFit/>
          </a:bodyPr>
          <a:lstStyle/>
          <a:p>
            <a:pPr marL="12700" marR="95885">
              <a:lnSpc>
                <a:spcPct val="100000"/>
              </a:lnSpc>
              <a:spcBef>
                <a:spcPts val="100"/>
              </a:spcBef>
            </a:pPr>
            <a:r>
              <a:rPr sz="3000" dirty="0">
                <a:solidFill>
                  <a:srgbClr val="231F20"/>
                </a:solidFill>
                <a:latin typeface="Helvetica Neue"/>
                <a:cs typeface="Helvetica Neue"/>
              </a:rPr>
              <a:t>The artefacts/performance you</a:t>
            </a:r>
            <a:r>
              <a:rPr sz="3000" spc="-100" dirty="0">
                <a:solidFill>
                  <a:srgbClr val="231F20"/>
                </a:solidFill>
                <a:latin typeface="Helvetica Neue"/>
                <a:cs typeface="Helvetica Neue"/>
              </a:rPr>
              <a:t> </a:t>
            </a:r>
            <a:r>
              <a:rPr sz="3000" dirty="0">
                <a:solidFill>
                  <a:srgbClr val="231F20"/>
                </a:solidFill>
                <a:latin typeface="Helvetica Neue"/>
                <a:cs typeface="Helvetica Neue"/>
              </a:rPr>
              <a:t>choose  is one aspect of the curation </a:t>
            </a:r>
            <a:r>
              <a:rPr sz="3000" spc="-10" dirty="0">
                <a:solidFill>
                  <a:srgbClr val="231F20"/>
                </a:solidFill>
                <a:latin typeface="Helvetica Neue"/>
                <a:cs typeface="Helvetica Neue"/>
              </a:rPr>
              <a:t>process,  </a:t>
            </a:r>
            <a:r>
              <a:rPr sz="3000" dirty="0">
                <a:solidFill>
                  <a:srgbClr val="231F20"/>
                </a:solidFill>
                <a:latin typeface="Helvetica Neue"/>
                <a:cs typeface="Helvetica Neue"/>
              </a:rPr>
              <a:t>however </a:t>
            </a:r>
            <a:r>
              <a:rPr sz="3000" spc="-15" dirty="0">
                <a:solidFill>
                  <a:srgbClr val="231F20"/>
                </a:solidFill>
                <a:latin typeface="Helvetica Neue"/>
                <a:cs typeface="Helvetica Neue"/>
              </a:rPr>
              <a:t>where </a:t>
            </a:r>
            <a:r>
              <a:rPr sz="3000" dirty="0">
                <a:solidFill>
                  <a:srgbClr val="231F20"/>
                </a:solidFill>
                <a:latin typeface="Helvetica Neue"/>
                <a:cs typeface="Helvetica Neue"/>
              </a:rPr>
              <a:t>you place the artefacts  can, and will, fundementally </a:t>
            </a:r>
            <a:r>
              <a:rPr sz="3000" spc="-10" dirty="0">
                <a:solidFill>
                  <a:srgbClr val="231F20"/>
                </a:solidFill>
                <a:latin typeface="Helvetica Neue"/>
                <a:cs typeface="Helvetica Neue"/>
              </a:rPr>
              <a:t>affect </a:t>
            </a:r>
            <a:r>
              <a:rPr sz="3000" dirty="0">
                <a:solidFill>
                  <a:srgbClr val="231F20"/>
                </a:solidFill>
                <a:latin typeface="Helvetica Neue"/>
                <a:cs typeface="Helvetica Neue"/>
              </a:rPr>
              <a:t>the  meaning and the experience of your  </a:t>
            </a:r>
            <a:r>
              <a:rPr sz="3000" spc="-10" dirty="0">
                <a:solidFill>
                  <a:srgbClr val="231F20"/>
                </a:solidFill>
                <a:latin typeface="Helvetica Neue"/>
                <a:cs typeface="Helvetica Neue"/>
              </a:rPr>
              <a:t>exhibition/concert/show.</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spc="-85" dirty="0">
                <a:solidFill>
                  <a:srgbClr val="231F20"/>
                </a:solidFill>
                <a:latin typeface="Helvetica Neue"/>
                <a:cs typeface="Helvetica Neue"/>
              </a:rPr>
              <a:t>Your </a:t>
            </a:r>
            <a:r>
              <a:rPr sz="3000" dirty="0">
                <a:solidFill>
                  <a:srgbClr val="231F20"/>
                </a:solidFill>
                <a:latin typeface="Helvetica Neue"/>
                <a:cs typeface="Helvetica Neue"/>
              </a:rPr>
              <a:t>challenge is to manage and</a:t>
            </a:r>
            <a:r>
              <a:rPr sz="3000" spc="-40" dirty="0">
                <a:solidFill>
                  <a:srgbClr val="231F20"/>
                </a:solidFill>
                <a:latin typeface="Helvetica Neue"/>
                <a:cs typeface="Helvetica Neue"/>
              </a:rPr>
              <a:t> </a:t>
            </a:r>
            <a:r>
              <a:rPr sz="3000" dirty="0">
                <a:solidFill>
                  <a:srgbClr val="231F20"/>
                </a:solidFill>
                <a:latin typeface="Helvetica Neue"/>
                <a:cs typeface="Helvetica Neue"/>
              </a:rPr>
              <a:t>enrich  this</a:t>
            </a:r>
            <a:r>
              <a:rPr sz="3000" spc="-5" dirty="0">
                <a:solidFill>
                  <a:srgbClr val="231F20"/>
                </a:solidFill>
                <a:latin typeface="Helvetica Neue"/>
                <a:cs typeface="Helvetica Neue"/>
              </a:rPr>
              <a:t> </a:t>
            </a:r>
            <a:r>
              <a:rPr sz="3000" spc="-30" dirty="0">
                <a:solidFill>
                  <a:srgbClr val="231F20"/>
                </a:solidFill>
                <a:latin typeface="Helvetica Neue"/>
                <a:cs typeface="Helvetica Neue"/>
              </a:rPr>
              <a:t>encounter.</a:t>
            </a:r>
            <a:endParaRPr sz="3000">
              <a:latin typeface="Helvetica Neue"/>
              <a:cs typeface="Helvetica Neue"/>
            </a:endParaRPr>
          </a:p>
        </p:txBody>
      </p:sp>
      <p:sp>
        <p:nvSpPr>
          <p:cNvPr id="3" name="object 3"/>
          <p:cNvSpPr txBox="1">
            <a:spLocks noGrp="1"/>
          </p:cNvSpPr>
          <p:nvPr>
            <p:ph type="title"/>
          </p:nvPr>
        </p:nvSpPr>
        <p:spPr>
          <a:xfrm>
            <a:off x="1828568" y="428851"/>
            <a:ext cx="7035165" cy="695960"/>
          </a:xfrm>
          <a:prstGeom prst="rect">
            <a:avLst/>
          </a:prstGeom>
        </p:spPr>
        <p:txBody>
          <a:bodyPr vert="horz" wrap="square" lIns="0" tIns="12700" rIns="0" bIns="0" rtlCol="0">
            <a:spAutoFit/>
          </a:bodyPr>
          <a:lstStyle/>
          <a:p>
            <a:pPr marL="12700">
              <a:lnSpc>
                <a:spcPct val="100000"/>
              </a:lnSpc>
              <a:spcBef>
                <a:spcPts val="100"/>
              </a:spcBef>
            </a:pPr>
            <a:r>
              <a:rPr sz="4400" b="1" spc="25" dirty="0">
                <a:latin typeface="Helvetica Neue Condensed"/>
                <a:cs typeface="Helvetica Neue Condensed"/>
              </a:rPr>
              <a:t>The </a:t>
            </a:r>
            <a:r>
              <a:rPr sz="4400" b="1" spc="80" dirty="0">
                <a:latin typeface="Helvetica Neue Condensed"/>
                <a:cs typeface="Helvetica Neue Condensed"/>
              </a:rPr>
              <a:t>importance </a:t>
            </a:r>
            <a:r>
              <a:rPr sz="4400" b="1" spc="85" dirty="0">
                <a:latin typeface="Helvetica Neue Condensed"/>
                <a:cs typeface="Helvetica Neue Condensed"/>
              </a:rPr>
              <a:t>of</a:t>
            </a:r>
            <a:r>
              <a:rPr sz="4400" b="1" spc="150" dirty="0">
                <a:latin typeface="Helvetica Neue Condensed"/>
                <a:cs typeface="Helvetica Neue Condensed"/>
              </a:rPr>
              <a:t> </a:t>
            </a:r>
            <a:r>
              <a:rPr sz="4400" b="1" spc="80" dirty="0">
                <a:latin typeface="Helvetica Neue Condensed"/>
                <a:cs typeface="Helvetica Neue Condensed"/>
              </a:rPr>
              <a:t>curatorship</a:t>
            </a:r>
            <a:endParaRPr sz="4400">
              <a:latin typeface="Helvetica Neue Condensed"/>
              <a:cs typeface="Helvetica Neue Condensed"/>
            </a:endParaRP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54782" y="3480078"/>
            <a:ext cx="2582545" cy="695960"/>
          </a:xfrm>
          <a:prstGeom prst="rect">
            <a:avLst/>
          </a:prstGeom>
        </p:spPr>
        <p:txBody>
          <a:bodyPr vert="horz" wrap="square" lIns="0" tIns="12700" rIns="0" bIns="0" rtlCol="0">
            <a:spAutoFit/>
          </a:bodyPr>
          <a:lstStyle/>
          <a:p>
            <a:pPr marL="12700">
              <a:lnSpc>
                <a:spcPct val="100000"/>
              </a:lnSpc>
              <a:spcBef>
                <a:spcPts val="100"/>
              </a:spcBef>
            </a:pPr>
            <a:r>
              <a:rPr sz="4400" b="1" spc="75" dirty="0">
                <a:latin typeface="Helvetica Neue Condensed"/>
                <a:cs typeface="Helvetica Neue Condensed"/>
              </a:rPr>
              <a:t>Questions?</a:t>
            </a:r>
            <a:endParaRPr sz="4400" dirty="0">
              <a:latin typeface="Helvetica Neue Condensed"/>
              <a:cs typeface="Helvetica Neue Condense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231F2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554</TotalTime>
  <Words>4785</Words>
  <Application>Microsoft Macintosh PowerPoint</Application>
  <PresentationFormat>Custom</PresentationFormat>
  <Paragraphs>360</Paragraphs>
  <Slides>95</Slides>
  <Notes>36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95</vt:i4>
      </vt:variant>
    </vt:vector>
  </HeadingPairs>
  <TitlesOfParts>
    <vt:vector size="106" baseType="lpstr">
      <vt:lpstr>-apple-system</vt:lpstr>
      <vt:lpstr>Arial</vt:lpstr>
      <vt:lpstr>Calibri</vt:lpstr>
      <vt:lpstr>Google Sans</vt:lpstr>
      <vt:lpstr>Helvetica Neue</vt:lpstr>
      <vt:lpstr>Helvetica Neue Condensed</vt:lpstr>
      <vt:lpstr>Helvetica Neue Light</vt:lpstr>
      <vt:lpstr>HelveticaNeue-Medium</vt:lpstr>
      <vt:lpstr>HelveticaNeue-MediumItalic</vt:lpstr>
      <vt:lpstr>Times New Roman</vt:lpstr>
      <vt:lpstr>Office Theme</vt:lpstr>
      <vt:lpstr>Next week: 24.02.26 Gwen Beynon –  Lecture will be in the  small lecture theatre at 10am  </vt:lpstr>
      <vt:lpstr>PowerPoint Presentation</vt:lpstr>
      <vt:lpstr>Level 4 Contextual Practices</vt:lpstr>
      <vt:lpstr>How context changes meaning</vt:lpstr>
      <vt:lpstr>These contexts can allude to (but are  not limited to) issues around race,  gender, sexuality, faith, class, law,  conformity, wealth, identity, geography,  spirituality, etc.</vt:lpstr>
      <vt:lpstr>Sensation Exhibition  Royal Academy of Art  1997</vt:lpstr>
      <vt:lpstr>The Royal Academy posted this disclaimer to visitors on entry:  ‘There will be works of art on display in the Sensation exhibition which some people may find distasteful. Parents should exercise their judgment in bringing their children to the exhibition. One gallery will not be open to those under the age of 18.’ </vt:lpstr>
      <vt:lpstr>PowerPoint Presentation</vt:lpstr>
      <vt:lpstr>PowerPoint Presentation</vt:lpstr>
      <vt:lpstr>Affect Theory</vt:lpstr>
      <vt:lpstr>Lawrence Grossberg, a cultural studies  commentator, highlights the antithetical  position of affect theory in relation to  representation, describing it as follows:</vt:lpstr>
      <vt:lpstr>PowerPoint Presentation</vt:lpstr>
      <vt:lpstr>PowerPoint Presentation</vt:lpstr>
      <vt:lpstr>This is some of the curated works that  created the Sensation ...</vt:lpstr>
      <vt:lpstr>PowerPoint Presentation</vt:lpstr>
      <vt:lpstr>PowerPoint Presentation</vt:lpstr>
      <vt:lpstr>At the same exhibition Marc Quinn  externalised the internal. The context of  natural matter, (pasteurised blood from  the artist) is explicitly reversed.</vt:lpstr>
      <vt:lpstr>PowerPoint Presentation</vt:lpstr>
      <vt:lpstr>PowerPoint Presentation</vt:lpstr>
      <vt:lpstr>At the same exhibition Tracey Emin  exhibited her famous ‘tent’ which was  later destroyed by fire in 2004.</vt:lpstr>
      <vt:lpstr>PowerPoint Presentation</vt:lpstr>
      <vt:lpstr>‘This piece is less about sexual  intimacy, as it is about general human  intimacy. Furthermore, the small</vt:lpstr>
      <vt:lpstr>PowerPoint Presentation</vt:lpstr>
      <vt:lpstr>PowerPoint Presentation</vt:lpstr>
      <vt:lpstr>PowerPoint Presentation</vt:lpstr>
      <vt:lpstr>‘... we have a direct experience of  the shark, not mediated through any</vt:lpstr>
      <vt:lpstr>Context in curation:</vt:lpstr>
      <vt:lpstr>Yarn Bombing</vt:lpstr>
      <vt:lpstr>Subversion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Appropriation and recontextualisation</vt:lpstr>
      <vt:lpstr>PowerPoint Presentation</vt:lpstr>
      <vt:lpstr>PowerPoint Presentation</vt:lpstr>
      <vt:lpstr>PowerPoint Presentation</vt:lpstr>
      <vt:lpstr>PowerPoint Presentation</vt:lpstr>
      <vt:lpstr>PowerPoint Presentation</vt:lpstr>
      <vt:lpstr>PowerPoint Presentation</vt:lpstr>
      <vt:lpstr>Situationist International (SI)</vt:lpstr>
      <vt:lpstr>PowerPoint Presentation</vt:lpstr>
      <vt:lpstr>The Royal Jubilee 1977  and the Sex Pistols</vt:lpstr>
      <vt:lpstr>Marina Abramovic, The Artist is Present</vt:lpstr>
      <vt:lpstr>PowerPoint Presentation</vt:lpstr>
      <vt:lpstr>“Nobody could imagine…that anybody  would take time to sit and just engage  in mutual gaze with me,” Abramovic  explained. In fact, the chair was always occupied, and there were continuous lines  of people waiting to sit in it. “It was [a]  complete surprise…this enormous need of  humans to actually have contact.”</vt:lpstr>
      <vt:lpstr>It was the context of the audience that  provided the meaning. Without viewers  playing a part, the work would be  incomplete. Particpation and audience  involvement were essential.</vt:lpstr>
      <vt:lpstr>Simulation and hyperreality</vt:lpstr>
      <vt:lpstr>PowerPoint Presentation</vt:lpstr>
      <vt:lpstr>French cultural theorist and philosopher  Jean Baudrillard (1929 - 2007) wrote  extensively about simulation and  hyperreality.</vt:lpstr>
      <vt:lpstr>PowerPoint Presentation</vt:lpstr>
      <vt:lpstr>Dismaland’s context is political, social  and philosophical.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Time and place</vt:lpstr>
      <vt:lpstr>The National Gallery Grand Tour Campaign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Context and the human form</vt:lpstr>
      <vt:lpstr>PowerPoint Presentation</vt:lpstr>
      <vt:lpstr>PowerPoint Presentation</vt:lpstr>
      <vt:lpstr>PowerPoint Presentation</vt:lpstr>
      <vt:lpstr>PowerPoint Presentation</vt:lpstr>
      <vt:lpstr>PowerPoint Presentation</vt:lpstr>
      <vt:lpstr>Antony Gormley, 2011, Another Place. [100 cast iron figures].  At: Crosby Beach, England.</vt:lpstr>
      <vt:lpstr>David Lynch and the internal space</vt:lpstr>
      <vt:lpstr>PowerPoint Presentation</vt:lpstr>
      <vt:lpstr>‘... he ... confounds his audience’s  expectations by incorporating  surrealist imagery and vignettes that  disrupt the continuity of the narrative.’</vt:lpstr>
      <vt:lpstr>PowerPoint Presentation</vt:lpstr>
      <vt:lpstr>‘Like most films by David Lynch,  Eraserhead (1977) presents a challenge  for its interpreters. Any attempt to come  up with a coherent interpretation of this film must acknowledge that the  film is comprised of several narrative</vt:lpstr>
      <vt:lpstr>Lynch’s ‘exhibition space’ is our  perception. He uses our inability to  cope with the uncertainty of reality as  a source for creative exploration.</vt:lpstr>
      <vt:lpstr>PowerPoint Presentation</vt:lpstr>
      <vt:lpstr>‘Our world is not inherently logical—we  impose logic upon it to make sense of  the random and absurd happenings all  around us and to create a sense of order  out of chaos. The beauty of the work</vt:lpstr>
      <vt:lpstr>Scene from Twin Peaks, 2017. (series 3, episode 3)</vt:lpstr>
      <vt:lpstr>PowerPoint Presentation</vt:lpstr>
      <vt:lpstr>PowerPoint Presentation</vt:lpstr>
      <vt:lpstr>The importance of context</vt:lpstr>
      <vt:lpstr>The importance of curatorship</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4 Contextual Practices</dc:title>
  <cp:lastModifiedBy>Donna Williams</cp:lastModifiedBy>
  <cp:revision>44</cp:revision>
  <dcterms:created xsi:type="dcterms:W3CDTF">2021-02-08T09:07:36Z</dcterms:created>
  <dcterms:modified xsi:type="dcterms:W3CDTF">2026-02-16T19:24:50Z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2020-02-21T00:00:00Z</vt:filetime>
  </property>
  <property fmtid="{D5CDD505-2E9C-101B-9397-08002B2CF9AE}" pid="3" name="Creator">
    <vt:lpwstr>Adobe InDesign CC 2015 (Macintosh)</vt:lpwstr>
  </property>
  <property fmtid="{D5CDD505-2E9C-101B-9397-08002B2CF9AE}" pid="4" name="LastSaved">
    <vt:filetime>2021-02-08T00:00:00Z</vt:filetime>
  </property>
</Properties>
</file>