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sldIdLst>
    <p:sldId id="256" r:id="rId7"/>
    <p:sldId id="344" r:id="rId8"/>
    <p:sldId id="345" r:id="rId9"/>
    <p:sldId id="361" r:id="rId10"/>
    <p:sldId id="363" r:id="rId11"/>
    <p:sldId id="362" r:id="rId12"/>
    <p:sldId id="364" r:id="rId13"/>
    <p:sldId id="365" r:id="rId14"/>
    <p:sldId id="366" r:id="rId15"/>
    <p:sldId id="367" r:id="rId16"/>
    <p:sldId id="368" r:id="rId17"/>
    <p:sldId id="369" r:id="rId18"/>
    <p:sldId id="370" r:id="rId19"/>
    <p:sldId id="371" r:id="rId20"/>
    <p:sldId id="373" r:id="rId21"/>
    <p:sldId id="372" r:id="rId22"/>
    <p:sldId id="374" r:id="rId23"/>
    <p:sldId id="375" r:id="rId24"/>
    <p:sldId id="376" r:id="rId25"/>
    <p:sldId id="37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75D36A-48DF-4417-B8B3-4850563CAE84}" v="29" dt="2026-03-15T19:47:50.7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91" d="100"/>
          <a:sy n="91" d="100"/>
        </p:scale>
        <p:origin x="120" y="5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3/15/2026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39475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A4CD1-6EE5-2773-4C70-864315304945}"/>
              </a:ext>
            </a:extLst>
          </p:cNvPr>
          <p:cNvSpPr>
            <a:spLocks noGrp="1"/>
          </p:cNvSpPr>
          <p:nvPr>
            <p:ph type="title"/>
          </p:nvPr>
        </p:nvSpPr>
        <p:spPr/>
        <p:txBody>
          <a:bodyPr/>
          <a:lstStyle/>
          <a:p>
            <a:r>
              <a:rPr lang="en-GB" b="1" dirty="0"/>
              <a:t>Plan for today</a:t>
            </a:r>
          </a:p>
        </p:txBody>
      </p:sp>
      <p:sp>
        <p:nvSpPr>
          <p:cNvPr id="3" name="Content Placeholder 2">
            <a:extLst>
              <a:ext uri="{FF2B5EF4-FFF2-40B4-BE49-F238E27FC236}">
                <a16:creationId xmlns:a16="http://schemas.microsoft.com/office/drawing/2014/main" id="{C8CDA59F-40D1-71CB-F3D6-1B1E40792CA9}"/>
              </a:ext>
            </a:extLst>
          </p:cNvPr>
          <p:cNvSpPr>
            <a:spLocks noGrp="1"/>
          </p:cNvSpPr>
          <p:nvPr>
            <p:ph idx="1"/>
          </p:nvPr>
        </p:nvSpPr>
        <p:spPr/>
        <p:txBody>
          <a:bodyPr/>
          <a:lstStyle/>
          <a:p>
            <a:r>
              <a:rPr lang="en-GB" dirty="0"/>
              <a:t>Focus on Assignment 2</a:t>
            </a:r>
          </a:p>
          <a:p>
            <a:r>
              <a:rPr lang="en-GB" dirty="0"/>
              <a:t>Problems on Health and Social Care</a:t>
            </a:r>
          </a:p>
          <a:p>
            <a:r>
              <a:rPr lang="en-GB" dirty="0"/>
              <a:t>Problem Statements</a:t>
            </a:r>
          </a:p>
          <a:p>
            <a:r>
              <a:rPr lang="en-GB" dirty="0"/>
              <a:t>Wicked Problem in Health and Social Care</a:t>
            </a:r>
          </a:p>
          <a:p>
            <a:r>
              <a:rPr lang="en-GB" dirty="0"/>
              <a:t>Drafts Session</a:t>
            </a:r>
          </a:p>
          <a:p>
            <a:pPr marL="41400" indent="0">
              <a:buNone/>
            </a:pPr>
            <a:endParaRPr lang="en-GB" dirty="0"/>
          </a:p>
        </p:txBody>
      </p:sp>
    </p:spTree>
    <p:extLst>
      <p:ext uri="{BB962C8B-B14F-4D97-AF65-F5344CB8AC3E}">
        <p14:creationId xmlns:p14="http://schemas.microsoft.com/office/powerpoint/2010/main" val="333103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BC364-E83D-FE2B-15C7-6078820079D5}"/>
              </a:ext>
            </a:extLst>
          </p:cNvPr>
          <p:cNvSpPr>
            <a:spLocks noGrp="1"/>
          </p:cNvSpPr>
          <p:nvPr>
            <p:ph type="title"/>
          </p:nvPr>
        </p:nvSpPr>
        <p:spPr/>
        <p:txBody>
          <a:bodyPr/>
          <a:lstStyle/>
          <a:p>
            <a:r>
              <a:rPr lang="en-GB" b="1" dirty="0"/>
              <a:t>Assignment Two</a:t>
            </a:r>
          </a:p>
        </p:txBody>
      </p:sp>
      <p:sp>
        <p:nvSpPr>
          <p:cNvPr id="6" name="Content Placeholder 5">
            <a:extLst>
              <a:ext uri="{FF2B5EF4-FFF2-40B4-BE49-F238E27FC236}">
                <a16:creationId xmlns:a16="http://schemas.microsoft.com/office/drawing/2014/main" id="{4E7D32D9-1767-2224-8D12-C123C1C493E7}"/>
              </a:ext>
            </a:extLst>
          </p:cNvPr>
          <p:cNvSpPr>
            <a:spLocks noGrp="1"/>
          </p:cNvSpPr>
          <p:nvPr>
            <p:ph idx="1"/>
          </p:nvPr>
        </p:nvSpPr>
        <p:spPr/>
        <p:txBody>
          <a:bodyPr/>
          <a:lstStyle/>
          <a:p>
            <a:pPr marL="41400" indent="0">
              <a:buNone/>
            </a:pPr>
            <a:endParaRPr lang="en-GB" dirty="0"/>
          </a:p>
          <a:p>
            <a:pPr marL="41400" indent="0" algn="ctr">
              <a:buNone/>
            </a:pPr>
            <a:r>
              <a:rPr lang="en-GB" dirty="0"/>
              <a:t>Students must work within small groups to produce a video presentation with 2 minutes of personal contributions. The presentation needs to identify an issue in health and social care and utilise the Design Thinking principles to generate a potential solution. </a:t>
            </a:r>
          </a:p>
          <a:p>
            <a:pPr marL="41400" indent="0">
              <a:buNone/>
            </a:pPr>
            <a:endParaRPr lang="en-GB" dirty="0"/>
          </a:p>
        </p:txBody>
      </p:sp>
    </p:spTree>
    <p:extLst>
      <p:ext uri="{BB962C8B-B14F-4D97-AF65-F5344CB8AC3E}">
        <p14:creationId xmlns:p14="http://schemas.microsoft.com/office/powerpoint/2010/main" val="3210156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B5858-54CC-E68C-C842-57727E037F87}"/>
              </a:ext>
            </a:extLst>
          </p:cNvPr>
          <p:cNvSpPr>
            <a:spLocks noGrp="1"/>
          </p:cNvSpPr>
          <p:nvPr>
            <p:ph type="title"/>
          </p:nvPr>
        </p:nvSpPr>
        <p:spPr/>
        <p:txBody>
          <a:bodyPr/>
          <a:lstStyle/>
          <a:p>
            <a:r>
              <a:rPr lang="en-GB" b="1" dirty="0"/>
              <a:t>Assignment Two</a:t>
            </a:r>
          </a:p>
        </p:txBody>
      </p:sp>
      <p:sp>
        <p:nvSpPr>
          <p:cNvPr id="3" name="Content Placeholder 2">
            <a:extLst>
              <a:ext uri="{FF2B5EF4-FFF2-40B4-BE49-F238E27FC236}">
                <a16:creationId xmlns:a16="http://schemas.microsoft.com/office/drawing/2014/main" id="{71A58E04-D5A5-63FA-96AD-A4B437771404}"/>
              </a:ext>
            </a:extLst>
          </p:cNvPr>
          <p:cNvSpPr>
            <a:spLocks noGrp="1"/>
          </p:cNvSpPr>
          <p:nvPr>
            <p:ph idx="1"/>
          </p:nvPr>
        </p:nvSpPr>
        <p:spPr>
          <a:xfrm>
            <a:off x="358219" y="1506648"/>
            <a:ext cx="11481847" cy="3575934"/>
          </a:xfrm>
        </p:spPr>
        <p:txBody>
          <a:bodyPr>
            <a:normAutofit fontScale="55000" lnSpcReduction="20000"/>
          </a:bodyPr>
          <a:lstStyle/>
          <a:p>
            <a:pPr marL="41400" lvl="0" indent="0">
              <a:buNone/>
            </a:pPr>
            <a:r>
              <a:rPr lang="en-GB" b="1" dirty="0"/>
              <a:t>Step 1 - Research</a:t>
            </a:r>
            <a:endParaRPr lang="en-GB" dirty="0"/>
          </a:p>
          <a:p>
            <a:pPr lvl="0"/>
            <a:r>
              <a:rPr lang="en-GB" dirty="0"/>
              <a:t>Examine contemporary issues within health and social care that require solutions to solve.</a:t>
            </a:r>
          </a:p>
          <a:p>
            <a:pPr lvl="0"/>
            <a:r>
              <a:rPr lang="en-GB" dirty="0"/>
              <a:t>Discuss in the group and clarify the chosen issue.</a:t>
            </a:r>
          </a:p>
          <a:p>
            <a:pPr marL="41400" indent="0">
              <a:buNone/>
            </a:pPr>
            <a:r>
              <a:rPr lang="en-GB" dirty="0"/>
              <a:t> </a:t>
            </a:r>
          </a:p>
          <a:p>
            <a:pPr marL="41400" lvl="0" indent="0">
              <a:buNone/>
            </a:pPr>
            <a:r>
              <a:rPr lang="en-GB" b="1" dirty="0"/>
              <a:t>Step 2 - Design Thinking</a:t>
            </a:r>
            <a:endParaRPr lang="en-GB" dirty="0"/>
          </a:p>
          <a:p>
            <a:pPr lvl="0"/>
            <a:r>
              <a:rPr lang="en-GB" dirty="0"/>
              <a:t>Follow the Design Thinking process and consider the different potential solutions to the contemporary issue. </a:t>
            </a:r>
          </a:p>
          <a:p>
            <a:pPr lvl="0"/>
            <a:r>
              <a:rPr lang="en-GB" dirty="0"/>
              <a:t>Empathise, define, ideate, prototype and test!</a:t>
            </a:r>
          </a:p>
          <a:p>
            <a:pPr marL="41400" indent="0">
              <a:buNone/>
            </a:pPr>
            <a:r>
              <a:rPr lang="en-GB" dirty="0"/>
              <a:t> </a:t>
            </a:r>
          </a:p>
          <a:p>
            <a:pPr marL="41400" lvl="0" indent="0">
              <a:buNone/>
            </a:pPr>
            <a:r>
              <a:rPr lang="en-GB" b="1" dirty="0"/>
              <a:t>Step 3 – Video Presentation</a:t>
            </a:r>
            <a:endParaRPr lang="en-GB" dirty="0"/>
          </a:p>
          <a:p>
            <a:pPr lvl="0"/>
            <a:r>
              <a:rPr lang="en-GB" dirty="0"/>
              <a:t>You will need to create 2 minutes of content per person in the group, covering all aspects of the Design Thinking process.</a:t>
            </a:r>
          </a:p>
          <a:p>
            <a:pPr lvl="0"/>
            <a:r>
              <a:rPr lang="en-GB" dirty="0"/>
              <a:t>Structure the presentation to flow logically, consider using a platform such as Teams to collaborate on one document that can be presented. </a:t>
            </a:r>
          </a:p>
          <a:p>
            <a:pPr lvl="0"/>
            <a:r>
              <a:rPr lang="en-GB" dirty="0"/>
              <a:t>Prepare to discuss and answer questions at the end.  </a:t>
            </a:r>
          </a:p>
          <a:p>
            <a:pPr marL="41400" indent="0">
              <a:buNone/>
            </a:pPr>
            <a:endParaRPr lang="en-GB" dirty="0"/>
          </a:p>
        </p:txBody>
      </p:sp>
    </p:spTree>
    <p:extLst>
      <p:ext uri="{BB962C8B-B14F-4D97-AF65-F5344CB8AC3E}">
        <p14:creationId xmlns:p14="http://schemas.microsoft.com/office/powerpoint/2010/main" val="2892665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FCB02-83F5-FDCE-A6F9-49FC1B94566C}"/>
              </a:ext>
            </a:extLst>
          </p:cNvPr>
          <p:cNvSpPr>
            <a:spLocks noGrp="1"/>
          </p:cNvSpPr>
          <p:nvPr>
            <p:ph type="title"/>
          </p:nvPr>
        </p:nvSpPr>
        <p:spPr/>
        <p:txBody>
          <a:bodyPr/>
          <a:lstStyle/>
          <a:p>
            <a:r>
              <a:rPr lang="en-GB" b="1" dirty="0"/>
              <a:t>Assignment Two</a:t>
            </a:r>
          </a:p>
        </p:txBody>
      </p:sp>
      <p:sp>
        <p:nvSpPr>
          <p:cNvPr id="3" name="Content Placeholder 2">
            <a:extLst>
              <a:ext uri="{FF2B5EF4-FFF2-40B4-BE49-F238E27FC236}">
                <a16:creationId xmlns:a16="http://schemas.microsoft.com/office/drawing/2014/main" id="{60808AA1-B8FA-FCF2-0E65-B292A6F17BFA}"/>
              </a:ext>
            </a:extLst>
          </p:cNvPr>
          <p:cNvSpPr>
            <a:spLocks noGrp="1"/>
          </p:cNvSpPr>
          <p:nvPr>
            <p:ph idx="1"/>
          </p:nvPr>
        </p:nvSpPr>
        <p:spPr/>
        <p:txBody>
          <a:bodyPr/>
          <a:lstStyle/>
          <a:p>
            <a:pPr marL="41400" lvl="0" indent="0">
              <a:buNone/>
            </a:pPr>
            <a:r>
              <a:rPr lang="en-GB" b="1" dirty="0"/>
              <a:t>You will need to focus on: </a:t>
            </a:r>
            <a:endParaRPr lang="en-GB" dirty="0"/>
          </a:p>
          <a:p>
            <a:pPr lvl="0"/>
            <a:r>
              <a:rPr lang="en-GB" dirty="0"/>
              <a:t>Design Thinking.</a:t>
            </a:r>
          </a:p>
          <a:p>
            <a:pPr lvl="0"/>
            <a:r>
              <a:rPr lang="en-GB" dirty="0"/>
              <a:t>Wicked Problems.</a:t>
            </a:r>
          </a:p>
          <a:p>
            <a:pPr lvl="0"/>
            <a:r>
              <a:rPr lang="en-GB" dirty="0"/>
              <a:t>Whether the problem can be solved and how.</a:t>
            </a:r>
          </a:p>
          <a:p>
            <a:r>
              <a:rPr lang="en-GB" dirty="0"/>
              <a:t>How to test whether the solution may/may not be effective</a:t>
            </a:r>
          </a:p>
        </p:txBody>
      </p:sp>
    </p:spTree>
    <p:extLst>
      <p:ext uri="{BB962C8B-B14F-4D97-AF65-F5344CB8AC3E}">
        <p14:creationId xmlns:p14="http://schemas.microsoft.com/office/powerpoint/2010/main" val="3773589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A0BDB-8A05-FBA2-DA0E-DA94D48533BD}"/>
              </a:ext>
            </a:extLst>
          </p:cNvPr>
          <p:cNvSpPr>
            <a:spLocks noGrp="1"/>
          </p:cNvSpPr>
          <p:nvPr>
            <p:ph type="title"/>
          </p:nvPr>
        </p:nvSpPr>
        <p:spPr/>
        <p:txBody>
          <a:bodyPr/>
          <a:lstStyle/>
          <a:p>
            <a:r>
              <a:rPr lang="en-GB" b="1" dirty="0"/>
              <a:t>Assignment Two</a:t>
            </a:r>
          </a:p>
        </p:txBody>
      </p:sp>
      <p:sp>
        <p:nvSpPr>
          <p:cNvPr id="3" name="Content Placeholder 2">
            <a:extLst>
              <a:ext uri="{FF2B5EF4-FFF2-40B4-BE49-F238E27FC236}">
                <a16:creationId xmlns:a16="http://schemas.microsoft.com/office/drawing/2014/main" id="{2560B39E-9583-AC26-5D98-0D4C6D33FCF8}"/>
              </a:ext>
            </a:extLst>
          </p:cNvPr>
          <p:cNvSpPr>
            <a:spLocks noGrp="1"/>
          </p:cNvSpPr>
          <p:nvPr>
            <p:ph idx="1"/>
          </p:nvPr>
        </p:nvSpPr>
        <p:spPr/>
        <p:txBody>
          <a:bodyPr/>
          <a:lstStyle/>
          <a:p>
            <a:r>
              <a:rPr lang="en-GB" dirty="0"/>
              <a:t>You can use MS Teams or any other method to capture your joint video</a:t>
            </a:r>
          </a:p>
          <a:p>
            <a:r>
              <a:rPr lang="en-GB" dirty="0"/>
              <a:t>You must stick to 2 minute per person</a:t>
            </a:r>
          </a:p>
          <a:p>
            <a:r>
              <a:rPr lang="en-GB" dirty="0"/>
              <a:t>You must also submit an individual supporting paper (1000 words) consisting of:</a:t>
            </a:r>
          </a:p>
          <a:p>
            <a:pPr lvl="1"/>
            <a:r>
              <a:rPr lang="en-GB" dirty="0"/>
              <a:t>500-words explanation of how you followed the section of the design thinking process.</a:t>
            </a:r>
            <a:endParaRPr lang="en-GB" sz="1600" dirty="0"/>
          </a:p>
          <a:p>
            <a:pPr lvl="1"/>
            <a:r>
              <a:rPr lang="en-GB" dirty="0"/>
              <a:t>500-words continuation of the issues within health and social care</a:t>
            </a:r>
          </a:p>
          <a:p>
            <a:r>
              <a:rPr lang="en-GB" dirty="0"/>
              <a:t>You will be marked individually for each component</a:t>
            </a:r>
          </a:p>
        </p:txBody>
      </p:sp>
    </p:spTree>
    <p:extLst>
      <p:ext uri="{BB962C8B-B14F-4D97-AF65-F5344CB8AC3E}">
        <p14:creationId xmlns:p14="http://schemas.microsoft.com/office/powerpoint/2010/main" val="167823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F7C28-5E67-7D28-7A2F-DD74C811DFB4}"/>
              </a:ext>
            </a:extLst>
          </p:cNvPr>
          <p:cNvSpPr>
            <a:spLocks noGrp="1"/>
          </p:cNvSpPr>
          <p:nvPr>
            <p:ph type="title"/>
          </p:nvPr>
        </p:nvSpPr>
        <p:spPr/>
        <p:txBody>
          <a:bodyPr/>
          <a:lstStyle/>
          <a:p>
            <a:r>
              <a:rPr lang="en-GB" b="1" dirty="0"/>
              <a:t>What is a problem?</a:t>
            </a:r>
          </a:p>
        </p:txBody>
      </p:sp>
      <p:sp>
        <p:nvSpPr>
          <p:cNvPr id="3" name="Content Placeholder 2">
            <a:extLst>
              <a:ext uri="{FF2B5EF4-FFF2-40B4-BE49-F238E27FC236}">
                <a16:creationId xmlns:a16="http://schemas.microsoft.com/office/drawing/2014/main" id="{36BDC4C3-D1E9-BCC6-CF90-82237B6B7C14}"/>
              </a:ext>
            </a:extLst>
          </p:cNvPr>
          <p:cNvSpPr>
            <a:spLocks noGrp="1"/>
          </p:cNvSpPr>
          <p:nvPr>
            <p:ph idx="1"/>
          </p:nvPr>
        </p:nvSpPr>
        <p:spPr/>
        <p:txBody>
          <a:bodyPr/>
          <a:lstStyle/>
          <a:p>
            <a:pPr marL="41400" indent="0">
              <a:buNone/>
            </a:pPr>
            <a:endParaRPr lang="en-GB" dirty="0"/>
          </a:p>
          <a:p>
            <a:pPr marL="41400" indent="0">
              <a:buNone/>
            </a:pPr>
            <a:endParaRPr lang="en-GB" dirty="0"/>
          </a:p>
          <a:p>
            <a:pPr marL="41400" indent="0" algn="ctr">
              <a:buNone/>
            </a:pPr>
            <a:r>
              <a:rPr lang="en-GB" dirty="0"/>
              <a:t>A problem is a situation where there is a gap between the current state and a desired state. In other words, something is not working as well as it could—or someone’s needs are not being met</a:t>
            </a:r>
          </a:p>
        </p:txBody>
      </p:sp>
    </p:spTree>
    <p:extLst>
      <p:ext uri="{BB962C8B-B14F-4D97-AF65-F5344CB8AC3E}">
        <p14:creationId xmlns:p14="http://schemas.microsoft.com/office/powerpoint/2010/main" val="3142997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7812F-175E-6B6F-8624-5F7B07785880}"/>
              </a:ext>
            </a:extLst>
          </p:cNvPr>
          <p:cNvSpPr>
            <a:spLocks noGrp="1"/>
          </p:cNvSpPr>
          <p:nvPr>
            <p:ph type="title"/>
          </p:nvPr>
        </p:nvSpPr>
        <p:spPr/>
        <p:txBody>
          <a:bodyPr/>
          <a:lstStyle/>
          <a:p>
            <a:r>
              <a:rPr lang="en-GB" b="1" dirty="0"/>
              <a:t>Problems in Health and Social Care</a:t>
            </a:r>
          </a:p>
        </p:txBody>
      </p:sp>
      <p:sp>
        <p:nvSpPr>
          <p:cNvPr id="3" name="Content Placeholder 2">
            <a:extLst>
              <a:ext uri="{FF2B5EF4-FFF2-40B4-BE49-F238E27FC236}">
                <a16:creationId xmlns:a16="http://schemas.microsoft.com/office/drawing/2014/main" id="{4F801813-6004-016C-F08E-9C0886D81DED}"/>
              </a:ext>
            </a:extLst>
          </p:cNvPr>
          <p:cNvSpPr>
            <a:spLocks noGrp="1"/>
          </p:cNvSpPr>
          <p:nvPr>
            <p:ph idx="1"/>
          </p:nvPr>
        </p:nvSpPr>
        <p:spPr/>
        <p:txBody>
          <a:bodyPr/>
          <a:lstStyle/>
          <a:p>
            <a:pPr marL="41400" indent="0">
              <a:buNone/>
            </a:pPr>
            <a:r>
              <a:rPr lang="en-GB" dirty="0"/>
              <a:t>In health and social care, a problem often emerges when:</a:t>
            </a:r>
          </a:p>
          <a:p>
            <a:r>
              <a:rPr lang="en-GB" dirty="0"/>
              <a:t>People experience unsafe, inequitable, or ineffective care.</a:t>
            </a:r>
          </a:p>
          <a:p>
            <a:r>
              <a:rPr lang="en-GB" dirty="0"/>
              <a:t>A service is unable to meet demand or needs.</a:t>
            </a:r>
          </a:p>
          <a:p>
            <a:r>
              <a:rPr lang="en-GB" dirty="0"/>
              <a:t>Systems, processes, or environments create barriers to care.</a:t>
            </a:r>
          </a:p>
          <a:p>
            <a:r>
              <a:rPr lang="en-GB" dirty="0"/>
              <a:t>Individuals or communities experience harm, risk, or inequalities.</a:t>
            </a:r>
          </a:p>
        </p:txBody>
      </p:sp>
    </p:spTree>
    <p:extLst>
      <p:ext uri="{BB962C8B-B14F-4D97-AF65-F5344CB8AC3E}">
        <p14:creationId xmlns:p14="http://schemas.microsoft.com/office/powerpoint/2010/main" val="1724675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84246-E3AD-6AEF-9F16-8A50C49377D5}"/>
              </a:ext>
            </a:extLst>
          </p:cNvPr>
          <p:cNvSpPr>
            <a:spLocks noGrp="1"/>
          </p:cNvSpPr>
          <p:nvPr>
            <p:ph type="title"/>
          </p:nvPr>
        </p:nvSpPr>
        <p:spPr/>
        <p:txBody>
          <a:bodyPr/>
          <a:lstStyle/>
          <a:p>
            <a:r>
              <a:rPr lang="en-GB" b="1" dirty="0"/>
              <a:t>Class Activity</a:t>
            </a:r>
          </a:p>
        </p:txBody>
      </p:sp>
      <p:sp>
        <p:nvSpPr>
          <p:cNvPr id="3" name="Content Placeholder 2">
            <a:extLst>
              <a:ext uri="{FF2B5EF4-FFF2-40B4-BE49-F238E27FC236}">
                <a16:creationId xmlns:a16="http://schemas.microsoft.com/office/drawing/2014/main" id="{6C944FA2-9022-6F36-9F4D-430134A59285}"/>
              </a:ext>
            </a:extLst>
          </p:cNvPr>
          <p:cNvSpPr>
            <a:spLocks noGrp="1"/>
          </p:cNvSpPr>
          <p:nvPr>
            <p:ph idx="1"/>
          </p:nvPr>
        </p:nvSpPr>
        <p:spPr/>
        <p:txBody>
          <a:bodyPr/>
          <a:lstStyle/>
          <a:p>
            <a:pPr marL="41400" indent="0">
              <a:buNone/>
            </a:pPr>
            <a:r>
              <a:rPr lang="en-GB" b="1" dirty="0"/>
              <a:t>Take 2 minutes to reflect on the following questions:</a:t>
            </a:r>
          </a:p>
          <a:p>
            <a:r>
              <a:rPr lang="en-GB" dirty="0"/>
              <a:t>What examples of problems have you encountered in health, social care, or community services?</a:t>
            </a:r>
          </a:p>
          <a:p>
            <a:r>
              <a:rPr lang="en-GB" dirty="0"/>
              <a:t>Who is affected by this problem?</a:t>
            </a:r>
          </a:p>
          <a:p>
            <a:r>
              <a:rPr lang="en-GB" dirty="0"/>
              <a:t>Why do you think the problem exists?</a:t>
            </a:r>
          </a:p>
          <a:p>
            <a:r>
              <a:rPr lang="en-GB" dirty="0"/>
              <a:t>What impact does it have on people, services, or outcomes?</a:t>
            </a:r>
          </a:p>
        </p:txBody>
      </p:sp>
    </p:spTree>
    <p:extLst>
      <p:ext uri="{BB962C8B-B14F-4D97-AF65-F5344CB8AC3E}">
        <p14:creationId xmlns:p14="http://schemas.microsoft.com/office/powerpoint/2010/main" val="260086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0C0D7-CDC3-C5A3-A351-2F30465C3968}"/>
              </a:ext>
            </a:extLst>
          </p:cNvPr>
          <p:cNvSpPr>
            <a:spLocks noGrp="1"/>
          </p:cNvSpPr>
          <p:nvPr>
            <p:ph type="title"/>
          </p:nvPr>
        </p:nvSpPr>
        <p:spPr/>
        <p:txBody>
          <a:bodyPr/>
          <a:lstStyle/>
          <a:p>
            <a:r>
              <a:rPr lang="en-GB" b="1" dirty="0"/>
              <a:t>How to Identify a Problem?</a:t>
            </a:r>
          </a:p>
        </p:txBody>
      </p:sp>
      <p:sp>
        <p:nvSpPr>
          <p:cNvPr id="3" name="Content Placeholder 2">
            <a:extLst>
              <a:ext uri="{FF2B5EF4-FFF2-40B4-BE49-F238E27FC236}">
                <a16:creationId xmlns:a16="http://schemas.microsoft.com/office/drawing/2014/main" id="{E49EC933-A7F2-364C-8B4C-B8B5AE0C8FB6}"/>
              </a:ext>
            </a:extLst>
          </p:cNvPr>
          <p:cNvSpPr>
            <a:spLocks noGrp="1"/>
          </p:cNvSpPr>
          <p:nvPr>
            <p:ph idx="1"/>
          </p:nvPr>
        </p:nvSpPr>
        <p:spPr/>
        <p:txBody>
          <a:bodyPr/>
          <a:lstStyle/>
          <a:p>
            <a:r>
              <a:rPr lang="en-GB" dirty="0"/>
              <a:t>What is happening?</a:t>
            </a:r>
          </a:p>
          <a:p>
            <a:r>
              <a:rPr lang="en-GB" dirty="0"/>
              <a:t>Who is affected?</a:t>
            </a:r>
          </a:p>
          <a:p>
            <a:r>
              <a:rPr lang="en-GB" dirty="0"/>
              <a:t>When and where does it occur?</a:t>
            </a:r>
          </a:p>
          <a:p>
            <a:r>
              <a:rPr lang="en-GB" dirty="0"/>
              <a:t>What is the impact?</a:t>
            </a:r>
          </a:p>
        </p:txBody>
      </p:sp>
    </p:spTree>
    <p:extLst>
      <p:ext uri="{BB962C8B-B14F-4D97-AF65-F5344CB8AC3E}">
        <p14:creationId xmlns:p14="http://schemas.microsoft.com/office/powerpoint/2010/main" val="1069458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9367D-E1C6-2F22-5201-04565B5C80DD}"/>
              </a:ext>
            </a:extLst>
          </p:cNvPr>
          <p:cNvSpPr>
            <a:spLocks noGrp="1"/>
          </p:cNvSpPr>
          <p:nvPr>
            <p:ph type="title"/>
          </p:nvPr>
        </p:nvSpPr>
        <p:spPr/>
        <p:txBody>
          <a:bodyPr/>
          <a:lstStyle/>
          <a:p>
            <a:r>
              <a:rPr lang="en-GB" b="1" dirty="0"/>
              <a:t>Evidence</a:t>
            </a:r>
          </a:p>
        </p:txBody>
      </p:sp>
      <p:sp>
        <p:nvSpPr>
          <p:cNvPr id="3" name="Content Placeholder 2">
            <a:extLst>
              <a:ext uri="{FF2B5EF4-FFF2-40B4-BE49-F238E27FC236}">
                <a16:creationId xmlns:a16="http://schemas.microsoft.com/office/drawing/2014/main" id="{C2E32DD8-3E9A-626A-5EB4-165785CB3119}"/>
              </a:ext>
            </a:extLst>
          </p:cNvPr>
          <p:cNvSpPr>
            <a:spLocks noGrp="1"/>
          </p:cNvSpPr>
          <p:nvPr>
            <p:ph idx="1"/>
          </p:nvPr>
        </p:nvSpPr>
        <p:spPr/>
        <p:txBody>
          <a:bodyPr/>
          <a:lstStyle/>
          <a:p>
            <a:pPr marL="41400" indent="0">
              <a:buNone/>
            </a:pPr>
            <a:r>
              <a:rPr lang="en-GB" dirty="0"/>
              <a:t>Avoid opinion or assumptions!</a:t>
            </a:r>
          </a:p>
          <a:p>
            <a:pPr marL="41400" indent="0">
              <a:buNone/>
            </a:pPr>
            <a:r>
              <a:rPr lang="en-GB" dirty="0"/>
              <a:t>Use credible sources to demonstrate the problem is a problem:</a:t>
            </a:r>
          </a:p>
          <a:p>
            <a:r>
              <a:rPr lang="en-GB" dirty="0"/>
              <a:t>NHS or Public Health Wales reports</a:t>
            </a:r>
          </a:p>
          <a:p>
            <a:r>
              <a:rPr lang="en-GB" dirty="0"/>
              <a:t>Research articles</a:t>
            </a:r>
          </a:p>
          <a:p>
            <a:r>
              <a:rPr lang="en-GB" dirty="0"/>
              <a:t>Local authority datasets</a:t>
            </a:r>
          </a:p>
          <a:p>
            <a:r>
              <a:rPr lang="en-GB" dirty="0"/>
              <a:t>Patient feedback</a:t>
            </a:r>
          </a:p>
          <a:p>
            <a:r>
              <a:rPr lang="en-GB" dirty="0"/>
              <a:t>Service performance data</a:t>
            </a:r>
          </a:p>
        </p:txBody>
      </p:sp>
    </p:spTree>
    <p:extLst>
      <p:ext uri="{BB962C8B-B14F-4D97-AF65-F5344CB8AC3E}">
        <p14:creationId xmlns:p14="http://schemas.microsoft.com/office/powerpoint/2010/main" val="3008137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289EA-347F-2A0A-AE66-C2C61E5BECA9}"/>
              </a:ext>
            </a:extLst>
          </p:cNvPr>
          <p:cNvSpPr>
            <a:spLocks noGrp="1"/>
          </p:cNvSpPr>
          <p:nvPr>
            <p:ph type="title"/>
          </p:nvPr>
        </p:nvSpPr>
        <p:spPr/>
        <p:txBody>
          <a:bodyPr/>
          <a:lstStyle/>
          <a:p>
            <a:r>
              <a:rPr lang="en-GB" b="1" dirty="0"/>
              <a:t>Define the Problem Clearly</a:t>
            </a:r>
          </a:p>
        </p:txBody>
      </p:sp>
      <p:sp>
        <p:nvSpPr>
          <p:cNvPr id="3" name="Content Placeholder 2">
            <a:extLst>
              <a:ext uri="{FF2B5EF4-FFF2-40B4-BE49-F238E27FC236}">
                <a16:creationId xmlns:a16="http://schemas.microsoft.com/office/drawing/2014/main" id="{FEA28DED-A2B7-C637-9491-EC8EDDA0128A}"/>
              </a:ext>
            </a:extLst>
          </p:cNvPr>
          <p:cNvSpPr>
            <a:spLocks noGrp="1"/>
          </p:cNvSpPr>
          <p:nvPr>
            <p:ph idx="1"/>
          </p:nvPr>
        </p:nvSpPr>
        <p:spPr/>
        <p:txBody>
          <a:bodyPr/>
          <a:lstStyle/>
          <a:p>
            <a:pPr marL="41400" indent="0">
              <a:buNone/>
            </a:pPr>
            <a:r>
              <a:rPr lang="en-GB" dirty="0"/>
              <a:t>A good problem definition should:</a:t>
            </a:r>
          </a:p>
          <a:p>
            <a:r>
              <a:rPr lang="en-GB" dirty="0"/>
              <a:t>Focus on a specific issue</a:t>
            </a:r>
          </a:p>
          <a:p>
            <a:r>
              <a:rPr lang="en-GB" dirty="0"/>
              <a:t>Describe who is affected</a:t>
            </a:r>
          </a:p>
          <a:p>
            <a:r>
              <a:rPr lang="en-GB" dirty="0"/>
              <a:t>Indicate why it matters</a:t>
            </a:r>
          </a:p>
          <a:p>
            <a:r>
              <a:rPr lang="en-GB" dirty="0"/>
              <a:t>Avoid jumping to solutions too early</a:t>
            </a:r>
          </a:p>
          <a:p>
            <a:r>
              <a:rPr lang="en-GB" dirty="0"/>
              <a:t>Avoid generalising</a:t>
            </a:r>
          </a:p>
        </p:txBody>
      </p:sp>
    </p:spTree>
    <p:extLst>
      <p:ext uri="{BB962C8B-B14F-4D97-AF65-F5344CB8AC3E}">
        <p14:creationId xmlns:p14="http://schemas.microsoft.com/office/powerpoint/2010/main" val="2832600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5FEDE-48CA-52C6-1C18-2AC0E98964B0}"/>
              </a:ext>
            </a:extLst>
          </p:cNvPr>
          <p:cNvSpPr>
            <a:spLocks noGrp="1"/>
          </p:cNvSpPr>
          <p:nvPr>
            <p:ph type="title"/>
          </p:nvPr>
        </p:nvSpPr>
        <p:spPr/>
        <p:txBody>
          <a:bodyPr/>
          <a:lstStyle/>
          <a:p>
            <a:r>
              <a:rPr lang="en-GB" b="1" dirty="0"/>
              <a:t>Problem Statement</a:t>
            </a:r>
          </a:p>
        </p:txBody>
      </p:sp>
      <p:sp>
        <p:nvSpPr>
          <p:cNvPr id="3" name="Content Placeholder 2">
            <a:extLst>
              <a:ext uri="{FF2B5EF4-FFF2-40B4-BE49-F238E27FC236}">
                <a16:creationId xmlns:a16="http://schemas.microsoft.com/office/drawing/2014/main" id="{04F70190-8A0B-9328-6B36-F535AE128580}"/>
              </a:ext>
            </a:extLst>
          </p:cNvPr>
          <p:cNvSpPr>
            <a:spLocks noGrp="1"/>
          </p:cNvSpPr>
          <p:nvPr>
            <p:ph idx="1"/>
          </p:nvPr>
        </p:nvSpPr>
        <p:spPr/>
        <p:txBody>
          <a:bodyPr/>
          <a:lstStyle/>
          <a:p>
            <a:pPr marL="41400" indent="0">
              <a:buNone/>
            </a:pPr>
            <a:endParaRPr lang="en-GB" dirty="0"/>
          </a:p>
          <a:p>
            <a:pPr marL="41400" indent="0">
              <a:buNone/>
            </a:pPr>
            <a:r>
              <a:rPr lang="en-GB" dirty="0"/>
              <a:t>❌ People can’t access digital healthcare</a:t>
            </a:r>
          </a:p>
          <a:p>
            <a:pPr marL="41400" indent="0">
              <a:buNone/>
            </a:pPr>
            <a:endParaRPr lang="en-GB" dirty="0"/>
          </a:p>
          <a:p>
            <a:pPr marL="41400" indent="0">
              <a:buNone/>
            </a:pPr>
            <a:r>
              <a:rPr lang="en-GB" dirty="0"/>
              <a:t>✔️ Adults aged 65+ in rural Wales face barriers accessing digital GP services due to limited broadband coverage and low digital literacy, resulting in delayed care</a:t>
            </a:r>
          </a:p>
        </p:txBody>
      </p:sp>
    </p:spTree>
    <p:extLst>
      <p:ext uri="{BB962C8B-B14F-4D97-AF65-F5344CB8AC3E}">
        <p14:creationId xmlns:p14="http://schemas.microsoft.com/office/powerpoint/2010/main" val="3613576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9173B-CEE1-08C6-4547-90A4307FE5F7}"/>
              </a:ext>
            </a:extLst>
          </p:cNvPr>
          <p:cNvSpPr>
            <a:spLocks noGrp="1"/>
          </p:cNvSpPr>
          <p:nvPr>
            <p:ph type="title"/>
          </p:nvPr>
        </p:nvSpPr>
        <p:spPr/>
        <p:txBody>
          <a:bodyPr/>
          <a:lstStyle/>
          <a:p>
            <a:r>
              <a:rPr lang="en-GB" b="1" dirty="0"/>
              <a:t>What Makes a Problem ‘Wicked’?</a:t>
            </a:r>
          </a:p>
        </p:txBody>
      </p:sp>
      <p:sp>
        <p:nvSpPr>
          <p:cNvPr id="3" name="Content Placeholder 2">
            <a:extLst>
              <a:ext uri="{FF2B5EF4-FFF2-40B4-BE49-F238E27FC236}">
                <a16:creationId xmlns:a16="http://schemas.microsoft.com/office/drawing/2014/main" id="{74125767-E34B-1281-906C-6C0055D14B2E}"/>
              </a:ext>
            </a:extLst>
          </p:cNvPr>
          <p:cNvSpPr>
            <a:spLocks noGrp="1"/>
          </p:cNvSpPr>
          <p:nvPr>
            <p:ph idx="1"/>
          </p:nvPr>
        </p:nvSpPr>
        <p:spPr/>
        <p:txBody>
          <a:bodyPr/>
          <a:lstStyle/>
          <a:p>
            <a:pPr marL="41400" indent="0">
              <a:buNone/>
            </a:pPr>
            <a:endParaRPr lang="en-GB" dirty="0"/>
          </a:p>
          <a:p>
            <a:pPr marL="41400" indent="0">
              <a:buNone/>
            </a:pPr>
            <a:endParaRPr lang="en-GB" dirty="0"/>
          </a:p>
          <a:p>
            <a:pPr marL="41400" indent="0">
              <a:buNone/>
            </a:pPr>
            <a:r>
              <a:rPr lang="en-GB" dirty="0"/>
              <a:t>A wicked problem is a complex issue with no single cause and no single solution. These problems are messy, interconnected, and heavily shaped by social, political, cultural, and economic factors</a:t>
            </a:r>
          </a:p>
        </p:txBody>
      </p:sp>
    </p:spTree>
    <p:extLst>
      <p:ext uri="{BB962C8B-B14F-4D97-AF65-F5344CB8AC3E}">
        <p14:creationId xmlns:p14="http://schemas.microsoft.com/office/powerpoint/2010/main" val="2627871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907F0-D4E0-141F-87A7-BF6F7D991301}"/>
              </a:ext>
            </a:extLst>
          </p:cNvPr>
          <p:cNvSpPr>
            <a:spLocks noGrp="1"/>
          </p:cNvSpPr>
          <p:nvPr>
            <p:ph type="title"/>
          </p:nvPr>
        </p:nvSpPr>
        <p:spPr/>
        <p:txBody>
          <a:bodyPr/>
          <a:lstStyle/>
          <a:p>
            <a:r>
              <a:rPr lang="en-GB" b="1" dirty="0"/>
              <a:t>Key Features of a Wicked Problem</a:t>
            </a:r>
          </a:p>
        </p:txBody>
      </p:sp>
      <p:sp>
        <p:nvSpPr>
          <p:cNvPr id="3" name="Content Placeholder 2">
            <a:extLst>
              <a:ext uri="{FF2B5EF4-FFF2-40B4-BE49-F238E27FC236}">
                <a16:creationId xmlns:a16="http://schemas.microsoft.com/office/drawing/2014/main" id="{D4454CB5-94E3-0FAB-E6B6-7208F46FEE84}"/>
              </a:ext>
            </a:extLst>
          </p:cNvPr>
          <p:cNvSpPr>
            <a:spLocks noGrp="1"/>
          </p:cNvSpPr>
          <p:nvPr>
            <p:ph idx="1"/>
          </p:nvPr>
        </p:nvSpPr>
        <p:spPr/>
        <p:txBody>
          <a:bodyPr/>
          <a:lstStyle/>
          <a:p>
            <a:r>
              <a:rPr lang="en-GB" dirty="0"/>
              <a:t>Have multiple causes and involve many stakeholders</a:t>
            </a:r>
          </a:p>
          <a:p>
            <a:r>
              <a:rPr lang="en-GB" dirty="0"/>
              <a:t>Are deeply interconnected with other issues</a:t>
            </a:r>
          </a:p>
          <a:p>
            <a:r>
              <a:rPr lang="en-GB" dirty="0"/>
              <a:t>Cannot be solved with one simple intervention</a:t>
            </a:r>
          </a:p>
          <a:p>
            <a:r>
              <a:rPr lang="en-GB" dirty="0"/>
              <a:t>Often lack clear boundaries</a:t>
            </a:r>
          </a:p>
          <a:p>
            <a:r>
              <a:rPr lang="en-GB" dirty="0"/>
              <a:t>Change over time</a:t>
            </a:r>
          </a:p>
          <a:p>
            <a:r>
              <a:rPr lang="en-GB" dirty="0"/>
              <a:t>Have no “right” or “wrong” solution—only better or worse ones</a:t>
            </a:r>
          </a:p>
          <a:p>
            <a:r>
              <a:rPr lang="en-GB" dirty="0"/>
              <a:t>Require ongoing adaptation and testing</a:t>
            </a:r>
          </a:p>
        </p:txBody>
      </p:sp>
    </p:spTree>
    <p:extLst>
      <p:ext uri="{BB962C8B-B14F-4D97-AF65-F5344CB8AC3E}">
        <p14:creationId xmlns:p14="http://schemas.microsoft.com/office/powerpoint/2010/main" val="2438245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27B13-47D6-A95C-0E51-83EE38EC09C8}"/>
              </a:ext>
            </a:extLst>
          </p:cNvPr>
          <p:cNvSpPr>
            <a:spLocks noGrp="1"/>
          </p:cNvSpPr>
          <p:nvPr>
            <p:ph type="title"/>
          </p:nvPr>
        </p:nvSpPr>
        <p:spPr/>
        <p:txBody>
          <a:bodyPr/>
          <a:lstStyle/>
          <a:p>
            <a:r>
              <a:rPr lang="en-GB" b="1" dirty="0"/>
              <a:t>Class Activity</a:t>
            </a:r>
          </a:p>
        </p:txBody>
      </p:sp>
      <p:sp>
        <p:nvSpPr>
          <p:cNvPr id="3" name="Content Placeholder 2">
            <a:extLst>
              <a:ext uri="{FF2B5EF4-FFF2-40B4-BE49-F238E27FC236}">
                <a16:creationId xmlns:a16="http://schemas.microsoft.com/office/drawing/2014/main" id="{31627CA3-FED4-CE73-C367-416B1CC5744F}"/>
              </a:ext>
            </a:extLst>
          </p:cNvPr>
          <p:cNvSpPr>
            <a:spLocks noGrp="1"/>
          </p:cNvSpPr>
          <p:nvPr>
            <p:ph idx="1"/>
          </p:nvPr>
        </p:nvSpPr>
        <p:spPr/>
        <p:txBody>
          <a:bodyPr>
            <a:normAutofit fontScale="92500"/>
          </a:bodyPr>
          <a:lstStyle/>
          <a:p>
            <a:pPr marL="41400" indent="0">
              <a:buNone/>
            </a:pPr>
            <a:r>
              <a:rPr lang="en-GB" dirty="0"/>
              <a:t>Consider the problems you discussed in the previous exercise</a:t>
            </a:r>
          </a:p>
          <a:p>
            <a:r>
              <a:rPr lang="en-GB" dirty="0"/>
              <a:t>What makes them wicked?</a:t>
            </a:r>
          </a:p>
          <a:p>
            <a:r>
              <a:rPr lang="en-GB" dirty="0"/>
              <a:t>Are there multiple causes?</a:t>
            </a:r>
          </a:p>
          <a:p>
            <a:r>
              <a:rPr lang="en-GB" dirty="0"/>
              <a:t>Does it involve different people, services or systems?</a:t>
            </a:r>
          </a:p>
          <a:p>
            <a:r>
              <a:rPr lang="en-GB" dirty="0"/>
              <a:t>Why can’t it be solved with one solution?</a:t>
            </a:r>
          </a:p>
          <a:p>
            <a:r>
              <a:rPr lang="en-GB" dirty="0"/>
              <a:t>How are they connected to wider social, economic, cultural or political factors?</a:t>
            </a:r>
          </a:p>
          <a:p>
            <a:r>
              <a:rPr lang="en-GB" dirty="0"/>
              <a:t>Does trying to fix one problem cause issues elsewhere?</a:t>
            </a:r>
          </a:p>
          <a:p>
            <a:pPr marL="41400" indent="0">
              <a:buNone/>
            </a:pPr>
            <a:endParaRPr lang="en-GB" dirty="0"/>
          </a:p>
          <a:p>
            <a:endParaRPr lang="en-GB" dirty="0"/>
          </a:p>
        </p:txBody>
      </p:sp>
    </p:spTree>
    <p:extLst>
      <p:ext uri="{BB962C8B-B14F-4D97-AF65-F5344CB8AC3E}">
        <p14:creationId xmlns:p14="http://schemas.microsoft.com/office/powerpoint/2010/main" val="1272723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D3B01-4199-46D0-72C2-7F7E296D14A0}"/>
              </a:ext>
            </a:extLst>
          </p:cNvPr>
          <p:cNvSpPr>
            <a:spLocks noGrp="1"/>
          </p:cNvSpPr>
          <p:nvPr>
            <p:ph type="title"/>
          </p:nvPr>
        </p:nvSpPr>
        <p:spPr/>
        <p:txBody>
          <a:bodyPr/>
          <a:lstStyle/>
          <a:p>
            <a:r>
              <a:rPr lang="en-GB" b="1" dirty="0"/>
              <a:t>Wicked Problems in Health and Social Care</a:t>
            </a:r>
          </a:p>
        </p:txBody>
      </p:sp>
      <p:sp>
        <p:nvSpPr>
          <p:cNvPr id="3" name="Content Placeholder 2">
            <a:extLst>
              <a:ext uri="{FF2B5EF4-FFF2-40B4-BE49-F238E27FC236}">
                <a16:creationId xmlns:a16="http://schemas.microsoft.com/office/drawing/2014/main" id="{4F69D9AA-732C-F2E0-BB37-D4115E9DD6B9}"/>
              </a:ext>
            </a:extLst>
          </p:cNvPr>
          <p:cNvSpPr>
            <a:spLocks noGrp="1"/>
          </p:cNvSpPr>
          <p:nvPr>
            <p:ph idx="1"/>
          </p:nvPr>
        </p:nvSpPr>
        <p:spPr/>
        <p:txBody>
          <a:bodyPr/>
          <a:lstStyle/>
          <a:p>
            <a:pPr marL="41400" indent="0" algn="ctr">
              <a:buNone/>
            </a:pPr>
            <a:endParaRPr lang="en-GB" dirty="0"/>
          </a:p>
          <a:p>
            <a:pPr marL="41400" indent="0" algn="ctr">
              <a:buNone/>
            </a:pPr>
            <a:r>
              <a:rPr lang="en-GB" dirty="0"/>
              <a:t>Health and social care is full of situations where needs are complex, resources are limited, and stakeholders have different perspectives. Many issues naturally become wicked problems—problems that are difficult to define, constantly changing, and impossible to solve with a single, simple solution.</a:t>
            </a:r>
          </a:p>
        </p:txBody>
      </p:sp>
    </p:spTree>
    <p:extLst>
      <p:ext uri="{BB962C8B-B14F-4D97-AF65-F5344CB8AC3E}">
        <p14:creationId xmlns:p14="http://schemas.microsoft.com/office/powerpoint/2010/main" val="30913921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34F25-619C-2732-57E8-A0CAE9A7A5A4}"/>
              </a:ext>
            </a:extLst>
          </p:cNvPr>
          <p:cNvSpPr>
            <a:spLocks noGrp="1"/>
          </p:cNvSpPr>
          <p:nvPr>
            <p:ph type="title"/>
          </p:nvPr>
        </p:nvSpPr>
        <p:spPr/>
        <p:txBody>
          <a:bodyPr/>
          <a:lstStyle/>
          <a:p>
            <a:r>
              <a:rPr lang="en-GB" b="1" dirty="0"/>
              <a:t>Why Problems in Health and Social Care are ‘Wicked’</a:t>
            </a:r>
          </a:p>
        </p:txBody>
      </p:sp>
      <p:sp>
        <p:nvSpPr>
          <p:cNvPr id="3" name="Content Placeholder 2">
            <a:extLst>
              <a:ext uri="{FF2B5EF4-FFF2-40B4-BE49-F238E27FC236}">
                <a16:creationId xmlns:a16="http://schemas.microsoft.com/office/drawing/2014/main" id="{BE301A70-6D74-91D3-D0F0-806626B464F7}"/>
              </a:ext>
            </a:extLst>
          </p:cNvPr>
          <p:cNvSpPr>
            <a:spLocks noGrp="1"/>
          </p:cNvSpPr>
          <p:nvPr>
            <p:ph idx="1"/>
          </p:nvPr>
        </p:nvSpPr>
        <p:spPr/>
        <p:txBody>
          <a:bodyPr/>
          <a:lstStyle/>
          <a:p>
            <a:pPr marL="41400" indent="0">
              <a:buNone/>
            </a:pPr>
            <a:r>
              <a:rPr lang="en-GB" dirty="0"/>
              <a:t>Wicked problems often:</a:t>
            </a:r>
          </a:p>
          <a:p>
            <a:r>
              <a:rPr lang="en-GB" dirty="0"/>
              <a:t>Cut across health, social care, education, housing, and community services.</a:t>
            </a:r>
          </a:p>
          <a:p>
            <a:r>
              <a:rPr lang="en-GB" dirty="0"/>
              <a:t>Are influenced by personal behaviour and wider social, political, and economic factors.</a:t>
            </a:r>
          </a:p>
          <a:p>
            <a:r>
              <a:rPr lang="en-GB" dirty="0"/>
              <a:t>Affect different groups in different ways.</a:t>
            </a:r>
          </a:p>
          <a:p>
            <a:r>
              <a:rPr lang="en-GB" dirty="0"/>
              <a:t>Require ongoing adaptation rather than a “once‑and‑done” fix.</a:t>
            </a:r>
          </a:p>
        </p:txBody>
      </p:sp>
    </p:spTree>
    <p:extLst>
      <p:ext uri="{BB962C8B-B14F-4D97-AF65-F5344CB8AC3E}">
        <p14:creationId xmlns:p14="http://schemas.microsoft.com/office/powerpoint/2010/main" val="2516123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E8453-F960-BF0D-AB6C-638988AAA785}"/>
              </a:ext>
            </a:extLst>
          </p:cNvPr>
          <p:cNvSpPr>
            <a:spLocks noGrp="1"/>
          </p:cNvSpPr>
          <p:nvPr>
            <p:ph type="title"/>
          </p:nvPr>
        </p:nvSpPr>
        <p:spPr/>
        <p:txBody>
          <a:bodyPr/>
          <a:lstStyle/>
          <a:p>
            <a:r>
              <a:rPr lang="en-GB" b="1" dirty="0"/>
              <a:t>Why Are They So Difficult to Solve?</a:t>
            </a:r>
          </a:p>
        </p:txBody>
      </p:sp>
      <p:sp>
        <p:nvSpPr>
          <p:cNvPr id="3" name="Content Placeholder 2">
            <a:extLst>
              <a:ext uri="{FF2B5EF4-FFF2-40B4-BE49-F238E27FC236}">
                <a16:creationId xmlns:a16="http://schemas.microsoft.com/office/drawing/2014/main" id="{16AF067E-61FD-4511-4B75-C2066CDF7DC0}"/>
              </a:ext>
            </a:extLst>
          </p:cNvPr>
          <p:cNvSpPr>
            <a:spLocks noGrp="1"/>
          </p:cNvSpPr>
          <p:nvPr>
            <p:ph idx="1"/>
          </p:nvPr>
        </p:nvSpPr>
        <p:spPr/>
        <p:txBody>
          <a:bodyPr/>
          <a:lstStyle/>
          <a:p>
            <a:r>
              <a:rPr lang="en-GB" dirty="0"/>
              <a:t>Different stakeholders may see the same issue differently</a:t>
            </a:r>
          </a:p>
          <a:p>
            <a:r>
              <a:rPr lang="en-GB" dirty="0"/>
              <a:t>A solution for one stakeholder may cause an issue to another</a:t>
            </a:r>
          </a:p>
          <a:p>
            <a:r>
              <a:rPr lang="en-GB" dirty="0"/>
              <a:t>There are multiple causes at multiple levels</a:t>
            </a:r>
          </a:p>
          <a:p>
            <a:r>
              <a:rPr lang="en-GB" dirty="0"/>
              <a:t>Solutions are never final</a:t>
            </a:r>
          </a:p>
        </p:txBody>
      </p:sp>
    </p:spTree>
    <p:extLst>
      <p:ext uri="{BB962C8B-B14F-4D97-AF65-F5344CB8AC3E}">
        <p14:creationId xmlns:p14="http://schemas.microsoft.com/office/powerpoint/2010/main" val="24023875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F16EC-EC90-2411-45D8-2D0FE92D8548}"/>
              </a:ext>
            </a:extLst>
          </p:cNvPr>
          <p:cNvSpPr>
            <a:spLocks noGrp="1"/>
          </p:cNvSpPr>
          <p:nvPr>
            <p:ph type="title"/>
          </p:nvPr>
        </p:nvSpPr>
        <p:spPr/>
        <p:txBody>
          <a:bodyPr/>
          <a:lstStyle/>
          <a:p>
            <a:r>
              <a:rPr lang="en-GB" b="1" dirty="0"/>
              <a:t>Can Resolutions Be Found?</a:t>
            </a:r>
          </a:p>
        </p:txBody>
      </p:sp>
      <p:sp>
        <p:nvSpPr>
          <p:cNvPr id="3" name="Content Placeholder 2">
            <a:extLst>
              <a:ext uri="{FF2B5EF4-FFF2-40B4-BE49-F238E27FC236}">
                <a16:creationId xmlns:a16="http://schemas.microsoft.com/office/drawing/2014/main" id="{0169F7B5-22E0-F4D8-F526-F914721FE069}"/>
              </a:ext>
            </a:extLst>
          </p:cNvPr>
          <p:cNvSpPr>
            <a:spLocks noGrp="1"/>
          </p:cNvSpPr>
          <p:nvPr>
            <p:ph idx="1"/>
          </p:nvPr>
        </p:nvSpPr>
        <p:spPr>
          <a:xfrm>
            <a:off x="358219" y="1690688"/>
            <a:ext cx="11481847" cy="3710871"/>
          </a:xfrm>
        </p:spPr>
        <p:txBody>
          <a:bodyPr/>
          <a:lstStyle/>
          <a:p>
            <a:pPr marL="41400" indent="0">
              <a:buNone/>
            </a:pPr>
            <a:r>
              <a:rPr lang="en-GB" dirty="0"/>
              <a:t>Yes, but…</a:t>
            </a:r>
          </a:p>
          <a:p>
            <a:r>
              <a:rPr lang="en-GB" dirty="0"/>
              <a:t>Requires collaboration</a:t>
            </a:r>
          </a:p>
          <a:p>
            <a:r>
              <a:rPr lang="en-GB" dirty="0"/>
              <a:t>Require creativity and flexibility</a:t>
            </a:r>
          </a:p>
          <a:p>
            <a:r>
              <a:rPr lang="en-GB" dirty="0"/>
              <a:t>Context matters</a:t>
            </a:r>
          </a:p>
          <a:p>
            <a:r>
              <a:rPr lang="en-GB" dirty="0"/>
              <a:t>Requires constant review and improvement</a:t>
            </a:r>
          </a:p>
          <a:p>
            <a:r>
              <a:rPr lang="en-GB" dirty="0"/>
              <a:t>Requires investment both in money and time</a:t>
            </a:r>
          </a:p>
          <a:p>
            <a:pPr marL="41400" indent="0">
              <a:buNone/>
            </a:pPr>
            <a:endParaRPr lang="en-GB" dirty="0"/>
          </a:p>
          <a:p>
            <a:pPr marL="41400" indent="0">
              <a:buNone/>
            </a:pPr>
            <a:endParaRPr lang="en-GB" dirty="0"/>
          </a:p>
        </p:txBody>
      </p:sp>
    </p:spTree>
    <p:extLst>
      <p:ext uri="{BB962C8B-B14F-4D97-AF65-F5344CB8AC3E}">
        <p14:creationId xmlns:p14="http://schemas.microsoft.com/office/powerpoint/2010/main" val="169521341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943</Words>
  <Application>Microsoft Office PowerPoint</Application>
  <PresentationFormat>Widescreen</PresentationFormat>
  <Paragraphs>117</Paragraphs>
  <Slides>20</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20</vt:i4>
      </vt:variant>
    </vt:vector>
  </HeadingPairs>
  <TitlesOfParts>
    <vt:vector size="26" baseType="lpstr">
      <vt:lpstr>Arial</vt:lpstr>
      <vt:lpstr>Calibri</vt:lpstr>
      <vt:lpstr>Calibri Light</vt:lpstr>
      <vt:lpstr>UWTSD Holding Page</vt:lpstr>
      <vt:lpstr>UWTSD Text 2</vt:lpstr>
      <vt:lpstr>UWTSD Logo Variations place image in Background</vt:lpstr>
      <vt:lpstr>PowerPoint Presentation</vt:lpstr>
      <vt:lpstr>Plan for today</vt:lpstr>
      <vt:lpstr>Assignment Two</vt:lpstr>
      <vt:lpstr>Assignment Two</vt:lpstr>
      <vt:lpstr>Assignment Two</vt:lpstr>
      <vt:lpstr>Assignment Two</vt:lpstr>
      <vt:lpstr>What is a problem?</vt:lpstr>
      <vt:lpstr>Problems in Health and Social Care</vt:lpstr>
      <vt:lpstr>Class Activity</vt:lpstr>
      <vt:lpstr>How to Identify a Problem?</vt:lpstr>
      <vt:lpstr>Evidence</vt:lpstr>
      <vt:lpstr>Define the Problem Clearly</vt:lpstr>
      <vt:lpstr>Problem Statement</vt:lpstr>
      <vt:lpstr>What Makes a Problem ‘Wicked’?</vt:lpstr>
      <vt:lpstr>Key Features of a Wicked Problem</vt:lpstr>
      <vt:lpstr>Class Activity</vt:lpstr>
      <vt:lpstr>Wicked Problems in Health and Social Care</vt:lpstr>
      <vt:lpstr>Why Problems in Health and Social Care are ‘Wicked’</vt:lpstr>
      <vt:lpstr>Why Are They So Difficult to Solve?</vt:lpstr>
      <vt:lpstr>Can Resolutions Be Found?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Kalee Thomas (Digital Health and Care)</cp:lastModifiedBy>
  <cp:revision>26</cp:revision>
  <dcterms:created xsi:type="dcterms:W3CDTF">2021-03-09T15:35:42Z</dcterms:created>
  <dcterms:modified xsi:type="dcterms:W3CDTF">2026-03-16T08:42:51Z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