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51"/>
  </p:notesMasterIdLst>
  <p:sldIdLst>
    <p:sldId id="373" r:id="rId2"/>
    <p:sldId id="379" r:id="rId3"/>
    <p:sldId id="380" r:id="rId4"/>
    <p:sldId id="289" r:id="rId5"/>
    <p:sldId id="376" r:id="rId6"/>
    <p:sldId id="381" r:id="rId7"/>
    <p:sldId id="382" r:id="rId8"/>
    <p:sldId id="383" r:id="rId9"/>
    <p:sldId id="390" r:id="rId10"/>
    <p:sldId id="391" r:id="rId11"/>
    <p:sldId id="316" r:id="rId12"/>
    <p:sldId id="392" r:id="rId13"/>
    <p:sldId id="264" r:id="rId14"/>
    <p:sldId id="265" r:id="rId15"/>
    <p:sldId id="266" r:id="rId16"/>
    <p:sldId id="319" r:id="rId17"/>
    <p:sldId id="286" r:id="rId18"/>
    <p:sldId id="268" r:id="rId19"/>
    <p:sldId id="314" r:id="rId20"/>
    <p:sldId id="375" r:id="rId21"/>
    <p:sldId id="269" r:id="rId22"/>
    <p:sldId id="270" r:id="rId23"/>
    <p:sldId id="271" r:id="rId24"/>
    <p:sldId id="354" r:id="rId25"/>
    <p:sldId id="326" r:id="rId26"/>
    <p:sldId id="272" r:id="rId27"/>
    <p:sldId id="290" r:id="rId28"/>
    <p:sldId id="273" r:id="rId29"/>
    <p:sldId id="291" r:id="rId30"/>
    <p:sldId id="292" r:id="rId31"/>
    <p:sldId id="293" r:id="rId32"/>
    <p:sldId id="294" r:id="rId33"/>
    <p:sldId id="278" r:id="rId34"/>
    <p:sldId id="279" r:id="rId35"/>
    <p:sldId id="296" r:id="rId36"/>
    <p:sldId id="365" r:id="rId37"/>
    <p:sldId id="384" r:id="rId38"/>
    <p:sldId id="385" r:id="rId39"/>
    <p:sldId id="377" r:id="rId40"/>
    <p:sldId id="386" r:id="rId41"/>
    <p:sldId id="393" r:id="rId42"/>
    <p:sldId id="394" r:id="rId43"/>
    <p:sldId id="395" r:id="rId44"/>
    <p:sldId id="378" r:id="rId45"/>
    <p:sldId id="310" r:id="rId46"/>
    <p:sldId id="355" r:id="rId47"/>
    <p:sldId id="388" r:id="rId48"/>
    <p:sldId id="389" r:id="rId49"/>
    <p:sldId id="387" r:id="rId50"/>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Arial" panose="020B0604020202020204" pitchFamily="34" charset="0"/>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Arial" panose="020B0604020202020204" pitchFamily="34" charset="0"/>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Arial" panose="020B0604020202020204" pitchFamily="34" charset="0"/>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Arial" panose="020B0604020202020204" pitchFamily="34" charset="0"/>
      </a:defRPr>
    </a:lvl5pPr>
    <a:lvl6pPr marL="2286000" algn="l" defTabSz="914400" rtl="0" eaLnBrk="1" latinLnBrk="0" hangingPunct="1">
      <a:defRPr sz="2400" kern="1200">
        <a:solidFill>
          <a:schemeClr val="tx1"/>
        </a:solidFill>
        <a:latin typeface="Times New Roman" panose="02020603050405020304" pitchFamily="18" charset="0"/>
        <a:ea typeface="+mn-ea"/>
        <a:cs typeface="Arial" panose="020B0604020202020204" pitchFamily="34" charset="0"/>
      </a:defRPr>
    </a:lvl6pPr>
    <a:lvl7pPr marL="2743200" algn="l" defTabSz="914400" rtl="0" eaLnBrk="1" latinLnBrk="0" hangingPunct="1">
      <a:defRPr sz="2400" kern="1200">
        <a:solidFill>
          <a:schemeClr val="tx1"/>
        </a:solidFill>
        <a:latin typeface="Times New Roman" panose="02020603050405020304" pitchFamily="18" charset="0"/>
        <a:ea typeface="+mn-ea"/>
        <a:cs typeface="Arial" panose="020B0604020202020204" pitchFamily="34" charset="0"/>
      </a:defRPr>
    </a:lvl7pPr>
    <a:lvl8pPr marL="3200400" algn="l" defTabSz="914400" rtl="0" eaLnBrk="1" latinLnBrk="0" hangingPunct="1">
      <a:defRPr sz="2400" kern="1200">
        <a:solidFill>
          <a:schemeClr val="tx1"/>
        </a:solidFill>
        <a:latin typeface="Times New Roman" panose="02020603050405020304" pitchFamily="18" charset="0"/>
        <a:ea typeface="+mn-ea"/>
        <a:cs typeface="Arial" panose="020B0604020202020204" pitchFamily="34" charset="0"/>
      </a:defRPr>
    </a:lvl8pPr>
    <a:lvl9pPr marL="3657600" algn="l" defTabSz="914400" rtl="0" eaLnBrk="1" latinLnBrk="0" hangingPunct="1">
      <a:defRPr sz="2400" kern="1200">
        <a:solidFill>
          <a:schemeClr val="tx1"/>
        </a:solidFill>
        <a:latin typeface="Times New Roman" panose="02020603050405020304" pitchFamily="18"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66"/>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89" autoAdjust="0"/>
    <p:restoredTop sz="67489" autoAdjust="0"/>
  </p:normalViewPr>
  <p:slideViewPr>
    <p:cSldViewPr>
      <p:cViewPr varScale="1">
        <p:scale>
          <a:sx n="58" d="100"/>
          <a:sy n="58" d="100"/>
        </p:scale>
        <p:origin x="2220"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892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2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US" altLang="zh-CN"/>
          </a:p>
        </p:txBody>
      </p:sp>
      <p:sp>
        <p:nvSpPr>
          <p:cNvPr id="13926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US" altLang="zh-CN"/>
          </a:p>
        </p:txBody>
      </p:sp>
      <p:sp>
        <p:nvSpPr>
          <p:cNvPr id="3076" name="Rectangle 4"/>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926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p>
        </p:txBody>
      </p:sp>
      <p:sp>
        <p:nvSpPr>
          <p:cNvPr id="13927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US" altLang="zh-CN"/>
          </a:p>
        </p:txBody>
      </p:sp>
      <p:sp>
        <p:nvSpPr>
          <p:cNvPr id="13927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F74B3E46-666F-4C24-908A-C0C78701900A}" type="slidenum">
              <a:rPr lang="zh-CN" altLang="en-US"/>
              <a:pPr>
                <a:defRPr/>
              </a:pPr>
              <a:t>‹#›</a:t>
            </a:fld>
            <a:endParaRPr lang="en-US" altLang="zh-CN"/>
          </a:p>
        </p:txBody>
      </p:sp>
    </p:spTree>
    <p:extLst>
      <p:ext uri="{BB962C8B-B14F-4D97-AF65-F5344CB8AC3E}">
        <p14:creationId xmlns:p14="http://schemas.microsoft.com/office/powerpoint/2010/main" val="13652973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SimSun" panose="02010600030101010101" pitchFamily="2" charset="-122"/>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SimSun" panose="02010600030101010101" pitchFamily="2" charset="-122"/>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SimSun" panose="02010600030101010101" pitchFamily="2" charset="-122"/>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SimSun" panose="02010600030101010101" pitchFamily="2" charset="-122"/>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SimSun" panose="02010600030101010101" pitchFamily="2" charset="-122"/>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ln/>
        </p:spPr>
      </p:sp>
      <p:sp>
        <p:nvSpPr>
          <p:cNvPr id="71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Times New Roman" panose="02020603050405020304" pitchFamily="18" charset="0"/>
                <a:cs typeface="Arial" panose="020B0604020202020204" pitchFamily="34" charset="0"/>
              </a:rPr>
              <a:t>This slide introduces the concept of customer relationship management as a key function of the business and the use of CRM systems to provide a single place to consolidate and analyze data about the customer. </a:t>
            </a:r>
          </a:p>
          <a:p>
            <a:pPr eaLnBrk="1" hangingPunct="1"/>
            <a:r>
              <a:rPr lang="en-US" altLang="en-US" smtClean="0">
                <a:latin typeface="Times New Roman" panose="02020603050405020304" pitchFamily="18" charset="0"/>
                <a:cs typeface="Arial" panose="020B0604020202020204" pitchFamily="34" charset="0"/>
              </a:rPr>
              <a:t>What different types of customer data that would be captured by a firm. </a:t>
            </a:r>
          </a:p>
          <a:p>
            <a:pPr eaLnBrk="1" hangingPunct="1"/>
            <a:r>
              <a:rPr lang="en-US" altLang="en-US" smtClean="0">
                <a:latin typeface="Times New Roman" panose="02020603050405020304" pitchFamily="18" charset="0"/>
                <a:cs typeface="Arial" panose="020B0604020202020204" pitchFamily="34" charset="0"/>
              </a:rPr>
              <a:t>What types of valuable information does the firm need to know about its customers (most profitable, loyal customers). Have any of you interacted with a CRM? You probably do not know it, but anytime you call into a call center for help they are dealing with some kind of CRM that tracks some or all of their interactions with a firm. </a:t>
            </a:r>
          </a:p>
          <a:p>
            <a:pPr eaLnBrk="1" hangingPunct="1"/>
            <a:endParaRPr lang="en-US" altLang="en-US" smtClean="0">
              <a:latin typeface="Times New Roman" panose="02020603050405020304" pitchFamily="18" charset="0"/>
              <a:cs typeface="Arial" panose="020B0604020202020204" pitchFamily="34" charset="0"/>
            </a:endParaRPr>
          </a:p>
        </p:txBody>
      </p:sp>
      <p:sp>
        <p:nvSpPr>
          <p:cNvPr id="71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3A59B7DA-4024-49F1-A6E5-B0C063838B58}" type="slidenum">
              <a:rPr lang="en-US" altLang="en-US" sz="1200">
                <a:ea typeface="MS PGothic" panose="020B0600070205080204" pitchFamily="34" charset="-128"/>
              </a:rPr>
              <a:pPr/>
              <a:t>3</a:t>
            </a:fld>
            <a:endParaRPr lang="en-US" altLang="en-US" sz="1200">
              <a:ea typeface="MS PGothic" panose="020B0600070205080204" pitchFamily="34" charset="-128"/>
            </a:endParaRPr>
          </a:p>
        </p:txBody>
      </p:sp>
    </p:spTree>
    <p:extLst>
      <p:ext uri="{BB962C8B-B14F-4D97-AF65-F5344CB8AC3E}">
        <p14:creationId xmlns:p14="http://schemas.microsoft.com/office/powerpoint/2010/main" val="49356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a:ln/>
        </p:spPr>
      </p:sp>
      <p:sp>
        <p:nvSpPr>
          <p:cNvPr id="9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cs typeface="Arial" panose="020B0604020202020204" pitchFamily="34" charset="0"/>
            </a:endParaRPr>
          </a:p>
        </p:txBody>
      </p:sp>
      <p:sp>
        <p:nvSpPr>
          <p:cNvPr id="9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30A79A56-535F-4209-9847-EB66A11680B1}" type="slidenum">
              <a:rPr lang="zh-CN" altLang="en-US" sz="1200">
                <a:latin typeface="Arial" panose="020B0604020202020204" pitchFamily="34" charset="0"/>
              </a:rPr>
              <a:pPr/>
              <a:t>4</a:t>
            </a:fld>
            <a:endParaRPr lang="en-US" altLang="zh-CN" sz="1200">
              <a:latin typeface="Arial" panose="020B0604020202020204" pitchFamily="34" charset="0"/>
            </a:endParaRPr>
          </a:p>
        </p:txBody>
      </p:sp>
    </p:spTree>
    <p:extLst>
      <p:ext uri="{BB962C8B-B14F-4D97-AF65-F5344CB8AC3E}">
        <p14:creationId xmlns:p14="http://schemas.microsoft.com/office/powerpoint/2010/main" val="596488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E-CRM refers to the use of digital technologies to maximise sales to existing customers and encourage continued usage of online services. </a:t>
            </a:r>
          </a:p>
          <a:p>
            <a:pPr eaLnBrk="1" hangingPunct="1"/>
            <a:r>
              <a:rPr lang="en-GB" altLang="en-US" smtClean="0">
                <a:latin typeface="Arial" panose="020B0604020202020204" pitchFamily="34" charset="0"/>
                <a:cs typeface="Arial" panose="020B0604020202020204" pitchFamily="34" charset="0"/>
              </a:rPr>
              <a:t>Database marketing provides a foundation for storing information about customer relations. </a:t>
            </a:r>
          </a:p>
          <a:p>
            <a:pPr eaLnBrk="1" hangingPunct="1"/>
            <a:endParaRPr lang="en-GB" altLang="en-US" smtClean="0">
              <a:latin typeface="Arial" panose="020B0604020202020204" pitchFamily="34" charset="0"/>
              <a:cs typeface="Arial" panose="020B0604020202020204" pitchFamily="34" charset="0"/>
            </a:endParaRPr>
          </a:p>
          <a:p>
            <a:pPr eaLnBrk="1" hangingPunct="1"/>
            <a:r>
              <a:rPr lang="en-GB" altLang="en-US" smtClean="0">
                <a:latin typeface="Arial" panose="020B0604020202020204" pitchFamily="34" charset="0"/>
                <a:cs typeface="Arial" panose="020B0604020202020204" pitchFamily="34" charset="0"/>
              </a:rPr>
              <a:t>E-CRM involves the use of the web site for customer development, managing email list quality, applying email marketing, data mining to improve targeting, providing online customer service, personalised web content, etc</a:t>
            </a:r>
            <a:r>
              <a:rPr lang="en-GB" altLang="en-US" sz="1100" smtClean="0">
                <a:latin typeface="Arial" panose="020B0604020202020204" pitchFamily="34" charset="0"/>
                <a:cs typeface="Arial" panose="020B0604020202020204" pitchFamily="34" charset="0"/>
              </a:rPr>
              <a:t>. </a:t>
            </a:r>
          </a:p>
          <a:p>
            <a:pPr eaLnBrk="1" hangingPunct="1"/>
            <a:endParaRPr lang="en-GB" altLang="en-US" smtClean="0">
              <a:latin typeface="Arial" panose="020B0604020202020204" pitchFamily="34" charset="0"/>
              <a:cs typeface="Arial" panose="020B0604020202020204" pitchFamily="34" charset="0"/>
            </a:endParaRPr>
          </a:p>
          <a:p>
            <a:endParaRPr lang="en-GB" altLang="en-US" smtClean="0">
              <a:latin typeface="Arial" panose="020B0604020202020204" pitchFamily="34" charset="0"/>
              <a:cs typeface="Arial" panose="020B0604020202020204" pitchFamily="34" charset="0"/>
            </a:endParaRPr>
          </a:p>
        </p:txBody>
      </p:sp>
      <p:sp>
        <p:nvSpPr>
          <p:cNvPr id="112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BD741716-A4BA-43EB-A4C5-7E4AF2D0527F}" type="slidenum">
              <a:rPr lang="zh-CN" altLang="en-US" sz="1200">
                <a:latin typeface="Arial" panose="020B0604020202020204" pitchFamily="34" charset="0"/>
              </a:rPr>
              <a:pPr/>
              <a:t>5</a:t>
            </a:fld>
            <a:endParaRPr lang="en-US" altLang="zh-CN" sz="1200">
              <a:latin typeface="Arial" panose="020B0604020202020204" pitchFamily="34" charset="0"/>
            </a:endParaRPr>
          </a:p>
        </p:txBody>
      </p:sp>
    </p:spTree>
    <p:extLst>
      <p:ext uri="{BB962C8B-B14F-4D97-AF65-F5344CB8AC3E}">
        <p14:creationId xmlns:p14="http://schemas.microsoft.com/office/powerpoint/2010/main" val="2359045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Times New Roman" panose="02020603050405020304" pitchFamily="18" charset="0"/>
                <a:cs typeface="Arial" panose="020B0604020202020204" pitchFamily="34" charset="0"/>
              </a:rPr>
              <a:t>This graphic illustrates the functions found in the integrated applications of a CRM system. </a:t>
            </a:r>
          </a:p>
          <a:p>
            <a:pPr eaLnBrk="1" hangingPunct="1"/>
            <a:endParaRPr lang="en-US" altLang="en-US" smtClean="0">
              <a:latin typeface="Times New Roman" panose="02020603050405020304" pitchFamily="18" charset="0"/>
              <a:cs typeface="Arial" panose="020B0604020202020204" pitchFamily="34" charset="0"/>
            </a:endParaRPr>
          </a:p>
        </p:txBody>
      </p:sp>
      <p:sp>
        <p:nvSpPr>
          <p:cNvPr id="13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B71F68D2-0EC3-4F3C-8503-34D38CD1B1AE}" type="slidenum">
              <a:rPr lang="en-US" altLang="en-US" sz="1200">
                <a:ea typeface="MS PGothic" panose="020B0600070205080204" pitchFamily="34" charset="-128"/>
              </a:rPr>
              <a:pPr/>
              <a:t>6</a:t>
            </a:fld>
            <a:endParaRPr lang="en-US" altLang="en-US" sz="1200">
              <a:ea typeface="MS PGothic" panose="020B0600070205080204" pitchFamily="34" charset="-128"/>
            </a:endParaRPr>
          </a:p>
        </p:txBody>
      </p:sp>
    </p:spTree>
    <p:extLst>
      <p:ext uri="{BB962C8B-B14F-4D97-AF65-F5344CB8AC3E}">
        <p14:creationId xmlns:p14="http://schemas.microsoft.com/office/powerpoint/2010/main" val="3368523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742950" lvl="1" indent="-285750"/>
            <a:r>
              <a:rPr lang="en-US" altLang="en-US" smtClean="0">
                <a:latin typeface="Times New Roman" panose="02020603050405020304" pitchFamily="18" charset="0"/>
                <a:cs typeface="Arial" panose="020B0604020202020204" pitchFamily="34" charset="0"/>
              </a:rPr>
              <a:t>This slide discusses the types of CRM software available, which range from niche tools to full-scale enterprise-wide applications.  Have you come across these tools in other disciplines?  For examples PRM functions (integrating lead generation, pricing, promotions, order configurations, and availability, tools to assess partners</a:t>
            </a:r>
            <a:r>
              <a:rPr lang="ja-JP" altLang="en-US" smtClean="0">
                <a:latin typeface="Times New Roman" panose="02020603050405020304" pitchFamily="18" charset="0"/>
                <a:cs typeface="Arial" panose="020B0604020202020204" pitchFamily="34" charset="0"/>
              </a:rPr>
              <a:t>’</a:t>
            </a:r>
            <a:r>
              <a:rPr lang="en-US" altLang="ja-JP" smtClean="0">
                <a:latin typeface="Times New Roman" panose="02020603050405020304" pitchFamily="18" charset="0"/>
                <a:cs typeface="Arial" panose="020B0604020202020204" pitchFamily="34" charset="0"/>
              </a:rPr>
              <a:t> performances) and ERM functions (</a:t>
            </a:r>
            <a:r>
              <a:rPr lang="en-US" altLang="ja-JP" smtClean="0">
                <a:latin typeface="Times New Roman" panose="02020603050405020304" pitchFamily="18" charset="0"/>
                <a:cs typeface="Times New Roman" panose="02020603050405020304" pitchFamily="18" charset="0"/>
              </a:rPr>
              <a:t>s</a:t>
            </a:r>
            <a:r>
              <a:rPr lang="en-US" altLang="ja-JP" smtClean="0">
                <a:latin typeface="Times New Roman" panose="02020603050405020304" pitchFamily="18" charset="0"/>
                <a:cs typeface="Arial" panose="020B0604020202020204" pitchFamily="34" charset="0"/>
              </a:rPr>
              <a:t>etting objectives, employee performance management, performance-based compensation, employee training).  These systems integrated into the CRM often used in FR appraisals with employees.</a:t>
            </a:r>
            <a:endParaRPr lang="en-US" altLang="ja-JP" b="1" smtClean="0">
              <a:latin typeface="Times New Roman" panose="02020603050405020304" pitchFamily="18" charset="0"/>
              <a:cs typeface="Times New Roman" panose="02020603050405020304" pitchFamily="18" charset="0"/>
            </a:endParaRPr>
          </a:p>
          <a:p>
            <a:pPr marL="1600200" lvl="3" indent="-228600">
              <a:spcAft>
                <a:spcPts val="1200"/>
              </a:spcAft>
              <a:buFontTx/>
              <a:buChar char="•"/>
            </a:pPr>
            <a:endParaRPr lang="en-US" altLang="en-US" smtClean="0">
              <a:latin typeface="Times New Roman" panose="02020603050405020304" pitchFamily="18" charset="0"/>
              <a:cs typeface="Arial" panose="020B0604020202020204" pitchFamily="34" charset="0"/>
            </a:endParaRPr>
          </a:p>
          <a:p>
            <a:pPr eaLnBrk="1" hangingPunct="1"/>
            <a:endParaRPr lang="en-US" altLang="en-US" smtClean="0">
              <a:latin typeface="Times New Roman" panose="02020603050405020304" pitchFamily="18" charset="0"/>
              <a:cs typeface="Arial" panose="020B0604020202020204" pitchFamily="34" charset="0"/>
            </a:endParaRPr>
          </a:p>
        </p:txBody>
      </p:sp>
      <p:sp>
        <p:nvSpPr>
          <p:cNvPr id="153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7A9E35BB-924E-4812-AFF4-43F943EC09E7}" type="slidenum">
              <a:rPr lang="en-US" altLang="en-US" sz="1200">
                <a:ea typeface="MS PGothic" panose="020B0600070205080204" pitchFamily="34" charset="-128"/>
              </a:rPr>
              <a:pPr/>
              <a:t>7</a:t>
            </a:fld>
            <a:endParaRPr lang="en-US" altLang="en-US" sz="1200">
              <a:ea typeface="MS PGothic" panose="020B0600070205080204" pitchFamily="34" charset="-128"/>
            </a:endParaRPr>
          </a:p>
        </p:txBody>
      </p:sp>
    </p:spTree>
    <p:extLst>
      <p:ext uri="{BB962C8B-B14F-4D97-AF65-F5344CB8AC3E}">
        <p14:creationId xmlns:p14="http://schemas.microsoft.com/office/powerpoint/2010/main" val="3739955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cs typeface="Arial" panose="020B0604020202020204" pitchFamily="34" charset="0"/>
            </a:endParaRPr>
          </a:p>
        </p:txBody>
      </p:sp>
      <p:sp>
        <p:nvSpPr>
          <p:cNvPr id="17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A9E0F5B7-9169-406E-9CC8-DB23DA618D8E}" type="slidenum">
              <a:rPr lang="en-US" altLang="en-US" sz="1200">
                <a:ea typeface="MS PGothic" panose="020B0600070205080204" pitchFamily="34" charset="-128"/>
              </a:rPr>
              <a:pPr/>
              <a:t>8</a:t>
            </a:fld>
            <a:endParaRPr lang="en-US" altLang="en-US" sz="1200">
              <a:ea typeface="MS PGothic" panose="020B0600070205080204" pitchFamily="34" charset="-128"/>
            </a:endParaRPr>
          </a:p>
        </p:txBody>
      </p:sp>
    </p:spTree>
    <p:extLst>
      <p:ext uri="{BB962C8B-B14F-4D97-AF65-F5344CB8AC3E}">
        <p14:creationId xmlns:p14="http://schemas.microsoft.com/office/powerpoint/2010/main" val="966722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Transactional marketing is essentially </a:t>
            </a:r>
            <a:r>
              <a:rPr lang="en-GB" altLang="en-US" b="1" smtClean="0">
                <a:latin typeface="Arial" panose="020B0604020202020204" pitchFamily="34" charset="0"/>
                <a:cs typeface="Arial" panose="020B0604020202020204" pitchFamily="34" charset="0"/>
              </a:rPr>
              <a:t>focused on products and prices </a:t>
            </a:r>
            <a:r>
              <a:rPr lang="en-GB" altLang="en-US" smtClean="0">
                <a:latin typeface="Arial" panose="020B0604020202020204" pitchFamily="34" charset="0"/>
                <a:cs typeface="Arial" panose="020B0604020202020204" pitchFamily="34" charset="0"/>
              </a:rPr>
              <a:t>(indeed the 4Ps form its main strategic tools). Relationship marketing moves beyond physical products to analyse marketing strategies concerning services as well </a:t>
            </a:r>
            <a:r>
              <a:rPr lang="en-GB" altLang="en-US" b="1" smtClean="0">
                <a:latin typeface="Arial" panose="020B0604020202020204" pitchFamily="34" charset="0"/>
                <a:cs typeface="Arial" panose="020B0604020202020204" pitchFamily="34" charset="0"/>
              </a:rPr>
              <a:t>(focus on relationships) </a:t>
            </a:r>
            <a:r>
              <a:rPr lang="en-GB" altLang="en-US" smtClean="0">
                <a:latin typeface="Arial" panose="020B0604020202020204" pitchFamily="34" charset="0"/>
                <a:cs typeface="Arial" panose="020B0604020202020204" pitchFamily="34" charset="0"/>
              </a:rPr>
              <a:t>instead of price/product and move towards the 7Ps i.e. price, product, place, promotion, physical evidence, people, processes). </a:t>
            </a: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6CD96745-EFC4-4265-91AE-49DD6CC5D735}" type="slidenum">
              <a:rPr lang="zh-CN" altLang="en-US" sz="1200">
                <a:latin typeface="Arial" panose="020B0604020202020204" pitchFamily="34" charset="0"/>
              </a:rPr>
              <a:pPr/>
              <a:t>11</a:t>
            </a:fld>
            <a:endParaRPr lang="en-US" altLang="zh-CN" sz="1200">
              <a:latin typeface="Arial" panose="020B0604020202020204" pitchFamily="34" charset="0"/>
            </a:endParaRPr>
          </a:p>
        </p:txBody>
      </p:sp>
    </p:spTree>
    <p:extLst>
      <p:ext uri="{BB962C8B-B14F-4D97-AF65-F5344CB8AC3E}">
        <p14:creationId xmlns:p14="http://schemas.microsoft.com/office/powerpoint/2010/main" val="4068513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Traditional media are predominantly push media where the marketing message is broadcast from company to customer and other stakeholders. During this process there is limited interaction with the customer although interaction is encouraged in some cases such as the direct-response advert or the mail-order campaign. The Internet otherwise can be used both as a push (e.g. email campaigns, viral marketing) and pull (e.g. customers initiating contact by seeking info on the web site) technology. Thus, the Internet works as a two-way communication mechanism. Interestingly, </a:t>
            </a:r>
            <a:r>
              <a:rPr lang="en-GB" altLang="en-US" b="1" smtClean="0">
                <a:latin typeface="Arial" panose="020B0604020202020204" pitchFamily="34" charset="0"/>
                <a:cs typeface="Arial" panose="020B0604020202020204" pitchFamily="34" charset="0"/>
              </a:rPr>
              <a:t>web analytics software </a:t>
            </a:r>
            <a:r>
              <a:rPr lang="en-GB" altLang="en-US" smtClean="0">
                <a:latin typeface="Arial" panose="020B0604020202020204" pitchFamily="34" charset="0"/>
                <a:cs typeface="Arial" panose="020B0604020202020204" pitchFamily="34" charset="0"/>
              </a:rPr>
              <a:t>is often used to </a:t>
            </a:r>
            <a:r>
              <a:rPr lang="en-GB" altLang="en-US" b="1" smtClean="0">
                <a:latin typeface="Arial" panose="020B0604020202020204" pitchFamily="34" charset="0"/>
                <a:cs typeface="Arial" panose="020B0604020202020204" pitchFamily="34" charset="0"/>
              </a:rPr>
              <a:t>analyse user clicks and provide prospects with tailored messages (see HSBC and Lloyds TSB</a:t>
            </a:r>
            <a:r>
              <a:rPr lang="en-GB" altLang="en-US" smtClean="0">
                <a:latin typeface="Arial" panose="020B0604020202020204" pitchFamily="34" charset="0"/>
                <a:cs typeface="Arial" panose="020B0604020202020204" pitchFamily="34" charset="0"/>
              </a:rPr>
              <a:t>). </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439D7F28-7F17-45A4-B745-EF46F4849E53}" type="slidenum">
              <a:rPr lang="zh-CN" altLang="en-US" sz="1200">
                <a:latin typeface="Arial" panose="020B0604020202020204" pitchFamily="34" charset="0"/>
              </a:rPr>
              <a:pPr/>
              <a:t>13</a:t>
            </a:fld>
            <a:endParaRPr lang="en-US" altLang="zh-CN" sz="1200">
              <a:latin typeface="Arial" panose="020B0604020202020204" pitchFamily="34" charset="0"/>
            </a:endParaRPr>
          </a:p>
        </p:txBody>
      </p:sp>
    </p:spTree>
    <p:extLst>
      <p:ext uri="{BB962C8B-B14F-4D97-AF65-F5344CB8AC3E}">
        <p14:creationId xmlns:p14="http://schemas.microsoft.com/office/powerpoint/2010/main" val="209421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Unlike traditional media where the same message tends to be broadcast to everyone, interactive marketing communications (i.e. Internet-based communications) can be tailored to individuals through a process of personalisation (by delivering customised content to individuals). Indeed, it is also possible to achieve mass customisation (e.g. personalised emails with different addressees’ names on them). </a:t>
            </a: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DB1CFBF6-BBED-4F1F-A3CB-A357F0184E62}" type="slidenum">
              <a:rPr lang="zh-CN" altLang="en-US" sz="1200">
                <a:latin typeface="Arial" panose="020B0604020202020204" pitchFamily="34" charset="0"/>
              </a:rPr>
              <a:pPr/>
              <a:t>14</a:t>
            </a:fld>
            <a:endParaRPr lang="en-US" altLang="zh-CN" sz="1200">
              <a:latin typeface="Arial" panose="020B0604020202020204" pitchFamily="34" charset="0"/>
            </a:endParaRPr>
          </a:p>
        </p:txBody>
      </p:sp>
    </p:spTree>
    <p:extLst>
      <p:ext uri="{BB962C8B-B14F-4D97-AF65-F5344CB8AC3E}">
        <p14:creationId xmlns:p14="http://schemas.microsoft.com/office/powerpoint/2010/main" val="911664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Relationship marketing focuses on building one-to-one relations that leverage the interactive power of the Internet by enhancing the degree of content personalisation. </a:t>
            </a: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875989E0-E406-4753-93E1-3AD45306C18E}" type="slidenum">
              <a:rPr lang="zh-CN" altLang="en-US" sz="1200">
                <a:latin typeface="Arial" panose="020B0604020202020204" pitchFamily="34" charset="0"/>
              </a:rPr>
              <a:pPr/>
              <a:t>15</a:t>
            </a:fld>
            <a:endParaRPr lang="en-US" altLang="zh-CN" sz="1200">
              <a:latin typeface="Arial" panose="020B0604020202020204" pitchFamily="34" charset="0"/>
            </a:endParaRPr>
          </a:p>
        </p:txBody>
      </p:sp>
    </p:spTree>
    <p:extLst>
      <p:ext uri="{BB962C8B-B14F-4D97-AF65-F5344CB8AC3E}">
        <p14:creationId xmlns:p14="http://schemas.microsoft.com/office/powerpoint/2010/main" val="39863512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zh-CN" sz="2100" smtClean="0">
                <a:latin typeface="Arial" panose="020B0604020202020204" pitchFamily="34" charset="0"/>
                <a:cs typeface="Arial" panose="020B0604020202020204" pitchFamily="34" charset="0"/>
              </a:rPr>
              <a:t>Customers in Sell-side E-commerce</a:t>
            </a:r>
          </a:p>
          <a:p>
            <a:pPr lvl="1">
              <a:lnSpc>
                <a:spcPct val="80000"/>
              </a:lnSpc>
            </a:pPr>
            <a:r>
              <a:rPr lang="en-US" altLang="zh-CN" sz="2100" smtClean="0">
                <a:latin typeface="Arial" panose="020B0604020202020204" pitchFamily="34" charset="0"/>
                <a:cs typeface="Arial" panose="020B0604020202020204" pitchFamily="34" charset="0"/>
              </a:rPr>
              <a:t>Consumers (B2C)</a:t>
            </a:r>
          </a:p>
          <a:p>
            <a:pPr lvl="1">
              <a:lnSpc>
                <a:spcPct val="80000"/>
              </a:lnSpc>
            </a:pPr>
            <a:r>
              <a:rPr lang="en-US" altLang="zh-CN" sz="2100" smtClean="0">
                <a:latin typeface="Arial" panose="020B0604020202020204" pitchFamily="34" charset="0"/>
                <a:cs typeface="Arial" panose="020B0604020202020204" pitchFamily="34" charset="0"/>
              </a:rPr>
              <a:t>Organizational/Business Customer (B2B) </a:t>
            </a:r>
          </a:p>
          <a:p>
            <a:pPr eaLnBrk="1" hangingPunct="1"/>
            <a:r>
              <a:rPr lang="en-GB" altLang="en-US" smtClean="0">
                <a:latin typeface="Arial" panose="020B0604020202020204" pitchFamily="34" charset="0"/>
                <a:cs typeface="Arial" panose="020B0604020202020204" pitchFamily="34" charset="0"/>
              </a:rPr>
              <a:t>Essentially CRM is the implementation part of relationship marketing with the purpose of converting prospects into advocates or even partners (e.g. business partners). </a:t>
            </a: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FA07A9DA-FE0E-42A2-AFA4-8784AE0EBD8C}" type="slidenum">
              <a:rPr lang="zh-CN" altLang="en-US" sz="1200">
                <a:latin typeface="Arial" panose="020B0604020202020204" pitchFamily="34" charset="0"/>
              </a:rPr>
              <a:pPr/>
              <a:t>16</a:t>
            </a:fld>
            <a:endParaRPr lang="en-US" altLang="zh-CN" sz="1200">
              <a:latin typeface="Arial" panose="020B0604020202020204" pitchFamily="34" charset="0"/>
            </a:endParaRPr>
          </a:p>
        </p:txBody>
      </p:sp>
    </p:spTree>
    <p:extLst>
      <p:ext uri="{BB962C8B-B14F-4D97-AF65-F5344CB8AC3E}">
        <p14:creationId xmlns:p14="http://schemas.microsoft.com/office/powerpoint/2010/main" val="24228036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Using the Internet for relationship marketing involves integrating the customer database with web sites to make the relationship targeted and personalised. By doing this, marketing can be improved as follows: a) targeting more cost-effectively: only those customers who have browsed the company’s web site and filled out self-registration forms will be targeted because they have expressed an interest. Thus, the Internet works as a pull rather than push technology; b) achieve mass customization of the marketing messages: the Internet makes it possible to send tailored emails at much lower cost and provide tailored web pages; c) increase depth, breadth and nature of relationships: relationships become more interactive thanks to chatting facilities for example; </a:t>
            </a: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05026C41-E771-42E5-85BC-3E58F99C9B4F}" type="slidenum">
              <a:rPr lang="zh-CN" altLang="en-US" sz="1200">
                <a:latin typeface="Arial" panose="020B0604020202020204" pitchFamily="34" charset="0"/>
              </a:rPr>
              <a:pPr/>
              <a:t>17</a:t>
            </a:fld>
            <a:endParaRPr lang="en-US" altLang="zh-CN" sz="1200">
              <a:latin typeface="Arial" panose="020B0604020202020204" pitchFamily="34" charset="0"/>
            </a:endParaRPr>
          </a:p>
        </p:txBody>
      </p:sp>
    </p:spTree>
    <p:extLst>
      <p:ext uri="{BB962C8B-B14F-4D97-AF65-F5344CB8AC3E}">
        <p14:creationId xmlns:p14="http://schemas.microsoft.com/office/powerpoint/2010/main" val="29996131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Economic rationale of CRM (and relationship marketing): a  small increase in customer retention triggers a large improvement in profitability: long-term relationships lead to lower relationship costs and higher profits.</a:t>
            </a:r>
          </a:p>
          <a:p>
            <a:pPr eaLnBrk="1" hangingPunct="1"/>
            <a:endParaRPr lang="en-GB" altLang="en-US" smtClean="0">
              <a:latin typeface="Arial" panose="020B0604020202020204" pitchFamily="34" charset="0"/>
              <a:cs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8254796E-FF92-43A5-A710-72A9B2A71818}" type="slidenum">
              <a:rPr lang="zh-CN" altLang="en-US" sz="1200">
                <a:latin typeface="Arial" panose="020B0604020202020204" pitchFamily="34" charset="0"/>
              </a:rPr>
              <a:pPr/>
              <a:t>18</a:t>
            </a:fld>
            <a:endParaRPr lang="en-US" altLang="zh-CN" sz="1200">
              <a:latin typeface="Arial" panose="020B0604020202020204" pitchFamily="34" charset="0"/>
            </a:endParaRPr>
          </a:p>
        </p:txBody>
      </p:sp>
    </p:spTree>
    <p:extLst>
      <p:ext uri="{BB962C8B-B14F-4D97-AF65-F5344CB8AC3E}">
        <p14:creationId xmlns:p14="http://schemas.microsoft.com/office/powerpoint/2010/main" val="26747248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This is a snapshot of different stages that customers go through prior to purchasing a car at GM. It depicts these stages in a cyclical process to emphasise that at some point buyers re-enter the market and, therefore, need to be targeted as existing customers. </a:t>
            </a:r>
          </a:p>
          <a:p>
            <a:pPr eaLnBrk="1" hangingPunct="1"/>
            <a:r>
              <a:rPr lang="en-GB" altLang="en-US" smtClean="0">
                <a:latin typeface="Arial" panose="020B0604020202020204" pitchFamily="34" charset="0"/>
                <a:cs typeface="Arial" panose="020B0604020202020204" pitchFamily="34" charset="0"/>
              </a:rPr>
              <a:t>At each stage the eCRM is keeping contact with the purchaser/owner .</a:t>
            </a: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F3E8E0FA-61A5-4C39-AE80-B9523FDB3FD5}" type="slidenum">
              <a:rPr lang="zh-CN" altLang="en-US" sz="1200">
                <a:latin typeface="Arial" panose="020B0604020202020204" pitchFamily="34" charset="0"/>
              </a:rPr>
              <a:pPr/>
              <a:t>19</a:t>
            </a:fld>
            <a:endParaRPr lang="en-US" altLang="zh-CN" sz="1200">
              <a:latin typeface="Arial" panose="020B0604020202020204" pitchFamily="34" charset="0"/>
            </a:endParaRPr>
          </a:p>
        </p:txBody>
      </p:sp>
    </p:spTree>
    <p:extLst>
      <p:ext uri="{BB962C8B-B14F-4D97-AF65-F5344CB8AC3E}">
        <p14:creationId xmlns:p14="http://schemas.microsoft.com/office/powerpoint/2010/main" val="39633931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The activity plans are recorded int eh CRM and metrics applied and recorded to show the success of the interactions with custimers at each phase</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60D70FD5-8B09-45C8-920A-A9A832DD14B6}" type="slidenum">
              <a:rPr lang="zh-CN" altLang="en-US" sz="1200">
                <a:latin typeface="Arial" panose="020B0604020202020204" pitchFamily="34" charset="0"/>
              </a:rPr>
              <a:pPr/>
              <a:t>20</a:t>
            </a:fld>
            <a:endParaRPr lang="en-US" altLang="zh-CN" sz="1200">
              <a:latin typeface="Arial" panose="020B0604020202020204" pitchFamily="34" charset="0"/>
            </a:endParaRPr>
          </a:p>
        </p:txBody>
      </p:sp>
    </p:spTree>
    <p:extLst>
      <p:ext uri="{BB962C8B-B14F-4D97-AF65-F5344CB8AC3E}">
        <p14:creationId xmlns:p14="http://schemas.microsoft.com/office/powerpoint/2010/main" val="34489090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Customer selection: defining the types of customers that a company will market to.</a:t>
            </a:r>
          </a:p>
          <a:p>
            <a:pPr eaLnBrk="1" hangingPunct="1"/>
            <a:r>
              <a:rPr lang="en-GB" altLang="en-US" smtClean="0">
                <a:latin typeface="Arial" panose="020B0604020202020204" pitchFamily="34" charset="0"/>
                <a:cs typeface="Arial" panose="020B0604020202020204" pitchFamily="34" charset="0"/>
              </a:rPr>
              <a:t>Customer acquisition: forming relationships with new customers.</a:t>
            </a:r>
          </a:p>
          <a:p>
            <a:pPr eaLnBrk="1" hangingPunct="1"/>
            <a:r>
              <a:rPr lang="en-GB" altLang="en-US" smtClean="0">
                <a:latin typeface="Arial" panose="020B0604020202020204" pitchFamily="34" charset="0"/>
                <a:cs typeface="Arial" panose="020B0604020202020204" pitchFamily="34" charset="0"/>
              </a:rPr>
              <a:t>Customer retention: keeping existing customers.</a:t>
            </a:r>
          </a:p>
          <a:p>
            <a:pPr eaLnBrk="1" hangingPunct="1"/>
            <a:r>
              <a:rPr lang="en-GB" altLang="en-US" smtClean="0">
                <a:latin typeface="Arial" panose="020B0604020202020204" pitchFamily="34" charset="0"/>
                <a:cs typeface="Arial" panose="020B0604020202020204" pitchFamily="34" charset="0"/>
              </a:rPr>
              <a:t>Customer extension: increasing the depth or range of products purchased by customers. </a:t>
            </a:r>
          </a:p>
          <a:p>
            <a:pPr eaLnBrk="1" hangingPunct="1"/>
            <a:r>
              <a:rPr lang="en-GB" altLang="en-US" smtClean="0">
                <a:latin typeface="Arial" panose="020B0604020202020204" pitchFamily="34" charset="0"/>
                <a:cs typeface="Arial" panose="020B0604020202020204" pitchFamily="34" charset="0"/>
              </a:rPr>
              <a:t>Permission marketing: customers agree (opt in) to be involved in an organisation’s marketing activities usually as a result of an incentive. </a:t>
            </a: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F25006AF-56D5-4AF0-AF02-76069C251669}" type="slidenum">
              <a:rPr lang="zh-CN" altLang="en-US" sz="1200">
                <a:latin typeface="Arial" panose="020B0604020202020204" pitchFamily="34" charset="0"/>
              </a:rPr>
              <a:pPr/>
              <a:t>21</a:t>
            </a:fld>
            <a:endParaRPr lang="en-US" altLang="zh-CN" sz="1200">
              <a:latin typeface="Arial" panose="020B0604020202020204" pitchFamily="34" charset="0"/>
            </a:endParaRPr>
          </a:p>
        </p:txBody>
      </p:sp>
    </p:spTree>
    <p:extLst>
      <p:ext uri="{BB962C8B-B14F-4D97-AF65-F5344CB8AC3E}">
        <p14:creationId xmlns:p14="http://schemas.microsoft.com/office/powerpoint/2010/main" val="7751190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These are the key questions that organisations raise in the context of CRM. </a:t>
            </a:r>
          </a:p>
          <a:p>
            <a:r>
              <a:rPr lang="en-GB" altLang="en-US" smtClean="0">
                <a:latin typeface="Arial" panose="020B0604020202020204" pitchFamily="34" charset="0"/>
                <a:cs typeface="Arial" panose="020B0604020202020204" pitchFamily="34" charset="0"/>
              </a:rPr>
              <a:t>Recall that </a:t>
            </a:r>
            <a:r>
              <a:rPr lang="en-GB" altLang="en-US" b="1" smtClean="0">
                <a:latin typeface="Arial" panose="020B0604020202020204" pitchFamily="34" charset="0"/>
                <a:cs typeface="Arial" panose="020B0604020202020204" pitchFamily="34" charset="0"/>
              </a:rPr>
              <a:t>loyalty depends on satisfaction </a:t>
            </a:r>
            <a:r>
              <a:rPr lang="en-GB" altLang="en-US" smtClean="0">
                <a:latin typeface="Arial" panose="020B0604020202020204" pitchFamily="34" charset="0"/>
                <a:cs typeface="Arial" panose="020B0604020202020204" pitchFamily="34" charset="0"/>
              </a:rPr>
              <a:t>and that </a:t>
            </a:r>
            <a:r>
              <a:rPr lang="en-GB" altLang="en-US" b="1" smtClean="0">
                <a:latin typeface="Arial" panose="020B0604020202020204" pitchFamily="34" charset="0"/>
                <a:cs typeface="Arial" panose="020B0604020202020204" pitchFamily="34" charset="0"/>
              </a:rPr>
              <a:t>satisfaction, in turn, is a function of trust and commitment</a:t>
            </a:r>
            <a:r>
              <a:rPr lang="en-GB" altLang="en-US" smtClean="0">
                <a:latin typeface="Arial" panose="020B0604020202020204" pitchFamily="34" charset="0"/>
                <a:cs typeface="Arial" panose="020B0604020202020204" pitchFamily="34" charset="0"/>
              </a:rPr>
              <a:t>. </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686F66E6-2F0D-4864-8895-833E05CD674C}" type="slidenum">
              <a:rPr lang="zh-CN" altLang="en-US" sz="1200">
                <a:latin typeface="Arial" panose="020B0604020202020204" pitchFamily="34" charset="0"/>
              </a:rPr>
              <a:pPr/>
              <a:t>22</a:t>
            </a:fld>
            <a:endParaRPr lang="en-US" altLang="zh-CN" sz="1200">
              <a:latin typeface="Arial" panose="020B0604020202020204" pitchFamily="34" charset="0"/>
            </a:endParaRPr>
          </a:p>
        </p:txBody>
      </p:sp>
    </p:spTree>
    <p:extLst>
      <p:ext uri="{BB962C8B-B14F-4D97-AF65-F5344CB8AC3E}">
        <p14:creationId xmlns:p14="http://schemas.microsoft.com/office/powerpoint/2010/main" val="3451166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Conceptually the organisation can select prospects that intends to target (acquisition), customers that intends to retain (retention) , as well as those customers with whom it desires to increase the depth and range of products which are being sold. The tactics to implement these strategies are outlined underneath the three stages (e.g. sales promotions can be used to acquire new customers, loyalty cards to retain existing customers and on-site promotions to broaden the range of products being sold to them). </a:t>
            </a: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2AD1538E-6CA0-4D29-9A6E-F2951E575220}" type="slidenum">
              <a:rPr lang="zh-CN" altLang="en-US" sz="1200">
                <a:latin typeface="Arial" panose="020B0604020202020204" pitchFamily="34" charset="0"/>
              </a:rPr>
              <a:pPr/>
              <a:t>23</a:t>
            </a:fld>
            <a:endParaRPr lang="en-US" altLang="zh-CN" sz="1200">
              <a:latin typeface="Arial" panose="020B0604020202020204" pitchFamily="34" charset="0"/>
            </a:endParaRPr>
          </a:p>
        </p:txBody>
      </p:sp>
    </p:spTree>
    <p:extLst>
      <p:ext uri="{BB962C8B-B14F-4D97-AF65-F5344CB8AC3E}">
        <p14:creationId xmlns:p14="http://schemas.microsoft.com/office/powerpoint/2010/main" val="39106231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PR: Public relations</a:t>
            </a:r>
          </a:p>
          <a:p>
            <a:r>
              <a:rPr lang="en-GB" altLang="en-US" smtClean="0">
                <a:latin typeface="Arial" panose="020B0604020202020204" pitchFamily="34" charset="0"/>
                <a:cs typeface="Arial" panose="020B0604020202020204" pitchFamily="34" charset="0"/>
              </a:rPr>
              <a:t>PS: personal selling</a:t>
            </a:r>
          </a:p>
          <a:p>
            <a:r>
              <a:rPr lang="en-US" altLang="en-US" smtClean="0">
                <a:latin typeface="Arial" panose="020B0604020202020204" pitchFamily="34" charset="0"/>
                <a:cs typeface="Arial" panose="020B0604020202020204" pitchFamily="34" charset="0"/>
              </a:rPr>
              <a:t>Intelligent agent: autonomous software programme that carries out tasks on behalf of users (e.g. web-based searching agents, cookies)</a:t>
            </a:r>
          </a:p>
          <a:p>
            <a:r>
              <a:rPr lang="en-US" altLang="en-US" smtClean="0">
                <a:latin typeface="Arial" panose="020B0604020202020204" pitchFamily="34" charset="0"/>
                <a:cs typeface="Arial" panose="020B0604020202020204" pitchFamily="34" charset="0"/>
              </a:rPr>
              <a:t>The point is that the marketing communication tools (e.g. advertising, personal sales, PR, etc.) need to be integrated so as to form a coherent whole. This concept is known as integrated marketing communications (IMC) and refers to the coordination of all promotional activities so as to provide a consistent message across all audiences. </a:t>
            </a:r>
            <a:endParaRPr lang="en-GB" altLang="en-US" smtClean="0">
              <a:latin typeface="Arial" panose="020B0604020202020204" pitchFamily="34" charset="0"/>
              <a:cs typeface="Arial" panose="020B0604020202020204" pitchFamily="34"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417CCDD6-6F06-407B-A232-D279FB451FB2}" type="slidenum">
              <a:rPr lang="zh-CN" altLang="en-US" sz="1200">
                <a:latin typeface="Arial" panose="020B0604020202020204" pitchFamily="34" charset="0"/>
              </a:rPr>
              <a:pPr/>
              <a:t>24</a:t>
            </a:fld>
            <a:endParaRPr lang="en-US" altLang="zh-CN" sz="1200">
              <a:latin typeface="Arial" panose="020B0604020202020204" pitchFamily="34" charset="0"/>
            </a:endParaRPr>
          </a:p>
        </p:txBody>
      </p:sp>
    </p:spTree>
    <p:extLst>
      <p:ext uri="{BB962C8B-B14F-4D97-AF65-F5344CB8AC3E}">
        <p14:creationId xmlns:p14="http://schemas.microsoft.com/office/powerpoint/2010/main" val="3333595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Problem recognition is the stage when we recognise that some sort of problem needs solving. The next stage is to look for alternative ways of solving our problems by searching for relevant information. We subsequently evaluate the information at our disposal on the basis of our choice criteria. We then select the product that fits our needs best (decision). Some purchasing decisions are routines ones while others are one-off decisions in which case marketers need to be good at easing the pain of payment by giving credit terms. We finally re-evaluate our purchase decision because our beliefs, values, choice criteria might have changed. Indeed, the theory of cognitive dissonance suggests that we are motivated to re-evaluate our opinions if they change over time due to the emergence of new choice criteria. Post purchase evaluation is important because it gives re-assurance about previous choices and leads to learning by experience. As far as marketers are concerned, post-purchase evaluation help assess how well the marketers’ promises were fulfilled, identify strengths and weaknesses in the marketing mix and generate customer loyalty. This decision-making process is iterative particularly so at the re-evaluation stage since the re-evaluation of the product may lead us back to any or all of the previous phases of the decision-making process as a result of cognitive dissonance.</a:t>
            </a:r>
          </a:p>
          <a:p>
            <a:endParaRPr lang="en-GB" altLang="en-US" smtClean="0">
              <a:latin typeface="Arial" panose="020B0604020202020204" pitchFamily="34" charset="0"/>
              <a:cs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6886CE29-F910-41DE-A81D-6F508B8AD002}" type="slidenum">
              <a:rPr lang="zh-CN" altLang="en-US" sz="1200">
                <a:latin typeface="Arial" panose="020B0604020202020204" pitchFamily="34" charset="0"/>
              </a:rPr>
              <a:pPr/>
              <a:t>25</a:t>
            </a:fld>
            <a:endParaRPr lang="en-US" altLang="zh-CN" sz="1200">
              <a:latin typeface="Arial" panose="020B0604020202020204" pitchFamily="34" charset="0"/>
            </a:endParaRPr>
          </a:p>
        </p:txBody>
      </p:sp>
    </p:spTree>
    <p:extLst>
      <p:ext uri="{BB962C8B-B14F-4D97-AF65-F5344CB8AC3E}">
        <p14:creationId xmlns:p14="http://schemas.microsoft.com/office/powerpoint/2010/main" val="41310689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Customer profiles contain information that can be used to identify the information and services to be delivered at the retention stage.</a:t>
            </a:r>
          </a:p>
          <a:p>
            <a:r>
              <a:rPr lang="en-GB" altLang="en-US" smtClean="0">
                <a:latin typeface="Arial" panose="020B0604020202020204" pitchFamily="34" charset="0"/>
                <a:cs typeface="Arial" panose="020B0604020202020204" pitchFamily="34" charset="0"/>
              </a:rPr>
              <a:t>The IDIC (identification, differentiation, interaction and customization) model represents one way to form relationships on the web. </a:t>
            </a:r>
          </a:p>
          <a:p>
            <a:r>
              <a:rPr lang="en-GB" altLang="en-US" smtClean="0">
                <a:latin typeface="Arial" panose="020B0604020202020204" pitchFamily="34" charset="0"/>
                <a:cs typeface="Arial" panose="020B0604020202020204" pitchFamily="34" charset="0"/>
              </a:rPr>
              <a:t>Identification: often organisations use cookies or ask customers to log onto a site for identification purposes</a:t>
            </a:r>
          </a:p>
          <a:p>
            <a:r>
              <a:rPr lang="en-GB" altLang="en-US" smtClean="0">
                <a:latin typeface="Arial" panose="020B0604020202020204" pitchFamily="34" charset="0"/>
                <a:cs typeface="Arial" panose="020B0604020202020204" pitchFamily="34" charset="0"/>
              </a:rPr>
              <a:t>Differentiation: building a profile to help segment customers </a:t>
            </a:r>
          </a:p>
          <a:p>
            <a:r>
              <a:rPr lang="en-GB" altLang="en-US" smtClean="0">
                <a:latin typeface="Arial" panose="020B0604020202020204" pitchFamily="34" charset="0"/>
                <a:cs typeface="Arial" panose="020B0604020202020204" pitchFamily="34" charset="0"/>
              </a:rPr>
              <a:t>Interactions: interactions provided on the site (e.g. customer service questions)</a:t>
            </a:r>
          </a:p>
          <a:p>
            <a:r>
              <a:rPr lang="en-GB" altLang="en-US" smtClean="0">
                <a:latin typeface="Arial" panose="020B0604020202020204" pitchFamily="34" charset="0"/>
                <a:cs typeface="Arial" panose="020B0604020202020204" pitchFamily="34" charset="0"/>
              </a:rPr>
              <a:t>Customization: personalisation or mass customization of content. </a:t>
            </a: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751D03AE-85C4-443A-8810-A5F224E0FA2D}" type="slidenum">
              <a:rPr lang="zh-CN" altLang="en-US" sz="1200">
                <a:latin typeface="Arial" panose="020B0604020202020204" pitchFamily="34" charset="0"/>
              </a:rPr>
              <a:pPr/>
              <a:t>26</a:t>
            </a:fld>
            <a:endParaRPr lang="en-US" altLang="zh-CN" sz="1200">
              <a:latin typeface="Arial" panose="020B0604020202020204" pitchFamily="34" charset="0"/>
            </a:endParaRPr>
          </a:p>
        </p:txBody>
      </p:sp>
    </p:spTree>
    <p:extLst>
      <p:ext uri="{BB962C8B-B14F-4D97-AF65-F5344CB8AC3E}">
        <p14:creationId xmlns:p14="http://schemas.microsoft.com/office/powerpoint/2010/main" val="101957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Intelligent agents (e.g. cookies) are used to either observe what people are doing online or build from previous purchase patterns a customer profile. </a:t>
            </a:r>
          </a:p>
          <a:p>
            <a:r>
              <a:rPr lang="en-GB" altLang="en-US" smtClean="0">
                <a:latin typeface="Arial" panose="020B0604020202020204" pitchFamily="34" charset="0"/>
                <a:cs typeface="Arial" panose="020B0604020202020204" pitchFamily="34" charset="0"/>
              </a:rPr>
              <a:t>If organisations solicit information directly from users (e.g. through registration forms), it is important to stress that they should not be too upfront because this can create a barrier to surf the web site. So it is better to delay customer registration as long as possible. </a:t>
            </a: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5B451AAE-D867-4451-A866-8F9FAB50E715}" type="slidenum">
              <a:rPr lang="zh-CN" altLang="en-US" sz="1200">
                <a:latin typeface="Arial" panose="020B0604020202020204" pitchFamily="34" charset="0"/>
              </a:rPr>
              <a:pPr/>
              <a:t>27</a:t>
            </a:fld>
            <a:endParaRPr lang="en-US" altLang="zh-CN" sz="1200">
              <a:latin typeface="Arial" panose="020B0604020202020204" pitchFamily="34" charset="0"/>
            </a:endParaRPr>
          </a:p>
        </p:txBody>
      </p:sp>
    </p:spTree>
    <p:extLst>
      <p:ext uri="{BB962C8B-B14F-4D97-AF65-F5344CB8AC3E}">
        <p14:creationId xmlns:p14="http://schemas.microsoft.com/office/powerpoint/2010/main" val="24429671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Customer acquisition management refers to techniques used to gain new prospects and customers. It includes such techniques as registration forms (to garner customer details although this should not be up-front as Nielsen (2000) shows that having to register may act as a barrier to entering a web site), affiliate referrals (i.e. a commission-based arrangement where an e-retailer pays web sites that link to it for sales, leads and visitors), viral marketing (which harnesses the network effects of the Internet by trying to reach a large number of people), banner ads. </a:t>
            </a:r>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42DB233D-6649-484D-907D-D232D21E8FA6}" type="slidenum">
              <a:rPr lang="zh-CN" altLang="en-US" sz="1200">
                <a:latin typeface="Arial" panose="020B0604020202020204" pitchFamily="34" charset="0"/>
              </a:rPr>
              <a:pPr/>
              <a:t>28</a:t>
            </a:fld>
            <a:endParaRPr lang="en-US" altLang="zh-CN" sz="1200">
              <a:latin typeface="Arial" panose="020B0604020202020204" pitchFamily="34" charset="0"/>
            </a:endParaRPr>
          </a:p>
        </p:txBody>
      </p:sp>
    </p:spTree>
    <p:extLst>
      <p:ext uri="{BB962C8B-B14F-4D97-AF65-F5344CB8AC3E}">
        <p14:creationId xmlns:p14="http://schemas.microsoft.com/office/powerpoint/2010/main" val="16569609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Cookies are web-based technologies that allow to track customers’ buying behaviours. </a:t>
            </a: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C2723D3A-39BD-41DF-BFB5-EDB1C2E5728A}" type="slidenum">
              <a:rPr lang="zh-CN" altLang="en-US" sz="1200">
                <a:latin typeface="Arial" panose="020B0604020202020204" pitchFamily="34" charset="0"/>
              </a:rPr>
              <a:pPr/>
              <a:t>29</a:t>
            </a:fld>
            <a:endParaRPr lang="en-US" altLang="zh-CN" sz="1200">
              <a:latin typeface="Arial" panose="020B0604020202020204" pitchFamily="34" charset="0"/>
            </a:endParaRPr>
          </a:p>
        </p:txBody>
      </p:sp>
    </p:spTree>
    <p:extLst>
      <p:ext uri="{BB962C8B-B14F-4D97-AF65-F5344CB8AC3E}">
        <p14:creationId xmlns:p14="http://schemas.microsoft.com/office/powerpoint/2010/main" val="35162485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Amazon uses collaborative filtering technologies (customers who bought this product also bought product X). Thus, often this profiling of customer interests is based on the interests of similar customers. This is a cross-selling strategy. </a:t>
            </a:r>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D8C11FA0-AC18-4E44-BFEC-CD4D2CAD1829}" type="slidenum">
              <a:rPr lang="zh-CN" altLang="en-US" sz="1200">
                <a:latin typeface="Arial" panose="020B0604020202020204" pitchFamily="34" charset="0"/>
              </a:rPr>
              <a:pPr/>
              <a:t>30</a:t>
            </a:fld>
            <a:endParaRPr lang="en-US" altLang="zh-CN" sz="1200">
              <a:latin typeface="Arial" panose="020B0604020202020204" pitchFamily="34" charset="0"/>
            </a:endParaRPr>
          </a:p>
        </p:txBody>
      </p:sp>
    </p:spTree>
    <p:extLst>
      <p:ext uri="{BB962C8B-B14F-4D97-AF65-F5344CB8AC3E}">
        <p14:creationId xmlns:p14="http://schemas.microsoft.com/office/powerpoint/2010/main" val="28717508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Clearly collaborative filtering might entail violation of privacy. For example, when Amazon recommends similar books according to what others in a segment have offered or if it sends a similar email to customers who have an interest in a particular topic, there might be a breach of privacy. Permission-based personalisation tools are one way to bypass this problem. </a:t>
            </a:r>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2E21B0C8-1B9D-4184-8D12-A4F8F627A631}" type="slidenum">
              <a:rPr lang="zh-CN" altLang="en-US" sz="1200">
                <a:latin typeface="Arial" panose="020B0604020202020204" pitchFamily="34" charset="0"/>
              </a:rPr>
              <a:pPr/>
              <a:t>31</a:t>
            </a:fld>
            <a:endParaRPr lang="en-US" altLang="zh-CN" sz="1200">
              <a:latin typeface="Arial" panose="020B0604020202020204" pitchFamily="34" charset="0"/>
            </a:endParaRPr>
          </a:p>
        </p:txBody>
      </p:sp>
    </p:spTree>
    <p:extLst>
      <p:ext uri="{BB962C8B-B14F-4D97-AF65-F5344CB8AC3E}">
        <p14:creationId xmlns:p14="http://schemas.microsoft.com/office/powerpoint/2010/main" val="31400929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latin typeface="Arial" panose="020B0604020202020204" pitchFamily="34" charset="0"/>
                <a:cs typeface="Arial" panose="020B0604020202020204" pitchFamily="34" charset="0"/>
              </a:rPr>
              <a:t>Loyalty depends on trust and commitment.</a:t>
            </a:r>
            <a:r>
              <a:rPr lang="en-GB" altLang="en-US" smtClean="0">
                <a:latin typeface="Arial" panose="020B0604020202020204" pitchFamily="34" charset="0"/>
                <a:cs typeface="Arial" panose="020B0604020202020204" pitchFamily="34" charset="0"/>
              </a:rPr>
              <a:t> Customers will stay loyal to a specific vendor only if they trust it and are committed to it. </a:t>
            </a:r>
          </a:p>
          <a:p>
            <a:r>
              <a:rPr lang="en-GB" altLang="en-US" smtClean="0">
                <a:latin typeface="Arial" panose="020B0604020202020204" pitchFamily="34" charset="0"/>
                <a:cs typeface="Arial" panose="020B0604020202020204" pitchFamily="34" charset="0"/>
              </a:rPr>
              <a:t>Since loyal customers are willing to stay with a specific vendor, it follows that that vendor can grossly reduce its investments in those particular relationships, thus cutting down costs. </a:t>
            </a:r>
          </a:p>
          <a:p>
            <a:r>
              <a:rPr lang="en-GB" altLang="en-US" smtClean="0">
                <a:latin typeface="Arial" panose="020B0604020202020204" pitchFamily="34" charset="0"/>
                <a:cs typeface="Arial" panose="020B0604020202020204" pitchFamily="34" charset="0"/>
              </a:rPr>
              <a:t>Indeed, this is the economic rationale behind CRM (and relationship marketing): smaller investments in maintaining specific relations will translate in much higher profits. </a:t>
            </a:r>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6666890C-AADD-4948-BAA3-2E7C9B16F0E5}" type="slidenum">
              <a:rPr lang="zh-CN" altLang="en-US" sz="1200">
                <a:latin typeface="Arial" panose="020B0604020202020204" pitchFamily="34" charset="0"/>
              </a:rPr>
              <a:pPr/>
              <a:t>32</a:t>
            </a:fld>
            <a:endParaRPr lang="en-US" altLang="zh-CN" sz="1200">
              <a:latin typeface="Arial" panose="020B0604020202020204" pitchFamily="34" charset="0"/>
            </a:endParaRPr>
          </a:p>
        </p:txBody>
      </p:sp>
    </p:spTree>
    <p:extLst>
      <p:ext uri="{BB962C8B-B14F-4D97-AF65-F5344CB8AC3E}">
        <p14:creationId xmlns:p14="http://schemas.microsoft.com/office/powerpoint/2010/main" val="18317795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Brand: the sum of the characteristics of a product/service perceived by a user. </a:t>
            </a:r>
          </a:p>
          <a:p>
            <a:r>
              <a:rPr lang="en-GB" altLang="en-US" smtClean="0">
                <a:latin typeface="Arial" panose="020B0604020202020204" pitchFamily="34" charset="0"/>
                <a:cs typeface="Arial" panose="020B0604020202020204" pitchFamily="34" charset="0"/>
              </a:rPr>
              <a:t>Brand communities are communities which form on the basis of their attachment to a particular brand. </a:t>
            </a:r>
          </a:p>
          <a:p>
            <a:r>
              <a:rPr lang="en-GB" altLang="en-US" smtClean="0">
                <a:latin typeface="Arial" panose="020B0604020202020204" pitchFamily="34" charset="0"/>
                <a:cs typeface="Arial" panose="020B0604020202020204" pitchFamily="34" charset="0"/>
              </a:rPr>
              <a:t>Yet since brands are dependent on customer perceptions, changes in customer perceptions might lead to the dissolution of exiting relationships. </a:t>
            </a:r>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C15F4BE2-8510-4999-97DA-9F7B52939607}" type="slidenum">
              <a:rPr lang="zh-CN" altLang="en-US" sz="1200">
                <a:latin typeface="Arial" panose="020B0604020202020204" pitchFamily="34" charset="0"/>
              </a:rPr>
              <a:pPr/>
              <a:t>33</a:t>
            </a:fld>
            <a:endParaRPr lang="en-US" altLang="zh-CN" sz="1200">
              <a:latin typeface="Arial" panose="020B0604020202020204" pitchFamily="34" charset="0"/>
            </a:endParaRPr>
          </a:p>
        </p:txBody>
      </p:sp>
    </p:spTree>
    <p:extLst>
      <p:ext uri="{BB962C8B-B14F-4D97-AF65-F5344CB8AC3E}">
        <p14:creationId xmlns:p14="http://schemas.microsoft.com/office/powerpoint/2010/main" val="3759053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Cross-sell: sell existing customers additional products which may be closely related to the original purchase;</a:t>
            </a:r>
          </a:p>
          <a:p>
            <a:r>
              <a:rPr lang="en-GB" altLang="en-US" smtClean="0">
                <a:latin typeface="Arial" panose="020B0604020202020204" pitchFamily="34" charset="0"/>
                <a:cs typeface="Arial" panose="020B0604020202020204" pitchFamily="34" charset="0"/>
              </a:rPr>
              <a:t>Up-sell: sell them more expensive products;</a:t>
            </a:r>
          </a:p>
          <a:p>
            <a:r>
              <a:rPr lang="en-GB" altLang="en-US" smtClean="0">
                <a:latin typeface="Arial" panose="020B0604020202020204" pitchFamily="34" charset="0"/>
                <a:cs typeface="Arial" panose="020B0604020202020204" pitchFamily="34" charset="0"/>
              </a:rPr>
              <a:t>Re-sell: sell them similar products. </a:t>
            </a:r>
          </a:p>
          <a:p>
            <a:r>
              <a:rPr lang="en-GB" altLang="en-US" smtClean="0">
                <a:latin typeface="Arial" panose="020B0604020202020204" pitchFamily="34" charset="0"/>
                <a:cs typeface="Arial" panose="020B0604020202020204" pitchFamily="34" charset="0"/>
              </a:rPr>
              <a:t>Essentially, it is lifetime value of a customer that makes the difference. Customer extension has the aim of increasing the lifetime value of the customer to the company by encouraging cross-sales, re-sales and up-sales. </a:t>
            </a:r>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6D04F91F-F980-4C77-B33D-C0428B062350}" type="slidenum">
              <a:rPr lang="zh-CN" altLang="en-US" sz="1200">
                <a:latin typeface="Arial" panose="020B0604020202020204" pitchFamily="34" charset="0"/>
              </a:rPr>
              <a:pPr/>
              <a:t>34</a:t>
            </a:fld>
            <a:endParaRPr lang="en-US" altLang="zh-CN" sz="1200">
              <a:latin typeface="Arial" panose="020B0604020202020204" pitchFamily="34" charset="0"/>
            </a:endParaRPr>
          </a:p>
        </p:txBody>
      </p:sp>
    </p:spTree>
    <p:extLst>
      <p:ext uri="{BB962C8B-B14F-4D97-AF65-F5344CB8AC3E}">
        <p14:creationId xmlns:p14="http://schemas.microsoft.com/office/powerpoint/2010/main" val="6338091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marL="609600" indent="-609600">
              <a:lnSpc>
                <a:spcPct val="90000"/>
              </a:lnSpc>
              <a:defRPr/>
            </a:pPr>
            <a:r>
              <a:rPr lang="en-US" altLang="zh-CN" dirty="0" smtClean="0">
                <a:solidFill>
                  <a:schemeClr val="bg1"/>
                </a:solidFill>
                <a:ea typeface="宋体" pitchFamily="2" charset="-122"/>
              </a:rPr>
              <a:t>Steps in building EC strategy focused on customer:</a:t>
            </a:r>
          </a:p>
          <a:p>
            <a:pPr marL="1371600" lvl="2" indent="-457200">
              <a:lnSpc>
                <a:spcPct val="90000"/>
              </a:lnSpc>
              <a:buClr>
                <a:srgbClr val="FFFF66"/>
              </a:buClr>
              <a:buFont typeface="Wingdings" pitchFamily="2" charset="2"/>
              <a:buAutoNum type="arabicPeriod"/>
              <a:defRPr/>
            </a:pPr>
            <a:r>
              <a:rPr lang="en-US" altLang="zh-CN" b="1" dirty="0" smtClean="0">
                <a:solidFill>
                  <a:schemeClr val="bg1"/>
                </a:solidFill>
                <a:ea typeface="宋体" pitchFamily="2" charset="-122"/>
              </a:rPr>
              <a:t>focus on the end customer</a:t>
            </a:r>
          </a:p>
          <a:p>
            <a:pPr marL="1371600" lvl="2" indent="-457200">
              <a:lnSpc>
                <a:spcPct val="90000"/>
              </a:lnSpc>
              <a:buClr>
                <a:srgbClr val="FFFF66"/>
              </a:buClr>
              <a:buFont typeface="Wingdings" pitchFamily="2" charset="2"/>
              <a:buAutoNum type="arabicPeriod"/>
              <a:defRPr/>
            </a:pPr>
            <a:r>
              <a:rPr lang="en-US" altLang="zh-CN" b="1" dirty="0" smtClean="0">
                <a:solidFill>
                  <a:schemeClr val="bg1"/>
                </a:solidFill>
                <a:ea typeface="宋体" pitchFamily="2" charset="-122"/>
              </a:rPr>
              <a:t>systems and business processes that are designed for ease of use and from the end customer’s point of view</a:t>
            </a:r>
          </a:p>
          <a:p>
            <a:pPr marL="1371600" lvl="2" indent="-457200">
              <a:lnSpc>
                <a:spcPct val="90000"/>
              </a:lnSpc>
              <a:buClr>
                <a:srgbClr val="FFFF66"/>
              </a:buClr>
              <a:buFont typeface="Wingdings" pitchFamily="2" charset="2"/>
              <a:buAutoNum type="arabicPeriod"/>
              <a:defRPr/>
            </a:pPr>
            <a:r>
              <a:rPr lang="en-US" altLang="zh-CN" b="1" dirty="0" smtClean="0">
                <a:solidFill>
                  <a:schemeClr val="bg1"/>
                </a:solidFill>
                <a:ea typeface="宋体" pitchFamily="2" charset="-122"/>
              </a:rPr>
              <a:t>efforts to foster customer loyalty</a:t>
            </a:r>
          </a:p>
          <a:p>
            <a:pPr>
              <a:defRPr/>
            </a:pPr>
            <a:r>
              <a:rPr lang="en-GB" dirty="0" smtClean="0">
                <a:ea typeface="宋体" pitchFamily="2" charset="-122"/>
              </a:rPr>
              <a:t>CRM is technology-bound because it requires a </a:t>
            </a:r>
            <a:r>
              <a:rPr lang="en-GB" b="1" dirty="0" smtClean="0">
                <a:ea typeface="宋体" pitchFamily="2" charset="-122"/>
              </a:rPr>
              <a:t>back-end database </a:t>
            </a:r>
            <a:r>
              <a:rPr lang="en-GB" dirty="0" smtClean="0">
                <a:ea typeface="宋体" pitchFamily="2" charset="-122"/>
              </a:rPr>
              <a:t>and an appropriate infrastructure in place. However, Chen and </a:t>
            </a:r>
            <a:r>
              <a:rPr lang="en-GB" dirty="0" err="1" smtClean="0">
                <a:ea typeface="宋体" pitchFamily="2" charset="-122"/>
              </a:rPr>
              <a:t>Popvich</a:t>
            </a:r>
            <a:r>
              <a:rPr lang="en-GB" dirty="0" smtClean="0">
                <a:ea typeface="宋体" pitchFamily="2" charset="-122"/>
              </a:rPr>
              <a:t> (2003) stress the importance of people, process and technology by deploying an integrated and balanced approach among these three elements. So CRM is much more than a technology-only solution. </a:t>
            </a:r>
          </a:p>
          <a:p>
            <a:pPr>
              <a:defRPr/>
            </a:pPr>
            <a:endParaRPr lang="en-US" dirty="0">
              <a:ea typeface="宋体" pitchFamily="2" charset="-122"/>
            </a:endParaRPr>
          </a:p>
        </p:txBody>
      </p:sp>
      <p:sp>
        <p:nvSpPr>
          <p:cNvPr id="696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C45F641F-F1C7-48CB-BF02-3651B7E82959}" type="slidenum">
              <a:rPr lang="zh-CN" altLang="en-US" sz="1200">
                <a:latin typeface="Arial" panose="020B0604020202020204" pitchFamily="34" charset="0"/>
              </a:rPr>
              <a:pPr/>
              <a:t>35</a:t>
            </a:fld>
            <a:endParaRPr lang="en-US" altLang="zh-CN" sz="1200">
              <a:latin typeface="Arial" panose="020B0604020202020204" pitchFamily="34" charset="0"/>
            </a:endParaRPr>
          </a:p>
        </p:txBody>
      </p:sp>
    </p:spTree>
    <p:extLst>
      <p:ext uri="{BB962C8B-B14F-4D97-AF65-F5344CB8AC3E}">
        <p14:creationId xmlns:p14="http://schemas.microsoft.com/office/powerpoint/2010/main" val="16319760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cs typeface="Arial" panose="020B0604020202020204" pitchFamily="34" charset="0"/>
            </a:endParaRPr>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B4852F8D-519D-4604-BB0A-88D9C7BFD133}" type="slidenum">
              <a:rPr lang="zh-CN" altLang="en-US" sz="1200">
                <a:latin typeface="Arial" panose="020B0604020202020204" pitchFamily="34" charset="0"/>
              </a:rPr>
              <a:pPr/>
              <a:t>36</a:t>
            </a:fld>
            <a:endParaRPr lang="en-US" altLang="zh-CN" sz="1200">
              <a:latin typeface="Arial" panose="020B0604020202020204" pitchFamily="34" charset="0"/>
            </a:endParaRPr>
          </a:p>
        </p:txBody>
      </p:sp>
    </p:spTree>
    <p:extLst>
      <p:ext uri="{BB962C8B-B14F-4D97-AF65-F5344CB8AC3E}">
        <p14:creationId xmlns:p14="http://schemas.microsoft.com/office/powerpoint/2010/main" val="26411818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Times New Roman" panose="02020603050405020304" pitchFamily="18" charset="0"/>
                <a:cs typeface="Arial" panose="020B0604020202020204" pitchFamily="34" charset="0"/>
              </a:rPr>
              <a:t>This graphic illustrates the range of functions included in the sales, marketing, and service modules in a CRM package. As noted in the text, CRM software is business-process driven, incorporating hundreds of business processes thought to represent best practices in each of these areas. To achieve maximum benefit, companies need to revise and model their business processes to conform to the best-practice business processes in the CRM software.</a:t>
            </a:r>
          </a:p>
          <a:p>
            <a:pPr eaLnBrk="1" hangingPunct="1"/>
            <a:endParaRPr lang="en-US" altLang="en-US" smtClean="0">
              <a:latin typeface="Times New Roman" panose="02020603050405020304" pitchFamily="18" charset="0"/>
              <a:cs typeface="Arial" panose="020B0604020202020204" pitchFamily="34" charset="0"/>
            </a:endParaRPr>
          </a:p>
        </p:txBody>
      </p:sp>
      <p:sp>
        <p:nvSpPr>
          <p:cNvPr id="737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A0FE8C19-5E07-43E4-A619-FB5CF65FB16D}" type="slidenum">
              <a:rPr lang="en-US" altLang="en-US" sz="1200">
                <a:ea typeface="MS PGothic" panose="020B0600070205080204" pitchFamily="34" charset="-128"/>
              </a:rPr>
              <a:pPr/>
              <a:t>37</a:t>
            </a:fld>
            <a:endParaRPr lang="en-US" altLang="en-US" sz="1200">
              <a:ea typeface="MS PGothic" panose="020B0600070205080204" pitchFamily="34" charset="-128"/>
            </a:endParaRPr>
          </a:p>
        </p:txBody>
      </p:sp>
    </p:spTree>
    <p:extLst>
      <p:ext uri="{BB962C8B-B14F-4D97-AF65-F5344CB8AC3E}">
        <p14:creationId xmlns:p14="http://schemas.microsoft.com/office/powerpoint/2010/main" val="10462590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Times New Roman" panose="02020603050405020304" pitchFamily="18" charset="0"/>
                <a:cs typeface="Arial" panose="020B0604020202020204" pitchFamily="34" charset="0"/>
              </a:rPr>
              <a:t>This graphic illustrates how a best practice for increasing customer loyalty through customer service might be modeled by CRM software. What kinds of information might indicate that a customer is loyal or high value?</a:t>
            </a:r>
          </a:p>
          <a:p>
            <a:pPr eaLnBrk="1" hangingPunct="1"/>
            <a:endParaRPr lang="en-US" altLang="en-US" smtClean="0">
              <a:latin typeface="Times New Roman" panose="02020603050405020304" pitchFamily="18" charset="0"/>
              <a:cs typeface="Arial" panose="020B0604020202020204" pitchFamily="34" charset="0"/>
            </a:endParaRPr>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6CFF65AC-7170-4C93-95A1-6AAC3D69CA2A}" type="slidenum">
              <a:rPr lang="en-US" altLang="en-US" sz="1200">
                <a:ea typeface="MS PGothic" panose="020B0600070205080204" pitchFamily="34" charset="-128"/>
              </a:rPr>
              <a:pPr/>
              <a:t>38</a:t>
            </a:fld>
            <a:endParaRPr lang="en-US" altLang="en-US" sz="1200">
              <a:ea typeface="MS PGothic" panose="020B0600070205080204" pitchFamily="34" charset="-128"/>
            </a:endParaRPr>
          </a:p>
        </p:txBody>
      </p:sp>
    </p:spTree>
    <p:extLst>
      <p:ext uri="{BB962C8B-B14F-4D97-AF65-F5344CB8AC3E}">
        <p14:creationId xmlns:p14="http://schemas.microsoft.com/office/powerpoint/2010/main" val="30390052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Times New Roman" panose="02020603050405020304" pitchFamily="18" charset="0"/>
                <a:cs typeface="Arial" panose="020B0604020202020204" pitchFamily="34" charset="0"/>
              </a:rPr>
              <a:t>This graphic illustrates the main components of analytical CRM. Data is captured from various channels and fed into a customer data warehouse, where OLAP, data mining, and other analysis tools help identify profitable customers, churn rates, and so on.</a:t>
            </a:r>
          </a:p>
          <a:p>
            <a:pPr eaLnBrk="1" hangingPunct="1"/>
            <a:endParaRPr lang="en-US" altLang="en-US" smtClean="0">
              <a:latin typeface="Times New Roman" panose="02020603050405020304" pitchFamily="18" charset="0"/>
              <a:cs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1F7F50BD-4DBB-4EF3-9BD2-42B81129C5F0}" type="slidenum">
              <a:rPr lang="en-US" altLang="en-US" sz="1200">
                <a:ea typeface="MS PGothic" panose="020B0600070205080204" pitchFamily="34" charset="-128"/>
              </a:rPr>
              <a:pPr/>
              <a:t>40</a:t>
            </a:fld>
            <a:endParaRPr lang="en-US" altLang="en-US" sz="1200">
              <a:ea typeface="MS PGothic" panose="020B0600070205080204" pitchFamily="34" charset="-128"/>
            </a:endParaRPr>
          </a:p>
        </p:txBody>
      </p:sp>
    </p:spTree>
    <p:extLst>
      <p:ext uri="{BB962C8B-B14F-4D97-AF65-F5344CB8AC3E}">
        <p14:creationId xmlns:p14="http://schemas.microsoft.com/office/powerpoint/2010/main" val="36635811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Insert Figure 9.3</a:t>
            </a:r>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8797DBC7-CCAE-4F47-A21C-15A7365D00C6}" type="slidenum">
              <a:rPr lang="en-GB" altLang="en-US" sz="1200">
                <a:latin typeface="Times" panose="02020603050405020304" pitchFamily="18" charset="0"/>
                <a:ea typeface="MS PGothic" panose="020B0600070205080204" pitchFamily="34" charset="-128"/>
              </a:rPr>
              <a:pPr/>
              <a:t>41</a:t>
            </a:fld>
            <a:endParaRPr lang="en-GB" altLang="en-US" sz="1200">
              <a:latin typeface="Times" panose="02020603050405020304" pitchFamily="18" charset="0"/>
              <a:ea typeface="MS PGothic" panose="020B0600070205080204" pitchFamily="34" charset="-128"/>
            </a:endParaRPr>
          </a:p>
        </p:txBody>
      </p:sp>
    </p:spTree>
    <p:extLst>
      <p:ext uri="{BB962C8B-B14F-4D97-AF65-F5344CB8AC3E}">
        <p14:creationId xmlns:p14="http://schemas.microsoft.com/office/powerpoint/2010/main" val="5061961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panose="020B0604020202020204" pitchFamily="34" charset="0"/>
                <a:cs typeface="Arial" panose="020B0604020202020204" pitchFamily="34" charset="0"/>
              </a:rPr>
              <a:t>A conceptual model that links website and consumer characteristics, online trust, taken from Bart (2005)  6831 consumers across 25 sites from 8 industries, retail, travel.etcSummarises the 8 main drivers of trust and explained hpow these 8 elemnts can be substantiated or proven on the web site.</a:t>
            </a:r>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7F82933E-1A85-4960-B74C-5C2146E04081}" type="slidenum">
              <a:rPr lang="en-GB" altLang="en-US" sz="1200">
                <a:latin typeface="Times" panose="02020603050405020304" pitchFamily="18" charset="0"/>
                <a:ea typeface="MS PGothic" panose="020B0600070205080204" pitchFamily="34" charset="-128"/>
              </a:rPr>
              <a:pPr/>
              <a:t>42</a:t>
            </a:fld>
            <a:endParaRPr lang="en-GB" altLang="en-US" sz="1200">
              <a:latin typeface="Times" panose="02020603050405020304" pitchFamily="18" charset="0"/>
              <a:ea typeface="MS PGothic" panose="020B0600070205080204" pitchFamily="34" charset="-128"/>
            </a:endParaRPr>
          </a:p>
        </p:txBody>
      </p:sp>
    </p:spTree>
    <p:extLst>
      <p:ext uri="{BB962C8B-B14F-4D97-AF65-F5344CB8AC3E}">
        <p14:creationId xmlns:p14="http://schemas.microsoft.com/office/powerpoint/2010/main" val="167094567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cs typeface="Arial" panose="020B0604020202020204" pitchFamily="34" charset="0"/>
              </a:rPr>
              <a:t>Specific technology application requirements for CRM are sales-force automation (contact management) and call centre applications which integrate workflow to manage queries and a knowledge base from queries can be reviewed. Mobile CRM is a more advanced CRM application. </a:t>
            </a:r>
          </a:p>
        </p:txBody>
      </p:sp>
      <p:sp>
        <p:nvSpPr>
          <p:cNvPr id="870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3A10BB34-4E89-4DEA-800B-A56C3BE060F2}" type="slidenum">
              <a:rPr lang="zh-CN" altLang="en-US" sz="1200">
                <a:latin typeface="Arial" panose="020B0604020202020204" pitchFamily="34" charset="0"/>
              </a:rPr>
              <a:pPr/>
              <a:t>45</a:t>
            </a:fld>
            <a:endParaRPr lang="en-US" altLang="zh-CN" sz="1200">
              <a:latin typeface="Arial" panose="020B0604020202020204" pitchFamily="34" charset="0"/>
            </a:endParaRPr>
          </a:p>
        </p:txBody>
      </p:sp>
    </p:spTree>
    <p:extLst>
      <p:ext uri="{BB962C8B-B14F-4D97-AF65-F5344CB8AC3E}">
        <p14:creationId xmlns:p14="http://schemas.microsoft.com/office/powerpoint/2010/main" val="7481208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a:ln/>
        </p:spPr>
      </p:sp>
      <p:sp>
        <p:nvSpPr>
          <p:cNvPr id="890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CN" b="1" smtClean="0">
                <a:latin typeface="Arial" panose="020B0604020202020204" pitchFamily="34" charset="0"/>
                <a:cs typeface="Arial" panose="020B0604020202020204" pitchFamily="34" charset="0"/>
              </a:rPr>
              <a:t>Limitations</a:t>
            </a:r>
          </a:p>
          <a:p>
            <a:r>
              <a:rPr lang="en-US" altLang="zh-CN" smtClean="0">
                <a:solidFill>
                  <a:srgbClr val="002060"/>
                </a:solidFill>
                <a:latin typeface="Arial" panose="020B0604020202020204" pitchFamily="34" charset="0"/>
                <a:cs typeface="Arial" panose="020B0604020202020204" pitchFamily="34" charset="0"/>
              </a:rPr>
              <a:t>Expensive</a:t>
            </a:r>
          </a:p>
          <a:p>
            <a:endParaRPr lang="en-US" altLang="zh-CN" smtClean="0">
              <a:solidFill>
                <a:srgbClr val="002060"/>
              </a:solidFill>
              <a:latin typeface="Arial" panose="020B0604020202020204" pitchFamily="34" charset="0"/>
              <a:cs typeface="Arial" panose="020B0604020202020204" pitchFamily="34" charset="0"/>
            </a:endParaRPr>
          </a:p>
          <a:p>
            <a:r>
              <a:rPr lang="en-US" altLang="zh-CN" smtClean="0">
                <a:solidFill>
                  <a:srgbClr val="002060"/>
                </a:solidFill>
                <a:latin typeface="Arial" panose="020B0604020202020204" pitchFamily="34" charset="0"/>
                <a:cs typeface="Arial" panose="020B0604020202020204" pitchFamily="34" charset="0"/>
              </a:rPr>
              <a:t>Hard to implement</a:t>
            </a:r>
          </a:p>
          <a:p>
            <a:endParaRPr lang="en-US" altLang="zh-CN" smtClean="0">
              <a:solidFill>
                <a:srgbClr val="002060"/>
              </a:solidFill>
              <a:latin typeface="Arial" panose="020B0604020202020204" pitchFamily="34" charset="0"/>
              <a:cs typeface="Arial" panose="020B0604020202020204" pitchFamily="34" charset="0"/>
            </a:endParaRPr>
          </a:p>
          <a:p>
            <a:r>
              <a:rPr lang="en-US" altLang="zh-CN" smtClean="0">
                <a:solidFill>
                  <a:srgbClr val="002060"/>
                </a:solidFill>
                <a:latin typeface="Arial" panose="020B0604020202020204" pitchFamily="34" charset="0"/>
                <a:cs typeface="Arial" panose="020B0604020202020204" pitchFamily="34" charset="0"/>
              </a:rPr>
              <a:t>Time consuming </a:t>
            </a:r>
          </a:p>
          <a:p>
            <a:endParaRPr lang="en-US" altLang="zh-CN" smtClean="0">
              <a:solidFill>
                <a:srgbClr val="002060"/>
              </a:solidFill>
              <a:latin typeface="Arial" panose="020B0604020202020204" pitchFamily="34" charset="0"/>
              <a:cs typeface="Arial" panose="020B0604020202020204" pitchFamily="34" charset="0"/>
            </a:endParaRPr>
          </a:p>
          <a:p>
            <a:r>
              <a:rPr lang="en-US" altLang="zh-CN" smtClean="0">
                <a:solidFill>
                  <a:srgbClr val="002060"/>
                </a:solidFill>
                <a:latin typeface="Arial" panose="020B0604020202020204" pitchFamily="34" charset="0"/>
                <a:cs typeface="Arial" panose="020B0604020202020204" pitchFamily="34" charset="0"/>
              </a:rPr>
              <a:t>It requires a lot of management and money </a:t>
            </a:r>
          </a:p>
        </p:txBody>
      </p:sp>
      <p:sp>
        <p:nvSpPr>
          <p:cNvPr id="890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73EBEDA0-3912-42D3-8BF0-F1AC147E04F5}" type="slidenum">
              <a:rPr lang="zh-CN" altLang="en-US" sz="1200">
                <a:latin typeface="Arial" panose="020B0604020202020204" pitchFamily="34" charset="0"/>
              </a:rPr>
              <a:pPr/>
              <a:t>46</a:t>
            </a:fld>
            <a:endParaRPr lang="en-US" altLang="zh-CN" sz="1200">
              <a:latin typeface="Arial" panose="020B0604020202020204" pitchFamily="34" charset="0"/>
            </a:endParaRPr>
          </a:p>
        </p:txBody>
      </p:sp>
    </p:spTree>
    <p:extLst>
      <p:ext uri="{BB962C8B-B14F-4D97-AF65-F5344CB8AC3E}">
        <p14:creationId xmlns:p14="http://schemas.microsoft.com/office/powerpoint/2010/main" val="580356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Times New Roman" panose="02020603050405020304" pitchFamily="18" charset="0"/>
                <a:cs typeface="Arial" panose="020B0604020202020204" pitchFamily="34" charset="0"/>
              </a:rPr>
              <a:t>This slide discusses the value to businesses of implementing a CRM system. How would marketing be made more effective by using a CRM system?</a:t>
            </a:r>
          </a:p>
          <a:p>
            <a:pPr eaLnBrk="1" hangingPunct="1"/>
            <a:endParaRPr lang="en-US" altLang="en-US" smtClean="0">
              <a:latin typeface="Times New Roman" panose="02020603050405020304" pitchFamily="18" charset="0"/>
              <a:cs typeface="Arial" panose="020B0604020202020204" pitchFamily="34" charset="0"/>
            </a:endParaRPr>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8F1E110C-CFF9-404B-B9F1-D10C0B14FDC0}" type="slidenum">
              <a:rPr lang="en-US" altLang="en-US" sz="1200">
                <a:ea typeface="MS PGothic" panose="020B0600070205080204" pitchFamily="34" charset="-128"/>
              </a:rPr>
              <a:pPr/>
              <a:t>47</a:t>
            </a:fld>
            <a:endParaRPr lang="en-US" altLang="en-US" sz="1200">
              <a:ea typeface="MS PGothic" panose="020B0600070205080204" pitchFamily="34" charset="-128"/>
            </a:endParaRPr>
          </a:p>
        </p:txBody>
      </p:sp>
    </p:spTree>
    <p:extLst>
      <p:ext uri="{BB962C8B-B14F-4D97-AF65-F5344CB8AC3E}">
        <p14:creationId xmlns:p14="http://schemas.microsoft.com/office/powerpoint/2010/main" val="154707563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Times New Roman" panose="02020603050405020304" pitchFamily="18" charset="0"/>
                <a:cs typeface="Arial" panose="020B0604020202020204" pitchFamily="34" charset="0"/>
              </a:rPr>
              <a:t>This slide looks at the trends in enterprise software. The text cites the example of enterprise solutions from SAP, which combines key applications in finance, logistics, and procurement, and human resources administration into a core ERP component. Businesses then extend these applications by linking to function-specific Web services such as employee recruiting or collections management provided by SAP and other vendors. SAP provides more than 500 Web services through its Web site.</a:t>
            </a:r>
          </a:p>
          <a:p>
            <a:endParaRPr lang="en-US" altLang="en-US" smtClean="0">
              <a:latin typeface="Times New Roman" panose="02020603050405020304" pitchFamily="18" charset="0"/>
              <a:cs typeface="Arial" panose="020B0604020202020204" pitchFamily="34" charset="0"/>
            </a:endParaRPr>
          </a:p>
          <a:p>
            <a:r>
              <a:rPr lang="en-US" altLang="en-US" smtClean="0">
                <a:latin typeface="Times New Roman" panose="02020603050405020304" pitchFamily="18" charset="0"/>
                <a:cs typeface="Arial" panose="020B0604020202020204" pitchFamily="34" charset="0"/>
              </a:rPr>
              <a:t>Ask students to define open-source and on-demand. What are the benefits of service platforms?</a:t>
            </a:r>
          </a:p>
          <a:p>
            <a:pPr eaLnBrk="1" hangingPunct="1"/>
            <a:endParaRPr lang="en-US" altLang="en-US" smtClean="0">
              <a:latin typeface="Times New Roman" panose="02020603050405020304" pitchFamily="18" charset="0"/>
              <a:cs typeface="Arial" panose="020B0604020202020204" pitchFamily="34" charset="0"/>
            </a:endParaRPr>
          </a:p>
        </p:txBody>
      </p:sp>
      <p:sp>
        <p:nvSpPr>
          <p:cNvPr id="931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0868EF86-AEE8-4B85-8943-F0ABF56FF1C5}" type="slidenum">
              <a:rPr lang="en-US" altLang="en-US" sz="1200">
                <a:ea typeface="MS PGothic" panose="020B0600070205080204" pitchFamily="34" charset="-128"/>
              </a:rPr>
              <a:pPr/>
              <a:t>48</a:t>
            </a:fld>
            <a:endParaRPr lang="en-US" altLang="en-US" sz="1200">
              <a:ea typeface="MS PGothic" panose="020B0600070205080204" pitchFamily="34" charset="-128"/>
            </a:endParaRPr>
          </a:p>
        </p:txBody>
      </p:sp>
    </p:spTree>
    <p:extLst>
      <p:ext uri="{BB962C8B-B14F-4D97-AF65-F5344CB8AC3E}">
        <p14:creationId xmlns:p14="http://schemas.microsoft.com/office/powerpoint/2010/main" val="9325777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Times New Roman" panose="02020603050405020304" pitchFamily="18" charset="0"/>
                <a:cs typeface="Arial" panose="020B0604020202020204" pitchFamily="34" charset="0"/>
              </a:rPr>
              <a:t>Note that SAP Customer Value Intelligence is based on HANA, SAP</a:t>
            </a:r>
            <a:r>
              <a:rPr lang="ja-JP" altLang="en-US" smtClean="0">
                <a:latin typeface="Times New Roman" panose="02020603050405020304" pitchFamily="18" charset="0"/>
                <a:cs typeface="Arial" panose="020B0604020202020204" pitchFamily="34" charset="0"/>
              </a:rPr>
              <a:t>’</a:t>
            </a:r>
            <a:r>
              <a:rPr lang="en-US" altLang="ja-JP" smtClean="0">
                <a:latin typeface="Times New Roman" panose="02020603050405020304" pitchFamily="18" charset="0"/>
                <a:cs typeface="Arial" panose="020B0604020202020204" pitchFamily="34" charset="0"/>
              </a:rPr>
              <a:t>s in-memory computing platform, which</a:t>
            </a:r>
          </a:p>
          <a:p>
            <a:r>
              <a:rPr lang="en-US" altLang="en-US" smtClean="0">
                <a:latin typeface="Times New Roman" panose="02020603050405020304" pitchFamily="18" charset="0"/>
                <a:cs typeface="Arial" panose="020B0604020202020204" pitchFamily="34" charset="0"/>
              </a:rPr>
              <a:t>dramatically speeds up the process of analyzing large data sets.</a:t>
            </a:r>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fld id="{834AD751-FBAE-42E1-A3E4-838F472FB4D1}" type="slidenum">
              <a:rPr lang="en-US" altLang="en-US" sz="1200">
                <a:ea typeface="MS PGothic" panose="020B0600070205080204" pitchFamily="34" charset="-128"/>
              </a:rPr>
              <a:pPr/>
              <a:t>49</a:t>
            </a:fld>
            <a:endParaRPr lang="en-US" altLang="en-US" sz="1200">
              <a:ea typeface="MS PGothic" panose="020B0600070205080204" pitchFamily="34" charset="-128"/>
            </a:endParaRPr>
          </a:p>
        </p:txBody>
      </p:sp>
    </p:spTree>
    <p:extLst>
      <p:ext uri="{BB962C8B-B14F-4D97-AF65-F5344CB8AC3E}">
        <p14:creationId xmlns:p14="http://schemas.microsoft.com/office/powerpoint/2010/main" val="1325809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8914" name="Rectangle 2"/>
          <p:cNvSpPr>
            <a:spLocks noGrp="1" noChangeArrowheads="1"/>
          </p:cNvSpPr>
          <p:nvPr>
            <p:ph type="ctrTitle"/>
          </p:nvPr>
        </p:nvSpPr>
        <p:spPr>
          <a:xfrm>
            <a:off x="152400" y="5194300"/>
            <a:ext cx="7467600" cy="914400"/>
          </a:xfrm>
        </p:spPr>
        <p:txBody>
          <a:bodyPr anchor="b"/>
          <a:lstStyle>
            <a:lvl1pPr algn="l">
              <a:defRPr/>
            </a:lvl1pPr>
          </a:lstStyle>
          <a:p>
            <a:r>
              <a:rPr lang="en-US" altLang="zh-CN"/>
              <a:t>Click to edit Master title style</a:t>
            </a:r>
          </a:p>
        </p:txBody>
      </p:sp>
      <p:sp>
        <p:nvSpPr>
          <p:cNvPr id="38915" name="Rectangle 3"/>
          <p:cNvSpPr>
            <a:spLocks noGrp="1" noChangeArrowheads="1"/>
          </p:cNvSpPr>
          <p:nvPr>
            <p:ph type="subTitle" idx="1"/>
          </p:nvPr>
        </p:nvSpPr>
        <p:spPr>
          <a:xfrm>
            <a:off x="152400" y="6032500"/>
            <a:ext cx="6400800" cy="749300"/>
          </a:xfrm>
        </p:spPr>
        <p:txBody>
          <a:bodyPr/>
          <a:lstStyle>
            <a:lvl1pPr marL="0" indent="0">
              <a:buFont typeface="Wingdings" pitchFamily="2" charset="2"/>
              <a:buNone/>
              <a:defRPr/>
            </a:lvl1pPr>
          </a:lstStyle>
          <a:p>
            <a:r>
              <a:rPr lang="en-US" altLang="zh-CN"/>
              <a:t>Click to edit Master subtitle style</a:t>
            </a:r>
          </a:p>
        </p:txBody>
      </p:sp>
      <p:sp>
        <p:nvSpPr>
          <p:cNvPr id="4" name="Rectangle 4"/>
          <p:cNvSpPr>
            <a:spLocks noGrp="1" noChangeArrowheads="1"/>
          </p:cNvSpPr>
          <p:nvPr>
            <p:ph type="dt" sz="quarter" idx="10"/>
          </p:nvPr>
        </p:nvSpPr>
        <p:spPr>
          <a:xfrm>
            <a:off x="457200" y="6245225"/>
            <a:ext cx="2133600" cy="476250"/>
          </a:xfrm>
        </p:spPr>
        <p:txBody>
          <a:bodyPr/>
          <a:lstStyle>
            <a:lvl1pPr>
              <a:spcBef>
                <a:spcPct val="0"/>
              </a:spcBef>
              <a:defRPr>
                <a:latin typeface="Times New Roman" pitchFamily="18" charset="0"/>
              </a:defRPr>
            </a:lvl1pPr>
          </a:lstStyle>
          <a:p>
            <a:pPr>
              <a:defRPr/>
            </a:pPr>
            <a:endParaRPr lang="en-US" altLang="zh-CN"/>
          </a:p>
        </p:txBody>
      </p:sp>
      <p:sp>
        <p:nvSpPr>
          <p:cNvPr id="5" name="Rectangle 5"/>
          <p:cNvSpPr>
            <a:spLocks noGrp="1" noChangeArrowheads="1"/>
          </p:cNvSpPr>
          <p:nvPr>
            <p:ph type="ftr" sz="quarter" idx="11"/>
          </p:nvPr>
        </p:nvSpPr>
        <p:spPr>
          <a:xfrm>
            <a:off x="3124200" y="6245225"/>
            <a:ext cx="2895600" cy="476250"/>
          </a:xfrm>
        </p:spPr>
        <p:txBody>
          <a:bodyPr/>
          <a:lstStyle>
            <a:lvl1pPr>
              <a:spcBef>
                <a:spcPct val="0"/>
              </a:spcBef>
              <a:defRPr>
                <a:latin typeface="Times New Roman" pitchFamily="18" charset="0"/>
              </a:defRPr>
            </a:lvl1pPr>
          </a:lstStyle>
          <a:p>
            <a:pPr>
              <a:defRPr/>
            </a:pPr>
            <a:endParaRPr lang="en-US" altLang="zh-CN"/>
          </a:p>
        </p:txBody>
      </p:sp>
      <p:sp>
        <p:nvSpPr>
          <p:cNvPr id="6" name="Rectangle 6"/>
          <p:cNvSpPr>
            <a:spLocks noGrp="1" noChangeArrowheads="1"/>
          </p:cNvSpPr>
          <p:nvPr>
            <p:ph type="sldNum" sz="quarter" idx="12"/>
          </p:nvPr>
        </p:nvSpPr>
        <p:spPr>
          <a:xfrm>
            <a:off x="6553200" y="6245225"/>
            <a:ext cx="2133600" cy="476250"/>
          </a:xfrm>
        </p:spPr>
        <p:txBody>
          <a:bodyPr/>
          <a:lstStyle>
            <a:lvl1pPr>
              <a:spcBef>
                <a:spcPct val="0"/>
              </a:spcBef>
              <a:defRPr smtClean="0">
                <a:latin typeface="Times New Roman" panose="02020603050405020304" pitchFamily="18" charset="0"/>
              </a:defRPr>
            </a:lvl1pPr>
          </a:lstStyle>
          <a:p>
            <a:pPr>
              <a:defRPr/>
            </a:pPr>
            <a:fld id="{F78D3495-03F5-45AA-857C-7D9D761DE4A5}" type="slidenum">
              <a:rPr lang="zh-CN" altLang="en-US"/>
              <a:pPr>
                <a:defRPr/>
              </a:pPr>
              <a:t>‹#›</a:t>
            </a:fld>
            <a:endParaRPr lang="en-US" altLang="zh-CN"/>
          </a:p>
        </p:txBody>
      </p:sp>
    </p:spTree>
    <p:extLst>
      <p:ext uri="{BB962C8B-B14F-4D97-AF65-F5344CB8AC3E}">
        <p14:creationId xmlns:p14="http://schemas.microsoft.com/office/powerpoint/2010/main" val="92440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a:ln/>
        </p:spPr>
        <p:txBody>
          <a:bodyPr/>
          <a:lstStyle>
            <a:lvl1pPr>
              <a:defRPr/>
            </a:lvl1pPr>
          </a:lstStyle>
          <a:p>
            <a:pPr>
              <a:defRPr/>
            </a:pPr>
            <a:fld id="{61E67A41-0A4D-4E7F-AFD8-137049F93853}" type="slidenum">
              <a:rPr lang="zh-CN" altLang="en-US"/>
              <a:pPr>
                <a:defRPr/>
              </a:pPr>
              <a:t>‹#›</a:t>
            </a:fld>
            <a:endParaRPr lang="en-US" altLang="zh-CN"/>
          </a:p>
        </p:txBody>
      </p:sp>
    </p:spTree>
    <p:extLst>
      <p:ext uri="{BB962C8B-B14F-4D97-AF65-F5344CB8AC3E}">
        <p14:creationId xmlns:p14="http://schemas.microsoft.com/office/powerpoint/2010/main" val="4139436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a:ln/>
        </p:spPr>
        <p:txBody>
          <a:bodyPr/>
          <a:lstStyle>
            <a:lvl1pPr>
              <a:defRPr/>
            </a:lvl1pPr>
          </a:lstStyle>
          <a:p>
            <a:pPr>
              <a:defRPr/>
            </a:pPr>
            <a:fld id="{0F37712B-E355-452C-B842-3EB16F4F8FF7}" type="slidenum">
              <a:rPr lang="zh-CN" altLang="en-US"/>
              <a:pPr>
                <a:defRPr/>
              </a:pPr>
              <a:t>‹#›</a:t>
            </a:fld>
            <a:endParaRPr lang="en-US" altLang="zh-CN"/>
          </a:p>
        </p:txBody>
      </p:sp>
    </p:spTree>
    <p:extLst>
      <p:ext uri="{BB962C8B-B14F-4D97-AF65-F5344CB8AC3E}">
        <p14:creationId xmlns:p14="http://schemas.microsoft.com/office/powerpoint/2010/main" val="3608500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447800"/>
            <a:ext cx="3886200"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724400" y="1447800"/>
            <a:ext cx="3886200"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a:ln/>
        </p:spPr>
        <p:txBody>
          <a:bodyPr/>
          <a:lstStyle>
            <a:lvl1pPr>
              <a:defRPr/>
            </a:lvl1pPr>
          </a:lstStyle>
          <a:p>
            <a:pPr>
              <a:defRPr/>
            </a:pPr>
            <a:fld id="{541A8BCC-8E5A-42E7-82D9-05F84EB503D7}" type="slidenum">
              <a:rPr lang="zh-CN" altLang="en-US"/>
              <a:pPr>
                <a:defRPr/>
              </a:pPr>
              <a:t>‹#›</a:t>
            </a:fld>
            <a:endParaRPr lang="en-US" altLang="zh-CN"/>
          </a:p>
        </p:txBody>
      </p:sp>
    </p:spTree>
    <p:extLst>
      <p:ext uri="{BB962C8B-B14F-4D97-AF65-F5344CB8AC3E}">
        <p14:creationId xmlns:p14="http://schemas.microsoft.com/office/powerpoint/2010/main" val="2049283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a:ln/>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a:ln/>
        </p:spPr>
        <p:txBody>
          <a:bodyPr/>
          <a:lstStyle>
            <a:lvl1pPr>
              <a:defRPr/>
            </a:lvl1pPr>
          </a:lstStyle>
          <a:p>
            <a:pPr>
              <a:defRPr/>
            </a:pPr>
            <a:fld id="{F0AA9B89-141D-49D5-8016-8CCE68D20DBB}" type="slidenum">
              <a:rPr lang="zh-CN" altLang="en-US"/>
              <a:pPr>
                <a:defRPr/>
              </a:pPr>
              <a:t>‹#›</a:t>
            </a:fld>
            <a:endParaRPr lang="en-US" altLang="zh-CN"/>
          </a:p>
        </p:txBody>
      </p:sp>
    </p:spTree>
    <p:extLst>
      <p:ext uri="{BB962C8B-B14F-4D97-AF65-F5344CB8AC3E}">
        <p14:creationId xmlns:p14="http://schemas.microsoft.com/office/powerpoint/2010/main" val="1532148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ltLang="zh-CN"/>
          </a:p>
        </p:txBody>
      </p:sp>
      <p:sp>
        <p:nvSpPr>
          <p:cNvPr id="4" name="Rectangle 5"/>
          <p:cNvSpPr>
            <a:spLocks noGrp="1" noChangeArrowheads="1"/>
          </p:cNvSpPr>
          <p:nvPr>
            <p:ph type="ftr" sz="quarter" idx="11"/>
          </p:nvPr>
        </p:nvSpPr>
        <p:spPr>
          <a:ln/>
        </p:spPr>
        <p:txBody>
          <a:bodyPr/>
          <a:lstStyle>
            <a:lvl1pPr>
              <a:defRPr/>
            </a:lvl1pPr>
          </a:lstStyle>
          <a:p>
            <a:pPr>
              <a:defRPr/>
            </a:pPr>
            <a:endParaRPr lang="en-US" altLang="zh-CN"/>
          </a:p>
        </p:txBody>
      </p:sp>
      <p:sp>
        <p:nvSpPr>
          <p:cNvPr id="5" name="Rectangle 6"/>
          <p:cNvSpPr>
            <a:spLocks noGrp="1" noChangeArrowheads="1"/>
          </p:cNvSpPr>
          <p:nvPr>
            <p:ph type="sldNum" sz="quarter" idx="12"/>
          </p:nvPr>
        </p:nvSpPr>
        <p:spPr>
          <a:ln/>
        </p:spPr>
        <p:txBody>
          <a:bodyPr/>
          <a:lstStyle>
            <a:lvl1pPr>
              <a:defRPr/>
            </a:lvl1pPr>
          </a:lstStyle>
          <a:p>
            <a:pPr>
              <a:defRPr/>
            </a:pPr>
            <a:fld id="{C32641E6-CEA1-4666-9793-A473D8D8D91E}" type="slidenum">
              <a:rPr lang="zh-CN" altLang="en-US"/>
              <a:pPr>
                <a:defRPr/>
              </a:pPr>
              <a:t>‹#›</a:t>
            </a:fld>
            <a:endParaRPr lang="en-US" altLang="zh-CN"/>
          </a:p>
        </p:txBody>
      </p:sp>
    </p:spTree>
    <p:extLst>
      <p:ext uri="{BB962C8B-B14F-4D97-AF65-F5344CB8AC3E}">
        <p14:creationId xmlns:p14="http://schemas.microsoft.com/office/powerpoint/2010/main" val="1332681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ltLang="zh-CN"/>
          </a:p>
        </p:txBody>
      </p:sp>
      <p:sp>
        <p:nvSpPr>
          <p:cNvPr id="3" name="Rectangle 5"/>
          <p:cNvSpPr>
            <a:spLocks noGrp="1" noChangeArrowheads="1"/>
          </p:cNvSpPr>
          <p:nvPr>
            <p:ph type="ftr" sz="quarter" idx="11"/>
          </p:nvPr>
        </p:nvSpPr>
        <p:spPr>
          <a:ln/>
        </p:spPr>
        <p:txBody>
          <a:bodyPr/>
          <a:lstStyle>
            <a:lvl1pPr>
              <a:defRPr/>
            </a:lvl1pPr>
          </a:lstStyle>
          <a:p>
            <a:pPr>
              <a:defRPr/>
            </a:pPr>
            <a:endParaRPr lang="en-US" altLang="zh-CN"/>
          </a:p>
        </p:txBody>
      </p:sp>
      <p:sp>
        <p:nvSpPr>
          <p:cNvPr id="4" name="Rectangle 6"/>
          <p:cNvSpPr>
            <a:spLocks noGrp="1" noChangeArrowheads="1"/>
          </p:cNvSpPr>
          <p:nvPr>
            <p:ph type="sldNum" sz="quarter" idx="12"/>
          </p:nvPr>
        </p:nvSpPr>
        <p:spPr>
          <a:ln/>
        </p:spPr>
        <p:txBody>
          <a:bodyPr/>
          <a:lstStyle>
            <a:lvl1pPr>
              <a:defRPr/>
            </a:lvl1pPr>
          </a:lstStyle>
          <a:p>
            <a:pPr>
              <a:defRPr/>
            </a:pPr>
            <a:fld id="{D669C128-9B10-4059-84C7-B86129D83986}" type="slidenum">
              <a:rPr lang="zh-CN" altLang="en-US"/>
              <a:pPr>
                <a:defRPr/>
              </a:pPr>
              <a:t>‹#›</a:t>
            </a:fld>
            <a:endParaRPr lang="en-US" altLang="zh-CN"/>
          </a:p>
        </p:txBody>
      </p:sp>
    </p:spTree>
    <p:extLst>
      <p:ext uri="{BB962C8B-B14F-4D97-AF65-F5344CB8AC3E}">
        <p14:creationId xmlns:p14="http://schemas.microsoft.com/office/powerpoint/2010/main" val="1743576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a:ln/>
        </p:spPr>
        <p:txBody>
          <a:bodyPr/>
          <a:lstStyle>
            <a:lvl1pPr>
              <a:defRPr/>
            </a:lvl1pPr>
          </a:lstStyle>
          <a:p>
            <a:pPr>
              <a:defRPr/>
            </a:pPr>
            <a:fld id="{B26F84E3-5B7D-4E3A-BA71-4ECAA683C938}" type="slidenum">
              <a:rPr lang="zh-CN" altLang="en-US"/>
              <a:pPr>
                <a:defRPr/>
              </a:pPr>
              <a:t>‹#›</a:t>
            </a:fld>
            <a:endParaRPr lang="en-US" altLang="zh-CN"/>
          </a:p>
        </p:txBody>
      </p:sp>
    </p:spTree>
    <p:extLst>
      <p:ext uri="{BB962C8B-B14F-4D97-AF65-F5344CB8AC3E}">
        <p14:creationId xmlns:p14="http://schemas.microsoft.com/office/powerpoint/2010/main" val="3114204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a:ln/>
        </p:spPr>
        <p:txBody>
          <a:bodyPr/>
          <a:lstStyle>
            <a:lvl1pPr>
              <a:defRPr/>
            </a:lvl1pPr>
          </a:lstStyle>
          <a:p>
            <a:pPr>
              <a:defRPr/>
            </a:pPr>
            <a:fld id="{3712679A-B510-4CA6-A64A-B8DF41611E32}" type="slidenum">
              <a:rPr lang="zh-CN" altLang="en-US"/>
              <a:pPr>
                <a:defRPr/>
              </a:pPr>
              <a:t>‹#›</a:t>
            </a:fld>
            <a:endParaRPr lang="en-US" altLang="zh-CN"/>
          </a:p>
        </p:txBody>
      </p:sp>
    </p:spTree>
    <p:extLst>
      <p:ext uri="{BB962C8B-B14F-4D97-AF65-F5344CB8AC3E}">
        <p14:creationId xmlns:p14="http://schemas.microsoft.com/office/powerpoint/2010/main" val="2315653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a:ln/>
        </p:spPr>
        <p:txBody>
          <a:bodyPr/>
          <a:lstStyle>
            <a:lvl1pPr>
              <a:defRPr/>
            </a:lvl1pPr>
          </a:lstStyle>
          <a:p>
            <a:pPr>
              <a:defRPr/>
            </a:pPr>
            <a:fld id="{AC4F7F3D-C8EA-4F3E-B13C-E0B32044F972}" type="slidenum">
              <a:rPr lang="zh-CN" altLang="en-US"/>
              <a:pPr>
                <a:defRPr/>
              </a:pPr>
              <a:t>‹#›</a:t>
            </a:fld>
            <a:endParaRPr lang="en-US" altLang="zh-CN"/>
          </a:p>
        </p:txBody>
      </p:sp>
    </p:spTree>
    <p:extLst>
      <p:ext uri="{BB962C8B-B14F-4D97-AF65-F5344CB8AC3E}">
        <p14:creationId xmlns:p14="http://schemas.microsoft.com/office/powerpoint/2010/main" val="50941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52400"/>
            <a:ext cx="1981200" cy="5867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152400"/>
            <a:ext cx="57912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a:ln/>
        </p:spPr>
        <p:txBody>
          <a:bodyPr/>
          <a:lstStyle>
            <a:lvl1pPr>
              <a:defRPr/>
            </a:lvl1pPr>
          </a:lstStyle>
          <a:p>
            <a:pPr>
              <a:defRPr/>
            </a:pPr>
            <a:fld id="{3EF2E98F-5F4D-4CE9-B6A0-7BC7CF473CDE}" type="slidenum">
              <a:rPr lang="zh-CN" altLang="en-US"/>
              <a:pPr>
                <a:defRPr/>
              </a:pPr>
              <a:t>‹#›</a:t>
            </a:fld>
            <a:endParaRPr lang="en-US" altLang="zh-CN"/>
          </a:p>
        </p:txBody>
      </p:sp>
    </p:spTree>
    <p:extLst>
      <p:ext uri="{BB962C8B-B14F-4D97-AF65-F5344CB8AC3E}">
        <p14:creationId xmlns:p14="http://schemas.microsoft.com/office/powerpoint/2010/main" val="2879568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33"/>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bwMode="auto">
          <a:xfrm>
            <a:off x="685800" y="152400"/>
            <a:ext cx="7924800" cy="10668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zh-CN" smtClean="0"/>
              <a:t>Click to edit title style</a:t>
            </a:r>
          </a:p>
        </p:txBody>
      </p:sp>
      <p:sp>
        <p:nvSpPr>
          <p:cNvPr id="37891" name="Rectangle 3"/>
          <p:cNvSpPr>
            <a:spLocks noGrp="1" noChangeArrowheads="1"/>
          </p:cNvSpPr>
          <p:nvPr>
            <p:ph type="body" idx="1"/>
          </p:nvPr>
        </p:nvSpPr>
        <p:spPr bwMode="auto">
          <a:xfrm>
            <a:off x="685800" y="1447800"/>
            <a:ext cx="7924800" cy="457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p>
        </p:txBody>
      </p:sp>
      <p:sp>
        <p:nvSpPr>
          <p:cNvPr id="37892" name="Rectangle 4"/>
          <p:cNvSpPr>
            <a:spLocks noGrp="1" noChangeArrowheads="1"/>
          </p:cNvSpPr>
          <p:nvPr>
            <p:ph type="dt" sz="half" idx="2"/>
          </p:nvPr>
        </p:nvSpPr>
        <p:spPr bwMode="auto">
          <a:xfrm>
            <a:off x="685800" y="6172200"/>
            <a:ext cx="15494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spcBef>
                <a:spcPct val="50000"/>
              </a:spcBef>
              <a:defRPr sz="1400">
                <a:latin typeface="+mn-lt"/>
                <a:ea typeface="宋体" pitchFamily="2" charset="-122"/>
                <a:cs typeface="Arial" charset="0"/>
              </a:defRPr>
            </a:lvl1pPr>
          </a:lstStyle>
          <a:p>
            <a:pPr>
              <a:defRPr/>
            </a:pPr>
            <a:endParaRPr lang="en-US" altLang="zh-CN"/>
          </a:p>
        </p:txBody>
      </p:sp>
      <p:sp>
        <p:nvSpPr>
          <p:cNvPr id="37893" name="Rectangle 5"/>
          <p:cNvSpPr>
            <a:spLocks noGrp="1" noChangeArrowheads="1"/>
          </p:cNvSpPr>
          <p:nvPr>
            <p:ph type="ftr" sz="quarter" idx="3"/>
          </p:nvPr>
        </p:nvSpPr>
        <p:spPr bwMode="auto">
          <a:xfrm>
            <a:off x="2438400" y="6172200"/>
            <a:ext cx="40894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a:spcBef>
                <a:spcPct val="50000"/>
              </a:spcBef>
              <a:defRPr sz="1400">
                <a:latin typeface="+mn-lt"/>
                <a:ea typeface="宋体" pitchFamily="2" charset="-122"/>
                <a:cs typeface="Arial" charset="0"/>
              </a:defRPr>
            </a:lvl1pPr>
          </a:lstStyle>
          <a:p>
            <a:pPr>
              <a:defRPr/>
            </a:pPr>
            <a:endParaRPr lang="en-US" altLang="zh-CN"/>
          </a:p>
        </p:txBody>
      </p:sp>
      <p:sp>
        <p:nvSpPr>
          <p:cNvPr id="37894" name="Rectangle 6"/>
          <p:cNvSpPr>
            <a:spLocks noGrp="1" noChangeArrowheads="1"/>
          </p:cNvSpPr>
          <p:nvPr>
            <p:ph type="sldNum" sz="quarter" idx="4"/>
          </p:nvPr>
        </p:nvSpPr>
        <p:spPr bwMode="auto">
          <a:xfrm>
            <a:off x="6705600" y="61722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smtClean="0">
                <a:latin typeface="Tahoma" panose="020B0604030504040204" pitchFamily="34" charset="0"/>
                <a:ea typeface="SimSun" panose="02010600030101010101" pitchFamily="2" charset="-122"/>
              </a:defRPr>
            </a:lvl1pPr>
          </a:lstStyle>
          <a:p>
            <a:pPr>
              <a:defRPr/>
            </a:pPr>
            <a:fld id="{66084D37-3668-47D7-B858-C112B1B182A9}" type="slidenum">
              <a:rPr lang="zh-CN" altLang="en-US"/>
              <a:pPr>
                <a:defRPr/>
              </a:pPr>
              <a:t>‹#›</a:t>
            </a:fld>
            <a:endParaRPr lang="en-US" altLang="zh-CN"/>
          </a:p>
        </p:txBody>
      </p:sp>
    </p:spTree>
  </p:cSld>
  <p:clrMap bg1="dk2" tx1="lt1" bg2="dk1" tx2="lt2" accent1="accent1" accent2="accent2" accent3="accent3" accent4="accent4" accent5="accent5" accent6="accent6" hlink="hlink" folHlink="folHlink"/>
  <p:sldLayoutIdLst>
    <p:sldLayoutId id="2147483839" r:id="rId1"/>
    <p:sldLayoutId id="2147483829"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Lst>
  <p:txStyles>
    <p:titleStyle>
      <a:lvl1pPr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34" charset="0"/>
        </a:defRPr>
      </a:lvl2pPr>
      <a:lvl3pPr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34" charset="0"/>
        </a:defRPr>
      </a:lvl3pPr>
      <a:lvl4pPr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34" charset="0"/>
        </a:defRPr>
      </a:lvl4pPr>
      <a:lvl5pPr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34" charset="0"/>
        </a:defRPr>
      </a:lvl5pPr>
      <a:lvl6pPr marL="457200"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34" charset="0"/>
        </a:defRPr>
      </a:lvl6pPr>
      <a:lvl7pPr marL="914400"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34" charset="0"/>
        </a:defRPr>
      </a:lvl7pPr>
      <a:lvl8pPr marL="1371600"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34" charset="0"/>
        </a:defRPr>
      </a:lvl8pPr>
      <a:lvl9pPr marL="1828800" algn="ctr" rtl="0" eaLnBrk="0" fontAlgn="base" hangingPunct="0">
        <a:spcBef>
          <a:spcPct val="0"/>
        </a:spcBef>
        <a:spcAft>
          <a:spcPct val="0"/>
        </a:spcAft>
        <a:defRPr kumimoji="1" sz="4400">
          <a:solidFill>
            <a:schemeClr val="tx2"/>
          </a:solidFill>
          <a:effectLst>
            <a:outerShdw blurRad="38100" dist="38100" dir="2700000" algn="tl">
              <a:srgbClr val="000000"/>
            </a:outerShdw>
          </a:effectLst>
          <a:latin typeface="Tahoma" pitchFamily="34" charset="0"/>
        </a:defRPr>
      </a:lvl9pPr>
    </p:titleStyle>
    <p:bodyStyle>
      <a:lvl1pPr marL="342900" indent="-342900" algn="l" rtl="0" eaLnBrk="0" fontAlgn="base" hangingPunct="0">
        <a:spcBef>
          <a:spcPct val="20000"/>
        </a:spcBef>
        <a:spcAft>
          <a:spcPct val="0"/>
        </a:spcAft>
        <a:buClr>
          <a:schemeClr val="accent1"/>
        </a:buClr>
        <a:buSzPct val="75000"/>
        <a:buFont typeface="Wingdings" panose="05000000000000000000" pitchFamily="2" charset="2"/>
        <a:buChar char="n"/>
        <a:defRPr kumimoji="1"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kumimoji="1"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1"/>
        </a:buClr>
        <a:buSzPct val="75000"/>
        <a:buFont typeface="Wingdings" panose="05000000000000000000" pitchFamily="2" charset="2"/>
        <a:buChar char="n"/>
        <a:defRPr kumimoji="1" sz="2400">
          <a:solidFill>
            <a:schemeClr val="tx1"/>
          </a:solidFill>
          <a:effectLst>
            <a:outerShdw blurRad="38100" dist="38100" dir="2700000" algn="tl">
              <a:srgbClr val="000000"/>
            </a:outerShdw>
          </a:effectLst>
          <a:latin typeface="+mn-lt"/>
        </a:defRPr>
      </a:lvl3pPr>
      <a:lvl4pPr marL="1562100" indent="-228600" algn="l" rtl="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effectLst>
            <a:outerShdw blurRad="38100" dist="38100" dir="2700000" algn="tl">
              <a:srgbClr val="000000"/>
            </a:outerShdw>
          </a:effectLst>
          <a:latin typeface="+mn-lt"/>
        </a:defRPr>
      </a:lvl4pPr>
      <a:lvl5pPr marL="1981200" indent="-228600" algn="l" rtl="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effectLst>
            <a:outerShdw blurRad="38100" dist="38100" dir="2700000" algn="tl">
              <a:srgbClr val="000000"/>
            </a:outerShdw>
          </a:effectLst>
          <a:latin typeface="+mn-lt"/>
        </a:defRPr>
      </a:lvl5pPr>
      <a:lvl6pPr marL="2438400" indent="-228600" algn="l" rtl="0" eaLnBrk="0" fontAlgn="base" hangingPunct="0">
        <a:spcBef>
          <a:spcPct val="20000"/>
        </a:spcBef>
        <a:spcAft>
          <a:spcPct val="0"/>
        </a:spcAft>
        <a:buClr>
          <a:schemeClr val="accent1"/>
        </a:buClr>
        <a:buSzPct val="75000"/>
        <a:buFont typeface="Wingdings" pitchFamily="2" charset="2"/>
        <a:buChar char="n"/>
        <a:defRPr kumimoji="1" sz="2000">
          <a:solidFill>
            <a:schemeClr val="tx1"/>
          </a:solidFill>
          <a:effectLst>
            <a:outerShdw blurRad="38100" dist="38100" dir="2700000" algn="tl">
              <a:srgbClr val="000000"/>
            </a:outerShdw>
          </a:effectLst>
          <a:latin typeface="+mn-lt"/>
        </a:defRPr>
      </a:lvl6pPr>
      <a:lvl7pPr marL="2895600" indent="-228600" algn="l" rtl="0" eaLnBrk="0" fontAlgn="base" hangingPunct="0">
        <a:spcBef>
          <a:spcPct val="20000"/>
        </a:spcBef>
        <a:spcAft>
          <a:spcPct val="0"/>
        </a:spcAft>
        <a:buClr>
          <a:schemeClr val="accent1"/>
        </a:buClr>
        <a:buSzPct val="75000"/>
        <a:buFont typeface="Wingdings" pitchFamily="2" charset="2"/>
        <a:buChar char="n"/>
        <a:defRPr kumimoji="1" sz="2000">
          <a:solidFill>
            <a:schemeClr val="tx1"/>
          </a:solidFill>
          <a:effectLst>
            <a:outerShdw blurRad="38100" dist="38100" dir="2700000" algn="tl">
              <a:srgbClr val="000000"/>
            </a:outerShdw>
          </a:effectLst>
          <a:latin typeface="+mn-lt"/>
        </a:defRPr>
      </a:lvl7pPr>
      <a:lvl8pPr marL="3352800" indent="-228600" algn="l" rtl="0" eaLnBrk="0" fontAlgn="base" hangingPunct="0">
        <a:spcBef>
          <a:spcPct val="20000"/>
        </a:spcBef>
        <a:spcAft>
          <a:spcPct val="0"/>
        </a:spcAft>
        <a:buClr>
          <a:schemeClr val="accent1"/>
        </a:buClr>
        <a:buSzPct val="75000"/>
        <a:buFont typeface="Wingdings" pitchFamily="2" charset="2"/>
        <a:buChar char="n"/>
        <a:defRPr kumimoji="1" sz="2000">
          <a:solidFill>
            <a:schemeClr val="tx1"/>
          </a:solidFill>
          <a:effectLst>
            <a:outerShdw blurRad="38100" dist="38100" dir="2700000" algn="tl">
              <a:srgbClr val="000000"/>
            </a:outerShdw>
          </a:effectLst>
          <a:latin typeface="+mn-lt"/>
        </a:defRPr>
      </a:lvl8pPr>
      <a:lvl9pPr marL="3810000" indent="-228600" algn="l" rtl="0" eaLnBrk="0" fontAlgn="base" hangingPunct="0">
        <a:spcBef>
          <a:spcPct val="20000"/>
        </a:spcBef>
        <a:spcAft>
          <a:spcPct val="0"/>
        </a:spcAft>
        <a:buClr>
          <a:schemeClr val="accent1"/>
        </a:buClr>
        <a:buSzPct val="75000"/>
        <a:buFont typeface="Wingdings" pitchFamily="2" charset="2"/>
        <a:buChar char="n"/>
        <a:defRPr kumimoji="1"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12PE2058%20Ch08-07.gif%20%20%20%20%20%20%20%20%20%20%20%20%20%20%20%20%20%20%20%20%20%20%20%20%20%20%20%20%20%20%20%20%20%20%20%20%20%20%20%20%20%20%20%20%200001EC53%0bAdam's%20work%20%20%20%20%20%20%20%20%20%20%20%20%20%20%20%20%20%20%20%20B65CE38B:"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12PE2058%20Ch08-08.gif%20%20%20%20%20%20%20%20%20%20%20%20%20%20%20%20%20%20%20%20%20%20%20%20%20%20%20%20%20%20%20%20%20%20%20%20%20%20%20%20%20%20%20%20%200001EC53%0bAdam's%20work%20%20%20%20%20%20%20%20%20%20%20%20%20%20%20%20%20%20%20%20B65CE38B:"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12PE2058%20Ch09-01.gif%20%20%20%20%20%20%20%20%20%20%20%20%20%20%20%20%20%20%20%20%20%20%20%20%20%20%20%20%20%20%20%20%20%20%20%20%20%20%20%20%20%20%20%20%200001EC53%0bAdam's%20work%20%20%20%20%20%20%20%20%20%20%20%20%20%20%20%20%20%20%20%20B65CE38B:"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12PE2058%20Ch09-07.gif%20%20%20%20%20%20%20%20%20%20%20%20%20%20%20%20%20%20%20%20%20%20%20%20%20%20%20%20%20%20%20%20%20%20%20%20%20%20%20%20%20%20%20%20%200001EC53%0bAdam's%20work%20%20%20%20%20%20%20%20%20%20%20%20%20%20%20%20%20%20%20%20B65CE38B:"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3.jpeg"/><Relationship Id="rId3" Type="http://schemas.openxmlformats.org/officeDocument/2006/relationships/image" Target="../media/image14.jpeg"/><Relationship Id="rId7" Type="http://schemas.openxmlformats.org/officeDocument/2006/relationships/image" Target="../media/image18.png"/><Relationship Id="rId12" Type="http://schemas.openxmlformats.org/officeDocument/2006/relationships/hyperlink" Target="http://www.adammetz.com/" TargetMode="Externa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11" Type="http://schemas.openxmlformats.org/officeDocument/2006/relationships/image" Target="../media/image22.jpe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62" name="Rectangle 2"/>
          <p:cNvSpPr>
            <a:spLocks noGrp="1" noChangeArrowheads="1"/>
          </p:cNvSpPr>
          <p:nvPr>
            <p:ph type="subTitle" idx="1"/>
          </p:nvPr>
        </p:nvSpPr>
        <p:spPr>
          <a:xfrm>
            <a:off x="179388" y="5084763"/>
            <a:ext cx="8740775" cy="749300"/>
          </a:xfrm>
        </p:spPr>
        <p:txBody>
          <a:bodyPr/>
          <a:lstStyle/>
          <a:p>
            <a:pPr algn="ctr">
              <a:defRPr/>
            </a:pPr>
            <a:r>
              <a:rPr lang="en-GB" dirty="0" smtClean="0"/>
              <a:t>Week </a:t>
            </a:r>
            <a:r>
              <a:rPr lang="en-GB" altLang="zh-CN" dirty="0" smtClean="0">
                <a:ea typeface="宋体" pitchFamily="2" charset="-122"/>
              </a:rPr>
              <a:t>8</a:t>
            </a:r>
            <a:r>
              <a:rPr lang="en-GB" dirty="0" smtClean="0"/>
              <a:t> </a:t>
            </a:r>
          </a:p>
          <a:p>
            <a:pPr algn="ctr">
              <a:defRPr/>
            </a:pPr>
            <a:r>
              <a:rPr lang="en-GB" dirty="0" smtClean="0"/>
              <a:t>Customer Relationship Management</a:t>
            </a:r>
            <a:endParaRPr lang="en-US" altLang="zh-CN" dirty="0" smtClean="0">
              <a:ea typeface="宋体" pitchFamily="2" charset="-122"/>
            </a:endParaRPr>
          </a:p>
        </p:txBody>
      </p:sp>
      <p:pic>
        <p:nvPicPr>
          <p:cNvPr id="4099" name="Picture 4" descr="crm_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4438" y="836613"/>
            <a:ext cx="3286125" cy="337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075" y="11113"/>
            <a:ext cx="7886700" cy="995362"/>
          </a:xfrm>
        </p:spPr>
        <p:txBody>
          <a:bodyPr>
            <a:normAutofit/>
          </a:bodyPr>
          <a:lstStyle/>
          <a:p>
            <a:pPr>
              <a:defRPr/>
            </a:pPr>
            <a:r>
              <a:rPr lang="en-GB" sz="3000" b="1" dirty="0">
                <a:solidFill>
                  <a:srgbClr val="FFFF00"/>
                </a:solidFill>
              </a:rPr>
              <a:t>Objectives</a:t>
            </a:r>
          </a:p>
        </p:txBody>
      </p:sp>
      <p:sp>
        <p:nvSpPr>
          <p:cNvPr id="5123" name="Content Placeholder 2"/>
          <p:cNvSpPr>
            <a:spLocks noGrp="1"/>
          </p:cNvSpPr>
          <p:nvPr>
            <p:ph idx="1"/>
          </p:nvPr>
        </p:nvSpPr>
        <p:spPr>
          <a:xfrm>
            <a:off x="611188" y="1268413"/>
            <a:ext cx="7886700" cy="2994025"/>
          </a:xfrm>
        </p:spPr>
        <p:txBody>
          <a:bodyPr/>
          <a:lstStyle/>
          <a:p>
            <a:r>
              <a:rPr lang="en-US" altLang="en-US" sz="3000" i="1" dirty="0" smtClean="0">
                <a:effectLst/>
                <a:latin typeface="Calibri" panose="020F0502020204030204" pitchFamily="34" charset="0"/>
              </a:rPr>
              <a:t>Customer Relationship Management Systems</a:t>
            </a:r>
            <a:endParaRPr lang="en-GB" altLang="en-US" sz="3000" dirty="0" smtClean="0">
              <a:effectLst/>
              <a:latin typeface="Calibri" panose="020F0502020204030204" pitchFamily="34" charset="0"/>
            </a:endParaRPr>
          </a:p>
          <a:p>
            <a:pPr lvl="1"/>
            <a:r>
              <a:rPr lang="en-US" altLang="en-US" sz="3000" dirty="0" smtClean="0">
                <a:effectLst/>
                <a:latin typeface="Calibri" panose="020F0502020204030204" pitchFamily="34" charset="0"/>
              </a:rPr>
              <a:t>What Is Customer Relationship Management?</a:t>
            </a:r>
            <a:endParaRPr lang="en-GB" altLang="en-US" sz="3000" dirty="0" smtClean="0">
              <a:effectLst/>
              <a:latin typeface="Calibri" panose="020F0502020204030204" pitchFamily="34" charset="0"/>
            </a:endParaRPr>
          </a:p>
          <a:p>
            <a:pPr lvl="1"/>
            <a:r>
              <a:rPr lang="en-US" altLang="en-US" sz="3000" dirty="0" smtClean="0">
                <a:effectLst/>
                <a:latin typeface="Calibri" panose="020F0502020204030204" pitchFamily="34" charset="0"/>
              </a:rPr>
              <a:t>Customer Relationship Management Software</a:t>
            </a:r>
            <a:endParaRPr lang="en-GB" altLang="en-US" sz="3000" dirty="0" smtClean="0">
              <a:effectLst/>
              <a:latin typeface="Calibri" panose="020F0502020204030204" pitchFamily="34" charset="0"/>
            </a:endParaRPr>
          </a:p>
          <a:p>
            <a:pPr lvl="1"/>
            <a:r>
              <a:rPr lang="en-US" altLang="en-US" sz="3000" dirty="0" smtClean="0">
                <a:effectLst/>
                <a:latin typeface="Calibri" panose="020F0502020204030204" pitchFamily="34" charset="0"/>
              </a:rPr>
              <a:t>Operational and Analytical CRM</a:t>
            </a:r>
            <a:endParaRPr lang="en-GB" altLang="en-US" sz="3000" dirty="0" smtClean="0">
              <a:effectLst/>
              <a:latin typeface="Calibri" panose="020F0502020204030204" pitchFamily="34" charset="0"/>
            </a:endParaRPr>
          </a:p>
          <a:p>
            <a:pPr lvl="1"/>
            <a:r>
              <a:rPr lang="en-US" altLang="en-US" sz="3000" dirty="0" smtClean="0">
                <a:effectLst/>
                <a:latin typeface="Calibri" panose="020F0502020204030204" pitchFamily="34" charset="0"/>
              </a:rPr>
              <a:t>Business Value of Customer Relationship Management Systems</a:t>
            </a:r>
            <a:endParaRPr lang="en-GB" altLang="en-US" sz="3000" dirty="0" smtClean="0">
              <a:effectLst/>
              <a:latin typeface="Calibri" panose="020F0502020204030204" pitchFamily="34" charset="0"/>
            </a:endParaRPr>
          </a:p>
          <a:p>
            <a:r>
              <a:rPr lang="en-US" altLang="en-US" sz="3000" dirty="0" smtClean="0">
                <a:effectLst/>
                <a:latin typeface="Calibri" panose="020F0502020204030204" pitchFamily="34" charset="0"/>
              </a:rPr>
              <a:t>How do customer relationship management systems help firms achieve customer intimacy?</a:t>
            </a:r>
          </a:p>
        </p:txBody>
      </p:sp>
      <p:sp>
        <p:nvSpPr>
          <p:cNvPr id="4" name="Rectangle 3"/>
          <p:cNvSpPr/>
          <p:nvPr/>
        </p:nvSpPr>
        <p:spPr>
          <a:xfrm>
            <a:off x="3924300" y="6615113"/>
            <a:ext cx="5207000"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9" name="Rectangle 1033"/>
          <p:cNvSpPr>
            <a:spLocks noChangeArrowheads="1"/>
          </p:cNvSpPr>
          <p:nvPr/>
        </p:nvSpPr>
        <p:spPr bwMode="auto">
          <a:xfrm>
            <a:off x="177800" y="188913"/>
            <a:ext cx="8966200" cy="719137"/>
          </a:xfrm>
          <a:prstGeom prst="rect">
            <a:avLst/>
          </a:prstGeom>
        </p:spPr>
        <p:txBody>
          <a:bodyPr lIns="68580" tIns="34290" rIns="68580" bIns="34290" anchor="ctr"/>
          <a:lstStyle/>
          <a:p>
            <a:pPr>
              <a:lnSpc>
                <a:spcPct val="90000"/>
              </a:lnSpc>
              <a:defRPr/>
            </a:pPr>
            <a:r>
              <a:rPr lang="en-US" altLang="en-US" sz="4000" b="1" dirty="0">
                <a:solidFill>
                  <a:srgbClr val="FFFF00"/>
                </a:solidFill>
                <a:latin typeface="Calibri" panose="020F0502020204030204" pitchFamily="34" charset="0"/>
                <a:ea typeface="+mj-ea"/>
                <a:cs typeface="+mj-cs"/>
              </a:rPr>
              <a:t>Customer Relationship Management</a:t>
            </a:r>
          </a:p>
        </p:txBody>
      </p:sp>
      <p:sp>
        <p:nvSpPr>
          <p:cNvPr id="50179" name="Rectangle 1036"/>
          <p:cNvSpPr>
            <a:spLocks noChangeArrowheads="1"/>
          </p:cNvSpPr>
          <p:nvPr/>
        </p:nvSpPr>
        <p:spPr bwMode="auto">
          <a:xfrm>
            <a:off x="177800" y="1222375"/>
            <a:ext cx="8809038" cy="521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800100" indent="-34290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Aft>
                <a:spcPts val="675"/>
              </a:spcAft>
              <a:buFontTx/>
              <a:buChar char="•"/>
              <a:defRPr/>
            </a:pPr>
            <a:r>
              <a:rPr lang="en-US" altLang="en-US" sz="2600" b="1" dirty="0">
                <a:latin typeface="Calibri" panose="020F0502020204030204" pitchFamily="34" charset="0"/>
                <a:cs typeface="Times New Roman" panose="02020603050405020304" pitchFamily="18" charset="0"/>
              </a:rPr>
              <a:t>Knowing the customer</a:t>
            </a:r>
          </a:p>
          <a:p>
            <a:pPr lvl="1">
              <a:spcAft>
                <a:spcPts val="675"/>
              </a:spcAft>
              <a:buFontTx/>
              <a:buChar char="•"/>
              <a:defRPr/>
            </a:pPr>
            <a:r>
              <a:rPr lang="en-US" altLang="en-US" sz="2600" dirty="0">
                <a:latin typeface="Calibri" panose="020F0502020204030204" pitchFamily="34" charset="0"/>
              </a:rPr>
              <a:t>In large businesses, too many customers and too many ways customers interact with </a:t>
            </a:r>
            <a:r>
              <a:rPr lang="en-US" altLang="en-US" sz="2600" dirty="0" smtClean="0">
                <a:latin typeface="Calibri" panose="020F0502020204030204" pitchFamily="34" charset="0"/>
              </a:rPr>
              <a:t>firm</a:t>
            </a:r>
          </a:p>
          <a:p>
            <a:pPr marL="457200" lvl="1" indent="0">
              <a:spcAft>
                <a:spcPts val="675"/>
              </a:spcAft>
              <a:defRPr/>
            </a:pPr>
            <a:endParaRPr lang="en-US" altLang="en-US" sz="2600" dirty="0">
              <a:latin typeface="Calibri" panose="020F0502020204030204" pitchFamily="34" charset="0"/>
            </a:endParaRPr>
          </a:p>
          <a:p>
            <a:pPr>
              <a:spcAft>
                <a:spcPts val="675"/>
              </a:spcAft>
              <a:buFontTx/>
              <a:buChar char="•"/>
              <a:defRPr/>
            </a:pPr>
            <a:r>
              <a:rPr lang="en-US" altLang="en-US" sz="2600" b="1" dirty="0">
                <a:latin typeface="Calibri" panose="020F0502020204030204" pitchFamily="34" charset="0"/>
              </a:rPr>
              <a:t>Customer relationship management (CRM) systems</a:t>
            </a:r>
          </a:p>
          <a:p>
            <a:pPr lvl="1">
              <a:spcAft>
                <a:spcPts val="675"/>
              </a:spcAft>
              <a:buFontTx/>
              <a:buChar char="•"/>
              <a:defRPr/>
            </a:pPr>
            <a:r>
              <a:rPr lang="en-US" altLang="en-US" sz="2600" dirty="0">
                <a:latin typeface="Calibri" panose="020F0502020204030204" pitchFamily="34" charset="0"/>
              </a:rPr>
              <a:t>Capture and integrate customer data from all over the organization.</a:t>
            </a:r>
          </a:p>
          <a:p>
            <a:pPr lvl="1">
              <a:spcAft>
                <a:spcPts val="675"/>
              </a:spcAft>
              <a:buFontTx/>
              <a:buChar char="•"/>
              <a:defRPr/>
            </a:pPr>
            <a:r>
              <a:rPr lang="en-US" altLang="en-US" sz="2600" dirty="0">
                <a:latin typeface="Calibri" panose="020F0502020204030204" pitchFamily="34" charset="0"/>
              </a:rPr>
              <a:t>Consolidate and analyze customer data.</a:t>
            </a:r>
          </a:p>
          <a:p>
            <a:pPr lvl="1">
              <a:spcAft>
                <a:spcPts val="675"/>
              </a:spcAft>
              <a:buFontTx/>
              <a:buChar char="•"/>
              <a:defRPr/>
            </a:pPr>
            <a:r>
              <a:rPr lang="en-US" altLang="en-US" sz="2600" dirty="0">
                <a:latin typeface="Calibri" panose="020F0502020204030204" pitchFamily="34" charset="0"/>
              </a:rPr>
              <a:t>Distribute customer information to various systems and customer </a:t>
            </a:r>
            <a:r>
              <a:rPr lang="en-US" altLang="en-US" sz="2600" b="1" dirty="0">
                <a:latin typeface="Calibri" panose="020F0502020204030204" pitchFamily="34" charset="0"/>
              </a:rPr>
              <a:t>touch points </a:t>
            </a:r>
            <a:r>
              <a:rPr lang="en-US" altLang="en-US" sz="2600" dirty="0">
                <a:latin typeface="Calibri" panose="020F0502020204030204" pitchFamily="34" charset="0"/>
              </a:rPr>
              <a:t>across enterprise.</a:t>
            </a:r>
          </a:p>
          <a:p>
            <a:pPr lvl="1">
              <a:spcAft>
                <a:spcPts val="675"/>
              </a:spcAft>
              <a:buFontTx/>
              <a:buChar char="•"/>
              <a:defRPr/>
            </a:pPr>
            <a:r>
              <a:rPr lang="en-US" altLang="en-US" sz="2600" dirty="0">
                <a:latin typeface="Calibri" panose="020F0502020204030204" pitchFamily="34" charset="0"/>
                <a:cs typeface="Times New Roman" panose="02020603050405020304" pitchFamily="18" charset="0"/>
              </a:rPr>
              <a:t>Provide single enterprise view of customers.</a:t>
            </a:r>
          </a:p>
        </p:txBody>
      </p:sp>
      <p:sp>
        <p:nvSpPr>
          <p:cNvPr id="3077" name="Rectangle 5"/>
          <p:cNvSpPr>
            <a:spLocks noChangeArrowheads="1"/>
          </p:cNvSpPr>
          <p:nvPr/>
        </p:nvSpPr>
        <p:spPr bwMode="auto">
          <a:xfrm>
            <a:off x="1808163" y="1008063"/>
            <a:ext cx="5829300" cy="392112"/>
          </a:xfrm>
          <a:prstGeom prst="rect">
            <a:avLst/>
          </a:prstGeom>
          <a:noFill/>
          <a:ln w="12700">
            <a:noFill/>
            <a:miter lim="800000"/>
            <a:headEnd/>
            <a:tailEnd/>
          </a:ln>
          <a:effectLst/>
        </p:spPr>
        <p:txBody>
          <a:bodyPr lIns="67866" tIns="33338" rIns="67866" bIns="33338"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a:defRPr/>
            </a:pPr>
            <a:endParaRPr lang="en-US" altLang="en-US" sz="1200" b="1" dirty="0">
              <a:effectLst>
                <a:outerShdw blurRad="38100" dist="38100" dir="2700000" algn="tl">
                  <a:srgbClr val="C0C0C0"/>
                </a:outerShdw>
              </a:effectLst>
            </a:endParaRPr>
          </a:p>
        </p:txBody>
      </p:sp>
      <p:sp>
        <p:nvSpPr>
          <p:cNvPr id="2" name="Rectangle 1"/>
          <p:cNvSpPr/>
          <p:nvPr/>
        </p:nvSpPr>
        <p:spPr>
          <a:xfrm>
            <a:off x="3995738" y="6569075"/>
            <a:ext cx="5148262"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ransition spd="slow"/>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TextBox 1"/>
          <p:cNvSpPr txBox="1">
            <a:spLocks noChangeArrowheads="1"/>
          </p:cNvSpPr>
          <p:nvPr/>
        </p:nvSpPr>
        <p:spPr bwMode="auto">
          <a:xfrm>
            <a:off x="323850" y="188913"/>
            <a:ext cx="446405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en-GB" altLang="en-US" sz="4000" b="1">
                <a:solidFill>
                  <a:srgbClr val="FFFF00"/>
                </a:solidFill>
                <a:latin typeface="Times New Roman" panose="02020603050405020304" pitchFamily="18" charset="0"/>
              </a:rPr>
              <a:t>Definitions</a:t>
            </a:r>
          </a:p>
        </p:txBody>
      </p:sp>
      <p:sp>
        <p:nvSpPr>
          <p:cNvPr id="8195" name="Rectangle 2"/>
          <p:cNvSpPr>
            <a:spLocks noChangeArrowheads="1"/>
          </p:cNvSpPr>
          <p:nvPr/>
        </p:nvSpPr>
        <p:spPr bwMode="auto">
          <a:xfrm>
            <a:off x="468313" y="1196975"/>
            <a:ext cx="8064500" cy="5170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eaLnBrk="1" hangingPunct="1">
              <a:spcBef>
                <a:spcPct val="0"/>
              </a:spcBef>
              <a:buClrTx/>
              <a:buSzTx/>
              <a:buFont typeface="Wingdings" panose="05000000000000000000" pitchFamily="2" charset="2"/>
              <a:buNone/>
            </a:pPr>
            <a:r>
              <a:rPr kumimoji="0" lang="en-GB" altLang="en-US" sz="3000">
                <a:latin typeface="Calibri" panose="020F0502020204030204" pitchFamily="34" charset="0"/>
              </a:rPr>
              <a:t>Chaffey (2007)</a:t>
            </a:r>
          </a:p>
          <a:p>
            <a:pPr eaLnBrk="1" hangingPunct="1">
              <a:spcBef>
                <a:spcPct val="0"/>
              </a:spcBef>
              <a:buClrTx/>
              <a:buSzTx/>
              <a:buFont typeface="Wingdings" panose="05000000000000000000" pitchFamily="2" charset="2"/>
              <a:buNone/>
            </a:pPr>
            <a:r>
              <a:rPr kumimoji="0" lang="en-GB" altLang="en-US" sz="3000">
                <a:latin typeface="Calibri" panose="020F0502020204030204" pitchFamily="34" charset="0"/>
              </a:rPr>
              <a:t>“customer relationship management (CRM) as an approach to build and sustain long-term business with customers.”</a:t>
            </a:r>
          </a:p>
          <a:p>
            <a:pPr eaLnBrk="1" hangingPunct="1">
              <a:spcBef>
                <a:spcPct val="0"/>
              </a:spcBef>
              <a:buClrTx/>
              <a:buSzTx/>
              <a:buFont typeface="Wingdings" panose="05000000000000000000" pitchFamily="2" charset="2"/>
              <a:buNone/>
            </a:pPr>
            <a:endParaRPr kumimoji="0" lang="en-GB" altLang="en-US" sz="3000">
              <a:latin typeface="Calibri" panose="020F0502020204030204" pitchFamily="34" charset="0"/>
            </a:endParaRPr>
          </a:p>
          <a:p>
            <a:pPr eaLnBrk="1" hangingPunct="1">
              <a:spcBef>
                <a:spcPct val="0"/>
              </a:spcBef>
              <a:buClrTx/>
              <a:buSzTx/>
              <a:buFontTx/>
              <a:buNone/>
            </a:pPr>
            <a:r>
              <a:rPr kumimoji="0" lang="en-GB" altLang="en-US" sz="3000">
                <a:latin typeface="Calibri" panose="020F0502020204030204" pitchFamily="34" charset="0"/>
              </a:rPr>
              <a:t>Laudon &amp; Laudon (2015) </a:t>
            </a:r>
          </a:p>
          <a:p>
            <a:pPr eaLnBrk="1" hangingPunct="1">
              <a:spcBef>
                <a:spcPct val="0"/>
              </a:spcBef>
              <a:buClrTx/>
              <a:buSzTx/>
              <a:buFontTx/>
              <a:buNone/>
            </a:pPr>
            <a:r>
              <a:rPr kumimoji="0" lang="en-GB" altLang="en-US" sz="3000">
                <a:latin typeface="Calibri" panose="020F0502020204030204" pitchFamily="34" charset="0"/>
              </a:rPr>
              <a:t>“a business and technology discipline that uses information systems to coordinate all of the business processes surrounding the firm’s interaction with its customers in sales, marketing, and service.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err="1" smtClean="0"/>
              <a:t>eCRM</a:t>
            </a:r>
            <a:endParaRPr lang="en-GB" dirty="0"/>
          </a:p>
        </p:txBody>
      </p:sp>
      <p:sp>
        <p:nvSpPr>
          <p:cNvPr id="10243" name="Rectangle 3"/>
          <p:cNvSpPr>
            <a:spLocks noChangeArrowheads="1"/>
          </p:cNvSpPr>
          <p:nvPr/>
        </p:nvSpPr>
        <p:spPr bwMode="auto">
          <a:xfrm>
            <a:off x="685800" y="1905000"/>
            <a:ext cx="8207375" cy="332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en-GB" altLang="en-US" sz="3000">
                <a:latin typeface="Arial" panose="020B0604020202020204" pitchFamily="34" charset="0"/>
              </a:rPr>
              <a:t>Chaffey (2007) states </a:t>
            </a:r>
          </a:p>
          <a:p>
            <a:pPr>
              <a:spcBef>
                <a:spcPct val="0"/>
              </a:spcBef>
              <a:buClrTx/>
              <a:buSzTx/>
              <a:buFontTx/>
              <a:buNone/>
            </a:pPr>
            <a:endParaRPr kumimoji="0" lang="en-GB" altLang="en-US" sz="3000">
              <a:latin typeface="Arial" panose="020B0604020202020204" pitchFamily="34" charset="0"/>
            </a:endParaRPr>
          </a:p>
          <a:p>
            <a:pPr>
              <a:spcBef>
                <a:spcPct val="0"/>
              </a:spcBef>
              <a:buClrTx/>
              <a:buSzTx/>
              <a:buFontTx/>
              <a:buNone/>
            </a:pPr>
            <a:r>
              <a:rPr kumimoji="0" lang="en-GB" altLang="en-US" sz="3000">
                <a:latin typeface="Arial" panose="020B0604020202020204" pitchFamily="34" charset="0"/>
              </a:rPr>
              <a:t>“e-CRM involves the use of the web site for customer development, managing email list quality, applying email marketing, data mining to improve targeting, providing online customer service, personalised web content, etc”</a:t>
            </a:r>
            <a:endParaRPr kumimoji="0" lang="en-GB" altLang="en-US" sz="3000">
              <a:latin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1026"/>
          <p:cNvSpPr>
            <a:spLocks noChangeArrowheads="1"/>
          </p:cNvSpPr>
          <p:nvPr/>
        </p:nvSpPr>
        <p:spPr bwMode="auto">
          <a:xfrm>
            <a:off x="214313" y="107950"/>
            <a:ext cx="8488362" cy="900113"/>
          </a:xfrm>
          <a:prstGeom prst="rect">
            <a:avLst/>
          </a:prstGeom>
        </p:spPr>
        <p:txBody>
          <a:bodyPr lIns="68580" tIns="34290" rIns="68580" bIns="34290" anchor="ctr">
            <a:normAutofit/>
          </a:bodyPr>
          <a:lstStyle/>
          <a:p>
            <a:pPr>
              <a:lnSpc>
                <a:spcPct val="90000"/>
              </a:lnSpc>
              <a:defRPr/>
            </a:pPr>
            <a:r>
              <a:rPr lang="en-US" altLang="en-US" sz="3000" b="1" dirty="0">
                <a:solidFill>
                  <a:srgbClr val="FFFF00"/>
                </a:solidFill>
                <a:latin typeface="+mj-lt"/>
                <a:ea typeface="+mj-ea"/>
                <a:cs typeface="+mj-cs"/>
              </a:rPr>
              <a:t>Customer Relationship Management (CRM)</a:t>
            </a:r>
          </a:p>
        </p:txBody>
      </p:sp>
      <p:sp>
        <p:nvSpPr>
          <p:cNvPr id="12291" name="Text Box 1028"/>
          <p:cNvSpPr txBox="1">
            <a:spLocks noChangeArrowheads="1"/>
          </p:cNvSpPr>
          <p:nvPr/>
        </p:nvSpPr>
        <p:spPr bwMode="auto">
          <a:xfrm>
            <a:off x="214313" y="1900238"/>
            <a:ext cx="3579812" cy="378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eaLnBrk="1" hangingPunct="1">
              <a:spcBef>
                <a:spcPct val="50000"/>
              </a:spcBef>
              <a:buClrTx/>
              <a:buSzTx/>
              <a:buFontTx/>
              <a:buNone/>
            </a:pPr>
            <a:r>
              <a:rPr kumimoji="0" lang="en-US" altLang="en-US" sz="2400" b="1">
                <a:latin typeface="Calibri" panose="020F0502020204030204" pitchFamily="34" charset="0"/>
                <a:ea typeface="MS PGothic" panose="020B0600070205080204" pitchFamily="34" charset="-128"/>
              </a:rPr>
              <a:t>CRM systems examine customers from a multifaceted perspective. These systems use a set of integrated applications to address all aspects of the customer relationship, including customer service, sales, and marketing.</a:t>
            </a:r>
            <a:endParaRPr kumimoji="0" lang="en-US" altLang="en-US" sz="2400">
              <a:latin typeface="Calibri" panose="020F0502020204030204" pitchFamily="34" charset="0"/>
              <a:ea typeface="MS PGothic" panose="020B0600070205080204" pitchFamily="34" charset="-128"/>
            </a:endParaRPr>
          </a:p>
        </p:txBody>
      </p:sp>
      <p:pic>
        <p:nvPicPr>
          <p:cNvPr id="12292" name="Picture 7" descr="Ess10_Fig-8-06.t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13288" y="1900238"/>
            <a:ext cx="3989387" cy="399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3862388" y="6588125"/>
            <a:ext cx="5349875"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ransition spd="slow"/>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ChangeArrowheads="1"/>
          </p:cNvSpPr>
          <p:nvPr/>
        </p:nvSpPr>
        <p:spPr bwMode="auto">
          <a:xfrm>
            <a:off x="342900" y="188913"/>
            <a:ext cx="5600700" cy="485775"/>
          </a:xfrm>
          <a:prstGeom prst="rect">
            <a:avLst/>
          </a:prstGeom>
        </p:spPr>
        <p:txBody>
          <a:bodyPr lIns="68580" tIns="34290" rIns="68580" bIns="34290" anchor="ctr">
            <a:normAutofit/>
          </a:bodyPr>
          <a:lstStyle/>
          <a:p>
            <a:pPr>
              <a:lnSpc>
                <a:spcPct val="90000"/>
              </a:lnSpc>
              <a:defRPr/>
            </a:pPr>
            <a:r>
              <a:rPr lang="en-US" altLang="en-US" sz="3000" b="1" dirty="0">
                <a:solidFill>
                  <a:srgbClr val="FFFF00"/>
                </a:solidFill>
                <a:latin typeface="+mj-lt"/>
                <a:ea typeface="+mj-ea"/>
                <a:cs typeface="+mj-cs"/>
              </a:rPr>
              <a:t>CRM Software</a:t>
            </a:r>
          </a:p>
        </p:txBody>
      </p:sp>
      <p:sp>
        <p:nvSpPr>
          <p:cNvPr id="14339" name="Rectangle 22"/>
          <p:cNvSpPr>
            <a:spLocks noChangeArrowheads="1"/>
          </p:cNvSpPr>
          <p:nvPr/>
        </p:nvSpPr>
        <p:spPr bwMode="auto">
          <a:xfrm>
            <a:off x="192088" y="1125538"/>
            <a:ext cx="8853487" cy="413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marL="342900" indent="-342900">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200150" indent="-28575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spcAft>
                <a:spcPts val="1350"/>
              </a:spcAft>
              <a:buClrTx/>
              <a:buSzTx/>
              <a:buFontTx/>
              <a:buChar char="•"/>
            </a:pPr>
            <a:r>
              <a:rPr kumimoji="0" lang="en-US" altLang="en-US" sz="2600" b="1">
                <a:latin typeface="Calibri" panose="020F0502020204030204" pitchFamily="34" charset="0"/>
                <a:ea typeface="MS PGothic" panose="020B0600070205080204" pitchFamily="34" charset="-128"/>
                <a:cs typeface="Times New Roman" panose="02020603050405020304" pitchFamily="18" charset="0"/>
              </a:rPr>
              <a:t>CRM packages range from niche tools to large-scale enterprise applications.</a:t>
            </a:r>
          </a:p>
          <a:p>
            <a:pPr>
              <a:spcBef>
                <a:spcPct val="0"/>
              </a:spcBef>
              <a:spcAft>
                <a:spcPts val="1350"/>
              </a:spcAft>
              <a:buClrTx/>
              <a:buSzTx/>
              <a:buFontTx/>
              <a:buChar char="•"/>
            </a:pPr>
            <a:r>
              <a:rPr kumimoji="0" lang="en-US" altLang="en-US" sz="2600" b="1">
                <a:latin typeface="Calibri" panose="020F0502020204030204" pitchFamily="34" charset="0"/>
                <a:ea typeface="MS PGothic" panose="020B0600070205080204" pitchFamily="34" charset="-128"/>
                <a:cs typeface="Times New Roman" panose="02020603050405020304" pitchFamily="18" charset="0"/>
              </a:rPr>
              <a:t>More comprehensive have modules for:</a:t>
            </a:r>
          </a:p>
          <a:p>
            <a:pPr lvl="1">
              <a:spcBef>
                <a:spcPct val="0"/>
              </a:spcBef>
              <a:spcAft>
                <a:spcPts val="450"/>
              </a:spcAft>
              <a:buClrTx/>
              <a:buSzTx/>
              <a:buFontTx/>
              <a:buChar char="•"/>
            </a:pPr>
            <a:r>
              <a:rPr kumimoji="0" lang="en-US" altLang="en-US" sz="2600" b="1">
                <a:latin typeface="Calibri" panose="020F0502020204030204" pitchFamily="34" charset="0"/>
                <a:ea typeface="MS PGothic" panose="020B0600070205080204" pitchFamily="34" charset="-128"/>
                <a:cs typeface="Times New Roman" panose="02020603050405020304" pitchFamily="18" charset="0"/>
              </a:rPr>
              <a:t>Partner relationship management (PRM)</a:t>
            </a:r>
          </a:p>
          <a:p>
            <a:pPr lvl="2">
              <a:spcBef>
                <a:spcPct val="0"/>
              </a:spcBef>
              <a:spcAft>
                <a:spcPts val="450"/>
              </a:spcAft>
              <a:buClrTx/>
              <a:buSzTx/>
              <a:buFontTx/>
              <a:buChar char="•"/>
            </a:pPr>
            <a:r>
              <a:rPr kumimoji="0" lang="en-US" altLang="en-US" sz="2600">
                <a:latin typeface="Calibri" panose="020F0502020204030204" pitchFamily="34" charset="0"/>
                <a:ea typeface="MS PGothic" panose="020B0600070205080204" pitchFamily="34" charset="-128"/>
                <a:cs typeface="Times New Roman" panose="02020603050405020304" pitchFamily="18" charset="0"/>
              </a:rPr>
              <a:t>I</a:t>
            </a:r>
            <a:r>
              <a:rPr kumimoji="0" lang="en-US" altLang="en-US" sz="2600">
                <a:latin typeface="Calibri" panose="020F0502020204030204" pitchFamily="34" charset="0"/>
                <a:ea typeface="MS PGothic" panose="020B0600070205080204" pitchFamily="34" charset="-128"/>
              </a:rPr>
              <a:t>ntegrating lead generation, pricing, promotions, order configurations, and availability</a:t>
            </a:r>
          </a:p>
          <a:p>
            <a:pPr lvl="2">
              <a:spcBef>
                <a:spcPct val="0"/>
              </a:spcBef>
              <a:spcAft>
                <a:spcPts val="1350"/>
              </a:spcAft>
              <a:buClrTx/>
              <a:buSzTx/>
              <a:buFontTx/>
              <a:buChar char="•"/>
            </a:pPr>
            <a:r>
              <a:rPr kumimoji="0" lang="en-US" altLang="en-US" sz="2600">
                <a:latin typeface="Calibri" panose="020F0502020204030204" pitchFamily="34" charset="0"/>
                <a:ea typeface="MS PGothic" panose="020B0600070205080204" pitchFamily="34" charset="-128"/>
              </a:rPr>
              <a:t>Tools to assess partners</a:t>
            </a:r>
            <a:r>
              <a:rPr kumimoji="0" lang="ja-JP" altLang="en-US" sz="2600">
                <a:latin typeface="Calibri" panose="020F0502020204030204" pitchFamily="34" charset="0"/>
                <a:ea typeface="MS PGothic" panose="020B0600070205080204" pitchFamily="34" charset="-128"/>
              </a:rPr>
              <a:t>’</a:t>
            </a:r>
            <a:r>
              <a:rPr kumimoji="0" lang="en-US" altLang="ja-JP" sz="2600">
                <a:latin typeface="Calibri" panose="020F0502020204030204" pitchFamily="34" charset="0"/>
                <a:ea typeface="MS PGothic" panose="020B0600070205080204" pitchFamily="34" charset="-128"/>
              </a:rPr>
              <a:t> performances</a:t>
            </a:r>
            <a:endParaRPr kumimoji="0" lang="en-US" altLang="ja-JP" sz="2600">
              <a:latin typeface="Calibri" panose="020F0502020204030204" pitchFamily="34" charset="0"/>
              <a:ea typeface="MS PGothic" panose="020B0600070205080204" pitchFamily="34" charset="-128"/>
              <a:cs typeface="Times New Roman" panose="02020603050405020304" pitchFamily="18" charset="0"/>
            </a:endParaRPr>
          </a:p>
          <a:p>
            <a:pPr lvl="1">
              <a:spcBef>
                <a:spcPct val="0"/>
              </a:spcBef>
              <a:spcAft>
                <a:spcPts val="450"/>
              </a:spcAft>
              <a:buClrTx/>
              <a:buSzTx/>
              <a:buFontTx/>
              <a:buChar char="•"/>
            </a:pPr>
            <a:r>
              <a:rPr kumimoji="0" lang="en-US" altLang="en-US" sz="2600" b="1">
                <a:latin typeface="Calibri" panose="020F0502020204030204" pitchFamily="34" charset="0"/>
                <a:ea typeface="MS PGothic" panose="020B0600070205080204" pitchFamily="34" charset="-128"/>
                <a:cs typeface="Times New Roman" panose="02020603050405020304" pitchFamily="18" charset="0"/>
              </a:rPr>
              <a:t>Employee relationship management (ERM)</a:t>
            </a:r>
          </a:p>
          <a:p>
            <a:pPr lvl="2">
              <a:spcBef>
                <a:spcPct val="0"/>
              </a:spcBef>
              <a:spcAft>
                <a:spcPts val="900"/>
              </a:spcAft>
              <a:buClrTx/>
              <a:buSzTx/>
              <a:buFontTx/>
              <a:buChar char="•"/>
            </a:pPr>
            <a:r>
              <a:rPr kumimoji="0" lang="en-US" altLang="en-US" sz="2600">
                <a:latin typeface="Calibri" panose="020F0502020204030204" pitchFamily="34" charset="0"/>
                <a:ea typeface="MS PGothic" panose="020B0600070205080204" pitchFamily="34" charset="-128"/>
                <a:cs typeface="Times New Roman" panose="02020603050405020304" pitchFamily="18" charset="0"/>
              </a:rPr>
              <a:t>S</a:t>
            </a:r>
            <a:r>
              <a:rPr kumimoji="0" lang="en-US" altLang="en-US" sz="2600">
                <a:latin typeface="Calibri" panose="020F0502020204030204" pitchFamily="34" charset="0"/>
                <a:ea typeface="MS PGothic" panose="020B0600070205080204" pitchFamily="34" charset="-128"/>
              </a:rPr>
              <a:t>etting objectives, employee performance management, performance-based compensation, employee training</a:t>
            </a:r>
            <a:endParaRPr kumimoji="0" lang="en-US" altLang="en-US" sz="2600">
              <a:latin typeface="Calibri" panose="020F0502020204030204" pitchFamily="34" charset="0"/>
              <a:ea typeface="MS PGothic" panose="020B0600070205080204" pitchFamily="34" charset="-128"/>
              <a:cs typeface="Times New Roman" panose="02020603050405020304" pitchFamily="18" charset="0"/>
            </a:endParaRPr>
          </a:p>
        </p:txBody>
      </p:sp>
      <p:sp>
        <p:nvSpPr>
          <p:cNvPr id="6" name="Rectangle 5"/>
          <p:cNvSpPr/>
          <p:nvPr/>
        </p:nvSpPr>
        <p:spPr>
          <a:xfrm>
            <a:off x="3851275" y="6569075"/>
            <a:ext cx="5292725"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ransition spd="slow"/>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ChangeArrowheads="1"/>
          </p:cNvSpPr>
          <p:nvPr/>
        </p:nvSpPr>
        <p:spPr bwMode="auto">
          <a:xfrm>
            <a:off x="204788" y="188913"/>
            <a:ext cx="5600700" cy="485775"/>
          </a:xfrm>
          <a:prstGeom prst="rect">
            <a:avLst/>
          </a:prstGeom>
        </p:spPr>
        <p:txBody>
          <a:bodyPr lIns="68580" tIns="34290" rIns="68580" bIns="34290" anchor="ctr">
            <a:normAutofit/>
          </a:bodyPr>
          <a:lstStyle/>
          <a:p>
            <a:pPr>
              <a:lnSpc>
                <a:spcPct val="90000"/>
              </a:lnSpc>
              <a:defRPr/>
            </a:pPr>
            <a:r>
              <a:rPr lang="en-US" altLang="en-US" sz="3000" b="1" dirty="0">
                <a:solidFill>
                  <a:srgbClr val="FFFF00"/>
                </a:solidFill>
                <a:latin typeface="+mj-lt"/>
                <a:ea typeface="+mj-ea"/>
                <a:cs typeface="+mj-cs"/>
              </a:rPr>
              <a:t>CRM Software</a:t>
            </a:r>
          </a:p>
        </p:txBody>
      </p:sp>
      <p:sp>
        <p:nvSpPr>
          <p:cNvPr id="16387" name="Rectangle 22"/>
          <p:cNvSpPr>
            <a:spLocks noChangeArrowheads="1"/>
          </p:cNvSpPr>
          <p:nvPr/>
        </p:nvSpPr>
        <p:spPr bwMode="auto">
          <a:xfrm>
            <a:off x="204788" y="908050"/>
            <a:ext cx="8720137" cy="569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marL="342900" indent="-342900">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800100" indent="-34290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257300" indent="-3429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spcAft>
                <a:spcPts val="900"/>
              </a:spcAft>
              <a:buClrTx/>
              <a:buSzTx/>
              <a:buFontTx/>
              <a:buChar char="•"/>
            </a:pPr>
            <a:r>
              <a:rPr kumimoji="0" lang="en-US" altLang="en-US" sz="2600" b="1">
                <a:latin typeface="Calibri" panose="020F0502020204030204" pitchFamily="34" charset="0"/>
                <a:ea typeface="MS PGothic" panose="020B0600070205080204" pitchFamily="34" charset="-128"/>
                <a:cs typeface="Times New Roman" panose="02020603050405020304" pitchFamily="18" charset="0"/>
              </a:rPr>
              <a:t>CRM packages typically include tools for:</a:t>
            </a:r>
          </a:p>
          <a:p>
            <a:pPr lvl="1">
              <a:spcBef>
                <a:spcPct val="0"/>
              </a:spcBef>
              <a:spcAft>
                <a:spcPts val="900"/>
              </a:spcAft>
              <a:buClrTx/>
              <a:buSzTx/>
              <a:buFontTx/>
              <a:buChar char="•"/>
            </a:pPr>
            <a:r>
              <a:rPr kumimoji="0" lang="en-US" altLang="en-US" sz="2600" b="1">
                <a:latin typeface="Calibri" panose="020F0502020204030204" pitchFamily="34" charset="0"/>
                <a:ea typeface="MS PGothic" panose="020B0600070205080204" pitchFamily="34" charset="-128"/>
                <a:cs typeface="Times New Roman" panose="02020603050405020304" pitchFamily="18" charset="0"/>
              </a:rPr>
              <a:t>Sales force automation (SFA)</a:t>
            </a:r>
          </a:p>
          <a:p>
            <a:pPr lvl="2">
              <a:spcBef>
                <a:spcPct val="0"/>
              </a:spcBef>
              <a:spcAft>
                <a:spcPts val="900"/>
              </a:spcAft>
              <a:buClrTx/>
              <a:buSzTx/>
              <a:buFontTx/>
              <a:buChar char="•"/>
            </a:pPr>
            <a:r>
              <a:rPr kumimoji="0" lang="en-US" altLang="en-US" sz="2600">
                <a:latin typeface="Calibri" panose="020F0502020204030204" pitchFamily="34" charset="0"/>
                <a:ea typeface="MS PGothic" panose="020B0600070205080204" pitchFamily="34" charset="-128"/>
                <a:cs typeface="Times New Roman" panose="02020603050405020304" pitchFamily="18" charset="0"/>
              </a:rPr>
              <a:t>S</a:t>
            </a:r>
            <a:r>
              <a:rPr kumimoji="0" lang="en-US" altLang="en-US" sz="2600">
                <a:latin typeface="Calibri" panose="020F0502020204030204" pitchFamily="34" charset="0"/>
                <a:ea typeface="MS PGothic" panose="020B0600070205080204" pitchFamily="34" charset="-128"/>
              </a:rPr>
              <a:t>ales prospect and contact information, sales quote generation capabilities</a:t>
            </a:r>
            <a:endParaRPr kumimoji="0" lang="en-US" altLang="en-US" sz="2600" b="1">
              <a:latin typeface="Calibri" panose="020F0502020204030204" pitchFamily="34" charset="0"/>
              <a:ea typeface="MS PGothic" panose="020B0600070205080204" pitchFamily="34" charset="-128"/>
              <a:cs typeface="Times New Roman" panose="02020603050405020304" pitchFamily="18" charset="0"/>
            </a:endParaRPr>
          </a:p>
          <a:p>
            <a:pPr lvl="1">
              <a:spcBef>
                <a:spcPct val="0"/>
              </a:spcBef>
              <a:spcAft>
                <a:spcPts val="900"/>
              </a:spcAft>
              <a:buClrTx/>
              <a:buSzTx/>
              <a:buFontTx/>
              <a:buChar char="•"/>
            </a:pPr>
            <a:r>
              <a:rPr kumimoji="0" lang="en-US" altLang="en-US" sz="2600" b="1">
                <a:latin typeface="Calibri" panose="020F0502020204030204" pitchFamily="34" charset="0"/>
                <a:ea typeface="MS PGothic" panose="020B0600070205080204" pitchFamily="34" charset="-128"/>
                <a:cs typeface="Times New Roman" panose="02020603050405020304" pitchFamily="18" charset="0"/>
              </a:rPr>
              <a:t>Customer service</a:t>
            </a:r>
          </a:p>
          <a:p>
            <a:pPr lvl="2">
              <a:spcBef>
                <a:spcPct val="0"/>
              </a:spcBef>
              <a:spcAft>
                <a:spcPts val="900"/>
              </a:spcAft>
              <a:buClrTx/>
              <a:buSzTx/>
              <a:buFontTx/>
              <a:buChar char="•"/>
            </a:pPr>
            <a:r>
              <a:rPr kumimoji="0" lang="en-US" altLang="en-US" sz="2600">
                <a:latin typeface="Calibri" panose="020F0502020204030204" pitchFamily="34" charset="0"/>
                <a:ea typeface="MS PGothic" panose="020B0600070205080204" pitchFamily="34" charset="-128"/>
                <a:cs typeface="Times New Roman" panose="02020603050405020304" pitchFamily="18" charset="0"/>
              </a:rPr>
              <a:t>As</a:t>
            </a:r>
            <a:r>
              <a:rPr kumimoji="0" lang="en-US" altLang="en-US" sz="2600">
                <a:latin typeface="Calibri" panose="020F0502020204030204" pitchFamily="34" charset="0"/>
                <a:ea typeface="MS PGothic" panose="020B0600070205080204" pitchFamily="34" charset="-128"/>
              </a:rPr>
              <a:t>signing and managing customer service requests, Web-based self-service capabilities</a:t>
            </a:r>
            <a:endParaRPr kumimoji="0" lang="en-US" altLang="en-US" sz="2600" b="1">
              <a:latin typeface="Calibri" panose="020F0502020204030204" pitchFamily="34" charset="0"/>
              <a:ea typeface="MS PGothic" panose="020B0600070205080204" pitchFamily="34" charset="-128"/>
              <a:cs typeface="Times New Roman" panose="02020603050405020304" pitchFamily="18" charset="0"/>
            </a:endParaRPr>
          </a:p>
          <a:p>
            <a:pPr lvl="1">
              <a:spcBef>
                <a:spcPct val="0"/>
              </a:spcBef>
              <a:spcAft>
                <a:spcPts val="900"/>
              </a:spcAft>
              <a:buClrTx/>
              <a:buSzTx/>
              <a:buFontTx/>
              <a:buChar char="•"/>
            </a:pPr>
            <a:r>
              <a:rPr kumimoji="0" lang="en-US" altLang="en-US" sz="2600" b="1">
                <a:latin typeface="Calibri" panose="020F0502020204030204" pitchFamily="34" charset="0"/>
                <a:ea typeface="MS PGothic" panose="020B0600070205080204" pitchFamily="34" charset="-128"/>
                <a:cs typeface="Times New Roman" panose="02020603050405020304" pitchFamily="18" charset="0"/>
              </a:rPr>
              <a:t>Marketing</a:t>
            </a:r>
          </a:p>
          <a:p>
            <a:pPr lvl="2">
              <a:spcBef>
                <a:spcPct val="0"/>
              </a:spcBef>
              <a:spcAft>
                <a:spcPts val="900"/>
              </a:spcAft>
              <a:buClrTx/>
              <a:buSzTx/>
              <a:buFontTx/>
              <a:buChar char="•"/>
            </a:pPr>
            <a:r>
              <a:rPr kumimoji="0" lang="en-US" altLang="en-US" sz="2600">
                <a:latin typeface="Calibri" panose="020F0502020204030204" pitchFamily="34" charset="0"/>
                <a:ea typeface="MS PGothic" panose="020B0600070205080204" pitchFamily="34" charset="-128"/>
              </a:rPr>
              <a:t>Capturing prospect and customer data, scheduling and tracking direct-marketing mailings or e-mail, cross-selling</a:t>
            </a:r>
            <a:endParaRPr kumimoji="0" lang="en-US" altLang="en-US" sz="2600" b="1">
              <a:latin typeface="Calibri" panose="020F0502020204030204" pitchFamily="34" charset="0"/>
              <a:ea typeface="MS PGothic" panose="020B0600070205080204" pitchFamily="34" charset="-128"/>
              <a:cs typeface="Times New Roman" panose="02020603050405020304" pitchFamily="18" charset="0"/>
            </a:endParaRPr>
          </a:p>
          <a:p>
            <a:pPr lvl="1">
              <a:spcBef>
                <a:spcPct val="0"/>
              </a:spcBef>
              <a:spcAft>
                <a:spcPts val="900"/>
              </a:spcAft>
              <a:buClrTx/>
              <a:buSzTx/>
              <a:buFontTx/>
              <a:buChar char="•"/>
            </a:pPr>
            <a:r>
              <a:rPr kumimoji="0" lang="en-US" altLang="en-US" sz="2600">
                <a:latin typeface="Calibri" panose="020F0502020204030204" pitchFamily="34" charset="0"/>
                <a:ea typeface="MS PGothic" panose="020B0600070205080204" pitchFamily="34" charset="-128"/>
                <a:cs typeface="Times New Roman" panose="02020603050405020304" pitchFamily="18" charset="0"/>
              </a:rPr>
              <a:t>Open Source tools –Sugar CRM</a:t>
            </a:r>
            <a:endParaRPr kumimoji="0" lang="en-US" altLang="en-US" sz="2600">
              <a:latin typeface="Calibri" panose="020F0502020204030204" pitchFamily="34" charset="0"/>
              <a:ea typeface="MS PGothic" panose="020B0600070205080204" pitchFamily="34" charset="-128"/>
            </a:endParaRPr>
          </a:p>
        </p:txBody>
      </p:sp>
      <p:sp>
        <p:nvSpPr>
          <p:cNvPr id="6" name="Rectangle 5"/>
          <p:cNvSpPr/>
          <p:nvPr/>
        </p:nvSpPr>
        <p:spPr>
          <a:xfrm>
            <a:off x="3779838" y="6604000"/>
            <a:ext cx="5364162"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ransition spd="slow"/>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85800" y="228600"/>
            <a:ext cx="7772400" cy="1143000"/>
          </a:xfrm>
        </p:spPr>
        <p:txBody>
          <a:bodyPr/>
          <a:lstStyle/>
          <a:p>
            <a:pPr>
              <a:defRPr/>
            </a:pPr>
            <a:r>
              <a:rPr lang="en-GB" altLang="en-US" sz="4000" smtClean="0"/>
              <a:t>Customer Relationship Management</a:t>
            </a:r>
          </a:p>
        </p:txBody>
      </p:sp>
      <p:sp>
        <p:nvSpPr>
          <p:cNvPr id="21507" name="Rectangle 3"/>
          <p:cNvSpPr>
            <a:spLocks noGrp="1" noChangeArrowheads="1"/>
          </p:cNvSpPr>
          <p:nvPr>
            <p:ph type="body" idx="1"/>
          </p:nvPr>
        </p:nvSpPr>
        <p:spPr>
          <a:xfrm>
            <a:off x="179388" y="1524000"/>
            <a:ext cx="8785225" cy="4114800"/>
          </a:xfrm>
        </p:spPr>
        <p:txBody>
          <a:bodyPr/>
          <a:lstStyle/>
          <a:p>
            <a:pPr>
              <a:defRPr/>
            </a:pPr>
            <a:r>
              <a:rPr lang="en-GB" altLang="en-US" sz="2600" smtClean="0"/>
              <a:t>Cost of selling to a new customer is six times as high as to existing customer</a:t>
            </a:r>
          </a:p>
          <a:p>
            <a:pPr>
              <a:defRPr/>
            </a:pPr>
            <a:r>
              <a:rPr lang="en-GB" altLang="en-US" sz="2600" smtClean="0"/>
              <a:t>Each dissatisfied customer tells 8 to 10 people</a:t>
            </a:r>
          </a:p>
          <a:p>
            <a:pPr>
              <a:defRPr/>
            </a:pPr>
            <a:r>
              <a:rPr lang="en-GB" altLang="en-US" sz="2600" smtClean="0"/>
              <a:t>1 extra % of customer retention can boost turnover by as much as 15%</a:t>
            </a:r>
          </a:p>
          <a:p>
            <a:pPr>
              <a:defRPr/>
            </a:pPr>
            <a:r>
              <a:rPr lang="en-GB" altLang="en-US" sz="2600" smtClean="0"/>
              <a:t>Odds of selling to a new customer = 1/7 to an existing customer = 1/2</a:t>
            </a:r>
          </a:p>
          <a:p>
            <a:pPr>
              <a:defRPr/>
            </a:pPr>
            <a:r>
              <a:rPr lang="en-GB" altLang="en-US" sz="2600" smtClean="0"/>
              <a:t>70% of dissatisfied customers will do business again if they feel their complains are handled well</a:t>
            </a:r>
          </a:p>
          <a:p>
            <a:pPr>
              <a:defRPr/>
            </a:pPr>
            <a:r>
              <a:rPr lang="en-GB" altLang="en-US" sz="2600" smtClean="0"/>
              <a:t>Many companies don’t have proper customer support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a:defRPr/>
            </a:pPr>
            <a:r>
              <a:rPr lang="en-GB" altLang="en-US" smtClean="0"/>
              <a:t>Why CRM?</a:t>
            </a:r>
          </a:p>
        </p:txBody>
      </p:sp>
      <p:sp>
        <p:nvSpPr>
          <p:cNvPr id="22531" name="Rectangle 3"/>
          <p:cNvSpPr>
            <a:spLocks noGrp="1" noChangeArrowheads="1"/>
          </p:cNvSpPr>
          <p:nvPr>
            <p:ph type="body" idx="1"/>
          </p:nvPr>
        </p:nvSpPr>
        <p:spPr/>
        <p:txBody>
          <a:bodyPr/>
          <a:lstStyle/>
          <a:p>
            <a:pPr>
              <a:defRPr/>
            </a:pPr>
            <a:r>
              <a:rPr lang="en-GB" altLang="en-US" smtClean="0"/>
              <a:t>Customers don’t care about their suppliers’ internal difficulties</a:t>
            </a:r>
          </a:p>
          <a:p>
            <a:pPr>
              <a:defRPr/>
            </a:pPr>
            <a:r>
              <a:rPr lang="en-GB" altLang="en-US" smtClean="0"/>
              <a:t>They want to be able to access product and services at the least cost</a:t>
            </a:r>
          </a:p>
          <a:p>
            <a:pPr>
              <a:defRPr/>
            </a:pPr>
            <a:r>
              <a:rPr lang="en-GB" altLang="en-US" smtClean="0"/>
              <a:t>They want a single point of entry</a:t>
            </a:r>
          </a:p>
          <a:p>
            <a:pPr>
              <a:defRPr/>
            </a:pPr>
            <a:r>
              <a:rPr lang="en-GB" altLang="en-US" smtClean="0"/>
              <a:t>Existing loyalty programmes do they go far enough?</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a:xfrm>
            <a:off x="0" y="152400"/>
            <a:ext cx="9144000" cy="1066800"/>
          </a:xfrm>
        </p:spPr>
        <p:txBody>
          <a:bodyPr/>
          <a:lstStyle/>
          <a:p>
            <a:pPr>
              <a:defRPr/>
            </a:pPr>
            <a:r>
              <a:rPr lang="en-US" altLang="zh-CN" sz="4000" smtClean="0">
                <a:ea typeface="宋体" pitchFamily="2" charset="-122"/>
              </a:rPr>
              <a:t>Traditional and Relationship Model of Marketing</a:t>
            </a:r>
          </a:p>
        </p:txBody>
      </p:sp>
      <p:sp>
        <p:nvSpPr>
          <p:cNvPr id="120835" name="Rectangle 3"/>
          <p:cNvSpPr>
            <a:spLocks noGrp="1" noChangeArrowheads="1"/>
          </p:cNvSpPr>
          <p:nvPr>
            <p:ph type="body" idx="1"/>
          </p:nvPr>
        </p:nvSpPr>
        <p:spPr>
          <a:xfrm>
            <a:off x="-684213" y="1203325"/>
            <a:ext cx="9144001" cy="5327650"/>
          </a:xfrm>
          <a:solidFill>
            <a:schemeClr val="bg2">
              <a:lumMod val="50000"/>
            </a:schemeClr>
          </a:solidFill>
        </p:spPr>
        <p:txBody>
          <a:bodyPr/>
          <a:lstStyle/>
          <a:p>
            <a:pPr lvl="2">
              <a:lnSpc>
                <a:spcPct val="90000"/>
              </a:lnSpc>
              <a:defRPr/>
            </a:pPr>
            <a:r>
              <a:rPr lang="en-US" altLang="zh-CN" b="1" dirty="0" smtClean="0">
                <a:effectLst/>
                <a:ea typeface="宋体" pitchFamily="2" charset="-122"/>
              </a:rPr>
              <a:t>Traditional Transactional Model</a:t>
            </a:r>
            <a:r>
              <a:rPr lang="en-US" altLang="zh-CN" dirty="0" smtClean="0">
                <a:ea typeface="宋体" pitchFamily="2" charset="-122"/>
              </a:rPr>
              <a:t>:</a:t>
            </a:r>
          </a:p>
          <a:p>
            <a:pPr lvl="3">
              <a:lnSpc>
                <a:spcPct val="90000"/>
              </a:lnSpc>
              <a:defRPr/>
            </a:pPr>
            <a:r>
              <a:rPr lang="en-US" altLang="zh-CN" sz="2400" dirty="0">
                <a:ea typeface="宋体" pitchFamily="2" charset="-122"/>
              </a:rPr>
              <a:t>O</a:t>
            </a:r>
            <a:r>
              <a:rPr lang="en-US" altLang="zh-CN" sz="2400" dirty="0" smtClean="0">
                <a:ea typeface="宋体" pitchFamily="2" charset="-122"/>
              </a:rPr>
              <a:t>ne-off transaction,</a:t>
            </a:r>
          </a:p>
          <a:p>
            <a:pPr lvl="3">
              <a:lnSpc>
                <a:spcPct val="90000"/>
              </a:lnSpc>
              <a:defRPr/>
            </a:pPr>
            <a:r>
              <a:rPr lang="en-US" altLang="zh-CN" sz="2400" dirty="0" smtClean="0">
                <a:ea typeface="宋体" pitchFamily="2" charset="-122"/>
              </a:rPr>
              <a:t>Short-term orientation</a:t>
            </a:r>
          </a:p>
          <a:p>
            <a:pPr lvl="3">
              <a:lnSpc>
                <a:spcPct val="90000"/>
              </a:lnSpc>
              <a:defRPr/>
            </a:pPr>
            <a:r>
              <a:rPr lang="en-US" altLang="zh-CN" sz="2400" dirty="0" smtClean="0">
                <a:ea typeface="宋体" pitchFamily="2" charset="-122"/>
              </a:rPr>
              <a:t>Sales to anonymous buyers</a:t>
            </a:r>
          </a:p>
          <a:p>
            <a:pPr lvl="3">
              <a:lnSpc>
                <a:spcPct val="90000"/>
              </a:lnSpc>
              <a:defRPr/>
            </a:pPr>
            <a:r>
              <a:rPr lang="en-US" altLang="zh-CN" sz="2400" dirty="0" smtClean="0">
                <a:ea typeface="宋体" pitchFamily="2" charset="-122"/>
              </a:rPr>
              <a:t>Salesperson is the main interface between buyers and sellers </a:t>
            </a:r>
          </a:p>
          <a:p>
            <a:pPr lvl="3">
              <a:lnSpc>
                <a:spcPct val="90000"/>
              </a:lnSpc>
              <a:defRPr/>
            </a:pPr>
            <a:r>
              <a:rPr lang="en-US" altLang="zh-CN" sz="2400" dirty="0" smtClean="0">
                <a:ea typeface="宋体" pitchFamily="2" charset="-122"/>
              </a:rPr>
              <a:t>Push Strategy </a:t>
            </a:r>
          </a:p>
          <a:p>
            <a:pPr lvl="2">
              <a:lnSpc>
                <a:spcPct val="90000"/>
              </a:lnSpc>
              <a:defRPr/>
            </a:pPr>
            <a:r>
              <a:rPr lang="en-US" altLang="zh-CN" b="1" dirty="0" smtClean="0">
                <a:effectLst/>
                <a:ea typeface="宋体" pitchFamily="2" charset="-122"/>
              </a:rPr>
              <a:t>New Relationship Model:</a:t>
            </a:r>
            <a:r>
              <a:rPr lang="en-US" altLang="zh-CN" dirty="0" smtClean="0">
                <a:ea typeface="宋体" pitchFamily="2" charset="-122"/>
              </a:rPr>
              <a:t> </a:t>
            </a:r>
          </a:p>
          <a:p>
            <a:pPr lvl="3">
              <a:lnSpc>
                <a:spcPct val="90000"/>
              </a:lnSpc>
              <a:defRPr/>
            </a:pPr>
            <a:r>
              <a:rPr lang="en-US" altLang="zh-CN" sz="2400" dirty="0" smtClean="0">
                <a:ea typeface="宋体" pitchFamily="2" charset="-122"/>
              </a:rPr>
              <a:t>Repeating purchase</a:t>
            </a:r>
          </a:p>
          <a:p>
            <a:pPr lvl="3">
              <a:lnSpc>
                <a:spcPct val="90000"/>
              </a:lnSpc>
              <a:defRPr/>
            </a:pPr>
            <a:r>
              <a:rPr lang="en-US" altLang="zh-CN" sz="2400" dirty="0" smtClean="0">
                <a:ea typeface="宋体" pitchFamily="2" charset="-122"/>
              </a:rPr>
              <a:t>Long-term orientation</a:t>
            </a:r>
          </a:p>
          <a:p>
            <a:pPr lvl="3">
              <a:lnSpc>
                <a:spcPct val="90000"/>
              </a:lnSpc>
              <a:defRPr/>
            </a:pPr>
            <a:r>
              <a:rPr lang="en-US" altLang="zh-CN" sz="2400" dirty="0" smtClean="0">
                <a:ea typeface="宋体" pitchFamily="2" charset="-122"/>
              </a:rPr>
              <a:t>Tracking buyers’ names</a:t>
            </a:r>
          </a:p>
          <a:p>
            <a:pPr lvl="3">
              <a:lnSpc>
                <a:spcPct val="90000"/>
              </a:lnSpc>
              <a:defRPr/>
            </a:pPr>
            <a:r>
              <a:rPr lang="en-US" altLang="zh-CN" sz="2400" dirty="0" smtClean="0">
                <a:ea typeface="宋体" pitchFamily="2" charset="-122"/>
              </a:rPr>
              <a:t>Gain commitment from customers</a:t>
            </a:r>
          </a:p>
          <a:p>
            <a:pPr lvl="3">
              <a:lnSpc>
                <a:spcPct val="90000"/>
              </a:lnSpc>
              <a:defRPr/>
            </a:pPr>
            <a:r>
              <a:rPr lang="en-US" altLang="zh-CN" sz="2400" dirty="0" smtClean="0">
                <a:ea typeface="宋体" pitchFamily="2" charset="-122"/>
              </a:rPr>
              <a:t>Both Push and Pull Strategy </a:t>
            </a:r>
          </a:p>
        </p:txBody>
      </p:sp>
      <p:sp>
        <p:nvSpPr>
          <p:cNvPr id="20484" name="TextBox 1"/>
          <p:cNvSpPr txBox="1">
            <a:spLocks noChangeArrowheads="1"/>
          </p:cNvSpPr>
          <p:nvPr/>
        </p:nvSpPr>
        <p:spPr bwMode="auto">
          <a:xfrm>
            <a:off x="6443663" y="5157788"/>
            <a:ext cx="252095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en-GB" altLang="en-US" sz="2400" b="1">
                <a:solidFill>
                  <a:srgbClr val="FFFF00"/>
                </a:solidFill>
                <a:latin typeface="Arial" panose="020B0604020202020204" pitchFamily="34" charset="0"/>
              </a:rPr>
              <a:t>focus on relationships</a:t>
            </a:r>
            <a:endParaRPr kumimoji="0" lang="en-GB" altLang="en-US" sz="2400">
              <a:solidFill>
                <a:srgbClr val="FFFF00"/>
              </a:solidFill>
              <a:latin typeface="Times New Roman" panose="02020603050405020304" pitchFamily="18" charset="0"/>
            </a:endParaRPr>
          </a:p>
        </p:txBody>
      </p:sp>
      <p:sp>
        <p:nvSpPr>
          <p:cNvPr id="20485" name="Right Brace 2"/>
          <p:cNvSpPr>
            <a:spLocks/>
          </p:cNvSpPr>
          <p:nvPr/>
        </p:nvSpPr>
        <p:spPr bwMode="auto">
          <a:xfrm>
            <a:off x="5364163" y="4437063"/>
            <a:ext cx="936625" cy="1944687"/>
          </a:xfrm>
          <a:prstGeom prst="rightBrace">
            <a:avLst>
              <a:gd name="adj1" fmla="val 8334"/>
              <a:gd name="adj2" fmla="val 50000"/>
            </a:avLst>
          </a:prstGeom>
          <a:noFill/>
          <a:ln w="12700" cap="sq" algn="ctr">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endParaRPr kumimoji="0" lang="en-GB" altLang="en-US" sz="2400">
              <a:latin typeface="Times New Roman" panose="02020603050405020304" pitchFamily="18" charset="0"/>
            </a:endParaRPr>
          </a:p>
        </p:txBody>
      </p:sp>
      <p:sp>
        <p:nvSpPr>
          <p:cNvPr id="2" name="TextBox 1"/>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defRPr/>
            </a:pPr>
            <a:r>
              <a:rPr lang="en-GB" altLang="en-US" smtClean="0"/>
              <a:t>The 3 phases of CRM</a:t>
            </a:r>
          </a:p>
        </p:txBody>
      </p:sp>
      <p:sp>
        <p:nvSpPr>
          <p:cNvPr id="23555" name="Rectangle 3"/>
          <p:cNvSpPr>
            <a:spLocks noGrp="1" noChangeArrowheads="1"/>
          </p:cNvSpPr>
          <p:nvPr>
            <p:ph type="body" idx="1"/>
          </p:nvPr>
        </p:nvSpPr>
        <p:spPr>
          <a:xfrm>
            <a:off x="492125" y="1417638"/>
            <a:ext cx="7772400" cy="4819650"/>
          </a:xfrm>
        </p:spPr>
        <p:txBody>
          <a:bodyPr/>
          <a:lstStyle/>
          <a:p>
            <a:pPr>
              <a:defRPr/>
            </a:pPr>
            <a:r>
              <a:rPr lang="en-GB" altLang="en-US" sz="2500" smtClean="0"/>
              <a:t>Acquiring new customers</a:t>
            </a:r>
          </a:p>
          <a:p>
            <a:pPr lvl="1">
              <a:defRPr/>
            </a:pPr>
            <a:r>
              <a:rPr lang="en-GB" altLang="en-US" sz="2500" smtClean="0"/>
              <a:t>by promotion</a:t>
            </a:r>
          </a:p>
          <a:p>
            <a:pPr lvl="1">
              <a:defRPr/>
            </a:pPr>
            <a:r>
              <a:rPr lang="en-GB" altLang="en-US" sz="2500" smtClean="0"/>
              <a:t>leading edge product backed by superior service</a:t>
            </a:r>
          </a:p>
          <a:p>
            <a:pPr>
              <a:defRPr/>
            </a:pPr>
            <a:r>
              <a:rPr lang="en-GB" altLang="en-US" sz="2500" smtClean="0"/>
              <a:t>Enhancing profitability of existing customers</a:t>
            </a:r>
          </a:p>
          <a:p>
            <a:pPr lvl="1">
              <a:defRPr/>
            </a:pPr>
            <a:r>
              <a:rPr lang="en-GB" altLang="en-US" sz="2500" smtClean="0"/>
              <a:t>cross-selling and up-selling (one stop shopping)</a:t>
            </a:r>
          </a:p>
          <a:p>
            <a:pPr lvl="1">
              <a:defRPr/>
            </a:pPr>
            <a:r>
              <a:rPr lang="en-GB" altLang="en-US" sz="2500" smtClean="0"/>
              <a:t>additional services</a:t>
            </a:r>
          </a:p>
          <a:p>
            <a:pPr>
              <a:defRPr/>
            </a:pPr>
            <a:r>
              <a:rPr lang="en-GB" altLang="en-US" sz="2500" smtClean="0"/>
              <a:t>Retaining most profitable customers</a:t>
            </a:r>
          </a:p>
          <a:p>
            <a:pPr lvl="1">
              <a:defRPr/>
            </a:pPr>
            <a:r>
              <a:rPr lang="en-GB" altLang="en-US" sz="2500" smtClean="0"/>
              <a:t>best customer list</a:t>
            </a:r>
          </a:p>
          <a:p>
            <a:pPr lvl="1">
              <a:defRPr/>
            </a:pPr>
            <a:r>
              <a:rPr lang="en-GB" altLang="en-US" sz="2500" smtClean="0"/>
              <a:t>customer profitability analysis</a:t>
            </a:r>
          </a:p>
          <a:p>
            <a:pPr lvl="1">
              <a:defRPr/>
            </a:pPr>
            <a:r>
              <a:rPr lang="en-GB" altLang="en-US" sz="2500" smtClean="0"/>
              <a:t>make best offer to best customer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a:defRPr/>
            </a:pPr>
            <a:endParaRPr lang="zh-CN" altLang="en-US" smtClean="0">
              <a:ea typeface="宋体" pitchFamily="2" charset="-122"/>
            </a:endParaRPr>
          </a:p>
        </p:txBody>
      </p:sp>
      <p:sp>
        <p:nvSpPr>
          <p:cNvPr id="47107" name="Rectangle 3"/>
          <p:cNvSpPr>
            <a:spLocks noGrp="1" noChangeArrowheads="1"/>
          </p:cNvSpPr>
          <p:nvPr>
            <p:ph type="body" idx="1"/>
          </p:nvPr>
        </p:nvSpPr>
        <p:spPr/>
        <p:txBody>
          <a:bodyPr/>
          <a:lstStyle/>
          <a:p>
            <a:pPr>
              <a:defRPr/>
            </a:pPr>
            <a:endParaRPr lang="zh-CN" altLang="en-US" smtClean="0">
              <a:ea typeface="宋体" pitchFamily="2" charset="-122"/>
            </a:endParaRPr>
          </a:p>
        </p:txBody>
      </p:sp>
      <p:pic>
        <p:nvPicPr>
          <p:cNvPr id="23556" name="Picture 4" descr="PE2058 Ch08-07.gif                                             0001EC53Adam's work                    B65CE38B:"/>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73038" y="0"/>
            <a:ext cx="8863012" cy="678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7874000" y="6604000"/>
            <a:ext cx="1258888" cy="254000"/>
          </a:xfrm>
          <a:prstGeom prst="rect">
            <a:avLst/>
          </a:prstGeom>
          <a:noFill/>
        </p:spPr>
        <p:txBody>
          <a:bodyPr>
            <a:spAutoFit/>
          </a:bodyPr>
          <a:lstStyle/>
          <a:p>
            <a:pPr>
              <a:defRPr/>
            </a:pPr>
            <a:r>
              <a:rPr lang="en-GB" sz="1050" dirty="0">
                <a:solidFill>
                  <a:schemeClr val="accent4">
                    <a:lumMod val="10000"/>
                  </a:schemeClr>
                </a:solidFill>
                <a:cs typeface="Arial" charset="0"/>
              </a:rPr>
              <a:t>Chaffey (2015)</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a:defRPr/>
            </a:pPr>
            <a:endParaRPr lang="zh-CN" altLang="en-US" smtClean="0">
              <a:ea typeface="宋体" pitchFamily="2" charset="-122"/>
            </a:endParaRPr>
          </a:p>
        </p:txBody>
      </p:sp>
      <p:sp>
        <p:nvSpPr>
          <p:cNvPr id="48131" name="Rectangle 3"/>
          <p:cNvSpPr>
            <a:spLocks noGrp="1" noChangeArrowheads="1"/>
          </p:cNvSpPr>
          <p:nvPr>
            <p:ph type="body" idx="1"/>
          </p:nvPr>
        </p:nvSpPr>
        <p:spPr/>
        <p:txBody>
          <a:bodyPr/>
          <a:lstStyle/>
          <a:p>
            <a:pPr>
              <a:defRPr/>
            </a:pPr>
            <a:endParaRPr lang="zh-CN" altLang="en-US" smtClean="0">
              <a:ea typeface="宋体" pitchFamily="2" charset="-122"/>
            </a:endParaRPr>
          </a:p>
        </p:txBody>
      </p:sp>
      <p:pic>
        <p:nvPicPr>
          <p:cNvPr id="25604" name="Picture 4" descr="PE2058 Ch08-08.gif                                             0001EC53Adam's work                    B65CE38B:"/>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252413" y="-30163"/>
            <a:ext cx="8791575" cy="673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5" name="TextBox 1"/>
          <p:cNvSpPr txBox="1">
            <a:spLocks noChangeArrowheads="1"/>
          </p:cNvSpPr>
          <p:nvPr/>
        </p:nvSpPr>
        <p:spPr bwMode="auto">
          <a:xfrm>
            <a:off x="395288" y="3573463"/>
            <a:ext cx="2376487"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en-GB" altLang="en-US" sz="2400">
                <a:solidFill>
                  <a:srgbClr val="FF0000"/>
                </a:solidFill>
                <a:latin typeface="Times New Roman" panose="02020603050405020304" pitchFamily="18" charset="0"/>
              </a:rPr>
              <a:t>Mass customisation through a process of personalisation</a:t>
            </a:r>
          </a:p>
        </p:txBody>
      </p:sp>
      <p:sp>
        <p:nvSpPr>
          <p:cNvPr id="6" name="TextBox 5"/>
          <p:cNvSpPr txBox="1"/>
          <p:nvPr/>
        </p:nvSpPr>
        <p:spPr>
          <a:xfrm>
            <a:off x="7885113" y="6484938"/>
            <a:ext cx="1258887" cy="254000"/>
          </a:xfrm>
          <a:prstGeom prst="rect">
            <a:avLst/>
          </a:prstGeom>
          <a:noFill/>
        </p:spPr>
        <p:txBody>
          <a:bodyPr>
            <a:spAutoFit/>
          </a:bodyPr>
          <a:lstStyle/>
          <a:p>
            <a:pPr>
              <a:defRPr/>
            </a:pPr>
            <a:r>
              <a:rPr lang="en-GB" sz="1050" dirty="0">
                <a:solidFill>
                  <a:schemeClr val="accent4">
                    <a:lumMod val="10000"/>
                  </a:schemeClr>
                </a:solidFill>
                <a:cs typeface="Arial" charset="0"/>
              </a:rPr>
              <a:t>Chaffey (2015)</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79388" y="152400"/>
            <a:ext cx="8785225" cy="1066800"/>
          </a:xfrm>
        </p:spPr>
        <p:txBody>
          <a:bodyPr/>
          <a:lstStyle/>
          <a:p>
            <a:pPr>
              <a:defRPr/>
            </a:pPr>
            <a:r>
              <a:rPr lang="en-US" altLang="zh-CN" sz="4000" dirty="0" smtClean="0">
                <a:ea typeface="宋体" pitchFamily="2" charset="-122"/>
              </a:rPr>
              <a:t>One-to-one and Relationship Marketing</a:t>
            </a:r>
          </a:p>
        </p:txBody>
      </p:sp>
      <p:sp>
        <p:nvSpPr>
          <p:cNvPr id="13315" name="Rectangle 3"/>
          <p:cNvSpPr>
            <a:spLocks noGrp="1" noChangeArrowheads="1"/>
          </p:cNvSpPr>
          <p:nvPr>
            <p:ph type="body" idx="1"/>
          </p:nvPr>
        </p:nvSpPr>
        <p:spPr>
          <a:xfrm>
            <a:off x="179388" y="1447800"/>
            <a:ext cx="8785225" cy="5294313"/>
          </a:xfrm>
          <a:solidFill>
            <a:schemeClr val="bg2">
              <a:lumMod val="50000"/>
            </a:schemeClr>
          </a:solidFill>
        </p:spPr>
        <p:txBody>
          <a:bodyPr/>
          <a:lstStyle/>
          <a:p>
            <a:pPr>
              <a:lnSpc>
                <a:spcPct val="80000"/>
              </a:lnSpc>
              <a:defRPr/>
            </a:pPr>
            <a:r>
              <a:rPr lang="en-US" altLang="zh-CN" sz="2800" dirty="0" smtClean="0">
                <a:effectLst/>
                <a:ea typeface="宋体" panose="02010600030101010101" pitchFamily="2" charset="-122"/>
              </a:rPr>
              <a:t>One-to-one marketing:</a:t>
            </a:r>
            <a:r>
              <a:rPr lang="en-US" altLang="zh-CN" sz="2800" b="1" dirty="0" smtClean="0">
                <a:effectLst/>
                <a:ea typeface="宋体" panose="02010600030101010101" pitchFamily="2" charset="-122"/>
              </a:rPr>
              <a:t> </a:t>
            </a:r>
            <a:r>
              <a:rPr lang="en-US" altLang="zh-CN" sz="2800" dirty="0" smtClean="0">
                <a:effectLst/>
                <a:ea typeface="宋体" panose="02010600030101010101" pitchFamily="2" charset="-122"/>
              </a:rPr>
              <a:t>Marketing that treats each customer in a unique way; offering customized products &amp; services.</a:t>
            </a:r>
          </a:p>
          <a:p>
            <a:pPr>
              <a:lnSpc>
                <a:spcPct val="80000"/>
              </a:lnSpc>
              <a:defRPr/>
            </a:pPr>
            <a:endParaRPr lang="en-US" altLang="zh-CN" sz="2800" i="1" dirty="0" smtClean="0">
              <a:effectLst/>
              <a:ea typeface="宋体" panose="02010600030101010101" pitchFamily="2" charset="-122"/>
            </a:endParaRPr>
          </a:p>
          <a:p>
            <a:pPr>
              <a:lnSpc>
                <a:spcPct val="80000"/>
              </a:lnSpc>
              <a:defRPr/>
            </a:pPr>
            <a:r>
              <a:rPr lang="en-US" altLang="zh-CN" sz="2800" dirty="0" smtClean="0">
                <a:effectLst/>
                <a:ea typeface="宋体" panose="02010600030101010101" pitchFamily="2" charset="-122"/>
              </a:rPr>
              <a:t>Personalization:</a:t>
            </a:r>
            <a:r>
              <a:rPr lang="en-US" altLang="zh-CN" sz="2800" b="1" dirty="0" smtClean="0">
                <a:effectLst/>
                <a:ea typeface="宋体" panose="02010600030101010101" pitchFamily="2" charset="-122"/>
              </a:rPr>
              <a:t> </a:t>
            </a:r>
            <a:r>
              <a:rPr lang="en-US" altLang="zh-CN" sz="2800" dirty="0" smtClean="0">
                <a:effectLst/>
                <a:ea typeface="宋体" panose="02010600030101010101" pitchFamily="2" charset="-122"/>
              </a:rPr>
              <a:t>The matching of services, products, and advertising content to individual customers</a:t>
            </a:r>
          </a:p>
          <a:p>
            <a:pPr>
              <a:lnSpc>
                <a:spcPct val="80000"/>
              </a:lnSpc>
              <a:defRPr/>
            </a:pPr>
            <a:endParaRPr lang="en-US" altLang="zh-CN" sz="2800" dirty="0" smtClean="0">
              <a:effectLst/>
              <a:ea typeface="宋体" panose="02010600030101010101" pitchFamily="2" charset="-122"/>
            </a:endParaRPr>
          </a:p>
          <a:p>
            <a:pPr>
              <a:lnSpc>
                <a:spcPct val="80000"/>
              </a:lnSpc>
              <a:defRPr/>
            </a:pPr>
            <a:r>
              <a:rPr lang="en-US" altLang="zh-CN" sz="2800" dirty="0" smtClean="0">
                <a:effectLst/>
                <a:ea typeface="宋体" panose="02010600030101010101" pitchFamily="2" charset="-122"/>
              </a:rPr>
              <a:t>Relationship marketing: Building, managing, retaining, and extending relationship</a:t>
            </a:r>
          </a:p>
          <a:p>
            <a:pPr lvl="1">
              <a:lnSpc>
                <a:spcPct val="80000"/>
              </a:lnSpc>
              <a:defRPr/>
            </a:pPr>
            <a:r>
              <a:rPr lang="en-US" altLang="zh-CN" dirty="0" smtClean="0">
                <a:effectLst/>
                <a:ea typeface="宋体" panose="02010600030101010101" pitchFamily="2" charset="-122"/>
              </a:rPr>
              <a:t>a new business-wide strategy </a:t>
            </a:r>
          </a:p>
          <a:p>
            <a:pPr lvl="1">
              <a:lnSpc>
                <a:spcPct val="80000"/>
              </a:lnSpc>
              <a:defRPr/>
            </a:pPr>
            <a:r>
              <a:rPr lang="en-US" altLang="zh-CN" dirty="0" smtClean="0">
                <a:effectLst/>
                <a:ea typeface="宋体" panose="02010600030101010101" pitchFamily="2" charset="-122"/>
                <a:cs typeface="Times New Roman" panose="02020603050405020304" pitchFamily="18" charset="0"/>
              </a:rPr>
              <a:t>a customer-centric business strategy focusing on managing and optimizing entire customer life cycle.</a:t>
            </a: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p:txBody>
          <a:bodyPr/>
          <a:lstStyle/>
          <a:p>
            <a:pPr>
              <a:defRPr/>
            </a:pPr>
            <a:r>
              <a:rPr lang="en-US" altLang="zh-CN" sz="4000" smtClean="0">
                <a:ea typeface="宋体" pitchFamily="2" charset="-122"/>
              </a:rPr>
              <a:t>New Marketing Model </a:t>
            </a:r>
            <a:br>
              <a:rPr lang="en-US" altLang="zh-CN" sz="4000" smtClean="0">
                <a:ea typeface="宋体" pitchFamily="2" charset="-122"/>
              </a:rPr>
            </a:br>
            <a:r>
              <a:rPr lang="en-US" altLang="zh-CN" sz="4000" smtClean="0">
                <a:ea typeface="宋体" pitchFamily="2" charset="-122"/>
              </a:rPr>
              <a:t>in Sell-side E-commerce</a:t>
            </a:r>
          </a:p>
        </p:txBody>
      </p:sp>
      <p:sp>
        <p:nvSpPr>
          <p:cNvPr id="123907" name="Rectangle 3"/>
          <p:cNvSpPr>
            <a:spLocks noGrp="1" noChangeArrowheads="1"/>
          </p:cNvSpPr>
          <p:nvPr>
            <p:ph type="body" idx="1"/>
          </p:nvPr>
        </p:nvSpPr>
        <p:spPr>
          <a:xfrm>
            <a:off x="0" y="1412875"/>
            <a:ext cx="9144000" cy="5445125"/>
          </a:xfrm>
          <a:solidFill>
            <a:schemeClr val="bg2">
              <a:lumMod val="50000"/>
            </a:schemeClr>
          </a:solidFill>
        </p:spPr>
        <p:txBody>
          <a:bodyPr/>
          <a:lstStyle/>
          <a:p>
            <a:pPr>
              <a:lnSpc>
                <a:spcPct val="80000"/>
              </a:lnSpc>
              <a:defRPr/>
            </a:pPr>
            <a:r>
              <a:rPr lang="en-US" altLang="zh-CN" sz="2800" dirty="0" smtClean="0">
                <a:solidFill>
                  <a:srgbClr val="FFFF00"/>
                </a:solidFill>
                <a:ea typeface="宋体" pitchFamily="2" charset="-122"/>
              </a:rPr>
              <a:t>CRM</a:t>
            </a:r>
            <a:r>
              <a:rPr lang="en-US" altLang="zh-CN" sz="2800" dirty="0" smtClean="0">
                <a:ea typeface="宋体" pitchFamily="2" charset="-122"/>
              </a:rPr>
              <a:t>: a part of Relationship Marketing</a:t>
            </a:r>
          </a:p>
          <a:p>
            <a:pPr lvl="1">
              <a:lnSpc>
                <a:spcPct val="80000"/>
              </a:lnSpc>
              <a:defRPr/>
            </a:pPr>
            <a:r>
              <a:rPr lang="en-US" altLang="zh-CN" dirty="0" smtClean="0">
                <a:ea typeface="宋体" pitchFamily="2" charset="-122"/>
              </a:rPr>
              <a:t>The </a:t>
            </a:r>
            <a:r>
              <a:rPr lang="en-US" altLang="zh-CN" dirty="0" smtClean="0">
                <a:solidFill>
                  <a:srgbClr val="FFFF00"/>
                </a:solidFill>
                <a:ea typeface="宋体" pitchFamily="2" charset="-122"/>
              </a:rPr>
              <a:t>implementation part of Relationship marketing </a:t>
            </a:r>
            <a:r>
              <a:rPr lang="en-US" altLang="zh-CN" dirty="0" smtClean="0">
                <a:ea typeface="宋体" pitchFamily="2" charset="-122"/>
                <a:cs typeface="Times New Roman" pitchFamily="18" charset="0"/>
              </a:rPr>
              <a:t>CRM.</a:t>
            </a:r>
          </a:p>
          <a:p>
            <a:pPr lvl="1">
              <a:lnSpc>
                <a:spcPct val="80000"/>
              </a:lnSpc>
              <a:defRPr/>
            </a:pPr>
            <a:r>
              <a:rPr lang="en-US" altLang="zh-CN" dirty="0" smtClean="0">
                <a:ea typeface="宋体" pitchFamily="2" charset="-122"/>
                <a:cs typeface="Times New Roman" pitchFamily="18" charset="0"/>
              </a:rPr>
              <a:t>Demand re-engineering of work processes with customer in focus.</a:t>
            </a:r>
            <a:endParaRPr lang="en-US" altLang="zh-CN" dirty="0" smtClean="0">
              <a:ea typeface="宋体" pitchFamily="2" charset="-122"/>
            </a:endParaRPr>
          </a:p>
          <a:p>
            <a:pPr>
              <a:lnSpc>
                <a:spcPct val="80000"/>
              </a:lnSpc>
              <a:defRPr/>
            </a:pPr>
            <a:endParaRPr lang="en-US" altLang="zh-CN" sz="2800" dirty="0" smtClean="0">
              <a:ea typeface="宋体" pitchFamily="2" charset="-122"/>
            </a:endParaRPr>
          </a:p>
          <a:p>
            <a:pPr>
              <a:lnSpc>
                <a:spcPct val="80000"/>
              </a:lnSpc>
              <a:defRPr/>
            </a:pPr>
            <a:r>
              <a:rPr lang="en-US" altLang="zh-CN" sz="2800" dirty="0" smtClean="0">
                <a:ea typeface="宋体" pitchFamily="2" charset="-122"/>
              </a:rPr>
              <a:t>CRM is the extension and consolidation of sell-side </a:t>
            </a:r>
          </a:p>
          <a:p>
            <a:pPr marL="0" indent="0">
              <a:lnSpc>
                <a:spcPct val="80000"/>
              </a:lnSpc>
              <a:buFont typeface="Wingdings" panose="05000000000000000000" pitchFamily="2" charset="2"/>
              <a:buNone/>
              <a:tabLst>
                <a:tab pos="344488" algn="l"/>
              </a:tabLst>
              <a:defRPr/>
            </a:pPr>
            <a:r>
              <a:rPr lang="en-US" altLang="zh-CN" sz="2800" dirty="0" smtClean="0">
                <a:ea typeface="宋体" pitchFamily="2" charset="-122"/>
              </a:rPr>
              <a:t>   E-Commerce by building and retaining long-term 	customer relationship.</a:t>
            </a:r>
          </a:p>
          <a:p>
            <a:pPr>
              <a:lnSpc>
                <a:spcPct val="80000"/>
              </a:lnSpc>
              <a:defRPr/>
            </a:pPr>
            <a:endParaRPr lang="en-US" altLang="zh-CN" sz="2800" dirty="0" smtClean="0">
              <a:ea typeface="宋体" pitchFamily="2" charset="-122"/>
            </a:endParaRPr>
          </a:p>
          <a:p>
            <a:pPr>
              <a:lnSpc>
                <a:spcPct val="80000"/>
              </a:lnSpc>
              <a:defRPr/>
            </a:pPr>
            <a:r>
              <a:rPr lang="en-US" altLang="zh-CN" sz="2800" dirty="0" smtClean="0">
                <a:ea typeface="宋体" pitchFamily="2" charset="-122"/>
              </a:rPr>
              <a:t>Goal is to, convince your customers that you </a:t>
            </a:r>
            <a:r>
              <a:rPr lang="en-US" altLang="zh-CN" sz="2800" dirty="0" smtClean="0">
                <a:solidFill>
                  <a:srgbClr val="FFFF00"/>
                </a:solidFill>
                <a:ea typeface="宋体" pitchFamily="2" charset="-122"/>
              </a:rPr>
              <a:t>add value </a:t>
            </a:r>
            <a:r>
              <a:rPr lang="en-US" altLang="zh-CN" sz="2800" dirty="0" smtClean="0">
                <a:ea typeface="宋体" pitchFamily="2" charset="-122"/>
              </a:rPr>
              <a:t>to their purchase. </a:t>
            </a: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a:defRPr/>
            </a:pPr>
            <a:r>
              <a:rPr lang="en-US" altLang="zh-CN" smtClean="0">
                <a:ea typeface="宋体" pitchFamily="2" charset="-122"/>
              </a:rPr>
              <a:t>CRM and Its </a:t>
            </a:r>
            <a:br>
              <a:rPr lang="en-US" altLang="zh-CN" smtClean="0">
                <a:ea typeface="宋体" pitchFamily="2" charset="-122"/>
              </a:rPr>
            </a:br>
            <a:r>
              <a:rPr lang="en-US" altLang="zh-CN" smtClean="0">
                <a:ea typeface="宋体" pitchFamily="2" charset="-122"/>
              </a:rPr>
              <a:t>Relationship with EC</a:t>
            </a:r>
          </a:p>
        </p:txBody>
      </p:sp>
      <p:sp>
        <p:nvSpPr>
          <p:cNvPr id="31747" name="Rectangle 3"/>
          <p:cNvSpPr>
            <a:spLocks noGrp="1" noChangeArrowheads="1"/>
          </p:cNvSpPr>
          <p:nvPr>
            <p:ph type="body" idx="1"/>
          </p:nvPr>
        </p:nvSpPr>
        <p:spPr>
          <a:xfrm>
            <a:off x="107950" y="1844675"/>
            <a:ext cx="9036050" cy="5408613"/>
          </a:xfrm>
        </p:spPr>
        <p:txBody>
          <a:bodyPr/>
          <a:lstStyle/>
          <a:p>
            <a:r>
              <a:rPr lang="en-US" altLang="zh-CN" sz="2800" smtClean="0">
                <a:effectLst/>
                <a:ea typeface="SimSun" panose="02010600030101010101" pitchFamily="2" charset="-122"/>
              </a:rPr>
              <a:t>Customer relationship management (CRM):</a:t>
            </a:r>
            <a:r>
              <a:rPr lang="en-US" altLang="zh-CN" sz="2800" b="1" smtClean="0">
                <a:effectLst/>
                <a:ea typeface="SimSun" panose="02010600030101010101" pitchFamily="2" charset="-122"/>
              </a:rPr>
              <a:t> “</a:t>
            </a:r>
            <a:r>
              <a:rPr lang="en-US" altLang="zh-CN" sz="2800" smtClean="0">
                <a:effectLst/>
                <a:ea typeface="SimSun" panose="02010600030101010101" pitchFamily="2" charset="-122"/>
              </a:rPr>
              <a:t>A customer service approach that focuses on building long-term and sustainable customer relationships that add value both for the customer and the company” Chaffey (2015).</a:t>
            </a:r>
          </a:p>
          <a:p>
            <a:endParaRPr lang="en-US" altLang="zh-CN" sz="2800" smtClean="0">
              <a:effectLst/>
              <a:ea typeface="SimSun" panose="02010600030101010101" pitchFamily="2" charset="-122"/>
            </a:endParaRPr>
          </a:p>
          <a:p>
            <a:r>
              <a:rPr lang="en-US" altLang="zh-CN" sz="2800" smtClean="0">
                <a:effectLst/>
                <a:ea typeface="SimSun" panose="02010600030101010101" pitchFamily="2" charset="-122"/>
              </a:rPr>
              <a:t>E-CRM:</a:t>
            </a:r>
            <a:r>
              <a:rPr lang="en-US" altLang="zh-CN" sz="2800" b="1" smtClean="0">
                <a:effectLst/>
                <a:ea typeface="SimSun" panose="02010600030101010101" pitchFamily="2" charset="-122"/>
              </a:rPr>
              <a:t> </a:t>
            </a:r>
            <a:r>
              <a:rPr lang="en-US" altLang="zh-CN" sz="2800" smtClean="0">
                <a:effectLst/>
                <a:ea typeface="SimSun" panose="02010600030101010101" pitchFamily="2" charset="-122"/>
              </a:rPr>
              <a:t>Customer relationship management conducted electronically, i.e. CRM Systems</a:t>
            </a: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07950" y="152400"/>
            <a:ext cx="8928100" cy="1066800"/>
          </a:xfrm>
        </p:spPr>
        <p:txBody>
          <a:bodyPr/>
          <a:lstStyle/>
          <a:p>
            <a:pPr>
              <a:defRPr/>
            </a:pPr>
            <a:r>
              <a:rPr lang="en-GB" altLang="zh-CN" sz="4000" dirty="0" smtClean="0">
                <a:ea typeface="宋体" pitchFamily="2" charset="-122"/>
              </a:rPr>
              <a:t>Customer Relationship Management</a:t>
            </a:r>
          </a:p>
        </p:txBody>
      </p:sp>
      <p:sp>
        <p:nvSpPr>
          <p:cNvPr id="19459" name="Rectangle 3"/>
          <p:cNvSpPr>
            <a:spLocks noGrp="1" noChangeArrowheads="1"/>
          </p:cNvSpPr>
          <p:nvPr>
            <p:ph type="body" idx="1"/>
          </p:nvPr>
        </p:nvSpPr>
        <p:spPr>
          <a:xfrm>
            <a:off x="107950" y="1412875"/>
            <a:ext cx="8928100" cy="5256213"/>
          </a:xfrm>
          <a:solidFill>
            <a:schemeClr val="bg2">
              <a:lumMod val="50000"/>
            </a:schemeClr>
          </a:solidFill>
        </p:spPr>
        <p:txBody>
          <a:bodyPr/>
          <a:lstStyle/>
          <a:p>
            <a:pPr>
              <a:defRPr/>
            </a:pPr>
            <a:r>
              <a:rPr lang="en-GB" altLang="zh-CN" sz="2800" smtClean="0">
                <a:effectLst/>
                <a:ea typeface="宋体" panose="02010600030101010101" pitchFamily="2" charset="-122"/>
              </a:rPr>
              <a:t>Traditional wisdom: the best customers you can have are the ones you have already</a:t>
            </a:r>
          </a:p>
          <a:p>
            <a:pPr lvl="1">
              <a:defRPr/>
            </a:pPr>
            <a:r>
              <a:rPr lang="en-GB" altLang="zh-CN" smtClean="0">
                <a:effectLst/>
                <a:ea typeface="宋体" panose="02010600030101010101" pitchFamily="2" charset="-122"/>
              </a:rPr>
              <a:t>It is said to cost 10 times more to get a new customer than to keep an existing one</a:t>
            </a:r>
          </a:p>
          <a:p>
            <a:pPr lvl="1">
              <a:defRPr/>
            </a:pPr>
            <a:endParaRPr lang="en-GB" altLang="zh-CN" smtClean="0">
              <a:effectLst/>
              <a:ea typeface="宋体" panose="02010600030101010101" pitchFamily="2" charset="-122"/>
            </a:endParaRPr>
          </a:p>
          <a:p>
            <a:pPr lvl="1">
              <a:defRPr/>
            </a:pPr>
            <a:r>
              <a:rPr lang="en-GB" altLang="zh-CN" smtClean="0">
                <a:effectLst/>
                <a:ea typeface="宋体" panose="02010600030101010101" pitchFamily="2" charset="-122"/>
              </a:rPr>
              <a:t>Cost of acquiring online customers 20-30% higher than for traditional businesses</a:t>
            </a:r>
          </a:p>
          <a:p>
            <a:pPr lvl="1">
              <a:defRPr/>
            </a:pPr>
            <a:endParaRPr lang="en-GB" altLang="zh-CN" smtClean="0">
              <a:effectLst/>
              <a:ea typeface="宋体" panose="02010600030101010101" pitchFamily="2" charset="-122"/>
            </a:endParaRPr>
          </a:p>
          <a:p>
            <a:pPr>
              <a:defRPr/>
            </a:pPr>
            <a:r>
              <a:rPr lang="en-GB" altLang="zh-CN" sz="2800" smtClean="0">
                <a:effectLst/>
                <a:ea typeface="宋体" panose="02010600030101010101" pitchFamily="2" charset="-122"/>
              </a:rPr>
              <a:t>CRM focuses on techniques for getting and keeping customers</a:t>
            </a: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8787" name="Rectangle 3"/>
          <p:cNvSpPr>
            <a:spLocks noGrp="1" noChangeArrowheads="1"/>
          </p:cNvSpPr>
          <p:nvPr>
            <p:ph type="title"/>
          </p:nvPr>
        </p:nvSpPr>
        <p:spPr>
          <a:xfrm>
            <a:off x="88900" y="115888"/>
            <a:ext cx="8951913" cy="1066800"/>
          </a:xfrm>
        </p:spPr>
        <p:txBody>
          <a:bodyPr/>
          <a:lstStyle/>
          <a:p>
            <a:pPr>
              <a:defRPr/>
            </a:pPr>
            <a:r>
              <a:rPr lang="en-US" altLang="zh-CN" dirty="0" smtClean="0">
                <a:ea typeface="宋体" pitchFamily="2" charset="-122"/>
              </a:rPr>
              <a:t>How do Market Leaders see CRM?</a:t>
            </a:r>
          </a:p>
        </p:txBody>
      </p:sp>
      <p:pic>
        <p:nvPicPr>
          <p:cNvPr id="35843" name="Picture 4" descr="haa35863_0204"/>
          <p:cNvPicPr>
            <a:picLocks noChangeAspect="1" noChangeArrowheads="1"/>
          </p:cNvPicPr>
          <p:nvPr/>
        </p:nvPicPr>
        <p:blipFill>
          <a:blip r:embed="rId3">
            <a:extLst>
              <a:ext uri="{28A0092B-C50C-407E-A947-70E740481C1C}">
                <a14:useLocalDpi xmlns:a14="http://schemas.microsoft.com/office/drawing/2010/main" val="0"/>
              </a:ext>
            </a:extLst>
          </a:blip>
          <a:srcRect r="990" b="8014"/>
          <a:stretch>
            <a:fillRect/>
          </a:stretch>
        </p:blipFill>
        <p:spPr bwMode="auto">
          <a:xfrm>
            <a:off x="179388" y="1773238"/>
            <a:ext cx="8772525" cy="482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6513" y="381000"/>
            <a:ext cx="8928100" cy="1066800"/>
          </a:xfrm>
        </p:spPr>
        <p:txBody>
          <a:bodyPr/>
          <a:lstStyle/>
          <a:p>
            <a:pPr>
              <a:defRPr/>
            </a:pPr>
            <a:r>
              <a:rPr lang="en-GB" sz="3600" dirty="0" smtClean="0"/>
              <a:t>CRM Comprises </a:t>
            </a:r>
            <a:r>
              <a:rPr lang="en-GB" sz="3600" dirty="0"/>
              <a:t>F</a:t>
            </a:r>
            <a:r>
              <a:rPr lang="en-GB" sz="3600" dirty="0" smtClean="0"/>
              <a:t>our Phases for Marketing </a:t>
            </a:r>
            <a:r>
              <a:rPr lang="en-GB" sz="3600" dirty="0"/>
              <a:t>A</a:t>
            </a:r>
            <a:r>
              <a:rPr lang="en-GB" sz="3600" dirty="0" smtClean="0"/>
              <a:t>ctivities </a:t>
            </a:r>
            <a:br>
              <a:rPr lang="en-GB" sz="3600" dirty="0" smtClean="0"/>
            </a:br>
            <a:endParaRPr lang="en-US" sz="3600" dirty="0"/>
          </a:p>
        </p:txBody>
      </p:sp>
      <p:sp>
        <p:nvSpPr>
          <p:cNvPr id="37891" name="Content Placeholder 2"/>
          <p:cNvSpPr>
            <a:spLocks noGrp="1"/>
          </p:cNvSpPr>
          <p:nvPr>
            <p:ph idx="1"/>
          </p:nvPr>
        </p:nvSpPr>
        <p:spPr>
          <a:xfrm>
            <a:off x="250825" y="1447800"/>
            <a:ext cx="8497888" cy="4357688"/>
          </a:xfrm>
        </p:spPr>
        <p:txBody>
          <a:bodyPr/>
          <a:lstStyle/>
          <a:p>
            <a:pPr eaLnBrk="1" hangingPunct="1">
              <a:buFont typeface="Wingdings" panose="05000000000000000000" pitchFamily="2" charset="2"/>
              <a:buChar char="§"/>
            </a:pPr>
            <a:r>
              <a:rPr lang="en-GB" altLang="en-US" smtClean="0">
                <a:effectLst/>
              </a:rPr>
              <a:t>customer </a:t>
            </a:r>
            <a:r>
              <a:rPr lang="en-GB" altLang="en-US" smtClean="0">
                <a:solidFill>
                  <a:srgbClr val="FFFF00"/>
                </a:solidFill>
                <a:effectLst/>
              </a:rPr>
              <a:t>selection</a:t>
            </a:r>
            <a:r>
              <a:rPr lang="en-GB" altLang="en-US" smtClean="0">
                <a:effectLst/>
              </a:rPr>
              <a:t>: define the type of customers a company wants to market to; </a:t>
            </a:r>
          </a:p>
          <a:p>
            <a:pPr eaLnBrk="1" hangingPunct="1">
              <a:buFont typeface="Wingdings" panose="05000000000000000000" pitchFamily="2" charset="2"/>
              <a:buChar char="§"/>
            </a:pPr>
            <a:r>
              <a:rPr lang="en-GB" altLang="en-US" smtClean="0">
                <a:effectLst/>
              </a:rPr>
              <a:t>customer </a:t>
            </a:r>
            <a:r>
              <a:rPr lang="en-GB" altLang="en-US" smtClean="0">
                <a:solidFill>
                  <a:srgbClr val="FFFF00"/>
                </a:solidFill>
                <a:effectLst/>
              </a:rPr>
              <a:t>acquisition</a:t>
            </a:r>
            <a:r>
              <a:rPr lang="en-GB" altLang="en-US" smtClean="0">
                <a:effectLst/>
              </a:rPr>
              <a:t>: acquiring new customers; </a:t>
            </a:r>
          </a:p>
          <a:p>
            <a:pPr eaLnBrk="1" hangingPunct="1">
              <a:buFont typeface="Wingdings" panose="05000000000000000000" pitchFamily="2" charset="2"/>
              <a:buChar char="§"/>
            </a:pPr>
            <a:r>
              <a:rPr lang="en-GB" altLang="en-US" smtClean="0">
                <a:solidFill>
                  <a:srgbClr val="FFFF00"/>
                </a:solidFill>
                <a:effectLst/>
              </a:rPr>
              <a:t>retention</a:t>
            </a:r>
            <a:r>
              <a:rPr lang="en-GB" altLang="en-US" smtClean="0">
                <a:effectLst/>
              </a:rPr>
              <a:t>: retaining new and existing customers; </a:t>
            </a:r>
          </a:p>
          <a:p>
            <a:pPr eaLnBrk="1" hangingPunct="1">
              <a:buFont typeface="Wingdings" panose="05000000000000000000" pitchFamily="2" charset="2"/>
              <a:buChar char="§"/>
            </a:pPr>
            <a:r>
              <a:rPr lang="en-GB" altLang="en-US" smtClean="0">
                <a:solidFill>
                  <a:srgbClr val="FFFF00"/>
                </a:solidFill>
                <a:effectLst/>
              </a:rPr>
              <a:t>extension</a:t>
            </a:r>
            <a:r>
              <a:rPr lang="en-GB" altLang="en-US" smtClean="0">
                <a:effectLst/>
              </a:rPr>
              <a:t>: increasing the depth or range of products that customers purchase. </a:t>
            </a:r>
          </a:p>
          <a:p>
            <a:pPr>
              <a:buFont typeface="Wingdings" panose="05000000000000000000" pitchFamily="2" charset="2"/>
              <a:buChar char="§"/>
            </a:pPr>
            <a:endParaRPr lang="en-US" altLang="en-US" smtClean="0">
              <a:effectLst/>
            </a:endParaRP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a:defRPr/>
            </a:pPr>
            <a:r>
              <a:rPr lang="en-GB" altLang="zh-CN" sz="4000" smtClean="0">
                <a:ea typeface="宋体" pitchFamily="2" charset="-122"/>
              </a:rPr>
              <a:t>The Phases of Customer Relationship Management</a:t>
            </a:r>
          </a:p>
        </p:txBody>
      </p:sp>
      <p:sp>
        <p:nvSpPr>
          <p:cNvPr id="39939" name="Rectangle 3"/>
          <p:cNvSpPr>
            <a:spLocks noGrp="1" noChangeArrowheads="1"/>
          </p:cNvSpPr>
          <p:nvPr>
            <p:ph type="body" idx="1"/>
          </p:nvPr>
        </p:nvSpPr>
        <p:spPr>
          <a:xfrm>
            <a:off x="201613" y="2349500"/>
            <a:ext cx="8893175" cy="5040313"/>
          </a:xfrm>
        </p:spPr>
        <p:txBody>
          <a:bodyPr/>
          <a:lstStyle/>
          <a:p>
            <a:pPr>
              <a:lnSpc>
                <a:spcPct val="90000"/>
              </a:lnSpc>
            </a:pPr>
            <a:r>
              <a:rPr lang="en-GB" altLang="zh-CN" sz="3000" smtClean="0">
                <a:effectLst/>
                <a:ea typeface="SimSun" panose="02010600030101010101" pitchFamily="2" charset="-122"/>
              </a:rPr>
              <a:t>Closely related idea: </a:t>
            </a:r>
            <a:r>
              <a:rPr lang="en-GB" altLang="zh-CN" sz="3000" i="1" smtClean="0">
                <a:effectLst/>
                <a:ea typeface="SimSun" panose="02010600030101010101" pitchFamily="2" charset="-122"/>
              </a:rPr>
              <a:t>permission marketing:</a:t>
            </a:r>
          </a:p>
          <a:p>
            <a:pPr lvl="1">
              <a:lnSpc>
                <a:spcPct val="90000"/>
              </a:lnSpc>
            </a:pPr>
            <a:r>
              <a:rPr lang="en-GB" altLang="zh-CN" sz="3000" smtClean="0">
                <a:effectLst/>
                <a:ea typeface="SimSun" panose="02010600030101010101" pitchFamily="2" charset="-122"/>
              </a:rPr>
              <a:t>Marketing communications sent only to customers who are willing to receive them</a:t>
            </a: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0" y="44450"/>
            <a:ext cx="8686800" cy="720725"/>
          </a:xfrm>
        </p:spPr>
        <p:txBody>
          <a:bodyPr anchor="b"/>
          <a:lstStyle/>
          <a:p>
            <a:pPr>
              <a:defRPr/>
            </a:pPr>
            <a:r>
              <a:rPr lang="en-US" altLang="zh-CN" sz="3000" dirty="0" smtClean="0">
                <a:solidFill>
                  <a:srgbClr val="FFFF00"/>
                </a:solidFill>
                <a:ea typeface="宋体" pitchFamily="2" charset="-122"/>
              </a:rPr>
              <a:t>Customer Relationship Management</a:t>
            </a:r>
          </a:p>
        </p:txBody>
      </p:sp>
      <p:sp>
        <p:nvSpPr>
          <p:cNvPr id="41987" name="Rectangle 3"/>
          <p:cNvSpPr>
            <a:spLocks noChangeArrowheads="1"/>
          </p:cNvSpPr>
          <p:nvPr/>
        </p:nvSpPr>
        <p:spPr bwMode="auto">
          <a:xfrm>
            <a:off x="0" y="765175"/>
            <a:ext cx="9144000" cy="542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endParaRPr kumimoji="0" lang="en-GB" altLang="en-US" sz="2400">
              <a:latin typeface="Times New Roman" panose="02020603050405020304" pitchFamily="18" charset="0"/>
            </a:endParaRPr>
          </a:p>
        </p:txBody>
      </p:sp>
      <p:sp>
        <p:nvSpPr>
          <p:cNvPr id="41988" name="Rectangle 4"/>
          <p:cNvSpPr>
            <a:spLocks noChangeArrowheads="1"/>
          </p:cNvSpPr>
          <p:nvPr/>
        </p:nvSpPr>
        <p:spPr bwMode="auto">
          <a:xfrm>
            <a:off x="3924300" y="5210175"/>
            <a:ext cx="1752600" cy="1066800"/>
          </a:xfrm>
          <a:prstGeom prst="rect">
            <a:avLst/>
          </a:prstGeom>
          <a:solidFill>
            <a:schemeClr val="bg1"/>
          </a:solidFill>
          <a:ln w="9525">
            <a:solidFill>
              <a:srgbClr val="FFFFCC"/>
            </a:solidFill>
            <a:miter lim="800000"/>
            <a:headEnd/>
            <a:tailEnd/>
          </a:ln>
        </p:spPr>
        <p:txBody>
          <a:bodyPr wrap="none" anchor="ct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lgn="ctr">
              <a:spcBef>
                <a:spcPct val="0"/>
              </a:spcBef>
              <a:buClrTx/>
              <a:buSzTx/>
              <a:buFontTx/>
              <a:buNone/>
            </a:pPr>
            <a:r>
              <a:rPr kumimoji="0" lang="en-US" altLang="zh-CN" sz="2400" b="1">
                <a:solidFill>
                  <a:schemeClr val="accent1"/>
                </a:solidFill>
                <a:latin typeface="Times New Roman" panose="02020603050405020304" pitchFamily="18" charset="0"/>
                <a:ea typeface="SimSun" panose="02010600030101010101" pitchFamily="2" charset="-122"/>
              </a:rPr>
              <a:t>Customers</a:t>
            </a:r>
          </a:p>
          <a:p>
            <a:pPr algn="ctr">
              <a:spcBef>
                <a:spcPct val="0"/>
              </a:spcBef>
              <a:buClrTx/>
              <a:buSzTx/>
              <a:buFontTx/>
              <a:buNone/>
            </a:pPr>
            <a:r>
              <a:rPr kumimoji="0" lang="en-US" altLang="zh-CN" sz="2400" b="1">
                <a:solidFill>
                  <a:schemeClr val="accent1"/>
                </a:solidFill>
                <a:latin typeface="Times New Roman" panose="02020603050405020304" pitchFamily="18" charset="0"/>
                <a:ea typeface="SimSun" panose="02010600030101010101" pitchFamily="2" charset="-122"/>
              </a:rPr>
              <a:t>Extension</a:t>
            </a:r>
          </a:p>
        </p:txBody>
      </p:sp>
      <p:sp>
        <p:nvSpPr>
          <p:cNvPr id="41989" name="Rectangle 5"/>
          <p:cNvSpPr>
            <a:spLocks noChangeArrowheads="1"/>
          </p:cNvSpPr>
          <p:nvPr/>
        </p:nvSpPr>
        <p:spPr bwMode="auto">
          <a:xfrm>
            <a:off x="6629400" y="3609975"/>
            <a:ext cx="1752600" cy="1066800"/>
          </a:xfrm>
          <a:prstGeom prst="rect">
            <a:avLst/>
          </a:prstGeom>
          <a:solidFill>
            <a:schemeClr val="bg1"/>
          </a:solidFill>
          <a:ln w="9525">
            <a:solidFill>
              <a:srgbClr val="FFFFCC"/>
            </a:solidFill>
            <a:miter lim="800000"/>
            <a:headEnd/>
            <a:tailEnd/>
          </a:ln>
        </p:spPr>
        <p:txBody>
          <a:bodyPr wrap="none" anchor="ct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lgn="ctr">
              <a:spcBef>
                <a:spcPct val="0"/>
              </a:spcBef>
              <a:buClrTx/>
              <a:buSzTx/>
              <a:buFontTx/>
              <a:buNone/>
            </a:pPr>
            <a:r>
              <a:rPr kumimoji="0" lang="en-US" altLang="zh-CN" sz="2400" b="1">
                <a:solidFill>
                  <a:schemeClr val="accent1"/>
                </a:solidFill>
                <a:latin typeface="Times New Roman" panose="02020603050405020304" pitchFamily="18" charset="0"/>
                <a:ea typeface="SimSun" panose="02010600030101010101" pitchFamily="2" charset="-122"/>
              </a:rPr>
              <a:t>Customers</a:t>
            </a:r>
          </a:p>
          <a:p>
            <a:pPr algn="ctr">
              <a:spcBef>
                <a:spcPct val="0"/>
              </a:spcBef>
              <a:buClrTx/>
              <a:buSzTx/>
              <a:buFontTx/>
              <a:buNone/>
            </a:pPr>
            <a:r>
              <a:rPr kumimoji="0" lang="en-US" altLang="zh-CN" sz="2400" b="1">
                <a:solidFill>
                  <a:schemeClr val="accent1"/>
                </a:solidFill>
                <a:latin typeface="Times New Roman" panose="02020603050405020304" pitchFamily="18" charset="0"/>
                <a:ea typeface="SimSun" panose="02010600030101010101" pitchFamily="2" charset="-122"/>
              </a:rPr>
              <a:t>Retention</a:t>
            </a:r>
          </a:p>
        </p:txBody>
      </p:sp>
      <p:sp>
        <p:nvSpPr>
          <p:cNvPr id="41990" name="Rectangle 6"/>
          <p:cNvSpPr>
            <a:spLocks noChangeArrowheads="1"/>
          </p:cNvSpPr>
          <p:nvPr/>
        </p:nvSpPr>
        <p:spPr bwMode="auto">
          <a:xfrm>
            <a:off x="914400" y="3609975"/>
            <a:ext cx="1752600" cy="1066800"/>
          </a:xfrm>
          <a:prstGeom prst="rect">
            <a:avLst/>
          </a:prstGeom>
          <a:solidFill>
            <a:schemeClr val="bg1"/>
          </a:solidFill>
          <a:ln w="9525">
            <a:solidFill>
              <a:srgbClr val="FFFFCC"/>
            </a:solidFill>
            <a:miter lim="800000"/>
            <a:headEnd/>
            <a:tailEnd/>
          </a:ln>
        </p:spPr>
        <p:txBody>
          <a:bodyPr wrap="none" anchor="ct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lgn="ctr">
              <a:spcBef>
                <a:spcPct val="0"/>
              </a:spcBef>
              <a:buClrTx/>
              <a:buSzTx/>
              <a:buFontTx/>
              <a:buNone/>
            </a:pPr>
            <a:r>
              <a:rPr kumimoji="0" lang="en-US" altLang="zh-CN" sz="2400" b="1">
                <a:solidFill>
                  <a:schemeClr val="accent1"/>
                </a:solidFill>
                <a:latin typeface="Times New Roman" panose="02020603050405020304" pitchFamily="18" charset="0"/>
                <a:ea typeface="SimSun" panose="02010600030101010101" pitchFamily="2" charset="-122"/>
              </a:rPr>
              <a:t>Customers</a:t>
            </a:r>
          </a:p>
          <a:p>
            <a:pPr algn="ctr">
              <a:spcBef>
                <a:spcPct val="0"/>
              </a:spcBef>
              <a:buClrTx/>
              <a:buSzTx/>
              <a:buFontTx/>
              <a:buNone/>
            </a:pPr>
            <a:r>
              <a:rPr kumimoji="0" lang="en-US" altLang="zh-CN" sz="2400" b="1">
                <a:solidFill>
                  <a:schemeClr val="accent1"/>
                </a:solidFill>
                <a:latin typeface="Times New Roman" panose="02020603050405020304" pitchFamily="18" charset="0"/>
                <a:ea typeface="SimSun" panose="02010600030101010101" pitchFamily="2" charset="-122"/>
              </a:rPr>
              <a:t>Selection</a:t>
            </a:r>
          </a:p>
        </p:txBody>
      </p:sp>
      <p:sp>
        <p:nvSpPr>
          <p:cNvPr id="41991" name="Rectangle 7"/>
          <p:cNvSpPr>
            <a:spLocks noChangeArrowheads="1"/>
          </p:cNvSpPr>
          <p:nvPr/>
        </p:nvSpPr>
        <p:spPr bwMode="auto">
          <a:xfrm>
            <a:off x="3924300" y="2009775"/>
            <a:ext cx="1752600" cy="1066800"/>
          </a:xfrm>
          <a:prstGeom prst="rect">
            <a:avLst/>
          </a:prstGeom>
          <a:solidFill>
            <a:schemeClr val="bg1"/>
          </a:solidFill>
          <a:ln w="9525">
            <a:solidFill>
              <a:srgbClr val="FFFFCC"/>
            </a:solidFill>
            <a:miter lim="800000"/>
            <a:headEnd/>
            <a:tailEnd/>
          </a:ln>
        </p:spPr>
        <p:txBody>
          <a:bodyPr wrap="none" anchor="ct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lgn="ctr">
              <a:spcBef>
                <a:spcPct val="0"/>
              </a:spcBef>
              <a:buClrTx/>
              <a:buSzTx/>
              <a:buFontTx/>
              <a:buNone/>
            </a:pPr>
            <a:r>
              <a:rPr kumimoji="0" lang="en-US" altLang="zh-CN" sz="2400" b="1">
                <a:solidFill>
                  <a:schemeClr val="accent1"/>
                </a:solidFill>
                <a:latin typeface="Times New Roman" panose="02020603050405020304" pitchFamily="18" charset="0"/>
                <a:ea typeface="SimSun" panose="02010600030101010101" pitchFamily="2" charset="-122"/>
              </a:rPr>
              <a:t>Customers</a:t>
            </a:r>
          </a:p>
          <a:p>
            <a:pPr algn="ctr">
              <a:spcBef>
                <a:spcPct val="0"/>
              </a:spcBef>
              <a:buClrTx/>
              <a:buSzTx/>
              <a:buFontTx/>
              <a:buNone/>
            </a:pPr>
            <a:r>
              <a:rPr kumimoji="0" lang="en-US" altLang="zh-CN" sz="2400" b="1">
                <a:solidFill>
                  <a:schemeClr val="accent1"/>
                </a:solidFill>
                <a:latin typeface="Times New Roman" panose="02020603050405020304" pitchFamily="18" charset="0"/>
                <a:ea typeface="SimSun" panose="02010600030101010101" pitchFamily="2" charset="-122"/>
              </a:rPr>
              <a:t>Acquisition</a:t>
            </a:r>
          </a:p>
        </p:txBody>
      </p:sp>
      <p:sp>
        <p:nvSpPr>
          <p:cNvPr id="41992" name="Line 8"/>
          <p:cNvSpPr>
            <a:spLocks noChangeShapeType="1"/>
          </p:cNvSpPr>
          <p:nvPr/>
        </p:nvSpPr>
        <p:spPr bwMode="auto">
          <a:xfrm>
            <a:off x="4800600" y="3076575"/>
            <a:ext cx="0" cy="2133600"/>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1993" name="Line 9"/>
          <p:cNvSpPr>
            <a:spLocks noChangeShapeType="1"/>
          </p:cNvSpPr>
          <p:nvPr/>
        </p:nvSpPr>
        <p:spPr bwMode="auto">
          <a:xfrm>
            <a:off x="2667000" y="4143375"/>
            <a:ext cx="3962400" cy="0"/>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3258" name="Rectangle 10"/>
          <p:cNvSpPr>
            <a:spLocks noChangeArrowheads="1"/>
          </p:cNvSpPr>
          <p:nvPr/>
        </p:nvSpPr>
        <p:spPr bwMode="auto">
          <a:xfrm>
            <a:off x="3581400" y="3381375"/>
            <a:ext cx="2438400" cy="1524000"/>
          </a:xfrm>
          <a:prstGeom prst="rect">
            <a:avLst/>
          </a:prstGeom>
          <a:solidFill>
            <a:schemeClr val="bg1"/>
          </a:solidFill>
          <a:ln w="9525">
            <a:solidFill>
              <a:srgbClr val="FFFFCC"/>
            </a:solidFill>
            <a:miter lim="800000"/>
            <a:headEnd/>
            <a:tailEnd/>
          </a:ln>
        </p:spPr>
        <p:txBody>
          <a:bodyPr wrap="none" anchor="ct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lgn="ctr">
              <a:spcBef>
                <a:spcPct val="0"/>
              </a:spcBef>
              <a:buClrTx/>
              <a:buSzTx/>
              <a:buFontTx/>
              <a:buNone/>
            </a:pPr>
            <a:r>
              <a:rPr kumimoji="0" lang="en-US" altLang="zh-CN" sz="2400" b="1">
                <a:solidFill>
                  <a:schemeClr val="accent1"/>
                </a:solidFill>
                <a:latin typeface="Times New Roman" panose="02020603050405020304" pitchFamily="18" charset="0"/>
                <a:ea typeface="SimSun" panose="02010600030101010101" pitchFamily="2" charset="-122"/>
              </a:rPr>
              <a:t>Relationship</a:t>
            </a:r>
          </a:p>
          <a:p>
            <a:pPr algn="ctr">
              <a:spcBef>
                <a:spcPct val="0"/>
              </a:spcBef>
              <a:buClrTx/>
              <a:buSzTx/>
              <a:buFontTx/>
              <a:buNone/>
            </a:pPr>
            <a:r>
              <a:rPr kumimoji="0" lang="en-US" altLang="zh-CN" sz="2400" b="1">
                <a:solidFill>
                  <a:schemeClr val="accent1"/>
                </a:solidFill>
                <a:latin typeface="Times New Roman" panose="02020603050405020304" pitchFamily="18" charset="0"/>
                <a:ea typeface="SimSun" panose="02010600030101010101" pitchFamily="2" charset="-122"/>
              </a:rPr>
              <a:t>Marketing</a:t>
            </a:r>
          </a:p>
        </p:txBody>
      </p:sp>
      <p:sp>
        <p:nvSpPr>
          <p:cNvPr id="41995" name="Line 11"/>
          <p:cNvSpPr>
            <a:spLocks noChangeShapeType="1"/>
          </p:cNvSpPr>
          <p:nvPr/>
        </p:nvSpPr>
        <p:spPr bwMode="auto">
          <a:xfrm flipV="1">
            <a:off x="1822450" y="3152775"/>
            <a:ext cx="0" cy="457200"/>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1996" name="Line 12"/>
          <p:cNvSpPr>
            <a:spLocks noChangeShapeType="1"/>
          </p:cNvSpPr>
          <p:nvPr/>
        </p:nvSpPr>
        <p:spPr bwMode="auto">
          <a:xfrm flipV="1">
            <a:off x="7508875" y="4676775"/>
            <a:ext cx="0" cy="457200"/>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1997" name="Line 13"/>
          <p:cNvSpPr>
            <a:spLocks noChangeShapeType="1"/>
          </p:cNvSpPr>
          <p:nvPr/>
        </p:nvSpPr>
        <p:spPr bwMode="auto">
          <a:xfrm rot="16200000" flipV="1">
            <a:off x="5926138" y="2314575"/>
            <a:ext cx="0" cy="457200"/>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1998" name="Line 14"/>
          <p:cNvSpPr>
            <a:spLocks noChangeShapeType="1"/>
          </p:cNvSpPr>
          <p:nvPr/>
        </p:nvSpPr>
        <p:spPr bwMode="auto">
          <a:xfrm rot="16200000" flipV="1">
            <a:off x="3675063" y="5514975"/>
            <a:ext cx="0" cy="457200"/>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1999" name="Text Box 15"/>
          <p:cNvSpPr txBox="1">
            <a:spLocks noChangeArrowheads="1"/>
          </p:cNvSpPr>
          <p:nvPr/>
        </p:nvSpPr>
        <p:spPr bwMode="auto">
          <a:xfrm>
            <a:off x="685800" y="1825625"/>
            <a:ext cx="320040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zh-CN" altLang="en-US" sz="2000" b="1">
                <a:latin typeface="Times New Roman" panose="02020603050405020304" pitchFamily="18" charset="0"/>
                <a:ea typeface="SimSun" panose="02010600030101010101" pitchFamily="2" charset="-122"/>
              </a:rPr>
              <a:t>“</a:t>
            </a:r>
            <a:r>
              <a:rPr kumimoji="0" lang="en-US" altLang="zh-CN" sz="2000" b="1">
                <a:latin typeface="Times New Roman" panose="02020603050405020304" pitchFamily="18" charset="0"/>
                <a:ea typeface="SimSun" panose="02010600030101010101" pitchFamily="2" charset="-122"/>
              </a:rPr>
              <a:t>What criteria determine who will be our most profitable customers?”</a:t>
            </a:r>
          </a:p>
        </p:txBody>
      </p:sp>
      <p:sp>
        <p:nvSpPr>
          <p:cNvPr id="42000" name="Text Box 16"/>
          <p:cNvSpPr txBox="1">
            <a:spLocks noChangeArrowheads="1"/>
          </p:cNvSpPr>
          <p:nvPr/>
        </p:nvSpPr>
        <p:spPr bwMode="auto">
          <a:xfrm>
            <a:off x="6172200" y="1397000"/>
            <a:ext cx="272097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zh-CN" altLang="en-US" sz="2000" b="1">
                <a:latin typeface="Times New Roman" panose="02020603050405020304" pitchFamily="18" charset="0"/>
                <a:ea typeface="SimSun" panose="02010600030101010101" pitchFamily="2" charset="-122"/>
              </a:rPr>
              <a:t>“</a:t>
            </a:r>
            <a:r>
              <a:rPr kumimoji="0" lang="en-US" altLang="zh-CN" sz="2000" b="1">
                <a:latin typeface="Times New Roman" panose="02020603050405020304" pitchFamily="18" charset="0"/>
                <a:ea typeface="SimSun" panose="02010600030101010101" pitchFamily="2" charset="-122"/>
              </a:rPr>
              <a:t>How can we acquire this customer in the most efficient and effective way?</a:t>
            </a:r>
          </a:p>
        </p:txBody>
      </p:sp>
      <p:sp>
        <p:nvSpPr>
          <p:cNvPr id="42001" name="Text Box 17"/>
          <p:cNvSpPr txBox="1">
            <a:spLocks noChangeArrowheads="1"/>
          </p:cNvSpPr>
          <p:nvPr/>
        </p:nvSpPr>
        <p:spPr bwMode="auto">
          <a:xfrm>
            <a:off x="6156325" y="5229225"/>
            <a:ext cx="2808288"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zh-CN" altLang="en-US" sz="2000" b="1">
                <a:latin typeface="Times New Roman" panose="02020603050405020304" pitchFamily="18" charset="0"/>
                <a:ea typeface="SimSun" panose="02010600030101010101" pitchFamily="2" charset="-122"/>
              </a:rPr>
              <a:t>“</a:t>
            </a:r>
            <a:r>
              <a:rPr kumimoji="0" lang="en-US" altLang="zh-CN" sz="2000" b="1">
                <a:latin typeface="Times New Roman" panose="02020603050405020304" pitchFamily="18" charset="0"/>
                <a:ea typeface="SimSun" panose="02010600030101010101" pitchFamily="2" charset="-122"/>
              </a:rPr>
              <a:t>How can we keep this customer for as long as possible?”</a:t>
            </a:r>
          </a:p>
        </p:txBody>
      </p:sp>
      <p:sp>
        <p:nvSpPr>
          <p:cNvPr id="42002" name="Text Box 18"/>
          <p:cNvSpPr txBox="1">
            <a:spLocks noChangeArrowheads="1"/>
          </p:cNvSpPr>
          <p:nvPr/>
        </p:nvSpPr>
        <p:spPr bwMode="auto">
          <a:xfrm>
            <a:off x="395288" y="5254625"/>
            <a:ext cx="320040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zh-CN" altLang="en-US" sz="2000" b="1">
                <a:latin typeface="Times New Roman" panose="02020603050405020304" pitchFamily="18" charset="0"/>
                <a:ea typeface="SimSun" panose="02010600030101010101" pitchFamily="2" charset="-122"/>
              </a:rPr>
              <a:t>“</a:t>
            </a:r>
            <a:r>
              <a:rPr kumimoji="0" lang="en-US" altLang="zh-CN" sz="2000" b="1">
                <a:latin typeface="Times New Roman" panose="02020603050405020304" pitchFamily="18" charset="0"/>
                <a:ea typeface="SimSun" panose="02010600030101010101" pitchFamily="2" charset="-122"/>
              </a:rPr>
              <a:t>How can we increase the loyalty and the profitability of this customer?”</a:t>
            </a:r>
          </a:p>
        </p:txBody>
      </p:sp>
      <p:sp>
        <p:nvSpPr>
          <p:cNvPr id="42003" name="Text Box 19"/>
          <p:cNvSpPr txBox="1">
            <a:spLocks noChangeArrowheads="1"/>
          </p:cNvSpPr>
          <p:nvPr/>
        </p:nvSpPr>
        <p:spPr bwMode="auto">
          <a:xfrm>
            <a:off x="468313" y="6594475"/>
            <a:ext cx="867568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lgn="ctr">
              <a:spcBef>
                <a:spcPct val="0"/>
              </a:spcBef>
              <a:buClrTx/>
              <a:buSzTx/>
              <a:buFontTx/>
              <a:buNone/>
            </a:pPr>
            <a:r>
              <a:rPr kumimoji="0" lang="en-US" altLang="zh-CN" sz="1200" b="1">
                <a:solidFill>
                  <a:schemeClr val="tx2"/>
                </a:solidFill>
                <a:latin typeface="Times New Roman" panose="02020603050405020304" pitchFamily="18" charset="0"/>
                <a:ea typeface="SimSun" panose="02010600030101010101" pitchFamily="2" charset="-122"/>
              </a:rPr>
              <a:t>Gartner’s Model of Customer Interaction – this version adapted from Turban et al, 2002</a:t>
            </a:r>
          </a:p>
        </p:txBody>
      </p:sp>
      <p:sp>
        <p:nvSpPr>
          <p:cNvPr id="20" name="TextBox 19"/>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3258"/>
                                        </p:tgtEl>
                                        <p:attrNameLst>
                                          <p:attrName>style.visibility</p:attrName>
                                        </p:attrNameLst>
                                      </p:cBhvr>
                                      <p:to>
                                        <p:strVal val="visible"/>
                                      </p:to>
                                    </p:set>
                                    <p:animEffect transition="in" filter="dissolve">
                                      <p:cBhvr>
                                        <p:cTn id="7" dur="500"/>
                                        <p:tgtEl>
                                          <p:spTgt spid="532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8" grpId="0" animBg="1"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2"/>
          <p:cNvSpPr>
            <a:spLocks noGrp="1" noChangeArrowheads="1"/>
          </p:cNvSpPr>
          <p:nvPr>
            <p:ph type="ctrTitle"/>
          </p:nvPr>
        </p:nvSpPr>
        <p:spPr>
          <a:xfrm>
            <a:off x="152400" y="5291138"/>
            <a:ext cx="7467600" cy="711200"/>
          </a:xfrm>
        </p:spPr>
        <p:txBody>
          <a:bodyPr/>
          <a:lstStyle/>
          <a:p>
            <a:pPr>
              <a:defRPr/>
            </a:pPr>
            <a:endParaRPr lang="zh-CN" altLang="en-US" smtClean="0">
              <a:ea typeface="宋体" pitchFamily="2" charset="-122"/>
            </a:endParaRPr>
          </a:p>
        </p:txBody>
      </p:sp>
      <p:sp>
        <p:nvSpPr>
          <p:cNvPr id="54275" name="Rectangle 3"/>
          <p:cNvSpPr>
            <a:spLocks noGrp="1" noChangeArrowheads="1"/>
          </p:cNvSpPr>
          <p:nvPr>
            <p:ph type="subTitle" idx="1"/>
          </p:nvPr>
        </p:nvSpPr>
        <p:spPr/>
        <p:txBody>
          <a:bodyPr/>
          <a:lstStyle/>
          <a:p>
            <a:pPr>
              <a:defRPr/>
            </a:pPr>
            <a:endParaRPr lang="zh-CN" altLang="en-US" smtClean="0">
              <a:ea typeface="宋体" pitchFamily="2" charset="-122"/>
            </a:endParaRPr>
          </a:p>
        </p:txBody>
      </p:sp>
      <p:pic>
        <p:nvPicPr>
          <p:cNvPr id="44036" name="Picture 4" descr="PE2058 Ch09-01.gif                                             0001EC53Adam's work                    B65CE38B:"/>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0" y="0"/>
            <a:ext cx="7380288" cy="690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7874000" y="6604000"/>
            <a:ext cx="1258888" cy="254000"/>
          </a:xfrm>
          <a:prstGeom prst="rect">
            <a:avLst/>
          </a:prstGeom>
          <a:noFill/>
        </p:spPr>
        <p:txBody>
          <a:bodyPr>
            <a:spAutoFit/>
          </a:bodyPr>
          <a:lstStyle/>
          <a:p>
            <a:pPr>
              <a:defRPr/>
            </a:pPr>
            <a:r>
              <a:rPr lang="en-GB" sz="1050" dirty="0">
                <a:solidFill>
                  <a:schemeClr val="accent4">
                    <a:lumMod val="10000"/>
                  </a:schemeClr>
                </a:solidFill>
                <a:cs typeface="Arial" charset="0"/>
              </a:rPr>
              <a:t>Chaffey (2015)</a:t>
            </a:r>
          </a:p>
        </p:txBody>
      </p:sp>
      <p:sp>
        <p:nvSpPr>
          <p:cNvPr id="44038" name="TextBox 1"/>
          <p:cNvSpPr txBox="1">
            <a:spLocks noChangeArrowheads="1"/>
          </p:cNvSpPr>
          <p:nvPr/>
        </p:nvSpPr>
        <p:spPr bwMode="auto">
          <a:xfrm>
            <a:off x="7627938" y="2924175"/>
            <a:ext cx="1752600" cy="1693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en-GB" altLang="en-US" sz="2600">
                <a:latin typeface="Times New Roman" panose="02020603050405020304" pitchFamily="18" charset="0"/>
              </a:rPr>
              <a:t>Tactics to implement the strategies</a:t>
            </a:r>
          </a:p>
        </p:txBody>
      </p:sp>
      <p:sp>
        <p:nvSpPr>
          <p:cNvPr id="44039" name="Right Brace 2"/>
          <p:cNvSpPr>
            <a:spLocks/>
          </p:cNvSpPr>
          <p:nvPr/>
        </p:nvSpPr>
        <p:spPr bwMode="auto">
          <a:xfrm>
            <a:off x="7283450" y="2924175"/>
            <a:ext cx="493713" cy="1693863"/>
          </a:xfrm>
          <a:prstGeom prst="rightBrace">
            <a:avLst>
              <a:gd name="adj1" fmla="val 8339"/>
              <a:gd name="adj2" fmla="val 50000"/>
            </a:avLst>
          </a:prstGeom>
          <a:noFill/>
          <a:ln w="12700" cap="sq" algn="ctr">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endParaRPr kumimoji="0" lang="en-GB" altLang="en-US" sz="2400">
              <a:latin typeface="Times New Roman" panose="02020603050405020304" pitchFamily="18" charset="0"/>
            </a:endParaRPr>
          </a:p>
        </p:txBody>
      </p:sp>
      <p:sp>
        <p:nvSpPr>
          <p:cNvPr id="44040" name="Rectangle 3"/>
          <p:cNvSpPr>
            <a:spLocks noChangeArrowheads="1"/>
          </p:cNvSpPr>
          <p:nvPr/>
        </p:nvSpPr>
        <p:spPr bwMode="auto">
          <a:xfrm>
            <a:off x="531813" y="271463"/>
            <a:ext cx="6316662" cy="55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en-GB" altLang="en-US" sz="3000" b="1">
                <a:solidFill>
                  <a:srgbClr val="FF0000"/>
                </a:solidFill>
                <a:latin typeface="Times New Roman" panose="02020603050405020304" pitchFamily="18" charset="0"/>
              </a:rPr>
              <a:t>Intentions to Target – using the CRM</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p:txBody>
          <a:bodyPr/>
          <a:lstStyle/>
          <a:p>
            <a:pPr>
              <a:defRPr/>
            </a:pPr>
            <a:r>
              <a:rPr lang="en-GB" altLang="zh-CN" sz="4000" smtClean="0">
                <a:ea typeface="宋体" pitchFamily="2" charset="-122"/>
              </a:rPr>
              <a:t>Customer Acquisition</a:t>
            </a:r>
            <a:endParaRPr lang="en-US" altLang="zh-CN" sz="4000" smtClean="0">
              <a:ea typeface="宋体" pitchFamily="2" charset="-122"/>
            </a:endParaRPr>
          </a:p>
        </p:txBody>
      </p:sp>
      <p:sp>
        <p:nvSpPr>
          <p:cNvPr id="168963" name="Rectangle 3"/>
          <p:cNvSpPr>
            <a:spLocks noGrp="1" noChangeArrowheads="1"/>
          </p:cNvSpPr>
          <p:nvPr>
            <p:ph type="body" idx="1"/>
          </p:nvPr>
        </p:nvSpPr>
        <p:spPr>
          <a:solidFill>
            <a:schemeClr val="bg2">
              <a:lumMod val="50000"/>
            </a:schemeClr>
          </a:solidFill>
        </p:spPr>
        <p:txBody>
          <a:bodyPr/>
          <a:lstStyle/>
          <a:p>
            <a:pPr>
              <a:defRPr/>
            </a:pPr>
            <a:r>
              <a:rPr lang="en-US" altLang="zh-CN" dirty="0" smtClean="0">
                <a:ea typeface="宋体" pitchFamily="2" charset="-122"/>
              </a:rPr>
              <a:t>Plan to approach the customers</a:t>
            </a:r>
          </a:p>
          <a:p>
            <a:pPr>
              <a:defRPr/>
            </a:pPr>
            <a:r>
              <a:rPr lang="en-US" altLang="zh-CN" dirty="0" smtClean="0">
                <a:ea typeface="宋体" pitchFamily="2" charset="-122"/>
              </a:rPr>
              <a:t>Plan for making new campaigns</a:t>
            </a:r>
          </a:p>
          <a:p>
            <a:pPr>
              <a:defRPr/>
            </a:pPr>
            <a:r>
              <a:rPr lang="en-US" altLang="zh-CN" dirty="0" smtClean="0">
                <a:ea typeface="宋体" pitchFamily="2" charset="-122"/>
              </a:rPr>
              <a:t>This phase includes</a:t>
            </a:r>
          </a:p>
          <a:p>
            <a:pPr lvl="1">
              <a:defRPr/>
            </a:pPr>
            <a:r>
              <a:rPr lang="en-US" altLang="zh-CN" dirty="0" smtClean="0">
                <a:ea typeface="宋体" pitchFamily="2" charset="-122"/>
              </a:rPr>
              <a:t>Marketing Communication tools (ads, PR, PS, </a:t>
            </a:r>
            <a:r>
              <a:rPr lang="en-US" altLang="zh-CN" dirty="0" err="1" smtClean="0">
                <a:ea typeface="宋体" pitchFamily="2" charset="-122"/>
              </a:rPr>
              <a:t>etc</a:t>
            </a:r>
            <a:r>
              <a:rPr lang="en-US" altLang="zh-CN" dirty="0" smtClean="0">
                <a:ea typeface="宋体" pitchFamily="2" charset="-122"/>
              </a:rPr>
              <a:t>)</a:t>
            </a:r>
          </a:p>
          <a:p>
            <a:pPr lvl="1">
              <a:defRPr/>
            </a:pPr>
            <a:r>
              <a:rPr lang="en-US" altLang="zh-CN" dirty="0" smtClean="0">
                <a:ea typeface="宋体" pitchFamily="2" charset="-122"/>
              </a:rPr>
              <a:t>Various Software (Intelligent agents)</a:t>
            </a:r>
          </a:p>
          <a:p>
            <a:pPr>
              <a:defRPr/>
            </a:pPr>
            <a:r>
              <a:rPr lang="en-US" altLang="zh-CN" dirty="0" smtClean="0">
                <a:ea typeface="宋体" pitchFamily="2" charset="-122"/>
              </a:rPr>
              <a:t>Marketing &amp; Sales personnel are involved in this phase</a:t>
            </a:r>
          </a:p>
          <a:p>
            <a:pPr>
              <a:buFont typeface="Wingdings" panose="05000000000000000000" pitchFamily="2" charset="2"/>
              <a:buNone/>
              <a:defRPr/>
            </a:pPr>
            <a:endParaRPr lang="zh-CN" altLang="en-US" dirty="0" smtClean="0">
              <a:ea typeface="宋体" pitchFamily="2" charset="-122"/>
            </a:endParaRP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p:txBody>
          <a:bodyPr/>
          <a:lstStyle/>
          <a:p>
            <a:pPr>
              <a:defRPr/>
            </a:pPr>
            <a:endParaRPr lang="zh-CN" altLang="en-US" smtClean="0">
              <a:ea typeface="宋体" pitchFamily="2" charset="-122"/>
            </a:endParaRPr>
          </a:p>
        </p:txBody>
      </p:sp>
      <p:sp>
        <p:nvSpPr>
          <p:cNvPr id="134147" name="Rectangle 3"/>
          <p:cNvSpPr>
            <a:spLocks noGrp="1" noChangeArrowheads="1"/>
          </p:cNvSpPr>
          <p:nvPr>
            <p:ph type="body" idx="1"/>
          </p:nvPr>
        </p:nvSpPr>
        <p:spPr/>
        <p:txBody>
          <a:bodyPr/>
          <a:lstStyle/>
          <a:p>
            <a:pPr>
              <a:defRPr/>
            </a:pPr>
            <a:endParaRPr lang="zh-CN" altLang="en-US" smtClean="0">
              <a:ea typeface="宋体" pitchFamily="2" charset="-122"/>
            </a:endParaRPr>
          </a:p>
        </p:txBody>
      </p:sp>
      <p:pic>
        <p:nvPicPr>
          <p:cNvPr id="48132" name="Picture 4" descr="PE2058 Ch09-07.gif                                             0001EC53Adam's work                    B65CE38B:"/>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600" y="44450"/>
            <a:ext cx="8863013" cy="678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7874000" y="6604000"/>
            <a:ext cx="1258888" cy="254000"/>
          </a:xfrm>
          <a:prstGeom prst="rect">
            <a:avLst/>
          </a:prstGeom>
          <a:noFill/>
        </p:spPr>
        <p:txBody>
          <a:bodyPr>
            <a:spAutoFit/>
          </a:bodyPr>
          <a:lstStyle/>
          <a:p>
            <a:pPr>
              <a:defRPr/>
            </a:pPr>
            <a:r>
              <a:rPr lang="en-GB" sz="1050" dirty="0">
                <a:solidFill>
                  <a:schemeClr val="accent4">
                    <a:lumMod val="10000"/>
                  </a:schemeClr>
                </a:solidFill>
                <a:cs typeface="Arial" charset="0"/>
              </a:rPr>
              <a:t>Chaffey (2015)</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a:defRPr/>
            </a:pPr>
            <a:r>
              <a:rPr lang="en-GB" altLang="zh-CN" smtClean="0">
                <a:ea typeface="宋体" pitchFamily="2" charset="-122"/>
              </a:rPr>
              <a:t>Customer Acquisition</a:t>
            </a:r>
          </a:p>
        </p:txBody>
      </p:sp>
      <p:sp>
        <p:nvSpPr>
          <p:cNvPr id="50179" name="Rectangle 3"/>
          <p:cNvSpPr>
            <a:spLocks noGrp="1" noChangeArrowheads="1"/>
          </p:cNvSpPr>
          <p:nvPr>
            <p:ph type="body" idx="1"/>
          </p:nvPr>
        </p:nvSpPr>
        <p:spPr>
          <a:xfrm>
            <a:off x="395288" y="1916113"/>
            <a:ext cx="8497887" cy="4572000"/>
          </a:xfrm>
        </p:spPr>
        <p:txBody>
          <a:bodyPr/>
          <a:lstStyle/>
          <a:p>
            <a:r>
              <a:rPr lang="en-GB" altLang="zh-CN" sz="3000" smtClean="0">
                <a:effectLst/>
                <a:ea typeface="SimSun" panose="02010600030101010101" pitchFamily="2" charset="-122"/>
              </a:rPr>
              <a:t>Profiling:</a:t>
            </a:r>
          </a:p>
          <a:p>
            <a:pPr lvl="1"/>
            <a:r>
              <a:rPr lang="en-GB" altLang="zh-CN" sz="3000" smtClean="0">
                <a:solidFill>
                  <a:srgbClr val="FFFF00"/>
                </a:solidFill>
                <a:effectLst/>
                <a:ea typeface="SimSun" panose="02010600030101010101" pitchFamily="2" charset="-122"/>
              </a:rPr>
              <a:t>Identify</a:t>
            </a:r>
            <a:r>
              <a:rPr lang="en-GB" altLang="zh-CN" sz="3000" smtClean="0">
                <a:effectLst/>
                <a:ea typeface="SimSun" panose="02010600030101010101" pitchFamily="2" charset="-122"/>
              </a:rPr>
              <a:t> potential customers, e.g. by cookies</a:t>
            </a:r>
          </a:p>
          <a:p>
            <a:pPr lvl="1"/>
            <a:r>
              <a:rPr lang="en-GB" altLang="zh-CN" sz="3000" smtClean="0">
                <a:solidFill>
                  <a:srgbClr val="FFFF00"/>
                </a:solidFill>
                <a:effectLst/>
                <a:ea typeface="SimSun" panose="02010600030101010101" pitchFamily="2" charset="-122"/>
              </a:rPr>
              <a:t>Differentiate</a:t>
            </a:r>
            <a:r>
              <a:rPr lang="en-GB" altLang="zh-CN" sz="3000" smtClean="0">
                <a:effectLst/>
                <a:ea typeface="SimSun" panose="02010600030101010101" pitchFamily="2" charset="-122"/>
              </a:rPr>
              <a:t> by building a profile</a:t>
            </a:r>
          </a:p>
          <a:p>
            <a:pPr lvl="1"/>
            <a:r>
              <a:rPr lang="en-GB" altLang="zh-CN" sz="3000" smtClean="0">
                <a:solidFill>
                  <a:srgbClr val="FFFF00"/>
                </a:solidFill>
                <a:effectLst/>
                <a:ea typeface="SimSun" panose="02010600030101010101" pitchFamily="2" charset="-122"/>
              </a:rPr>
              <a:t>Interaction</a:t>
            </a:r>
            <a:r>
              <a:rPr lang="en-GB" altLang="zh-CN" sz="3000" smtClean="0">
                <a:effectLst/>
                <a:ea typeface="SimSun" panose="02010600030101010101" pitchFamily="2" charset="-122"/>
              </a:rPr>
              <a:t> on the website</a:t>
            </a:r>
          </a:p>
          <a:p>
            <a:pPr lvl="1"/>
            <a:r>
              <a:rPr lang="en-GB" altLang="zh-CN" sz="3000" smtClean="0">
                <a:solidFill>
                  <a:srgbClr val="FFFF00"/>
                </a:solidFill>
                <a:effectLst/>
                <a:ea typeface="SimSun" panose="02010600030101010101" pitchFamily="2" charset="-122"/>
              </a:rPr>
              <a:t>Customisation</a:t>
            </a:r>
            <a:r>
              <a:rPr lang="en-GB" altLang="zh-CN" sz="3000" smtClean="0">
                <a:effectLst/>
                <a:ea typeface="SimSun" panose="02010600030101010101" pitchFamily="2" charset="-122"/>
              </a:rPr>
              <a:t> is personalised to the customer</a:t>
            </a: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a:defRPr/>
            </a:pPr>
            <a:r>
              <a:rPr lang="en-GB" altLang="zh-CN" smtClean="0">
                <a:ea typeface="宋体" pitchFamily="2" charset="-122"/>
              </a:rPr>
              <a:t>Customer Acquisition</a:t>
            </a:r>
            <a:r>
              <a:rPr lang="en-US" altLang="zh-CN" smtClean="0">
                <a:ea typeface="宋体" pitchFamily="2" charset="-122"/>
              </a:rPr>
              <a:t> - Personalization in EC</a:t>
            </a:r>
            <a:endParaRPr lang="en-US" altLang="zh-CN" sz="3600" smtClean="0">
              <a:ea typeface="宋体" pitchFamily="2" charset="-122"/>
            </a:endParaRPr>
          </a:p>
        </p:txBody>
      </p:sp>
      <p:sp>
        <p:nvSpPr>
          <p:cNvPr id="52227" name="Rectangle 3"/>
          <p:cNvSpPr>
            <a:spLocks noGrp="1" noChangeArrowheads="1"/>
          </p:cNvSpPr>
          <p:nvPr>
            <p:ph type="body" idx="1"/>
          </p:nvPr>
        </p:nvSpPr>
        <p:spPr>
          <a:xfrm>
            <a:off x="323850" y="1844675"/>
            <a:ext cx="8820150" cy="4572000"/>
          </a:xfrm>
        </p:spPr>
        <p:txBody>
          <a:bodyPr/>
          <a:lstStyle/>
          <a:p>
            <a:pPr>
              <a:lnSpc>
                <a:spcPct val="90000"/>
              </a:lnSpc>
            </a:pPr>
            <a:r>
              <a:rPr lang="en-US" altLang="zh-CN" smtClean="0">
                <a:effectLst/>
                <a:ea typeface="SimSun" panose="02010600030101010101" pitchFamily="2" charset="-122"/>
              </a:rPr>
              <a:t>Major strategies used to compile user profiles</a:t>
            </a:r>
          </a:p>
          <a:p>
            <a:pPr lvl="1">
              <a:lnSpc>
                <a:spcPct val="90000"/>
              </a:lnSpc>
            </a:pPr>
            <a:r>
              <a:rPr lang="en-US" altLang="zh-CN" smtClean="0">
                <a:effectLst/>
                <a:ea typeface="SimSun" panose="02010600030101010101" pitchFamily="2" charset="-122"/>
              </a:rPr>
              <a:t>Solicit information directly from the user</a:t>
            </a:r>
          </a:p>
          <a:p>
            <a:pPr lvl="1">
              <a:lnSpc>
                <a:spcPct val="90000"/>
              </a:lnSpc>
            </a:pPr>
            <a:endParaRPr lang="en-US" altLang="zh-CN" smtClean="0">
              <a:effectLst/>
              <a:ea typeface="SimSun" panose="02010600030101010101" pitchFamily="2" charset="-122"/>
            </a:endParaRPr>
          </a:p>
          <a:p>
            <a:pPr lvl="1">
              <a:lnSpc>
                <a:spcPct val="90000"/>
              </a:lnSpc>
            </a:pPr>
            <a:r>
              <a:rPr lang="en-US" altLang="zh-CN" smtClean="0">
                <a:effectLst/>
                <a:ea typeface="SimSun" panose="02010600030101010101" pitchFamily="2" charset="-122"/>
              </a:rPr>
              <a:t>Observe what people are doing online</a:t>
            </a:r>
          </a:p>
          <a:p>
            <a:pPr lvl="1">
              <a:lnSpc>
                <a:spcPct val="90000"/>
              </a:lnSpc>
            </a:pPr>
            <a:endParaRPr lang="en-US" altLang="zh-CN" smtClean="0">
              <a:effectLst/>
              <a:ea typeface="SimSun" panose="02010600030101010101" pitchFamily="2" charset="-122"/>
            </a:endParaRPr>
          </a:p>
          <a:p>
            <a:pPr lvl="1">
              <a:lnSpc>
                <a:spcPct val="90000"/>
              </a:lnSpc>
            </a:pPr>
            <a:r>
              <a:rPr lang="en-US" altLang="zh-CN" smtClean="0">
                <a:effectLst/>
                <a:ea typeface="SimSun" panose="02010600030101010101" pitchFamily="2" charset="-122"/>
              </a:rPr>
              <a:t>Build from previous purchase patterns</a:t>
            </a:r>
          </a:p>
          <a:p>
            <a:pPr lvl="1">
              <a:lnSpc>
                <a:spcPct val="90000"/>
              </a:lnSpc>
            </a:pPr>
            <a:endParaRPr lang="en-US" altLang="zh-CN" smtClean="0">
              <a:effectLst/>
              <a:ea typeface="SimSun" panose="02010600030101010101" pitchFamily="2" charset="-122"/>
            </a:endParaRPr>
          </a:p>
          <a:p>
            <a:pPr lvl="1">
              <a:lnSpc>
                <a:spcPct val="90000"/>
              </a:lnSpc>
            </a:pPr>
            <a:r>
              <a:rPr lang="en-US" altLang="zh-CN" smtClean="0">
                <a:effectLst/>
                <a:ea typeface="SimSun" panose="02010600030101010101" pitchFamily="2" charset="-122"/>
              </a:rPr>
              <a:t>Perform marketing research</a:t>
            </a: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a:defRPr/>
            </a:pPr>
            <a:r>
              <a:rPr lang="en-GB" altLang="zh-CN" smtClean="0">
                <a:ea typeface="宋体" pitchFamily="2" charset="-122"/>
              </a:rPr>
              <a:t>Customer Acquisition</a:t>
            </a:r>
          </a:p>
        </p:txBody>
      </p:sp>
      <p:sp>
        <p:nvSpPr>
          <p:cNvPr id="54275" name="Rectangle 3"/>
          <p:cNvSpPr>
            <a:spLocks noGrp="1" noChangeArrowheads="1"/>
          </p:cNvSpPr>
          <p:nvPr>
            <p:ph type="body" idx="1"/>
          </p:nvPr>
        </p:nvSpPr>
        <p:spPr>
          <a:xfrm>
            <a:off x="179388" y="1484313"/>
            <a:ext cx="8785225" cy="5113337"/>
          </a:xfrm>
        </p:spPr>
        <p:txBody>
          <a:bodyPr/>
          <a:lstStyle/>
          <a:p>
            <a:r>
              <a:rPr lang="en-GB" altLang="zh-CN" sz="2600" smtClean="0">
                <a:effectLst/>
                <a:ea typeface="SimSun" panose="02010600030101010101" pitchFamily="2" charset="-122"/>
              </a:rPr>
              <a:t>Communications techniques:</a:t>
            </a:r>
          </a:p>
          <a:p>
            <a:pPr lvl="1"/>
            <a:r>
              <a:rPr lang="en-GB" altLang="zh-CN" sz="2600" smtClean="0">
                <a:effectLst/>
                <a:ea typeface="SimSun" panose="02010600030101010101" pitchFamily="2" charset="-122"/>
              </a:rPr>
              <a:t>Search engine registration</a:t>
            </a:r>
          </a:p>
          <a:p>
            <a:pPr lvl="1"/>
            <a:r>
              <a:rPr lang="en-GB" altLang="zh-CN" sz="2600" smtClean="0">
                <a:effectLst/>
                <a:ea typeface="SimSun" panose="02010600030101010101" pitchFamily="2" charset="-122"/>
              </a:rPr>
              <a:t>Linking from other sites (includes affiliate referrals and banner adverts)</a:t>
            </a:r>
          </a:p>
          <a:p>
            <a:pPr lvl="1"/>
            <a:r>
              <a:rPr lang="en-GB" altLang="zh-CN" sz="2600" smtClean="0">
                <a:effectLst/>
                <a:ea typeface="SimSun" panose="02010600030101010101" pitchFamily="2" charset="-122"/>
              </a:rPr>
              <a:t>Viral marketing – e.g. email a friend, or forward screensavers</a:t>
            </a:r>
          </a:p>
          <a:p>
            <a:pPr lvl="1"/>
            <a:r>
              <a:rPr lang="en-GB" altLang="zh-CN" sz="2600" smtClean="0">
                <a:effectLst/>
                <a:ea typeface="SimSun" panose="02010600030101010101" pitchFamily="2" charset="-122"/>
              </a:rPr>
              <a:t>Advertising –banner ads one of the main Internet revenue models</a:t>
            </a:r>
          </a:p>
          <a:p>
            <a:pPr lvl="1"/>
            <a:r>
              <a:rPr lang="en-GB" altLang="zh-CN" sz="2600" smtClean="0">
                <a:effectLst/>
                <a:ea typeface="SimSun" panose="02010600030101010101" pitchFamily="2" charset="-122"/>
              </a:rPr>
              <a:t>Offline – use any traditional communications</a:t>
            </a:r>
          </a:p>
          <a:p>
            <a:pPr lvl="2"/>
            <a:r>
              <a:rPr lang="en-GB" altLang="zh-CN" sz="2600" smtClean="0">
                <a:effectLst/>
                <a:ea typeface="SimSun" panose="02010600030101010101" pitchFamily="2" charset="-122"/>
              </a:rPr>
              <a:t>Ads, telesales, personal selling, and other traditional approaches</a:t>
            </a: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323850" y="152400"/>
            <a:ext cx="8286750" cy="1066800"/>
          </a:xfrm>
        </p:spPr>
        <p:txBody>
          <a:bodyPr/>
          <a:lstStyle/>
          <a:p>
            <a:pPr>
              <a:defRPr/>
            </a:pPr>
            <a:r>
              <a:rPr lang="en-GB" altLang="zh-CN" smtClean="0">
                <a:ea typeface="宋体" pitchFamily="2" charset="-122"/>
              </a:rPr>
              <a:t>Customer Acquisition and Technology</a:t>
            </a:r>
            <a:endParaRPr lang="en-US" altLang="zh-CN" smtClean="0">
              <a:ea typeface="宋体" pitchFamily="2" charset="-122"/>
            </a:endParaRPr>
          </a:p>
        </p:txBody>
      </p:sp>
      <p:sp>
        <p:nvSpPr>
          <p:cNvPr id="56323" name="Rectangle 3"/>
          <p:cNvSpPr>
            <a:spLocks noGrp="1" noChangeArrowheads="1"/>
          </p:cNvSpPr>
          <p:nvPr>
            <p:ph type="body" idx="1"/>
          </p:nvPr>
        </p:nvSpPr>
        <p:spPr>
          <a:xfrm>
            <a:off x="666750" y="1700213"/>
            <a:ext cx="7924800" cy="4572000"/>
          </a:xfrm>
        </p:spPr>
        <p:txBody>
          <a:bodyPr/>
          <a:lstStyle/>
          <a:p>
            <a:r>
              <a:rPr lang="en-US" altLang="zh-CN" smtClean="0">
                <a:effectLst/>
                <a:ea typeface="SimSun" panose="02010600030101010101" pitchFamily="2" charset="-122"/>
              </a:rPr>
              <a:t>Cookie:</a:t>
            </a:r>
            <a:r>
              <a:rPr lang="en-US" altLang="zh-CN" b="1" smtClean="0">
                <a:effectLst/>
                <a:ea typeface="SimSun" panose="02010600030101010101" pitchFamily="2" charset="-122"/>
              </a:rPr>
              <a:t>  </a:t>
            </a:r>
            <a:r>
              <a:rPr lang="en-US" altLang="zh-CN" smtClean="0">
                <a:effectLst/>
                <a:ea typeface="SimSun" panose="02010600030101010101" pitchFamily="2" charset="-122"/>
              </a:rPr>
              <a:t>A data file that is placed on a user’s hard drive by a Web server, frequently without disclosure (prior to recent law) or the user’s consent, that collects information about the user’s activities at a site</a:t>
            </a:r>
          </a:p>
          <a:p>
            <a:r>
              <a:rPr lang="en-US" altLang="zh-CN" smtClean="0">
                <a:effectLst/>
                <a:ea typeface="SimSun" panose="02010600030101010101" pitchFamily="2" charset="-122"/>
              </a:rPr>
              <a:t>Recent law</a:t>
            </a: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0" y="152400"/>
            <a:ext cx="9144000" cy="1066800"/>
          </a:xfrm>
        </p:spPr>
        <p:txBody>
          <a:bodyPr/>
          <a:lstStyle/>
          <a:p>
            <a:pPr>
              <a:defRPr/>
            </a:pPr>
            <a:r>
              <a:rPr lang="en-GB" altLang="zh-CN" sz="4000" dirty="0" smtClean="0">
                <a:ea typeface="宋体" pitchFamily="2" charset="-122"/>
              </a:rPr>
              <a:t>Customer Acquisition and Technology</a:t>
            </a:r>
            <a:endParaRPr lang="en-US" altLang="zh-CN" sz="4000" dirty="0" smtClean="0">
              <a:ea typeface="宋体" pitchFamily="2" charset="-122"/>
            </a:endParaRPr>
          </a:p>
        </p:txBody>
      </p:sp>
      <p:sp>
        <p:nvSpPr>
          <p:cNvPr id="96259" name="Rectangle 3"/>
          <p:cNvSpPr>
            <a:spLocks noGrp="1" noChangeArrowheads="1"/>
          </p:cNvSpPr>
          <p:nvPr>
            <p:ph type="body" idx="1"/>
          </p:nvPr>
        </p:nvSpPr>
        <p:spPr>
          <a:xfrm>
            <a:off x="179388" y="1219200"/>
            <a:ext cx="8964612" cy="5337175"/>
          </a:xfrm>
        </p:spPr>
        <p:txBody>
          <a:bodyPr/>
          <a:lstStyle/>
          <a:p>
            <a:pPr>
              <a:defRPr/>
            </a:pPr>
            <a:r>
              <a:rPr lang="en-US" altLang="zh-CN" dirty="0" smtClean="0">
                <a:effectLst>
                  <a:outerShdw blurRad="38100" dist="38100" dir="2700000" algn="tl">
                    <a:srgbClr val="000000">
                      <a:alpha val="43137"/>
                    </a:srgbClr>
                  </a:outerShdw>
                </a:effectLst>
                <a:ea typeface="宋体" pitchFamily="2" charset="-122"/>
              </a:rPr>
              <a:t>Collaborative filtering:</a:t>
            </a:r>
            <a:r>
              <a:rPr lang="en-US" altLang="zh-CN" b="1" dirty="0" smtClean="0">
                <a:effectLst>
                  <a:outerShdw blurRad="38100" dist="38100" dir="2700000" algn="tl">
                    <a:srgbClr val="000000">
                      <a:alpha val="43137"/>
                    </a:srgbClr>
                  </a:outerShdw>
                </a:effectLst>
                <a:ea typeface="宋体" pitchFamily="2" charset="-122"/>
              </a:rPr>
              <a:t> </a:t>
            </a:r>
            <a:r>
              <a:rPr lang="en-US" altLang="zh-CN" dirty="0" smtClean="0">
                <a:effectLst>
                  <a:outerShdw blurRad="38100" dist="38100" dir="2700000" algn="tl">
                    <a:srgbClr val="000000">
                      <a:alpha val="43137"/>
                    </a:srgbClr>
                  </a:outerShdw>
                </a:effectLst>
                <a:ea typeface="宋体" pitchFamily="2" charset="-122"/>
              </a:rPr>
              <a:t>A personalization method that uses customer data to predict, based on formulas derived from models, what other products or services a customer may enjoy; predictions can be extended to other customers with similar profiles.</a:t>
            </a:r>
          </a:p>
          <a:p>
            <a:pPr>
              <a:defRPr/>
            </a:pPr>
            <a:endParaRPr lang="en-GB" altLang="zh-CN" dirty="0">
              <a:effectLst>
                <a:outerShdw blurRad="38100" dist="38100" dir="2700000" algn="tl">
                  <a:srgbClr val="000000">
                    <a:alpha val="43137"/>
                  </a:srgbClr>
                </a:outerShdw>
              </a:effectLst>
              <a:ea typeface="宋体" pitchFamily="2" charset="-122"/>
            </a:endParaRPr>
          </a:p>
          <a:p>
            <a:pPr>
              <a:defRPr/>
            </a:pPr>
            <a:r>
              <a:rPr lang="en-GB" dirty="0">
                <a:effectLst>
                  <a:outerShdw blurRad="38100" dist="38100" dir="2700000" algn="tl">
                    <a:srgbClr val="000000">
                      <a:alpha val="43137"/>
                    </a:srgbClr>
                  </a:outerShdw>
                </a:effectLst>
              </a:rPr>
              <a:t>Amazon uses collaborative filtering technologies (customers who bought this product also bought product X)</a:t>
            </a:r>
            <a:endParaRPr lang="en-US" altLang="zh-CN" dirty="0" smtClean="0">
              <a:effectLst>
                <a:outerShdw blurRad="38100" dist="38100" dir="2700000" algn="tl">
                  <a:srgbClr val="000000">
                    <a:alpha val="43137"/>
                  </a:srgbClr>
                </a:outerShdw>
              </a:effectLst>
              <a:ea typeface="宋体" pitchFamily="2" charset="-122"/>
            </a:endParaRP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a:defRPr/>
            </a:pPr>
            <a:r>
              <a:rPr lang="en-GB" altLang="zh-CN" smtClean="0">
                <a:ea typeface="宋体" pitchFamily="2" charset="-122"/>
              </a:rPr>
              <a:t>Customer Acquisition and Technology</a:t>
            </a:r>
            <a:endParaRPr lang="en-US" altLang="zh-CN" smtClean="0">
              <a:ea typeface="宋体" pitchFamily="2" charset="-122"/>
            </a:endParaRPr>
          </a:p>
        </p:txBody>
      </p:sp>
      <p:sp>
        <p:nvSpPr>
          <p:cNvPr id="97283" name="Rectangle 3"/>
          <p:cNvSpPr>
            <a:spLocks noGrp="1" noChangeArrowheads="1"/>
          </p:cNvSpPr>
          <p:nvPr>
            <p:ph type="body" idx="1"/>
          </p:nvPr>
        </p:nvSpPr>
        <p:spPr>
          <a:xfrm>
            <a:off x="395288" y="1700213"/>
            <a:ext cx="8437562" cy="4537075"/>
          </a:xfrm>
          <a:solidFill>
            <a:schemeClr val="bg2">
              <a:lumMod val="50000"/>
            </a:schemeClr>
          </a:solidFill>
        </p:spPr>
        <p:txBody>
          <a:bodyPr/>
          <a:lstStyle/>
          <a:p>
            <a:pPr>
              <a:defRPr/>
            </a:pPr>
            <a:r>
              <a:rPr lang="en-US" altLang="zh-CN" sz="2800" dirty="0" smtClean="0">
                <a:effectLst/>
                <a:ea typeface="宋体" pitchFamily="2" charset="-122"/>
              </a:rPr>
              <a:t>Variations of collaborative filtering:</a:t>
            </a:r>
          </a:p>
          <a:p>
            <a:pPr lvl="1">
              <a:defRPr/>
            </a:pPr>
            <a:r>
              <a:rPr lang="en-US" altLang="zh-CN" sz="2400" dirty="0" smtClean="0">
                <a:effectLst/>
                <a:ea typeface="宋体" pitchFamily="2" charset="-122"/>
              </a:rPr>
              <a:t>Rule-based filtering</a:t>
            </a:r>
          </a:p>
          <a:p>
            <a:pPr lvl="1">
              <a:defRPr/>
            </a:pPr>
            <a:r>
              <a:rPr lang="en-US" altLang="zh-CN" sz="2400" dirty="0" smtClean="0">
                <a:effectLst/>
                <a:ea typeface="宋体" pitchFamily="2" charset="-122"/>
              </a:rPr>
              <a:t>Content-based filtering</a:t>
            </a:r>
          </a:p>
          <a:p>
            <a:pPr lvl="1">
              <a:defRPr/>
            </a:pPr>
            <a:r>
              <a:rPr lang="en-US" altLang="zh-CN" sz="2400" dirty="0" smtClean="0">
                <a:effectLst/>
                <a:ea typeface="宋体" pitchFamily="2" charset="-122"/>
              </a:rPr>
              <a:t>Activity-based filtering</a:t>
            </a:r>
          </a:p>
          <a:p>
            <a:pPr>
              <a:defRPr/>
            </a:pPr>
            <a:endParaRPr lang="en-US" altLang="zh-CN" sz="2800" dirty="0" smtClean="0">
              <a:effectLst/>
              <a:ea typeface="宋体" pitchFamily="2" charset="-122"/>
            </a:endParaRPr>
          </a:p>
          <a:p>
            <a:pPr>
              <a:defRPr/>
            </a:pPr>
            <a:r>
              <a:rPr lang="en-US" altLang="zh-CN" sz="2800" dirty="0" smtClean="0">
                <a:effectLst/>
                <a:ea typeface="宋体" pitchFamily="2" charset="-122"/>
              </a:rPr>
              <a:t>Legal and ethical issues in collaborative filtering</a:t>
            </a:r>
          </a:p>
          <a:p>
            <a:pPr lvl="1">
              <a:defRPr/>
            </a:pPr>
            <a:r>
              <a:rPr lang="en-US" altLang="zh-CN" sz="2400" dirty="0" smtClean="0">
                <a:effectLst/>
                <a:ea typeface="宋体" pitchFamily="2" charset="-122"/>
              </a:rPr>
              <a:t>Invasion-of-privacy issues</a:t>
            </a:r>
          </a:p>
          <a:p>
            <a:pPr lvl="1">
              <a:defRPr/>
            </a:pPr>
            <a:r>
              <a:rPr lang="en-US" altLang="zh-CN" sz="2400" i="1" dirty="0" smtClean="0">
                <a:effectLst/>
                <a:ea typeface="宋体" pitchFamily="2" charset="-122"/>
              </a:rPr>
              <a:t>Permission-based </a:t>
            </a:r>
            <a:r>
              <a:rPr lang="en-US" altLang="zh-CN" sz="2400" dirty="0" smtClean="0">
                <a:effectLst/>
                <a:ea typeface="宋体" pitchFamily="2" charset="-122"/>
              </a:rPr>
              <a:t>personalization tools to request customer permission</a:t>
            </a:r>
            <a:endParaRPr lang="en-US" altLang="zh-CN" sz="2400" dirty="0" smtClean="0">
              <a:ea typeface="宋体" pitchFamily="2" charset="-122"/>
            </a:endParaRP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250825" y="152400"/>
            <a:ext cx="8359775" cy="1066800"/>
          </a:xfrm>
        </p:spPr>
        <p:txBody>
          <a:bodyPr/>
          <a:lstStyle/>
          <a:p>
            <a:pPr>
              <a:defRPr/>
            </a:pPr>
            <a:r>
              <a:rPr lang="en-GB" altLang="zh-CN" smtClean="0">
                <a:ea typeface="宋体" pitchFamily="2" charset="-122"/>
              </a:rPr>
              <a:t>Customer Retention and Loyalty</a:t>
            </a:r>
            <a:endParaRPr lang="en-US" altLang="zh-CN" smtClean="0">
              <a:ea typeface="宋体" pitchFamily="2" charset="-122"/>
            </a:endParaRPr>
          </a:p>
        </p:txBody>
      </p:sp>
      <p:sp>
        <p:nvSpPr>
          <p:cNvPr id="62467" name="Rectangle 3"/>
          <p:cNvSpPr>
            <a:spLocks noGrp="1" noChangeArrowheads="1"/>
          </p:cNvSpPr>
          <p:nvPr>
            <p:ph type="body" idx="1"/>
          </p:nvPr>
        </p:nvSpPr>
        <p:spPr>
          <a:xfrm>
            <a:off x="250825" y="1449388"/>
            <a:ext cx="8642350" cy="5148262"/>
          </a:xfrm>
        </p:spPr>
        <p:txBody>
          <a:bodyPr/>
          <a:lstStyle/>
          <a:p>
            <a:pPr>
              <a:lnSpc>
                <a:spcPct val="90000"/>
              </a:lnSpc>
            </a:pPr>
            <a:r>
              <a:rPr lang="en-US" altLang="zh-CN" sz="2800" smtClean="0">
                <a:effectLst/>
                <a:ea typeface="SimSun" panose="02010600030101010101" pitchFamily="2" charset="-122"/>
              </a:rPr>
              <a:t>Customer loyalty</a:t>
            </a:r>
          </a:p>
          <a:p>
            <a:pPr lvl="1">
              <a:lnSpc>
                <a:spcPct val="90000"/>
              </a:lnSpc>
            </a:pPr>
            <a:r>
              <a:rPr lang="en-US" altLang="zh-CN" sz="2400" i="1" smtClean="0">
                <a:effectLst/>
                <a:ea typeface="SimSun" panose="02010600030101010101" pitchFamily="2" charset="-122"/>
              </a:rPr>
              <a:t>Chaffey (2015) Customer loyalty: </a:t>
            </a:r>
            <a:r>
              <a:rPr lang="en-US" altLang="zh-CN" sz="2400" smtClean="0">
                <a:effectLst/>
                <a:ea typeface="SimSun" panose="02010600030101010101" pitchFamily="2" charset="-122"/>
              </a:rPr>
              <a:t>Degree to which a customer will stay with a specific vendor or brand</a:t>
            </a:r>
          </a:p>
          <a:p>
            <a:pPr lvl="2">
              <a:lnSpc>
                <a:spcPct val="90000"/>
              </a:lnSpc>
            </a:pPr>
            <a:r>
              <a:rPr lang="en-GB" altLang="zh-CN" sz="2000" u="sng" smtClean="0">
                <a:effectLst/>
                <a:ea typeface="SimSun" panose="02010600030101010101" pitchFamily="2" charset="-122"/>
              </a:rPr>
              <a:t>Keep the customers, and wish them to come back</a:t>
            </a:r>
            <a:r>
              <a:rPr lang="en-GB" altLang="zh-CN" sz="2000" smtClean="0">
                <a:effectLst/>
                <a:ea typeface="SimSun" panose="02010600030101010101" pitchFamily="2" charset="-122"/>
              </a:rPr>
              <a:t>. </a:t>
            </a:r>
            <a:endParaRPr lang="en-US" altLang="zh-CN" sz="2000" smtClean="0">
              <a:effectLst/>
              <a:ea typeface="SimSun" panose="02010600030101010101" pitchFamily="2" charset="-122"/>
            </a:endParaRPr>
          </a:p>
          <a:p>
            <a:pPr lvl="1">
              <a:lnSpc>
                <a:spcPct val="90000"/>
              </a:lnSpc>
            </a:pPr>
            <a:endParaRPr lang="en-US" altLang="zh-CN" sz="2400" smtClean="0">
              <a:effectLst/>
              <a:ea typeface="SimSun" panose="02010600030101010101" pitchFamily="2" charset="-122"/>
            </a:endParaRPr>
          </a:p>
          <a:p>
            <a:pPr lvl="1">
              <a:lnSpc>
                <a:spcPct val="90000"/>
              </a:lnSpc>
            </a:pPr>
            <a:r>
              <a:rPr lang="en-US" altLang="zh-CN" sz="2400" smtClean="0">
                <a:effectLst/>
                <a:ea typeface="SimSun" panose="02010600030101010101" pitchFamily="2" charset="-122"/>
              </a:rPr>
              <a:t>Increased customer loyalty produces cost savings through: </a:t>
            </a:r>
          </a:p>
          <a:p>
            <a:pPr lvl="2">
              <a:lnSpc>
                <a:spcPct val="90000"/>
              </a:lnSpc>
            </a:pPr>
            <a:r>
              <a:rPr lang="en-US" altLang="zh-CN" sz="2000" smtClean="0">
                <a:effectLst/>
                <a:ea typeface="SimSun" panose="02010600030101010101" pitchFamily="2" charset="-122"/>
              </a:rPr>
              <a:t>lower marketing costs</a:t>
            </a:r>
          </a:p>
          <a:p>
            <a:pPr lvl="2">
              <a:lnSpc>
                <a:spcPct val="90000"/>
              </a:lnSpc>
            </a:pPr>
            <a:r>
              <a:rPr lang="en-US" altLang="zh-CN" sz="2000" smtClean="0">
                <a:effectLst/>
                <a:ea typeface="SimSun" panose="02010600030101010101" pitchFamily="2" charset="-122"/>
              </a:rPr>
              <a:t>lower transaction costs</a:t>
            </a:r>
          </a:p>
          <a:p>
            <a:pPr lvl="2">
              <a:lnSpc>
                <a:spcPct val="90000"/>
              </a:lnSpc>
            </a:pPr>
            <a:r>
              <a:rPr lang="en-US" altLang="zh-CN" sz="2000" smtClean="0">
                <a:effectLst/>
                <a:ea typeface="SimSun" panose="02010600030101010101" pitchFamily="2" charset="-122"/>
              </a:rPr>
              <a:t>lower customer turnover expenses</a:t>
            </a:r>
          </a:p>
          <a:p>
            <a:pPr lvl="2">
              <a:lnSpc>
                <a:spcPct val="90000"/>
              </a:lnSpc>
            </a:pPr>
            <a:r>
              <a:rPr lang="en-US" altLang="zh-CN" sz="2000" smtClean="0">
                <a:effectLst/>
                <a:ea typeface="SimSun" panose="02010600030101010101" pitchFamily="2" charset="-122"/>
              </a:rPr>
              <a:t>lower failure costs</a:t>
            </a:r>
          </a:p>
          <a:p>
            <a:pPr lvl="1">
              <a:lnSpc>
                <a:spcPct val="90000"/>
              </a:lnSpc>
            </a:pPr>
            <a:endParaRPr lang="en-US" altLang="zh-CN" sz="2400" i="1" smtClean="0">
              <a:effectLst/>
              <a:ea typeface="SimSun" panose="02010600030101010101" pitchFamily="2" charset="-122"/>
            </a:endParaRPr>
          </a:p>
          <a:p>
            <a:pPr>
              <a:lnSpc>
                <a:spcPct val="90000"/>
              </a:lnSpc>
            </a:pPr>
            <a:r>
              <a:rPr lang="en-US" altLang="zh-CN" sz="2800" i="1" smtClean="0">
                <a:effectLst/>
                <a:ea typeface="SimSun" panose="02010600030101010101" pitchFamily="2" charset="-122"/>
              </a:rPr>
              <a:t>E-loyalty:</a:t>
            </a:r>
            <a:r>
              <a:rPr lang="en-US" altLang="zh-CN" sz="2800" smtClean="0">
                <a:effectLst/>
                <a:ea typeface="SimSun" panose="02010600030101010101" pitchFamily="2" charset="-122"/>
              </a:rPr>
              <a:t> Customer loyalty to an e-tailer</a:t>
            </a: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a:defRPr/>
            </a:pPr>
            <a:r>
              <a:rPr lang="en-GB" altLang="zh-CN" sz="4000" smtClean="0">
                <a:ea typeface="宋体" pitchFamily="2" charset="-122"/>
              </a:rPr>
              <a:t>After-sales and Customer Retention</a:t>
            </a:r>
          </a:p>
        </p:txBody>
      </p:sp>
      <p:sp>
        <p:nvSpPr>
          <p:cNvPr id="61443" name="Rectangle 3"/>
          <p:cNvSpPr>
            <a:spLocks noGrp="1" noChangeArrowheads="1"/>
          </p:cNvSpPr>
          <p:nvPr>
            <p:ph type="body" idx="1"/>
          </p:nvPr>
        </p:nvSpPr>
        <p:spPr>
          <a:xfrm>
            <a:off x="685800" y="1447800"/>
            <a:ext cx="7924800" cy="4933950"/>
          </a:xfrm>
          <a:solidFill>
            <a:schemeClr val="bg2">
              <a:lumMod val="50000"/>
            </a:schemeClr>
          </a:solidFill>
        </p:spPr>
        <p:txBody>
          <a:bodyPr/>
          <a:lstStyle/>
          <a:p>
            <a:pPr>
              <a:lnSpc>
                <a:spcPct val="80000"/>
              </a:lnSpc>
              <a:defRPr/>
            </a:pPr>
            <a:r>
              <a:rPr lang="en-GB" altLang="zh-CN" sz="3000" dirty="0" smtClean="0">
                <a:latin typeface="Calibri" panose="020F0502020204030204" pitchFamily="34" charset="0"/>
                <a:ea typeface="宋体" pitchFamily="2" charset="-122"/>
              </a:rPr>
              <a:t>Importance of retention – relative cost much less than acquisition</a:t>
            </a:r>
          </a:p>
          <a:p>
            <a:pPr>
              <a:lnSpc>
                <a:spcPct val="80000"/>
              </a:lnSpc>
              <a:defRPr/>
            </a:pPr>
            <a:endParaRPr lang="en-GB" altLang="zh-CN" sz="3000" dirty="0" smtClean="0">
              <a:latin typeface="Calibri" panose="020F0502020204030204" pitchFamily="34" charset="0"/>
              <a:ea typeface="宋体" pitchFamily="2" charset="-122"/>
            </a:endParaRPr>
          </a:p>
          <a:p>
            <a:pPr>
              <a:lnSpc>
                <a:spcPct val="80000"/>
              </a:lnSpc>
              <a:defRPr/>
            </a:pPr>
            <a:r>
              <a:rPr lang="en-GB" altLang="zh-CN" sz="3000" dirty="0" smtClean="0">
                <a:latin typeface="Calibri" panose="020F0502020204030204" pitchFamily="34" charset="0"/>
                <a:ea typeface="宋体" pitchFamily="2" charset="-122"/>
              </a:rPr>
              <a:t>Factors that drive loyalty:</a:t>
            </a:r>
          </a:p>
          <a:p>
            <a:pPr lvl="1">
              <a:lnSpc>
                <a:spcPct val="80000"/>
              </a:lnSpc>
              <a:defRPr/>
            </a:pPr>
            <a:r>
              <a:rPr lang="en-GB" altLang="zh-CN" sz="3000" dirty="0" smtClean="0">
                <a:latin typeface="Calibri" panose="020F0502020204030204" pitchFamily="34" charset="0"/>
                <a:ea typeface="宋体" pitchFamily="2" charset="-122"/>
              </a:rPr>
              <a:t>Order fulfilment</a:t>
            </a:r>
          </a:p>
          <a:p>
            <a:pPr lvl="1">
              <a:lnSpc>
                <a:spcPct val="80000"/>
              </a:lnSpc>
              <a:defRPr/>
            </a:pPr>
            <a:r>
              <a:rPr lang="en-GB" altLang="zh-CN" sz="3000" dirty="0" smtClean="0">
                <a:latin typeface="Calibri" panose="020F0502020204030204" pitchFamily="34" charset="0"/>
                <a:ea typeface="宋体" pitchFamily="2" charset="-122"/>
              </a:rPr>
              <a:t>Product performance</a:t>
            </a:r>
          </a:p>
          <a:p>
            <a:pPr lvl="1">
              <a:lnSpc>
                <a:spcPct val="80000"/>
              </a:lnSpc>
              <a:defRPr/>
            </a:pPr>
            <a:r>
              <a:rPr lang="en-GB" altLang="zh-CN" sz="3000" dirty="0" smtClean="0">
                <a:latin typeface="Calibri" panose="020F0502020204030204" pitchFamily="34" charset="0"/>
                <a:ea typeface="宋体" pitchFamily="2" charset="-122"/>
              </a:rPr>
              <a:t>Post sale service and support</a:t>
            </a:r>
          </a:p>
          <a:p>
            <a:pPr>
              <a:lnSpc>
                <a:spcPct val="80000"/>
              </a:lnSpc>
              <a:defRPr/>
            </a:pPr>
            <a:endParaRPr lang="en-GB" altLang="zh-CN" sz="3000" dirty="0" smtClean="0">
              <a:latin typeface="Calibri" panose="020F0502020204030204" pitchFamily="34" charset="0"/>
              <a:ea typeface="宋体" pitchFamily="2" charset="-122"/>
            </a:endParaRPr>
          </a:p>
          <a:p>
            <a:pPr>
              <a:lnSpc>
                <a:spcPct val="80000"/>
              </a:lnSpc>
              <a:defRPr/>
            </a:pPr>
            <a:r>
              <a:rPr lang="en-GB" altLang="zh-CN" sz="3000" dirty="0" smtClean="0">
                <a:latin typeface="Calibri" panose="020F0502020204030204" pitchFamily="34" charset="0"/>
                <a:ea typeface="宋体" pitchFamily="2" charset="-122"/>
              </a:rPr>
              <a:t>Loyalty Scheme:</a:t>
            </a:r>
          </a:p>
          <a:p>
            <a:pPr lvl="1">
              <a:lnSpc>
                <a:spcPct val="80000"/>
              </a:lnSpc>
              <a:defRPr/>
            </a:pPr>
            <a:r>
              <a:rPr lang="en-GB" altLang="zh-CN" sz="3000" dirty="0" smtClean="0">
                <a:latin typeface="Calibri" panose="020F0502020204030204" pitchFamily="34" charset="0"/>
                <a:ea typeface="宋体" pitchFamily="2" charset="-122"/>
              </a:rPr>
              <a:t>Examples (Tesco loyalty cards, frequent flyer programmes) </a:t>
            </a:r>
            <a:r>
              <a:rPr lang="en-GB" altLang="zh-CN" sz="3000" dirty="0">
                <a:latin typeface="Calibri" panose="020F0502020204030204" pitchFamily="34" charset="0"/>
                <a:ea typeface="宋体" pitchFamily="2" charset="-122"/>
              </a:rPr>
              <a:t>Brand community. </a:t>
            </a: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a:defRPr/>
            </a:pPr>
            <a:r>
              <a:rPr lang="en-GB" altLang="zh-CN" smtClean="0">
                <a:ea typeface="宋体" pitchFamily="2" charset="-122"/>
              </a:rPr>
              <a:t>Customer Extension</a:t>
            </a:r>
          </a:p>
        </p:txBody>
      </p:sp>
      <p:sp>
        <p:nvSpPr>
          <p:cNvPr id="66563" name="Rectangle 3"/>
          <p:cNvSpPr>
            <a:spLocks noGrp="1" noChangeArrowheads="1"/>
          </p:cNvSpPr>
          <p:nvPr>
            <p:ph type="body" idx="1"/>
          </p:nvPr>
        </p:nvSpPr>
        <p:spPr>
          <a:xfrm>
            <a:off x="323850" y="1447800"/>
            <a:ext cx="8640763" cy="5149850"/>
          </a:xfrm>
        </p:spPr>
        <p:txBody>
          <a:bodyPr/>
          <a:lstStyle/>
          <a:p>
            <a:r>
              <a:rPr lang="en-GB" altLang="zh-CN" smtClean="0">
                <a:effectLst/>
                <a:ea typeface="SimSun" panose="02010600030101010101" pitchFamily="2" charset="-122"/>
              </a:rPr>
              <a:t>Extension means making the most of existing customers </a:t>
            </a:r>
          </a:p>
          <a:p>
            <a:pPr lvl="1"/>
            <a:r>
              <a:rPr lang="en-GB" altLang="zh-CN" smtClean="0">
                <a:effectLst/>
                <a:ea typeface="SimSun" panose="02010600030101010101" pitchFamily="2" charset="-122"/>
              </a:rPr>
              <a:t>don’t just keep them, also do Cross-selling (i.e. </a:t>
            </a:r>
            <a:r>
              <a:rPr lang="en-GB" altLang="zh-CN" smtClean="0">
                <a:solidFill>
                  <a:srgbClr val="FFFF00"/>
                </a:solidFill>
                <a:effectLst/>
                <a:ea typeface="SimSun" panose="02010600030101010101" pitchFamily="2" charset="-122"/>
              </a:rPr>
              <a:t>sell them more different products / services </a:t>
            </a:r>
            <a:r>
              <a:rPr lang="en-GB" altLang="zh-CN" smtClean="0">
                <a:effectLst/>
                <a:ea typeface="SimSun" panose="02010600030101010101" pitchFamily="2" charset="-122"/>
              </a:rPr>
              <a:t>too)</a:t>
            </a:r>
          </a:p>
          <a:p>
            <a:pPr lvl="1"/>
            <a:r>
              <a:rPr lang="en-GB" altLang="zh-CN" smtClean="0">
                <a:effectLst/>
                <a:ea typeface="SimSun" panose="02010600030101010101" pitchFamily="2" charset="-122"/>
              </a:rPr>
              <a:t>Lifetime value of a customer is what matters (</a:t>
            </a:r>
            <a:r>
              <a:rPr lang="en-GB" altLang="zh-CN" smtClean="0">
                <a:solidFill>
                  <a:srgbClr val="FFFF00"/>
                </a:solidFill>
                <a:effectLst/>
                <a:ea typeface="SimSun" panose="02010600030101010101" pitchFamily="2" charset="-122"/>
              </a:rPr>
              <a:t>upsell</a:t>
            </a:r>
            <a:r>
              <a:rPr lang="en-GB" altLang="zh-CN" smtClean="0">
                <a:effectLst/>
                <a:ea typeface="SimSun" panose="02010600030101010101" pitchFamily="2" charset="-122"/>
              </a:rPr>
              <a:t>/re-sell)</a:t>
            </a:r>
          </a:p>
          <a:p>
            <a:pPr lvl="1"/>
            <a:r>
              <a:rPr lang="en-GB" altLang="zh-CN" smtClean="0">
                <a:effectLst/>
                <a:ea typeface="SimSun" panose="02010600030101010101" pitchFamily="2" charset="-122"/>
              </a:rPr>
              <a:t>Lifetime value: the combined revenue attributable to a customer during their relationship with a company</a:t>
            </a: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107950" y="0"/>
            <a:ext cx="9024938" cy="1066800"/>
          </a:xfrm>
        </p:spPr>
        <p:txBody>
          <a:bodyPr/>
          <a:lstStyle/>
          <a:p>
            <a:pPr>
              <a:defRPr/>
            </a:pPr>
            <a:r>
              <a:rPr lang="en-US" altLang="zh-CN" sz="4000" dirty="0" smtClean="0">
                <a:solidFill>
                  <a:srgbClr val="FFFF00"/>
                </a:solidFill>
                <a:ea typeface="宋体" pitchFamily="2" charset="-122"/>
              </a:rPr>
              <a:t>CRM -  Relationship with EC</a:t>
            </a:r>
          </a:p>
        </p:txBody>
      </p:sp>
      <p:sp>
        <p:nvSpPr>
          <p:cNvPr id="100355" name="Rectangle 3"/>
          <p:cNvSpPr>
            <a:spLocks noGrp="1" noChangeArrowheads="1"/>
          </p:cNvSpPr>
          <p:nvPr>
            <p:ph type="body" idx="1"/>
          </p:nvPr>
        </p:nvSpPr>
        <p:spPr>
          <a:xfrm>
            <a:off x="685800" y="1447800"/>
            <a:ext cx="7989888" cy="5294313"/>
          </a:xfrm>
        </p:spPr>
        <p:txBody>
          <a:bodyPr/>
          <a:lstStyle/>
          <a:p>
            <a:pPr marL="609600" indent="-609600">
              <a:lnSpc>
                <a:spcPct val="90000"/>
              </a:lnSpc>
              <a:defRPr/>
            </a:pPr>
            <a:r>
              <a:rPr lang="en-US" altLang="zh-CN" dirty="0" smtClean="0">
                <a:effectLst/>
                <a:ea typeface="宋体" pitchFamily="2" charset="-122"/>
              </a:rPr>
              <a:t>CRM: the core of EC strategy focused on customer</a:t>
            </a:r>
          </a:p>
          <a:p>
            <a:pPr marL="0" indent="0">
              <a:buFont typeface="Wingdings" panose="05000000000000000000" pitchFamily="2" charset="2"/>
              <a:buNone/>
              <a:defRPr/>
            </a:pPr>
            <a:endParaRPr lang="en-US" altLang="zh-CN" dirty="0" smtClean="0">
              <a:effectLst/>
              <a:ea typeface="宋体" pitchFamily="2" charset="-122"/>
            </a:endParaRPr>
          </a:p>
          <a:p>
            <a:pPr marL="0" indent="0">
              <a:buFont typeface="Wingdings" panose="05000000000000000000" pitchFamily="2" charset="2"/>
              <a:buNone/>
              <a:defRPr/>
            </a:pPr>
            <a:r>
              <a:rPr lang="en-US" altLang="zh-CN" dirty="0" smtClean="0">
                <a:effectLst/>
                <a:ea typeface="宋体" pitchFamily="2" charset="-122"/>
              </a:rPr>
              <a:t>Five </a:t>
            </a:r>
            <a:r>
              <a:rPr lang="en-US" altLang="zh-CN" dirty="0">
                <a:effectLst/>
                <a:ea typeface="宋体" pitchFamily="2" charset="-122"/>
              </a:rPr>
              <a:t>factors required to implement a CRM program effectively:</a:t>
            </a:r>
          </a:p>
          <a:p>
            <a:pPr marL="990600" lvl="1" indent="-533400">
              <a:buClr>
                <a:schemeClr val="bg1"/>
              </a:buClr>
              <a:buSzPct val="80000"/>
              <a:buFontTx/>
              <a:buAutoNum type="arabicPeriod"/>
              <a:defRPr/>
            </a:pPr>
            <a:r>
              <a:rPr lang="en-US" altLang="zh-CN" dirty="0">
                <a:effectLst/>
                <a:ea typeface="宋体" pitchFamily="2" charset="-122"/>
              </a:rPr>
              <a:t>Customer-centric strategy</a:t>
            </a:r>
          </a:p>
          <a:p>
            <a:pPr marL="990600" lvl="1" indent="-533400">
              <a:buClr>
                <a:schemeClr val="bg1"/>
              </a:buClr>
              <a:buSzPct val="80000"/>
              <a:buFontTx/>
              <a:buAutoNum type="arabicPeriod"/>
              <a:defRPr/>
            </a:pPr>
            <a:r>
              <a:rPr lang="en-US" altLang="zh-CN" dirty="0">
                <a:effectLst/>
                <a:ea typeface="宋体" pitchFamily="2" charset="-122"/>
              </a:rPr>
              <a:t>Commitments from people</a:t>
            </a:r>
          </a:p>
          <a:p>
            <a:pPr marL="990600" lvl="1" indent="-533400">
              <a:buClr>
                <a:schemeClr val="bg1"/>
              </a:buClr>
              <a:buSzPct val="80000"/>
              <a:buFontTx/>
              <a:buAutoNum type="arabicPeriod"/>
              <a:defRPr/>
            </a:pPr>
            <a:r>
              <a:rPr lang="en-US" altLang="zh-CN" dirty="0">
                <a:effectLst/>
                <a:ea typeface="宋体" pitchFamily="2" charset="-122"/>
              </a:rPr>
              <a:t>Improved or redesigned processes</a:t>
            </a:r>
          </a:p>
          <a:p>
            <a:pPr marL="990600" lvl="1" indent="-533400">
              <a:buClr>
                <a:schemeClr val="bg1"/>
              </a:buClr>
              <a:buSzPct val="80000"/>
              <a:buFontTx/>
              <a:buAutoNum type="arabicPeriod"/>
              <a:defRPr/>
            </a:pPr>
            <a:r>
              <a:rPr lang="en-US" altLang="zh-CN" dirty="0">
                <a:effectLst/>
                <a:ea typeface="宋体" pitchFamily="2" charset="-122"/>
              </a:rPr>
              <a:t>Software technology</a:t>
            </a:r>
          </a:p>
          <a:p>
            <a:pPr marL="990600" lvl="1" indent="-533400">
              <a:buClr>
                <a:schemeClr val="bg1"/>
              </a:buClr>
              <a:buSzPct val="80000"/>
              <a:buFontTx/>
              <a:buAutoNum type="arabicPeriod"/>
              <a:defRPr/>
            </a:pPr>
            <a:r>
              <a:rPr lang="en-US" altLang="zh-CN" dirty="0">
                <a:effectLst/>
                <a:ea typeface="宋体" pitchFamily="2" charset="-122"/>
              </a:rPr>
              <a:t>Infrastructure</a:t>
            </a:r>
          </a:p>
          <a:p>
            <a:pPr marL="609600" indent="-609600">
              <a:lnSpc>
                <a:spcPct val="90000"/>
              </a:lnSpc>
              <a:defRPr/>
            </a:pPr>
            <a:endParaRPr lang="en-US" altLang="zh-CN" dirty="0" smtClean="0">
              <a:effectLst/>
              <a:ea typeface="宋体" pitchFamily="2" charset="-122"/>
            </a:endParaRPr>
          </a:p>
          <a:p>
            <a:pPr marL="609600" indent="-609600">
              <a:lnSpc>
                <a:spcPct val="90000"/>
              </a:lnSpc>
              <a:defRPr/>
            </a:pPr>
            <a:endParaRPr lang="en-US" altLang="zh-CN" dirty="0" smtClean="0">
              <a:effectLst/>
              <a:ea typeface="宋体" pitchFamily="2" charset="-122"/>
            </a:endParaRPr>
          </a:p>
          <a:p>
            <a:pPr marL="914400" lvl="2" indent="0">
              <a:lnSpc>
                <a:spcPct val="90000"/>
              </a:lnSpc>
              <a:buFont typeface="Wingdings" panose="05000000000000000000" pitchFamily="2" charset="2"/>
              <a:buNone/>
              <a:defRPr/>
            </a:pPr>
            <a:endParaRPr lang="zh-CN" altLang="en-US" b="1" dirty="0" smtClean="0">
              <a:effectLst/>
              <a:ea typeface="宋体" pitchFamily="2" charset="-122"/>
            </a:endParaRPr>
          </a:p>
        </p:txBody>
      </p:sp>
      <p:sp>
        <p:nvSpPr>
          <p:cNvPr id="4" name="TextBox 3"/>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065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50000"/>
              </a:spcBef>
              <a:buClrTx/>
              <a:buSzTx/>
              <a:buFontTx/>
              <a:buNone/>
            </a:pPr>
            <a:fld id="{373713C8-EAA8-4685-A32A-97EFE2DBEF9A}" type="slidenum">
              <a:rPr kumimoji="0" lang="zh-CN" altLang="en-US" sz="1400"/>
              <a:pPr>
                <a:spcBef>
                  <a:spcPct val="50000"/>
                </a:spcBef>
                <a:buClrTx/>
                <a:buSzTx/>
                <a:buFontTx/>
                <a:buNone/>
              </a:pPr>
              <a:t>36</a:t>
            </a:fld>
            <a:endParaRPr kumimoji="0" lang="en-US" altLang="zh-CN" sz="1400"/>
          </a:p>
        </p:txBody>
      </p:sp>
      <p:sp>
        <p:nvSpPr>
          <p:cNvPr id="180226" name="Rectangle 2"/>
          <p:cNvSpPr>
            <a:spLocks noGrp="1" noChangeArrowheads="1"/>
          </p:cNvSpPr>
          <p:nvPr>
            <p:ph type="title"/>
          </p:nvPr>
        </p:nvSpPr>
        <p:spPr/>
        <p:txBody>
          <a:bodyPr/>
          <a:lstStyle/>
          <a:p>
            <a:pPr>
              <a:defRPr/>
            </a:pPr>
            <a:r>
              <a:rPr lang="en-US" altLang="zh-CN" sz="4000" smtClean="0">
                <a:ea typeface="宋体" pitchFamily="2" charset="-122"/>
              </a:rPr>
              <a:t>Airline Industry Example -Frequent Flyer Programs</a:t>
            </a:r>
          </a:p>
        </p:txBody>
      </p:sp>
      <p:sp>
        <p:nvSpPr>
          <p:cNvPr id="180227" name="Rectangle 3"/>
          <p:cNvSpPr>
            <a:spLocks noGrp="1" noChangeArrowheads="1"/>
          </p:cNvSpPr>
          <p:nvPr>
            <p:ph type="body" idx="1"/>
          </p:nvPr>
        </p:nvSpPr>
        <p:spPr>
          <a:xfrm>
            <a:off x="323850" y="1484313"/>
            <a:ext cx="8351838" cy="5157787"/>
          </a:xfrm>
          <a:solidFill>
            <a:schemeClr val="bg2">
              <a:lumMod val="50000"/>
            </a:schemeClr>
          </a:solidFill>
        </p:spPr>
        <p:txBody>
          <a:bodyPr/>
          <a:lstStyle/>
          <a:p>
            <a:pPr>
              <a:defRPr/>
            </a:pPr>
            <a:r>
              <a:rPr lang="en-US" altLang="zh-CN" dirty="0" smtClean="0">
                <a:ea typeface="宋体" pitchFamily="2" charset="-122"/>
              </a:rPr>
              <a:t>Frequent flyer programs are a great example of CRM</a:t>
            </a:r>
          </a:p>
          <a:p>
            <a:pPr>
              <a:defRPr/>
            </a:pPr>
            <a:r>
              <a:rPr lang="en-US" altLang="zh-CN" dirty="0" smtClean="0">
                <a:ea typeface="宋体" pitchFamily="2" charset="-122"/>
              </a:rPr>
              <a:t>Air travelers concentrate their travel with a single airline to get </a:t>
            </a:r>
            <a:r>
              <a:rPr lang="en-US" altLang="zh-CN" dirty="0" smtClean="0">
                <a:latin typeface="Arial"/>
                <a:ea typeface="宋体" pitchFamily="2" charset="-122"/>
              </a:rPr>
              <a:t>“</a:t>
            </a:r>
            <a:r>
              <a:rPr lang="en-US" altLang="zh-CN" dirty="0" smtClean="0">
                <a:ea typeface="宋体" pitchFamily="2" charset="-122"/>
              </a:rPr>
              <a:t>perks</a:t>
            </a:r>
            <a:r>
              <a:rPr lang="en-US" altLang="zh-CN" dirty="0" smtClean="0">
                <a:latin typeface="Arial"/>
                <a:ea typeface="宋体" pitchFamily="2" charset="-122"/>
              </a:rPr>
              <a:t>”</a:t>
            </a:r>
            <a:r>
              <a:rPr lang="en-US" altLang="zh-CN" dirty="0" smtClean="0">
                <a:ea typeface="宋体" pitchFamily="2" charset="-122"/>
              </a:rPr>
              <a:t> </a:t>
            </a:r>
          </a:p>
          <a:p>
            <a:pPr>
              <a:defRPr/>
            </a:pPr>
            <a:r>
              <a:rPr lang="en-US" altLang="zh-CN" dirty="0" smtClean="0">
                <a:ea typeface="宋体" pitchFamily="2" charset="-122"/>
              </a:rPr>
              <a:t>Many airlines, such as AA, SIA, BA, and Lufthansa, are using them to increase loyalty.</a:t>
            </a:r>
          </a:p>
          <a:p>
            <a:pPr>
              <a:defRPr/>
            </a:pPr>
            <a:r>
              <a:rPr lang="en-US" altLang="zh-CN" dirty="0" smtClean="0">
                <a:ea typeface="宋体" pitchFamily="2" charset="-122"/>
              </a:rPr>
              <a:t>Most information needed for frequent flyer programs is obtained from reservation systems </a:t>
            </a:r>
          </a:p>
        </p:txBody>
      </p:sp>
      <p:sp>
        <p:nvSpPr>
          <p:cNvPr id="5" name="TextBox 4"/>
          <p:cNvSpPr txBox="1"/>
          <p:nvPr/>
        </p:nvSpPr>
        <p:spPr>
          <a:xfrm>
            <a:off x="7874000" y="6604000"/>
            <a:ext cx="1258888" cy="254000"/>
          </a:xfrm>
          <a:prstGeom prst="rect">
            <a:avLst/>
          </a:prstGeom>
          <a:noFill/>
        </p:spPr>
        <p:txBody>
          <a:bodyPr>
            <a:spAutoFit/>
          </a:bodyPr>
          <a:lstStyle/>
          <a:p>
            <a:pPr>
              <a:defRPr/>
            </a:pPr>
            <a:r>
              <a:rPr lang="en-GB" sz="1050" dirty="0">
                <a:cs typeface="Arial" charset="0"/>
              </a:rPr>
              <a:t>Chaffey (2015)</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1026"/>
          <p:cNvSpPr>
            <a:spLocks noChangeArrowheads="1"/>
          </p:cNvSpPr>
          <p:nvPr/>
        </p:nvSpPr>
        <p:spPr bwMode="auto">
          <a:xfrm>
            <a:off x="276225" y="188913"/>
            <a:ext cx="5829300" cy="485775"/>
          </a:xfrm>
          <a:prstGeom prst="rect">
            <a:avLst/>
          </a:prstGeom>
        </p:spPr>
        <p:txBody>
          <a:bodyPr lIns="68580" tIns="34290" rIns="68580" bIns="34290" anchor="ctr">
            <a:normAutofit/>
          </a:bodyPr>
          <a:lstStyle/>
          <a:p>
            <a:pPr>
              <a:lnSpc>
                <a:spcPct val="90000"/>
              </a:lnSpc>
              <a:defRPr/>
            </a:pPr>
            <a:r>
              <a:rPr lang="en-US" altLang="en-US" sz="3000" b="1" dirty="0">
                <a:solidFill>
                  <a:srgbClr val="FFFF00"/>
                </a:solidFill>
                <a:latin typeface="+mj-lt"/>
                <a:ea typeface="+mj-ea"/>
                <a:cs typeface="+mj-cs"/>
              </a:rPr>
              <a:t>CRM Software Capabilities</a:t>
            </a:r>
          </a:p>
        </p:txBody>
      </p:sp>
      <p:sp>
        <p:nvSpPr>
          <p:cNvPr id="72707" name="Text Box 1028"/>
          <p:cNvSpPr txBox="1">
            <a:spLocks noChangeArrowheads="1"/>
          </p:cNvSpPr>
          <p:nvPr/>
        </p:nvSpPr>
        <p:spPr bwMode="auto">
          <a:xfrm>
            <a:off x="179388" y="1525588"/>
            <a:ext cx="3432175"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eaLnBrk="1" hangingPunct="1">
              <a:spcBef>
                <a:spcPct val="0"/>
              </a:spcBef>
              <a:buClrTx/>
              <a:buSzTx/>
              <a:buFontTx/>
              <a:buNone/>
            </a:pPr>
            <a:r>
              <a:rPr kumimoji="0" lang="en-US" altLang="en-US" sz="2200" b="1">
                <a:latin typeface="Arial" panose="020B0604020202020204" pitchFamily="34" charset="0"/>
                <a:ea typeface="MS PGothic" panose="020B0600070205080204" pitchFamily="34" charset="-128"/>
              </a:rPr>
              <a:t>The major CRM software products support business processes in sales, service, and marketing, integrating customer information from many different sources. Included are support for both the operational and analytical aspects of CRM.</a:t>
            </a:r>
          </a:p>
        </p:txBody>
      </p:sp>
      <p:pic>
        <p:nvPicPr>
          <p:cNvPr id="72708" name="Picture 7" descr="Ess10_Fig-8-08.t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08400" y="1525588"/>
            <a:ext cx="5143500"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3387725" y="6604000"/>
            <a:ext cx="5756275"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ransition spd="slow"/>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7" descr="Ess10_Fig-8-09.t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25513" y="1546225"/>
            <a:ext cx="7391400" cy="272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4" name="Rectangle 1026"/>
          <p:cNvSpPr>
            <a:spLocks noChangeArrowheads="1"/>
          </p:cNvSpPr>
          <p:nvPr/>
        </p:nvSpPr>
        <p:spPr bwMode="auto">
          <a:xfrm>
            <a:off x="160338" y="82550"/>
            <a:ext cx="7604125" cy="901700"/>
          </a:xfrm>
          <a:prstGeom prst="rect">
            <a:avLst/>
          </a:prstGeom>
        </p:spPr>
        <p:txBody>
          <a:bodyPr lIns="68580" tIns="34290" rIns="68580" bIns="34290" anchor="ctr">
            <a:normAutofit/>
          </a:bodyPr>
          <a:lstStyle/>
          <a:p>
            <a:pPr>
              <a:lnSpc>
                <a:spcPct val="90000"/>
              </a:lnSpc>
              <a:defRPr/>
            </a:pPr>
            <a:r>
              <a:rPr lang="en-US" altLang="en-US" sz="3000" b="1" dirty="0">
                <a:solidFill>
                  <a:srgbClr val="FFFF00"/>
                </a:solidFill>
                <a:latin typeface="+mj-lt"/>
                <a:ea typeface="+mj-ea"/>
                <a:cs typeface="+mj-cs"/>
              </a:rPr>
              <a:t>Customer Loyalty Management Process Map</a:t>
            </a:r>
          </a:p>
        </p:txBody>
      </p:sp>
      <p:sp>
        <p:nvSpPr>
          <p:cNvPr id="62468" name="Text Box 1028"/>
          <p:cNvSpPr txBox="1">
            <a:spLocks noChangeArrowheads="1"/>
          </p:cNvSpPr>
          <p:nvPr/>
        </p:nvSpPr>
        <p:spPr bwMode="auto">
          <a:xfrm>
            <a:off x="160338" y="4608513"/>
            <a:ext cx="8888412"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1650" b="1" dirty="0"/>
              <a:t>This process map shows how a best practice for promoting customer loyalty through customer service would be modeled by customer relationship management software. The CRM software helps firms </a:t>
            </a:r>
            <a:r>
              <a:rPr lang="en-US" altLang="en-US" sz="1650" b="1" dirty="0">
                <a:solidFill>
                  <a:srgbClr val="FFFF00"/>
                </a:solidFill>
              </a:rPr>
              <a:t>identify high-value customers for preferential treatment</a:t>
            </a:r>
            <a:r>
              <a:rPr lang="en-US" altLang="en-US" sz="1650" b="1" dirty="0">
                <a:solidFill>
                  <a:schemeClr val="bg1"/>
                </a:solidFill>
              </a:rPr>
              <a:t>.</a:t>
            </a:r>
          </a:p>
        </p:txBody>
      </p:sp>
      <p:sp>
        <p:nvSpPr>
          <p:cNvPr id="8" name="Rectangle 7"/>
          <p:cNvSpPr/>
          <p:nvPr/>
        </p:nvSpPr>
        <p:spPr>
          <a:xfrm>
            <a:off x="3779838" y="6588125"/>
            <a:ext cx="5364162"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ransition spd="slow"/>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1"/>
          <p:cNvSpPr>
            <a:spLocks noChangeArrowheads="1"/>
          </p:cNvSpPr>
          <p:nvPr/>
        </p:nvSpPr>
        <p:spPr bwMode="auto">
          <a:xfrm>
            <a:off x="287338" y="25400"/>
            <a:ext cx="6797675"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en-GB" altLang="en-US" sz="4000">
                <a:solidFill>
                  <a:srgbClr val="FFFF00"/>
                </a:solidFill>
                <a:latin typeface="Calibri" panose="020F0502020204030204" pitchFamily="34" charset="0"/>
                <a:ea typeface="Calibri" panose="020F0502020204030204" pitchFamily="34" charset="0"/>
                <a:cs typeface="Times New Roman" panose="02020603050405020304" pitchFamily="18" charset="0"/>
              </a:rPr>
              <a:t>Operational and Analytical CRM</a:t>
            </a:r>
            <a:endParaRPr kumimoji="0" lang="en-GB" altLang="en-US" sz="4000">
              <a:solidFill>
                <a:srgbClr val="FFFF00"/>
              </a:solidFill>
              <a:latin typeface="Times New Roman" panose="02020603050405020304" pitchFamily="18" charset="0"/>
              <a:ea typeface="Calibri" panose="020F0502020204030204" pitchFamily="34" charset="0"/>
            </a:endParaRPr>
          </a:p>
        </p:txBody>
      </p:sp>
      <p:sp>
        <p:nvSpPr>
          <p:cNvPr id="76803" name="Rectangle 2"/>
          <p:cNvSpPr>
            <a:spLocks noChangeArrowheads="1"/>
          </p:cNvSpPr>
          <p:nvPr/>
        </p:nvSpPr>
        <p:spPr bwMode="auto">
          <a:xfrm>
            <a:off x="179388" y="898525"/>
            <a:ext cx="8640762" cy="564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spcAft>
                <a:spcPts val="800"/>
              </a:spcAft>
              <a:buClrTx/>
              <a:buSzTx/>
              <a:buFontTx/>
              <a:buNone/>
            </a:pPr>
            <a:r>
              <a:rPr kumimoji="0" lang="en-GB" altLang="en-US" sz="2400" b="1">
                <a:latin typeface="Calibri" panose="020F0502020204030204" pitchFamily="34" charset="0"/>
                <a:ea typeface="Calibri" panose="020F0502020204030204" pitchFamily="34" charset="0"/>
                <a:cs typeface="Times New Roman" panose="02020603050405020304" pitchFamily="18" charset="0"/>
              </a:rPr>
              <a:t>Operational CRM</a:t>
            </a:r>
            <a:r>
              <a:rPr kumimoji="0" lang="en-GB" altLang="en-US" sz="2400">
                <a:latin typeface="Calibri" panose="020F0502020204030204" pitchFamily="34" charset="0"/>
                <a:ea typeface="Calibri" panose="020F0502020204030204" pitchFamily="34" charset="0"/>
                <a:cs typeface="Times New Roman" panose="02020603050405020304" pitchFamily="18" charset="0"/>
              </a:rPr>
              <a:t> includes customer-facing applications such as tools for sales force automation, call center and customer service support, and marketing automation.</a:t>
            </a:r>
            <a:endParaRPr kumimoji="0" lang="en-GB" altLang="en-US" sz="2000">
              <a:latin typeface="Calibri" panose="020F0502020204030204" pitchFamily="34" charset="0"/>
              <a:ea typeface="Calibri" panose="020F0502020204030204" pitchFamily="34" charset="0"/>
              <a:cs typeface="Times New Roman" panose="02020603050405020304" pitchFamily="18" charset="0"/>
            </a:endParaRPr>
          </a:p>
          <a:p>
            <a:pPr>
              <a:spcBef>
                <a:spcPct val="0"/>
              </a:spcBef>
              <a:spcAft>
                <a:spcPts val="800"/>
              </a:spcAft>
              <a:buClrTx/>
              <a:buSzTx/>
              <a:buFontTx/>
              <a:buNone/>
            </a:pPr>
            <a:r>
              <a:rPr kumimoji="0" lang="en-GB" altLang="en-US" sz="2400">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2000">
              <a:latin typeface="Calibri" panose="020F0502020204030204" pitchFamily="34" charset="0"/>
              <a:ea typeface="Calibri" panose="020F0502020204030204" pitchFamily="34" charset="0"/>
              <a:cs typeface="Times New Roman" panose="02020603050405020304" pitchFamily="18" charset="0"/>
            </a:endParaRPr>
          </a:p>
          <a:p>
            <a:pPr>
              <a:spcBef>
                <a:spcPct val="0"/>
              </a:spcBef>
              <a:spcAft>
                <a:spcPts val="800"/>
              </a:spcAft>
              <a:buClrTx/>
              <a:buSzTx/>
              <a:buFontTx/>
              <a:buNone/>
            </a:pPr>
            <a:r>
              <a:rPr kumimoji="0" lang="en-GB" altLang="en-US" sz="2400" b="1">
                <a:latin typeface="Calibri" panose="020F0502020204030204" pitchFamily="34" charset="0"/>
                <a:ea typeface="Calibri" panose="020F0502020204030204" pitchFamily="34" charset="0"/>
                <a:cs typeface="Times New Roman" panose="02020603050405020304" pitchFamily="18" charset="0"/>
              </a:rPr>
              <a:t>Analytical CRM </a:t>
            </a:r>
            <a:r>
              <a:rPr kumimoji="0" lang="en-GB" altLang="en-US" sz="2400">
                <a:latin typeface="Calibri" panose="020F0502020204030204" pitchFamily="34" charset="0"/>
                <a:ea typeface="Calibri" panose="020F0502020204030204" pitchFamily="34" charset="0"/>
                <a:cs typeface="Times New Roman" panose="02020603050405020304" pitchFamily="18" charset="0"/>
              </a:rPr>
              <a:t>includes applications that analyze customer data generated by operational CRM applications to provide information for improving business performance management. </a:t>
            </a:r>
          </a:p>
          <a:p>
            <a:pPr>
              <a:lnSpc>
                <a:spcPct val="107000"/>
              </a:lnSpc>
              <a:spcBef>
                <a:spcPct val="0"/>
              </a:spcBef>
              <a:spcAft>
                <a:spcPts val="800"/>
              </a:spcAft>
              <a:buClrTx/>
              <a:buSzTx/>
              <a:buFontTx/>
              <a:buNone/>
            </a:pPr>
            <a:r>
              <a:rPr kumimoji="0" lang="en-GB" altLang="en-US" sz="2400">
                <a:latin typeface="Calibri" panose="020F0502020204030204" pitchFamily="34" charset="0"/>
                <a:ea typeface="Calibri" panose="020F0502020204030204" pitchFamily="34" charset="0"/>
                <a:cs typeface="Times New Roman" panose="02020603050405020304" pitchFamily="18" charset="0"/>
              </a:rPr>
              <a:t>	Applications are based on data warehouses that consolidate 	data from operational CRM systems and customer touch 	points. </a:t>
            </a:r>
          </a:p>
          <a:p>
            <a:pPr>
              <a:lnSpc>
                <a:spcPct val="107000"/>
              </a:lnSpc>
              <a:spcBef>
                <a:spcPct val="0"/>
              </a:spcBef>
              <a:spcAft>
                <a:spcPts val="800"/>
              </a:spcAft>
              <a:buClrTx/>
              <a:buSzTx/>
              <a:buFontTx/>
              <a:buNone/>
            </a:pPr>
            <a:r>
              <a:rPr kumimoji="0" lang="en-GB" altLang="en-US" sz="2400">
                <a:latin typeface="Calibri" panose="020F0502020204030204" pitchFamily="34" charset="0"/>
                <a:ea typeface="Calibri" panose="020F0502020204030204" pitchFamily="34" charset="0"/>
                <a:cs typeface="Times New Roman" panose="02020603050405020304" pitchFamily="18" charset="0"/>
              </a:rPr>
              <a:t>	The database serves online analytical processing, data 	mining, and other data analysis techniques. Provides 	information related to customer lifetime values.</a:t>
            </a:r>
            <a:endParaRPr kumimoji="0" lang="en-GB" altLang="en-US" sz="2000">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3779838" y="6588125"/>
            <a:ext cx="5364162"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1026"/>
          <p:cNvSpPr>
            <a:spLocks noChangeArrowheads="1"/>
          </p:cNvSpPr>
          <p:nvPr/>
        </p:nvSpPr>
        <p:spPr bwMode="auto">
          <a:xfrm>
            <a:off x="139700" y="188913"/>
            <a:ext cx="7961313" cy="484187"/>
          </a:xfrm>
          <a:prstGeom prst="rect">
            <a:avLst/>
          </a:prstGeom>
        </p:spPr>
        <p:txBody>
          <a:bodyPr lIns="68580" tIns="34290" rIns="68580" bIns="34290" anchor="ctr"/>
          <a:lstStyle/>
          <a:p>
            <a:pPr>
              <a:lnSpc>
                <a:spcPct val="90000"/>
              </a:lnSpc>
              <a:defRPr/>
            </a:pPr>
            <a:r>
              <a:rPr lang="en-US" altLang="en-US" sz="3000" b="1" dirty="0">
                <a:solidFill>
                  <a:srgbClr val="FFFF00"/>
                </a:solidFill>
                <a:latin typeface="+mj-lt"/>
                <a:ea typeface="+mj-ea"/>
                <a:cs typeface="+mj-cs"/>
              </a:rPr>
              <a:t>Analytical CRM Data Warehouse</a:t>
            </a:r>
          </a:p>
        </p:txBody>
      </p:sp>
      <p:sp>
        <p:nvSpPr>
          <p:cNvPr id="77827" name="Text Box 1028"/>
          <p:cNvSpPr txBox="1">
            <a:spLocks noChangeArrowheads="1"/>
          </p:cNvSpPr>
          <p:nvPr/>
        </p:nvSpPr>
        <p:spPr bwMode="auto">
          <a:xfrm>
            <a:off x="20638" y="1773238"/>
            <a:ext cx="2822575" cy="409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eaLnBrk="1" hangingPunct="1">
              <a:spcBef>
                <a:spcPct val="0"/>
              </a:spcBef>
              <a:buClrTx/>
              <a:buSzTx/>
              <a:buFontTx/>
              <a:buNone/>
            </a:pPr>
            <a:r>
              <a:rPr kumimoji="0" lang="en-US" altLang="en-US" sz="2600">
                <a:latin typeface="Arial" panose="020B0604020202020204" pitchFamily="34" charset="0"/>
                <a:ea typeface="MS PGothic" panose="020B0600070205080204" pitchFamily="34" charset="-128"/>
              </a:rPr>
              <a:t>Analytical CRM uses a customer data warehouse and tools to analyze customer data collected from the firm’</a:t>
            </a:r>
            <a:r>
              <a:rPr kumimoji="0" lang="en-US" altLang="ja-JP" sz="2600">
                <a:latin typeface="Arial" panose="020B0604020202020204" pitchFamily="34" charset="0"/>
                <a:ea typeface="MS PGothic" panose="020B0600070205080204" pitchFamily="34" charset="-128"/>
              </a:rPr>
              <a:t>s customer touch points and from other sources.</a:t>
            </a:r>
            <a:endParaRPr kumimoji="0" lang="en-US" altLang="en-US" sz="2600">
              <a:latin typeface="Arial" panose="020B0604020202020204" pitchFamily="34" charset="0"/>
              <a:ea typeface="MS PGothic" panose="020B0600070205080204" pitchFamily="34" charset="-128"/>
            </a:endParaRPr>
          </a:p>
        </p:txBody>
      </p:sp>
      <p:pic>
        <p:nvPicPr>
          <p:cNvPr id="77828" name="Picture 7" descr="Ess10_Fig-8-10.t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1773238"/>
            <a:ext cx="6070600" cy="388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3779838" y="6588125"/>
            <a:ext cx="5364162"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ransition spd="slow"/>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ext Box 4"/>
          <p:cNvSpPr txBox="1">
            <a:spLocks noChangeArrowheads="1"/>
          </p:cNvSpPr>
          <p:nvPr/>
        </p:nvSpPr>
        <p:spPr bwMode="auto">
          <a:xfrm>
            <a:off x="261938" y="5881688"/>
            <a:ext cx="8501062" cy="61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en-GB" altLang="en-US" sz="1200">
                <a:solidFill>
                  <a:schemeClr val="bg1"/>
                </a:solidFill>
                <a:latin typeface="Arial" panose="020B0604020202020204" pitchFamily="34" charset="0"/>
                <a:ea typeface="MS PGothic" panose="020B0600070205080204" pitchFamily="34" charset="-128"/>
              </a:rPr>
              <a:t>Figure 9.3 </a:t>
            </a:r>
            <a:r>
              <a:rPr kumimoji="0" lang="en-GB" altLang="en-US" sz="1800">
                <a:solidFill>
                  <a:schemeClr val="bg1"/>
                </a:solidFill>
                <a:latin typeface="Arial" panose="020B0604020202020204" pitchFamily="34" charset="0"/>
                <a:ea typeface="MS PGothic" panose="020B0600070205080204" pitchFamily="34" charset="-128"/>
              </a:rPr>
              <a:t> </a:t>
            </a:r>
            <a:r>
              <a:rPr kumimoji="0" lang="en-US" altLang="en-US" sz="1800">
                <a:solidFill>
                  <a:schemeClr val="bg1"/>
                </a:solidFill>
                <a:latin typeface="Arial" panose="020B0604020202020204" pitchFamily="34" charset="0"/>
                <a:ea typeface="MS PGothic" panose="020B0600070205080204" pitchFamily="34" charset="-128"/>
              </a:rPr>
              <a:t>Reach–Act–Convert–Engage model</a:t>
            </a:r>
          </a:p>
          <a:p>
            <a:pPr>
              <a:spcBef>
                <a:spcPct val="0"/>
              </a:spcBef>
              <a:buClrTx/>
              <a:buSzTx/>
              <a:buFontTx/>
              <a:buNone/>
            </a:pPr>
            <a:r>
              <a:rPr kumimoji="0" lang="en-US" altLang="en-US" sz="800" i="1">
                <a:solidFill>
                  <a:schemeClr val="bg1"/>
                </a:solidFill>
                <a:latin typeface="Arial" panose="020B0604020202020204" pitchFamily="34" charset="0"/>
                <a:ea typeface="MS PGothic" panose="020B0600070205080204" pitchFamily="34" charset="-128"/>
              </a:rPr>
              <a:t>Source</a:t>
            </a:r>
            <a:r>
              <a:rPr kumimoji="0" lang="en-US" altLang="en-US" sz="800">
                <a:solidFill>
                  <a:schemeClr val="bg1"/>
                </a:solidFill>
                <a:latin typeface="Arial" panose="020B0604020202020204" pitchFamily="34" charset="0"/>
                <a:ea typeface="MS PGothic" panose="020B0600070205080204" pitchFamily="34" charset="-128"/>
              </a:rPr>
              <a:t>: </a:t>
            </a:r>
            <a:r>
              <a:rPr kumimoji="0" lang="en-IN" altLang="en-US" sz="800">
                <a:solidFill>
                  <a:schemeClr val="bg1"/>
                </a:solidFill>
                <a:latin typeface="Arial" panose="020B0604020202020204" pitchFamily="34" charset="0"/>
                <a:ea typeface="MS PGothic" panose="020B0600070205080204" pitchFamily="34" charset="-128"/>
              </a:rPr>
              <a:t>Smart Insights (2010) Introducing RACE = A practical framework to improve your digital marketing. Dave Chaffey, 15 July 2010. www.smartinsights.com/blog/digital-​marketing-​strategy/race‑a‑practical-​framework‑to‑improve-​your-​digital-​ marketing.</a:t>
            </a:r>
          </a:p>
        </p:txBody>
      </p:sp>
      <p:pic>
        <p:nvPicPr>
          <p:cNvPr id="79875" name="Picture 6" descr="M09NF00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73225" y="395288"/>
            <a:ext cx="5797550" cy="531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ext Box 4"/>
          <p:cNvSpPr txBox="1">
            <a:spLocks noChangeArrowheads="1"/>
          </p:cNvSpPr>
          <p:nvPr/>
        </p:nvSpPr>
        <p:spPr bwMode="auto">
          <a:xfrm>
            <a:off x="261938" y="5616575"/>
            <a:ext cx="8534400"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eaLnBrk="1" hangingPunct="1">
              <a:spcBef>
                <a:spcPct val="50000"/>
              </a:spcBef>
              <a:buClrTx/>
              <a:buSzTx/>
              <a:buFontTx/>
              <a:buNone/>
            </a:pPr>
            <a:r>
              <a:rPr kumimoji="0" lang="en-GB" altLang="en-US" sz="1200">
                <a:latin typeface="Arial" panose="020B0604020202020204" pitchFamily="34" charset="0"/>
                <a:ea typeface="MS PGothic" panose="020B0600070205080204" pitchFamily="34" charset="-128"/>
              </a:rPr>
              <a:t>Figure 9.5</a:t>
            </a:r>
            <a:r>
              <a:rPr kumimoji="0" lang="en-GB" altLang="en-US" sz="1800">
                <a:latin typeface="Arial" panose="020B0604020202020204" pitchFamily="34" charset="0"/>
                <a:ea typeface="MS PGothic" panose="020B0600070205080204" pitchFamily="34" charset="-128"/>
              </a:rPr>
              <a:t>  </a:t>
            </a:r>
            <a:r>
              <a:rPr kumimoji="0" lang="en-US" altLang="en-US" sz="1800">
                <a:latin typeface="Arial" panose="020B0604020202020204" pitchFamily="34" charset="0"/>
                <a:ea typeface="MS PGothic" panose="020B0600070205080204" pitchFamily="34" charset="-128"/>
              </a:rPr>
              <a:t>A model of the relationship between different aspects of trust and consumer response based on the categories</a:t>
            </a:r>
            <a:br>
              <a:rPr kumimoji="0" lang="en-US" altLang="en-US" sz="1800">
                <a:latin typeface="Arial" panose="020B0604020202020204" pitchFamily="34" charset="0"/>
                <a:ea typeface="MS PGothic" panose="020B0600070205080204" pitchFamily="34" charset="-128"/>
              </a:rPr>
            </a:br>
            <a:r>
              <a:rPr kumimoji="0" lang="en-US" altLang="en-US" sz="800" i="1">
                <a:latin typeface="Arial" panose="020B0604020202020204" pitchFamily="34" charset="0"/>
                <a:ea typeface="MS PGothic" panose="020B0600070205080204" pitchFamily="34" charset="-128"/>
              </a:rPr>
              <a:t>Source: </a:t>
            </a:r>
            <a:r>
              <a:rPr kumimoji="0" lang="en-US" altLang="en-US" sz="800">
                <a:latin typeface="Arial" panose="020B0604020202020204" pitchFamily="34" charset="0"/>
                <a:ea typeface="MS PGothic" panose="020B0600070205080204" pitchFamily="34" charset="-128"/>
              </a:rPr>
              <a:t>Bart </a:t>
            </a:r>
            <a:r>
              <a:rPr kumimoji="0" lang="en-US" altLang="en-US" sz="800" i="1">
                <a:latin typeface="Arial" panose="020B0604020202020204" pitchFamily="34" charset="0"/>
                <a:ea typeface="MS PGothic" panose="020B0600070205080204" pitchFamily="34" charset="-128"/>
              </a:rPr>
              <a:t>et al.</a:t>
            </a:r>
            <a:r>
              <a:rPr kumimoji="0" lang="en-US" altLang="en-US" sz="800">
                <a:latin typeface="Arial" panose="020B0604020202020204" pitchFamily="34" charset="0"/>
                <a:ea typeface="MS PGothic" panose="020B0600070205080204" pitchFamily="34" charset="-128"/>
              </a:rPr>
              <a:t> (2005).</a:t>
            </a:r>
          </a:p>
        </p:txBody>
      </p:sp>
      <p:pic>
        <p:nvPicPr>
          <p:cNvPr id="81923" name="Picture 6" descr="Z:\Graphics\Powerpoint\PE_UK\PE217-Chaffey\Final files\GIF\CH09\M09NF004.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1988" y="401638"/>
            <a:ext cx="5280025" cy="511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5938" y="4035425"/>
            <a:ext cx="850900" cy="71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round/>
                <a:headEnd/>
                <a:tailEnd/>
              </a14:hiddenLine>
            </a:ext>
          </a:extLst>
        </p:spPr>
      </p:pic>
      <p:pic>
        <p:nvPicPr>
          <p:cNvPr id="20482" name="Picture 2"/>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2638" y="4021138"/>
            <a:ext cx="557212" cy="53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9460" name="Rectangle 3"/>
          <p:cNvSpPr>
            <a:spLocks noGrp="1" noChangeArrowheads="1"/>
          </p:cNvSpPr>
          <p:nvPr>
            <p:ph type="title"/>
          </p:nvPr>
        </p:nvSpPr>
        <p:spPr>
          <a:xfrm>
            <a:off x="728663" y="1392238"/>
            <a:ext cx="7680325" cy="1285875"/>
          </a:xfrm>
        </p:spPr>
        <p:txBody>
          <a:bodyPr/>
          <a:lstStyle/>
          <a:p>
            <a:pPr eaLnBrk="1" hangingPunct="1">
              <a:defRPr/>
            </a:pPr>
            <a:r>
              <a:rPr lang="en-US" altLang="en-US" sz="2813">
                <a:solidFill>
                  <a:srgbClr val="8361B5"/>
                </a:solidFill>
                <a:latin typeface="Lucida Grande" charset="0"/>
                <a:ea typeface="Lucida Grande" charset="0"/>
                <a:cs typeface="Lucida Grande" charset="0"/>
                <a:sym typeface="Lucida Grande" charset="0"/>
              </a:rPr>
              <a:t>The Nine Buckets of Consumer Social Web Tools</a:t>
            </a:r>
            <a:endParaRPr lang="en-US" altLang="en-US" sz="2813">
              <a:solidFill>
                <a:srgbClr val="8361B5"/>
              </a:solidFill>
              <a:latin typeface="Lucida Grande" charset="0"/>
              <a:sym typeface="Lucida Grande" charset="0"/>
            </a:endParaRPr>
          </a:p>
        </p:txBody>
      </p:sp>
      <p:grpSp>
        <p:nvGrpSpPr>
          <p:cNvPr id="83973" name="Group 4"/>
          <p:cNvGrpSpPr>
            <a:grpSpLocks/>
          </p:cNvGrpSpPr>
          <p:nvPr/>
        </p:nvGrpSpPr>
        <p:grpSpPr bwMode="auto">
          <a:xfrm>
            <a:off x="185738" y="2408238"/>
            <a:ext cx="828675" cy="1428750"/>
            <a:chOff x="0" y="0"/>
            <a:chExt cx="928" cy="1600"/>
          </a:xfrm>
        </p:grpSpPr>
        <p:grpSp>
          <p:nvGrpSpPr>
            <p:cNvPr id="84039" name="Group 5"/>
            <p:cNvGrpSpPr>
              <a:grpSpLocks/>
            </p:cNvGrpSpPr>
            <p:nvPr/>
          </p:nvGrpSpPr>
          <p:grpSpPr bwMode="auto">
            <a:xfrm>
              <a:off x="0" y="496"/>
              <a:ext cx="928" cy="1104"/>
              <a:chOff x="0" y="0"/>
              <a:chExt cx="928" cy="1104"/>
            </a:xfrm>
          </p:grpSpPr>
          <p:sp>
            <p:nvSpPr>
              <p:cNvPr id="19530" name="AutoShape 6"/>
              <p:cNvSpPr>
                <a:spLocks/>
              </p:cNvSpPr>
              <p:nvPr/>
            </p:nvSpPr>
            <p:spPr bwMode="auto">
              <a:xfrm>
                <a:off x="0" y="0"/>
                <a:ext cx="928" cy="1104"/>
              </a:xfrm>
              <a:prstGeom prst="roundRect">
                <a:avLst>
                  <a:gd name="adj" fmla="val 12931"/>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20487" name="Rectangle 7"/>
              <p:cNvSpPr>
                <a:spLocks/>
              </p:cNvSpPr>
              <p:nvPr/>
            </p:nvSpPr>
            <p:spPr bwMode="auto">
              <a:xfrm>
                <a:off x="36" y="432"/>
                <a:ext cx="857" cy="240"/>
              </a:xfrm>
              <a:prstGeom prst="rect">
                <a:avLst/>
              </a:prstGeom>
              <a:noFill/>
              <a:ln w="12700" cap="flat">
                <a:noFill/>
                <a:miter lim="800000"/>
                <a:headEnd type="none" w="med" len="med"/>
                <a:tailEnd type="none" w="med" len="med"/>
              </a:ln>
            </p:spPr>
            <p:txBody>
              <a:bodyPr lIns="0" tIns="0" rIns="0" bIns="0" anchor="ctr"/>
              <a:lstStyle/>
              <a:p>
                <a:pPr algn="ctr">
                  <a:defRPr/>
                </a:pPr>
                <a:r>
                  <a:rPr lang="en-US" sz="1463">
                    <a:effectLst>
                      <a:outerShdw blurRad="38100" dist="38100" dir="2700000" algn="tl">
                        <a:srgbClr val="C0C0C0"/>
                      </a:outerShdw>
                    </a:effectLst>
                    <a:latin typeface="Lucida Grande" charset="0"/>
                    <a:ea typeface="Lucida Grande" charset="0"/>
                    <a:cs typeface="Lucida Grande" charset="0"/>
                    <a:sym typeface="Lucida Grande" charset="0"/>
                  </a:rPr>
                  <a:t>Blogs</a:t>
                </a:r>
              </a:p>
            </p:txBody>
          </p:sp>
        </p:grpSp>
        <p:grpSp>
          <p:nvGrpSpPr>
            <p:cNvPr id="84040" name="Group 8"/>
            <p:cNvGrpSpPr>
              <a:grpSpLocks/>
            </p:cNvGrpSpPr>
            <p:nvPr/>
          </p:nvGrpSpPr>
          <p:grpSpPr bwMode="auto">
            <a:xfrm>
              <a:off x="0" y="0"/>
              <a:ext cx="928" cy="448"/>
              <a:chOff x="0" y="0"/>
              <a:chExt cx="928" cy="448"/>
            </a:xfrm>
          </p:grpSpPr>
          <p:sp>
            <p:nvSpPr>
              <p:cNvPr id="19528" name="AutoShape 9"/>
              <p:cNvSpPr>
                <a:spLocks/>
              </p:cNvSpPr>
              <p:nvPr/>
            </p:nvSpPr>
            <p:spPr bwMode="auto">
              <a:xfrm>
                <a:off x="0" y="208"/>
                <a:ext cx="928" cy="240"/>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19529" name="AutoShape 10"/>
              <p:cNvSpPr>
                <a:spLocks/>
              </p:cNvSpPr>
              <p:nvPr/>
            </p:nvSpPr>
            <p:spPr bwMode="auto">
              <a:xfrm>
                <a:off x="345" y="0"/>
                <a:ext cx="240" cy="272"/>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grpSp>
      </p:grpSp>
      <p:grpSp>
        <p:nvGrpSpPr>
          <p:cNvPr id="5" name="Group 11"/>
          <p:cNvGrpSpPr>
            <a:grpSpLocks/>
          </p:cNvGrpSpPr>
          <p:nvPr/>
        </p:nvGrpSpPr>
        <p:grpSpPr bwMode="auto">
          <a:xfrm>
            <a:off x="1179513" y="2408238"/>
            <a:ext cx="828675" cy="1428750"/>
            <a:chOff x="0" y="0"/>
            <a:chExt cx="928" cy="1600"/>
          </a:xfrm>
        </p:grpSpPr>
        <p:grpSp>
          <p:nvGrpSpPr>
            <p:cNvPr id="84033" name="Group 12"/>
            <p:cNvGrpSpPr>
              <a:grpSpLocks/>
            </p:cNvGrpSpPr>
            <p:nvPr/>
          </p:nvGrpSpPr>
          <p:grpSpPr bwMode="auto">
            <a:xfrm>
              <a:off x="0" y="496"/>
              <a:ext cx="928" cy="1104"/>
              <a:chOff x="0" y="0"/>
              <a:chExt cx="928" cy="1104"/>
            </a:xfrm>
          </p:grpSpPr>
          <p:sp>
            <p:nvSpPr>
              <p:cNvPr id="19524" name="AutoShape 13"/>
              <p:cNvSpPr>
                <a:spLocks/>
              </p:cNvSpPr>
              <p:nvPr/>
            </p:nvSpPr>
            <p:spPr bwMode="auto">
              <a:xfrm>
                <a:off x="0" y="0"/>
                <a:ext cx="928" cy="1104"/>
              </a:xfrm>
              <a:prstGeom prst="roundRect">
                <a:avLst>
                  <a:gd name="adj" fmla="val 12931"/>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20494" name="Rectangle 14"/>
              <p:cNvSpPr>
                <a:spLocks/>
              </p:cNvSpPr>
              <p:nvPr/>
            </p:nvSpPr>
            <p:spPr bwMode="auto">
              <a:xfrm>
                <a:off x="36" y="436"/>
                <a:ext cx="857" cy="233"/>
              </a:xfrm>
              <a:prstGeom prst="rect">
                <a:avLst/>
              </a:prstGeom>
              <a:noFill/>
              <a:ln w="12700" cap="flat">
                <a:noFill/>
                <a:miter lim="800000"/>
                <a:headEnd type="none" w="med" len="med"/>
                <a:tailEnd type="none" w="med" len="med"/>
              </a:ln>
            </p:spPr>
            <p:txBody>
              <a:bodyPr lIns="0" tIns="0" rIns="0" bIns="0" anchor="ctr"/>
              <a:lstStyle/>
              <a:p>
                <a:pPr algn="ctr">
                  <a:defRPr/>
                </a:pPr>
                <a:r>
                  <a:rPr lang="en-US" sz="1406">
                    <a:effectLst>
                      <a:outerShdw blurRad="38100" dist="38100" dir="2700000" algn="tl">
                        <a:srgbClr val="C0C0C0"/>
                      </a:outerShdw>
                    </a:effectLst>
                    <a:latin typeface="Lucida Grande" charset="0"/>
                    <a:ea typeface="Lucida Grande" charset="0"/>
                    <a:cs typeface="Lucida Grande" charset="0"/>
                    <a:sym typeface="Lucida Grande" charset="0"/>
                  </a:rPr>
                  <a:t>Podcasts</a:t>
                </a:r>
              </a:p>
            </p:txBody>
          </p:sp>
        </p:grpSp>
        <p:grpSp>
          <p:nvGrpSpPr>
            <p:cNvPr id="84034" name="Group 15"/>
            <p:cNvGrpSpPr>
              <a:grpSpLocks/>
            </p:cNvGrpSpPr>
            <p:nvPr/>
          </p:nvGrpSpPr>
          <p:grpSpPr bwMode="auto">
            <a:xfrm>
              <a:off x="0" y="0"/>
              <a:ext cx="928" cy="448"/>
              <a:chOff x="0" y="0"/>
              <a:chExt cx="928" cy="448"/>
            </a:xfrm>
          </p:grpSpPr>
          <p:sp>
            <p:nvSpPr>
              <p:cNvPr id="19522" name="AutoShape 16"/>
              <p:cNvSpPr>
                <a:spLocks/>
              </p:cNvSpPr>
              <p:nvPr/>
            </p:nvSpPr>
            <p:spPr bwMode="auto">
              <a:xfrm>
                <a:off x="0" y="208"/>
                <a:ext cx="928" cy="240"/>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19523" name="AutoShape 17"/>
              <p:cNvSpPr>
                <a:spLocks/>
              </p:cNvSpPr>
              <p:nvPr/>
            </p:nvSpPr>
            <p:spPr bwMode="auto">
              <a:xfrm>
                <a:off x="345" y="0"/>
                <a:ext cx="240" cy="272"/>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grpSp>
      </p:grpSp>
      <p:grpSp>
        <p:nvGrpSpPr>
          <p:cNvPr id="8" name="Group 18"/>
          <p:cNvGrpSpPr>
            <a:grpSpLocks/>
          </p:cNvGrpSpPr>
          <p:nvPr/>
        </p:nvGrpSpPr>
        <p:grpSpPr bwMode="auto">
          <a:xfrm>
            <a:off x="2171700" y="2408238"/>
            <a:ext cx="828675" cy="1428750"/>
            <a:chOff x="0" y="0"/>
            <a:chExt cx="928" cy="1600"/>
          </a:xfrm>
        </p:grpSpPr>
        <p:grpSp>
          <p:nvGrpSpPr>
            <p:cNvPr id="84027" name="Group 19"/>
            <p:cNvGrpSpPr>
              <a:grpSpLocks/>
            </p:cNvGrpSpPr>
            <p:nvPr/>
          </p:nvGrpSpPr>
          <p:grpSpPr bwMode="auto">
            <a:xfrm>
              <a:off x="0" y="496"/>
              <a:ext cx="928" cy="1104"/>
              <a:chOff x="0" y="0"/>
              <a:chExt cx="928" cy="1104"/>
            </a:xfrm>
          </p:grpSpPr>
          <p:sp>
            <p:nvSpPr>
              <p:cNvPr id="19518" name="AutoShape 20"/>
              <p:cNvSpPr>
                <a:spLocks/>
              </p:cNvSpPr>
              <p:nvPr/>
            </p:nvSpPr>
            <p:spPr bwMode="auto">
              <a:xfrm>
                <a:off x="0" y="0"/>
                <a:ext cx="928" cy="1104"/>
              </a:xfrm>
              <a:prstGeom prst="roundRect">
                <a:avLst>
                  <a:gd name="adj" fmla="val 12931"/>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20501" name="Rectangle 21"/>
              <p:cNvSpPr>
                <a:spLocks/>
              </p:cNvSpPr>
              <p:nvPr/>
            </p:nvSpPr>
            <p:spPr bwMode="auto">
              <a:xfrm>
                <a:off x="36" y="204"/>
                <a:ext cx="857" cy="695"/>
              </a:xfrm>
              <a:prstGeom prst="rect">
                <a:avLst/>
              </a:prstGeom>
              <a:noFill/>
              <a:ln w="12700" cap="flat">
                <a:noFill/>
                <a:miter lim="800000"/>
                <a:headEnd type="none" w="med" len="med"/>
                <a:tailEnd type="none" w="med" len="med"/>
              </a:ln>
            </p:spPr>
            <p:txBody>
              <a:bodyPr lIns="0" tIns="0" rIns="0" bIns="0" anchor="ctr"/>
              <a:lstStyle/>
              <a:p>
                <a:pPr algn="ctr">
                  <a:defRPr/>
                </a:pPr>
                <a:r>
                  <a:rPr lang="en-US" sz="1406">
                    <a:effectLst>
                      <a:outerShdw blurRad="38100" dist="38100" dir="2700000" algn="tl">
                        <a:srgbClr val="C0C0C0"/>
                      </a:outerShdw>
                    </a:effectLst>
                    <a:latin typeface="Lucida Grande" charset="0"/>
                    <a:ea typeface="Lucida Grande" charset="0"/>
                    <a:cs typeface="Lucida Grande" charset="0"/>
                    <a:sym typeface="Lucida Grande" charset="0"/>
                  </a:rPr>
                  <a:t>Social Network</a:t>
                </a:r>
              </a:p>
              <a:p>
                <a:pPr algn="ctr">
                  <a:defRPr/>
                </a:pPr>
                <a:r>
                  <a:rPr lang="en-US" sz="1406">
                    <a:effectLst>
                      <a:outerShdw blurRad="38100" dist="38100" dir="2700000" algn="tl">
                        <a:srgbClr val="C0C0C0"/>
                      </a:outerShdw>
                    </a:effectLst>
                    <a:latin typeface="Lucida Grande" charset="0"/>
                    <a:ea typeface="Lucida Grande" charset="0"/>
                    <a:cs typeface="Lucida Grande" charset="0"/>
                    <a:sym typeface="Lucida Grande" charset="0"/>
                  </a:rPr>
                  <a:t>Services</a:t>
                </a:r>
              </a:p>
            </p:txBody>
          </p:sp>
        </p:grpSp>
        <p:grpSp>
          <p:nvGrpSpPr>
            <p:cNvPr id="84028" name="Group 22"/>
            <p:cNvGrpSpPr>
              <a:grpSpLocks/>
            </p:cNvGrpSpPr>
            <p:nvPr/>
          </p:nvGrpSpPr>
          <p:grpSpPr bwMode="auto">
            <a:xfrm>
              <a:off x="0" y="0"/>
              <a:ext cx="928" cy="448"/>
              <a:chOff x="0" y="0"/>
              <a:chExt cx="928" cy="448"/>
            </a:xfrm>
          </p:grpSpPr>
          <p:sp>
            <p:nvSpPr>
              <p:cNvPr id="19516" name="AutoShape 23"/>
              <p:cNvSpPr>
                <a:spLocks/>
              </p:cNvSpPr>
              <p:nvPr/>
            </p:nvSpPr>
            <p:spPr bwMode="auto">
              <a:xfrm>
                <a:off x="0" y="208"/>
                <a:ext cx="928" cy="240"/>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19517" name="AutoShape 24"/>
              <p:cNvSpPr>
                <a:spLocks/>
              </p:cNvSpPr>
              <p:nvPr/>
            </p:nvSpPr>
            <p:spPr bwMode="auto">
              <a:xfrm>
                <a:off x="345" y="0"/>
                <a:ext cx="240" cy="272"/>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grpSp>
      </p:grpSp>
      <p:grpSp>
        <p:nvGrpSpPr>
          <p:cNvPr id="11" name="Group 25"/>
          <p:cNvGrpSpPr>
            <a:grpSpLocks/>
          </p:cNvGrpSpPr>
          <p:nvPr/>
        </p:nvGrpSpPr>
        <p:grpSpPr bwMode="auto">
          <a:xfrm>
            <a:off x="3163888" y="2408238"/>
            <a:ext cx="828675" cy="1428750"/>
            <a:chOff x="0" y="0"/>
            <a:chExt cx="928" cy="1600"/>
          </a:xfrm>
        </p:grpSpPr>
        <p:grpSp>
          <p:nvGrpSpPr>
            <p:cNvPr id="84021" name="Group 26"/>
            <p:cNvGrpSpPr>
              <a:grpSpLocks/>
            </p:cNvGrpSpPr>
            <p:nvPr/>
          </p:nvGrpSpPr>
          <p:grpSpPr bwMode="auto">
            <a:xfrm>
              <a:off x="0" y="496"/>
              <a:ext cx="928" cy="1104"/>
              <a:chOff x="0" y="0"/>
              <a:chExt cx="928" cy="1104"/>
            </a:xfrm>
          </p:grpSpPr>
          <p:sp>
            <p:nvSpPr>
              <p:cNvPr id="19512" name="AutoShape 27"/>
              <p:cNvSpPr>
                <a:spLocks/>
              </p:cNvSpPr>
              <p:nvPr/>
            </p:nvSpPr>
            <p:spPr bwMode="auto">
              <a:xfrm>
                <a:off x="0" y="0"/>
                <a:ext cx="928" cy="1104"/>
              </a:xfrm>
              <a:prstGeom prst="roundRect">
                <a:avLst>
                  <a:gd name="adj" fmla="val 12931"/>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20508" name="Rectangle 28"/>
              <p:cNvSpPr>
                <a:spLocks/>
              </p:cNvSpPr>
              <p:nvPr/>
            </p:nvSpPr>
            <p:spPr bwMode="auto">
              <a:xfrm>
                <a:off x="36" y="432"/>
                <a:ext cx="857" cy="240"/>
              </a:xfrm>
              <a:prstGeom prst="rect">
                <a:avLst/>
              </a:prstGeom>
              <a:noFill/>
              <a:ln w="12700" cap="flat">
                <a:noFill/>
                <a:miter lim="800000"/>
                <a:headEnd type="none" w="med" len="med"/>
                <a:tailEnd type="none" w="med" len="med"/>
              </a:ln>
            </p:spPr>
            <p:txBody>
              <a:bodyPr lIns="0" tIns="0" rIns="0" bIns="0" anchor="ctr"/>
              <a:lstStyle/>
              <a:p>
                <a:pPr algn="ctr">
                  <a:defRPr/>
                </a:pPr>
                <a:r>
                  <a:rPr lang="en-US" sz="1463">
                    <a:effectLst>
                      <a:outerShdw blurRad="38100" dist="38100" dir="2700000" algn="tl">
                        <a:srgbClr val="C0C0C0"/>
                      </a:outerShdw>
                    </a:effectLst>
                    <a:latin typeface="Lucida Grande" charset="0"/>
                    <a:ea typeface="Lucida Grande" charset="0"/>
                    <a:cs typeface="Lucida Grande" charset="0"/>
                    <a:sym typeface="Lucida Grande" charset="0"/>
                  </a:rPr>
                  <a:t>Wikis</a:t>
                </a:r>
              </a:p>
            </p:txBody>
          </p:sp>
        </p:grpSp>
        <p:grpSp>
          <p:nvGrpSpPr>
            <p:cNvPr id="84022" name="Group 29"/>
            <p:cNvGrpSpPr>
              <a:grpSpLocks/>
            </p:cNvGrpSpPr>
            <p:nvPr/>
          </p:nvGrpSpPr>
          <p:grpSpPr bwMode="auto">
            <a:xfrm>
              <a:off x="0" y="0"/>
              <a:ext cx="928" cy="448"/>
              <a:chOff x="0" y="0"/>
              <a:chExt cx="928" cy="448"/>
            </a:xfrm>
          </p:grpSpPr>
          <p:sp>
            <p:nvSpPr>
              <p:cNvPr id="19510" name="AutoShape 30"/>
              <p:cNvSpPr>
                <a:spLocks/>
              </p:cNvSpPr>
              <p:nvPr/>
            </p:nvSpPr>
            <p:spPr bwMode="auto">
              <a:xfrm>
                <a:off x="0" y="208"/>
                <a:ext cx="928" cy="240"/>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19511" name="AutoShape 31"/>
              <p:cNvSpPr>
                <a:spLocks/>
              </p:cNvSpPr>
              <p:nvPr/>
            </p:nvSpPr>
            <p:spPr bwMode="auto">
              <a:xfrm>
                <a:off x="345" y="0"/>
                <a:ext cx="240" cy="272"/>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grpSp>
      </p:grpSp>
      <p:grpSp>
        <p:nvGrpSpPr>
          <p:cNvPr id="14" name="Group 32"/>
          <p:cNvGrpSpPr>
            <a:grpSpLocks/>
          </p:cNvGrpSpPr>
          <p:nvPr/>
        </p:nvGrpSpPr>
        <p:grpSpPr bwMode="auto">
          <a:xfrm>
            <a:off x="4157663" y="2408238"/>
            <a:ext cx="828675" cy="1428750"/>
            <a:chOff x="0" y="0"/>
            <a:chExt cx="928" cy="1600"/>
          </a:xfrm>
        </p:grpSpPr>
        <p:grpSp>
          <p:nvGrpSpPr>
            <p:cNvPr id="84015" name="Group 33"/>
            <p:cNvGrpSpPr>
              <a:grpSpLocks/>
            </p:cNvGrpSpPr>
            <p:nvPr/>
          </p:nvGrpSpPr>
          <p:grpSpPr bwMode="auto">
            <a:xfrm>
              <a:off x="0" y="496"/>
              <a:ext cx="928" cy="1104"/>
              <a:chOff x="0" y="0"/>
              <a:chExt cx="928" cy="1104"/>
            </a:xfrm>
          </p:grpSpPr>
          <p:sp>
            <p:nvSpPr>
              <p:cNvPr id="19506" name="AutoShape 34"/>
              <p:cNvSpPr>
                <a:spLocks/>
              </p:cNvSpPr>
              <p:nvPr/>
            </p:nvSpPr>
            <p:spPr bwMode="auto">
              <a:xfrm>
                <a:off x="0" y="0"/>
                <a:ext cx="928" cy="1104"/>
              </a:xfrm>
              <a:prstGeom prst="roundRect">
                <a:avLst>
                  <a:gd name="adj" fmla="val 12931"/>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20515" name="Rectangle 35"/>
              <p:cNvSpPr>
                <a:spLocks/>
              </p:cNvSpPr>
              <p:nvPr/>
            </p:nvSpPr>
            <p:spPr bwMode="auto">
              <a:xfrm>
                <a:off x="36" y="361"/>
                <a:ext cx="857" cy="384"/>
              </a:xfrm>
              <a:prstGeom prst="rect">
                <a:avLst/>
              </a:prstGeom>
              <a:noFill/>
              <a:ln w="12700" cap="flat">
                <a:noFill/>
                <a:miter lim="800000"/>
                <a:headEnd type="none" w="med" len="med"/>
                <a:tailEnd type="none" w="med" len="med"/>
              </a:ln>
            </p:spPr>
            <p:txBody>
              <a:bodyPr lIns="0" tIns="0" rIns="0" bIns="0" anchor="ctr"/>
              <a:lstStyle/>
              <a:p>
                <a:pPr algn="ctr">
                  <a:defRPr/>
                </a:pPr>
                <a:r>
                  <a:rPr lang="en-US" sz="1181">
                    <a:effectLst>
                      <a:outerShdw blurRad="38100" dist="38100" dir="2700000" algn="tl">
                        <a:srgbClr val="C0C0C0"/>
                      </a:outerShdw>
                    </a:effectLst>
                    <a:latin typeface="Lucida Grande" charset="0"/>
                    <a:ea typeface="Lucida Grande" charset="0"/>
                    <a:cs typeface="Lucida Grande" charset="0"/>
                    <a:sym typeface="Lucida Grande" charset="0"/>
                  </a:rPr>
                  <a:t>MicroBlogs</a:t>
                </a:r>
              </a:p>
            </p:txBody>
          </p:sp>
        </p:grpSp>
        <p:grpSp>
          <p:nvGrpSpPr>
            <p:cNvPr id="84016" name="Group 36"/>
            <p:cNvGrpSpPr>
              <a:grpSpLocks/>
            </p:cNvGrpSpPr>
            <p:nvPr/>
          </p:nvGrpSpPr>
          <p:grpSpPr bwMode="auto">
            <a:xfrm>
              <a:off x="0" y="0"/>
              <a:ext cx="928" cy="448"/>
              <a:chOff x="0" y="0"/>
              <a:chExt cx="928" cy="448"/>
            </a:xfrm>
          </p:grpSpPr>
          <p:sp>
            <p:nvSpPr>
              <p:cNvPr id="19504" name="AutoShape 37"/>
              <p:cNvSpPr>
                <a:spLocks/>
              </p:cNvSpPr>
              <p:nvPr/>
            </p:nvSpPr>
            <p:spPr bwMode="auto">
              <a:xfrm>
                <a:off x="0" y="208"/>
                <a:ext cx="928" cy="240"/>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19505" name="AutoShape 38"/>
              <p:cNvSpPr>
                <a:spLocks/>
              </p:cNvSpPr>
              <p:nvPr/>
            </p:nvSpPr>
            <p:spPr bwMode="auto">
              <a:xfrm>
                <a:off x="345" y="0"/>
                <a:ext cx="240" cy="272"/>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grpSp>
      </p:grpSp>
      <p:grpSp>
        <p:nvGrpSpPr>
          <p:cNvPr id="17" name="Group 39"/>
          <p:cNvGrpSpPr>
            <a:grpSpLocks/>
          </p:cNvGrpSpPr>
          <p:nvPr/>
        </p:nvGrpSpPr>
        <p:grpSpPr bwMode="auto">
          <a:xfrm>
            <a:off x="5151438" y="2408238"/>
            <a:ext cx="828675" cy="1428750"/>
            <a:chOff x="0" y="0"/>
            <a:chExt cx="928" cy="1600"/>
          </a:xfrm>
        </p:grpSpPr>
        <p:grpSp>
          <p:nvGrpSpPr>
            <p:cNvPr id="84009" name="Group 40"/>
            <p:cNvGrpSpPr>
              <a:grpSpLocks/>
            </p:cNvGrpSpPr>
            <p:nvPr/>
          </p:nvGrpSpPr>
          <p:grpSpPr bwMode="auto">
            <a:xfrm>
              <a:off x="0" y="496"/>
              <a:ext cx="928" cy="1104"/>
              <a:chOff x="0" y="0"/>
              <a:chExt cx="928" cy="1104"/>
            </a:xfrm>
          </p:grpSpPr>
          <p:sp>
            <p:nvSpPr>
              <p:cNvPr id="19500" name="AutoShape 41"/>
              <p:cNvSpPr>
                <a:spLocks/>
              </p:cNvSpPr>
              <p:nvPr/>
            </p:nvSpPr>
            <p:spPr bwMode="auto">
              <a:xfrm>
                <a:off x="0" y="0"/>
                <a:ext cx="928" cy="1104"/>
              </a:xfrm>
              <a:prstGeom prst="roundRect">
                <a:avLst>
                  <a:gd name="adj" fmla="val 12931"/>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20522" name="Rectangle 42"/>
              <p:cNvSpPr>
                <a:spLocks/>
              </p:cNvSpPr>
              <p:nvPr/>
            </p:nvSpPr>
            <p:spPr bwMode="auto">
              <a:xfrm>
                <a:off x="36" y="432"/>
                <a:ext cx="857" cy="240"/>
              </a:xfrm>
              <a:prstGeom prst="rect">
                <a:avLst/>
              </a:prstGeom>
              <a:noFill/>
              <a:ln w="12700" cap="flat">
                <a:noFill/>
                <a:miter lim="800000"/>
                <a:headEnd type="none" w="med" len="med"/>
                <a:tailEnd type="none" w="med" len="med"/>
              </a:ln>
            </p:spPr>
            <p:txBody>
              <a:bodyPr lIns="0" tIns="0" rIns="0" bIns="0" anchor="ctr"/>
              <a:lstStyle/>
              <a:p>
                <a:pPr algn="ctr">
                  <a:defRPr/>
                </a:pPr>
                <a:r>
                  <a:rPr lang="en-US" sz="1463">
                    <a:effectLst>
                      <a:outerShdw blurRad="38100" dist="38100" dir="2700000" algn="tl">
                        <a:srgbClr val="C0C0C0"/>
                      </a:outerShdw>
                    </a:effectLst>
                    <a:latin typeface="Lucida Grande" charset="0"/>
                    <a:ea typeface="Lucida Grande" charset="0"/>
                    <a:cs typeface="Lucida Grande" charset="0"/>
                    <a:sym typeface="Lucida Grande" charset="0"/>
                  </a:rPr>
                  <a:t>Video</a:t>
                </a:r>
              </a:p>
            </p:txBody>
          </p:sp>
        </p:grpSp>
        <p:grpSp>
          <p:nvGrpSpPr>
            <p:cNvPr id="84010" name="Group 43"/>
            <p:cNvGrpSpPr>
              <a:grpSpLocks/>
            </p:cNvGrpSpPr>
            <p:nvPr/>
          </p:nvGrpSpPr>
          <p:grpSpPr bwMode="auto">
            <a:xfrm>
              <a:off x="0" y="0"/>
              <a:ext cx="928" cy="448"/>
              <a:chOff x="0" y="0"/>
              <a:chExt cx="928" cy="448"/>
            </a:xfrm>
          </p:grpSpPr>
          <p:sp>
            <p:nvSpPr>
              <p:cNvPr id="19498" name="AutoShape 44"/>
              <p:cNvSpPr>
                <a:spLocks/>
              </p:cNvSpPr>
              <p:nvPr/>
            </p:nvSpPr>
            <p:spPr bwMode="auto">
              <a:xfrm>
                <a:off x="0" y="208"/>
                <a:ext cx="928" cy="240"/>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19499" name="AutoShape 45"/>
              <p:cNvSpPr>
                <a:spLocks/>
              </p:cNvSpPr>
              <p:nvPr/>
            </p:nvSpPr>
            <p:spPr bwMode="auto">
              <a:xfrm>
                <a:off x="345" y="0"/>
                <a:ext cx="240" cy="272"/>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grpSp>
      </p:grpSp>
      <p:grpSp>
        <p:nvGrpSpPr>
          <p:cNvPr id="20" name="Group 46"/>
          <p:cNvGrpSpPr>
            <a:grpSpLocks/>
          </p:cNvGrpSpPr>
          <p:nvPr/>
        </p:nvGrpSpPr>
        <p:grpSpPr bwMode="auto">
          <a:xfrm>
            <a:off x="6143625" y="2408238"/>
            <a:ext cx="828675" cy="1428750"/>
            <a:chOff x="0" y="0"/>
            <a:chExt cx="928" cy="1600"/>
          </a:xfrm>
        </p:grpSpPr>
        <p:grpSp>
          <p:nvGrpSpPr>
            <p:cNvPr id="84003" name="Group 47"/>
            <p:cNvGrpSpPr>
              <a:grpSpLocks/>
            </p:cNvGrpSpPr>
            <p:nvPr/>
          </p:nvGrpSpPr>
          <p:grpSpPr bwMode="auto">
            <a:xfrm>
              <a:off x="0" y="496"/>
              <a:ext cx="928" cy="1104"/>
              <a:chOff x="0" y="0"/>
              <a:chExt cx="928" cy="1104"/>
            </a:xfrm>
          </p:grpSpPr>
          <p:sp>
            <p:nvSpPr>
              <p:cNvPr id="19494" name="AutoShape 48"/>
              <p:cNvSpPr>
                <a:spLocks/>
              </p:cNvSpPr>
              <p:nvPr/>
            </p:nvSpPr>
            <p:spPr bwMode="auto">
              <a:xfrm>
                <a:off x="0" y="0"/>
                <a:ext cx="928" cy="1104"/>
              </a:xfrm>
              <a:prstGeom prst="roundRect">
                <a:avLst>
                  <a:gd name="adj" fmla="val 12931"/>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20529" name="Rectangle 49"/>
              <p:cNvSpPr>
                <a:spLocks/>
              </p:cNvSpPr>
              <p:nvPr/>
            </p:nvSpPr>
            <p:spPr bwMode="auto">
              <a:xfrm>
                <a:off x="36" y="345"/>
                <a:ext cx="857" cy="416"/>
              </a:xfrm>
              <a:prstGeom prst="rect">
                <a:avLst/>
              </a:prstGeom>
              <a:noFill/>
              <a:ln w="12700" cap="flat">
                <a:noFill/>
                <a:miter lim="800000"/>
                <a:headEnd type="none" w="med" len="med"/>
                <a:tailEnd type="none" w="med" len="med"/>
              </a:ln>
            </p:spPr>
            <p:txBody>
              <a:bodyPr lIns="0" tIns="0" rIns="0" bIns="0" anchor="ctr"/>
              <a:lstStyle/>
              <a:p>
                <a:pPr algn="ctr">
                  <a:defRPr/>
                </a:pPr>
                <a:r>
                  <a:rPr lang="en-US" sz="1238">
                    <a:effectLst>
                      <a:outerShdw blurRad="38100" dist="38100" dir="2700000" algn="tl">
                        <a:srgbClr val="C0C0C0"/>
                      </a:outerShdw>
                    </a:effectLst>
                    <a:latin typeface="Lucida Grande" charset="0"/>
                    <a:ea typeface="Lucida Grande" charset="0"/>
                    <a:cs typeface="Lucida Grande" charset="0"/>
                    <a:sym typeface="Lucida Grande" charset="0"/>
                  </a:rPr>
                  <a:t>Discussion Forums</a:t>
                </a:r>
              </a:p>
            </p:txBody>
          </p:sp>
        </p:grpSp>
        <p:grpSp>
          <p:nvGrpSpPr>
            <p:cNvPr id="84004" name="Group 50"/>
            <p:cNvGrpSpPr>
              <a:grpSpLocks/>
            </p:cNvGrpSpPr>
            <p:nvPr/>
          </p:nvGrpSpPr>
          <p:grpSpPr bwMode="auto">
            <a:xfrm>
              <a:off x="0" y="0"/>
              <a:ext cx="928" cy="448"/>
              <a:chOff x="0" y="0"/>
              <a:chExt cx="928" cy="448"/>
            </a:xfrm>
          </p:grpSpPr>
          <p:sp>
            <p:nvSpPr>
              <p:cNvPr id="19492" name="AutoShape 51"/>
              <p:cNvSpPr>
                <a:spLocks/>
              </p:cNvSpPr>
              <p:nvPr/>
            </p:nvSpPr>
            <p:spPr bwMode="auto">
              <a:xfrm>
                <a:off x="0" y="208"/>
                <a:ext cx="928" cy="240"/>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19493" name="AutoShape 52"/>
              <p:cNvSpPr>
                <a:spLocks/>
              </p:cNvSpPr>
              <p:nvPr/>
            </p:nvSpPr>
            <p:spPr bwMode="auto">
              <a:xfrm>
                <a:off x="345" y="0"/>
                <a:ext cx="240" cy="272"/>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grpSp>
      </p:grpSp>
      <p:grpSp>
        <p:nvGrpSpPr>
          <p:cNvPr id="23" name="Group 53"/>
          <p:cNvGrpSpPr>
            <a:grpSpLocks/>
          </p:cNvGrpSpPr>
          <p:nvPr/>
        </p:nvGrpSpPr>
        <p:grpSpPr bwMode="auto">
          <a:xfrm>
            <a:off x="8129588" y="2457450"/>
            <a:ext cx="828675" cy="1428750"/>
            <a:chOff x="0" y="0"/>
            <a:chExt cx="928" cy="1600"/>
          </a:xfrm>
        </p:grpSpPr>
        <p:grpSp>
          <p:nvGrpSpPr>
            <p:cNvPr id="83997" name="Group 54"/>
            <p:cNvGrpSpPr>
              <a:grpSpLocks/>
            </p:cNvGrpSpPr>
            <p:nvPr/>
          </p:nvGrpSpPr>
          <p:grpSpPr bwMode="auto">
            <a:xfrm>
              <a:off x="0" y="496"/>
              <a:ext cx="928" cy="1104"/>
              <a:chOff x="0" y="0"/>
              <a:chExt cx="928" cy="1104"/>
            </a:xfrm>
          </p:grpSpPr>
          <p:sp>
            <p:nvSpPr>
              <p:cNvPr id="19488" name="AutoShape 55"/>
              <p:cNvSpPr>
                <a:spLocks/>
              </p:cNvSpPr>
              <p:nvPr/>
            </p:nvSpPr>
            <p:spPr bwMode="auto">
              <a:xfrm>
                <a:off x="0" y="0"/>
                <a:ext cx="928" cy="1104"/>
              </a:xfrm>
              <a:prstGeom prst="roundRect">
                <a:avLst>
                  <a:gd name="adj" fmla="val 12931"/>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20536" name="Rectangle 56"/>
              <p:cNvSpPr>
                <a:spLocks/>
              </p:cNvSpPr>
              <p:nvPr/>
            </p:nvSpPr>
            <p:spPr bwMode="auto">
              <a:xfrm>
                <a:off x="36" y="448"/>
                <a:ext cx="857" cy="208"/>
              </a:xfrm>
              <a:prstGeom prst="rect">
                <a:avLst/>
              </a:prstGeom>
              <a:noFill/>
              <a:ln w="12700" cap="flat">
                <a:noFill/>
                <a:miter lim="800000"/>
                <a:headEnd type="none" w="med" len="med"/>
                <a:tailEnd type="none" w="med" len="med"/>
              </a:ln>
            </p:spPr>
            <p:txBody>
              <a:bodyPr lIns="0" tIns="0" rIns="0" bIns="0" anchor="ctr"/>
              <a:lstStyle/>
              <a:p>
                <a:pPr algn="ctr">
                  <a:defRPr/>
                </a:pPr>
                <a:r>
                  <a:rPr lang="en-US" sz="1238">
                    <a:effectLst>
                      <a:outerShdw blurRad="38100" dist="38100" dir="2700000" algn="tl">
                        <a:srgbClr val="C0C0C0"/>
                      </a:outerShdw>
                    </a:effectLst>
                    <a:latin typeface="Lucida Grande" charset="0"/>
                    <a:ea typeface="Lucida Grande" charset="0"/>
                    <a:cs typeface="Lucida Grande" charset="0"/>
                    <a:sym typeface="Lucida Grande" charset="0"/>
                  </a:rPr>
                  <a:t>Widgets</a:t>
                </a:r>
              </a:p>
            </p:txBody>
          </p:sp>
        </p:grpSp>
        <p:grpSp>
          <p:nvGrpSpPr>
            <p:cNvPr id="83998" name="Group 57"/>
            <p:cNvGrpSpPr>
              <a:grpSpLocks/>
            </p:cNvGrpSpPr>
            <p:nvPr/>
          </p:nvGrpSpPr>
          <p:grpSpPr bwMode="auto">
            <a:xfrm>
              <a:off x="0" y="0"/>
              <a:ext cx="928" cy="448"/>
              <a:chOff x="0" y="0"/>
              <a:chExt cx="928" cy="448"/>
            </a:xfrm>
          </p:grpSpPr>
          <p:sp>
            <p:nvSpPr>
              <p:cNvPr id="19486" name="AutoShape 58"/>
              <p:cNvSpPr>
                <a:spLocks/>
              </p:cNvSpPr>
              <p:nvPr/>
            </p:nvSpPr>
            <p:spPr bwMode="auto">
              <a:xfrm>
                <a:off x="0" y="208"/>
                <a:ext cx="928" cy="240"/>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19487" name="AutoShape 59"/>
              <p:cNvSpPr>
                <a:spLocks/>
              </p:cNvSpPr>
              <p:nvPr/>
            </p:nvSpPr>
            <p:spPr bwMode="auto">
              <a:xfrm>
                <a:off x="345" y="0"/>
                <a:ext cx="240" cy="272"/>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grpSp>
      </p:grpSp>
      <p:pic>
        <p:nvPicPr>
          <p:cNvPr id="20540" name="Picture 6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1463" y="3971925"/>
            <a:ext cx="642937" cy="642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20541" name="Picture 61"/>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69988" y="3900488"/>
            <a:ext cx="771525" cy="782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20542" name="Picture 62"/>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98688" y="4106863"/>
            <a:ext cx="771525"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20543" name="Picture 63"/>
          <p:cNvPicPr>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083050" y="4114800"/>
            <a:ext cx="966788" cy="357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20544" name="Picture 64"/>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226050" y="4106863"/>
            <a:ext cx="676275"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20545" name="Picture 65"/>
          <p:cNvPicPr>
            <a:picLocks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129338" y="4108450"/>
            <a:ext cx="85090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20546" name="Picture 66"/>
          <p:cNvPicPr>
            <a:picLocks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170738" y="4157663"/>
            <a:ext cx="757237"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3988" name="Picture 67">
            <a:hlinkClick r:id="rId12"/>
          </p:cNvPr>
          <p:cNvPicPr>
            <a:picLocks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8201025" y="5491163"/>
            <a:ext cx="849313"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nvGrpSpPr>
          <p:cNvPr id="26" name="Group 68"/>
          <p:cNvGrpSpPr>
            <a:grpSpLocks/>
          </p:cNvGrpSpPr>
          <p:nvPr/>
        </p:nvGrpSpPr>
        <p:grpSpPr bwMode="auto">
          <a:xfrm>
            <a:off x="7135813" y="2457450"/>
            <a:ext cx="828675" cy="1428750"/>
            <a:chOff x="0" y="0"/>
            <a:chExt cx="928" cy="1600"/>
          </a:xfrm>
        </p:grpSpPr>
        <p:grpSp>
          <p:nvGrpSpPr>
            <p:cNvPr id="83991" name="Group 69"/>
            <p:cNvGrpSpPr>
              <a:grpSpLocks/>
            </p:cNvGrpSpPr>
            <p:nvPr/>
          </p:nvGrpSpPr>
          <p:grpSpPr bwMode="auto">
            <a:xfrm>
              <a:off x="0" y="496"/>
              <a:ext cx="928" cy="1104"/>
              <a:chOff x="0" y="0"/>
              <a:chExt cx="928" cy="1104"/>
            </a:xfrm>
          </p:grpSpPr>
          <p:sp>
            <p:nvSpPr>
              <p:cNvPr id="19482" name="AutoShape 70"/>
              <p:cNvSpPr>
                <a:spLocks/>
              </p:cNvSpPr>
              <p:nvPr/>
            </p:nvSpPr>
            <p:spPr bwMode="auto">
              <a:xfrm>
                <a:off x="0" y="0"/>
                <a:ext cx="928" cy="1104"/>
              </a:xfrm>
              <a:prstGeom prst="roundRect">
                <a:avLst>
                  <a:gd name="adj" fmla="val 12931"/>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20551" name="Rectangle 71"/>
              <p:cNvSpPr>
                <a:spLocks/>
              </p:cNvSpPr>
              <p:nvPr/>
            </p:nvSpPr>
            <p:spPr bwMode="auto">
              <a:xfrm>
                <a:off x="36" y="240"/>
                <a:ext cx="857" cy="624"/>
              </a:xfrm>
              <a:prstGeom prst="rect">
                <a:avLst/>
              </a:prstGeom>
              <a:noFill/>
              <a:ln w="12700" cap="flat">
                <a:noFill/>
                <a:miter lim="800000"/>
                <a:headEnd type="none" w="med" len="med"/>
                <a:tailEnd type="none" w="med" len="med"/>
              </a:ln>
            </p:spPr>
            <p:txBody>
              <a:bodyPr lIns="0" tIns="0" rIns="0" bIns="0" anchor="ctr"/>
              <a:lstStyle/>
              <a:p>
                <a:pPr algn="ctr">
                  <a:defRPr/>
                </a:pPr>
                <a:r>
                  <a:rPr lang="en-US" sz="1238">
                    <a:effectLst>
                      <a:outerShdw blurRad="38100" dist="38100" dir="2700000" algn="tl">
                        <a:srgbClr val="C0C0C0"/>
                      </a:outerShdw>
                    </a:effectLst>
                    <a:latin typeface="Lucida Grande" charset="0"/>
                    <a:ea typeface="Lucida Grande" charset="0"/>
                    <a:cs typeface="Lucida Grande" charset="0"/>
                    <a:sym typeface="Lucida Grande" charset="0"/>
                  </a:rPr>
                  <a:t>Online Reviews &amp; Ratings</a:t>
                </a:r>
              </a:p>
            </p:txBody>
          </p:sp>
        </p:grpSp>
        <p:grpSp>
          <p:nvGrpSpPr>
            <p:cNvPr id="83992" name="Group 72"/>
            <p:cNvGrpSpPr>
              <a:grpSpLocks/>
            </p:cNvGrpSpPr>
            <p:nvPr/>
          </p:nvGrpSpPr>
          <p:grpSpPr bwMode="auto">
            <a:xfrm>
              <a:off x="0" y="0"/>
              <a:ext cx="928" cy="448"/>
              <a:chOff x="0" y="0"/>
              <a:chExt cx="928" cy="448"/>
            </a:xfrm>
          </p:grpSpPr>
          <p:sp>
            <p:nvSpPr>
              <p:cNvPr id="19480" name="AutoShape 73"/>
              <p:cNvSpPr>
                <a:spLocks/>
              </p:cNvSpPr>
              <p:nvPr/>
            </p:nvSpPr>
            <p:spPr bwMode="auto">
              <a:xfrm>
                <a:off x="0" y="208"/>
                <a:ext cx="928" cy="240"/>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sp>
            <p:nvSpPr>
              <p:cNvPr id="19481" name="AutoShape 74"/>
              <p:cNvSpPr>
                <a:spLocks/>
              </p:cNvSpPr>
              <p:nvPr/>
            </p:nvSpPr>
            <p:spPr bwMode="auto">
              <a:xfrm>
                <a:off x="345" y="0"/>
                <a:ext cx="240" cy="272"/>
              </a:xfrm>
              <a:prstGeom prst="roundRect">
                <a:avLst>
                  <a:gd name="adj" fmla="val 50000"/>
                </a:avLst>
              </a:prstGeom>
              <a:blipFill dpi="0" rotWithShape="0">
                <a:blip r:embed="rId4"/>
                <a:srcRect/>
                <a:tile tx="0" ty="0" sx="100000" sy="100000" flip="none" algn="tl"/>
              </a:blipFill>
              <a:ln>
                <a:noFill/>
              </a:ln>
              <a:extLst>
                <a:ext uri="{91240B29-F687-4F45-9708-019B960494DF}">
                  <a14:hiddenLine xmlns:a14="http://schemas.microsoft.com/office/drawing/2010/main" w="25400">
                    <a:solidFill>
                      <a:srgbClr val="000000"/>
                    </a:solidFill>
                    <a:round/>
                    <a:headEnd/>
                    <a:tailEnd/>
                  </a14:hiddenLine>
                </a:ext>
              </a:extLst>
            </p:spPr>
            <p:txBody>
              <a:bodyPr lIns="0" tIns="0" rIns="0" bIns="0"/>
              <a:lstStyle>
                <a:lvl1pPr eaLnBrk="0" hangingPunct="0">
                  <a:defRPr sz="1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1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1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1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12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ea typeface="ヒラギノ角ゴ ProN W3" charset="0"/>
                    <a:cs typeface="ヒラギノ角ゴ ProN W3" charset="0"/>
                    <a:sym typeface="Gill Sans" charset="0"/>
                  </a:defRPr>
                </a:lvl9pPr>
              </a:lstStyle>
              <a:p>
                <a:pPr eaLnBrk="1" hangingPunct="1">
                  <a:defRPr/>
                </a:pPr>
                <a:endParaRPr lang="en-US" altLang="en-US" sz="675" smtClean="0"/>
              </a:p>
            </p:txBody>
          </p:sp>
        </p:grpSp>
      </p:grpSp>
      <p:sp>
        <p:nvSpPr>
          <p:cNvPr id="83990" name="Rectangle 75"/>
          <p:cNvSpPr>
            <a:spLocks noChangeArrowheads="1"/>
          </p:cNvSpPr>
          <p:nvPr/>
        </p:nvSpPr>
        <p:spPr bwMode="auto">
          <a:xfrm>
            <a:off x="5651500" y="6237288"/>
            <a:ext cx="4572000" cy="477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lgn="ctr" eaLnBrk="1" hangingPunct="1">
              <a:spcBef>
                <a:spcPct val="0"/>
              </a:spcBef>
              <a:buClrTx/>
              <a:buSzTx/>
              <a:buFontTx/>
              <a:buNone/>
            </a:pPr>
            <a:r>
              <a:rPr kumimoji="0" lang="en-US" altLang="en-US" sz="1200">
                <a:solidFill>
                  <a:schemeClr val="bg1"/>
                </a:solidFill>
                <a:latin typeface="Times" panose="02020603050405020304" pitchFamily="18" charset="0"/>
                <a:ea typeface="Gill Sans"/>
                <a:cs typeface="Gill Sans"/>
              </a:rPr>
              <a:t>slideshare.com/metzconsulting</a:t>
            </a:r>
            <a:endParaRPr kumimoji="0" lang="en-US" altLang="en-US" sz="1200" b="1">
              <a:solidFill>
                <a:schemeClr val="bg1"/>
              </a:solidFill>
              <a:latin typeface="Times" panose="02020603050405020304" pitchFamily="18" charset="0"/>
              <a:ea typeface="Gill Sans"/>
              <a:cs typeface="Gill Sans"/>
            </a:endParaRPr>
          </a:p>
          <a:p>
            <a:pPr algn="ctr" eaLnBrk="1" hangingPunct="1">
              <a:spcBef>
                <a:spcPct val="0"/>
              </a:spcBef>
              <a:buClrTx/>
              <a:buSzTx/>
              <a:buFontTx/>
              <a:buNone/>
            </a:pPr>
            <a:endParaRPr kumimoji="0" lang="en-US" altLang="en-US" sz="1200" b="1">
              <a:solidFill>
                <a:schemeClr val="bg1"/>
              </a:solidFill>
              <a:latin typeface="Times" panose="02020603050405020304" pitchFamily="18" charset="0"/>
              <a:ea typeface="Gill Sans"/>
              <a:cs typeface="Gill Sans"/>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054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81540224" presetClass="entr" presetSubtype="73256528" fill="hold" nodeType="clickEffect">
                                  <p:stCondLst>
                                    <p:cond delay="0"/>
                                  </p:stCondLst>
                                  <p:childTnLst>
                                    <p:set>
                                      <p:cBhvr>
                                        <p:cTn id="10" dur="1" fill="hold">
                                          <p:stCondLst>
                                            <p:cond delay="499"/>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2054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81540224" presetClass="entr" presetSubtype="76464592" fill="hold" nodeType="clickEffect">
                                  <p:stCondLst>
                                    <p:cond delay="0"/>
                                  </p:stCondLst>
                                  <p:childTnLst>
                                    <p:set>
                                      <p:cBhvr>
                                        <p:cTn id="18" dur="1" fill="hold">
                                          <p:stCondLst>
                                            <p:cond delay="499"/>
                                          </p:stCondLst>
                                        </p:cTn>
                                        <p:tgtEl>
                                          <p:spTgt spid="8"/>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499"/>
                                          </p:stCondLst>
                                        </p:cTn>
                                        <p:tgtEl>
                                          <p:spTgt spid="20542"/>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81540224" presetClass="entr" presetSubtype="81566288" fill="hold" nodeType="clickEffect">
                                  <p:stCondLst>
                                    <p:cond delay="0"/>
                                  </p:stCondLst>
                                  <p:childTnLst>
                                    <p:set>
                                      <p:cBhvr>
                                        <p:cTn id="26" dur="1" fill="hold">
                                          <p:stCondLst>
                                            <p:cond delay="499"/>
                                          </p:stCondLst>
                                        </p:cTn>
                                        <p:tgtEl>
                                          <p:spTgt spid="1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499"/>
                                          </p:stCondLst>
                                        </p:cTn>
                                        <p:tgtEl>
                                          <p:spTgt spid="20482"/>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81540224" presetClass="entr" presetSubtype="79826600" fill="hold" nodeType="clickEffect">
                                  <p:stCondLst>
                                    <p:cond delay="0"/>
                                  </p:stCondLst>
                                  <p:childTnLst>
                                    <p:set>
                                      <p:cBhvr>
                                        <p:cTn id="34" dur="1" fill="hold">
                                          <p:stCondLst>
                                            <p:cond delay="499"/>
                                          </p:stCondLst>
                                        </p:cTn>
                                        <p:tgtEl>
                                          <p:spTgt spid="14"/>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499"/>
                                          </p:stCondLst>
                                        </p:cTn>
                                        <p:tgtEl>
                                          <p:spTgt spid="20543"/>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81540224" presetClass="entr" presetSubtype="79825744" fill="hold" nodeType="clickEffect">
                                  <p:stCondLst>
                                    <p:cond delay="0"/>
                                  </p:stCondLst>
                                  <p:childTnLst>
                                    <p:set>
                                      <p:cBhvr>
                                        <p:cTn id="42" dur="1" fill="hold">
                                          <p:stCondLst>
                                            <p:cond delay="499"/>
                                          </p:stCondLst>
                                        </p:cTn>
                                        <p:tgtEl>
                                          <p:spTgt spid="17"/>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499"/>
                                          </p:stCondLst>
                                        </p:cTn>
                                        <p:tgtEl>
                                          <p:spTgt spid="20544"/>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81540224" presetClass="entr" presetSubtype="81566376" fill="hold" nodeType="clickEffect">
                                  <p:stCondLst>
                                    <p:cond delay="0"/>
                                  </p:stCondLst>
                                  <p:childTnLst>
                                    <p:set>
                                      <p:cBhvr>
                                        <p:cTn id="50" dur="1" fill="hold">
                                          <p:stCondLst>
                                            <p:cond delay="499"/>
                                          </p:stCondLst>
                                        </p:cTn>
                                        <p:tgtEl>
                                          <p:spTgt spid="20"/>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nodeType="clickEffect">
                                  <p:stCondLst>
                                    <p:cond delay="0"/>
                                  </p:stCondLst>
                                  <p:childTnLst>
                                    <p:set>
                                      <p:cBhvr>
                                        <p:cTn id="54" dur="1" fill="hold">
                                          <p:stCondLst>
                                            <p:cond delay="499"/>
                                          </p:stCondLst>
                                        </p:cTn>
                                        <p:tgtEl>
                                          <p:spTgt spid="20545"/>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nodeType="clickEffect">
                                  <p:stCondLst>
                                    <p:cond delay="0"/>
                                  </p:stCondLst>
                                  <p:childTnLst>
                                    <p:set>
                                      <p:cBhvr>
                                        <p:cTn id="58" dur="1" fill="hold">
                                          <p:stCondLst>
                                            <p:cond delay="499"/>
                                          </p:stCondLst>
                                        </p:cTn>
                                        <p:tgtEl>
                                          <p:spTgt spid="20546"/>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81540224" presetClass="entr" presetSubtype="81567016" fill="hold" nodeType="clickEffect">
                                  <p:stCondLst>
                                    <p:cond delay="0"/>
                                  </p:stCondLst>
                                  <p:childTnLst>
                                    <p:set>
                                      <p:cBhvr>
                                        <p:cTn id="62" dur="1" fill="hold">
                                          <p:stCondLst>
                                            <p:cond delay="499"/>
                                          </p:stCondLst>
                                        </p:cTn>
                                        <p:tgtEl>
                                          <p:spTgt spid="26"/>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81540224" presetClass="entr" presetSubtype="81566504" fill="hold" nodeType="clickEffect">
                                  <p:stCondLst>
                                    <p:cond delay="0"/>
                                  </p:stCondLst>
                                  <p:childTnLst>
                                    <p:set>
                                      <p:cBhvr>
                                        <p:cTn id="66" dur="1" fill="hold">
                                          <p:stCondLst>
                                            <p:cond delay="499"/>
                                          </p:stCondLst>
                                        </p:cTn>
                                        <p:tgtEl>
                                          <p:spTgt spid="23"/>
                                        </p:tgtEl>
                                        <p:attrNameLst>
                                          <p:attrName>style.visibility</p:attrName>
                                        </p:attrNameLst>
                                      </p:cBhvr>
                                      <p:to>
                                        <p:strVal val="visible"/>
                                      </p:to>
                                    </p:set>
                                  </p:childTnLst>
                                </p:cTn>
                              </p:par>
                            </p:childTnLst>
                          </p:cTn>
                        </p:par>
                      </p:childTnLst>
                    </p:cTn>
                  </p:par>
                  <p:par>
                    <p:cTn id="67" fill="hold" nodeType="clickPar">
                      <p:stCondLst>
                        <p:cond delay="indefinite"/>
                      </p:stCondLst>
                      <p:childTnLst>
                        <p:par>
                          <p:cTn id="68" fill="hold" nodeType="withGroup">
                            <p:stCondLst>
                              <p:cond delay="0"/>
                            </p:stCondLst>
                            <p:childTnLst>
                              <p:par>
                                <p:cTn id="69" presetID="1" presetClass="entr" presetSubtype="0" fill="hold" nodeType="clickEffect">
                                  <p:stCondLst>
                                    <p:cond delay="0"/>
                                  </p:stCondLst>
                                  <p:childTnLst>
                                    <p:set>
                                      <p:cBhvr>
                                        <p:cTn id="70" dur="1" fill="hold">
                                          <p:stCondLst>
                                            <p:cond delay="499"/>
                                          </p:stCondLst>
                                        </p:cTn>
                                        <p:tgtEl>
                                          <p:spTgt spid="204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1"/>
          <p:cNvSpPr>
            <a:spLocks noChangeArrowheads="1"/>
          </p:cNvSpPr>
          <p:nvPr/>
        </p:nvSpPr>
        <p:spPr bwMode="auto">
          <a:xfrm>
            <a:off x="0" y="188913"/>
            <a:ext cx="9159875" cy="55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en-US" altLang="en-US" sz="3000" b="1">
                <a:solidFill>
                  <a:srgbClr val="FFFF00"/>
                </a:solidFill>
                <a:latin typeface="Calibri" panose="020F0502020204030204" pitchFamily="34" charset="0"/>
                <a:cs typeface="Times New Roman" panose="02020603050405020304" pitchFamily="18" charset="0"/>
              </a:rPr>
              <a:t>CRM and how CRM systems are using social networking.</a:t>
            </a:r>
            <a:endParaRPr kumimoji="0" lang="en-GB" altLang="en-US" sz="3000">
              <a:solidFill>
                <a:srgbClr val="FFFF00"/>
              </a:solidFill>
              <a:latin typeface="Arial" panose="020B0604020202020204" pitchFamily="34" charset="0"/>
              <a:cs typeface="Times New Roman" panose="02020603050405020304" pitchFamily="18" charset="0"/>
            </a:endParaRPr>
          </a:p>
        </p:txBody>
      </p:sp>
      <p:sp>
        <p:nvSpPr>
          <p:cNvPr id="84995" name="Rectangle 2"/>
          <p:cNvSpPr>
            <a:spLocks noChangeArrowheads="1"/>
          </p:cNvSpPr>
          <p:nvPr/>
        </p:nvSpPr>
        <p:spPr bwMode="auto">
          <a:xfrm>
            <a:off x="295275" y="1268413"/>
            <a:ext cx="8569325" cy="529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buClrTx/>
              <a:buSzTx/>
              <a:buFontTx/>
              <a:buNone/>
            </a:pPr>
            <a:r>
              <a:rPr kumimoji="0" lang="en-GB" altLang="en-US" sz="2600">
                <a:latin typeface="Calibri" panose="020F0502020204030204" pitchFamily="34" charset="0"/>
                <a:ea typeface="Calibri" panose="020F0502020204030204" pitchFamily="34" charset="0"/>
                <a:cs typeface="Times New Roman" panose="02020603050405020304" pitchFamily="18" charset="0"/>
              </a:rPr>
              <a:t>Social CRM tools enable a business to connect customer conversations and relationships from social networking sites to CRM processes rather than having them in separate “silos.” </a:t>
            </a:r>
          </a:p>
          <a:p>
            <a:pPr>
              <a:spcBef>
                <a:spcPct val="0"/>
              </a:spcBef>
              <a:buClrTx/>
              <a:buSzTx/>
              <a:buFontTx/>
              <a:buNone/>
            </a:pPr>
            <a:endParaRPr kumimoji="0" lang="en-GB" altLang="en-US" sz="2600">
              <a:latin typeface="Calibri" panose="020F0502020204030204" pitchFamily="34" charset="0"/>
              <a:ea typeface="Calibri" panose="020F0502020204030204" pitchFamily="34" charset="0"/>
              <a:cs typeface="Times New Roman" panose="02020603050405020304" pitchFamily="18" charset="0"/>
            </a:endParaRPr>
          </a:p>
          <a:p>
            <a:pPr>
              <a:spcBef>
                <a:spcPct val="0"/>
              </a:spcBef>
              <a:buClrTx/>
              <a:buSzTx/>
              <a:buFontTx/>
              <a:buNone/>
            </a:pPr>
            <a:r>
              <a:rPr kumimoji="0" lang="en-GB" altLang="en-US" sz="2600">
                <a:latin typeface="Calibri" panose="020F0502020204030204" pitchFamily="34" charset="0"/>
                <a:ea typeface="Calibri" panose="020F0502020204030204" pitchFamily="34" charset="0"/>
                <a:cs typeface="Times New Roman" panose="02020603050405020304" pitchFamily="18" charset="0"/>
              </a:rPr>
              <a:t>The tools help organizations identify new ideas more rapidly, improve team productivity, and deepen interactions with customers. </a:t>
            </a:r>
          </a:p>
          <a:p>
            <a:pPr>
              <a:spcBef>
                <a:spcPct val="0"/>
              </a:spcBef>
              <a:buClrTx/>
              <a:buSzTx/>
              <a:buFontTx/>
              <a:buNone/>
            </a:pPr>
            <a:endParaRPr kumimoji="0" lang="en-GB" altLang="en-US" sz="2600">
              <a:latin typeface="Calibri" panose="020F0502020204030204" pitchFamily="34" charset="0"/>
              <a:ea typeface="Calibri" panose="020F0502020204030204" pitchFamily="34" charset="0"/>
              <a:cs typeface="Times New Roman" panose="02020603050405020304" pitchFamily="18" charset="0"/>
            </a:endParaRPr>
          </a:p>
          <a:p>
            <a:pPr>
              <a:spcBef>
                <a:spcPct val="0"/>
              </a:spcBef>
              <a:buClrTx/>
              <a:buSzTx/>
              <a:buFontTx/>
              <a:buNone/>
            </a:pPr>
            <a:r>
              <a:rPr kumimoji="0" lang="en-GB" altLang="en-US" sz="2600">
                <a:latin typeface="Calibri" panose="020F0502020204030204" pitchFamily="34" charset="0"/>
                <a:ea typeface="Calibri" panose="020F0502020204030204" pitchFamily="34" charset="0"/>
                <a:cs typeface="Times New Roman" panose="02020603050405020304" pitchFamily="18" charset="0"/>
              </a:rPr>
              <a:t>When employees interact with customers via social networking sites, they are often able to provide customer service functions much faster and more cheaply.</a:t>
            </a:r>
          </a:p>
          <a:p>
            <a:pPr>
              <a:spcBef>
                <a:spcPct val="0"/>
              </a:spcBef>
              <a:buClrTx/>
              <a:buSzTx/>
              <a:buFontTx/>
              <a:buNone/>
            </a:pPr>
            <a:r>
              <a:rPr kumimoji="0" lang="en-GB" altLang="en-US" sz="2600">
                <a:latin typeface="Calibri" panose="020F0502020204030204" pitchFamily="34" charset="0"/>
                <a:ea typeface="Calibri" panose="020F0502020204030204" pitchFamily="34" charset="0"/>
                <a:cs typeface="Times New Roman" panose="02020603050405020304" pitchFamily="18" charset="0"/>
              </a:rPr>
              <a:t>Customers have come to expect rapid responses to their questions and complaints.</a:t>
            </a:r>
            <a:endParaRPr kumimoji="0" lang="en-GB" altLang="en-US" sz="2600">
              <a:latin typeface="Times New Roman" panose="02020603050405020304" pitchFamily="18" charset="0"/>
              <a:ea typeface="Calibri" panose="020F0502020204030204" pitchFamily="34" charset="0"/>
            </a:endParaRPr>
          </a:p>
        </p:txBody>
      </p:sp>
      <p:sp>
        <p:nvSpPr>
          <p:cNvPr id="5" name="Rectangle 4"/>
          <p:cNvSpPr/>
          <p:nvPr/>
        </p:nvSpPr>
        <p:spPr>
          <a:xfrm>
            <a:off x="3779838" y="6588125"/>
            <a:ext cx="5364162"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611188" y="0"/>
            <a:ext cx="8077200" cy="1431925"/>
          </a:xfrm>
        </p:spPr>
        <p:txBody>
          <a:bodyPr/>
          <a:lstStyle/>
          <a:p>
            <a:pPr>
              <a:defRPr/>
            </a:pPr>
            <a:r>
              <a:rPr lang="en-US" altLang="zh-CN" sz="4000" smtClean="0">
                <a:ea typeface="宋体" pitchFamily="2" charset="-122"/>
              </a:rPr>
              <a:t>More Advanced CRM Applications</a:t>
            </a:r>
            <a:endParaRPr lang="en-US" altLang="zh-CN" sz="3200" smtClean="0">
              <a:ea typeface="宋体" pitchFamily="2" charset="-122"/>
            </a:endParaRPr>
          </a:p>
        </p:txBody>
      </p:sp>
      <p:sp>
        <p:nvSpPr>
          <p:cNvPr id="114691" name="Rectangle 3"/>
          <p:cNvSpPr>
            <a:spLocks noGrp="1" noChangeArrowheads="1"/>
          </p:cNvSpPr>
          <p:nvPr>
            <p:ph type="body" idx="1"/>
          </p:nvPr>
        </p:nvSpPr>
        <p:spPr>
          <a:xfrm>
            <a:off x="344488" y="1441450"/>
            <a:ext cx="8610600" cy="5011738"/>
          </a:xfrm>
        </p:spPr>
        <p:txBody>
          <a:bodyPr/>
          <a:lstStyle/>
          <a:p>
            <a:pPr>
              <a:defRPr/>
            </a:pPr>
            <a:r>
              <a:rPr lang="en-US" altLang="zh-CN" sz="3000" dirty="0" smtClean="0">
                <a:effectLst/>
                <a:latin typeface="Calibri" panose="020F0502020204030204" pitchFamily="34" charset="0"/>
                <a:ea typeface="宋体" pitchFamily="2" charset="-122"/>
              </a:rPr>
              <a:t>Mobile CRM</a:t>
            </a:r>
          </a:p>
          <a:p>
            <a:pPr lvl="1">
              <a:buFont typeface="Wingdings" panose="05000000000000000000" pitchFamily="2" charset="2"/>
              <a:buNone/>
              <a:defRPr/>
            </a:pPr>
            <a:r>
              <a:rPr lang="en-US" altLang="zh-CN" sz="3000" dirty="0" smtClean="0">
                <a:effectLst/>
                <a:latin typeface="Calibri" panose="020F0502020204030204" pitchFamily="34" charset="0"/>
                <a:ea typeface="宋体" pitchFamily="2" charset="-122"/>
              </a:rPr>
              <a:t>	the delivery of CRM applications to any user, whenever and wherever needed</a:t>
            </a:r>
          </a:p>
          <a:p>
            <a:pPr>
              <a:defRPr/>
            </a:pPr>
            <a:endParaRPr lang="en-US" altLang="zh-CN" sz="3000" dirty="0" smtClean="0">
              <a:effectLst/>
              <a:latin typeface="Calibri" panose="020F0502020204030204" pitchFamily="34" charset="0"/>
              <a:ea typeface="宋体" pitchFamily="2" charset="-122"/>
            </a:endParaRPr>
          </a:p>
          <a:p>
            <a:pPr>
              <a:defRPr/>
            </a:pPr>
            <a:r>
              <a:rPr lang="en-US" altLang="zh-CN" sz="3000" dirty="0" smtClean="0">
                <a:effectLst/>
                <a:latin typeface="Calibri" panose="020F0502020204030204" pitchFamily="34" charset="0"/>
                <a:ea typeface="宋体" pitchFamily="2" charset="-122"/>
              </a:rPr>
              <a:t>Voice communication</a:t>
            </a:r>
          </a:p>
          <a:p>
            <a:pPr lvl="1">
              <a:buFont typeface="Wingdings" panose="05000000000000000000" pitchFamily="2" charset="2"/>
              <a:buNone/>
              <a:defRPr/>
            </a:pPr>
            <a:r>
              <a:rPr lang="en-US" altLang="zh-CN" sz="3000" dirty="0" smtClean="0">
                <a:effectLst/>
                <a:latin typeface="Calibri" panose="020F0502020204030204" pitchFamily="34" charset="0"/>
                <a:ea typeface="宋体" pitchFamily="2" charset="-122"/>
              </a:rPr>
              <a:t>	people are more comfortable talking with a person, even a virtual one, than they are interacting with machines. The smile and the clear pronunciation of the agent’s voice increases shoppers’ confidence and trust</a:t>
            </a:r>
            <a:endParaRPr lang="en-US" altLang="zh-CN" sz="3000" dirty="0" smtClean="0">
              <a:latin typeface="Calibri" panose="020F0502020204030204" pitchFamily="34" charset="0"/>
              <a:ea typeface="宋体" pitchFamily="2" charset="-122"/>
            </a:endParaRPr>
          </a:p>
        </p:txBody>
      </p:sp>
      <p:sp>
        <p:nvSpPr>
          <p:cNvPr id="4" name="Rectangle 3"/>
          <p:cNvSpPr/>
          <p:nvPr/>
        </p:nvSpPr>
        <p:spPr>
          <a:xfrm>
            <a:off x="3779838" y="6588125"/>
            <a:ext cx="5364162"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9986" name="Rectangle 2"/>
          <p:cNvSpPr>
            <a:spLocks noGrp="1" noChangeArrowheads="1"/>
          </p:cNvSpPr>
          <p:nvPr>
            <p:ph type="title"/>
          </p:nvPr>
        </p:nvSpPr>
        <p:spPr>
          <a:xfrm>
            <a:off x="468313" y="152400"/>
            <a:ext cx="8142287" cy="1066800"/>
          </a:xfrm>
        </p:spPr>
        <p:txBody>
          <a:bodyPr/>
          <a:lstStyle/>
          <a:p>
            <a:pPr>
              <a:defRPr/>
            </a:pPr>
            <a:r>
              <a:rPr lang="en-US" altLang="zh-CN" smtClean="0">
                <a:ea typeface="宋体" pitchFamily="2" charset="-122"/>
              </a:rPr>
              <a:t>Challenges to Success with CRM</a:t>
            </a:r>
          </a:p>
        </p:txBody>
      </p:sp>
      <p:sp>
        <p:nvSpPr>
          <p:cNvPr id="169987" name="Rectangle 3"/>
          <p:cNvSpPr>
            <a:spLocks noGrp="1" noChangeArrowheads="1"/>
          </p:cNvSpPr>
          <p:nvPr>
            <p:ph type="body" idx="1"/>
          </p:nvPr>
        </p:nvSpPr>
        <p:spPr>
          <a:xfrm>
            <a:off x="250825" y="1700213"/>
            <a:ext cx="8359775" cy="4319587"/>
          </a:xfrm>
        </p:spPr>
        <p:txBody>
          <a:bodyPr/>
          <a:lstStyle/>
          <a:p>
            <a:pPr>
              <a:defRPr/>
            </a:pPr>
            <a:r>
              <a:rPr lang="en-US" altLang="zh-CN" dirty="0" smtClean="0">
                <a:effectLst/>
                <a:ea typeface="宋体" pitchFamily="2" charset="-122"/>
              </a:rPr>
              <a:t>More than 50 percent of CRM installations are seen as failures</a:t>
            </a:r>
          </a:p>
          <a:p>
            <a:pPr marL="0" indent="0">
              <a:buFont typeface="Wingdings" panose="05000000000000000000" pitchFamily="2" charset="2"/>
              <a:buNone/>
              <a:defRPr/>
            </a:pPr>
            <a:endParaRPr lang="en-US" altLang="zh-CN" dirty="0" smtClean="0">
              <a:effectLst/>
              <a:ea typeface="宋体" pitchFamily="2" charset="-122"/>
            </a:endParaRPr>
          </a:p>
          <a:p>
            <a:pPr>
              <a:defRPr/>
            </a:pPr>
            <a:r>
              <a:rPr lang="en-US" altLang="zh-CN" dirty="0" smtClean="0">
                <a:effectLst/>
                <a:ea typeface="宋体" pitchFamily="2" charset="-122"/>
              </a:rPr>
              <a:t>Why many CRM installations are less than successful, why?</a:t>
            </a:r>
          </a:p>
          <a:p>
            <a:pPr lvl="1">
              <a:defRPr/>
            </a:pPr>
            <a:r>
              <a:rPr lang="en-US" altLang="zh-CN" dirty="0" smtClean="0">
                <a:effectLst/>
                <a:ea typeface="宋体" pitchFamily="2" charset="-122"/>
              </a:rPr>
              <a:t>The company</a:t>
            </a:r>
            <a:r>
              <a:rPr lang="en-US" altLang="zh-CN" dirty="0" smtClean="0">
                <a:effectLst/>
                <a:latin typeface="Arial"/>
                <a:ea typeface="宋体" pitchFamily="2" charset="-122"/>
              </a:rPr>
              <a:t>’</a:t>
            </a:r>
            <a:r>
              <a:rPr lang="en-US" altLang="zh-CN" dirty="0" smtClean="0">
                <a:effectLst/>
                <a:ea typeface="宋体" pitchFamily="2" charset="-122"/>
              </a:rPr>
              <a:t>s goals are too broad</a:t>
            </a:r>
          </a:p>
          <a:p>
            <a:pPr lvl="1">
              <a:defRPr/>
            </a:pPr>
            <a:r>
              <a:rPr lang="en-US" altLang="zh-CN" dirty="0" smtClean="0">
                <a:effectLst/>
                <a:ea typeface="宋体" pitchFamily="2" charset="-122"/>
              </a:rPr>
              <a:t>The company</a:t>
            </a:r>
            <a:r>
              <a:rPr lang="en-US" altLang="zh-CN" dirty="0" smtClean="0">
                <a:effectLst/>
                <a:latin typeface="Arial"/>
                <a:ea typeface="宋体" pitchFamily="2" charset="-122"/>
              </a:rPr>
              <a:t>’</a:t>
            </a:r>
            <a:r>
              <a:rPr lang="en-US" altLang="zh-CN" dirty="0" smtClean="0">
                <a:effectLst/>
                <a:ea typeface="宋体" pitchFamily="2" charset="-122"/>
              </a:rPr>
              <a:t>s strategies are too generic</a:t>
            </a:r>
          </a:p>
          <a:p>
            <a:pPr lvl="1">
              <a:defRPr/>
            </a:pPr>
            <a:r>
              <a:rPr lang="en-US" altLang="zh-CN" dirty="0" smtClean="0">
                <a:effectLst/>
                <a:ea typeface="宋体" pitchFamily="2" charset="-122"/>
              </a:rPr>
              <a:t>Implementations are often too software-centric</a:t>
            </a:r>
          </a:p>
        </p:txBody>
      </p:sp>
      <p:sp>
        <p:nvSpPr>
          <p:cNvPr id="4" name="Rectangle 3"/>
          <p:cNvSpPr/>
          <p:nvPr/>
        </p:nvSpPr>
        <p:spPr>
          <a:xfrm>
            <a:off x="3779838" y="6588125"/>
            <a:ext cx="5364162"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ChangeArrowheads="1"/>
          </p:cNvSpPr>
          <p:nvPr/>
        </p:nvSpPr>
        <p:spPr bwMode="auto">
          <a:xfrm>
            <a:off x="292100" y="188913"/>
            <a:ext cx="8685213" cy="900112"/>
          </a:xfrm>
          <a:prstGeom prst="rect">
            <a:avLst/>
          </a:prstGeom>
        </p:spPr>
        <p:txBody>
          <a:bodyPr lIns="68580" tIns="34290" rIns="68580" bIns="34290" anchor="ctr">
            <a:normAutofit/>
          </a:bodyPr>
          <a:lstStyle/>
          <a:p>
            <a:pPr>
              <a:lnSpc>
                <a:spcPct val="90000"/>
              </a:lnSpc>
              <a:defRPr/>
            </a:pPr>
            <a:r>
              <a:rPr lang="en-US" altLang="en-US" sz="3000" b="1" dirty="0">
                <a:solidFill>
                  <a:srgbClr val="FFFF00"/>
                </a:solidFill>
                <a:latin typeface="+mj-lt"/>
                <a:ea typeface="+mj-ea"/>
                <a:cs typeface="+mj-cs"/>
              </a:rPr>
              <a:t>Business Value of Customer Relationship Management</a:t>
            </a:r>
          </a:p>
        </p:txBody>
      </p:sp>
      <p:sp>
        <p:nvSpPr>
          <p:cNvPr id="90115" name="Rectangle 10"/>
          <p:cNvSpPr>
            <a:spLocks noChangeArrowheads="1"/>
          </p:cNvSpPr>
          <p:nvPr/>
        </p:nvSpPr>
        <p:spPr bwMode="auto">
          <a:xfrm>
            <a:off x="293688" y="1341438"/>
            <a:ext cx="8683625" cy="5246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marL="342900" indent="-342900">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0"/>
              </a:spcBef>
              <a:spcAft>
                <a:spcPts val="600"/>
              </a:spcAft>
              <a:buClrTx/>
              <a:buSzTx/>
              <a:buFontTx/>
              <a:buChar char="•"/>
            </a:pPr>
            <a:r>
              <a:rPr kumimoji="0" lang="en-US" altLang="en-US" sz="2700" b="1">
                <a:latin typeface="Arial" panose="020B0604020202020204" pitchFamily="34" charset="0"/>
                <a:ea typeface="MS PGothic" panose="020B0600070205080204" pitchFamily="34" charset="-128"/>
                <a:cs typeface="Times New Roman" panose="02020603050405020304" pitchFamily="18" charset="0"/>
              </a:rPr>
              <a:t>Business benefits:</a:t>
            </a:r>
          </a:p>
          <a:p>
            <a:pPr lvl="1">
              <a:spcBef>
                <a:spcPct val="0"/>
              </a:spcBef>
              <a:spcAft>
                <a:spcPts val="600"/>
              </a:spcAft>
              <a:buClrTx/>
              <a:buSzTx/>
              <a:buFontTx/>
              <a:buChar char="•"/>
            </a:pPr>
            <a:r>
              <a:rPr kumimoji="0" lang="en-US" altLang="en-US" sz="2700">
                <a:latin typeface="Arial" panose="020B0604020202020204" pitchFamily="34" charset="0"/>
                <a:ea typeface="MS PGothic" panose="020B0600070205080204" pitchFamily="34" charset="-128"/>
                <a:cs typeface="Times New Roman" panose="02020603050405020304" pitchFamily="18" charset="0"/>
              </a:rPr>
              <a:t>Increased customer satisfaction</a:t>
            </a:r>
          </a:p>
          <a:p>
            <a:pPr lvl="1">
              <a:spcBef>
                <a:spcPct val="0"/>
              </a:spcBef>
              <a:spcAft>
                <a:spcPts val="600"/>
              </a:spcAft>
              <a:buClrTx/>
              <a:buSzTx/>
              <a:buFontTx/>
              <a:buChar char="•"/>
            </a:pPr>
            <a:r>
              <a:rPr kumimoji="0" lang="en-US" altLang="en-US" sz="2700">
                <a:latin typeface="Arial" panose="020B0604020202020204" pitchFamily="34" charset="0"/>
                <a:ea typeface="MS PGothic" panose="020B0600070205080204" pitchFamily="34" charset="-128"/>
                <a:cs typeface="Times New Roman" panose="02020603050405020304" pitchFamily="18" charset="0"/>
              </a:rPr>
              <a:t>Reduced direct-marketing costs</a:t>
            </a:r>
          </a:p>
          <a:p>
            <a:pPr lvl="1">
              <a:spcBef>
                <a:spcPct val="0"/>
              </a:spcBef>
              <a:spcAft>
                <a:spcPts val="600"/>
              </a:spcAft>
              <a:buClrTx/>
              <a:buSzTx/>
              <a:buFontTx/>
              <a:buChar char="•"/>
            </a:pPr>
            <a:r>
              <a:rPr kumimoji="0" lang="en-US" altLang="en-US" sz="2700">
                <a:latin typeface="Arial" panose="020B0604020202020204" pitchFamily="34" charset="0"/>
                <a:ea typeface="MS PGothic" panose="020B0600070205080204" pitchFamily="34" charset="-128"/>
                <a:cs typeface="Times New Roman" panose="02020603050405020304" pitchFamily="18" charset="0"/>
              </a:rPr>
              <a:t>More effective marketing</a:t>
            </a:r>
          </a:p>
          <a:p>
            <a:pPr lvl="1">
              <a:spcBef>
                <a:spcPct val="0"/>
              </a:spcBef>
              <a:spcAft>
                <a:spcPts val="600"/>
              </a:spcAft>
              <a:buClrTx/>
              <a:buSzTx/>
              <a:buFontTx/>
              <a:buChar char="•"/>
            </a:pPr>
            <a:r>
              <a:rPr kumimoji="0" lang="en-US" altLang="en-US" sz="2700">
                <a:latin typeface="Arial" panose="020B0604020202020204" pitchFamily="34" charset="0"/>
                <a:ea typeface="MS PGothic" panose="020B0600070205080204" pitchFamily="34" charset="-128"/>
                <a:cs typeface="Times New Roman" panose="02020603050405020304" pitchFamily="18" charset="0"/>
              </a:rPr>
              <a:t>Lower costs for customer acquisition/retention</a:t>
            </a:r>
          </a:p>
          <a:p>
            <a:pPr lvl="1">
              <a:spcBef>
                <a:spcPct val="0"/>
              </a:spcBef>
              <a:spcAft>
                <a:spcPts val="600"/>
              </a:spcAft>
              <a:buClrTx/>
              <a:buSzTx/>
              <a:buFontTx/>
              <a:buChar char="•"/>
            </a:pPr>
            <a:r>
              <a:rPr kumimoji="0" lang="en-US" altLang="en-US" sz="2700">
                <a:latin typeface="Arial" panose="020B0604020202020204" pitchFamily="34" charset="0"/>
                <a:ea typeface="MS PGothic" panose="020B0600070205080204" pitchFamily="34" charset="-128"/>
                <a:cs typeface="Times New Roman" panose="02020603050405020304" pitchFamily="18" charset="0"/>
              </a:rPr>
              <a:t>Increased sales revenue</a:t>
            </a:r>
          </a:p>
          <a:p>
            <a:pPr>
              <a:spcBef>
                <a:spcPct val="0"/>
              </a:spcBef>
              <a:spcAft>
                <a:spcPts val="600"/>
              </a:spcAft>
              <a:buClrTx/>
              <a:buSzTx/>
              <a:buFontTx/>
              <a:buChar char="•"/>
            </a:pPr>
            <a:r>
              <a:rPr kumimoji="0" lang="en-US" altLang="en-US" sz="2700" b="1">
                <a:latin typeface="Arial" panose="020B0604020202020204" pitchFamily="34" charset="0"/>
                <a:ea typeface="MS PGothic" panose="020B0600070205080204" pitchFamily="34" charset="-128"/>
                <a:cs typeface="Times New Roman" panose="02020603050405020304" pitchFamily="18" charset="0"/>
              </a:rPr>
              <a:t>Churn rate:</a:t>
            </a:r>
          </a:p>
          <a:p>
            <a:pPr lvl="1">
              <a:spcBef>
                <a:spcPct val="0"/>
              </a:spcBef>
              <a:spcAft>
                <a:spcPts val="600"/>
              </a:spcAft>
              <a:buClrTx/>
              <a:buSzTx/>
              <a:buFontTx/>
              <a:buChar char="•"/>
            </a:pPr>
            <a:r>
              <a:rPr kumimoji="0" lang="en-US" altLang="en-US" sz="2700">
                <a:latin typeface="Arial" panose="020B0604020202020204" pitchFamily="34" charset="0"/>
                <a:ea typeface="MS PGothic" panose="020B0600070205080204" pitchFamily="34" charset="-128"/>
                <a:cs typeface="Times New Roman" panose="02020603050405020304" pitchFamily="18" charset="0"/>
              </a:rPr>
              <a:t>N</a:t>
            </a:r>
            <a:r>
              <a:rPr kumimoji="0" lang="en-US" altLang="en-US" sz="2700">
                <a:latin typeface="Arial" panose="020B0604020202020204" pitchFamily="34" charset="0"/>
                <a:ea typeface="MS PGothic" panose="020B0600070205080204" pitchFamily="34" charset="-128"/>
              </a:rPr>
              <a:t>umber of customers who stop using or purchasing products or services from a company</a:t>
            </a:r>
          </a:p>
          <a:p>
            <a:pPr lvl="1">
              <a:spcBef>
                <a:spcPct val="0"/>
              </a:spcBef>
              <a:spcAft>
                <a:spcPts val="600"/>
              </a:spcAft>
              <a:buClrTx/>
              <a:buSzTx/>
              <a:buFontTx/>
              <a:buChar char="•"/>
            </a:pPr>
            <a:r>
              <a:rPr kumimoji="0" lang="en-US" altLang="en-US" sz="2700">
                <a:latin typeface="Arial" panose="020B0604020202020204" pitchFamily="34" charset="0"/>
                <a:ea typeface="MS PGothic" panose="020B0600070205080204" pitchFamily="34" charset="-128"/>
              </a:rPr>
              <a:t>Indicator of growth or decline of firm’</a:t>
            </a:r>
            <a:r>
              <a:rPr kumimoji="0" lang="en-US" altLang="ja-JP" sz="2700">
                <a:latin typeface="Arial" panose="020B0604020202020204" pitchFamily="34" charset="0"/>
                <a:ea typeface="MS PGothic" panose="020B0600070205080204" pitchFamily="34" charset="-128"/>
              </a:rPr>
              <a:t>s customer base</a:t>
            </a:r>
            <a:endParaRPr kumimoji="0" lang="en-US" altLang="en-US" sz="2700" b="1">
              <a:latin typeface="Arial" panose="020B0604020202020204" pitchFamily="34" charset="0"/>
              <a:ea typeface="MS PGothic" panose="020B0600070205080204" pitchFamily="34" charset="-128"/>
              <a:cs typeface="Times New Roman" panose="02020603050405020304" pitchFamily="18" charset="0"/>
            </a:endParaRPr>
          </a:p>
        </p:txBody>
      </p:sp>
      <p:sp>
        <p:nvSpPr>
          <p:cNvPr id="5" name="Rectangle 4"/>
          <p:cNvSpPr/>
          <p:nvPr/>
        </p:nvSpPr>
        <p:spPr>
          <a:xfrm>
            <a:off x="3779838" y="6588125"/>
            <a:ext cx="5364162"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ransition spd="slow"/>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5"/>
          <p:cNvSpPr>
            <a:spLocks noChangeArrowheads="1"/>
          </p:cNvSpPr>
          <p:nvPr/>
        </p:nvSpPr>
        <p:spPr bwMode="auto">
          <a:xfrm>
            <a:off x="365125" y="1098550"/>
            <a:ext cx="8455025" cy="521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800100" indent="-34290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Aft>
                <a:spcPts val="450"/>
              </a:spcAft>
              <a:buFontTx/>
              <a:buChar char="•"/>
              <a:defRPr/>
            </a:pPr>
            <a:r>
              <a:rPr lang="en-US" altLang="en-US" sz="2600" b="1" dirty="0">
                <a:cs typeface="Times New Roman" panose="02020603050405020304" pitchFamily="18" charset="0"/>
              </a:rPr>
              <a:t>Social CRM</a:t>
            </a:r>
          </a:p>
          <a:p>
            <a:pPr lvl="1">
              <a:spcAft>
                <a:spcPts val="450"/>
              </a:spcAft>
              <a:buFontTx/>
              <a:buChar char="•"/>
              <a:defRPr/>
            </a:pPr>
            <a:r>
              <a:rPr lang="en-US" altLang="en-US" sz="2600" dirty="0">
                <a:cs typeface="Times New Roman" panose="02020603050405020304" pitchFamily="18" charset="0"/>
              </a:rPr>
              <a:t>Incorporating social networking technologies</a:t>
            </a:r>
          </a:p>
          <a:p>
            <a:pPr lvl="1">
              <a:spcAft>
                <a:spcPts val="450"/>
              </a:spcAft>
              <a:buFontTx/>
              <a:buChar char="•"/>
              <a:defRPr/>
            </a:pPr>
            <a:r>
              <a:rPr lang="en-US" altLang="en-US" sz="2600" dirty="0">
                <a:cs typeface="Times New Roman" panose="02020603050405020304" pitchFamily="18" charset="0"/>
              </a:rPr>
              <a:t>Company social networks</a:t>
            </a:r>
          </a:p>
          <a:p>
            <a:pPr lvl="1">
              <a:spcAft>
                <a:spcPts val="450"/>
              </a:spcAft>
              <a:buFontTx/>
              <a:buChar char="•"/>
              <a:defRPr/>
            </a:pPr>
            <a:r>
              <a:rPr lang="en-US" altLang="en-US" sz="2600" dirty="0">
                <a:cs typeface="Times New Roman" panose="02020603050405020304" pitchFamily="18" charset="0"/>
              </a:rPr>
              <a:t>Customer interaction via Facebook</a:t>
            </a:r>
          </a:p>
          <a:p>
            <a:pPr lvl="1">
              <a:spcAft>
                <a:spcPts val="450"/>
              </a:spcAft>
              <a:buFontTx/>
              <a:buChar char="•"/>
              <a:defRPr/>
            </a:pPr>
            <a:r>
              <a:rPr lang="en-US" altLang="en-US" sz="2600" dirty="0">
                <a:cs typeface="Times New Roman" panose="02020603050405020304" pitchFamily="18" charset="0"/>
              </a:rPr>
              <a:t>For example: </a:t>
            </a:r>
            <a:r>
              <a:rPr lang="en-US" altLang="en-US" sz="2600" dirty="0" err="1">
                <a:cs typeface="Times New Roman" panose="02020603050405020304" pitchFamily="18" charset="0"/>
              </a:rPr>
              <a:t>Buzzient</a:t>
            </a:r>
            <a:r>
              <a:rPr lang="en-US" altLang="en-US" sz="2600" dirty="0">
                <a:cs typeface="Times New Roman" panose="02020603050405020304" pitchFamily="18" charset="0"/>
              </a:rPr>
              <a:t> platform integrates social media with enterprise </a:t>
            </a:r>
            <a:r>
              <a:rPr lang="en-US" altLang="en-US" sz="2600" dirty="0" smtClean="0">
                <a:cs typeface="Times New Roman" panose="02020603050405020304" pitchFamily="18" charset="0"/>
              </a:rPr>
              <a:t>applications</a:t>
            </a:r>
          </a:p>
          <a:p>
            <a:pPr marL="457200" lvl="1" indent="0">
              <a:spcAft>
                <a:spcPts val="450"/>
              </a:spcAft>
              <a:defRPr/>
            </a:pPr>
            <a:endParaRPr lang="en-US" altLang="en-US" sz="2600" dirty="0">
              <a:cs typeface="Times New Roman" panose="02020603050405020304" pitchFamily="18" charset="0"/>
            </a:endParaRPr>
          </a:p>
          <a:p>
            <a:pPr>
              <a:spcAft>
                <a:spcPts val="450"/>
              </a:spcAft>
              <a:buFontTx/>
              <a:buChar char="•"/>
              <a:defRPr/>
            </a:pPr>
            <a:r>
              <a:rPr lang="en-US" altLang="en-US" sz="2600" b="1" dirty="0">
                <a:cs typeface="Times New Roman" panose="02020603050405020304" pitchFamily="18" charset="0"/>
              </a:rPr>
              <a:t>Business intelligence</a:t>
            </a:r>
          </a:p>
          <a:p>
            <a:pPr lvl="1">
              <a:spcAft>
                <a:spcPts val="450"/>
              </a:spcAft>
              <a:buFontTx/>
              <a:buChar char="•"/>
              <a:defRPr/>
            </a:pPr>
            <a:r>
              <a:rPr lang="en-US" altLang="en-US" sz="2600" dirty="0">
                <a:cs typeface="Times New Roman" panose="02020603050405020304" pitchFamily="18" charset="0"/>
              </a:rPr>
              <a:t>Inclusion of BI with enterprise applications</a:t>
            </a:r>
          </a:p>
          <a:p>
            <a:pPr lvl="1">
              <a:spcAft>
                <a:spcPts val="450"/>
              </a:spcAft>
              <a:buFontTx/>
              <a:buChar char="•"/>
              <a:defRPr/>
            </a:pPr>
            <a:r>
              <a:rPr lang="en-US" altLang="en-US" sz="2600" dirty="0">
                <a:cs typeface="Times New Roman" panose="02020603050405020304" pitchFamily="18" charset="0"/>
              </a:rPr>
              <a:t>Flexible reporting, ad hoc analysis, </a:t>
            </a:r>
            <a:r>
              <a:rPr lang="ja-JP" altLang="en-US" sz="2600" dirty="0">
                <a:cs typeface="Times New Roman" panose="02020603050405020304" pitchFamily="18" charset="0"/>
              </a:rPr>
              <a:t>“</a:t>
            </a:r>
            <a:r>
              <a:rPr lang="en-US" altLang="ja-JP" sz="2600" dirty="0">
                <a:cs typeface="Times New Roman" panose="02020603050405020304" pitchFamily="18" charset="0"/>
              </a:rPr>
              <a:t>what-if</a:t>
            </a:r>
            <a:r>
              <a:rPr lang="ja-JP" altLang="en-US" sz="2600" dirty="0">
                <a:cs typeface="Times New Roman" panose="02020603050405020304" pitchFamily="18" charset="0"/>
              </a:rPr>
              <a:t>”</a:t>
            </a:r>
            <a:r>
              <a:rPr lang="en-US" altLang="ja-JP" sz="2600" dirty="0">
                <a:cs typeface="Times New Roman" panose="02020603050405020304" pitchFamily="18" charset="0"/>
              </a:rPr>
              <a:t> scenarios, digital dashboards,  data visualization</a:t>
            </a:r>
          </a:p>
          <a:p>
            <a:pPr lvl="1">
              <a:spcAft>
                <a:spcPts val="450"/>
              </a:spcAft>
              <a:buFontTx/>
              <a:buChar char="•"/>
              <a:defRPr/>
            </a:pPr>
            <a:endParaRPr lang="en-US" altLang="en-US" sz="2600" b="1" dirty="0">
              <a:cs typeface="Times New Roman" panose="02020603050405020304" pitchFamily="18" charset="0"/>
            </a:endParaRPr>
          </a:p>
        </p:txBody>
      </p:sp>
      <p:sp>
        <p:nvSpPr>
          <p:cNvPr id="111626" name="Rectangle 10"/>
          <p:cNvSpPr>
            <a:spLocks noChangeArrowheads="1"/>
          </p:cNvSpPr>
          <p:nvPr/>
        </p:nvSpPr>
        <p:spPr bwMode="auto">
          <a:xfrm>
            <a:off x="260350" y="33338"/>
            <a:ext cx="8559800" cy="901700"/>
          </a:xfrm>
          <a:prstGeom prst="rect">
            <a:avLst/>
          </a:prstGeom>
        </p:spPr>
        <p:txBody>
          <a:bodyPr lIns="68580" tIns="34290" rIns="68580" bIns="34290" anchor="ctr">
            <a:normAutofit/>
          </a:bodyPr>
          <a:lstStyle/>
          <a:p>
            <a:pPr algn="ctr">
              <a:lnSpc>
                <a:spcPct val="90000"/>
              </a:lnSpc>
              <a:defRPr/>
            </a:pPr>
            <a:r>
              <a:rPr lang="en-US" altLang="en-US" sz="3000" b="1" dirty="0" smtClean="0">
                <a:solidFill>
                  <a:srgbClr val="FFFF00"/>
                </a:solidFill>
                <a:latin typeface="+mj-lt"/>
                <a:ea typeface="+mj-ea"/>
                <a:cs typeface="+mj-cs"/>
              </a:rPr>
              <a:t>CRM Enterprise </a:t>
            </a:r>
            <a:r>
              <a:rPr lang="en-US" altLang="en-US" sz="3000" b="1" dirty="0">
                <a:solidFill>
                  <a:srgbClr val="FFFF00"/>
                </a:solidFill>
                <a:latin typeface="+mj-lt"/>
                <a:ea typeface="+mj-ea"/>
                <a:cs typeface="+mj-cs"/>
              </a:rPr>
              <a:t>Applications</a:t>
            </a:r>
          </a:p>
        </p:txBody>
      </p:sp>
      <p:sp>
        <p:nvSpPr>
          <p:cNvPr id="5" name="Rectangle 4"/>
          <p:cNvSpPr/>
          <p:nvPr/>
        </p:nvSpPr>
        <p:spPr>
          <a:xfrm>
            <a:off x="3779838" y="6588125"/>
            <a:ext cx="5364162"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ransition spd="slow"/>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ChangeArrowheads="1"/>
          </p:cNvSpPr>
          <p:nvPr/>
        </p:nvSpPr>
        <p:spPr bwMode="auto">
          <a:xfrm>
            <a:off x="149225" y="0"/>
            <a:ext cx="8972550" cy="900113"/>
          </a:xfrm>
          <a:prstGeom prst="rect">
            <a:avLst/>
          </a:prstGeom>
        </p:spPr>
        <p:txBody>
          <a:bodyPr lIns="68580" tIns="34290" rIns="68580" bIns="34290" anchor="ctr">
            <a:normAutofit/>
          </a:bodyPr>
          <a:lstStyle/>
          <a:p>
            <a:pPr>
              <a:lnSpc>
                <a:spcPct val="90000"/>
              </a:lnSpc>
              <a:defRPr/>
            </a:pPr>
            <a:r>
              <a:rPr lang="en-US" altLang="en-US" sz="2800" b="1" dirty="0">
                <a:solidFill>
                  <a:srgbClr val="FFFF00"/>
                </a:solidFill>
                <a:latin typeface="+mj-lt"/>
                <a:ea typeface="+mj-ea"/>
                <a:cs typeface="+mj-cs"/>
              </a:rPr>
              <a:t>Seminar  - Graybar moves to Customer Analytics</a:t>
            </a:r>
          </a:p>
        </p:txBody>
      </p:sp>
      <p:sp>
        <p:nvSpPr>
          <p:cNvPr id="94211" name="Rectangle 11"/>
          <p:cNvSpPr>
            <a:spLocks noChangeArrowheads="1"/>
          </p:cNvSpPr>
          <p:nvPr/>
        </p:nvSpPr>
        <p:spPr bwMode="auto">
          <a:xfrm>
            <a:off x="152400" y="900113"/>
            <a:ext cx="8812088" cy="570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a:spcBef>
                <a:spcPct val="20000"/>
              </a:spcBef>
              <a:buClr>
                <a:schemeClr val="accent1"/>
              </a:buClr>
              <a:buSzPct val="75000"/>
              <a:buFont typeface="Wingdings" panose="05000000000000000000" pitchFamily="2" charset="2"/>
              <a:buChar char="n"/>
              <a:defRPr kumimoji="1" sz="3200">
                <a:solidFill>
                  <a:schemeClr val="tx1"/>
                </a:solidFill>
                <a:latin typeface="Tahoma" panose="020B0604030504040204" pitchFamily="34" charset="0"/>
              </a:defRPr>
            </a:lvl1pPr>
            <a:lvl2pPr marL="742950" indent="-285750">
              <a:spcBef>
                <a:spcPct val="20000"/>
              </a:spcBef>
              <a:buClr>
                <a:schemeClr val="accent1"/>
              </a:buClr>
              <a:buSzPct val="75000"/>
              <a:buFont typeface="Wingdings" panose="05000000000000000000" pitchFamily="2" charset="2"/>
              <a:buChar char="n"/>
              <a:defRPr kumimoji="1" sz="2800">
                <a:solidFill>
                  <a:schemeClr val="tx1"/>
                </a:solidFill>
                <a:latin typeface="Tahoma" panose="020B0604030504040204" pitchFamily="34" charset="0"/>
              </a:defRPr>
            </a:lvl2pPr>
            <a:lvl3pPr marL="1143000" indent="-228600">
              <a:spcBef>
                <a:spcPct val="20000"/>
              </a:spcBef>
              <a:buClr>
                <a:schemeClr val="accent1"/>
              </a:buClr>
              <a:buSzPct val="75000"/>
              <a:buFont typeface="Wingdings" panose="05000000000000000000" pitchFamily="2" charset="2"/>
              <a:buChar char="n"/>
              <a:defRPr kumimoji="1" sz="2400">
                <a:solidFill>
                  <a:schemeClr val="tx1"/>
                </a:solidFill>
                <a:latin typeface="Tahoma" panose="020B0604030504040204" pitchFamily="34" charset="0"/>
              </a:defRPr>
            </a:lvl3pPr>
            <a:lvl4pPr marL="16002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4pPr>
            <a:lvl5pPr marL="2057400" indent="-228600">
              <a:spcBef>
                <a:spcPct val="20000"/>
              </a:spcBef>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n"/>
              <a:defRPr kumimoji="1" sz="2000">
                <a:solidFill>
                  <a:schemeClr val="tx1"/>
                </a:solidFill>
                <a:latin typeface="Tahoma" panose="020B0604030504040204" pitchFamily="34" charset="0"/>
              </a:defRPr>
            </a:lvl9pPr>
          </a:lstStyle>
          <a:p>
            <a:pPr>
              <a:spcBef>
                <a:spcPct val="5000"/>
              </a:spcBef>
              <a:spcAft>
                <a:spcPts val="750"/>
              </a:spcAft>
              <a:buClrTx/>
              <a:buSzTx/>
              <a:buFontTx/>
              <a:buNone/>
            </a:pPr>
            <a:r>
              <a:rPr kumimoji="0" lang="en-US" altLang="en-US" sz="2400" b="1" dirty="0">
                <a:latin typeface="Arial" panose="020B0604020202020204" pitchFamily="34" charset="0"/>
                <a:ea typeface="MS PGothic" panose="020B0600070205080204" pitchFamily="34" charset="-128"/>
                <a:cs typeface="Times New Roman" panose="02020603050405020304" pitchFamily="18" charset="0"/>
              </a:rPr>
              <a:t>Read the Case study and then discuss the following questions:</a:t>
            </a:r>
          </a:p>
          <a:p>
            <a:pPr lvl="1">
              <a:spcBef>
                <a:spcPct val="0"/>
              </a:spcBef>
              <a:spcAft>
                <a:spcPts val="750"/>
              </a:spcAft>
              <a:buClrTx/>
              <a:buSzTx/>
              <a:buFont typeface="Arial" panose="020B0604020202020204" pitchFamily="34" charset="0"/>
              <a:buChar char="•"/>
            </a:pPr>
            <a:r>
              <a:rPr kumimoji="0" lang="en-US" altLang="en-US" sz="2400" dirty="0">
                <a:latin typeface="Arial" panose="020B0604020202020204" pitchFamily="34" charset="0"/>
                <a:ea typeface="MS PGothic" panose="020B0600070205080204" pitchFamily="34" charset="-128"/>
                <a:cs typeface="Times New Roman" panose="02020603050405020304" pitchFamily="18" charset="0"/>
              </a:rPr>
              <a:t>What was the problem at Graybar described in this case? How did this problem affect Graybar’</a:t>
            </a:r>
            <a:r>
              <a:rPr kumimoji="0" lang="en-US" altLang="ja-JP" sz="2400" dirty="0">
                <a:latin typeface="Arial" panose="020B0604020202020204" pitchFamily="34" charset="0"/>
                <a:ea typeface="MS PGothic" panose="020B0600070205080204" pitchFamily="34" charset="-128"/>
                <a:cs typeface="Times New Roman" panose="02020603050405020304" pitchFamily="18" charset="0"/>
              </a:rPr>
              <a:t>s business performance?</a:t>
            </a:r>
          </a:p>
          <a:p>
            <a:pPr lvl="1">
              <a:spcBef>
                <a:spcPct val="0"/>
              </a:spcBef>
              <a:spcAft>
                <a:spcPts val="750"/>
              </a:spcAft>
              <a:buClrTx/>
              <a:buSzTx/>
              <a:buFont typeface="Arial" panose="020B0604020202020204" pitchFamily="34" charset="0"/>
              <a:buChar char="•"/>
            </a:pPr>
            <a:r>
              <a:rPr kumimoji="0" lang="en-US" altLang="en-US" sz="2400" dirty="0">
                <a:latin typeface="Arial" panose="020B0604020202020204" pitchFamily="34" charset="0"/>
                <a:ea typeface="MS PGothic" panose="020B0600070205080204" pitchFamily="34" charset="-128"/>
                <a:cs typeface="Times New Roman" panose="02020603050405020304" pitchFamily="18" charset="0"/>
              </a:rPr>
              <a:t>What people, </a:t>
            </a:r>
            <a:r>
              <a:rPr kumimoji="0" lang="en-US" altLang="en-US" sz="2400" dirty="0" err="1" smtClean="0">
                <a:latin typeface="Arial" panose="020B0604020202020204" pitchFamily="34" charset="0"/>
                <a:ea typeface="MS PGothic" panose="020B0600070205080204" pitchFamily="34" charset="-128"/>
                <a:cs typeface="Times New Roman" panose="02020603050405020304" pitchFamily="18" charset="0"/>
              </a:rPr>
              <a:t>organisation</a:t>
            </a:r>
            <a:r>
              <a:rPr kumimoji="0" lang="en-US" altLang="en-US" sz="2400" dirty="0">
                <a:latin typeface="Arial" panose="020B0604020202020204" pitchFamily="34" charset="0"/>
                <a:ea typeface="MS PGothic" panose="020B0600070205080204" pitchFamily="34" charset="-128"/>
                <a:cs typeface="Times New Roman" panose="02020603050405020304" pitchFamily="18" charset="0"/>
              </a:rPr>
              <a:t>, and technology issues had to be addressed by Graybar to develop a customer analytics solution?</a:t>
            </a:r>
          </a:p>
          <a:p>
            <a:pPr lvl="1">
              <a:spcBef>
                <a:spcPct val="0"/>
              </a:spcBef>
              <a:spcAft>
                <a:spcPts val="750"/>
              </a:spcAft>
              <a:buClrTx/>
              <a:buSzTx/>
              <a:buFont typeface="Arial" panose="020B0604020202020204" pitchFamily="34" charset="0"/>
              <a:buChar char="•"/>
            </a:pPr>
            <a:r>
              <a:rPr kumimoji="0" lang="en-US" altLang="en-US" sz="2400" dirty="0">
                <a:latin typeface="Arial" panose="020B0604020202020204" pitchFamily="34" charset="0"/>
                <a:ea typeface="MS PGothic" panose="020B0600070205080204" pitchFamily="34" charset="-128"/>
                <a:cs typeface="Times New Roman" panose="02020603050405020304" pitchFamily="18" charset="0"/>
              </a:rPr>
              <a:t>How did analytical CRM change the way Graybar ran it business? Compare the way Graybar handled its customer relationships before and after it implemented analytical CRM?</a:t>
            </a:r>
          </a:p>
          <a:p>
            <a:pPr lvl="1">
              <a:spcBef>
                <a:spcPct val="0"/>
              </a:spcBef>
              <a:spcAft>
                <a:spcPts val="750"/>
              </a:spcAft>
              <a:buClrTx/>
              <a:buSzTx/>
              <a:buFont typeface="Arial" panose="020B0604020202020204" pitchFamily="34" charset="0"/>
              <a:buChar char="•"/>
            </a:pPr>
            <a:r>
              <a:rPr kumimoji="0" lang="en-US" altLang="en-US" sz="2400" dirty="0">
                <a:latin typeface="Arial" panose="020B0604020202020204" pitchFamily="34" charset="0"/>
                <a:ea typeface="MS PGothic" panose="020B0600070205080204" pitchFamily="34" charset="-128"/>
                <a:cs typeface="Times New Roman" panose="02020603050405020304" pitchFamily="18" charset="0"/>
              </a:rPr>
              <a:t>Give examples of three decisions that were improved by Graybar’</a:t>
            </a:r>
            <a:r>
              <a:rPr kumimoji="0" lang="en-US" altLang="ja-JP" sz="2400" dirty="0">
                <a:latin typeface="Arial" panose="020B0604020202020204" pitchFamily="34" charset="0"/>
                <a:ea typeface="MS PGothic" panose="020B0600070205080204" pitchFamily="34" charset="-128"/>
                <a:cs typeface="Times New Roman" panose="02020603050405020304" pitchFamily="18" charset="0"/>
              </a:rPr>
              <a:t>s new customer analytics system.</a:t>
            </a:r>
            <a:endParaRPr kumimoji="0" lang="en-US" altLang="en-US" sz="2400" dirty="0">
              <a:latin typeface="Arial" panose="020B0604020202020204" pitchFamily="34" charset="0"/>
              <a:ea typeface="MS PGothic" panose="020B0600070205080204" pitchFamily="34" charset="-128"/>
              <a:cs typeface="Times New Roman" panose="02020603050405020304" pitchFamily="18" charset="0"/>
            </a:endParaRPr>
          </a:p>
        </p:txBody>
      </p:sp>
      <p:sp>
        <p:nvSpPr>
          <p:cNvPr id="6" name="Rectangle 5"/>
          <p:cNvSpPr/>
          <p:nvPr/>
        </p:nvSpPr>
        <p:spPr>
          <a:xfrm>
            <a:off x="3924300" y="6604000"/>
            <a:ext cx="5219700" cy="254000"/>
          </a:xfrm>
          <a:prstGeom prst="rect">
            <a:avLst/>
          </a:prstGeom>
        </p:spPr>
        <p:txBody>
          <a:bodyPr>
            <a:spAutoFit/>
          </a:bodyPr>
          <a:lstStyle/>
          <a:p>
            <a:pPr algn="ctr">
              <a:defRPr/>
            </a:pPr>
            <a:r>
              <a:rPr lang="en-US" altLang="en-US" sz="1050" b="1" dirty="0"/>
              <a:t>Laudon &amp; Laudon 2015 Essentials of Management Information Systems , Chapter 9</a:t>
            </a:r>
          </a:p>
        </p:txBody>
      </p:sp>
    </p:spTree>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E-Commerce Solution_CRM">
  <a:themeElements>
    <a:clrScheme name="E-Commerce Solution_CRM 1">
      <a:dk1>
        <a:srgbClr val="000066"/>
      </a:dk1>
      <a:lt1>
        <a:srgbClr val="FFFFFF"/>
      </a:lt1>
      <a:dk2>
        <a:srgbClr val="003366"/>
      </a:dk2>
      <a:lt2>
        <a:srgbClr val="FFFFFF"/>
      </a:lt2>
      <a:accent1>
        <a:srgbClr val="8EB3C8"/>
      </a:accent1>
      <a:accent2>
        <a:srgbClr val="6F97B3"/>
      </a:accent2>
      <a:accent3>
        <a:srgbClr val="AAADB8"/>
      </a:accent3>
      <a:accent4>
        <a:srgbClr val="DADADA"/>
      </a:accent4>
      <a:accent5>
        <a:srgbClr val="C6D6E0"/>
      </a:accent5>
      <a:accent6>
        <a:srgbClr val="6488A2"/>
      </a:accent6>
      <a:hlink>
        <a:srgbClr val="556575"/>
      </a:hlink>
      <a:folHlink>
        <a:srgbClr val="3D556F"/>
      </a:folHlink>
    </a:clrScheme>
    <a:fontScheme name="E-Commerce Solution_CRM">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cs typeface="Arial"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cs typeface="Arial" charset="0"/>
          </a:defRPr>
        </a:defPPr>
      </a:lstStyle>
    </a:lnDef>
  </a:objectDefaults>
  <a:extraClrSchemeLst>
    <a:extraClrScheme>
      <a:clrScheme name="E-Commerce Solution_CRM 1">
        <a:dk1>
          <a:srgbClr val="000066"/>
        </a:dk1>
        <a:lt1>
          <a:srgbClr val="FFFFFF"/>
        </a:lt1>
        <a:dk2>
          <a:srgbClr val="003366"/>
        </a:dk2>
        <a:lt2>
          <a:srgbClr val="FFFFFF"/>
        </a:lt2>
        <a:accent1>
          <a:srgbClr val="8EB3C8"/>
        </a:accent1>
        <a:accent2>
          <a:srgbClr val="6F97B3"/>
        </a:accent2>
        <a:accent3>
          <a:srgbClr val="AAADB8"/>
        </a:accent3>
        <a:accent4>
          <a:srgbClr val="DADADA"/>
        </a:accent4>
        <a:accent5>
          <a:srgbClr val="C6D6E0"/>
        </a:accent5>
        <a:accent6>
          <a:srgbClr val="6488A2"/>
        </a:accent6>
        <a:hlink>
          <a:srgbClr val="556575"/>
        </a:hlink>
        <a:folHlink>
          <a:srgbClr val="3D556F"/>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E-Commerce Solution_CRM</Template>
  <TotalTime>651</TotalTime>
  <Words>4953</Words>
  <Application>Microsoft Office PowerPoint</Application>
  <PresentationFormat>On-screen Show (4:3)</PresentationFormat>
  <Paragraphs>465</Paragraphs>
  <Slides>49</Slides>
  <Notes>41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49</vt:i4>
      </vt:variant>
    </vt:vector>
  </HeadingPairs>
  <TitlesOfParts>
    <vt:vector size="61" baseType="lpstr">
      <vt:lpstr>Times New Roman</vt:lpstr>
      <vt:lpstr>Arial</vt:lpstr>
      <vt:lpstr>Tahoma</vt:lpstr>
      <vt:lpstr>Wingdings</vt:lpstr>
      <vt:lpstr>SimSun</vt:lpstr>
      <vt:lpstr>Calibri</vt:lpstr>
      <vt:lpstr>MS PGothic</vt:lpstr>
      <vt:lpstr>Lucida Grande</vt:lpstr>
      <vt:lpstr>Gill Sans</vt:lpstr>
      <vt:lpstr>ヒラギノ角ゴ ProN W3</vt:lpstr>
      <vt:lpstr>Times</vt:lpstr>
      <vt:lpstr>E-Commerce Solution_CRM</vt:lpstr>
      <vt:lpstr>PowerPoint Presentation</vt:lpstr>
      <vt:lpstr>Objectives</vt:lpstr>
      <vt:lpstr>PowerPoint Presentation</vt:lpstr>
      <vt:lpstr>PowerPoint Presentation</vt:lpstr>
      <vt:lpstr>eCRM</vt:lpstr>
      <vt:lpstr>PowerPoint Presentation</vt:lpstr>
      <vt:lpstr>PowerPoint Presentation</vt:lpstr>
      <vt:lpstr>PowerPoint Presentation</vt:lpstr>
      <vt:lpstr>Customer Relationship Management</vt:lpstr>
      <vt:lpstr>Why CRM?</vt:lpstr>
      <vt:lpstr>Traditional and Relationship Model of Marketing</vt:lpstr>
      <vt:lpstr>The 3 phases of CRM</vt:lpstr>
      <vt:lpstr>PowerPoint Presentation</vt:lpstr>
      <vt:lpstr>PowerPoint Presentation</vt:lpstr>
      <vt:lpstr>One-to-one and Relationship Marketing</vt:lpstr>
      <vt:lpstr>New Marketing Model  in Sell-side E-commerce</vt:lpstr>
      <vt:lpstr>CRM and Its  Relationship with EC</vt:lpstr>
      <vt:lpstr>Customer Relationship Management</vt:lpstr>
      <vt:lpstr>How do Market Leaders see CRM?</vt:lpstr>
      <vt:lpstr>CRM Comprises Four Phases for Marketing Activities  </vt:lpstr>
      <vt:lpstr>The Phases of Customer Relationship Management</vt:lpstr>
      <vt:lpstr>Customer Relationship Management</vt:lpstr>
      <vt:lpstr>PowerPoint Presentation</vt:lpstr>
      <vt:lpstr>Customer Acquisition</vt:lpstr>
      <vt:lpstr>PowerPoint Presentation</vt:lpstr>
      <vt:lpstr>Customer Acquisition</vt:lpstr>
      <vt:lpstr>Customer Acquisition - Personalization in EC</vt:lpstr>
      <vt:lpstr>Customer Acquisition</vt:lpstr>
      <vt:lpstr>Customer Acquisition and Technology</vt:lpstr>
      <vt:lpstr>Customer Acquisition and Technology</vt:lpstr>
      <vt:lpstr>Customer Acquisition and Technology</vt:lpstr>
      <vt:lpstr>Customer Retention and Loyalty</vt:lpstr>
      <vt:lpstr>After-sales and Customer Retention</vt:lpstr>
      <vt:lpstr>Customer Extension</vt:lpstr>
      <vt:lpstr>CRM -  Relationship with EC</vt:lpstr>
      <vt:lpstr>Airline Industry Example -Frequent Flyer Programs</vt:lpstr>
      <vt:lpstr>PowerPoint Presentation</vt:lpstr>
      <vt:lpstr>PowerPoint Presentation</vt:lpstr>
      <vt:lpstr>PowerPoint Presentation</vt:lpstr>
      <vt:lpstr>PowerPoint Presentation</vt:lpstr>
      <vt:lpstr>PowerPoint Presentation</vt:lpstr>
      <vt:lpstr>PowerPoint Presentation</vt:lpstr>
      <vt:lpstr>The Nine Buckets of Consumer Social Web Tools</vt:lpstr>
      <vt:lpstr>PowerPoint Presentation</vt:lpstr>
      <vt:lpstr>More Advanced CRM Applications</vt:lpstr>
      <vt:lpstr>Challenges to Success with CRM</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E-Commerce Solution</dc:title>
  <dc:creator>Roisin Mullins</dc:creator>
  <cp:lastModifiedBy>Roisin Mullins</cp:lastModifiedBy>
  <cp:revision>75</cp:revision>
  <cp:lastPrinted>1601-01-01T00:00:00Z</cp:lastPrinted>
  <dcterms:created xsi:type="dcterms:W3CDTF">2005-12-24T14:08:54Z</dcterms:created>
  <dcterms:modified xsi:type="dcterms:W3CDTF">2019-03-19T11:51:31Z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TC010721191033</vt:lpwstr>
  </property>
</Properties>
</file>