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0"/>
  </p:notesMasterIdLst>
  <p:sldIdLst>
    <p:sldId id="382" r:id="rId2"/>
    <p:sldId id="420" r:id="rId3"/>
    <p:sldId id="421" r:id="rId4"/>
    <p:sldId id="422" r:id="rId5"/>
    <p:sldId id="423" r:id="rId6"/>
    <p:sldId id="463" r:id="rId7"/>
    <p:sldId id="424" r:id="rId8"/>
    <p:sldId id="425" r:id="rId9"/>
    <p:sldId id="427" r:id="rId10"/>
    <p:sldId id="428" r:id="rId11"/>
    <p:sldId id="429" r:id="rId12"/>
    <p:sldId id="432" r:id="rId13"/>
    <p:sldId id="433" r:id="rId14"/>
    <p:sldId id="451" r:id="rId15"/>
    <p:sldId id="435" r:id="rId16"/>
    <p:sldId id="434" r:id="rId17"/>
    <p:sldId id="443" r:id="rId18"/>
    <p:sldId id="453" r:id="rId19"/>
    <p:sldId id="454" r:id="rId20"/>
    <p:sldId id="444" r:id="rId21"/>
    <p:sldId id="440" r:id="rId22"/>
    <p:sldId id="441" r:id="rId23"/>
    <p:sldId id="446" r:id="rId24"/>
    <p:sldId id="456" r:id="rId25"/>
    <p:sldId id="457" r:id="rId26"/>
    <p:sldId id="467" r:id="rId27"/>
    <p:sldId id="468" r:id="rId28"/>
    <p:sldId id="458" r:id="rId29"/>
    <p:sldId id="459" r:id="rId30"/>
    <p:sldId id="452" r:id="rId31"/>
    <p:sldId id="455" r:id="rId32"/>
    <p:sldId id="462" r:id="rId33"/>
    <p:sldId id="464" r:id="rId34"/>
    <p:sldId id="465" r:id="rId35"/>
    <p:sldId id="460" r:id="rId36"/>
    <p:sldId id="469" r:id="rId37"/>
    <p:sldId id="470" r:id="rId38"/>
    <p:sldId id="466" r:id="rId39"/>
  </p:sldIdLst>
  <p:sldSz cx="9144000" cy="6858000" type="screen4x3"/>
  <p:notesSz cx="6797675" cy="9925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B26D58-AC55-44F3-B9BF-62D5BD86E5BB}" v="49" dt="2025-10-20T21:42:36.6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280" autoAdjust="0"/>
    <p:restoredTop sz="94664" autoAdjust="0"/>
  </p:normalViewPr>
  <p:slideViewPr>
    <p:cSldViewPr>
      <p:cViewPr>
        <p:scale>
          <a:sx n="73" d="100"/>
          <a:sy n="73" d="100"/>
        </p:scale>
        <p:origin x="3422" y="1013"/>
      </p:cViewPr>
      <p:guideLst>
        <p:guide orient="horz" pos="2160"/>
        <p:guide pos="2880"/>
      </p:guideLst>
    </p:cSldViewPr>
  </p:slideViewPr>
  <p:outlineViewPr>
    <p:cViewPr>
      <p:scale>
        <a:sx n="33" d="100"/>
        <a:sy n="33" d="100"/>
      </p:scale>
      <p:origin x="0" y="-1068"/>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74" d="100"/>
          <a:sy n="74" d="100"/>
        </p:scale>
        <p:origin x="123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Yeboah" userId="2341f12c-eda5-4eb4-b1f2-88e9af048fa2" providerId="ADAL" clId="{7DB26D58-AC55-44F3-B9BF-62D5BD86E5BB}"/>
    <pc:docChg chg="undo redo custSel addSld delSld modSld sldOrd">
      <pc:chgData name="Patrick Yeboah" userId="2341f12c-eda5-4eb4-b1f2-88e9af048fa2" providerId="ADAL" clId="{7DB26D58-AC55-44F3-B9BF-62D5BD86E5BB}" dt="2025-10-20T21:44:56.145" v="1648" actId="20577"/>
      <pc:docMkLst>
        <pc:docMk/>
      </pc:docMkLst>
      <pc:sldChg chg="del">
        <pc:chgData name="Patrick Yeboah" userId="2341f12c-eda5-4eb4-b1f2-88e9af048fa2" providerId="ADAL" clId="{7DB26D58-AC55-44F3-B9BF-62D5BD86E5BB}" dt="2025-10-16T11:57:27.569" v="0" actId="47"/>
        <pc:sldMkLst>
          <pc:docMk/>
          <pc:sldMk cId="3462820433" sldId="258"/>
        </pc:sldMkLst>
      </pc:sldChg>
      <pc:sldChg chg="del">
        <pc:chgData name="Patrick Yeboah" userId="2341f12c-eda5-4eb4-b1f2-88e9af048fa2" providerId="ADAL" clId="{7DB26D58-AC55-44F3-B9BF-62D5BD86E5BB}" dt="2025-10-20T11:32:07.068" v="652" actId="47"/>
        <pc:sldMkLst>
          <pc:docMk/>
          <pc:sldMk cId="3394579809" sldId="259"/>
        </pc:sldMkLst>
      </pc:sldChg>
      <pc:sldChg chg="del">
        <pc:chgData name="Patrick Yeboah" userId="2341f12c-eda5-4eb4-b1f2-88e9af048fa2" providerId="ADAL" clId="{7DB26D58-AC55-44F3-B9BF-62D5BD86E5BB}" dt="2025-10-20T11:32:08.509" v="653" actId="47"/>
        <pc:sldMkLst>
          <pc:docMk/>
          <pc:sldMk cId="3714698306" sldId="260"/>
        </pc:sldMkLst>
      </pc:sldChg>
      <pc:sldChg chg="del">
        <pc:chgData name="Patrick Yeboah" userId="2341f12c-eda5-4eb4-b1f2-88e9af048fa2" providerId="ADAL" clId="{7DB26D58-AC55-44F3-B9BF-62D5BD86E5BB}" dt="2025-10-20T11:32:13.252" v="655" actId="47"/>
        <pc:sldMkLst>
          <pc:docMk/>
          <pc:sldMk cId="3903743753" sldId="261"/>
        </pc:sldMkLst>
      </pc:sldChg>
      <pc:sldChg chg="del">
        <pc:chgData name="Patrick Yeboah" userId="2341f12c-eda5-4eb4-b1f2-88e9af048fa2" providerId="ADAL" clId="{7DB26D58-AC55-44F3-B9BF-62D5BD86E5BB}" dt="2025-10-20T11:32:24.603" v="688" actId="47"/>
        <pc:sldMkLst>
          <pc:docMk/>
          <pc:sldMk cId="324434947" sldId="263"/>
        </pc:sldMkLst>
      </pc:sldChg>
      <pc:sldChg chg="del">
        <pc:chgData name="Patrick Yeboah" userId="2341f12c-eda5-4eb4-b1f2-88e9af048fa2" providerId="ADAL" clId="{7DB26D58-AC55-44F3-B9BF-62D5BD86E5BB}" dt="2025-10-20T11:32:22.555" v="685" actId="47"/>
        <pc:sldMkLst>
          <pc:docMk/>
          <pc:sldMk cId="3889865099" sldId="264"/>
        </pc:sldMkLst>
      </pc:sldChg>
      <pc:sldChg chg="del">
        <pc:chgData name="Patrick Yeboah" userId="2341f12c-eda5-4eb4-b1f2-88e9af048fa2" providerId="ADAL" clId="{7DB26D58-AC55-44F3-B9BF-62D5BD86E5BB}" dt="2025-10-20T11:32:22.195" v="684" actId="47"/>
        <pc:sldMkLst>
          <pc:docMk/>
          <pc:sldMk cId="58362417" sldId="265"/>
        </pc:sldMkLst>
      </pc:sldChg>
      <pc:sldChg chg="del">
        <pc:chgData name="Patrick Yeboah" userId="2341f12c-eda5-4eb4-b1f2-88e9af048fa2" providerId="ADAL" clId="{7DB26D58-AC55-44F3-B9BF-62D5BD86E5BB}" dt="2025-10-20T11:32:21.991" v="683" actId="47"/>
        <pc:sldMkLst>
          <pc:docMk/>
          <pc:sldMk cId="1359007509" sldId="266"/>
        </pc:sldMkLst>
      </pc:sldChg>
      <pc:sldChg chg="del">
        <pc:chgData name="Patrick Yeboah" userId="2341f12c-eda5-4eb4-b1f2-88e9af048fa2" providerId="ADAL" clId="{7DB26D58-AC55-44F3-B9BF-62D5BD86E5BB}" dt="2025-10-20T11:32:21.816" v="682" actId="47"/>
        <pc:sldMkLst>
          <pc:docMk/>
          <pc:sldMk cId="680355104" sldId="267"/>
        </pc:sldMkLst>
      </pc:sldChg>
      <pc:sldChg chg="del">
        <pc:chgData name="Patrick Yeboah" userId="2341f12c-eda5-4eb4-b1f2-88e9af048fa2" providerId="ADAL" clId="{7DB26D58-AC55-44F3-B9BF-62D5BD86E5BB}" dt="2025-10-20T11:32:21.450" v="680" actId="47"/>
        <pc:sldMkLst>
          <pc:docMk/>
          <pc:sldMk cId="87925929" sldId="268"/>
        </pc:sldMkLst>
      </pc:sldChg>
      <pc:sldChg chg="del">
        <pc:chgData name="Patrick Yeboah" userId="2341f12c-eda5-4eb4-b1f2-88e9af048fa2" providerId="ADAL" clId="{7DB26D58-AC55-44F3-B9BF-62D5BD86E5BB}" dt="2025-10-20T11:32:21.627" v="681" actId="47"/>
        <pc:sldMkLst>
          <pc:docMk/>
          <pc:sldMk cId="2861777646" sldId="269"/>
        </pc:sldMkLst>
      </pc:sldChg>
      <pc:sldChg chg="del">
        <pc:chgData name="Patrick Yeboah" userId="2341f12c-eda5-4eb4-b1f2-88e9af048fa2" providerId="ADAL" clId="{7DB26D58-AC55-44F3-B9BF-62D5BD86E5BB}" dt="2025-10-20T11:32:20.763" v="676" actId="47"/>
        <pc:sldMkLst>
          <pc:docMk/>
          <pc:sldMk cId="988122699" sldId="270"/>
        </pc:sldMkLst>
      </pc:sldChg>
      <pc:sldChg chg="del">
        <pc:chgData name="Patrick Yeboah" userId="2341f12c-eda5-4eb4-b1f2-88e9af048fa2" providerId="ADAL" clId="{7DB26D58-AC55-44F3-B9BF-62D5BD86E5BB}" dt="2025-10-20T11:32:20.589" v="675" actId="47"/>
        <pc:sldMkLst>
          <pc:docMk/>
          <pc:sldMk cId="1449707741" sldId="271"/>
        </pc:sldMkLst>
      </pc:sldChg>
      <pc:sldChg chg="del">
        <pc:chgData name="Patrick Yeboah" userId="2341f12c-eda5-4eb4-b1f2-88e9af048fa2" providerId="ADAL" clId="{7DB26D58-AC55-44F3-B9BF-62D5BD86E5BB}" dt="2025-10-20T11:32:19.076" v="667" actId="47"/>
        <pc:sldMkLst>
          <pc:docMk/>
          <pc:sldMk cId="2249554556" sldId="272"/>
        </pc:sldMkLst>
      </pc:sldChg>
      <pc:sldChg chg="del">
        <pc:chgData name="Patrick Yeboah" userId="2341f12c-eda5-4eb4-b1f2-88e9af048fa2" providerId="ADAL" clId="{7DB26D58-AC55-44F3-B9BF-62D5BD86E5BB}" dt="2025-10-20T11:32:20.231" v="673" actId="47"/>
        <pc:sldMkLst>
          <pc:docMk/>
          <pc:sldMk cId="4279200784" sldId="273"/>
        </pc:sldMkLst>
      </pc:sldChg>
      <pc:sldChg chg="del">
        <pc:chgData name="Patrick Yeboah" userId="2341f12c-eda5-4eb4-b1f2-88e9af048fa2" providerId="ADAL" clId="{7DB26D58-AC55-44F3-B9BF-62D5BD86E5BB}" dt="2025-10-20T11:32:20.061" v="672" actId="47"/>
        <pc:sldMkLst>
          <pc:docMk/>
          <pc:sldMk cId="1704773589" sldId="274"/>
        </pc:sldMkLst>
      </pc:sldChg>
      <pc:sldChg chg="del">
        <pc:chgData name="Patrick Yeboah" userId="2341f12c-eda5-4eb4-b1f2-88e9af048fa2" providerId="ADAL" clId="{7DB26D58-AC55-44F3-B9BF-62D5BD86E5BB}" dt="2025-10-20T11:32:19.867" v="671" actId="47"/>
        <pc:sldMkLst>
          <pc:docMk/>
          <pc:sldMk cId="2781605875" sldId="275"/>
        </pc:sldMkLst>
      </pc:sldChg>
      <pc:sldChg chg="del">
        <pc:chgData name="Patrick Yeboah" userId="2341f12c-eda5-4eb4-b1f2-88e9af048fa2" providerId="ADAL" clId="{7DB26D58-AC55-44F3-B9BF-62D5BD86E5BB}" dt="2025-10-20T11:32:18.922" v="666" actId="47"/>
        <pc:sldMkLst>
          <pc:docMk/>
          <pc:sldMk cId="346204430" sldId="276"/>
        </pc:sldMkLst>
      </pc:sldChg>
      <pc:sldChg chg="del">
        <pc:chgData name="Patrick Yeboah" userId="2341f12c-eda5-4eb4-b1f2-88e9af048fa2" providerId="ADAL" clId="{7DB26D58-AC55-44F3-B9BF-62D5BD86E5BB}" dt="2025-10-20T11:32:19.269" v="668" actId="47"/>
        <pc:sldMkLst>
          <pc:docMk/>
          <pc:sldMk cId="3959270479" sldId="277"/>
        </pc:sldMkLst>
      </pc:sldChg>
      <pc:sldChg chg="del">
        <pc:chgData name="Patrick Yeboah" userId="2341f12c-eda5-4eb4-b1f2-88e9af048fa2" providerId="ADAL" clId="{7DB26D58-AC55-44F3-B9BF-62D5BD86E5BB}" dt="2025-10-20T11:32:18.703" v="665" actId="47"/>
        <pc:sldMkLst>
          <pc:docMk/>
          <pc:sldMk cId="2038907825" sldId="278"/>
        </pc:sldMkLst>
      </pc:sldChg>
      <pc:sldChg chg="del">
        <pc:chgData name="Patrick Yeboah" userId="2341f12c-eda5-4eb4-b1f2-88e9af048fa2" providerId="ADAL" clId="{7DB26D58-AC55-44F3-B9BF-62D5BD86E5BB}" dt="2025-10-20T11:32:18.216" v="663" actId="47"/>
        <pc:sldMkLst>
          <pc:docMk/>
          <pc:sldMk cId="1296307683" sldId="280"/>
        </pc:sldMkLst>
      </pc:sldChg>
      <pc:sldChg chg="del">
        <pc:chgData name="Patrick Yeboah" userId="2341f12c-eda5-4eb4-b1f2-88e9af048fa2" providerId="ADAL" clId="{7DB26D58-AC55-44F3-B9BF-62D5BD86E5BB}" dt="2025-10-20T11:32:17.852" v="661" actId="47"/>
        <pc:sldMkLst>
          <pc:docMk/>
          <pc:sldMk cId="2611417633" sldId="281"/>
        </pc:sldMkLst>
      </pc:sldChg>
      <pc:sldChg chg="del">
        <pc:chgData name="Patrick Yeboah" userId="2341f12c-eda5-4eb4-b1f2-88e9af048fa2" providerId="ADAL" clId="{7DB26D58-AC55-44F3-B9BF-62D5BD86E5BB}" dt="2025-10-20T11:32:17.997" v="662" actId="47"/>
        <pc:sldMkLst>
          <pc:docMk/>
          <pc:sldMk cId="4253437380" sldId="282"/>
        </pc:sldMkLst>
      </pc:sldChg>
      <pc:sldChg chg="del">
        <pc:chgData name="Patrick Yeboah" userId="2341f12c-eda5-4eb4-b1f2-88e9af048fa2" providerId="ADAL" clId="{7DB26D58-AC55-44F3-B9BF-62D5BD86E5BB}" dt="2025-10-20T11:32:17.682" v="660" actId="47"/>
        <pc:sldMkLst>
          <pc:docMk/>
          <pc:sldMk cId="3313404206" sldId="283"/>
        </pc:sldMkLst>
      </pc:sldChg>
      <pc:sldChg chg="del">
        <pc:chgData name="Patrick Yeboah" userId="2341f12c-eda5-4eb4-b1f2-88e9af048fa2" providerId="ADAL" clId="{7DB26D58-AC55-44F3-B9BF-62D5BD86E5BB}" dt="2025-10-20T11:32:17.538" v="659" actId="47"/>
        <pc:sldMkLst>
          <pc:docMk/>
          <pc:sldMk cId="3426142423" sldId="284"/>
        </pc:sldMkLst>
      </pc:sldChg>
      <pc:sldChg chg="del">
        <pc:chgData name="Patrick Yeboah" userId="2341f12c-eda5-4eb4-b1f2-88e9af048fa2" providerId="ADAL" clId="{7DB26D58-AC55-44F3-B9BF-62D5BD86E5BB}" dt="2025-10-20T11:32:17.345" v="658" actId="47"/>
        <pc:sldMkLst>
          <pc:docMk/>
          <pc:sldMk cId="233759484" sldId="285"/>
        </pc:sldMkLst>
      </pc:sldChg>
      <pc:sldChg chg="del">
        <pc:chgData name="Patrick Yeboah" userId="2341f12c-eda5-4eb4-b1f2-88e9af048fa2" providerId="ADAL" clId="{7DB26D58-AC55-44F3-B9BF-62D5BD86E5BB}" dt="2025-10-20T11:32:21.294" v="679" actId="47"/>
        <pc:sldMkLst>
          <pc:docMk/>
          <pc:sldMk cId="1106865291" sldId="287"/>
        </pc:sldMkLst>
      </pc:sldChg>
      <pc:sldChg chg="del">
        <pc:chgData name="Patrick Yeboah" userId="2341f12c-eda5-4eb4-b1f2-88e9af048fa2" providerId="ADAL" clId="{7DB26D58-AC55-44F3-B9BF-62D5BD86E5BB}" dt="2025-10-20T11:32:21.102" v="678" actId="47"/>
        <pc:sldMkLst>
          <pc:docMk/>
          <pc:sldMk cId="1709590191" sldId="288"/>
        </pc:sldMkLst>
      </pc:sldChg>
      <pc:sldChg chg="del">
        <pc:chgData name="Patrick Yeboah" userId="2341f12c-eda5-4eb4-b1f2-88e9af048fa2" providerId="ADAL" clId="{7DB26D58-AC55-44F3-B9BF-62D5BD86E5BB}" dt="2025-10-20T11:32:20.945" v="677" actId="47"/>
        <pc:sldMkLst>
          <pc:docMk/>
          <pc:sldMk cId="1457394373" sldId="289"/>
        </pc:sldMkLst>
      </pc:sldChg>
      <pc:sldChg chg="del">
        <pc:chgData name="Patrick Yeboah" userId="2341f12c-eda5-4eb4-b1f2-88e9af048fa2" providerId="ADAL" clId="{7DB26D58-AC55-44F3-B9BF-62D5BD86E5BB}" dt="2025-10-20T11:32:22.998" v="686" actId="47"/>
        <pc:sldMkLst>
          <pc:docMk/>
          <pc:sldMk cId="2910485133" sldId="385"/>
        </pc:sldMkLst>
      </pc:sldChg>
      <pc:sldChg chg="del">
        <pc:chgData name="Patrick Yeboah" userId="2341f12c-eda5-4eb4-b1f2-88e9af048fa2" providerId="ADAL" clId="{7DB26D58-AC55-44F3-B9BF-62D5BD86E5BB}" dt="2025-10-20T11:32:10.782" v="654" actId="47"/>
        <pc:sldMkLst>
          <pc:docMk/>
          <pc:sldMk cId="4228181124" sldId="386"/>
        </pc:sldMkLst>
      </pc:sldChg>
      <pc:sldChg chg="del">
        <pc:chgData name="Patrick Yeboah" userId="2341f12c-eda5-4eb4-b1f2-88e9af048fa2" providerId="ADAL" clId="{7DB26D58-AC55-44F3-B9BF-62D5BD86E5BB}" dt="2025-10-20T11:32:23.464" v="687" actId="47"/>
        <pc:sldMkLst>
          <pc:docMk/>
          <pc:sldMk cId="3791388871" sldId="387"/>
        </pc:sldMkLst>
      </pc:sldChg>
      <pc:sldChg chg="del">
        <pc:chgData name="Patrick Yeboah" userId="2341f12c-eda5-4eb4-b1f2-88e9af048fa2" providerId="ADAL" clId="{7DB26D58-AC55-44F3-B9BF-62D5BD86E5BB}" dt="2025-10-20T11:32:19.650" v="670" actId="47"/>
        <pc:sldMkLst>
          <pc:docMk/>
          <pc:sldMk cId="2916814346" sldId="390"/>
        </pc:sldMkLst>
      </pc:sldChg>
      <pc:sldChg chg="del">
        <pc:chgData name="Patrick Yeboah" userId="2341f12c-eda5-4eb4-b1f2-88e9af048fa2" providerId="ADAL" clId="{7DB26D58-AC55-44F3-B9BF-62D5BD86E5BB}" dt="2025-10-20T11:32:19.435" v="669" actId="47"/>
        <pc:sldMkLst>
          <pc:docMk/>
          <pc:sldMk cId="2919082292" sldId="391"/>
        </pc:sldMkLst>
      </pc:sldChg>
      <pc:sldChg chg="del">
        <pc:chgData name="Patrick Yeboah" userId="2341f12c-eda5-4eb4-b1f2-88e9af048fa2" providerId="ADAL" clId="{7DB26D58-AC55-44F3-B9BF-62D5BD86E5BB}" dt="2025-10-20T11:32:20.420" v="674" actId="47"/>
        <pc:sldMkLst>
          <pc:docMk/>
          <pc:sldMk cId="444133037" sldId="416"/>
        </pc:sldMkLst>
      </pc:sldChg>
      <pc:sldChg chg="del">
        <pc:chgData name="Patrick Yeboah" userId="2341f12c-eda5-4eb4-b1f2-88e9af048fa2" providerId="ADAL" clId="{7DB26D58-AC55-44F3-B9BF-62D5BD86E5BB}" dt="2025-10-20T11:32:17.055" v="657" actId="47"/>
        <pc:sldMkLst>
          <pc:docMk/>
          <pc:sldMk cId="2618103964" sldId="417"/>
        </pc:sldMkLst>
      </pc:sldChg>
      <pc:sldChg chg="del">
        <pc:chgData name="Patrick Yeboah" userId="2341f12c-eda5-4eb4-b1f2-88e9af048fa2" providerId="ADAL" clId="{7DB26D58-AC55-44F3-B9BF-62D5BD86E5BB}" dt="2025-10-20T11:32:16.710" v="656" actId="47"/>
        <pc:sldMkLst>
          <pc:docMk/>
          <pc:sldMk cId="4280454489" sldId="418"/>
        </pc:sldMkLst>
      </pc:sldChg>
      <pc:sldChg chg="del">
        <pc:chgData name="Patrick Yeboah" userId="2341f12c-eda5-4eb4-b1f2-88e9af048fa2" providerId="ADAL" clId="{7DB26D58-AC55-44F3-B9BF-62D5BD86E5BB}" dt="2025-10-20T11:32:18.474" v="664" actId="47"/>
        <pc:sldMkLst>
          <pc:docMk/>
          <pc:sldMk cId="2510221875" sldId="419"/>
        </pc:sldMkLst>
      </pc:sldChg>
      <pc:sldChg chg="modSp mod">
        <pc:chgData name="Patrick Yeboah" userId="2341f12c-eda5-4eb4-b1f2-88e9af048fa2" providerId="ADAL" clId="{7DB26D58-AC55-44F3-B9BF-62D5BD86E5BB}" dt="2025-10-20T11:31:38.610" v="651" actId="20577"/>
        <pc:sldMkLst>
          <pc:docMk/>
          <pc:sldMk cId="128163457" sldId="420"/>
        </pc:sldMkLst>
        <pc:spChg chg="mod">
          <ac:chgData name="Patrick Yeboah" userId="2341f12c-eda5-4eb4-b1f2-88e9af048fa2" providerId="ADAL" clId="{7DB26D58-AC55-44F3-B9BF-62D5BD86E5BB}" dt="2025-10-20T11:31:38.610" v="651" actId="20577"/>
          <ac:spMkLst>
            <pc:docMk/>
            <pc:sldMk cId="128163457" sldId="420"/>
            <ac:spMk id="3" creationId="{DE216080-4739-578C-4F06-4D3FD8527F67}"/>
          </ac:spMkLst>
        </pc:spChg>
      </pc:sldChg>
      <pc:sldChg chg="modSp mod">
        <pc:chgData name="Patrick Yeboah" userId="2341f12c-eda5-4eb4-b1f2-88e9af048fa2" providerId="ADAL" clId="{7DB26D58-AC55-44F3-B9BF-62D5BD86E5BB}" dt="2025-10-18T21:03:09.634" v="6" actId="20577"/>
        <pc:sldMkLst>
          <pc:docMk/>
          <pc:sldMk cId="1424693711" sldId="425"/>
        </pc:sldMkLst>
        <pc:spChg chg="mod">
          <ac:chgData name="Patrick Yeboah" userId="2341f12c-eda5-4eb4-b1f2-88e9af048fa2" providerId="ADAL" clId="{7DB26D58-AC55-44F3-B9BF-62D5BD86E5BB}" dt="2025-10-18T21:03:09.634" v="6" actId="20577"/>
          <ac:spMkLst>
            <pc:docMk/>
            <pc:sldMk cId="1424693711" sldId="425"/>
            <ac:spMk id="3" creationId="{3AE6E208-D08A-D7A0-178D-7CA0AC98893C}"/>
          </ac:spMkLst>
        </pc:spChg>
      </pc:sldChg>
      <pc:sldChg chg="modSp del mod">
        <pc:chgData name="Patrick Yeboah" userId="2341f12c-eda5-4eb4-b1f2-88e9af048fa2" providerId="ADAL" clId="{7DB26D58-AC55-44F3-B9BF-62D5BD86E5BB}" dt="2025-10-18T21:04:15.911" v="13" actId="47"/>
        <pc:sldMkLst>
          <pc:docMk/>
          <pc:sldMk cId="2990279039" sldId="426"/>
        </pc:sldMkLst>
      </pc:sldChg>
      <pc:sldChg chg="modSp del mod">
        <pc:chgData name="Patrick Yeboah" userId="2341f12c-eda5-4eb4-b1f2-88e9af048fa2" providerId="ADAL" clId="{7DB26D58-AC55-44F3-B9BF-62D5BD86E5BB}" dt="2025-10-20T10:05:56.649" v="165" actId="47"/>
        <pc:sldMkLst>
          <pc:docMk/>
          <pc:sldMk cId="3801005062" sldId="430"/>
        </pc:sldMkLst>
      </pc:sldChg>
      <pc:sldChg chg="del">
        <pc:chgData name="Patrick Yeboah" userId="2341f12c-eda5-4eb4-b1f2-88e9af048fa2" providerId="ADAL" clId="{7DB26D58-AC55-44F3-B9BF-62D5BD86E5BB}" dt="2025-10-20T10:05:55.265" v="164" actId="47"/>
        <pc:sldMkLst>
          <pc:docMk/>
          <pc:sldMk cId="2624371468" sldId="431"/>
        </pc:sldMkLst>
      </pc:sldChg>
      <pc:sldChg chg="modSp add del mod">
        <pc:chgData name="Patrick Yeboah" userId="2341f12c-eda5-4eb4-b1f2-88e9af048fa2" providerId="ADAL" clId="{7DB26D58-AC55-44F3-B9BF-62D5BD86E5BB}" dt="2025-10-20T10:05:50.280" v="163" actId="47"/>
        <pc:sldMkLst>
          <pc:docMk/>
          <pc:sldMk cId="2868901050" sldId="432"/>
        </pc:sldMkLst>
        <pc:spChg chg="mod">
          <ac:chgData name="Patrick Yeboah" userId="2341f12c-eda5-4eb4-b1f2-88e9af048fa2" providerId="ADAL" clId="{7DB26D58-AC55-44F3-B9BF-62D5BD86E5BB}" dt="2025-10-18T21:15:28.330" v="51" actId="20577"/>
          <ac:spMkLst>
            <pc:docMk/>
            <pc:sldMk cId="2868901050" sldId="432"/>
            <ac:spMk id="3" creationId="{B2671C48-58B1-CA5F-88AD-1C1DA240BA4F}"/>
          </ac:spMkLst>
        </pc:spChg>
      </pc:sldChg>
      <pc:sldChg chg="modSp mod">
        <pc:chgData name="Patrick Yeboah" userId="2341f12c-eda5-4eb4-b1f2-88e9af048fa2" providerId="ADAL" clId="{7DB26D58-AC55-44F3-B9BF-62D5BD86E5BB}" dt="2025-10-20T10:12:40.306" v="166" actId="113"/>
        <pc:sldMkLst>
          <pc:docMk/>
          <pc:sldMk cId="1269740915" sldId="435"/>
        </pc:sldMkLst>
        <pc:spChg chg="mod">
          <ac:chgData name="Patrick Yeboah" userId="2341f12c-eda5-4eb4-b1f2-88e9af048fa2" providerId="ADAL" clId="{7DB26D58-AC55-44F3-B9BF-62D5BD86E5BB}" dt="2025-10-20T10:12:40.306" v="166" actId="113"/>
          <ac:spMkLst>
            <pc:docMk/>
            <pc:sldMk cId="1269740915" sldId="435"/>
            <ac:spMk id="3" creationId="{A8F65475-938E-D9AD-C2FF-F220AC79007A}"/>
          </ac:spMkLst>
        </pc:spChg>
      </pc:sldChg>
      <pc:sldChg chg="modSp mod">
        <pc:chgData name="Patrick Yeboah" userId="2341f12c-eda5-4eb4-b1f2-88e9af048fa2" providerId="ADAL" clId="{7DB26D58-AC55-44F3-B9BF-62D5BD86E5BB}" dt="2025-10-20T10:44:28.282" v="229" actId="20577"/>
        <pc:sldMkLst>
          <pc:docMk/>
          <pc:sldMk cId="732402543" sldId="440"/>
        </pc:sldMkLst>
        <pc:spChg chg="mod">
          <ac:chgData name="Patrick Yeboah" userId="2341f12c-eda5-4eb4-b1f2-88e9af048fa2" providerId="ADAL" clId="{7DB26D58-AC55-44F3-B9BF-62D5BD86E5BB}" dt="2025-10-20T10:44:28.282" v="229" actId="20577"/>
          <ac:spMkLst>
            <pc:docMk/>
            <pc:sldMk cId="732402543" sldId="440"/>
            <ac:spMk id="4" creationId="{1099C905-F024-2A22-E0B4-4D7B0F73B923}"/>
          </ac:spMkLst>
        </pc:spChg>
      </pc:sldChg>
      <pc:sldChg chg="modSp mod">
        <pc:chgData name="Patrick Yeboah" userId="2341f12c-eda5-4eb4-b1f2-88e9af048fa2" providerId="ADAL" clId="{7DB26D58-AC55-44F3-B9BF-62D5BD86E5BB}" dt="2025-10-20T20:02:49.633" v="1003" actId="13926"/>
        <pc:sldMkLst>
          <pc:docMk/>
          <pc:sldMk cId="3647790434" sldId="441"/>
        </pc:sldMkLst>
        <pc:spChg chg="mod">
          <ac:chgData name="Patrick Yeboah" userId="2341f12c-eda5-4eb4-b1f2-88e9af048fa2" providerId="ADAL" clId="{7DB26D58-AC55-44F3-B9BF-62D5BD86E5BB}" dt="2025-10-20T20:02:49.633" v="1003" actId="13926"/>
          <ac:spMkLst>
            <pc:docMk/>
            <pc:sldMk cId="3647790434" sldId="441"/>
            <ac:spMk id="4" creationId="{AE729F52-2622-39AE-D73B-163BF0B2E9CD}"/>
          </ac:spMkLst>
        </pc:spChg>
      </pc:sldChg>
      <pc:sldChg chg="modSp mod">
        <pc:chgData name="Patrick Yeboah" userId="2341f12c-eda5-4eb4-b1f2-88e9af048fa2" providerId="ADAL" clId="{7DB26D58-AC55-44F3-B9BF-62D5BD86E5BB}" dt="2025-10-20T11:07:57.811" v="347" actId="20577"/>
        <pc:sldMkLst>
          <pc:docMk/>
          <pc:sldMk cId="918827818" sldId="446"/>
        </pc:sldMkLst>
        <pc:spChg chg="mod">
          <ac:chgData name="Patrick Yeboah" userId="2341f12c-eda5-4eb4-b1f2-88e9af048fa2" providerId="ADAL" clId="{7DB26D58-AC55-44F3-B9BF-62D5BD86E5BB}" dt="2025-10-20T11:07:57.811" v="347" actId="20577"/>
          <ac:spMkLst>
            <pc:docMk/>
            <pc:sldMk cId="918827818" sldId="446"/>
            <ac:spMk id="3" creationId="{1570D300-93DF-0824-1EC8-C5A5BF4F727E}"/>
          </ac:spMkLst>
        </pc:spChg>
      </pc:sldChg>
      <pc:sldChg chg="modSp del mod">
        <pc:chgData name="Patrick Yeboah" userId="2341f12c-eda5-4eb4-b1f2-88e9af048fa2" providerId="ADAL" clId="{7DB26D58-AC55-44F3-B9BF-62D5BD86E5BB}" dt="2025-10-18T21:45:00.285" v="161" actId="47"/>
        <pc:sldMkLst>
          <pc:docMk/>
          <pc:sldMk cId="868888091" sldId="447"/>
        </pc:sldMkLst>
      </pc:sldChg>
      <pc:sldChg chg="del">
        <pc:chgData name="Patrick Yeboah" userId="2341f12c-eda5-4eb4-b1f2-88e9af048fa2" providerId="ADAL" clId="{7DB26D58-AC55-44F3-B9BF-62D5BD86E5BB}" dt="2025-10-20T11:24:36.792" v="465" actId="47"/>
        <pc:sldMkLst>
          <pc:docMk/>
          <pc:sldMk cId="2210877479" sldId="448"/>
        </pc:sldMkLst>
      </pc:sldChg>
      <pc:sldChg chg="del">
        <pc:chgData name="Patrick Yeboah" userId="2341f12c-eda5-4eb4-b1f2-88e9af048fa2" providerId="ADAL" clId="{7DB26D58-AC55-44F3-B9BF-62D5BD86E5BB}" dt="2025-10-20T11:24:38.968" v="466" actId="47"/>
        <pc:sldMkLst>
          <pc:docMk/>
          <pc:sldMk cId="15398722" sldId="450"/>
        </pc:sldMkLst>
      </pc:sldChg>
      <pc:sldChg chg="addSp modSp new mod">
        <pc:chgData name="Patrick Yeboah" userId="2341f12c-eda5-4eb4-b1f2-88e9af048fa2" providerId="ADAL" clId="{7DB26D58-AC55-44F3-B9BF-62D5BD86E5BB}" dt="2025-10-18T21:22:52.500" v="66" actId="20577"/>
        <pc:sldMkLst>
          <pc:docMk/>
          <pc:sldMk cId="4168895675" sldId="451"/>
        </pc:sldMkLst>
        <pc:spChg chg="mod">
          <ac:chgData name="Patrick Yeboah" userId="2341f12c-eda5-4eb4-b1f2-88e9af048fa2" providerId="ADAL" clId="{7DB26D58-AC55-44F3-B9BF-62D5BD86E5BB}" dt="2025-10-18T21:22:16.917" v="60" actId="20577"/>
          <ac:spMkLst>
            <pc:docMk/>
            <pc:sldMk cId="4168895675" sldId="451"/>
            <ac:spMk id="2" creationId="{2C5E887E-09FA-36C0-7084-F74A33D51A76}"/>
          </ac:spMkLst>
        </pc:spChg>
        <pc:spChg chg="mod">
          <ac:chgData name="Patrick Yeboah" userId="2341f12c-eda5-4eb4-b1f2-88e9af048fa2" providerId="ADAL" clId="{7DB26D58-AC55-44F3-B9BF-62D5BD86E5BB}" dt="2025-10-18T21:22:52.500" v="66" actId="20577"/>
          <ac:spMkLst>
            <pc:docMk/>
            <pc:sldMk cId="4168895675" sldId="451"/>
            <ac:spMk id="3" creationId="{394AD226-DC61-2506-08EB-8E70387E4622}"/>
          </ac:spMkLst>
        </pc:spChg>
      </pc:sldChg>
      <pc:sldChg chg="addSp modSp new mod ord">
        <pc:chgData name="Patrick Yeboah" userId="2341f12c-eda5-4eb4-b1f2-88e9af048fa2" providerId="ADAL" clId="{7DB26D58-AC55-44F3-B9BF-62D5BD86E5BB}" dt="2025-10-20T16:10:23.421" v="698" actId="14100"/>
        <pc:sldMkLst>
          <pc:docMk/>
          <pc:sldMk cId="2109478931" sldId="452"/>
        </pc:sldMkLst>
        <pc:picChg chg="add mod">
          <ac:chgData name="Patrick Yeboah" userId="2341f12c-eda5-4eb4-b1f2-88e9af048fa2" providerId="ADAL" clId="{7DB26D58-AC55-44F3-B9BF-62D5BD86E5BB}" dt="2025-10-20T16:10:23.421" v="698" actId="14100"/>
          <ac:picMkLst>
            <pc:docMk/>
            <pc:sldMk cId="2109478931" sldId="452"/>
            <ac:picMk id="3" creationId="{BF947AB8-8448-7DD1-9D16-3E651077DE88}"/>
          </ac:picMkLst>
        </pc:picChg>
      </pc:sldChg>
      <pc:sldChg chg="addSp delSp modSp new mod ord">
        <pc:chgData name="Patrick Yeboah" userId="2341f12c-eda5-4eb4-b1f2-88e9af048fa2" providerId="ADAL" clId="{7DB26D58-AC55-44F3-B9BF-62D5BD86E5BB}" dt="2025-10-20T10:34:50.504" v="218"/>
        <pc:sldMkLst>
          <pc:docMk/>
          <pc:sldMk cId="1278390725" sldId="453"/>
        </pc:sldMkLst>
        <pc:spChg chg="mod">
          <ac:chgData name="Patrick Yeboah" userId="2341f12c-eda5-4eb4-b1f2-88e9af048fa2" providerId="ADAL" clId="{7DB26D58-AC55-44F3-B9BF-62D5BD86E5BB}" dt="2025-10-18T21:33:42.360" v="101"/>
          <ac:spMkLst>
            <pc:docMk/>
            <pc:sldMk cId="1278390725" sldId="453"/>
            <ac:spMk id="2" creationId="{6955C54C-FD17-9035-B75C-2CF85DD877E8}"/>
          </ac:spMkLst>
        </pc:spChg>
        <pc:picChg chg="add mod">
          <ac:chgData name="Patrick Yeboah" userId="2341f12c-eda5-4eb4-b1f2-88e9af048fa2" providerId="ADAL" clId="{7DB26D58-AC55-44F3-B9BF-62D5BD86E5BB}" dt="2025-10-18T21:32:33.656" v="93" actId="14100"/>
          <ac:picMkLst>
            <pc:docMk/>
            <pc:sldMk cId="1278390725" sldId="453"/>
            <ac:picMk id="5" creationId="{2E010E70-1F80-407D-7155-1C221394E48E}"/>
          </ac:picMkLst>
        </pc:picChg>
      </pc:sldChg>
      <pc:sldChg chg="modSp new mod ord">
        <pc:chgData name="Patrick Yeboah" userId="2341f12c-eda5-4eb4-b1f2-88e9af048fa2" providerId="ADAL" clId="{7DB26D58-AC55-44F3-B9BF-62D5BD86E5BB}" dt="2025-10-20T10:35:02.016" v="220"/>
        <pc:sldMkLst>
          <pc:docMk/>
          <pc:sldMk cId="2658017273" sldId="454"/>
        </pc:sldMkLst>
        <pc:spChg chg="mod">
          <ac:chgData name="Patrick Yeboah" userId="2341f12c-eda5-4eb4-b1f2-88e9af048fa2" providerId="ADAL" clId="{7DB26D58-AC55-44F3-B9BF-62D5BD86E5BB}" dt="2025-10-18T21:35:54.285" v="133" actId="27636"/>
          <ac:spMkLst>
            <pc:docMk/>
            <pc:sldMk cId="2658017273" sldId="454"/>
            <ac:spMk id="2" creationId="{605E0BD2-1AD2-2981-573E-396468BCD36A}"/>
          </ac:spMkLst>
        </pc:spChg>
        <pc:spChg chg="mod">
          <ac:chgData name="Patrick Yeboah" userId="2341f12c-eda5-4eb4-b1f2-88e9af048fa2" providerId="ADAL" clId="{7DB26D58-AC55-44F3-B9BF-62D5BD86E5BB}" dt="2025-10-18T21:35:47.346" v="131" actId="14100"/>
          <ac:spMkLst>
            <pc:docMk/>
            <pc:sldMk cId="2658017273" sldId="454"/>
            <ac:spMk id="3" creationId="{C42FDDD5-AED5-3CF9-110D-9197CE17DA46}"/>
          </ac:spMkLst>
        </pc:spChg>
      </pc:sldChg>
      <pc:sldChg chg="modSp new mod ord">
        <pc:chgData name="Patrick Yeboah" userId="2341f12c-eda5-4eb4-b1f2-88e9af048fa2" providerId="ADAL" clId="{7DB26D58-AC55-44F3-B9BF-62D5BD86E5BB}" dt="2025-10-20T11:19:43.807" v="359"/>
        <pc:sldMkLst>
          <pc:docMk/>
          <pc:sldMk cId="3938993792" sldId="455"/>
        </pc:sldMkLst>
        <pc:spChg chg="mod">
          <ac:chgData name="Patrick Yeboah" userId="2341f12c-eda5-4eb4-b1f2-88e9af048fa2" providerId="ADAL" clId="{7DB26D58-AC55-44F3-B9BF-62D5BD86E5BB}" dt="2025-10-20T10:49:15.874" v="275" actId="20577"/>
          <ac:spMkLst>
            <pc:docMk/>
            <pc:sldMk cId="3938993792" sldId="455"/>
            <ac:spMk id="2" creationId="{5B73B56C-19DD-EA61-7480-F5FD1D21A8FE}"/>
          </ac:spMkLst>
        </pc:spChg>
        <pc:spChg chg="mod">
          <ac:chgData name="Patrick Yeboah" userId="2341f12c-eda5-4eb4-b1f2-88e9af048fa2" providerId="ADAL" clId="{7DB26D58-AC55-44F3-B9BF-62D5BD86E5BB}" dt="2025-10-20T10:48:47.636" v="238" actId="27636"/>
          <ac:spMkLst>
            <pc:docMk/>
            <pc:sldMk cId="3938993792" sldId="455"/>
            <ac:spMk id="3" creationId="{A5B229BD-B66C-C717-D6D9-04AF652467EA}"/>
          </ac:spMkLst>
        </pc:spChg>
      </pc:sldChg>
      <pc:sldChg chg="modSp add mod">
        <pc:chgData name="Patrick Yeboah" userId="2341f12c-eda5-4eb4-b1f2-88e9af048fa2" providerId="ADAL" clId="{7DB26D58-AC55-44F3-B9BF-62D5BD86E5BB}" dt="2025-10-20T11:05:56.831" v="335" actId="27636"/>
        <pc:sldMkLst>
          <pc:docMk/>
          <pc:sldMk cId="2033986444" sldId="456"/>
        </pc:sldMkLst>
        <pc:spChg chg="mod">
          <ac:chgData name="Patrick Yeboah" userId="2341f12c-eda5-4eb4-b1f2-88e9af048fa2" providerId="ADAL" clId="{7DB26D58-AC55-44F3-B9BF-62D5BD86E5BB}" dt="2025-10-20T11:05:56.831" v="335" actId="27636"/>
          <ac:spMkLst>
            <pc:docMk/>
            <pc:sldMk cId="2033986444" sldId="456"/>
            <ac:spMk id="3" creationId="{335D61DD-191C-A4FD-1521-4D1B3A4F1598}"/>
          </ac:spMkLst>
        </pc:spChg>
      </pc:sldChg>
      <pc:sldChg chg="modSp add mod">
        <pc:chgData name="Patrick Yeboah" userId="2341f12c-eda5-4eb4-b1f2-88e9af048fa2" providerId="ADAL" clId="{7DB26D58-AC55-44F3-B9BF-62D5BD86E5BB}" dt="2025-10-20T11:11:47.261" v="355" actId="27636"/>
        <pc:sldMkLst>
          <pc:docMk/>
          <pc:sldMk cId="1216934945" sldId="457"/>
        </pc:sldMkLst>
        <pc:spChg chg="mod">
          <ac:chgData name="Patrick Yeboah" userId="2341f12c-eda5-4eb4-b1f2-88e9af048fa2" providerId="ADAL" clId="{7DB26D58-AC55-44F3-B9BF-62D5BD86E5BB}" dt="2025-10-20T11:11:47.261" v="355" actId="27636"/>
          <ac:spMkLst>
            <pc:docMk/>
            <pc:sldMk cId="1216934945" sldId="457"/>
            <ac:spMk id="3" creationId="{A73B0CC8-9661-DF6A-9384-038FFBBAD080}"/>
          </ac:spMkLst>
        </pc:spChg>
      </pc:sldChg>
      <pc:sldChg chg="modSp new mod">
        <pc:chgData name="Patrick Yeboah" userId="2341f12c-eda5-4eb4-b1f2-88e9af048fa2" providerId="ADAL" clId="{7DB26D58-AC55-44F3-B9BF-62D5BD86E5BB}" dt="2025-10-20T20:52:27.779" v="1104" actId="20577"/>
        <pc:sldMkLst>
          <pc:docMk/>
          <pc:sldMk cId="2530415931" sldId="458"/>
        </pc:sldMkLst>
        <pc:spChg chg="mod">
          <ac:chgData name="Patrick Yeboah" userId="2341f12c-eda5-4eb4-b1f2-88e9af048fa2" providerId="ADAL" clId="{7DB26D58-AC55-44F3-B9BF-62D5BD86E5BB}" dt="2025-10-20T11:20:30.136" v="376" actId="20577"/>
          <ac:spMkLst>
            <pc:docMk/>
            <pc:sldMk cId="2530415931" sldId="458"/>
            <ac:spMk id="2" creationId="{B5E55BBA-7BAB-97A2-8EBC-3452C5ABCC4B}"/>
          </ac:spMkLst>
        </pc:spChg>
        <pc:spChg chg="mod">
          <ac:chgData name="Patrick Yeboah" userId="2341f12c-eda5-4eb4-b1f2-88e9af048fa2" providerId="ADAL" clId="{7DB26D58-AC55-44F3-B9BF-62D5BD86E5BB}" dt="2025-10-20T20:52:27.779" v="1104" actId="20577"/>
          <ac:spMkLst>
            <pc:docMk/>
            <pc:sldMk cId="2530415931" sldId="458"/>
            <ac:spMk id="3" creationId="{F3691285-A70C-2F7F-66E0-2BD21D354DC6}"/>
          </ac:spMkLst>
        </pc:spChg>
      </pc:sldChg>
      <pc:sldChg chg="modSp add mod">
        <pc:chgData name="Patrick Yeboah" userId="2341f12c-eda5-4eb4-b1f2-88e9af048fa2" providerId="ADAL" clId="{7DB26D58-AC55-44F3-B9BF-62D5BD86E5BB}" dt="2025-10-20T20:06:03.234" v="1088" actId="207"/>
        <pc:sldMkLst>
          <pc:docMk/>
          <pc:sldMk cId="3860654162" sldId="459"/>
        </pc:sldMkLst>
        <pc:spChg chg="mod">
          <ac:chgData name="Patrick Yeboah" userId="2341f12c-eda5-4eb4-b1f2-88e9af048fa2" providerId="ADAL" clId="{7DB26D58-AC55-44F3-B9BF-62D5BD86E5BB}" dt="2025-10-20T20:06:03.234" v="1088" actId="207"/>
          <ac:spMkLst>
            <pc:docMk/>
            <pc:sldMk cId="3860654162" sldId="459"/>
            <ac:spMk id="3" creationId="{2E1C8EAF-0A9E-34F4-74DA-1BB32FB144F0}"/>
          </ac:spMkLst>
        </pc:spChg>
      </pc:sldChg>
      <pc:sldChg chg="addSp modSp add mod">
        <pc:chgData name="Patrick Yeboah" userId="2341f12c-eda5-4eb4-b1f2-88e9af048fa2" providerId="ADAL" clId="{7DB26D58-AC55-44F3-B9BF-62D5BD86E5BB}" dt="2025-10-20T16:50:05.291" v="1002" actId="20577"/>
        <pc:sldMkLst>
          <pc:docMk/>
          <pc:sldMk cId="3698671772" sldId="460"/>
        </pc:sldMkLst>
        <pc:spChg chg="mod">
          <ac:chgData name="Patrick Yeboah" userId="2341f12c-eda5-4eb4-b1f2-88e9af048fa2" providerId="ADAL" clId="{7DB26D58-AC55-44F3-B9BF-62D5BD86E5BB}" dt="2025-10-20T16:50:05.291" v="1002" actId="20577"/>
          <ac:spMkLst>
            <pc:docMk/>
            <pc:sldMk cId="3698671772" sldId="460"/>
            <ac:spMk id="3" creationId="{C588714B-01B1-1EE2-A4B7-76BA227DD624}"/>
          </ac:spMkLst>
        </pc:spChg>
        <pc:spChg chg="add">
          <ac:chgData name="Patrick Yeboah" userId="2341f12c-eda5-4eb4-b1f2-88e9af048fa2" providerId="ADAL" clId="{7DB26D58-AC55-44F3-B9BF-62D5BD86E5BB}" dt="2025-10-20T16:49:44.849" v="995"/>
          <ac:spMkLst>
            <pc:docMk/>
            <pc:sldMk cId="3698671772" sldId="460"/>
            <ac:spMk id="5" creationId="{CE5BF93E-3526-B123-780C-83D0EAD3649E}"/>
          </ac:spMkLst>
        </pc:spChg>
      </pc:sldChg>
      <pc:sldChg chg="modSp new del mod">
        <pc:chgData name="Patrick Yeboah" userId="2341f12c-eda5-4eb4-b1f2-88e9af048fa2" providerId="ADAL" clId="{7DB26D58-AC55-44F3-B9BF-62D5BD86E5BB}" dt="2025-10-20T16:22:57.717" v="754" actId="47"/>
        <pc:sldMkLst>
          <pc:docMk/>
          <pc:sldMk cId="1022185574" sldId="461"/>
        </pc:sldMkLst>
        <pc:spChg chg="mod">
          <ac:chgData name="Patrick Yeboah" userId="2341f12c-eda5-4eb4-b1f2-88e9af048fa2" providerId="ADAL" clId="{7DB26D58-AC55-44F3-B9BF-62D5BD86E5BB}" dt="2025-10-20T16:19:00.654" v="730" actId="27636"/>
          <ac:spMkLst>
            <pc:docMk/>
            <pc:sldMk cId="1022185574" sldId="461"/>
            <ac:spMk id="2" creationId="{1C79687F-530A-2CB9-4E7C-C4CAB2C6E8DA}"/>
          </ac:spMkLst>
        </pc:spChg>
        <pc:spChg chg="mod">
          <ac:chgData name="Patrick Yeboah" userId="2341f12c-eda5-4eb4-b1f2-88e9af048fa2" providerId="ADAL" clId="{7DB26D58-AC55-44F3-B9BF-62D5BD86E5BB}" dt="2025-10-20T16:19:18.158" v="736" actId="20577"/>
          <ac:spMkLst>
            <pc:docMk/>
            <pc:sldMk cId="1022185574" sldId="461"/>
            <ac:spMk id="3" creationId="{355466B8-933F-DA2A-7897-8F14D6F52E70}"/>
          </ac:spMkLst>
        </pc:spChg>
      </pc:sldChg>
      <pc:sldChg chg="modSp add mod">
        <pc:chgData name="Patrick Yeboah" userId="2341f12c-eda5-4eb4-b1f2-88e9af048fa2" providerId="ADAL" clId="{7DB26D58-AC55-44F3-B9BF-62D5BD86E5BB}" dt="2025-10-20T20:07:13.517" v="1102" actId="20577"/>
        <pc:sldMkLst>
          <pc:docMk/>
          <pc:sldMk cId="249993123" sldId="462"/>
        </pc:sldMkLst>
        <pc:spChg chg="mod">
          <ac:chgData name="Patrick Yeboah" userId="2341f12c-eda5-4eb4-b1f2-88e9af048fa2" providerId="ADAL" clId="{7DB26D58-AC55-44F3-B9BF-62D5BD86E5BB}" dt="2025-10-20T20:07:13.517" v="1102" actId="20577"/>
          <ac:spMkLst>
            <pc:docMk/>
            <pc:sldMk cId="249993123" sldId="462"/>
            <ac:spMk id="3" creationId="{D817885F-DCA0-4CA7-93C4-9CEA53F1BF02}"/>
          </ac:spMkLst>
        </pc:spChg>
      </pc:sldChg>
      <pc:sldChg chg="addSp delSp modSp new mod ord">
        <pc:chgData name="Patrick Yeboah" userId="2341f12c-eda5-4eb4-b1f2-88e9af048fa2" providerId="ADAL" clId="{7DB26D58-AC55-44F3-B9BF-62D5BD86E5BB}" dt="2025-10-20T16:34:43.106" v="790" actId="20577"/>
        <pc:sldMkLst>
          <pc:docMk/>
          <pc:sldMk cId="1545202282" sldId="463"/>
        </pc:sldMkLst>
        <pc:spChg chg="mod">
          <ac:chgData name="Patrick Yeboah" userId="2341f12c-eda5-4eb4-b1f2-88e9af048fa2" providerId="ADAL" clId="{7DB26D58-AC55-44F3-B9BF-62D5BD86E5BB}" dt="2025-10-20T16:34:43.106" v="790" actId="20577"/>
          <ac:spMkLst>
            <pc:docMk/>
            <pc:sldMk cId="1545202282" sldId="463"/>
            <ac:spMk id="2" creationId="{E3C5A5EC-88FD-DDE2-652B-A707D6534ECF}"/>
          </ac:spMkLst>
        </pc:spChg>
        <pc:spChg chg="mod">
          <ac:chgData name="Patrick Yeboah" userId="2341f12c-eda5-4eb4-b1f2-88e9af048fa2" providerId="ADAL" clId="{7DB26D58-AC55-44F3-B9BF-62D5BD86E5BB}" dt="2025-10-20T16:33:15.978" v="761" actId="27636"/>
          <ac:spMkLst>
            <pc:docMk/>
            <pc:sldMk cId="1545202282" sldId="463"/>
            <ac:spMk id="3" creationId="{C934288A-AF97-35B3-3BF5-5DF246A7B837}"/>
          </ac:spMkLst>
        </pc:spChg>
        <pc:spChg chg="add del">
          <ac:chgData name="Patrick Yeboah" userId="2341f12c-eda5-4eb4-b1f2-88e9af048fa2" providerId="ADAL" clId="{7DB26D58-AC55-44F3-B9BF-62D5BD86E5BB}" dt="2025-10-20T16:33:07.207" v="759" actId="22"/>
          <ac:spMkLst>
            <pc:docMk/>
            <pc:sldMk cId="1545202282" sldId="463"/>
            <ac:spMk id="6" creationId="{B65CC7B8-15B2-C4BA-7134-D3586B2DC09C}"/>
          </ac:spMkLst>
        </pc:spChg>
      </pc:sldChg>
      <pc:sldChg chg="modSp add mod">
        <pc:chgData name="Patrick Yeboah" userId="2341f12c-eda5-4eb4-b1f2-88e9af048fa2" providerId="ADAL" clId="{7DB26D58-AC55-44F3-B9BF-62D5BD86E5BB}" dt="2025-10-20T16:45:22.992" v="942" actId="20577"/>
        <pc:sldMkLst>
          <pc:docMk/>
          <pc:sldMk cId="85953205" sldId="464"/>
        </pc:sldMkLst>
        <pc:spChg chg="mod">
          <ac:chgData name="Patrick Yeboah" userId="2341f12c-eda5-4eb4-b1f2-88e9af048fa2" providerId="ADAL" clId="{7DB26D58-AC55-44F3-B9BF-62D5BD86E5BB}" dt="2025-10-20T16:45:22.992" v="942" actId="20577"/>
          <ac:spMkLst>
            <pc:docMk/>
            <pc:sldMk cId="85953205" sldId="464"/>
            <ac:spMk id="2" creationId="{7769F897-2997-7764-EA66-7FE3819C28C5}"/>
          </ac:spMkLst>
        </pc:spChg>
        <pc:spChg chg="mod">
          <ac:chgData name="Patrick Yeboah" userId="2341f12c-eda5-4eb4-b1f2-88e9af048fa2" providerId="ADAL" clId="{7DB26D58-AC55-44F3-B9BF-62D5BD86E5BB}" dt="2025-10-20T16:45:11.536" v="918" actId="27636"/>
          <ac:spMkLst>
            <pc:docMk/>
            <pc:sldMk cId="85953205" sldId="464"/>
            <ac:spMk id="3" creationId="{DDBAD604-49AB-12C3-CC8C-2E502E30D523}"/>
          </ac:spMkLst>
        </pc:spChg>
      </pc:sldChg>
      <pc:sldChg chg="modSp new mod">
        <pc:chgData name="Patrick Yeboah" userId="2341f12c-eda5-4eb4-b1f2-88e9af048fa2" providerId="ADAL" clId="{7DB26D58-AC55-44F3-B9BF-62D5BD86E5BB}" dt="2025-10-20T16:47:17.624" v="991" actId="12"/>
        <pc:sldMkLst>
          <pc:docMk/>
          <pc:sldMk cId="3904438320" sldId="465"/>
        </pc:sldMkLst>
        <pc:spChg chg="mod">
          <ac:chgData name="Patrick Yeboah" userId="2341f12c-eda5-4eb4-b1f2-88e9af048fa2" providerId="ADAL" clId="{7DB26D58-AC55-44F3-B9BF-62D5BD86E5BB}" dt="2025-10-20T16:47:09.900" v="988" actId="20577"/>
          <ac:spMkLst>
            <pc:docMk/>
            <pc:sldMk cId="3904438320" sldId="465"/>
            <ac:spMk id="2" creationId="{65D3F835-A438-3A0E-2DCC-FBE06D12A36D}"/>
          </ac:spMkLst>
        </pc:spChg>
        <pc:spChg chg="mod">
          <ac:chgData name="Patrick Yeboah" userId="2341f12c-eda5-4eb4-b1f2-88e9af048fa2" providerId="ADAL" clId="{7DB26D58-AC55-44F3-B9BF-62D5BD86E5BB}" dt="2025-10-20T16:47:17.624" v="991" actId="12"/>
          <ac:spMkLst>
            <pc:docMk/>
            <pc:sldMk cId="3904438320" sldId="465"/>
            <ac:spMk id="3" creationId="{7E1064B5-E931-00AC-2735-EF96AEFFC412}"/>
          </ac:spMkLst>
        </pc:spChg>
      </pc:sldChg>
      <pc:sldChg chg="modSp new mod ord">
        <pc:chgData name="Patrick Yeboah" userId="2341f12c-eda5-4eb4-b1f2-88e9af048fa2" providerId="ADAL" clId="{7DB26D58-AC55-44F3-B9BF-62D5BD86E5BB}" dt="2025-10-20T21:14:50.140" v="1461" actId="27636"/>
        <pc:sldMkLst>
          <pc:docMk/>
          <pc:sldMk cId="1127003907" sldId="466"/>
        </pc:sldMkLst>
        <pc:spChg chg="mod">
          <ac:chgData name="Patrick Yeboah" userId="2341f12c-eda5-4eb4-b1f2-88e9af048fa2" providerId="ADAL" clId="{7DB26D58-AC55-44F3-B9BF-62D5BD86E5BB}" dt="2025-10-20T20:54:18.639" v="1118" actId="20577"/>
          <ac:spMkLst>
            <pc:docMk/>
            <pc:sldMk cId="1127003907" sldId="466"/>
            <ac:spMk id="2" creationId="{4398E67D-602A-7361-9067-BAD63BE6A128}"/>
          </ac:spMkLst>
        </pc:spChg>
        <pc:spChg chg="mod">
          <ac:chgData name="Patrick Yeboah" userId="2341f12c-eda5-4eb4-b1f2-88e9af048fa2" providerId="ADAL" clId="{7DB26D58-AC55-44F3-B9BF-62D5BD86E5BB}" dt="2025-10-20T21:14:50.140" v="1461" actId="27636"/>
          <ac:spMkLst>
            <pc:docMk/>
            <pc:sldMk cId="1127003907" sldId="466"/>
            <ac:spMk id="3" creationId="{08951C47-B0AC-0678-33A5-13F6251C0CF2}"/>
          </ac:spMkLst>
        </pc:spChg>
      </pc:sldChg>
      <pc:sldChg chg="modSp new mod ord">
        <pc:chgData name="Patrick Yeboah" userId="2341f12c-eda5-4eb4-b1f2-88e9af048fa2" providerId="ADAL" clId="{7DB26D58-AC55-44F3-B9BF-62D5BD86E5BB}" dt="2025-10-20T21:42:30.059" v="1636" actId="21"/>
        <pc:sldMkLst>
          <pc:docMk/>
          <pc:sldMk cId="3774950991" sldId="467"/>
        </pc:sldMkLst>
        <pc:spChg chg="mod">
          <ac:chgData name="Patrick Yeboah" userId="2341f12c-eda5-4eb4-b1f2-88e9af048fa2" providerId="ADAL" clId="{7DB26D58-AC55-44F3-B9BF-62D5BD86E5BB}" dt="2025-10-20T21:07:39.671" v="1323" actId="20577"/>
          <ac:spMkLst>
            <pc:docMk/>
            <pc:sldMk cId="3774950991" sldId="467"/>
            <ac:spMk id="2" creationId="{816CF7A1-60B8-7F4D-195B-CFEA8D5C47C8}"/>
          </ac:spMkLst>
        </pc:spChg>
        <pc:spChg chg="mod">
          <ac:chgData name="Patrick Yeboah" userId="2341f12c-eda5-4eb4-b1f2-88e9af048fa2" providerId="ADAL" clId="{7DB26D58-AC55-44F3-B9BF-62D5BD86E5BB}" dt="2025-10-20T21:42:30.059" v="1636" actId="21"/>
          <ac:spMkLst>
            <pc:docMk/>
            <pc:sldMk cId="3774950991" sldId="467"/>
            <ac:spMk id="3" creationId="{F7205EBC-1435-0DAE-8F47-7870912E804C}"/>
          </ac:spMkLst>
        </pc:spChg>
      </pc:sldChg>
      <pc:sldChg chg="modSp add mod">
        <pc:chgData name="Patrick Yeboah" userId="2341f12c-eda5-4eb4-b1f2-88e9af048fa2" providerId="ADAL" clId="{7DB26D58-AC55-44F3-B9BF-62D5BD86E5BB}" dt="2025-10-20T21:42:38.211" v="1640" actId="20577"/>
        <pc:sldMkLst>
          <pc:docMk/>
          <pc:sldMk cId="271516400" sldId="468"/>
        </pc:sldMkLst>
        <pc:spChg chg="mod">
          <ac:chgData name="Patrick Yeboah" userId="2341f12c-eda5-4eb4-b1f2-88e9af048fa2" providerId="ADAL" clId="{7DB26D58-AC55-44F3-B9BF-62D5BD86E5BB}" dt="2025-10-20T21:07:46.935" v="1324"/>
          <ac:spMkLst>
            <pc:docMk/>
            <pc:sldMk cId="271516400" sldId="468"/>
            <ac:spMk id="2" creationId="{39A05D8D-32CE-836F-C6C5-CE5677C9FFF4}"/>
          </ac:spMkLst>
        </pc:spChg>
        <pc:spChg chg="mod">
          <ac:chgData name="Patrick Yeboah" userId="2341f12c-eda5-4eb4-b1f2-88e9af048fa2" providerId="ADAL" clId="{7DB26D58-AC55-44F3-B9BF-62D5BD86E5BB}" dt="2025-10-20T21:42:38.211" v="1640" actId="20577"/>
          <ac:spMkLst>
            <pc:docMk/>
            <pc:sldMk cId="271516400" sldId="468"/>
            <ac:spMk id="3" creationId="{46B5A0A3-1EDA-DBFE-CD66-D6E7CB0430AF}"/>
          </ac:spMkLst>
        </pc:spChg>
      </pc:sldChg>
      <pc:sldChg chg="modSp new mod">
        <pc:chgData name="Patrick Yeboah" userId="2341f12c-eda5-4eb4-b1f2-88e9af048fa2" providerId="ADAL" clId="{7DB26D58-AC55-44F3-B9BF-62D5BD86E5BB}" dt="2025-10-20T21:14:00.419" v="1453" actId="20577"/>
        <pc:sldMkLst>
          <pc:docMk/>
          <pc:sldMk cId="4171298944" sldId="469"/>
        </pc:sldMkLst>
        <pc:spChg chg="mod">
          <ac:chgData name="Patrick Yeboah" userId="2341f12c-eda5-4eb4-b1f2-88e9af048fa2" providerId="ADAL" clId="{7DB26D58-AC55-44F3-B9BF-62D5BD86E5BB}" dt="2025-10-20T21:14:00.419" v="1453" actId="20577"/>
          <ac:spMkLst>
            <pc:docMk/>
            <pc:sldMk cId="4171298944" sldId="469"/>
            <ac:spMk id="2" creationId="{AE6F2AEB-970D-5673-401F-31AAD2D28767}"/>
          </ac:spMkLst>
        </pc:spChg>
        <pc:spChg chg="mod">
          <ac:chgData name="Patrick Yeboah" userId="2341f12c-eda5-4eb4-b1f2-88e9af048fa2" providerId="ADAL" clId="{7DB26D58-AC55-44F3-B9BF-62D5BD86E5BB}" dt="2025-10-20T21:13:54.373" v="1452" actId="20577"/>
          <ac:spMkLst>
            <pc:docMk/>
            <pc:sldMk cId="4171298944" sldId="469"/>
            <ac:spMk id="3" creationId="{E479A789-F2D8-46FD-7729-E4CF628206C3}"/>
          </ac:spMkLst>
        </pc:spChg>
      </pc:sldChg>
      <pc:sldChg chg="modSp new mod">
        <pc:chgData name="Patrick Yeboah" userId="2341f12c-eda5-4eb4-b1f2-88e9af048fa2" providerId="ADAL" clId="{7DB26D58-AC55-44F3-B9BF-62D5BD86E5BB}" dt="2025-10-20T21:44:56.145" v="1648" actId="20577"/>
        <pc:sldMkLst>
          <pc:docMk/>
          <pc:sldMk cId="3938536544" sldId="470"/>
        </pc:sldMkLst>
        <pc:spChg chg="mod">
          <ac:chgData name="Patrick Yeboah" userId="2341f12c-eda5-4eb4-b1f2-88e9af048fa2" providerId="ADAL" clId="{7DB26D58-AC55-44F3-B9BF-62D5BD86E5BB}" dt="2025-10-20T21:44:56.145" v="1648" actId="20577"/>
          <ac:spMkLst>
            <pc:docMk/>
            <pc:sldMk cId="3938536544" sldId="470"/>
            <ac:spMk id="2" creationId="{8B708407-F5E3-73FB-6255-C6E12CED0B27}"/>
          </ac:spMkLst>
        </pc:spChg>
        <pc:spChg chg="mod">
          <ac:chgData name="Patrick Yeboah" userId="2341f12c-eda5-4eb4-b1f2-88e9af048fa2" providerId="ADAL" clId="{7DB26D58-AC55-44F3-B9BF-62D5BD86E5BB}" dt="2025-10-20T21:41:00.685" v="1635" actId="20577"/>
          <ac:spMkLst>
            <pc:docMk/>
            <pc:sldMk cId="3938536544" sldId="470"/>
            <ac:spMk id="3" creationId="{94797ED2-5FCB-C11F-0FAE-58F9415264C6}"/>
          </ac:spMkLst>
        </pc:spChg>
      </pc:sldChg>
      <pc:sldChg chg="modSp new del mod">
        <pc:chgData name="Patrick Yeboah" userId="2341f12c-eda5-4eb4-b1f2-88e9af048fa2" providerId="ADAL" clId="{7DB26D58-AC55-44F3-B9BF-62D5BD86E5BB}" dt="2025-10-20T21:35:16.538" v="1596" actId="47"/>
        <pc:sldMkLst>
          <pc:docMk/>
          <pc:sldMk cId="2467965552" sldId="471"/>
        </pc:sldMkLst>
        <pc:spChg chg="mod">
          <ac:chgData name="Patrick Yeboah" userId="2341f12c-eda5-4eb4-b1f2-88e9af048fa2" providerId="ADAL" clId="{7DB26D58-AC55-44F3-B9BF-62D5BD86E5BB}" dt="2025-10-20T21:34:34.398" v="1586" actId="20577"/>
          <ac:spMkLst>
            <pc:docMk/>
            <pc:sldMk cId="2467965552" sldId="471"/>
            <ac:spMk id="3" creationId="{CB9CB68F-453D-C05C-EAC3-E5E83676EC1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625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6252"/>
          </a:xfrm>
          <a:prstGeom prst="rect">
            <a:avLst/>
          </a:prstGeom>
        </p:spPr>
        <p:txBody>
          <a:bodyPr vert="horz" lIns="91440" tIns="45720" rIns="91440" bIns="45720" rtlCol="0"/>
          <a:lstStyle>
            <a:lvl1pPr algn="r">
              <a:defRPr sz="1200"/>
            </a:lvl1pPr>
          </a:lstStyle>
          <a:p>
            <a:fld id="{B7A126F7-C520-466E-8A08-C83A624AAD89}" type="datetimeFigureOut">
              <a:rPr lang="en-GB" smtClean="0"/>
              <a:pPr/>
              <a:t>18/10/2025</a:t>
            </a:fld>
            <a:endParaRPr lang="en-GB"/>
          </a:p>
        </p:txBody>
      </p:sp>
      <p:sp>
        <p:nvSpPr>
          <p:cNvPr id="4" name="Slide Image Placeholder 3"/>
          <p:cNvSpPr>
            <a:spLocks noGrp="1" noRot="1" noChangeAspect="1"/>
          </p:cNvSpPr>
          <p:nvPr>
            <p:ph type="sldImg" idx="2"/>
          </p:nvPr>
        </p:nvSpPr>
        <p:spPr>
          <a:xfrm>
            <a:off x="917575" y="744538"/>
            <a:ext cx="4962525"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4399"/>
            <a:ext cx="5438140" cy="446627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7076"/>
            <a:ext cx="2945659" cy="49625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7076"/>
            <a:ext cx="2945659" cy="496252"/>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a:t>
            </a:fld>
            <a:endParaRPr lang="en-GB"/>
          </a:p>
        </p:txBody>
      </p:sp>
    </p:spTree>
    <p:extLst>
      <p:ext uri="{BB962C8B-B14F-4D97-AF65-F5344CB8AC3E}">
        <p14:creationId xmlns:p14="http://schemas.microsoft.com/office/powerpoint/2010/main" val="24999244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18/10/2025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18/10/2025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18/10/2025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18/10/2025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18/10/2025</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18/10/2025</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18/10/2025</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18/10/2025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18/10/2025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18/10/2025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18/10/2025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18/10/2025</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18/10/2025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471564"/>
            <a:ext cx="7772400" cy="1053444"/>
          </a:xfrm>
        </p:spPr>
        <p:txBody>
          <a:bodyPr/>
          <a:lstStyle/>
          <a:p>
            <a:r>
              <a:rPr lang="en-GB" dirty="0">
                <a:solidFill>
                  <a:srgbClr val="FFFF00"/>
                </a:solidFill>
              </a:rPr>
              <a:t>MBA International Business</a:t>
            </a:r>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187624" y="2852936"/>
            <a:ext cx="6400800" cy="2525780"/>
          </a:xfrm>
        </p:spPr>
        <p:txBody>
          <a:bodyPr>
            <a:normAutofit lnSpcReduction="10000"/>
          </a:bodyPr>
          <a:lstStyle/>
          <a:p>
            <a:r>
              <a:rPr lang="en-GB" sz="3600" dirty="0">
                <a:solidFill>
                  <a:srgbClr val="FFFF00"/>
                </a:solidFill>
              </a:rPr>
              <a:t>Financial Management </a:t>
            </a:r>
            <a:r>
              <a:rPr lang="en-GB" sz="2800" dirty="0">
                <a:solidFill>
                  <a:srgbClr val="FFFF00"/>
                </a:solidFill>
              </a:rPr>
              <a:t>(LCMB7002) </a:t>
            </a:r>
          </a:p>
          <a:p>
            <a:endParaRPr lang="en-GB" dirty="0">
              <a:solidFill>
                <a:schemeClr val="bg1"/>
              </a:solidFill>
            </a:endParaRPr>
          </a:p>
          <a:p>
            <a:r>
              <a:rPr lang="en-GB" dirty="0">
                <a:solidFill>
                  <a:schemeClr val="bg1"/>
                </a:solidFill>
              </a:rPr>
              <a:t>Financial performance analysis of the cash flow statement  </a:t>
            </a:r>
          </a:p>
          <a:p>
            <a:endParaRPr lang="en-GB" dirty="0">
              <a:solidFill>
                <a:schemeClr val="bg1"/>
              </a:solidFill>
            </a:endParaRP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C90C-402C-DBFA-684F-EA0C37B32476}"/>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E216080-4739-578C-4F06-4D3FD8527F67}"/>
              </a:ext>
            </a:extLst>
          </p:cNvPr>
          <p:cNvSpPr>
            <a:spLocks noGrp="1"/>
          </p:cNvSpPr>
          <p:nvPr>
            <p:ph idx="1"/>
          </p:nvPr>
        </p:nvSpPr>
        <p:spPr/>
        <p:txBody>
          <a:bodyPr>
            <a:normAutofit fontScale="85000" lnSpcReduction="10000"/>
          </a:bodyPr>
          <a:lstStyle/>
          <a:p>
            <a:r>
              <a:rPr lang="en-GB" dirty="0"/>
              <a:t>By the end of this lecture you should be able to:</a:t>
            </a:r>
          </a:p>
          <a:p>
            <a:r>
              <a:rPr lang="en-GB" dirty="0"/>
              <a:t>discuss the crucial importance of cash to a business;</a:t>
            </a:r>
          </a:p>
          <a:p>
            <a:r>
              <a:rPr lang="en-GB" dirty="0"/>
              <a:t>explain the nature of the statement of cash flows and discuss how it can be helpful in identifying cash flow problems;</a:t>
            </a:r>
          </a:p>
          <a:p>
            <a:r>
              <a:rPr lang="en-GB" dirty="0"/>
              <a:t>prepare a statement of cash flows; and</a:t>
            </a:r>
          </a:p>
          <a:p>
            <a:r>
              <a:rPr lang="en-GB" dirty="0"/>
              <a:t>interpret a statement of cash flows.</a:t>
            </a:r>
          </a:p>
          <a:p>
            <a:r>
              <a:rPr lang="en-GB" dirty="0"/>
              <a:t>Ratio Analyse using cashflows statement </a:t>
            </a:r>
          </a:p>
        </p:txBody>
      </p:sp>
      <p:sp>
        <p:nvSpPr>
          <p:cNvPr id="4" name="Slide Number Placeholder 3">
            <a:extLst>
              <a:ext uri="{FF2B5EF4-FFF2-40B4-BE49-F238E27FC236}">
                <a16:creationId xmlns:a16="http://schemas.microsoft.com/office/drawing/2014/main" id="{6319E710-353C-A82E-18D8-B3EBBA35777E}"/>
              </a:ext>
            </a:extLst>
          </p:cNvPr>
          <p:cNvSpPr>
            <a:spLocks noGrp="1"/>
          </p:cNvSpPr>
          <p:nvPr>
            <p:ph type="sldNum" sz="quarter" idx="12"/>
          </p:nvPr>
        </p:nvSpPr>
        <p:spPr/>
        <p:txBody>
          <a:bodyPr/>
          <a:lstStyle/>
          <a:p>
            <a:fld id="{C3F65BB1-9206-4D7F-97F9-47DCC7DC6334}" type="slidenum">
              <a:rPr lang="en-GB" smtClean="0"/>
              <a:pPr/>
              <a:t>2</a:t>
            </a:fld>
            <a:endParaRPr lang="en-GB"/>
          </a:p>
        </p:txBody>
      </p:sp>
    </p:spTree>
    <p:extLst>
      <p:ext uri="{BB962C8B-B14F-4D97-AF65-F5344CB8AC3E}">
        <p14:creationId xmlns:p14="http://schemas.microsoft.com/office/powerpoint/2010/main" val="128163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352F2-AE83-3BB0-556B-068D4776306E}"/>
              </a:ext>
            </a:extLst>
          </p:cNvPr>
          <p:cNvSpPr>
            <a:spLocks noGrp="1"/>
          </p:cNvSpPr>
          <p:nvPr>
            <p:ph type="title"/>
          </p:nvPr>
        </p:nvSpPr>
        <p:spPr/>
        <p:txBody>
          <a:bodyPr>
            <a:normAutofit fontScale="90000"/>
          </a:bodyPr>
          <a:lstStyle/>
          <a:p>
            <a:r>
              <a:rPr lang="en-GB" dirty="0"/>
              <a:t>WHY IS CASH SO IMPORTANT?</a:t>
            </a:r>
          </a:p>
        </p:txBody>
      </p:sp>
      <p:sp>
        <p:nvSpPr>
          <p:cNvPr id="3" name="Content Placeholder 2">
            <a:extLst>
              <a:ext uri="{FF2B5EF4-FFF2-40B4-BE49-F238E27FC236}">
                <a16:creationId xmlns:a16="http://schemas.microsoft.com/office/drawing/2014/main" id="{DE419777-C17A-9153-ECAB-D0888C96F5BC}"/>
              </a:ext>
            </a:extLst>
          </p:cNvPr>
          <p:cNvSpPr>
            <a:spLocks noGrp="1"/>
          </p:cNvSpPr>
          <p:nvPr>
            <p:ph idx="1"/>
          </p:nvPr>
        </p:nvSpPr>
        <p:spPr/>
        <p:txBody>
          <a:bodyPr>
            <a:normAutofit fontScale="62500" lnSpcReduction="20000"/>
          </a:bodyPr>
          <a:lstStyle/>
          <a:p>
            <a:r>
              <a:rPr lang="en-GB" dirty="0"/>
              <a:t>The importance of cash lies in the fact that people will only normally accept cash in settlement of their claims. If a business wants to employ people, it must pay them in cash. If it wants to buy a new non-current asset, it must normally pay the seller in cash (perhaps after a short period of credit).</a:t>
            </a:r>
          </a:p>
          <a:p>
            <a:r>
              <a:rPr lang="en-GB" dirty="0"/>
              <a:t>When businesses fail, it is nearly always their inability to find the cash to pay amounts owed that really pushes them under. Cash generation is vital for businesses to survive and to be able to take advantage of commercial opportunities. These are the things that make cash the pre-eminent business asset. </a:t>
            </a:r>
          </a:p>
          <a:p>
            <a:r>
              <a:rPr lang="en-GB" dirty="0"/>
              <a:t>During an economic downturn, the ability to generate cash takes on even greater importance. Banks become more cautious in their lending and businesses with weak cash flows often find it difficult to obtain finance</a:t>
            </a:r>
          </a:p>
        </p:txBody>
      </p:sp>
      <p:sp>
        <p:nvSpPr>
          <p:cNvPr id="4" name="Slide Number Placeholder 3">
            <a:extLst>
              <a:ext uri="{FF2B5EF4-FFF2-40B4-BE49-F238E27FC236}">
                <a16:creationId xmlns:a16="http://schemas.microsoft.com/office/drawing/2014/main" id="{219E1FC4-D7C0-10FB-869F-7FE3046154F2}"/>
              </a:ext>
            </a:extLst>
          </p:cNvPr>
          <p:cNvSpPr>
            <a:spLocks noGrp="1"/>
          </p:cNvSpPr>
          <p:nvPr>
            <p:ph type="sldNum" sz="quarter" idx="12"/>
          </p:nvPr>
        </p:nvSpPr>
        <p:spPr/>
        <p:txBody>
          <a:bodyPr/>
          <a:lstStyle/>
          <a:p>
            <a:fld id="{C3F65BB1-9206-4D7F-97F9-47DCC7DC6334}" type="slidenum">
              <a:rPr lang="en-GB" smtClean="0"/>
              <a:pPr/>
              <a:t>3</a:t>
            </a:fld>
            <a:endParaRPr lang="en-GB"/>
          </a:p>
        </p:txBody>
      </p:sp>
    </p:spTree>
    <p:extLst>
      <p:ext uri="{BB962C8B-B14F-4D97-AF65-F5344CB8AC3E}">
        <p14:creationId xmlns:p14="http://schemas.microsoft.com/office/powerpoint/2010/main" val="2454999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E2321-4D13-B2F2-5EEB-9CB5AEC52A18}"/>
              </a:ext>
            </a:extLst>
          </p:cNvPr>
          <p:cNvSpPr>
            <a:spLocks noGrp="1"/>
          </p:cNvSpPr>
          <p:nvPr>
            <p:ph type="title"/>
          </p:nvPr>
        </p:nvSpPr>
        <p:spPr/>
        <p:txBody>
          <a:bodyPr>
            <a:normAutofit fontScale="90000"/>
          </a:bodyPr>
          <a:lstStyle/>
          <a:p>
            <a:r>
              <a:rPr lang="en-GB" dirty="0"/>
              <a:t>THE RELATIONSHIP BETWEEN THE FINANCIAL STATEMENTS</a:t>
            </a:r>
          </a:p>
        </p:txBody>
      </p:sp>
      <p:sp>
        <p:nvSpPr>
          <p:cNvPr id="3" name="Content Placeholder 2">
            <a:extLst>
              <a:ext uri="{FF2B5EF4-FFF2-40B4-BE49-F238E27FC236}">
                <a16:creationId xmlns:a16="http://schemas.microsoft.com/office/drawing/2014/main" id="{29B4EA53-58E0-C555-1888-1A6ABA7AD0BB}"/>
              </a:ext>
            </a:extLst>
          </p:cNvPr>
          <p:cNvSpPr>
            <a:spLocks noGrp="1"/>
          </p:cNvSpPr>
          <p:nvPr>
            <p:ph idx="1"/>
          </p:nvPr>
        </p:nvSpPr>
        <p:spPr/>
        <p:txBody>
          <a:bodyPr>
            <a:normAutofit fontScale="70000" lnSpcReduction="20000"/>
          </a:bodyPr>
          <a:lstStyle/>
          <a:p>
            <a:r>
              <a:rPr lang="en-GB" dirty="0"/>
              <a:t>The relationship between the three major statements is shown in Figure 5.1. </a:t>
            </a:r>
          </a:p>
          <a:p>
            <a:r>
              <a:rPr lang="en-GB" dirty="0"/>
              <a:t>The statement of financial position shows the various assets (including cash) and claims (including the shareholders’ equity) of the business at a particular point in time. </a:t>
            </a:r>
          </a:p>
          <a:p>
            <a:r>
              <a:rPr lang="en-GB" dirty="0"/>
              <a:t>The statement of cash flows and the income statement explain the changes over a period to two of the items in the statement of financial position. </a:t>
            </a:r>
          </a:p>
          <a:p>
            <a:r>
              <a:rPr lang="en-GB" dirty="0"/>
              <a:t>The statement of cash flows explains the changes to cash.</a:t>
            </a:r>
          </a:p>
          <a:p>
            <a:r>
              <a:rPr lang="en-GB" dirty="0"/>
              <a:t>The income statement explains changes to equity, arising from trading operations.</a:t>
            </a:r>
          </a:p>
        </p:txBody>
      </p:sp>
      <p:sp>
        <p:nvSpPr>
          <p:cNvPr id="4" name="Slide Number Placeholder 3">
            <a:extLst>
              <a:ext uri="{FF2B5EF4-FFF2-40B4-BE49-F238E27FC236}">
                <a16:creationId xmlns:a16="http://schemas.microsoft.com/office/drawing/2014/main" id="{CC2A7E7B-1A6E-49BD-8F70-40F6AC640B8D}"/>
              </a:ext>
            </a:extLst>
          </p:cNvPr>
          <p:cNvSpPr>
            <a:spLocks noGrp="1"/>
          </p:cNvSpPr>
          <p:nvPr>
            <p:ph type="sldNum" sz="quarter" idx="12"/>
          </p:nvPr>
        </p:nvSpPr>
        <p:spPr/>
        <p:txBody>
          <a:bodyPr/>
          <a:lstStyle/>
          <a:p>
            <a:fld id="{C3F65BB1-9206-4D7F-97F9-47DCC7DC6334}" type="slidenum">
              <a:rPr lang="en-GB" smtClean="0"/>
              <a:pPr/>
              <a:t>4</a:t>
            </a:fld>
            <a:endParaRPr lang="en-GB"/>
          </a:p>
        </p:txBody>
      </p:sp>
    </p:spTree>
    <p:extLst>
      <p:ext uri="{BB962C8B-B14F-4D97-AF65-F5344CB8AC3E}">
        <p14:creationId xmlns:p14="http://schemas.microsoft.com/office/powerpoint/2010/main" val="2480871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C2700-CDFC-3F07-8126-B4E3CE9A2044}"/>
              </a:ext>
            </a:extLst>
          </p:cNvPr>
          <p:cNvSpPr>
            <a:spLocks noGrp="1"/>
          </p:cNvSpPr>
          <p:nvPr>
            <p:ph type="title"/>
          </p:nvPr>
        </p:nvSpPr>
        <p:spPr/>
        <p:txBody>
          <a:bodyPr>
            <a:normAutofit fontScale="90000"/>
          </a:bodyPr>
          <a:lstStyle/>
          <a:p>
            <a:r>
              <a:rPr lang="en-GB" dirty="0"/>
              <a:t>THE RELATIONSHIP BETWEEN THE FINANCIAL STATEMENTS</a:t>
            </a:r>
          </a:p>
        </p:txBody>
      </p:sp>
      <p:pic>
        <p:nvPicPr>
          <p:cNvPr id="5" name="Content Placeholder 4">
            <a:extLst>
              <a:ext uri="{FF2B5EF4-FFF2-40B4-BE49-F238E27FC236}">
                <a16:creationId xmlns:a16="http://schemas.microsoft.com/office/drawing/2014/main" id="{B39A3FA8-41F8-8419-5AC2-24940B4ABA10}"/>
              </a:ext>
            </a:extLst>
          </p:cNvPr>
          <p:cNvPicPr>
            <a:picLocks noGrp="1" noChangeAspect="1"/>
          </p:cNvPicPr>
          <p:nvPr>
            <p:ph idx="1"/>
          </p:nvPr>
        </p:nvPicPr>
        <p:blipFill>
          <a:blip r:embed="rId2"/>
          <a:stretch>
            <a:fillRect/>
          </a:stretch>
        </p:blipFill>
        <p:spPr>
          <a:xfrm>
            <a:off x="971600" y="2086769"/>
            <a:ext cx="7200799" cy="2943225"/>
          </a:xfrm>
          <a:prstGeom prst="rect">
            <a:avLst/>
          </a:prstGeom>
        </p:spPr>
      </p:pic>
      <p:sp>
        <p:nvSpPr>
          <p:cNvPr id="4" name="Slide Number Placeholder 3">
            <a:extLst>
              <a:ext uri="{FF2B5EF4-FFF2-40B4-BE49-F238E27FC236}">
                <a16:creationId xmlns:a16="http://schemas.microsoft.com/office/drawing/2014/main" id="{6B7A0C3C-1397-7DD9-EE04-1F615F31D246}"/>
              </a:ext>
            </a:extLst>
          </p:cNvPr>
          <p:cNvSpPr>
            <a:spLocks noGrp="1"/>
          </p:cNvSpPr>
          <p:nvPr>
            <p:ph type="sldNum" sz="quarter" idx="12"/>
          </p:nvPr>
        </p:nvSpPr>
        <p:spPr/>
        <p:txBody>
          <a:bodyPr/>
          <a:lstStyle/>
          <a:p>
            <a:fld id="{C3F65BB1-9206-4D7F-97F9-47DCC7DC6334}" type="slidenum">
              <a:rPr lang="en-GB" smtClean="0"/>
              <a:pPr/>
              <a:t>5</a:t>
            </a:fld>
            <a:endParaRPr lang="en-GB"/>
          </a:p>
        </p:txBody>
      </p:sp>
    </p:spTree>
    <p:extLst>
      <p:ext uri="{BB962C8B-B14F-4D97-AF65-F5344CB8AC3E}">
        <p14:creationId xmlns:p14="http://schemas.microsoft.com/office/powerpoint/2010/main" val="985026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5A5EC-88FD-DDE2-652B-A707D6534ECF}"/>
              </a:ext>
            </a:extLst>
          </p:cNvPr>
          <p:cNvSpPr>
            <a:spLocks noGrp="1"/>
          </p:cNvSpPr>
          <p:nvPr>
            <p:ph type="title"/>
          </p:nvPr>
        </p:nvSpPr>
        <p:spPr/>
        <p:txBody>
          <a:bodyPr/>
          <a:lstStyle/>
          <a:p>
            <a:r>
              <a:rPr lang="en-GB" dirty="0"/>
              <a:t>Cashflows Presentations</a:t>
            </a:r>
          </a:p>
        </p:txBody>
      </p:sp>
      <p:sp>
        <p:nvSpPr>
          <p:cNvPr id="3" name="Content Placeholder 2">
            <a:extLst>
              <a:ext uri="{FF2B5EF4-FFF2-40B4-BE49-F238E27FC236}">
                <a16:creationId xmlns:a16="http://schemas.microsoft.com/office/drawing/2014/main" id="{C934288A-AF97-35B3-3BF5-5DF246A7B837}"/>
              </a:ext>
            </a:extLst>
          </p:cNvPr>
          <p:cNvSpPr>
            <a:spLocks noGrp="1"/>
          </p:cNvSpPr>
          <p:nvPr>
            <p:ph idx="1"/>
          </p:nvPr>
        </p:nvSpPr>
        <p:spPr/>
        <p:txBody>
          <a:bodyPr>
            <a:normAutofit fontScale="92500" lnSpcReduction="20000"/>
          </a:bodyPr>
          <a:lstStyle/>
          <a:p>
            <a:r>
              <a:rPr lang="en-GB" b="1" dirty="0"/>
              <a:t>Direct presentation</a:t>
            </a:r>
            <a:r>
              <a:rPr lang="en-GB" dirty="0"/>
              <a:t>: Operating cash flows are presented as a list of cash flows: cash in from sales, cash out for operating expenses, etc. This is a simple but rarely used method, as the indirect presentation is more common.</a:t>
            </a:r>
          </a:p>
          <a:p>
            <a:r>
              <a:rPr lang="en-GB" b="1" dirty="0"/>
              <a:t>Indirect presentation</a:t>
            </a:r>
            <a:r>
              <a:rPr lang="en-GB" dirty="0"/>
              <a:t>: Operating cash flows are presented as a reconciliation from profit to cash flow. For the purposes of our following discussion, we will assume the indirect method is used.</a:t>
            </a:r>
          </a:p>
          <a:p>
            <a:endParaRPr lang="en-GB" dirty="0"/>
          </a:p>
        </p:txBody>
      </p:sp>
      <p:sp>
        <p:nvSpPr>
          <p:cNvPr id="4" name="Slide Number Placeholder 3">
            <a:extLst>
              <a:ext uri="{FF2B5EF4-FFF2-40B4-BE49-F238E27FC236}">
                <a16:creationId xmlns:a16="http://schemas.microsoft.com/office/drawing/2014/main" id="{F42561E2-41E5-28CC-BA87-D1C9101EB922}"/>
              </a:ext>
            </a:extLst>
          </p:cNvPr>
          <p:cNvSpPr>
            <a:spLocks noGrp="1"/>
          </p:cNvSpPr>
          <p:nvPr>
            <p:ph type="sldNum" sz="quarter" idx="12"/>
          </p:nvPr>
        </p:nvSpPr>
        <p:spPr/>
        <p:txBody>
          <a:bodyPr/>
          <a:lstStyle/>
          <a:p>
            <a:fld id="{C3F65BB1-9206-4D7F-97F9-47DCC7DC6334}" type="slidenum">
              <a:rPr lang="en-GB" smtClean="0"/>
              <a:pPr/>
              <a:t>6</a:t>
            </a:fld>
            <a:endParaRPr lang="en-GB"/>
          </a:p>
        </p:txBody>
      </p:sp>
    </p:spTree>
    <p:extLst>
      <p:ext uri="{BB962C8B-B14F-4D97-AF65-F5344CB8AC3E}">
        <p14:creationId xmlns:p14="http://schemas.microsoft.com/office/powerpoint/2010/main" val="1545202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D514-5E09-1BDD-3EDC-EDB17BD4D99C}"/>
              </a:ext>
            </a:extLst>
          </p:cNvPr>
          <p:cNvSpPr>
            <a:spLocks noGrp="1"/>
          </p:cNvSpPr>
          <p:nvPr>
            <p:ph type="title"/>
          </p:nvPr>
        </p:nvSpPr>
        <p:spPr/>
        <p:txBody>
          <a:bodyPr>
            <a:normAutofit fontScale="90000"/>
          </a:bodyPr>
          <a:lstStyle/>
          <a:p>
            <a:r>
              <a:rPr lang="en-GB" dirty="0"/>
              <a:t>THE MAIN FEATURES OF THE STATEMENT OF CASH FLOWS</a:t>
            </a:r>
          </a:p>
        </p:txBody>
      </p:sp>
      <p:sp>
        <p:nvSpPr>
          <p:cNvPr id="3" name="Content Placeholder 2">
            <a:extLst>
              <a:ext uri="{FF2B5EF4-FFF2-40B4-BE49-F238E27FC236}">
                <a16:creationId xmlns:a16="http://schemas.microsoft.com/office/drawing/2014/main" id="{40A8DB00-67E2-CBFD-DF93-A0A39AB16974}"/>
              </a:ext>
            </a:extLst>
          </p:cNvPr>
          <p:cNvSpPr>
            <a:spLocks noGrp="1"/>
          </p:cNvSpPr>
          <p:nvPr>
            <p:ph idx="1"/>
          </p:nvPr>
        </p:nvSpPr>
        <p:spPr/>
        <p:txBody>
          <a:bodyPr>
            <a:normAutofit fontScale="70000" lnSpcReduction="20000"/>
          </a:bodyPr>
          <a:lstStyle/>
          <a:p>
            <a:r>
              <a:rPr lang="en-GB" dirty="0"/>
              <a:t>The statement of cash flows summarises the inflows and outflows of cash (and cash equivalents) for a business over a period. </a:t>
            </a:r>
          </a:p>
          <a:p>
            <a:r>
              <a:rPr lang="en-GB" dirty="0"/>
              <a:t>To make the statement easier to understand, these cash flows are divided into categories (for example, those relating to investments in non-current assets). Cash inflows and outflows falling within each category are added together and the totals for each category are reported on the statement of cash flows. </a:t>
            </a:r>
          </a:p>
          <a:p>
            <a:r>
              <a:rPr lang="en-GB" dirty="0"/>
              <a:t>By adding the totals for each category together, an overall total is achieved that reveals the net increase or decrease in cash (and cash equivalents) over the period.</a:t>
            </a:r>
          </a:p>
        </p:txBody>
      </p:sp>
      <p:sp>
        <p:nvSpPr>
          <p:cNvPr id="4" name="Slide Number Placeholder 3">
            <a:extLst>
              <a:ext uri="{FF2B5EF4-FFF2-40B4-BE49-F238E27FC236}">
                <a16:creationId xmlns:a16="http://schemas.microsoft.com/office/drawing/2014/main" id="{46BEDA27-C2EA-2A59-9D95-1BDF8372BFDB}"/>
              </a:ext>
            </a:extLst>
          </p:cNvPr>
          <p:cNvSpPr>
            <a:spLocks noGrp="1"/>
          </p:cNvSpPr>
          <p:nvPr>
            <p:ph type="sldNum" sz="quarter" idx="12"/>
          </p:nvPr>
        </p:nvSpPr>
        <p:spPr/>
        <p:txBody>
          <a:bodyPr/>
          <a:lstStyle/>
          <a:p>
            <a:fld id="{C3F65BB1-9206-4D7F-97F9-47DCC7DC6334}" type="slidenum">
              <a:rPr lang="en-GB" smtClean="0"/>
              <a:pPr/>
              <a:t>7</a:t>
            </a:fld>
            <a:endParaRPr lang="en-GB"/>
          </a:p>
        </p:txBody>
      </p:sp>
    </p:spTree>
    <p:extLst>
      <p:ext uri="{BB962C8B-B14F-4D97-AF65-F5344CB8AC3E}">
        <p14:creationId xmlns:p14="http://schemas.microsoft.com/office/powerpoint/2010/main" val="2248167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E783A-3570-A3A4-A71B-41BA2A8389D4}"/>
              </a:ext>
            </a:extLst>
          </p:cNvPr>
          <p:cNvSpPr>
            <a:spLocks noGrp="1"/>
          </p:cNvSpPr>
          <p:nvPr>
            <p:ph type="title"/>
          </p:nvPr>
        </p:nvSpPr>
        <p:spPr/>
        <p:txBody>
          <a:bodyPr>
            <a:normAutofit fontScale="90000"/>
          </a:bodyPr>
          <a:lstStyle/>
          <a:p>
            <a:r>
              <a:rPr lang="en-GB" dirty="0"/>
              <a:t>A DEFINITION OF CASH AND CASH EQUIVALENTS</a:t>
            </a:r>
          </a:p>
        </p:txBody>
      </p:sp>
      <p:sp>
        <p:nvSpPr>
          <p:cNvPr id="3" name="Content Placeholder 2">
            <a:extLst>
              <a:ext uri="{FF2B5EF4-FFF2-40B4-BE49-F238E27FC236}">
                <a16:creationId xmlns:a16="http://schemas.microsoft.com/office/drawing/2014/main" id="{3AE6E208-D08A-D7A0-178D-7CA0AC98893C}"/>
              </a:ext>
            </a:extLst>
          </p:cNvPr>
          <p:cNvSpPr>
            <a:spLocks noGrp="1"/>
          </p:cNvSpPr>
          <p:nvPr>
            <p:ph idx="1"/>
          </p:nvPr>
        </p:nvSpPr>
        <p:spPr/>
        <p:txBody>
          <a:bodyPr>
            <a:normAutofit fontScale="85000" lnSpcReduction="20000"/>
          </a:bodyPr>
          <a:lstStyle/>
          <a:p>
            <a:r>
              <a:rPr lang="en-GB" dirty="0"/>
              <a:t>IAS 7 defines cash as notes and coins in hand and deposits in banks and similar institutions that are accessible to the business on demand. </a:t>
            </a:r>
          </a:p>
          <a:p>
            <a:r>
              <a:rPr lang="en-GB" dirty="0"/>
              <a:t>Cash equivalents are short-term, highly liquid investments that can be readily convertible to known amounts of cash. </a:t>
            </a:r>
          </a:p>
          <a:p>
            <a:r>
              <a:rPr lang="en-GB" dirty="0"/>
              <a:t> They are also subject to an insignificant risk of changes of value. Figure 5.2 sets out this definition of cash equivalents in the form of a decision chart.</a:t>
            </a:r>
          </a:p>
        </p:txBody>
      </p:sp>
      <p:sp>
        <p:nvSpPr>
          <p:cNvPr id="4" name="Slide Number Placeholder 3">
            <a:extLst>
              <a:ext uri="{FF2B5EF4-FFF2-40B4-BE49-F238E27FC236}">
                <a16:creationId xmlns:a16="http://schemas.microsoft.com/office/drawing/2014/main" id="{2CCA4F7B-113D-0EF9-D0AE-2D75B0099BEF}"/>
              </a:ext>
            </a:extLst>
          </p:cNvPr>
          <p:cNvSpPr>
            <a:spLocks noGrp="1"/>
          </p:cNvSpPr>
          <p:nvPr>
            <p:ph type="sldNum" sz="quarter" idx="12"/>
          </p:nvPr>
        </p:nvSpPr>
        <p:spPr/>
        <p:txBody>
          <a:bodyPr/>
          <a:lstStyle/>
          <a:p>
            <a:fld id="{C3F65BB1-9206-4D7F-97F9-47DCC7DC6334}" type="slidenum">
              <a:rPr lang="en-GB" smtClean="0"/>
              <a:pPr/>
              <a:t>8</a:t>
            </a:fld>
            <a:endParaRPr lang="en-GB"/>
          </a:p>
        </p:txBody>
      </p:sp>
    </p:spTree>
    <p:extLst>
      <p:ext uri="{BB962C8B-B14F-4D97-AF65-F5344CB8AC3E}">
        <p14:creationId xmlns:p14="http://schemas.microsoft.com/office/powerpoint/2010/main" val="1424693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E2E46-0AD7-F3E7-48DE-59799B93462E}"/>
              </a:ext>
            </a:extLst>
          </p:cNvPr>
          <p:cNvSpPr>
            <a:spLocks noGrp="1"/>
          </p:cNvSpPr>
          <p:nvPr>
            <p:ph type="title"/>
          </p:nvPr>
        </p:nvSpPr>
        <p:spPr/>
        <p:txBody>
          <a:bodyPr>
            <a:normAutofit fontScale="90000"/>
          </a:bodyPr>
          <a:lstStyle/>
          <a:p>
            <a:r>
              <a:rPr lang="en-GB" dirty="0"/>
              <a:t>THE LAYOUT OF THE STATEMENT OF CASH FLOWS</a:t>
            </a:r>
          </a:p>
        </p:txBody>
      </p:sp>
      <p:sp>
        <p:nvSpPr>
          <p:cNvPr id="4" name="Slide Number Placeholder 3">
            <a:extLst>
              <a:ext uri="{FF2B5EF4-FFF2-40B4-BE49-F238E27FC236}">
                <a16:creationId xmlns:a16="http://schemas.microsoft.com/office/drawing/2014/main" id="{09641DBA-98A7-E694-A8E3-471006DB6A19}"/>
              </a:ext>
            </a:extLst>
          </p:cNvPr>
          <p:cNvSpPr>
            <a:spLocks noGrp="1"/>
          </p:cNvSpPr>
          <p:nvPr>
            <p:ph type="sldNum" sz="quarter" idx="12"/>
          </p:nvPr>
        </p:nvSpPr>
        <p:spPr/>
        <p:txBody>
          <a:bodyPr/>
          <a:lstStyle/>
          <a:p>
            <a:fld id="{C3F65BB1-9206-4D7F-97F9-47DCC7DC6334}" type="slidenum">
              <a:rPr lang="en-GB" smtClean="0"/>
              <a:pPr/>
              <a:t>9</a:t>
            </a:fld>
            <a:endParaRPr lang="en-GB"/>
          </a:p>
        </p:txBody>
      </p:sp>
      <p:pic>
        <p:nvPicPr>
          <p:cNvPr id="6" name="Content Placeholder 5">
            <a:extLst>
              <a:ext uri="{FF2B5EF4-FFF2-40B4-BE49-F238E27FC236}">
                <a16:creationId xmlns:a16="http://schemas.microsoft.com/office/drawing/2014/main" id="{F3C9293B-03FE-70DA-FD64-15EC6CA0DD1E}"/>
              </a:ext>
            </a:extLst>
          </p:cNvPr>
          <p:cNvPicPr>
            <a:picLocks noGrp="1" noChangeAspect="1"/>
          </p:cNvPicPr>
          <p:nvPr>
            <p:ph idx="1"/>
          </p:nvPr>
        </p:nvPicPr>
        <p:blipFill>
          <a:blip r:embed="rId2"/>
          <a:stretch>
            <a:fillRect/>
          </a:stretch>
        </p:blipFill>
        <p:spPr>
          <a:xfrm>
            <a:off x="1403648" y="1600200"/>
            <a:ext cx="6192688" cy="3916363"/>
          </a:xfrm>
          <a:prstGeom prst="rect">
            <a:avLst/>
          </a:prstGeom>
        </p:spPr>
      </p:pic>
    </p:spTree>
    <p:extLst>
      <p:ext uri="{BB962C8B-B14F-4D97-AF65-F5344CB8AC3E}">
        <p14:creationId xmlns:p14="http://schemas.microsoft.com/office/powerpoint/2010/main" val="2479984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68C5-6820-5857-F3E5-E1A35BC04B4C}"/>
              </a:ext>
            </a:extLst>
          </p:cNvPr>
          <p:cNvSpPr>
            <a:spLocks noGrp="1"/>
          </p:cNvSpPr>
          <p:nvPr>
            <p:ph type="title"/>
          </p:nvPr>
        </p:nvSpPr>
        <p:spPr/>
        <p:txBody>
          <a:bodyPr>
            <a:normAutofit fontScale="90000"/>
          </a:bodyPr>
          <a:lstStyle/>
          <a:p>
            <a:r>
              <a:rPr lang="en-GB" dirty="0"/>
              <a:t>Cash flows from operating activities</a:t>
            </a:r>
            <a:br>
              <a:rPr lang="en-GB" dirty="0"/>
            </a:br>
            <a:endParaRPr lang="en-GB" dirty="0"/>
          </a:p>
        </p:txBody>
      </p:sp>
      <p:sp>
        <p:nvSpPr>
          <p:cNvPr id="3" name="Content Placeholder 2">
            <a:extLst>
              <a:ext uri="{FF2B5EF4-FFF2-40B4-BE49-F238E27FC236}">
                <a16:creationId xmlns:a16="http://schemas.microsoft.com/office/drawing/2014/main" id="{B8BB9682-30C9-1FED-8697-1A403F5AB60D}"/>
              </a:ext>
            </a:extLst>
          </p:cNvPr>
          <p:cNvSpPr>
            <a:spLocks noGrp="1"/>
          </p:cNvSpPr>
          <p:nvPr>
            <p:ph idx="1"/>
          </p:nvPr>
        </p:nvSpPr>
        <p:spPr/>
        <p:txBody>
          <a:bodyPr>
            <a:normAutofit fontScale="77500" lnSpcReduction="20000"/>
          </a:bodyPr>
          <a:lstStyle/>
          <a:p>
            <a:r>
              <a:rPr lang="en-GB" dirty="0"/>
              <a:t>These represent the cash inflows and outflows arising from normal day-to-day trading activities, after taking account of the tax paid and payments relating to financing costs (for equity and borrowings) linked to these activities. </a:t>
            </a:r>
          </a:p>
          <a:p>
            <a:r>
              <a:rPr lang="en-GB" dirty="0"/>
              <a:t>The cash inflows for the period are the amounts received from trade receivables (credit customers settling their accounts) and from cash sales for the period. </a:t>
            </a:r>
          </a:p>
          <a:p>
            <a:r>
              <a:rPr lang="en-GB" dirty="0"/>
              <a:t>The cash outflows for the period are the amounts paid for inventories, operating expenses (such as rent and wages) corporation tax, interest and dividends.</a:t>
            </a:r>
          </a:p>
        </p:txBody>
      </p:sp>
      <p:sp>
        <p:nvSpPr>
          <p:cNvPr id="4" name="Slide Number Placeholder 3">
            <a:extLst>
              <a:ext uri="{FF2B5EF4-FFF2-40B4-BE49-F238E27FC236}">
                <a16:creationId xmlns:a16="http://schemas.microsoft.com/office/drawing/2014/main" id="{54D4E50C-624D-BF8B-2C60-A4C9F8EAC9EF}"/>
              </a:ext>
            </a:extLst>
          </p:cNvPr>
          <p:cNvSpPr>
            <a:spLocks noGrp="1"/>
          </p:cNvSpPr>
          <p:nvPr>
            <p:ph type="sldNum" sz="quarter" idx="12"/>
          </p:nvPr>
        </p:nvSpPr>
        <p:spPr/>
        <p:txBody>
          <a:bodyPr/>
          <a:lstStyle/>
          <a:p>
            <a:fld id="{C3F65BB1-9206-4D7F-97F9-47DCC7DC6334}" type="slidenum">
              <a:rPr lang="en-GB" smtClean="0"/>
              <a:pPr/>
              <a:t>10</a:t>
            </a:fld>
            <a:endParaRPr lang="en-GB"/>
          </a:p>
        </p:txBody>
      </p:sp>
    </p:spTree>
    <p:extLst>
      <p:ext uri="{BB962C8B-B14F-4D97-AF65-F5344CB8AC3E}">
        <p14:creationId xmlns:p14="http://schemas.microsoft.com/office/powerpoint/2010/main" val="585005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62EE-4E7B-BCD9-D0BE-99BBFCB9B695}"/>
              </a:ext>
            </a:extLst>
          </p:cNvPr>
          <p:cNvSpPr>
            <a:spLocks noGrp="1"/>
          </p:cNvSpPr>
          <p:nvPr>
            <p:ph type="title"/>
          </p:nvPr>
        </p:nvSpPr>
        <p:spPr/>
        <p:txBody>
          <a:bodyPr>
            <a:normAutofit fontScale="90000"/>
          </a:bodyPr>
          <a:lstStyle/>
          <a:p>
            <a:r>
              <a:rPr lang="en-GB" dirty="0"/>
              <a:t>Cash flows from investing activities</a:t>
            </a:r>
          </a:p>
        </p:txBody>
      </p:sp>
      <p:sp>
        <p:nvSpPr>
          <p:cNvPr id="3" name="Content Placeholder 2">
            <a:extLst>
              <a:ext uri="{FF2B5EF4-FFF2-40B4-BE49-F238E27FC236}">
                <a16:creationId xmlns:a16="http://schemas.microsoft.com/office/drawing/2014/main" id="{98EFDEA1-77FF-A3F3-F536-7D092543E2CB}"/>
              </a:ext>
            </a:extLst>
          </p:cNvPr>
          <p:cNvSpPr>
            <a:spLocks noGrp="1"/>
          </p:cNvSpPr>
          <p:nvPr>
            <p:ph idx="1"/>
          </p:nvPr>
        </p:nvSpPr>
        <p:spPr/>
        <p:txBody>
          <a:bodyPr>
            <a:normAutofit fontScale="85000" lnSpcReduction="20000"/>
          </a:bodyPr>
          <a:lstStyle/>
          <a:p>
            <a:r>
              <a:rPr lang="en-GB" dirty="0"/>
              <a:t>These include cash outflows to acquire non-current assets and cash inflows from their disposal. </a:t>
            </a:r>
          </a:p>
          <a:p>
            <a:r>
              <a:rPr lang="en-GB" dirty="0"/>
              <a:t>In addition to items, such as property, plant and equipment, non-current assets might include financial investments made in loans or shares in another business.</a:t>
            </a:r>
          </a:p>
          <a:p>
            <a:r>
              <a:rPr lang="en-GB" dirty="0"/>
              <a:t>This section of the statement of cash flows also includes cash inflows arising from financial investments (loans and shares).</a:t>
            </a:r>
          </a:p>
        </p:txBody>
      </p:sp>
      <p:sp>
        <p:nvSpPr>
          <p:cNvPr id="4" name="Slide Number Placeholder 3">
            <a:extLst>
              <a:ext uri="{FF2B5EF4-FFF2-40B4-BE49-F238E27FC236}">
                <a16:creationId xmlns:a16="http://schemas.microsoft.com/office/drawing/2014/main" id="{10CA911E-B2C7-ACE6-620F-04F0F3BD9568}"/>
              </a:ext>
            </a:extLst>
          </p:cNvPr>
          <p:cNvSpPr>
            <a:spLocks noGrp="1"/>
          </p:cNvSpPr>
          <p:nvPr>
            <p:ph type="sldNum" sz="quarter" idx="12"/>
          </p:nvPr>
        </p:nvSpPr>
        <p:spPr/>
        <p:txBody>
          <a:bodyPr/>
          <a:lstStyle/>
          <a:p>
            <a:fld id="{C3F65BB1-9206-4D7F-97F9-47DCC7DC6334}" type="slidenum">
              <a:rPr lang="en-GB" smtClean="0"/>
              <a:pPr/>
              <a:t>11</a:t>
            </a:fld>
            <a:endParaRPr lang="en-GB"/>
          </a:p>
        </p:txBody>
      </p:sp>
    </p:spTree>
    <p:extLst>
      <p:ext uri="{BB962C8B-B14F-4D97-AF65-F5344CB8AC3E}">
        <p14:creationId xmlns:p14="http://schemas.microsoft.com/office/powerpoint/2010/main" val="143228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EB12-8298-45A9-9223-9EA1C2E8CD5B}"/>
              </a:ext>
            </a:extLst>
          </p:cNvPr>
          <p:cNvSpPr>
            <a:spLocks noGrp="1"/>
          </p:cNvSpPr>
          <p:nvPr>
            <p:ph type="title"/>
          </p:nvPr>
        </p:nvSpPr>
        <p:spPr/>
        <p:txBody>
          <a:bodyPr>
            <a:normAutofit fontScale="90000"/>
          </a:bodyPr>
          <a:lstStyle/>
          <a:p>
            <a:r>
              <a:rPr lang="en-GB" dirty="0"/>
              <a:t>Cash flows from financing activities</a:t>
            </a:r>
          </a:p>
        </p:txBody>
      </p:sp>
      <p:sp>
        <p:nvSpPr>
          <p:cNvPr id="3" name="Content Placeholder 2">
            <a:extLst>
              <a:ext uri="{FF2B5EF4-FFF2-40B4-BE49-F238E27FC236}">
                <a16:creationId xmlns:a16="http://schemas.microsoft.com/office/drawing/2014/main" id="{B2671C48-58B1-CA5F-88AD-1C1DA240BA4F}"/>
              </a:ext>
            </a:extLst>
          </p:cNvPr>
          <p:cNvSpPr>
            <a:spLocks noGrp="1"/>
          </p:cNvSpPr>
          <p:nvPr>
            <p:ph idx="1"/>
          </p:nvPr>
        </p:nvSpPr>
        <p:spPr/>
        <p:txBody>
          <a:bodyPr/>
          <a:lstStyle/>
          <a:p>
            <a:r>
              <a:rPr lang="en-GB" dirty="0"/>
              <a:t>These represent cash inflows and outflows relating to the long-term financing of the business.</a:t>
            </a:r>
          </a:p>
        </p:txBody>
      </p:sp>
      <p:sp>
        <p:nvSpPr>
          <p:cNvPr id="4" name="Slide Number Placeholder 3">
            <a:extLst>
              <a:ext uri="{FF2B5EF4-FFF2-40B4-BE49-F238E27FC236}">
                <a16:creationId xmlns:a16="http://schemas.microsoft.com/office/drawing/2014/main" id="{C65A621F-676A-AB1F-89F8-591C12285B71}"/>
              </a:ext>
            </a:extLst>
          </p:cNvPr>
          <p:cNvSpPr>
            <a:spLocks noGrp="1"/>
          </p:cNvSpPr>
          <p:nvPr>
            <p:ph type="sldNum" sz="quarter" idx="12"/>
          </p:nvPr>
        </p:nvSpPr>
        <p:spPr/>
        <p:txBody>
          <a:bodyPr/>
          <a:lstStyle/>
          <a:p>
            <a:fld id="{C3F65BB1-9206-4D7F-97F9-47DCC7DC6334}" type="slidenum">
              <a:rPr lang="en-GB" smtClean="0"/>
              <a:pPr/>
              <a:t>12</a:t>
            </a:fld>
            <a:endParaRPr lang="en-GB"/>
          </a:p>
        </p:txBody>
      </p:sp>
    </p:spTree>
    <p:extLst>
      <p:ext uri="{BB962C8B-B14F-4D97-AF65-F5344CB8AC3E}">
        <p14:creationId xmlns:p14="http://schemas.microsoft.com/office/powerpoint/2010/main" val="2868901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E3AE4-E2C8-DA76-0808-283A23E82FA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E12C5185-7B3B-ECA2-86B8-A8A39C8975B7}"/>
              </a:ext>
            </a:extLst>
          </p:cNvPr>
          <p:cNvSpPr>
            <a:spLocks noGrp="1"/>
          </p:cNvSpPr>
          <p:nvPr>
            <p:ph idx="1"/>
          </p:nvPr>
        </p:nvSpPr>
        <p:spPr/>
        <p:txBody>
          <a:bodyPr/>
          <a:lstStyle/>
          <a:p>
            <a:r>
              <a:rPr lang="en-GB" dirty="0"/>
              <a:t>What might be included as cash inflows from financing activities? Try to think of at least one example.</a:t>
            </a:r>
          </a:p>
        </p:txBody>
      </p:sp>
      <p:sp>
        <p:nvSpPr>
          <p:cNvPr id="4" name="Slide Number Placeholder 3">
            <a:extLst>
              <a:ext uri="{FF2B5EF4-FFF2-40B4-BE49-F238E27FC236}">
                <a16:creationId xmlns:a16="http://schemas.microsoft.com/office/drawing/2014/main" id="{CF62F736-1683-9B42-A36A-38BF03E5345C}"/>
              </a:ext>
            </a:extLst>
          </p:cNvPr>
          <p:cNvSpPr>
            <a:spLocks noGrp="1"/>
          </p:cNvSpPr>
          <p:nvPr>
            <p:ph type="sldNum" sz="quarter" idx="12"/>
          </p:nvPr>
        </p:nvSpPr>
        <p:spPr/>
        <p:txBody>
          <a:bodyPr/>
          <a:lstStyle/>
          <a:p>
            <a:fld id="{C3F65BB1-9206-4D7F-97F9-47DCC7DC6334}" type="slidenum">
              <a:rPr lang="en-GB" smtClean="0"/>
              <a:pPr/>
              <a:t>13</a:t>
            </a:fld>
            <a:endParaRPr lang="en-GB"/>
          </a:p>
        </p:txBody>
      </p:sp>
    </p:spTree>
    <p:extLst>
      <p:ext uri="{BB962C8B-B14F-4D97-AF65-F5344CB8AC3E}">
        <p14:creationId xmlns:p14="http://schemas.microsoft.com/office/powerpoint/2010/main" val="1835828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887E-09FA-36C0-7084-F74A33D51A76}"/>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394AD226-DC61-2506-08EB-8E70387E4622}"/>
              </a:ext>
            </a:extLst>
          </p:cNvPr>
          <p:cNvSpPr>
            <a:spLocks noGrp="1"/>
          </p:cNvSpPr>
          <p:nvPr>
            <p:ph idx="1"/>
          </p:nvPr>
        </p:nvSpPr>
        <p:spPr/>
        <p:txBody>
          <a:bodyPr/>
          <a:lstStyle/>
          <a:p>
            <a:r>
              <a:rPr lang="en-GB" dirty="0"/>
              <a:t>Issuance of new equity shares</a:t>
            </a:r>
          </a:p>
          <a:p>
            <a:r>
              <a:rPr lang="en-GB" dirty="0"/>
              <a:t>Proceeds from issuing bonds or other debt instruments</a:t>
            </a:r>
          </a:p>
          <a:p>
            <a:r>
              <a:rPr lang="en-GB" dirty="0"/>
              <a:t>Cash received from loans or borrowings from banks or financial institutions</a:t>
            </a:r>
          </a:p>
        </p:txBody>
      </p:sp>
      <p:sp>
        <p:nvSpPr>
          <p:cNvPr id="4" name="Slide Number Placeholder 3">
            <a:extLst>
              <a:ext uri="{FF2B5EF4-FFF2-40B4-BE49-F238E27FC236}">
                <a16:creationId xmlns:a16="http://schemas.microsoft.com/office/drawing/2014/main" id="{8F259672-DE46-D4B3-EA88-93DB2A4603CC}"/>
              </a:ext>
            </a:extLst>
          </p:cNvPr>
          <p:cNvSpPr>
            <a:spLocks noGrp="1"/>
          </p:cNvSpPr>
          <p:nvPr>
            <p:ph type="sldNum" sz="quarter" idx="12"/>
          </p:nvPr>
        </p:nvSpPr>
        <p:spPr/>
        <p:txBody>
          <a:bodyPr/>
          <a:lstStyle/>
          <a:p>
            <a:fld id="{C3F65BB1-9206-4D7F-97F9-47DCC7DC6334}" type="slidenum">
              <a:rPr lang="en-GB" smtClean="0"/>
              <a:pPr/>
              <a:t>14</a:t>
            </a:fld>
            <a:endParaRPr lang="en-GB"/>
          </a:p>
        </p:txBody>
      </p:sp>
    </p:spTree>
    <p:extLst>
      <p:ext uri="{BB962C8B-B14F-4D97-AF65-F5344CB8AC3E}">
        <p14:creationId xmlns:p14="http://schemas.microsoft.com/office/powerpoint/2010/main" val="4168895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C6520-DC4A-9D92-6DE2-5F92DC235FE1}"/>
              </a:ext>
            </a:extLst>
          </p:cNvPr>
          <p:cNvSpPr>
            <a:spLocks noGrp="1"/>
          </p:cNvSpPr>
          <p:nvPr>
            <p:ph type="title"/>
          </p:nvPr>
        </p:nvSpPr>
        <p:spPr/>
        <p:txBody>
          <a:bodyPr>
            <a:normAutofit fontScale="90000"/>
          </a:bodyPr>
          <a:lstStyle/>
          <a:p>
            <a:r>
              <a:rPr lang="en-GB" dirty="0"/>
              <a:t>THE NORMAL DIRECTION OF CASH FLOWS</a:t>
            </a:r>
          </a:p>
        </p:txBody>
      </p:sp>
      <p:sp>
        <p:nvSpPr>
          <p:cNvPr id="3" name="Content Placeholder 2">
            <a:extLst>
              <a:ext uri="{FF2B5EF4-FFF2-40B4-BE49-F238E27FC236}">
                <a16:creationId xmlns:a16="http://schemas.microsoft.com/office/drawing/2014/main" id="{A8F65475-938E-D9AD-C2FF-F220AC79007A}"/>
              </a:ext>
            </a:extLst>
          </p:cNvPr>
          <p:cNvSpPr>
            <a:spLocks noGrp="1"/>
          </p:cNvSpPr>
          <p:nvPr>
            <p:ph idx="1"/>
          </p:nvPr>
        </p:nvSpPr>
        <p:spPr/>
        <p:txBody>
          <a:bodyPr>
            <a:normAutofit fontScale="70000" lnSpcReduction="20000"/>
          </a:bodyPr>
          <a:lstStyle/>
          <a:p>
            <a:endParaRPr lang="en-GB" dirty="0"/>
          </a:p>
          <a:p>
            <a:r>
              <a:rPr lang="en-GB" dirty="0"/>
              <a:t>The effect on a business’s cash and cash equivalents of activities relating to each category is shown in Figure 5.3 </a:t>
            </a:r>
          </a:p>
          <a:p>
            <a:r>
              <a:rPr lang="en-GB" dirty="0"/>
              <a:t>The arrows show the normal direction of cash flow for the typical, profitable business in a typical reporting period.</a:t>
            </a:r>
          </a:p>
          <a:p>
            <a:r>
              <a:rPr lang="en-GB" dirty="0"/>
              <a:t>Normally, operating activities provide positive cash flows and, therefore, increase the business’s cash resources. </a:t>
            </a:r>
          </a:p>
          <a:p>
            <a:r>
              <a:rPr lang="en-GB" dirty="0"/>
              <a:t>For most UK businesses, cash generated from day-to-day trading, even after deducting tax, interest and dividends, is by far the most important </a:t>
            </a:r>
            <a:r>
              <a:rPr lang="en-GB" b="1" dirty="0"/>
              <a:t>source of new finance</a:t>
            </a:r>
          </a:p>
        </p:txBody>
      </p:sp>
      <p:sp>
        <p:nvSpPr>
          <p:cNvPr id="4" name="Slide Number Placeholder 3">
            <a:extLst>
              <a:ext uri="{FF2B5EF4-FFF2-40B4-BE49-F238E27FC236}">
                <a16:creationId xmlns:a16="http://schemas.microsoft.com/office/drawing/2014/main" id="{2F24E516-1E0F-2B53-ADAA-875E3BEACC69}"/>
              </a:ext>
            </a:extLst>
          </p:cNvPr>
          <p:cNvSpPr>
            <a:spLocks noGrp="1"/>
          </p:cNvSpPr>
          <p:nvPr>
            <p:ph type="sldNum" sz="quarter" idx="12"/>
          </p:nvPr>
        </p:nvSpPr>
        <p:spPr/>
        <p:txBody>
          <a:bodyPr/>
          <a:lstStyle/>
          <a:p>
            <a:fld id="{C3F65BB1-9206-4D7F-97F9-47DCC7DC6334}" type="slidenum">
              <a:rPr lang="en-GB" smtClean="0"/>
              <a:pPr/>
              <a:t>15</a:t>
            </a:fld>
            <a:endParaRPr lang="en-GB"/>
          </a:p>
        </p:txBody>
      </p:sp>
    </p:spTree>
    <p:extLst>
      <p:ext uri="{BB962C8B-B14F-4D97-AF65-F5344CB8AC3E}">
        <p14:creationId xmlns:p14="http://schemas.microsoft.com/office/powerpoint/2010/main" val="1269740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4AF9-7E00-1EC8-A962-C1F3FD13F447}"/>
              </a:ext>
            </a:extLst>
          </p:cNvPr>
          <p:cNvSpPr>
            <a:spLocks noGrp="1"/>
          </p:cNvSpPr>
          <p:nvPr>
            <p:ph type="title"/>
          </p:nvPr>
        </p:nvSpPr>
        <p:spPr/>
        <p:txBody>
          <a:bodyPr>
            <a:normAutofit fontScale="90000"/>
          </a:bodyPr>
          <a:lstStyle/>
          <a:p>
            <a:r>
              <a:rPr lang="en-GB" dirty="0"/>
              <a:t>THE NORMAL DIRECTION OF CASH FLOWS</a:t>
            </a:r>
          </a:p>
        </p:txBody>
      </p:sp>
      <p:sp>
        <p:nvSpPr>
          <p:cNvPr id="3" name="Content Placeholder 2">
            <a:extLst>
              <a:ext uri="{FF2B5EF4-FFF2-40B4-BE49-F238E27FC236}">
                <a16:creationId xmlns:a16="http://schemas.microsoft.com/office/drawing/2014/main" id="{D4A1051F-DDAF-CF9E-C2BE-BC8E438CB29A}"/>
              </a:ext>
            </a:extLst>
          </p:cNvPr>
          <p:cNvSpPr>
            <a:spLocks noGrp="1"/>
          </p:cNvSpPr>
          <p:nvPr>
            <p:ph idx="1"/>
          </p:nvPr>
        </p:nvSpPr>
        <p:spPr/>
        <p:txBody>
          <a:bodyPr/>
          <a:lstStyle/>
          <a:p>
            <a:pPr marL="0" indent="0">
              <a:buNone/>
            </a:pPr>
            <a:r>
              <a:rPr lang="en-GB" dirty="0"/>
              <a:t> </a:t>
            </a:r>
            <a:r>
              <a:rPr lang="en-GB" b="0" i="0" dirty="0">
                <a:solidFill>
                  <a:srgbClr val="CCCCCC"/>
                </a:solidFill>
                <a:effectLst/>
                <a:latin typeface="Helvetica Neue"/>
              </a:rPr>
              <a:t>  </a:t>
            </a:r>
            <a:endParaRPr lang="en-GB" dirty="0"/>
          </a:p>
        </p:txBody>
      </p:sp>
      <p:sp>
        <p:nvSpPr>
          <p:cNvPr id="4" name="Slide Number Placeholder 3">
            <a:extLst>
              <a:ext uri="{FF2B5EF4-FFF2-40B4-BE49-F238E27FC236}">
                <a16:creationId xmlns:a16="http://schemas.microsoft.com/office/drawing/2014/main" id="{49DD348B-38D7-ED4B-086A-34EC2174EB28}"/>
              </a:ext>
            </a:extLst>
          </p:cNvPr>
          <p:cNvSpPr>
            <a:spLocks noGrp="1"/>
          </p:cNvSpPr>
          <p:nvPr>
            <p:ph type="sldNum" sz="quarter" idx="12"/>
          </p:nvPr>
        </p:nvSpPr>
        <p:spPr/>
        <p:txBody>
          <a:bodyPr/>
          <a:lstStyle/>
          <a:p>
            <a:fld id="{C3F65BB1-9206-4D7F-97F9-47DCC7DC6334}" type="slidenum">
              <a:rPr lang="en-GB" smtClean="0"/>
              <a:pPr/>
              <a:t>16</a:t>
            </a:fld>
            <a:endParaRPr lang="en-GB"/>
          </a:p>
        </p:txBody>
      </p:sp>
      <p:sp>
        <p:nvSpPr>
          <p:cNvPr id="5" name="AutoShape 2">
            <a:extLst>
              <a:ext uri="{FF2B5EF4-FFF2-40B4-BE49-F238E27FC236}">
                <a16:creationId xmlns:a16="http://schemas.microsoft.com/office/drawing/2014/main" id="{1B89D69C-F8F0-1458-FA7E-5ACB7414BB2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4562AF77-05F6-0A9B-B418-4ACDBF7C9C0C}"/>
              </a:ext>
            </a:extLst>
          </p:cNvPr>
          <p:cNvPicPr>
            <a:picLocks noChangeAspect="1"/>
          </p:cNvPicPr>
          <p:nvPr/>
        </p:nvPicPr>
        <p:blipFill>
          <a:blip r:embed="rId2"/>
          <a:stretch>
            <a:fillRect/>
          </a:stretch>
        </p:blipFill>
        <p:spPr>
          <a:xfrm>
            <a:off x="971600" y="2262187"/>
            <a:ext cx="7344816" cy="2333625"/>
          </a:xfrm>
          <a:prstGeom prst="rect">
            <a:avLst/>
          </a:prstGeom>
        </p:spPr>
      </p:pic>
    </p:spTree>
    <p:extLst>
      <p:ext uri="{BB962C8B-B14F-4D97-AF65-F5344CB8AC3E}">
        <p14:creationId xmlns:p14="http://schemas.microsoft.com/office/powerpoint/2010/main" val="4136188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B166-3F6F-006B-767B-88C4598507D6}"/>
              </a:ext>
            </a:extLst>
          </p:cNvPr>
          <p:cNvSpPr>
            <a:spLocks noGrp="1"/>
          </p:cNvSpPr>
          <p:nvPr>
            <p:ph type="title"/>
          </p:nvPr>
        </p:nvSpPr>
        <p:spPr/>
        <p:txBody>
          <a:bodyPr>
            <a:normAutofit fontScale="90000"/>
          </a:bodyPr>
          <a:lstStyle/>
          <a:p>
            <a:r>
              <a:rPr lang="en-GB" dirty="0"/>
              <a:t>THE NORMAL DIRECTION OF CASH FLOWS</a:t>
            </a:r>
          </a:p>
        </p:txBody>
      </p:sp>
      <p:sp>
        <p:nvSpPr>
          <p:cNvPr id="3" name="Content Placeholder 2">
            <a:extLst>
              <a:ext uri="{FF2B5EF4-FFF2-40B4-BE49-F238E27FC236}">
                <a16:creationId xmlns:a16="http://schemas.microsoft.com/office/drawing/2014/main" id="{14423558-12E8-A594-8100-4AF34FE9E9D5}"/>
              </a:ext>
            </a:extLst>
          </p:cNvPr>
          <p:cNvSpPr>
            <a:spLocks noGrp="1"/>
          </p:cNvSpPr>
          <p:nvPr>
            <p:ph idx="1"/>
          </p:nvPr>
        </p:nvSpPr>
        <p:spPr/>
        <p:txBody>
          <a:bodyPr>
            <a:normAutofit fontScale="70000" lnSpcReduction="20000"/>
          </a:bodyPr>
          <a:lstStyle/>
          <a:p>
            <a:r>
              <a:rPr lang="en-GB" dirty="0"/>
              <a:t>Various activities of the business each have their own effect on the total of the cash and cash equivalents, either positive (increasing the total) or negative (reducing it). </a:t>
            </a:r>
          </a:p>
          <a:p>
            <a:r>
              <a:rPr lang="en-GB" dirty="0"/>
              <a:t>The net increase or decrease in the cash and cash equivalents over a period will be the sum of these individual effects, taking account of the direction (cash in or cash out) of each activity.</a:t>
            </a:r>
          </a:p>
          <a:p>
            <a:r>
              <a:rPr lang="en-GB" dirty="0"/>
              <a:t>Note that the direction of the arrow shows the normal direction of the cash flow in respect of each activity.</a:t>
            </a:r>
          </a:p>
          <a:p>
            <a:r>
              <a:rPr lang="en-GB" dirty="0"/>
              <a:t>In certain circumstances, each of these arrows could be reversed in direction.</a:t>
            </a:r>
          </a:p>
          <a:p>
            <a:endParaRPr lang="en-GB" dirty="0"/>
          </a:p>
        </p:txBody>
      </p:sp>
      <p:sp>
        <p:nvSpPr>
          <p:cNvPr id="4" name="Slide Number Placeholder 3">
            <a:extLst>
              <a:ext uri="{FF2B5EF4-FFF2-40B4-BE49-F238E27FC236}">
                <a16:creationId xmlns:a16="http://schemas.microsoft.com/office/drawing/2014/main" id="{7FEECA56-2028-E17E-94E8-D157583E65D5}"/>
              </a:ext>
            </a:extLst>
          </p:cNvPr>
          <p:cNvSpPr>
            <a:spLocks noGrp="1"/>
          </p:cNvSpPr>
          <p:nvPr>
            <p:ph type="sldNum" sz="quarter" idx="12"/>
          </p:nvPr>
        </p:nvSpPr>
        <p:spPr/>
        <p:txBody>
          <a:bodyPr/>
          <a:lstStyle/>
          <a:p>
            <a:fld id="{C3F65BB1-9206-4D7F-97F9-47DCC7DC6334}" type="slidenum">
              <a:rPr lang="en-GB" smtClean="0"/>
              <a:pPr/>
              <a:t>17</a:t>
            </a:fld>
            <a:endParaRPr lang="en-GB"/>
          </a:p>
        </p:txBody>
      </p:sp>
    </p:spTree>
    <p:extLst>
      <p:ext uri="{BB962C8B-B14F-4D97-AF65-F5344CB8AC3E}">
        <p14:creationId xmlns:p14="http://schemas.microsoft.com/office/powerpoint/2010/main" val="1257048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C54C-FD17-9035-B75C-2CF85DD877E8}"/>
              </a:ext>
            </a:extLst>
          </p:cNvPr>
          <p:cNvSpPr>
            <a:spLocks noGrp="1"/>
          </p:cNvSpPr>
          <p:nvPr>
            <p:ph type="title"/>
          </p:nvPr>
        </p:nvSpPr>
        <p:spPr/>
        <p:txBody>
          <a:bodyPr/>
          <a:lstStyle/>
          <a:p>
            <a:r>
              <a:rPr lang="en-GB" dirty="0"/>
              <a:t>Royal Dutch Shell plc</a:t>
            </a:r>
          </a:p>
        </p:txBody>
      </p:sp>
      <p:pic>
        <p:nvPicPr>
          <p:cNvPr id="5" name="Content Placeholder 4">
            <a:extLst>
              <a:ext uri="{FF2B5EF4-FFF2-40B4-BE49-F238E27FC236}">
                <a16:creationId xmlns:a16="http://schemas.microsoft.com/office/drawing/2014/main" id="{2E010E70-1F80-407D-7155-1C221394E48E}"/>
              </a:ext>
            </a:extLst>
          </p:cNvPr>
          <p:cNvPicPr>
            <a:picLocks noGrp="1" noChangeAspect="1"/>
          </p:cNvPicPr>
          <p:nvPr>
            <p:ph idx="1"/>
          </p:nvPr>
        </p:nvPicPr>
        <p:blipFill>
          <a:blip r:embed="rId2"/>
          <a:stretch>
            <a:fillRect/>
          </a:stretch>
        </p:blipFill>
        <p:spPr>
          <a:xfrm>
            <a:off x="1259633" y="1634331"/>
            <a:ext cx="6041280" cy="3848100"/>
          </a:xfrm>
          <a:prstGeom prst="rect">
            <a:avLst/>
          </a:prstGeom>
        </p:spPr>
      </p:pic>
      <p:sp>
        <p:nvSpPr>
          <p:cNvPr id="4" name="Slide Number Placeholder 3">
            <a:extLst>
              <a:ext uri="{FF2B5EF4-FFF2-40B4-BE49-F238E27FC236}">
                <a16:creationId xmlns:a16="http://schemas.microsoft.com/office/drawing/2014/main" id="{1D8A9A4D-78BA-1D60-3410-19D32EC10370}"/>
              </a:ext>
            </a:extLst>
          </p:cNvPr>
          <p:cNvSpPr>
            <a:spLocks noGrp="1"/>
          </p:cNvSpPr>
          <p:nvPr>
            <p:ph type="sldNum" sz="quarter" idx="12"/>
          </p:nvPr>
        </p:nvSpPr>
        <p:spPr/>
        <p:txBody>
          <a:bodyPr/>
          <a:lstStyle/>
          <a:p>
            <a:fld id="{C3F65BB1-9206-4D7F-97F9-47DCC7DC6334}" type="slidenum">
              <a:rPr lang="en-GB" smtClean="0"/>
              <a:pPr/>
              <a:t>18</a:t>
            </a:fld>
            <a:endParaRPr lang="en-GB"/>
          </a:p>
        </p:txBody>
      </p:sp>
    </p:spTree>
    <p:extLst>
      <p:ext uri="{BB962C8B-B14F-4D97-AF65-F5344CB8AC3E}">
        <p14:creationId xmlns:p14="http://schemas.microsoft.com/office/powerpoint/2010/main" val="12783907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E0BD2-1AD2-2981-573E-396468BCD36A}"/>
              </a:ext>
            </a:extLst>
          </p:cNvPr>
          <p:cNvSpPr>
            <a:spLocks noGrp="1"/>
          </p:cNvSpPr>
          <p:nvPr>
            <p:ph type="title"/>
          </p:nvPr>
        </p:nvSpPr>
        <p:spPr>
          <a:xfrm>
            <a:off x="611560" y="274638"/>
            <a:ext cx="8075240" cy="706090"/>
          </a:xfrm>
        </p:spPr>
        <p:txBody>
          <a:bodyPr>
            <a:normAutofit fontScale="90000"/>
          </a:bodyPr>
          <a:lstStyle/>
          <a:p>
            <a:r>
              <a:rPr lang="en-GB" dirty="0"/>
              <a:t>Royal Dutch Shell plc</a:t>
            </a:r>
          </a:p>
        </p:txBody>
      </p:sp>
      <p:sp>
        <p:nvSpPr>
          <p:cNvPr id="3" name="Content Placeholder 2">
            <a:extLst>
              <a:ext uri="{FF2B5EF4-FFF2-40B4-BE49-F238E27FC236}">
                <a16:creationId xmlns:a16="http://schemas.microsoft.com/office/drawing/2014/main" id="{C42FDDD5-AED5-3CF9-110D-9197CE17DA46}"/>
              </a:ext>
            </a:extLst>
          </p:cNvPr>
          <p:cNvSpPr>
            <a:spLocks noGrp="1"/>
          </p:cNvSpPr>
          <p:nvPr>
            <p:ph idx="1"/>
          </p:nvPr>
        </p:nvSpPr>
        <p:spPr>
          <a:xfrm>
            <a:off x="107504" y="1052736"/>
            <a:ext cx="8856984" cy="4680519"/>
          </a:xfrm>
        </p:spPr>
        <p:txBody>
          <a:bodyPr>
            <a:noAutofit/>
          </a:bodyPr>
          <a:lstStyle/>
          <a:p>
            <a:r>
              <a:rPr lang="en-GB" sz="1600" dirty="0"/>
              <a:t>Cash flow from operating activities 2015–2019</a:t>
            </a:r>
          </a:p>
          <a:p>
            <a:r>
              <a:rPr lang="en-GB" sz="1600" dirty="0"/>
              <a:t> The bar graph depicts the cash flow from operating activities in billions of dollars by year, as follows: 2015, 29.8 billion, 2016, 20.6 billion,2017,35.7 billion, 2018,53.1 billion, 2019, 42.2 billion. In its 2019 annual report, the business explained the changes in this key performance indicator in recent years as follows:</a:t>
            </a:r>
          </a:p>
          <a:p>
            <a:r>
              <a:rPr lang="en-GB" sz="1600" dirty="0"/>
              <a:t>Cash flow from operating activities in 2019 was an inflow of $42.2 billion, compared with $53.1 billion in 2018, mainly due to lower earnings and an unfavourable working capital impact. The increase in cash flow from operating activities in 2018, compared with $35.7 billion in 2017, was mainly due to higher earnings and a favourable working capital impact.</a:t>
            </a:r>
          </a:p>
          <a:p>
            <a:r>
              <a:rPr lang="en-GB" sz="1600" dirty="0"/>
              <a:t>The factors influencing earnings, which in turn affect cash flows, were identified as follows:</a:t>
            </a:r>
          </a:p>
          <a:p>
            <a:r>
              <a:rPr lang="en-GB" sz="1600" dirty="0"/>
              <a:t>The most significant factors affecting our cash flow from operating activities are earnings, which are mainly impacted by: realised prices for crude oil, natural gas and LNG; production levels of crude oil, natural gas and LNG; refining and marketing margins; and movements in working capital.</a:t>
            </a:r>
          </a:p>
          <a:p>
            <a:r>
              <a:rPr lang="en-GB" sz="1600" dirty="0"/>
              <a:t>Shell bases part of the remuneration of senior staff on its various key performance indicators, including cash flow from operating activities</a:t>
            </a:r>
          </a:p>
        </p:txBody>
      </p:sp>
      <p:sp>
        <p:nvSpPr>
          <p:cNvPr id="4" name="Slide Number Placeholder 3">
            <a:extLst>
              <a:ext uri="{FF2B5EF4-FFF2-40B4-BE49-F238E27FC236}">
                <a16:creationId xmlns:a16="http://schemas.microsoft.com/office/drawing/2014/main" id="{835082A0-01B2-7291-D04E-FF4E9BFE6697}"/>
              </a:ext>
            </a:extLst>
          </p:cNvPr>
          <p:cNvSpPr>
            <a:spLocks noGrp="1"/>
          </p:cNvSpPr>
          <p:nvPr>
            <p:ph type="sldNum" sz="quarter" idx="12"/>
          </p:nvPr>
        </p:nvSpPr>
        <p:spPr/>
        <p:txBody>
          <a:bodyPr/>
          <a:lstStyle/>
          <a:p>
            <a:fld id="{C3F65BB1-9206-4D7F-97F9-47DCC7DC6334}" type="slidenum">
              <a:rPr lang="en-GB" smtClean="0"/>
              <a:pPr/>
              <a:t>19</a:t>
            </a:fld>
            <a:endParaRPr lang="en-GB"/>
          </a:p>
        </p:txBody>
      </p:sp>
    </p:spTree>
    <p:extLst>
      <p:ext uri="{BB962C8B-B14F-4D97-AF65-F5344CB8AC3E}">
        <p14:creationId xmlns:p14="http://schemas.microsoft.com/office/powerpoint/2010/main" val="2658017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BF24-4D59-D89D-AEA4-3E0896059DF7}"/>
              </a:ext>
            </a:extLst>
          </p:cNvPr>
          <p:cNvSpPr>
            <a:spLocks noGrp="1"/>
          </p:cNvSpPr>
          <p:nvPr>
            <p:ph type="title"/>
          </p:nvPr>
        </p:nvSpPr>
        <p:spPr>
          <a:xfrm>
            <a:off x="539552" y="1844824"/>
            <a:ext cx="8229600" cy="1143000"/>
          </a:xfrm>
        </p:spPr>
        <p:txBody>
          <a:bodyPr>
            <a:normAutofit fontScale="90000"/>
          </a:bodyPr>
          <a:lstStyle/>
          <a:p>
            <a:r>
              <a:rPr lang="en-GB" dirty="0"/>
              <a:t>CASHFLOW STATEMENT </a:t>
            </a:r>
            <a:br>
              <a:rPr lang="en-GB" dirty="0"/>
            </a:br>
            <a:r>
              <a:rPr lang="en-GB" dirty="0"/>
              <a:t>EXAMPLE </a:t>
            </a:r>
          </a:p>
        </p:txBody>
      </p:sp>
      <p:sp>
        <p:nvSpPr>
          <p:cNvPr id="3" name="Slide Number Placeholder 2">
            <a:extLst>
              <a:ext uri="{FF2B5EF4-FFF2-40B4-BE49-F238E27FC236}">
                <a16:creationId xmlns:a16="http://schemas.microsoft.com/office/drawing/2014/main" id="{A4BFB5E1-9831-96E3-CB6D-48536D22420C}"/>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2287609585"/>
      </p:ext>
    </p:extLst>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770DE4D-859B-3C26-DEBD-8A6758FE013A}"/>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
        <p:nvSpPr>
          <p:cNvPr id="4" name="TextBox 3">
            <a:extLst>
              <a:ext uri="{FF2B5EF4-FFF2-40B4-BE49-F238E27FC236}">
                <a16:creationId xmlns:a16="http://schemas.microsoft.com/office/drawing/2014/main" id="{1099C905-F024-2A22-E0B4-4D7B0F73B923}"/>
              </a:ext>
            </a:extLst>
          </p:cNvPr>
          <p:cNvSpPr txBox="1"/>
          <p:nvPr/>
        </p:nvSpPr>
        <p:spPr>
          <a:xfrm>
            <a:off x="89756" y="476672"/>
            <a:ext cx="8964488" cy="5262979"/>
          </a:xfrm>
          <a:prstGeom prst="rect">
            <a:avLst/>
          </a:prstGeom>
          <a:noFill/>
        </p:spPr>
        <p:txBody>
          <a:bodyPr wrap="square">
            <a:spAutoFit/>
          </a:bodyPr>
          <a:lstStyle/>
          <a:p>
            <a:r>
              <a:rPr lang="en-GB" sz="2800" b="1" dirty="0">
                <a:highlight>
                  <a:srgbClr val="FFFF00"/>
                </a:highlight>
              </a:rPr>
              <a:t>Cash flows from operating activities </a:t>
            </a:r>
          </a:p>
          <a:p>
            <a:r>
              <a:rPr lang="en-GB" sz="2800" dirty="0"/>
              <a:t>Profit before taxation (after interest) 		193</a:t>
            </a:r>
          </a:p>
          <a:p>
            <a:r>
              <a:rPr lang="en-GB" sz="2800" dirty="0"/>
              <a:t>Adjustments for:</a:t>
            </a:r>
          </a:p>
          <a:p>
            <a:r>
              <a:rPr lang="en-GB" sz="2800" dirty="0"/>
              <a:t>Depreciation 						79</a:t>
            </a:r>
          </a:p>
          <a:p>
            <a:r>
              <a:rPr lang="en-GB" sz="2800" dirty="0"/>
              <a:t>Interest receivable 					(17)</a:t>
            </a:r>
          </a:p>
          <a:p>
            <a:r>
              <a:rPr lang="en-GB" sz="2800" dirty="0"/>
              <a:t>Interest payable 						23</a:t>
            </a:r>
          </a:p>
          <a:p>
            <a:r>
              <a:rPr lang="en-GB" sz="2800" dirty="0"/>
              <a:t>Increase in trade receivables (139 - 121)		(18)</a:t>
            </a:r>
          </a:p>
          <a:p>
            <a:r>
              <a:rPr lang="en-GB" sz="2800" dirty="0"/>
              <a:t>Decrease in trade payables (55 - 54)		(1)</a:t>
            </a:r>
          </a:p>
          <a:p>
            <a:r>
              <a:rPr lang="en-GB" sz="2800" dirty="0"/>
              <a:t>Decrease in inventories (44 - 41)   			3</a:t>
            </a:r>
          </a:p>
          <a:p>
            <a:r>
              <a:rPr lang="en-GB" sz="2800" b="1" dirty="0"/>
              <a:t>Cash generated from operations 		262</a:t>
            </a:r>
          </a:p>
          <a:p>
            <a:r>
              <a:rPr lang="en-GB" sz="2800" dirty="0"/>
              <a:t>Interest paid						(23)</a:t>
            </a:r>
          </a:p>
          <a:p>
            <a:r>
              <a:rPr lang="en-GB" sz="2800" dirty="0"/>
              <a:t>Taxation paid 						(39)</a:t>
            </a:r>
          </a:p>
        </p:txBody>
      </p:sp>
    </p:spTree>
    <p:extLst>
      <p:ext uri="{BB962C8B-B14F-4D97-AF65-F5344CB8AC3E}">
        <p14:creationId xmlns:p14="http://schemas.microsoft.com/office/powerpoint/2010/main" val="732402543"/>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D0303C0-1AF1-5EC6-3526-15A9956ABADD}"/>
              </a:ext>
            </a:extLst>
          </p:cNvPr>
          <p:cNvSpPr>
            <a:spLocks noGrp="1"/>
          </p:cNvSpPr>
          <p:nvPr>
            <p:ph type="sldNum" sz="quarter" idx="12"/>
          </p:nvPr>
        </p:nvSpPr>
        <p:spPr/>
        <p:txBody>
          <a:bodyPr/>
          <a:lstStyle/>
          <a:p>
            <a:fld id="{C3F65BB1-9206-4D7F-97F9-47DCC7DC6334}" type="slidenum">
              <a:rPr lang="en-GB" smtClean="0"/>
              <a:pPr/>
              <a:t>22</a:t>
            </a:fld>
            <a:endParaRPr lang="en-GB" dirty="0"/>
          </a:p>
        </p:txBody>
      </p:sp>
      <p:sp>
        <p:nvSpPr>
          <p:cNvPr id="4" name="TextBox 3">
            <a:extLst>
              <a:ext uri="{FF2B5EF4-FFF2-40B4-BE49-F238E27FC236}">
                <a16:creationId xmlns:a16="http://schemas.microsoft.com/office/drawing/2014/main" id="{AE729F52-2622-39AE-D73B-163BF0B2E9CD}"/>
              </a:ext>
            </a:extLst>
          </p:cNvPr>
          <p:cNvSpPr txBox="1"/>
          <p:nvPr/>
        </p:nvSpPr>
        <p:spPr>
          <a:xfrm>
            <a:off x="323528" y="332656"/>
            <a:ext cx="8363272" cy="4893647"/>
          </a:xfrm>
          <a:prstGeom prst="rect">
            <a:avLst/>
          </a:prstGeom>
          <a:noFill/>
        </p:spPr>
        <p:txBody>
          <a:bodyPr wrap="square">
            <a:spAutoFit/>
          </a:bodyPr>
          <a:lstStyle/>
          <a:p>
            <a:r>
              <a:rPr lang="en-GB" sz="2400" dirty="0"/>
              <a:t>Dividend paid 						 (50)</a:t>
            </a:r>
          </a:p>
          <a:p>
            <a:r>
              <a:rPr lang="en-GB" sz="2400" b="1" dirty="0"/>
              <a:t>Net cash from operating activities			150</a:t>
            </a:r>
          </a:p>
          <a:p>
            <a:r>
              <a:rPr lang="en-GB" sz="2400" b="1" dirty="0">
                <a:highlight>
                  <a:srgbClr val="FFFF00"/>
                </a:highlight>
              </a:rPr>
              <a:t>Cash flows from investing activities</a:t>
            </a:r>
          </a:p>
          <a:p>
            <a:r>
              <a:rPr lang="en-GB" sz="2400" dirty="0"/>
              <a:t>Payments to acquire tangible non-current assets	(95)</a:t>
            </a:r>
          </a:p>
          <a:p>
            <a:r>
              <a:rPr lang="en-GB" sz="2400" dirty="0"/>
              <a:t>Interest received  						 17</a:t>
            </a:r>
          </a:p>
          <a:p>
            <a:r>
              <a:rPr lang="en-GB" sz="2400" b="1" dirty="0"/>
              <a:t>Net cash used in investing activities 			(78)</a:t>
            </a:r>
          </a:p>
          <a:p>
            <a:r>
              <a:rPr lang="en-GB" sz="2400" b="1" dirty="0">
                <a:highlight>
                  <a:srgbClr val="FFFF00"/>
                </a:highlight>
              </a:rPr>
              <a:t>Cash flows from financing activities</a:t>
            </a:r>
          </a:p>
          <a:p>
            <a:r>
              <a:rPr lang="en-GB" sz="2400" dirty="0"/>
              <a:t>Repayments of loan notes					(150)</a:t>
            </a:r>
          </a:p>
          <a:p>
            <a:r>
              <a:rPr lang="en-GB" sz="2400" dirty="0"/>
              <a:t>Issue of ordinary shares 					  90</a:t>
            </a:r>
          </a:p>
          <a:p>
            <a:r>
              <a:rPr lang="en-GB" sz="2400" b="1" dirty="0">
                <a:highlight>
                  <a:srgbClr val="FFFF00"/>
                </a:highlight>
              </a:rPr>
              <a:t>Net cash used in financing activities 			 (60)</a:t>
            </a:r>
          </a:p>
          <a:p>
            <a:r>
              <a:rPr lang="en-GB" sz="2400" b="1" dirty="0"/>
              <a:t>Net increase in cash and cash equivalents 		   12</a:t>
            </a:r>
          </a:p>
          <a:p>
            <a:r>
              <a:rPr lang="en-GB" sz="2400" b="1" dirty="0"/>
              <a:t>Cash and cash equivalents at 1 January 2020	(68)</a:t>
            </a:r>
          </a:p>
          <a:p>
            <a:r>
              <a:rPr lang="en-GB" sz="2400" b="1" dirty="0"/>
              <a:t>Cash and cash equivalents at 31 December 2020  	(56)</a:t>
            </a:r>
          </a:p>
        </p:txBody>
      </p:sp>
    </p:spTree>
    <p:extLst>
      <p:ext uri="{BB962C8B-B14F-4D97-AF65-F5344CB8AC3E}">
        <p14:creationId xmlns:p14="http://schemas.microsoft.com/office/powerpoint/2010/main" val="3647790434"/>
      </p:ext>
    </p:extLst>
  </p:cSld>
  <p:clrMapOvr>
    <a:masterClrMapping/>
  </p:clrMapOvr>
  <p:transition>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47A75-BDF3-8BC0-B31F-EE7500EF7307}"/>
              </a:ext>
            </a:extLst>
          </p:cNvPr>
          <p:cNvSpPr>
            <a:spLocks noGrp="1"/>
          </p:cNvSpPr>
          <p:nvPr>
            <p:ph type="title"/>
          </p:nvPr>
        </p:nvSpPr>
        <p:spPr/>
        <p:txBody>
          <a:bodyPr>
            <a:normAutofit/>
          </a:bodyPr>
          <a:lstStyle/>
          <a:p>
            <a:r>
              <a:rPr lang="en-GB" dirty="0"/>
              <a:t>Interpretation of the cashflow</a:t>
            </a:r>
          </a:p>
        </p:txBody>
      </p:sp>
      <p:sp>
        <p:nvSpPr>
          <p:cNvPr id="3" name="Content Placeholder 2">
            <a:extLst>
              <a:ext uri="{FF2B5EF4-FFF2-40B4-BE49-F238E27FC236}">
                <a16:creationId xmlns:a16="http://schemas.microsoft.com/office/drawing/2014/main" id="{1570D300-93DF-0824-1EC8-C5A5BF4F727E}"/>
              </a:ext>
            </a:extLst>
          </p:cNvPr>
          <p:cNvSpPr>
            <a:spLocks noGrp="1"/>
          </p:cNvSpPr>
          <p:nvPr>
            <p:ph idx="1"/>
          </p:nvPr>
        </p:nvSpPr>
        <p:spPr/>
        <p:txBody>
          <a:bodyPr>
            <a:normAutofit fontScale="47500" lnSpcReduction="20000"/>
          </a:bodyPr>
          <a:lstStyle/>
          <a:p>
            <a:r>
              <a:rPr lang="en-GB" dirty="0"/>
              <a:t>The statement of cash flows tells us how the business has generated cash during the period and how that cash was used. This is potentially very useful information. Tracking the sources and uses of cash over time may reveal trends that could help a user to assess likely future cash movements for the business.</a:t>
            </a:r>
          </a:p>
          <a:p>
            <a:r>
              <a:rPr lang="en-GB" dirty="0"/>
              <a:t>Looking specifically at the statement of cash flows in the Example, we can see the following:</a:t>
            </a:r>
          </a:p>
          <a:p>
            <a:r>
              <a:rPr lang="en-GB" dirty="0"/>
              <a:t>Net cash from operating activities seems strong (150), much larger than the profit for the year (193), after taking account of the dividend paid. This might be expected as depreciation is deducted in arriving at profit.</a:t>
            </a:r>
          </a:p>
          <a:p>
            <a:r>
              <a:rPr lang="en-GB" dirty="0"/>
              <a:t>Working capital has absorbed some cash, which may indicate an expansion of activity (sales revenue) over the year. As we have only one year’s income statement, however, we cannot tell whether this has occurred.</a:t>
            </a:r>
          </a:p>
          <a:p>
            <a:r>
              <a:rPr lang="en-GB" dirty="0"/>
              <a:t>There were net outflows of cash for investing activities, but this would not be unusual. Many types of non-current assets have limited lives and need to be replaced. Expenditure during the year was not out of line with the depreciation expense for the year, which is to be expected for a business with a regular replacement programme for its non-current assets.</a:t>
            </a:r>
          </a:p>
          <a:p>
            <a:r>
              <a:rPr lang="en-GB" dirty="0"/>
              <a:t>There was a major outflow of cash to redeem borrowings, which was partly offset by the proceeds of a share issue. This may well represent a change of financing strategy.</a:t>
            </a:r>
          </a:p>
        </p:txBody>
      </p:sp>
      <p:sp>
        <p:nvSpPr>
          <p:cNvPr id="4" name="Slide Number Placeholder 3">
            <a:extLst>
              <a:ext uri="{FF2B5EF4-FFF2-40B4-BE49-F238E27FC236}">
                <a16:creationId xmlns:a16="http://schemas.microsoft.com/office/drawing/2014/main" id="{91106599-7D7A-4053-77E0-8F2014DEE509}"/>
              </a:ext>
            </a:extLst>
          </p:cNvPr>
          <p:cNvSpPr>
            <a:spLocks noGrp="1"/>
          </p:cNvSpPr>
          <p:nvPr>
            <p:ph type="sldNum" sz="quarter" idx="12"/>
          </p:nvPr>
        </p:nvSpPr>
        <p:spPr/>
        <p:txBody>
          <a:bodyPr/>
          <a:lstStyle/>
          <a:p>
            <a:fld id="{C3F65BB1-9206-4D7F-97F9-47DCC7DC6334}" type="slidenum">
              <a:rPr lang="en-GB" smtClean="0"/>
              <a:pPr/>
              <a:t>23</a:t>
            </a:fld>
            <a:endParaRPr lang="en-GB"/>
          </a:p>
        </p:txBody>
      </p:sp>
    </p:spTree>
    <p:extLst>
      <p:ext uri="{BB962C8B-B14F-4D97-AF65-F5344CB8AC3E}">
        <p14:creationId xmlns:p14="http://schemas.microsoft.com/office/powerpoint/2010/main" val="918827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C6E67-6E35-1EC1-09A2-5D563EBF5A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CDD225-369D-59FD-619D-F56B538DEAF6}"/>
              </a:ext>
            </a:extLst>
          </p:cNvPr>
          <p:cNvSpPr>
            <a:spLocks noGrp="1"/>
          </p:cNvSpPr>
          <p:nvPr>
            <p:ph type="title"/>
          </p:nvPr>
        </p:nvSpPr>
        <p:spPr/>
        <p:txBody>
          <a:bodyPr>
            <a:normAutofit/>
          </a:bodyPr>
          <a:lstStyle/>
          <a:p>
            <a:r>
              <a:rPr lang="en-GB" dirty="0"/>
              <a:t>Interpretation of the cashflow</a:t>
            </a:r>
          </a:p>
        </p:txBody>
      </p:sp>
      <p:sp>
        <p:nvSpPr>
          <p:cNvPr id="3" name="Content Placeholder 2">
            <a:extLst>
              <a:ext uri="{FF2B5EF4-FFF2-40B4-BE49-F238E27FC236}">
                <a16:creationId xmlns:a16="http://schemas.microsoft.com/office/drawing/2014/main" id="{335D61DD-191C-A4FD-1521-4D1B3A4F1598}"/>
              </a:ext>
            </a:extLst>
          </p:cNvPr>
          <p:cNvSpPr>
            <a:spLocks noGrp="1"/>
          </p:cNvSpPr>
          <p:nvPr>
            <p:ph idx="1"/>
          </p:nvPr>
        </p:nvSpPr>
        <p:spPr/>
        <p:txBody>
          <a:bodyPr>
            <a:normAutofit fontScale="55000" lnSpcReduction="20000"/>
          </a:bodyPr>
          <a:lstStyle/>
          <a:p>
            <a:r>
              <a:rPr lang="en-GB" dirty="0"/>
              <a:t>The statement of cash flows tells us how the business has generated cash during the period and how that cash was used. </a:t>
            </a:r>
            <a:r>
              <a:rPr lang="en-GB" b="1" dirty="0"/>
              <a:t>Net cash from operating activities: 150</a:t>
            </a:r>
          </a:p>
          <a:p>
            <a:r>
              <a:rPr lang="en-GB" dirty="0"/>
              <a:t>Healthy positive operating cash flow, indicating core operations are generating cash</a:t>
            </a:r>
          </a:p>
          <a:p>
            <a:r>
              <a:rPr lang="en-GB" b="1" dirty="0"/>
              <a:t>Net cash used in investing activities: -78 </a:t>
            </a:r>
          </a:p>
          <a:p>
            <a:r>
              <a:rPr lang="en-GB" dirty="0"/>
              <a:t>Indicates investment in long-term assets, which is normal for growth.</a:t>
            </a:r>
          </a:p>
          <a:p>
            <a:r>
              <a:rPr lang="en-GB" b="1" dirty="0"/>
              <a:t>Net cash used in financing activities: -60</a:t>
            </a:r>
          </a:p>
          <a:p>
            <a:r>
              <a:rPr lang="en-GB" dirty="0"/>
              <a:t>Shows debt reduction but partially offset by equity financing</a:t>
            </a:r>
          </a:p>
          <a:p>
            <a:r>
              <a:rPr lang="en-GB" b="1" dirty="0"/>
              <a:t>Net Cash Movement</a:t>
            </a:r>
          </a:p>
          <a:p>
            <a:pPr marL="0" indent="0">
              <a:buNone/>
            </a:pPr>
            <a:r>
              <a:rPr lang="en-GB" dirty="0"/>
              <a:t>	Net increase in cash: +12</a:t>
            </a:r>
          </a:p>
          <a:p>
            <a:pPr marL="0" indent="0">
              <a:buNone/>
            </a:pPr>
            <a:r>
              <a:rPr lang="en-GB" dirty="0"/>
              <a:t>	Opening cash: -68</a:t>
            </a:r>
          </a:p>
          <a:p>
            <a:pPr marL="0" indent="0">
              <a:buNone/>
            </a:pPr>
            <a:r>
              <a:rPr lang="en-GB" dirty="0"/>
              <a:t>	Closing cash: -56</a:t>
            </a:r>
          </a:p>
          <a:p>
            <a:r>
              <a:rPr lang="en-GB" dirty="0"/>
              <a:t>Still in negative cash position, but improved slightly from prior year</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78B1A8CE-BA14-486D-4318-95348D520850}"/>
              </a:ext>
            </a:extLst>
          </p:cNvPr>
          <p:cNvSpPr>
            <a:spLocks noGrp="1"/>
          </p:cNvSpPr>
          <p:nvPr>
            <p:ph type="sldNum" sz="quarter" idx="12"/>
          </p:nvPr>
        </p:nvSpPr>
        <p:spPr/>
        <p:txBody>
          <a:bodyPr/>
          <a:lstStyle/>
          <a:p>
            <a:fld id="{C3F65BB1-9206-4D7F-97F9-47DCC7DC6334}" type="slidenum">
              <a:rPr lang="en-GB" smtClean="0"/>
              <a:pPr/>
              <a:t>24</a:t>
            </a:fld>
            <a:endParaRPr lang="en-GB"/>
          </a:p>
        </p:txBody>
      </p:sp>
    </p:spTree>
    <p:extLst>
      <p:ext uri="{BB962C8B-B14F-4D97-AF65-F5344CB8AC3E}">
        <p14:creationId xmlns:p14="http://schemas.microsoft.com/office/powerpoint/2010/main" val="2033986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B688D-87F9-8421-56F1-FC73EEB3A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0601BE-7E3B-C435-1A79-E41548069879}"/>
              </a:ext>
            </a:extLst>
          </p:cNvPr>
          <p:cNvSpPr>
            <a:spLocks noGrp="1"/>
          </p:cNvSpPr>
          <p:nvPr>
            <p:ph type="title"/>
          </p:nvPr>
        </p:nvSpPr>
        <p:spPr/>
        <p:txBody>
          <a:bodyPr>
            <a:normAutofit/>
          </a:bodyPr>
          <a:lstStyle/>
          <a:p>
            <a:r>
              <a:rPr lang="en-GB" dirty="0"/>
              <a:t>Interpretation of the cashflow</a:t>
            </a:r>
          </a:p>
        </p:txBody>
      </p:sp>
      <p:sp>
        <p:nvSpPr>
          <p:cNvPr id="3" name="Content Placeholder 2">
            <a:extLst>
              <a:ext uri="{FF2B5EF4-FFF2-40B4-BE49-F238E27FC236}">
                <a16:creationId xmlns:a16="http://schemas.microsoft.com/office/drawing/2014/main" id="{A73B0CC8-9661-DF6A-9384-038FFBBAD080}"/>
              </a:ext>
            </a:extLst>
          </p:cNvPr>
          <p:cNvSpPr>
            <a:spLocks noGrp="1"/>
          </p:cNvSpPr>
          <p:nvPr>
            <p:ph idx="1"/>
          </p:nvPr>
        </p:nvSpPr>
        <p:spPr/>
        <p:txBody>
          <a:bodyPr>
            <a:normAutofit fontScale="77500" lnSpcReduction="20000"/>
          </a:bodyPr>
          <a:lstStyle/>
          <a:p>
            <a:endParaRPr lang="en-GB" dirty="0"/>
          </a:p>
          <a:p>
            <a:pPr lvl="0"/>
            <a:r>
              <a:rPr lang="en-US" b="1" dirty="0"/>
              <a:t>Operating cash flow (150)</a:t>
            </a:r>
            <a:r>
              <a:rPr lang="en-US" dirty="0"/>
              <a:t> is strong compared to profit (193), which is good.</a:t>
            </a:r>
            <a:endParaRPr lang="en-GB" dirty="0"/>
          </a:p>
          <a:p>
            <a:pPr lvl="0"/>
            <a:r>
              <a:rPr lang="en-US" b="1" dirty="0"/>
              <a:t>Payments to acquire tangible non-current assets (95)</a:t>
            </a:r>
            <a:r>
              <a:rPr lang="en-US" dirty="0"/>
              <a:t> suggests expansion or asset replacement.</a:t>
            </a:r>
            <a:endParaRPr lang="en-GB" dirty="0"/>
          </a:p>
          <a:p>
            <a:pPr lvl="0"/>
            <a:r>
              <a:rPr lang="en-US" b="1" dirty="0"/>
              <a:t>Repayments of loan notes (150)</a:t>
            </a:r>
            <a:r>
              <a:rPr lang="en-US" dirty="0"/>
              <a:t> is significant; company is deleveraging.</a:t>
            </a:r>
            <a:endParaRPr lang="en-GB" dirty="0"/>
          </a:p>
          <a:p>
            <a:pPr lvl="0"/>
            <a:r>
              <a:rPr lang="en-US" b="1" dirty="0"/>
              <a:t>Issue of ordinary shares  (90)</a:t>
            </a:r>
            <a:r>
              <a:rPr lang="en-US" dirty="0"/>
              <a:t> helped offset financing outflows.</a:t>
            </a:r>
            <a:endParaRPr lang="en-GB" dirty="0"/>
          </a:p>
          <a:p>
            <a:pPr lvl="0"/>
            <a:r>
              <a:rPr lang="en-US" b="1" dirty="0"/>
              <a:t>Closing cash  and cash equivalent still negative (-56)</a:t>
            </a:r>
            <a:r>
              <a:rPr lang="en-US" dirty="0"/>
              <a:t> → liquidity risk remains.</a:t>
            </a: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981291B5-29C9-F97C-5C62-C18C22F3FDC4}"/>
              </a:ext>
            </a:extLst>
          </p:cNvPr>
          <p:cNvSpPr>
            <a:spLocks noGrp="1"/>
          </p:cNvSpPr>
          <p:nvPr>
            <p:ph type="sldNum" sz="quarter" idx="12"/>
          </p:nvPr>
        </p:nvSpPr>
        <p:spPr/>
        <p:txBody>
          <a:bodyPr/>
          <a:lstStyle/>
          <a:p>
            <a:fld id="{C3F65BB1-9206-4D7F-97F9-47DCC7DC6334}" type="slidenum">
              <a:rPr lang="en-GB" smtClean="0"/>
              <a:pPr/>
              <a:t>25</a:t>
            </a:fld>
            <a:endParaRPr lang="en-GB"/>
          </a:p>
        </p:txBody>
      </p:sp>
    </p:spTree>
    <p:extLst>
      <p:ext uri="{BB962C8B-B14F-4D97-AF65-F5344CB8AC3E}">
        <p14:creationId xmlns:p14="http://schemas.microsoft.com/office/powerpoint/2010/main" val="12169349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CF7A1-60B8-7F4D-195B-CFEA8D5C47C8}"/>
              </a:ext>
            </a:extLst>
          </p:cNvPr>
          <p:cNvSpPr>
            <a:spLocks noGrp="1"/>
          </p:cNvSpPr>
          <p:nvPr>
            <p:ph type="title"/>
          </p:nvPr>
        </p:nvSpPr>
        <p:spPr/>
        <p:txBody>
          <a:bodyPr/>
          <a:lstStyle/>
          <a:p>
            <a:r>
              <a:rPr lang="en-GB" dirty="0"/>
              <a:t>Ratios Analysis</a:t>
            </a:r>
          </a:p>
        </p:txBody>
      </p:sp>
      <p:sp>
        <p:nvSpPr>
          <p:cNvPr id="3" name="Content Placeholder 2">
            <a:extLst>
              <a:ext uri="{FF2B5EF4-FFF2-40B4-BE49-F238E27FC236}">
                <a16:creationId xmlns:a16="http://schemas.microsoft.com/office/drawing/2014/main" id="{F7205EBC-1435-0DAE-8F47-7870912E804C}"/>
              </a:ext>
            </a:extLst>
          </p:cNvPr>
          <p:cNvSpPr>
            <a:spLocks noGrp="1"/>
          </p:cNvSpPr>
          <p:nvPr>
            <p:ph idx="1"/>
          </p:nvPr>
        </p:nvSpPr>
        <p:spPr/>
        <p:txBody>
          <a:bodyPr>
            <a:normAutofit fontScale="47500" lnSpcReduction="20000"/>
          </a:bodyPr>
          <a:lstStyle/>
          <a:p>
            <a:pPr marL="0" indent="0">
              <a:buNone/>
            </a:pPr>
            <a:r>
              <a:rPr lang="en-GB" b="1" dirty="0"/>
              <a:t>1.  Liquidity Ratio</a:t>
            </a:r>
            <a:r>
              <a:rPr lang="en-GB" dirty="0"/>
              <a:t>: It is the ratio of Cash flow from operating activity to Current Liabilities. Operating cash flow to current liability is an alternative to current ratio. </a:t>
            </a:r>
          </a:p>
          <a:p>
            <a:pPr marL="0" indent="0">
              <a:buNone/>
            </a:pPr>
            <a:r>
              <a:rPr lang="en-GB" dirty="0"/>
              <a:t>Liquidity Ratio = Operating activity cash flow/Current Liability</a:t>
            </a:r>
          </a:p>
          <a:p>
            <a:pPr marL="0" indent="0">
              <a:buNone/>
            </a:pPr>
            <a:r>
              <a:rPr lang="en-GB" dirty="0"/>
              <a:t>This ratio allows us to tell if a business is generating enough cash from operations to meet these liabilities. Higher the ratio, better the liquidity position of the company</a:t>
            </a:r>
          </a:p>
          <a:p>
            <a:pPr marL="0" indent="0">
              <a:buNone/>
            </a:pPr>
            <a:r>
              <a:rPr lang="en-GB" b="1" dirty="0"/>
              <a:t>2. Solvency Ratio</a:t>
            </a:r>
            <a:r>
              <a:rPr lang="en-GB" dirty="0"/>
              <a:t>: It is the ratio of Cash flow from operating activity to Total Liabilities. This ratio provides an indication of a company’s ability to cover total debt with its yearly cash flow from operation</a:t>
            </a:r>
          </a:p>
          <a:p>
            <a:pPr marL="0" indent="0">
              <a:buNone/>
            </a:pPr>
            <a:r>
              <a:rPr lang="en-GB" dirty="0"/>
              <a:t> Solvency Ratio = Operating cash flow /Total Liabilities</a:t>
            </a:r>
          </a:p>
          <a:p>
            <a:pPr marL="0" indent="0">
              <a:buNone/>
            </a:pPr>
            <a:r>
              <a:rPr lang="en-GB" dirty="0"/>
              <a:t>The higher the percentage of the ratio, the better the company’s ability to carry its total debts</a:t>
            </a:r>
          </a:p>
          <a:p>
            <a:pPr marL="0" indent="0">
              <a:buNone/>
            </a:pPr>
            <a:r>
              <a:rPr lang="en-GB" b="1" dirty="0"/>
              <a:t>3. Profitability Ratio</a:t>
            </a:r>
            <a:r>
              <a:rPr lang="en-GB" dirty="0"/>
              <a:t>: It is the ratio of Operating cash flow to total revenue. This ratio gives an </a:t>
            </a:r>
          </a:p>
          <a:p>
            <a:pPr marL="0" indent="0">
              <a:buNone/>
            </a:pPr>
            <a:r>
              <a:rPr lang="en-GB" dirty="0"/>
              <a:t>idea of the company’s ability to turn sales into cash. </a:t>
            </a:r>
          </a:p>
          <a:p>
            <a:pPr marL="0" indent="0">
              <a:buNone/>
            </a:pPr>
            <a:r>
              <a:rPr lang="en-GB" b="1" dirty="0"/>
              <a:t>Profitability Ratio =</a:t>
            </a:r>
            <a:r>
              <a:rPr lang="en-GB" dirty="0"/>
              <a:t>Operating cash flow /Total Revenue</a:t>
            </a:r>
          </a:p>
          <a:p>
            <a:pPr marL="0" indent="0">
              <a:buNone/>
            </a:pPr>
            <a:r>
              <a:rPr lang="en-GB" dirty="0"/>
              <a:t>The greater the amount of operating cash flow, the better the position of the organization. There is no standard guideline for the cash flow margin.</a:t>
            </a:r>
          </a:p>
        </p:txBody>
      </p:sp>
      <p:sp>
        <p:nvSpPr>
          <p:cNvPr id="4" name="Slide Number Placeholder 3">
            <a:extLst>
              <a:ext uri="{FF2B5EF4-FFF2-40B4-BE49-F238E27FC236}">
                <a16:creationId xmlns:a16="http://schemas.microsoft.com/office/drawing/2014/main" id="{637C6053-B24A-5884-FAAF-D4A28897B954}"/>
              </a:ext>
            </a:extLst>
          </p:cNvPr>
          <p:cNvSpPr>
            <a:spLocks noGrp="1"/>
          </p:cNvSpPr>
          <p:nvPr>
            <p:ph type="sldNum" sz="quarter" idx="12"/>
          </p:nvPr>
        </p:nvSpPr>
        <p:spPr/>
        <p:txBody>
          <a:bodyPr/>
          <a:lstStyle/>
          <a:p>
            <a:fld id="{C3F65BB1-9206-4D7F-97F9-47DCC7DC6334}" type="slidenum">
              <a:rPr lang="en-GB" smtClean="0"/>
              <a:pPr/>
              <a:t>26</a:t>
            </a:fld>
            <a:endParaRPr lang="en-GB"/>
          </a:p>
        </p:txBody>
      </p:sp>
    </p:spTree>
    <p:extLst>
      <p:ext uri="{BB962C8B-B14F-4D97-AF65-F5344CB8AC3E}">
        <p14:creationId xmlns:p14="http://schemas.microsoft.com/office/powerpoint/2010/main" val="37749509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11694-A351-A392-8B97-C7AC658477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A05D8D-32CE-836F-C6C5-CE5677C9FFF4}"/>
              </a:ext>
            </a:extLst>
          </p:cNvPr>
          <p:cNvSpPr>
            <a:spLocks noGrp="1"/>
          </p:cNvSpPr>
          <p:nvPr>
            <p:ph type="title"/>
          </p:nvPr>
        </p:nvSpPr>
        <p:spPr/>
        <p:txBody>
          <a:bodyPr/>
          <a:lstStyle/>
          <a:p>
            <a:r>
              <a:rPr lang="en-GB" dirty="0"/>
              <a:t>Ratios Analysis</a:t>
            </a:r>
          </a:p>
        </p:txBody>
      </p:sp>
      <p:sp>
        <p:nvSpPr>
          <p:cNvPr id="3" name="Content Placeholder 2">
            <a:extLst>
              <a:ext uri="{FF2B5EF4-FFF2-40B4-BE49-F238E27FC236}">
                <a16:creationId xmlns:a16="http://schemas.microsoft.com/office/drawing/2014/main" id="{46B5A0A3-1EDA-DBFE-CD66-D6E7CB0430AF}"/>
              </a:ext>
            </a:extLst>
          </p:cNvPr>
          <p:cNvSpPr>
            <a:spLocks noGrp="1"/>
          </p:cNvSpPr>
          <p:nvPr>
            <p:ph idx="1"/>
          </p:nvPr>
        </p:nvSpPr>
        <p:spPr/>
        <p:txBody>
          <a:bodyPr>
            <a:normAutofit fontScale="47500" lnSpcReduction="20000"/>
          </a:bodyPr>
          <a:lstStyle/>
          <a:p>
            <a:pPr marL="0" indent="0">
              <a:buNone/>
            </a:pPr>
            <a:endParaRPr lang="en-GB" b="1" dirty="0"/>
          </a:p>
          <a:p>
            <a:pPr marL="0" indent="0">
              <a:buNone/>
            </a:pPr>
            <a:r>
              <a:rPr lang="en-GB" b="1" dirty="0"/>
              <a:t>4. Cash flow returns on assets: </a:t>
            </a:r>
            <a:r>
              <a:rPr lang="en-GB" dirty="0"/>
              <a:t>The formula displays the amount of cash that a company is generating in proportion to its asset</a:t>
            </a:r>
          </a:p>
          <a:p>
            <a:pPr marL="0" indent="0">
              <a:buNone/>
            </a:pPr>
            <a:r>
              <a:rPr lang="en-GB" b="1" dirty="0"/>
              <a:t>Cash flow returns on assets =</a:t>
            </a:r>
            <a:r>
              <a:rPr lang="en-GB" dirty="0"/>
              <a:t>Cash flow return on Assets = Operating cash flow /Total Assets</a:t>
            </a:r>
            <a:endParaRPr lang="en-GB" b="1" dirty="0"/>
          </a:p>
          <a:p>
            <a:pPr marL="0" indent="0">
              <a:buNone/>
            </a:pPr>
            <a:r>
              <a:rPr lang="en-GB" b="1" dirty="0"/>
              <a:t>5. Cash flow adequacy ratio</a:t>
            </a:r>
            <a:r>
              <a:rPr lang="en-GB" dirty="0"/>
              <a:t>: The process is one of the most detailed in the determination whether </a:t>
            </a:r>
          </a:p>
          <a:p>
            <a:pPr marL="0" indent="0">
              <a:buNone/>
            </a:pPr>
            <a:r>
              <a:rPr lang="en-GB" dirty="0"/>
              <a:t>the cash flow of a particular company is enough to meet current commitments, particularly in </a:t>
            </a:r>
          </a:p>
          <a:p>
            <a:pPr marL="0" indent="0">
              <a:buNone/>
            </a:pPr>
            <a:r>
              <a:rPr lang="en-GB" dirty="0"/>
              <a:t>the area of asset acquisition payout of dividends and payment of financial obligations </a:t>
            </a:r>
          </a:p>
          <a:p>
            <a:pPr marL="0" indent="0">
              <a:buNone/>
            </a:pPr>
            <a:r>
              <a:rPr lang="en-GB" dirty="0"/>
              <a:t>below: </a:t>
            </a:r>
          </a:p>
          <a:p>
            <a:pPr marL="0" indent="0">
              <a:buNone/>
            </a:pPr>
            <a:r>
              <a:rPr lang="en-GB" b="1" dirty="0"/>
              <a:t>Cash flow adequacy ratio = </a:t>
            </a:r>
            <a:r>
              <a:rPr lang="en-GB" dirty="0"/>
              <a:t>Operating Cash Flow / Fixed Assets Long- term Debt paid + Cash Dividend</a:t>
            </a:r>
          </a:p>
          <a:p>
            <a:pPr marL="0" indent="0">
              <a:buNone/>
            </a:pPr>
            <a:r>
              <a:rPr lang="en-GB" dirty="0"/>
              <a:t>6. </a:t>
            </a:r>
            <a:r>
              <a:rPr lang="en-GB" b="1" dirty="0"/>
              <a:t>Debt coverage ratio</a:t>
            </a:r>
            <a:r>
              <a:rPr lang="en-GB" dirty="0"/>
              <a:t>: This ratio measures the capability of the company to pay the annual interest and principal on its </a:t>
            </a:r>
          </a:p>
          <a:p>
            <a:pPr marL="0" indent="0">
              <a:buNone/>
            </a:pPr>
            <a:r>
              <a:rPr lang="en-GB" dirty="0"/>
              <a:t>debt. Obviously, the ratio will come into picture only for companies who actually rely on debts. </a:t>
            </a:r>
          </a:p>
          <a:p>
            <a:pPr marL="0" indent="0">
              <a:buNone/>
            </a:pPr>
            <a:r>
              <a:rPr lang="en-GB" dirty="0"/>
              <a:t>This ratio is the least </a:t>
            </a:r>
            <a:r>
              <a:rPr lang="en-GB" dirty="0" err="1"/>
              <a:t>analyzed</a:t>
            </a:r>
            <a:r>
              <a:rPr lang="en-GB" dirty="0"/>
              <a:t> one, as most of the companies did not have this component. </a:t>
            </a:r>
          </a:p>
          <a:p>
            <a:pPr marL="0" indent="0">
              <a:buNone/>
            </a:pPr>
            <a:r>
              <a:rPr lang="en-GB" b="1" dirty="0"/>
              <a:t>Debt coverage ratio =</a:t>
            </a:r>
            <a:r>
              <a:rPr lang="en-GB" dirty="0"/>
              <a:t>Total Operating Income/ Total Debt Service</a:t>
            </a:r>
          </a:p>
        </p:txBody>
      </p:sp>
      <p:sp>
        <p:nvSpPr>
          <p:cNvPr id="4" name="Slide Number Placeholder 3">
            <a:extLst>
              <a:ext uri="{FF2B5EF4-FFF2-40B4-BE49-F238E27FC236}">
                <a16:creationId xmlns:a16="http://schemas.microsoft.com/office/drawing/2014/main" id="{B042F450-489A-D65D-C3D9-4B6F147B1162}"/>
              </a:ext>
            </a:extLst>
          </p:cNvPr>
          <p:cNvSpPr>
            <a:spLocks noGrp="1"/>
          </p:cNvSpPr>
          <p:nvPr>
            <p:ph type="sldNum" sz="quarter" idx="12"/>
          </p:nvPr>
        </p:nvSpPr>
        <p:spPr/>
        <p:txBody>
          <a:bodyPr/>
          <a:lstStyle/>
          <a:p>
            <a:fld id="{C3F65BB1-9206-4D7F-97F9-47DCC7DC6334}" type="slidenum">
              <a:rPr lang="en-GB" smtClean="0"/>
              <a:pPr/>
              <a:t>27</a:t>
            </a:fld>
            <a:endParaRPr lang="en-GB"/>
          </a:p>
        </p:txBody>
      </p:sp>
    </p:spTree>
    <p:extLst>
      <p:ext uri="{BB962C8B-B14F-4D97-AF65-F5344CB8AC3E}">
        <p14:creationId xmlns:p14="http://schemas.microsoft.com/office/powerpoint/2010/main" val="271516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55BBA-7BAB-97A2-8EBC-3452C5ABCC4B}"/>
              </a:ext>
            </a:extLst>
          </p:cNvPr>
          <p:cNvSpPr>
            <a:spLocks noGrp="1"/>
          </p:cNvSpPr>
          <p:nvPr>
            <p:ph type="title"/>
          </p:nvPr>
        </p:nvSpPr>
        <p:spPr/>
        <p:txBody>
          <a:bodyPr/>
          <a:lstStyle/>
          <a:p>
            <a:r>
              <a:rPr lang="en-GB" dirty="0"/>
              <a:t>Ratio analysis</a:t>
            </a:r>
          </a:p>
        </p:txBody>
      </p:sp>
      <p:sp>
        <p:nvSpPr>
          <p:cNvPr id="3" name="Content Placeholder 2">
            <a:extLst>
              <a:ext uri="{FF2B5EF4-FFF2-40B4-BE49-F238E27FC236}">
                <a16:creationId xmlns:a16="http://schemas.microsoft.com/office/drawing/2014/main" id="{F3691285-A70C-2F7F-66E0-2BD21D354DC6}"/>
              </a:ext>
            </a:extLst>
          </p:cNvPr>
          <p:cNvSpPr>
            <a:spLocks noGrp="1"/>
          </p:cNvSpPr>
          <p:nvPr>
            <p:ph idx="1"/>
          </p:nvPr>
        </p:nvSpPr>
        <p:spPr>
          <a:xfrm>
            <a:off x="457200" y="1340768"/>
            <a:ext cx="8229600" cy="4320479"/>
          </a:xfrm>
        </p:spPr>
        <p:txBody>
          <a:bodyPr>
            <a:normAutofit fontScale="25000" lnSpcReduction="20000"/>
          </a:bodyPr>
          <a:lstStyle/>
          <a:p>
            <a:pPr>
              <a:lnSpc>
                <a:spcPct val="116000"/>
              </a:lnSpc>
              <a:spcBef>
                <a:spcPts val="800"/>
              </a:spcBef>
              <a:spcAft>
                <a:spcPts val="400"/>
              </a:spcAft>
              <a:buNone/>
            </a:pPr>
            <a:r>
              <a:rPr lang="en-US" sz="7200" b="1" dirty="0">
                <a:effectLst/>
                <a:ea typeface="DengXian Light" panose="02010600030101010101" pitchFamily="2" charset="-122"/>
                <a:cs typeface="Times New Roman" panose="02020603050405020304" pitchFamily="18" charset="0"/>
              </a:rPr>
              <a:t>1. Operating Cash Flow to Current Liabilities</a:t>
            </a:r>
            <a:endParaRPr lang="en-GB" sz="7200" b="1" dirty="0">
              <a:effectLst/>
              <a:ea typeface="DengXian Light" panose="02010600030101010101" pitchFamily="2" charset="-122"/>
              <a:cs typeface="Times New Roman" panose="02020603050405020304" pitchFamily="18" charset="0"/>
            </a:endParaRPr>
          </a:p>
          <a:p>
            <a:pPr>
              <a:lnSpc>
                <a:spcPct val="116000"/>
              </a:lnSpc>
              <a:spcAft>
                <a:spcPts val="800"/>
              </a:spcAft>
              <a:buNone/>
            </a:pPr>
            <a:r>
              <a:rPr lang="en-US" sz="7200" dirty="0">
                <a:effectLst/>
                <a:ea typeface="DengXian" panose="02010600030101010101" pitchFamily="2" charset="-122"/>
                <a:cs typeface="Arial" panose="020B0604020202020204" pitchFamily="34" charset="0"/>
              </a:rPr>
              <a:t>OCF / Current Liabilities= </a:t>
            </a:r>
          </a:p>
          <a:p>
            <a:pPr>
              <a:lnSpc>
                <a:spcPct val="116000"/>
              </a:lnSpc>
              <a:spcAft>
                <a:spcPts val="800"/>
              </a:spcAft>
              <a:buNone/>
            </a:pPr>
            <a:r>
              <a:rPr lang="en-US" sz="7200" dirty="0">
                <a:effectLst/>
                <a:ea typeface="DengXian" panose="02010600030101010101" pitchFamily="2" charset="-122"/>
                <a:cs typeface="Arial" panose="020B0604020202020204" pitchFamily="34" charset="0"/>
              </a:rPr>
              <a:t>150/54 = 2.78 ] </a:t>
            </a:r>
          </a:p>
          <a:p>
            <a:pPr>
              <a:lnSpc>
                <a:spcPct val="116000"/>
              </a:lnSpc>
              <a:spcAft>
                <a:spcPts val="800"/>
              </a:spcAft>
              <a:buNone/>
            </a:pPr>
            <a:r>
              <a:rPr lang="en-US" sz="7200" dirty="0">
                <a:effectLst/>
                <a:ea typeface="DengXian" panose="02010600030101010101" pitchFamily="2" charset="-122"/>
                <a:cs typeface="Arial" panose="020B0604020202020204" pitchFamily="34" charset="0"/>
              </a:rPr>
              <a:t> Strong liquidity — operating cash flow covers current liabilities almost </a:t>
            </a:r>
            <a:r>
              <a:rPr lang="en-US" sz="7200" b="1" dirty="0">
                <a:effectLst/>
                <a:ea typeface="DengXian" panose="02010600030101010101" pitchFamily="2" charset="-122"/>
                <a:cs typeface="Arial" panose="020B0604020202020204" pitchFamily="34" charset="0"/>
              </a:rPr>
              <a:t>2.8 times</a:t>
            </a:r>
            <a:r>
              <a:rPr lang="en-US" sz="7200" dirty="0">
                <a:effectLst/>
                <a:ea typeface="DengXian" panose="02010600030101010101" pitchFamily="2" charset="-122"/>
                <a:cs typeface="Arial" panose="020B0604020202020204" pitchFamily="34" charset="0"/>
              </a:rPr>
              <a:t>.</a:t>
            </a:r>
            <a:endParaRPr lang="en-GB" sz="7200" dirty="0">
              <a:effectLst/>
              <a:ea typeface="DengXian" panose="02010600030101010101" pitchFamily="2" charset="-122"/>
              <a:cs typeface="Arial" panose="020B0604020202020204" pitchFamily="34" charset="0"/>
            </a:endParaRPr>
          </a:p>
          <a:p>
            <a:pPr>
              <a:lnSpc>
                <a:spcPct val="116000"/>
              </a:lnSpc>
              <a:spcAft>
                <a:spcPts val="800"/>
              </a:spcAft>
              <a:buNone/>
            </a:pPr>
            <a:r>
              <a:rPr lang="en-US" sz="7200" dirty="0">
                <a:effectLst/>
                <a:ea typeface="DengXian" panose="02010600030101010101" pitchFamily="2" charset="-122"/>
                <a:cs typeface="Arial" panose="020B0604020202020204" pitchFamily="34" charset="0"/>
              </a:rPr>
              <a:t> </a:t>
            </a:r>
            <a:r>
              <a:rPr lang="en-US" sz="7200" b="1" dirty="0">
                <a:effectLst/>
                <a:ea typeface="DengXian Light" panose="02010600030101010101" pitchFamily="2" charset="-122"/>
                <a:cs typeface="Times New Roman" panose="02020603050405020304" pitchFamily="18" charset="0"/>
              </a:rPr>
              <a:t> 2. Operating Cash Flow to Total Debt</a:t>
            </a:r>
            <a:endParaRPr lang="en-GB" sz="7200" b="1" dirty="0">
              <a:ea typeface="DengXian Light" panose="02010600030101010101" pitchFamily="2" charset="-122"/>
              <a:cs typeface="Times New Roman" panose="02020603050405020304" pitchFamily="18" charset="0"/>
            </a:endParaRPr>
          </a:p>
          <a:p>
            <a:pPr>
              <a:lnSpc>
                <a:spcPct val="116000"/>
              </a:lnSpc>
              <a:spcAft>
                <a:spcPts val="800"/>
              </a:spcAft>
              <a:buNone/>
            </a:pPr>
            <a:r>
              <a:rPr lang="en-US" sz="7200" dirty="0">
                <a:effectLst/>
                <a:ea typeface="DengXian" panose="02010600030101010101" pitchFamily="2" charset="-122"/>
                <a:cs typeface="Arial" panose="020B0604020202020204" pitchFamily="34" charset="0"/>
              </a:rPr>
              <a:t>OCF / Total Debt = </a:t>
            </a:r>
          </a:p>
          <a:p>
            <a:pPr>
              <a:lnSpc>
                <a:spcPct val="116000"/>
              </a:lnSpc>
              <a:spcAft>
                <a:spcPts val="800"/>
              </a:spcAft>
              <a:buNone/>
            </a:pPr>
            <a:r>
              <a:rPr lang="en-US" sz="7200" dirty="0">
                <a:effectLst/>
                <a:ea typeface="DengXian" panose="02010600030101010101" pitchFamily="2" charset="-122"/>
                <a:cs typeface="Arial" panose="020B0604020202020204" pitchFamily="34" charset="0"/>
              </a:rPr>
              <a:t>150/150 = 1.00 </a:t>
            </a:r>
          </a:p>
          <a:p>
            <a:pPr>
              <a:lnSpc>
                <a:spcPct val="116000"/>
              </a:lnSpc>
              <a:spcAft>
                <a:spcPts val="800"/>
              </a:spcAft>
              <a:buNone/>
            </a:pPr>
            <a:r>
              <a:rPr lang="en-US" sz="7200" dirty="0">
                <a:ea typeface="DengXian" panose="02010600030101010101" pitchFamily="2" charset="-122"/>
                <a:cs typeface="Arial" panose="020B0604020202020204" pitchFamily="34" charset="0"/>
              </a:rPr>
              <a:t>This </a:t>
            </a:r>
            <a:r>
              <a:rPr lang="en-US" sz="7200" dirty="0">
                <a:effectLst/>
                <a:ea typeface="DengXian" panose="02010600030101010101" pitchFamily="2" charset="-122"/>
                <a:cs typeface="Arial" panose="020B0604020202020204" pitchFamily="34" charset="0"/>
              </a:rPr>
              <a:t> </a:t>
            </a:r>
            <a:r>
              <a:rPr lang="en-US" sz="7200" dirty="0">
                <a:ea typeface="DengXian" panose="02010600030101010101" pitchFamily="2" charset="-122"/>
                <a:cs typeface="Arial" panose="020B0604020202020204" pitchFamily="34" charset="0"/>
              </a:rPr>
              <a:t>i</a:t>
            </a:r>
            <a:r>
              <a:rPr lang="en-US" sz="7200" dirty="0">
                <a:effectLst/>
                <a:ea typeface="DengXian" panose="02010600030101010101" pitchFamily="2" charset="-122"/>
                <a:cs typeface="Arial" panose="020B0604020202020204" pitchFamily="34" charset="0"/>
              </a:rPr>
              <a:t>ndicates the company could theoretically repay its total debt from one year’s operating cash flow.</a:t>
            </a:r>
            <a:endParaRPr lang="en-GB" sz="7200" dirty="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5CD7AE3F-6029-9179-E6A7-AD22F58F1D6C}"/>
              </a:ext>
            </a:extLst>
          </p:cNvPr>
          <p:cNvSpPr>
            <a:spLocks noGrp="1"/>
          </p:cNvSpPr>
          <p:nvPr>
            <p:ph type="sldNum" sz="quarter" idx="12"/>
          </p:nvPr>
        </p:nvSpPr>
        <p:spPr/>
        <p:txBody>
          <a:bodyPr/>
          <a:lstStyle/>
          <a:p>
            <a:fld id="{C3F65BB1-9206-4D7F-97F9-47DCC7DC6334}" type="slidenum">
              <a:rPr lang="en-GB" smtClean="0"/>
              <a:pPr/>
              <a:t>28</a:t>
            </a:fld>
            <a:endParaRPr lang="en-GB"/>
          </a:p>
        </p:txBody>
      </p:sp>
    </p:spTree>
    <p:extLst>
      <p:ext uri="{BB962C8B-B14F-4D97-AF65-F5344CB8AC3E}">
        <p14:creationId xmlns:p14="http://schemas.microsoft.com/office/powerpoint/2010/main" val="2530415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9DCAD9-07F7-3808-6D24-ED1BB2CFD0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CD15BB-1640-16A6-68D2-04F9050D9467}"/>
              </a:ext>
            </a:extLst>
          </p:cNvPr>
          <p:cNvSpPr>
            <a:spLocks noGrp="1"/>
          </p:cNvSpPr>
          <p:nvPr>
            <p:ph type="title"/>
          </p:nvPr>
        </p:nvSpPr>
        <p:spPr/>
        <p:txBody>
          <a:bodyPr/>
          <a:lstStyle/>
          <a:p>
            <a:r>
              <a:rPr lang="en-GB" dirty="0"/>
              <a:t>Ratio analysis</a:t>
            </a:r>
          </a:p>
        </p:txBody>
      </p:sp>
      <p:sp>
        <p:nvSpPr>
          <p:cNvPr id="3" name="Content Placeholder 2">
            <a:extLst>
              <a:ext uri="{FF2B5EF4-FFF2-40B4-BE49-F238E27FC236}">
                <a16:creationId xmlns:a16="http://schemas.microsoft.com/office/drawing/2014/main" id="{2E1C8EAF-0A9E-34F4-74DA-1BB32FB144F0}"/>
              </a:ext>
            </a:extLst>
          </p:cNvPr>
          <p:cNvSpPr>
            <a:spLocks noGrp="1"/>
          </p:cNvSpPr>
          <p:nvPr>
            <p:ph idx="1"/>
          </p:nvPr>
        </p:nvSpPr>
        <p:spPr>
          <a:xfrm>
            <a:off x="457200" y="1340768"/>
            <a:ext cx="8229600" cy="4320479"/>
          </a:xfrm>
        </p:spPr>
        <p:txBody>
          <a:bodyPr>
            <a:normAutofit fontScale="92500" lnSpcReduction="20000"/>
          </a:bodyPr>
          <a:lstStyle/>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rPr>
              <a:t> 3. Free Cash Flow (FCF)</a:t>
            </a:r>
            <a:endParaRPr kumimoji="0" lang="en-GB"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Operating Cash Flows – Capital Expenditure = 150 - 95 = 55 </a:t>
            </a: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Positive FCF of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55 units</a:t>
            </a:r>
            <a:r>
              <a:rPr lang="en-US" sz="1800" dirty="0">
                <a:solidFill>
                  <a:prstClr val="black"/>
                </a:solidFill>
                <a:latin typeface="Arial" panose="020B0604020202020204"/>
                <a:ea typeface="DengXian" panose="02010600030101010101" pitchFamily="2" charset="-122"/>
                <a:cs typeface="Arial" panose="020B0604020202020204" pitchFamily="34" charset="0"/>
              </a:rPr>
              <a:t> which</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means  cash remains after investment in assets.</a:t>
            </a:r>
            <a:endParaRPr kumimoji="0" lang="en-GB"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effectLst/>
                <a:uLnTx/>
                <a:uFillTx/>
                <a:latin typeface="Arial" panose="020B0604020202020204"/>
                <a:ea typeface="DengXian" panose="02010600030101010101" pitchFamily="2" charset="-122"/>
                <a:cs typeface="Arial" panose="020B0604020202020204" pitchFamily="34" charset="0"/>
              </a:rPr>
              <a:t> </a:t>
            </a:r>
            <a:r>
              <a:rPr kumimoji="0" lang="en-US"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rPr>
              <a:t> 4. Cash Flow Adequacy Ratio</a:t>
            </a:r>
            <a:endParaRPr kumimoji="0" lang="en-GB"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Operating Cash Flows / (Capital Expenditure + Debt Repayment + Dividends) = 150/ (95 + 150 + 50) = 0.51  </a:t>
            </a: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Only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51%</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of major obligations are covered by operating cash flow which means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potential risk</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if external financing is limited.</a:t>
            </a:r>
            <a:endParaRPr kumimoji="0" lang="en-GB"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effectLst/>
                <a:uLnTx/>
                <a:uFillTx/>
                <a:latin typeface="Arial" panose="020B0604020202020204"/>
                <a:ea typeface="DengXian" panose="02010600030101010101" pitchFamily="2" charset="-122"/>
                <a:cs typeface="Arial" panose="020B0604020202020204" pitchFamily="34" charset="0"/>
              </a:rPr>
              <a:t> </a:t>
            </a:r>
            <a:r>
              <a:rPr kumimoji="0" lang="en-US"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rPr>
              <a:t> 5. Cash Flow Margin</a:t>
            </a:r>
            <a:endParaRPr kumimoji="0" lang="en-GB" sz="1800" b="1" i="0" u="none" strike="noStrike" kern="1200" cap="none" spc="0" normalizeH="0" baseline="0" noProof="0" dirty="0">
              <a:ln>
                <a:noFill/>
              </a:ln>
              <a:effectLst/>
              <a:uLnTx/>
              <a:uFillTx/>
              <a:latin typeface="Arial" panose="020B0604020202020204"/>
              <a:ea typeface="DengXian Light"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OCF / Profit before Tax = 150/193= 0.78  </a:t>
            </a:r>
          </a:p>
          <a:p>
            <a:pPr marL="342900" marR="0" lvl="0" indent="-342900" algn="l" defTabSz="914400" rtl="0" eaLnBrk="1" fontAlgn="auto" latinLnBrk="0" hangingPunct="1">
              <a:lnSpc>
                <a:spcPct val="116000"/>
              </a:lnSpc>
              <a:spcBef>
                <a:spcPct val="20000"/>
              </a:spcBef>
              <a:spcAft>
                <a:spcPts val="800"/>
              </a:spcAft>
              <a:buClrTx/>
              <a:buSzTx/>
              <a:buFont typeface="Arial" pitchFamily="34" charset="0"/>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a:t>
            </a:r>
            <a:r>
              <a:rPr kumimoji="0" lang="en-US" sz="1800" b="1"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78%</a:t>
            </a:r>
            <a:r>
              <a:rPr kumimoji="0" lang="en-US"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rPr>
              <a:t> conversion of profit into cash  which means good quality earnings.</a:t>
            </a:r>
            <a:endParaRPr kumimoji="0" lang="en-GB" sz="1800" b="0" i="0" u="none" strike="noStrike" kern="1200" cap="none" spc="0" normalizeH="0" baseline="0" noProof="0" dirty="0">
              <a:ln>
                <a:noFill/>
              </a:ln>
              <a:solidFill>
                <a:prstClr val="black"/>
              </a:solidFill>
              <a:effectLst/>
              <a:uLnTx/>
              <a:uFillTx/>
              <a:latin typeface="Arial" panose="020B0604020202020204"/>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7C6CF04C-DD9C-97D1-46ED-8EFFFF0C5DC8}"/>
              </a:ext>
            </a:extLst>
          </p:cNvPr>
          <p:cNvSpPr>
            <a:spLocks noGrp="1"/>
          </p:cNvSpPr>
          <p:nvPr>
            <p:ph type="sldNum" sz="quarter" idx="12"/>
          </p:nvPr>
        </p:nvSpPr>
        <p:spPr/>
        <p:txBody>
          <a:bodyPr/>
          <a:lstStyle/>
          <a:p>
            <a:fld id="{C3F65BB1-9206-4D7F-97F9-47DCC7DC6334}" type="slidenum">
              <a:rPr lang="en-GB" smtClean="0"/>
              <a:pPr/>
              <a:t>29</a:t>
            </a:fld>
            <a:endParaRPr lang="en-GB"/>
          </a:p>
        </p:txBody>
      </p:sp>
    </p:spTree>
    <p:extLst>
      <p:ext uri="{BB962C8B-B14F-4D97-AF65-F5344CB8AC3E}">
        <p14:creationId xmlns:p14="http://schemas.microsoft.com/office/powerpoint/2010/main" val="38606541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E3F5E1-7503-4D8F-76DC-843EAD057986}"/>
              </a:ext>
            </a:extLst>
          </p:cNvPr>
          <p:cNvSpPr>
            <a:spLocks noGrp="1"/>
          </p:cNvSpPr>
          <p:nvPr>
            <p:ph type="sldNum" sz="quarter" idx="12"/>
          </p:nvPr>
        </p:nvSpPr>
        <p:spPr/>
        <p:txBody>
          <a:bodyPr/>
          <a:lstStyle/>
          <a:p>
            <a:fld id="{C3F65BB1-9206-4D7F-97F9-47DCC7DC6334}" type="slidenum">
              <a:rPr lang="en-GB" smtClean="0"/>
              <a:pPr/>
              <a:t>30</a:t>
            </a:fld>
            <a:endParaRPr lang="en-GB" dirty="0"/>
          </a:p>
        </p:txBody>
      </p:sp>
      <p:pic>
        <p:nvPicPr>
          <p:cNvPr id="3" name="Picture 2">
            <a:extLst>
              <a:ext uri="{FF2B5EF4-FFF2-40B4-BE49-F238E27FC236}">
                <a16:creationId xmlns:a16="http://schemas.microsoft.com/office/drawing/2014/main" id="{BF947AB8-8448-7DD1-9D16-3E651077DE88}"/>
              </a:ext>
            </a:extLst>
          </p:cNvPr>
          <p:cNvPicPr>
            <a:picLocks noChangeAspect="1"/>
          </p:cNvPicPr>
          <p:nvPr/>
        </p:nvPicPr>
        <p:blipFill>
          <a:blip r:embed="rId2"/>
          <a:stretch>
            <a:fillRect/>
          </a:stretch>
        </p:blipFill>
        <p:spPr>
          <a:xfrm>
            <a:off x="-252535" y="-315416"/>
            <a:ext cx="9396536" cy="6165405"/>
          </a:xfrm>
          <a:prstGeom prst="rect">
            <a:avLst/>
          </a:prstGeom>
        </p:spPr>
      </p:pic>
    </p:spTree>
    <p:extLst>
      <p:ext uri="{BB962C8B-B14F-4D97-AF65-F5344CB8AC3E}">
        <p14:creationId xmlns:p14="http://schemas.microsoft.com/office/powerpoint/2010/main" val="2109478931"/>
      </p:ext>
    </p:extLst>
  </p:cSld>
  <p:clrMapOvr>
    <a:masterClrMapping/>
  </p:clrMapOvr>
  <p:transition>
    <p:dissolv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B56C-19DD-EA61-7480-F5FD1D21A8FE}"/>
              </a:ext>
            </a:extLst>
          </p:cNvPr>
          <p:cNvSpPr>
            <a:spLocks noGrp="1"/>
          </p:cNvSpPr>
          <p:nvPr>
            <p:ph type="title"/>
          </p:nvPr>
        </p:nvSpPr>
        <p:spPr/>
        <p:txBody>
          <a:bodyPr/>
          <a:lstStyle/>
          <a:p>
            <a:r>
              <a:rPr lang="en-GB" dirty="0"/>
              <a:t>Interpretation of cashflows</a:t>
            </a:r>
          </a:p>
        </p:txBody>
      </p:sp>
      <p:sp>
        <p:nvSpPr>
          <p:cNvPr id="3" name="Content Placeholder 2">
            <a:extLst>
              <a:ext uri="{FF2B5EF4-FFF2-40B4-BE49-F238E27FC236}">
                <a16:creationId xmlns:a16="http://schemas.microsoft.com/office/drawing/2014/main" id="{A5B229BD-B66C-C717-D6D9-04AF652467EA}"/>
              </a:ext>
            </a:extLst>
          </p:cNvPr>
          <p:cNvSpPr>
            <a:spLocks noGrp="1"/>
          </p:cNvSpPr>
          <p:nvPr>
            <p:ph idx="1"/>
          </p:nvPr>
        </p:nvSpPr>
        <p:spPr/>
        <p:txBody>
          <a:bodyPr>
            <a:normAutofit fontScale="70000" lnSpcReduction="20000"/>
          </a:bodyPr>
          <a:lstStyle/>
          <a:p>
            <a:r>
              <a:rPr lang="en-GB" dirty="0"/>
              <a:t>This cash flow statement shows Company A started the year with approximately $10.75 billion in cash and equivalents.</a:t>
            </a:r>
          </a:p>
          <a:p>
            <a:endParaRPr lang="en-GB" dirty="0"/>
          </a:p>
          <a:p>
            <a:r>
              <a:rPr lang="en-GB" dirty="0"/>
              <a:t>Cash flow is broken out into cash flow from operating activities, investing activities, and financing activities. The business brought in $53.66 billion through its regular operating activities. Meanwhile, it spent approximately $33.77 billion in investment activities, and a further $16.3 billion in financing activities, for a total cash outflow of $50.1 billion.</a:t>
            </a:r>
          </a:p>
          <a:p>
            <a:endParaRPr lang="en-GB" dirty="0"/>
          </a:p>
          <a:p>
            <a:r>
              <a:rPr lang="en-GB" dirty="0"/>
              <a:t>The result is the business ended the year with a positive cash flow of $3.5 billion, and total cash of $14.26 billion.</a:t>
            </a:r>
          </a:p>
        </p:txBody>
      </p:sp>
      <p:sp>
        <p:nvSpPr>
          <p:cNvPr id="4" name="Slide Number Placeholder 3">
            <a:extLst>
              <a:ext uri="{FF2B5EF4-FFF2-40B4-BE49-F238E27FC236}">
                <a16:creationId xmlns:a16="http://schemas.microsoft.com/office/drawing/2014/main" id="{C9ECE61B-E6E3-F7D6-DA19-47DCCB62EC79}"/>
              </a:ext>
            </a:extLst>
          </p:cNvPr>
          <p:cNvSpPr>
            <a:spLocks noGrp="1"/>
          </p:cNvSpPr>
          <p:nvPr>
            <p:ph type="sldNum" sz="quarter" idx="12"/>
          </p:nvPr>
        </p:nvSpPr>
        <p:spPr/>
        <p:txBody>
          <a:bodyPr/>
          <a:lstStyle/>
          <a:p>
            <a:fld id="{C3F65BB1-9206-4D7F-97F9-47DCC7DC6334}" type="slidenum">
              <a:rPr lang="en-GB" smtClean="0"/>
              <a:pPr/>
              <a:t>31</a:t>
            </a:fld>
            <a:endParaRPr lang="en-GB"/>
          </a:p>
        </p:txBody>
      </p:sp>
    </p:spTree>
    <p:extLst>
      <p:ext uri="{BB962C8B-B14F-4D97-AF65-F5344CB8AC3E}">
        <p14:creationId xmlns:p14="http://schemas.microsoft.com/office/powerpoint/2010/main" val="39389937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BD23A-28A5-14E2-659F-77803B6140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F4DA0-DA1D-ECE6-F9C8-8BB906B630AD}"/>
              </a:ext>
            </a:extLst>
          </p:cNvPr>
          <p:cNvSpPr>
            <a:spLocks noGrp="1"/>
          </p:cNvSpPr>
          <p:nvPr>
            <p:ph type="title"/>
          </p:nvPr>
        </p:nvSpPr>
        <p:spPr/>
        <p:txBody>
          <a:bodyPr>
            <a:normAutofit fontScale="90000"/>
          </a:bodyPr>
          <a:lstStyle/>
          <a:p>
            <a:r>
              <a:rPr lang="en-GB" b="1" dirty="0"/>
              <a:t>Operating Activities</a:t>
            </a:r>
            <a:br>
              <a:rPr lang="en-GB" b="1" dirty="0"/>
            </a:br>
            <a:endParaRPr lang="en-GB" dirty="0"/>
          </a:p>
        </p:txBody>
      </p:sp>
      <p:sp>
        <p:nvSpPr>
          <p:cNvPr id="3" name="Content Placeholder 2">
            <a:extLst>
              <a:ext uri="{FF2B5EF4-FFF2-40B4-BE49-F238E27FC236}">
                <a16:creationId xmlns:a16="http://schemas.microsoft.com/office/drawing/2014/main" id="{D817885F-DCA0-4CA7-93C4-9CEA53F1BF02}"/>
              </a:ext>
            </a:extLst>
          </p:cNvPr>
          <p:cNvSpPr>
            <a:spLocks noGrp="1"/>
          </p:cNvSpPr>
          <p:nvPr>
            <p:ph idx="1"/>
          </p:nvPr>
        </p:nvSpPr>
        <p:spPr>
          <a:xfrm>
            <a:off x="457200" y="1052736"/>
            <a:ext cx="8363272" cy="4464497"/>
          </a:xfrm>
        </p:spPr>
        <p:txBody>
          <a:bodyPr>
            <a:noAutofit/>
          </a:bodyPr>
          <a:lstStyle/>
          <a:p>
            <a:r>
              <a:rPr lang="en-GB" sz="1800" b="1" dirty="0"/>
              <a:t>Net Cash from Operating Activities:</a:t>
            </a:r>
            <a:r>
              <a:rPr lang="en-GB" sz="1800" dirty="0"/>
              <a:t> </a:t>
            </a:r>
            <a:r>
              <a:rPr lang="en-GB" sz="1800" b="1" dirty="0"/>
              <a:t>$53,666 million</a:t>
            </a:r>
          </a:p>
          <a:p>
            <a:r>
              <a:rPr lang="en-GB" sz="1800" dirty="0"/>
              <a:t> Shows how much cash was generated from the company’s core business operations.</a:t>
            </a:r>
          </a:p>
          <a:p>
            <a:r>
              <a:rPr lang="en-GB" sz="1800" dirty="0"/>
              <a:t>Net Income: $37,037 million.</a:t>
            </a:r>
          </a:p>
          <a:p>
            <a:r>
              <a:rPr lang="en-GB" sz="1800" dirty="0"/>
              <a:t>Adjustments for Non-Cash Items:</a:t>
            </a:r>
          </a:p>
          <a:p>
            <a:r>
              <a:rPr lang="en-GB" sz="1800" dirty="0"/>
              <a:t>Depreciation &amp; amortization ($6,757M) and deferred taxes ($1,141M) are added back since they reduce accounting income but not cash.</a:t>
            </a:r>
          </a:p>
          <a:p>
            <a:r>
              <a:rPr lang="en-GB" sz="1800" dirty="0"/>
              <a:t>Other adjustments ($2,253M) are included for similar non-cash or timing effects.</a:t>
            </a:r>
          </a:p>
          <a:p>
            <a:r>
              <a:rPr lang="en-GB" sz="1800" dirty="0"/>
              <a:t>Changes in Working Capital:Accounts receivable (-2,172M) and inventories (-973M) indicate cash outflows (more cash tied up in operations).Accounts payable (+2,340M), deferred revenue (+1,459M), and other current/non-current liabilities (+4,521M) reflect inflows — suppliers and customers are effectively financing </a:t>
            </a:r>
            <a:r>
              <a:rPr lang="en-GB" sz="1800" dirty="0" err="1"/>
              <a:t>operations.Net</a:t>
            </a:r>
            <a:r>
              <a:rPr lang="en-GB" sz="1800" dirty="0"/>
              <a:t> cash from operations: $53,666M, meaning the business generated strong cash flow from its normal activities</a:t>
            </a:r>
            <a:br>
              <a:rPr lang="en-GB" sz="1800" dirty="0"/>
            </a:br>
            <a:r>
              <a:rPr lang="en-GB" sz="1800" dirty="0"/>
              <a:t>.</a:t>
            </a:r>
          </a:p>
          <a:p>
            <a:endParaRPr lang="en-GB" sz="1800" dirty="0"/>
          </a:p>
        </p:txBody>
      </p:sp>
      <p:sp>
        <p:nvSpPr>
          <p:cNvPr id="4" name="Slide Number Placeholder 3">
            <a:extLst>
              <a:ext uri="{FF2B5EF4-FFF2-40B4-BE49-F238E27FC236}">
                <a16:creationId xmlns:a16="http://schemas.microsoft.com/office/drawing/2014/main" id="{042BC44F-737C-5691-7563-90A0A094BAE4}"/>
              </a:ext>
            </a:extLst>
          </p:cNvPr>
          <p:cNvSpPr>
            <a:spLocks noGrp="1"/>
          </p:cNvSpPr>
          <p:nvPr>
            <p:ph type="sldNum" sz="quarter" idx="12"/>
          </p:nvPr>
        </p:nvSpPr>
        <p:spPr/>
        <p:txBody>
          <a:bodyPr/>
          <a:lstStyle/>
          <a:p>
            <a:fld id="{C3F65BB1-9206-4D7F-97F9-47DCC7DC6334}" type="slidenum">
              <a:rPr lang="en-GB" smtClean="0"/>
              <a:pPr/>
              <a:t>32</a:t>
            </a:fld>
            <a:endParaRPr lang="en-GB"/>
          </a:p>
        </p:txBody>
      </p:sp>
    </p:spTree>
    <p:extLst>
      <p:ext uri="{BB962C8B-B14F-4D97-AF65-F5344CB8AC3E}">
        <p14:creationId xmlns:p14="http://schemas.microsoft.com/office/powerpoint/2010/main" val="2499931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48803-D4F6-6AF4-1186-79AF6D2538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69F897-2997-7764-EA66-7FE3819C28C5}"/>
              </a:ext>
            </a:extLst>
          </p:cNvPr>
          <p:cNvSpPr>
            <a:spLocks noGrp="1"/>
          </p:cNvSpPr>
          <p:nvPr>
            <p:ph type="title"/>
          </p:nvPr>
        </p:nvSpPr>
        <p:spPr/>
        <p:txBody>
          <a:bodyPr>
            <a:normAutofit fontScale="90000"/>
          </a:bodyPr>
          <a:lstStyle/>
          <a:p>
            <a:r>
              <a:rPr lang="en-GB" b="1" dirty="0"/>
              <a:t>Investing Activities</a:t>
            </a:r>
            <a:br>
              <a:rPr lang="en-GB" b="1" dirty="0"/>
            </a:br>
            <a:endParaRPr lang="en-GB" dirty="0"/>
          </a:p>
        </p:txBody>
      </p:sp>
      <p:sp>
        <p:nvSpPr>
          <p:cNvPr id="3" name="Content Placeholder 2">
            <a:extLst>
              <a:ext uri="{FF2B5EF4-FFF2-40B4-BE49-F238E27FC236}">
                <a16:creationId xmlns:a16="http://schemas.microsoft.com/office/drawing/2014/main" id="{DDBAD604-49AB-12C3-CC8C-2E502E30D523}"/>
              </a:ext>
            </a:extLst>
          </p:cNvPr>
          <p:cNvSpPr>
            <a:spLocks noGrp="1"/>
          </p:cNvSpPr>
          <p:nvPr>
            <p:ph idx="1"/>
          </p:nvPr>
        </p:nvSpPr>
        <p:spPr/>
        <p:txBody>
          <a:bodyPr>
            <a:normAutofit fontScale="62500" lnSpcReduction="20000"/>
          </a:bodyPr>
          <a:lstStyle/>
          <a:p>
            <a:r>
              <a:rPr lang="en-GB" b="1" dirty="0"/>
              <a:t>Net Cash Used in Investing:</a:t>
            </a:r>
            <a:r>
              <a:rPr lang="en-GB" dirty="0"/>
              <a:t> </a:t>
            </a:r>
            <a:r>
              <a:rPr lang="en-GB" b="1" dirty="0"/>
              <a:t>$(33,774) million</a:t>
            </a:r>
          </a:p>
          <a:p>
            <a:r>
              <a:rPr lang="en-GB" dirty="0"/>
              <a:t>Investing </a:t>
            </a:r>
            <a:r>
              <a:rPr lang="en-GB" dirty="0" err="1"/>
              <a:t>ActivitiesPurpose</a:t>
            </a:r>
            <a:r>
              <a:rPr lang="en-GB" dirty="0"/>
              <a:t>: Shows cash spent or received from investments in assets or securities.</a:t>
            </a:r>
          </a:p>
          <a:p>
            <a:r>
              <a:rPr lang="en-GB" dirty="0"/>
              <a:t>Major outflows: Purchases of marketable securities (-148,489M) and property, plant &amp; equipment (-8,165M) large investments.</a:t>
            </a:r>
          </a:p>
          <a:p>
            <a:r>
              <a:rPr lang="en-GB" dirty="0" err="1"/>
              <a:t>Inflows:Maturities</a:t>
            </a:r>
            <a:r>
              <a:rPr lang="en-GB" dirty="0"/>
              <a:t> and sales of securities (+124,447M total) offset much of the </a:t>
            </a:r>
            <a:r>
              <a:rPr lang="en-GB" dirty="0" err="1"/>
              <a:t>outflow.Other</a:t>
            </a:r>
            <a:r>
              <a:rPr lang="en-GB" dirty="0"/>
              <a:t>: small outflows for acquisitions and intangible assets.</a:t>
            </a:r>
          </a:p>
          <a:p>
            <a:r>
              <a:rPr lang="en-GB" dirty="0"/>
              <a:t> Net cash used in investing activities: ($33,774M) The company spent more on investments than it received, typical for a growing or asset-intensive business</a:t>
            </a:r>
            <a:br>
              <a:rPr lang="en-GB" dirty="0"/>
            </a:br>
            <a:r>
              <a:rPr lang="en-GB" b="1" dirty="0"/>
              <a:t>Net Cash Used in Financing:</a:t>
            </a:r>
            <a:r>
              <a:rPr lang="en-GB" dirty="0"/>
              <a:t> </a:t>
            </a:r>
            <a:r>
              <a:rPr lang="en-GB" b="1" dirty="0"/>
              <a:t>$(16,379) million</a:t>
            </a:r>
            <a:br>
              <a:rPr lang="en-GB" dirty="0"/>
            </a:br>
            <a:r>
              <a:rPr lang="en-GB" dirty="0"/>
              <a:t>Indicates strong shareholder returns (dividends + buybacks) funded partly by debt.</a:t>
            </a:r>
          </a:p>
          <a:p>
            <a:endParaRPr lang="en-GB" dirty="0"/>
          </a:p>
        </p:txBody>
      </p:sp>
      <p:sp>
        <p:nvSpPr>
          <p:cNvPr id="4" name="Slide Number Placeholder 3">
            <a:extLst>
              <a:ext uri="{FF2B5EF4-FFF2-40B4-BE49-F238E27FC236}">
                <a16:creationId xmlns:a16="http://schemas.microsoft.com/office/drawing/2014/main" id="{470F860E-3182-3699-E96A-9EC93CC22939}"/>
              </a:ext>
            </a:extLst>
          </p:cNvPr>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85953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3F835-A438-3A0E-2DCC-FBE06D12A36D}"/>
              </a:ext>
            </a:extLst>
          </p:cNvPr>
          <p:cNvSpPr>
            <a:spLocks noGrp="1"/>
          </p:cNvSpPr>
          <p:nvPr>
            <p:ph type="title"/>
          </p:nvPr>
        </p:nvSpPr>
        <p:spPr/>
        <p:txBody>
          <a:bodyPr/>
          <a:lstStyle/>
          <a:p>
            <a:r>
              <a:rPr lang="en-GB" dirty="0"/>
              <a:t>Financing Activities</a:t>
            </a:r>
          </a:p>
        </p:txBody>
      </p:sp>
      <p:sp>
        <p:nvSpPr>
          <p:cNvPr id="3" name="Content Placeholder 2">
            <a:extLst>
              <a:ext uri="{FF2B5EF4-FFF2-40B4-BE49-F238E27FC236}">
                <a16:creationId xmlns:a16="http://schemas.microsoft.com/office/drawing/2014/main" id="{7E1064B5-E931-00AC-2735-EF96AEFFC412}"/>
              </a:ext>
            </a:extLst>
          </p:cNvPr>
          <p:cNvSpPr>
            <a:spLocks noGrp="1"/>
          </p:cNvSpPr>
          <p:nvPr>
            <p:ph idx="1"/>
          </p:nvPr>
        </p:nvSpPr>
        <p:spPr/>
        <p:txBody>
          <a:bodyPr>
            <a:normAutofit fontScale="85000" lnSpcReduction="20000"/>
          </a:bodyPr>
          <a:lstStyle/>
          <a:p>
            <a:pPr>
              <a:buNone/>
            </a:pPr>
            <a:r>
              <a:rPr lang="en-GB" b="1" dirty="0"/>
              <a:t>Purpose:</a:t>
            </a:r>
            <a:r>
              <a:rPr lang="en-GB" dirty="0"/>
              <a:t> Shows how the company raised or returned capital to shareholders and creditors.</a:t>
            </a:r>
          </a:p>
          <a:p>
            <a:pPr>
              <a:buFont typeface="Arial" panose="020B0604020202020204" pitchFamily="34" charset="0"/>
              <a:buChar char="•"/>
            </a:pPr>
            <a:r>
              <a:rPr lang="en-GB" b="1" dirty="0"/>
              <a:t>Dividends paid (-10,564M)</a:t>
            </a:r>
            <a:r>
              <a:rPr lang="en-GB" dirty="0"/>
              <a:t> and </a:t>
            </a:r>
            <a:r>
              <a:rPr lang="en-GB" b="1" dirty="0"/>
              <a:t>share repurchases (-22,860M)</a:t>
            </a:r>
            <a:r>
              <a:rPr lang="en-GB" dirty="0"/>
              <a:t> — major cash outflows returning value to shareholders.</a:t>
            </a:r>
          </a:p>
          <a:p>
            <a:pPr>
              <a:buFont typeface="Arial" panose="020B0604020202020204" pitchFamily="34" charset="0"/>
              <a:buChar char="•"/>
            </a:pPr>
            <a:r>
              <a:rPr lang="en-GB" b="1" dirty="0"/>
              <a:t>Issuance of long-term debt (+16,896M)</a:t>
            </a:r>
            <a:r>
              <a:rPr lang="en-GB" dirty="0"/>
              <a:t> — an inflow offsetting some of these returns.</a:t>
            </a:r>
          </a:p>
          <a:p>
            <a:r>
              <a:rPr lang="en-GB" b="1" dirty="0"/>
              <a:t>Net cash used in financing:</a:t>
            </a:r>
            <a:r>
              <a:rPr lang="en-GB" dirty="0"/>
              <a:t> </a:t>
            </a:r>
            <a:r>
              <a:rPr lang="en-GB" b="1" dirty="0"/>
              <a:t>($16,379M)</a:t>
            </a:r>
            <a:r>
              <a:rPr lang="en-GB" dirty="0"/>
              <a:t> — the company reduced overall financing cash, indicating strong internal funding capacity.</a:t>
            </a:r>
          </a:p>
          <a:p>
            <a:endParaRPr lang="en-GB" dirty="0"/>
          </a:p>
        </p:txBody>
      </p:sp>
      <p:sp>
        <p:nvSpPr>
          <p:cNvPr id="4" name="Slide Number Placeholder 3">
            <a:extLst>
              <a:ext uri="{FF2B5EF4-FFF2-40B4-BE49-F238E27FC236}">
                <a16:creationId xmlns:a16="http://schemas.microsoft.com/office/drawing/2014/main" id="{301B2070-5236-CA75-FD43-D0AC2AC8CABB}"/>
              </a:ext>
            </a:extLst>
          </p:cNvPr>
          <p:cNvSpPr>
            <a:spLocks noGrp="1"/>
          </p:cNvSpPr>
          <p:nvPr>
            <p:ph type="sldNum" sz="quarter" idx="12"/>
          </p:nvPr>
        </p:nvSpPr>
        <p:spPr/>
        <p:txBody>
          <a:bodyPr/>
          <a:lstStyle/>
          <a:p>
            <a:fld id="{C3F65BB1-9206-4D7F-97F9-47DCC7DC6334}" type="slidenum">
              <a:rPr lang="en-GB" smtClean="0"/>
              <a:pPr/>
              <a:t>34</a:t>
            </a:fld>
            <a:endParaRPr lang="en-GB"/>
          </a:p>
        </p:txBody>
      </p:sp>
    </p:spTree>
    <p:extLst>
      <p:ext uri="{BB962C8B-B14F-4D97-AF65-F5344CB8AC3E}">
        <p14:creationId xmlns:p14="http://schemas.microsoft.com/office/powerpoint/2010/main" val="39044383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F4904-8D03-B158-B790-97E96FA7E2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66FE59-5305-5EEB-5995-6C1C4469B0D6}"/>
              </a:ext>
            </a:extLst>
          </p:cNvPr>
          <p:cNvSpPr>
            <a:spLocks noGrp="1"/>
          </p:cNvSpPr>
          <p:nvPr>
            <p:ph type="title"/>
          </p:nvPr>
        </p:nvSpPr>
        <p:spPr/>
        <p:txBody>
          <a:bodyPr/>
          <a:lstStyle/>
          <a:p>
            <a:r>
              <a:rPr lang="en-GB" dirty="0"/>
              <a:t>Interpretation of cashflows</a:t>
            </a:r>
          </a:p>
        </p:txBody>
      </p:sp>
      <p:sp>
        <p:nvSpPr>
          <p:cNvPr id="3" name="Content Placeholder 2">
            <a:extLst>
              <a:ext uri="{FF2B5EF4-FFF2-40B4-BE49-F238E27FC236}">
                <a16:creationId xmlns:a16="http://schemas.microsoft.com/office/drawing/2014/main" id="{C588714B-01B1-1EE2-A4B7-76BA227DD624}"/>
              </a:ext>
            </a:extLst>
          </p:cNvPr>
          <p:cNvSpPr>
            <a:spLocks noGrp="1"/>
          </p:cNvSpPr>
          <p:nvPr>
            <p:ph idx="1"/>
          </p:nvPr>
        </p:nvSpPr>
        <p:spPr/>
        <p:txBody>
          <a:bodyPr>
            <a:normAutofit fontScale="85000" lnSpcReduction="20000"/>
          </a:bodyPr>
          <a:lstStyle/>
          <a:p>
            <a:pPr>
              <a:buNone/>
            </a:pPr>
            <a:r>
              <a:rPr lang="en-GB" b="1" dirty="0"/>
              <a:t>Cash Movement</a:t>
            </a:r>
          </a:p>
          <a:p>
            <a:pPr>
              <a:buFont typeface="Arial" panose="020B0604020202020204" pitchFamily="34" charset="0"/>
              <a:buChar char="•"/>
            </a:pPr>
            <a:r>
              <a:rPr lang="en-GB" b="1" dirty="0"/>
              <a:t>Net increase in cash:</a:t>
            </a:r>
            <a:r>
              <a:rPr lang="en-GB" dirty="0"/>
              <a:t> +$3,513M</a:t>
            </a:r>
          </a:p>
          <a:p>
            <a:pPr>
              <a:buFont typeface="Arial" panose="020B0604020202020204" pitchFamily="34" charset="0"/>
              <a:buChar char="•"/>
            </a:pPr>
            <a:r>
              <a:rPr lang="en-GB" b="1" dirty="0"/>
              <a:t>Cash at beginning of year:</a:t>
            </a:r>
            <a:r>
              <a:rPr lang="en-GB" dirty="0"/>
              <a:t> $10,746M</a:t>
            </a:r>
          </a:p>
          <a:p>
            <a:pPr>
              <a:buFont typeface="Arial" panose="020B0604020202020204" pitchFamily="34" charset="0"/>
              <a:buChar char="•"/>
            </a:pPr>
            <a:r>
              <a:rPr lang="en-GB" b="1" dirty="0"/>
              <a:t>Cash at end of year:</a:t>
            </a:r>
            <a:r>
              <a:rPr lang="en-GB" dirty="0"/>
              <a:t> </a:t>
            </a:r>
            <a:r>
              <a:rPr lang="en-GB" b="1" dirty="0"/>
              <a:t>$14,259M</a:t>
            </a:r>
          </a:p>
          <a:p>
            <a:pPr>
              <a:buFont typeface="Arial" panose="020B0604020202020204" pitchFamily="34" charset="0"/>
              <a:buChar char="•"/>
            </a:pPr>
            <a:r>
              <a:rPr lang="en-GB" dirty="0"/>
              <a:t>The company is highly profitable and generates strong operating cash flow.</a:t>
            </a:r>
          </a:p>
          <a:p>
            <a:pPr>
              <a:buFont typeface="Arial" panose="020B0604020202020204" pitchFamily="34" charset="0"/>
              <a:buChar char="•"/>
            </a:pPr>
            <a:r>
              <a:rPr lang="en-GB" dirty="0"/>
              <a:t>It reinvests heavily in marketable securities and fixed assets.</a:t>
            </a:r>
          </a:p>
          <a:p>
            <a:pPr>
              <a:buFont typeface="Arial" panose="020B0604020202020204" pitchFamily="34" charset="0"/>
              <a:buChar char="•"/>
            </a:pPr>
            <a:r>
              <a:rPr lang="en-GB" dirty="0"/>
              <a:t>It returns significant cash to shareholders while maintaining a positive net cash position</a:t>
            </a:r>
          </a:p>
          <a:p>
            <a:pPr marL="0" indent="0">
              <a:buNone/>
            </a:pPr>
            <a:endParaRPr lang="en-GB" b="1" dirty="0"/>
          </a:p>
        </p:txBody>
      </p:sp>
      <p:sp>
        <p:nvSpPr>
          <p:cNvPr id="4" name="Slide Number Placeholder 3">
            <a:extLst>
              <a:ext uri="{FF2B5EF4-FFF2-40B4-BE49-F238E27FC236}">
                <a16:creationId xmlns:a16="http://schemas.microsoft.com/office/drawing/2014/main" id="{283AB3CF-6FAA-EDA2-02D5-669694EEE536}"/>
              </a:ext>
            </a:extLst>
          </p:cNvPr>
          <p:cNvSpPr>
            <a:spLocks noGrp="1"/>
          </p:cNvSpPr>
          <p:nvPr>
            <p:ph type="sldNum" sz="quarter" idx="12"/>
          </p:nvPr>
        </p:nvSpPr>
        <p:spPr/>
        <p:txBody>
          <a:bodyPr/>
          <a:lstStyle/>
          <a:p>
            <a:fld id="{C3F65BB1-9206-4D7F-97F9-47DCC7DC6334}" type="slidenum">
              <a:rPr lang="en-GB" smtClean="0"/>
              <a:pPr/>
              <a:t>35</a:t>
            </a:fld>
            <a:endParaRPr lang="en-GB"/>
          </a:p>
        </p:txBody>
      </p:sp>
    </p:spTree>
    <p:extLst>
      <p:ext uri="{BB962C8B-B14F-4D97-AF65-F5344CB8AC3E}">
        <p14:creationId xmlns:p14="http://schemas.microsoft.com/office/powerpoint/2010/main" val="3698671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2AEB-970D-5673-401F-31AAD2D28767}"/>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E479A789-F2D8-46FD-7729-E4CF628206C3}"/>
              </a:ext>
            </a:extLst>
          </p:cNvPr>
          <p:cNvSpPr>
            <a:spLocks noGrp="1"/>
          </p:cNvSpPr>
          <p:nvPr>
            <p:ph idx="1"/>
          </p:nvPr>
        </p:nvSpPr>
        <p:spPr/>
        <p:txBody>
          <a:bodyPr/>
          <a:lstStyle/>
          <a:p>
            <a:pPr marL="0" indent="0">
              <a:buNone/>
            </a:pPr>
            <a:r>
              <a:rPr lang="en-GB" dirty="0"/>
              <a:t>Compute and analyse five (5) cash flows ratios </a:t>
            </a:r>
          </a:p>
        </p:txBody>
      </p:sp>
      <p:sp>
        <p:nvSpPr>
          <p:cNvPr id="4" name="Slide Number Placeholder 3">
            <a:extLst>
              <a:ext uri="{FF2B5EF4-FFF2-40B4-BE49-F238E27FC236}">
                <a16:creationId xmlns:a16="http://schemas.microsoft.com/office/drawing/2014/main" id="{C3E71F9B-81A4-BCC2-A3F1-67FEB18F1188}"/>
              </a:ext>
            </a:extLst>
          </p:cNvPr>
          <p:cNvSpPr>
            <a:spLocks noGrp="1"/>
          </p:cNvSpPr>
          <p:nvPr>
            <p:ph type="sldNum" sz="quarter" idx="12"/>
          </p:nvPr>
        </p:nvSpPr>
        <p:spPr/>
        <p:txBody>
          <a:bodyPr/>
          <a:lstStyle/>
          <a:p>
            <a:fld id="{C3F65BB1-9206-4D7F-97F9-47DCC7DC6334}" type="slidenum">
              <a:rPr lang="en-GB" smtClean="0"/>
              <a:pPr/>
              <a:t>36</a:t>
            </a:fld>
            <a:endParaRPr lang="en-GB"/>
          </a:p>
        </p:txBody>
      </p:sp>
    </p:spTree>
    <p:extLst>
      <p:ext uri="{BB962C8B-B14F-4D97-AF65-F5344CB8AC3E}">
        <p14:creationId xmlns:p14="http://schemas.microsoft.com/office/powerpoint/2010/main" val="41712989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08407-F5E3-73FB-6255-C6E12CED0B27}"/>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94797ED2-5FCB-C11F-0FAE-58F9415264C6}"/>
              </a:ext>
            </a:extLst>
          </p:cNvPr>
          <p:cNvSpPr>
            <a:spLocks noGrp="1"/>
          </p:cNvSpPr>
          <p:nvPr>
            <p:ph idx="1"/>
          </p:nvPr>
        </p:nvSpPr>
        <p:spPr/>
        <p:txBody>
          <a:bodyPr>
            <a:normAutofit fontScale="47500" lnSpcReduction="20000"/>
          </a:bodyPr>
          <a:lstStyle/>
          <a:p>
            <a:pPr>
              <a:lnSpc>
                <a:spcPct val="116000"/>
              </a:lnSpc>
              <a:spcBef>
                <a:spcPts val="800"/>
              </a:spcBef>
              <a:spcAft>
                <a:spcPts val="400"/>
              </a:spcAft>
              <a:buNone/>
            </a:pPr>
            <a:r>
              <a:rPr lang="en-US" b="1" dirty="0">
                <a:ea typeface="DengXian Light" panose="02010600030101010101" pitchFamily="2" charset="-122"/>
                <a:cs typeface="Times New Roman" panose="02020603050405020304" pitchFamily="18" charset="0"/>
              </a:rPr>
              <a:t>1. Operating Cash Flow to Current Liabilities (Account payable)</a:t>
            </a:r>
            <a:endParaRPr lang="en-GB" b="1" dirty="0">
              <a:ea typeface="DengXian Light" panose="02010600030101010101" pitchFamily="2" charset="-122"/>
              <a:cs typeface="Times New Roman" panose="02020603050405020304" pitchFamily="18" charset="0"/>
            </a:endParaRPr>
          </a:p>
          <a:p>
            <a:pPr>
              <a:lnSpc>
                <a:spcPct val="116000"/>
              </a:lnSpc>
              <a:spcAft>
                <a:spcPts val="800"/>
              </a:spcAft>
              <a:buNone/>
            </a:pPr>
            <a:r>
              <a:rPr lang="en-US" dirty="0">
                <a:ea typeface="DengXian" panose="02010600030101010101" pitchFamily="2" charset="-122"/>
                <a:cs typeface="Arial" panose="020B0604020202020204" pitchFamily="34" charset="0"/>
              </a:rPr>
              <a:t>OCF / Current Liabilities= 53,666/2,340</a:t>
            </a:r>
          </a:p>
          <a:p>
            <a:pPr>
              <a:lnSpc>
                <a:spcPct val="116000"/>
              </a:lnSpc>
              <a:spcAft>
                <a:spcPts val="800"/>
              </a:spcAft>
              <a:buNone/>
            </a:pPr>
            <a:r>
              <a:rPr lang="en-GB" dirty="0"/>
              <a:t>The company generates enough cash from operations to cover current liabilities</a:t>
            </a:r>
            <a:endParaRPr lang="en-US" dirty="0">
              <a:ea typeface="DengXian" panose="02010600030101010101" pitchFamily="2" charset="-122"/>
              <a:cs typeface="Arial" panose="020B0604020202020204" pitchFamily="34" charset="0"/>
            </a:endParaRPr>
          </a:p>
          <a:p>
            <a:pPr lvl="0">
              <a:lnSpc>
                <a:spcPct val="116000"/>
              </a:lnSpc>
              <a:spcAft>
                <a:spcPts val="800"/>
              </a:spcAft>
              <a:buNone/>
              <a:defRPr/>
            </a:pPr>
            <a:r>
              <a:rPr lang="en-US" b="1" dirty="0">
                <a:ea typeface="DengXian Light" panose="02010600030101010101" pitchFamily="2" charset="-122"/>
                <a:cs typeface="Times New Roman" panose="02020603050405020304" pitchFamily="18" charset="0"/>
              </a:rPr>
              <a:t>2. Free Cash Flow (FCF)</a:t>
            </a:r>
            <a:endParaRPr lang="en-GB" b="1" dirty="0">
              <a:ea typeface="DengXian Light" panose="02010600030101010101" pitchFamily="2" charset="-122"/>
              <a:cs typeface="Times New Roman" panose="02020603050405020304" pitchFamily="18" charset="0"/>
            </a:endParaRPr>
          </a:p>
          <a:p>
            <a:pPr lvl="0">
              <a:lnSpc>
                <a:spcPct val="116000"/>
              </a:lnSpc>
              <a:spcAft>
                <a:spcPts val="800"/>
              </a:spcAft>
              <a:buNone/>
              <a:defRPr/>
            </a:pPr>
            <a:r>
              <a:rPr lang="en-US" dirty="0">
                <a:solidFill>
                  <a:prstClr val="black"/>
                </a:solidFill>
                <a:ea typeface="DengXian" panose="02010600030101010101" pitchFamily="2" charset="-122"/>
                <a:cs typeface="Arial" panose="020B0604020202020204" pitchFamily="34" charset="0"/>
              </a:rPr>
              <a:t>Operating Cash Flows – Capital Expenditure (payment of acquisition of PPE) = FCF=53,666−8,165=45,501</a:t>
            </a:r>
          </a:p>
          <a:p>
            <a:pPr>
              <a:lnSpc>
                <a:spcPct val="116000"/>
              </a:lnSpc>
              <a:spcAft>
                <a:spcPts val="800"/>
              </a:spcAft>
              <a:buNone/>
              <a:defRPr/>
            </a:pPr>
            <a:r>
              <a:rPr lang="en-GB" dirty="0"/>
              <a:t>Very healthy free cash flow, suggesting strong reinvestment capacity and dividend-paying potential.</a:t>
            </a:r>
          </a:p>
          <a:p>
            <a:pPr lvl="0">
              <a:lnSpc>
                <a:spcPct val="116000"/>
              </a:lnSpc>
              <a:spcAft>
                <a:spcPts val="800"/>
              </a:spcAft>
              <a:buNone/>
              <a:defRPr/>
            </a:pPr>
            <a:r>
              <a:rPr lang="en-US" dirty="0">
                <a:ea typeface="DengXian" panose="02010600030101010101" pitchFamily="2" charset="-122"/>
                <a:cs typeface="Arial" panose="020B0604020202020204" pitchFamily="34" charset="0"/>
              </a:rPr>
              <a:t> </a:t>
            </a:r>
            <a:r>
              <a:rPr lang="en-US" b="1" dirty="0">
                <a:ea typeface="DengXian Light" panose="02010600030101010101" pitchFamily="2" charset="-122"/>
                <a:cs typeface="Times New Roman" panose="02020603050405020304" pitchFamily="18" charset="0"/>
              </a:rPr>
              <a:t> 3. Cash Flow Margin</a:t>
            </a:r>
            <a:endParaRPr lang="en-GB" b="1" dirty="0">
              <a:ea typeface="DengXian Light" panose="02010600030101010101" pitchFamily="2" charset="-122"/>
              <a:cs typeface="Times New Roman" panose="02020603050405020304" pitchFamily="18" charset="0"/>
            </a:endParaRPr>
          </a:p>
          <a:p>
            <a:pPr lvl="0">
              <a:lnSpc>
                <a:spcPct val="116000"/>
              </a:lnSpc>
              <a:spcAft>
                <a:spcPts val="800"/>
              </a:spcAft>
              <a:buNone/>
              <a:defRPr/>
            </a:pPr>
            <a:r>
              <a:rPr lang="en-US" dirty="0">
                <a:solidFill>
                  <a:prstClr val="black"/>
                </a:solidFill>
                <a:ea typeface="DengXian" panose="02010600030101010101" pitchFamily="2" charset="-122"/>
                <a:cs typeface="Arial" panose="020B0604020202020204" pitchFamily="34" charset="0"/>
              </a:rPr>
              <a:t>OCF / Profit before Tax =53,666/37,037</a:t>
            </a:r>
          </a:p>
          <a:p>
            <a:pPr lvl="0">
              <a:lnSpc>
                <a:spcPct val="116000"/>
              </a:lnSpc>
              <a:spcAft>
                <a:spcPts val="800"/>
              </a:spcAft>
              <a:buNone/>
              <a:defRPr/>
            </a:pPr>
            <a:r>
              <a:rPr lang="en-GB" dirty="0">
                <a:solidFill>
                  <a:prstClr val="black"/>
                </a:solidFill>
                <a:ea typeface="DengXian" panose="02010600030101010101" pitchFamily="2" charset="-122"/>
                <a:cs typeface="Arial" panose="020B0604020202020204" pitchFamily="34" charset="0"/>
              </a:rPr>
              <a:t>operating cash flow is 1.44% of net income, indicating strong earnings quality.</a:t>
            </a:r>
            <a:endParaRPr lang="en-US" dirty="0">
              <a:solidFill>
                <a:prstClr val="black"/>
              </a:solidFill>
              <a:ea typeface="DengXian" panose="02010600030101010101" pitchFamily="2" charset="-122"/>
              <a:cs typeface="Arial" panose="020B0604020202020204" pitchFamily="34" charset="0"/>
            </a:endParaRPr>
          </a:p>
          <a:p>
            <a:pPr>
              <a:lnSpc>
                <a:spcPct val="116000"/>
              </a:lnSpc>
              <a:spcAft>
                <a:spcPts val="800"/>
              </a:spcAft>
              <a:buNone/>
              <a:defRPr/>
            </a:pPr>
            <a:endParaRPr lang="en-GB" dirty="0"/>
          </a:p>
          <a:p>
            <a:pPr lvl="0">
              <a:lnSpc>
                <a:spcPct val="116000"/>
              </a:lnSpc>
              <a:spcAft>
                <a:spcPts val="800"/>
              </a:spcAft>
              <a:buNone/>
              <a:defRPr/>
            </a:pPr>
            <a:endParaRPr lang="en-US" dirty="0">
              <a:ea typeface="DengXian" panose="02010600030101010101" pitchFamily="2" charset="-122"/>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B118FA28-BCFC-EA7E-2A34-C076A8FD9E6C}"/>
              </a:ext>
            </a:extLst>
          </p:cNvPr>
          <p:cNvSpPr>
            <a:spLocks noGrp="1"/>
          </p:cNvSpPr>
          <p:nvPr>
            <p:ph type="sldNum" sz="quarter" idx="12"/>
          </p:nvPr>
        </p:nvSpPr>
        <p:spPr/>
        <p:txBody>
          <a:bodyPr/>
          <a:lstStyle/>
          <a:p>
            <a:fld id="{C3F65BB1-9206-4D7F-97F9-47DCC7DC6334}" type="slidenum">
              <a:rPr lang="en-GB" smtClean="0"/>
              <a:pPr/>
              <a:t>37</a:t>
            </a:fld>
            <a:endParaRPr lang="en-GB"/>
          </a:p>
        </p:txBody>
      </p:sp>
    </p:spTree>
    <p:extLst>
      <p:ext uri="{BB962C8B-B14F-4D97-AF65-F5344CB8AC3E}">
        <p14:creationId xmlns:p14="http://schemas.microsoft.com/office/powerpoint/2010/main" val="39385365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E67D-602A-7361-9067-BAD63BE6A12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8951C47-B0AC-0678-33A5-13F6251C0CF2}"/>
              </a:ext>
            </a:extLst>
          </p:cNvPr>
          <p:cNvSpPr>
            <a:spLocks noGrp="1"/>
          </p:cNvSpPr>
          <p:nvPr>
            <p:ph idx="1"/>
          </p:nvPr>
        </p:nvSpPr>
        <p:spPr/>
        <p:txBody>
          <a:bodyPr>
            <a:normAutofit lnSpcReduction="10000"/>
          </a:bodyPr>
          <a:lstStyle/>
          <a:p>
            <a:r>
              <a:rPr lang="en-GB" dirty="0"/>
              <a:t>Kamaluddin, A., Ishak, N. and Mohammed, N.F., 2019. Financial distress prediction through cash flow ratios analysis. </a:t>
            </a:r>
            <a:r>
              <a:rPr lang="en-GB" i="1" dirty="0"/>
              <a:t>International Journal of Financial Research</a:t>
            </a:r>
            <a:r>
              <a:rPr lang="en-GB" dirty="0"/>
              <a:t>, </a:t>
            </a:r>
            <a:r>
              <a:rPr lang="en-GB" i="1" dirty="0"/>
              <a:t>10</a:t>
            </a:r>
            <a:r>
              <a:rPr lang="en-GB" dirty="0"/>
              <a:t>(3), pp.63-76.</a:t>
            </a:r>
          </a:p>
          <a:p>
            <a:r>
              <a:rPr lang="en-GB" dirty="0"/>
              <a:t>Das, S., 2018. Analysis of cash flow ratios: A study on CMC. </a:t>
            </a:r>
            <a:r>
              <a:rPr lang="en-GB" i="1" dirty="0"/>
              <a:t>Accounting</a:t>
            </a:r>
            <a:r>
              <a:rPr lang="en-GB" dirty="0"/>
              <a:t>, </a:t>
            </a:r>
            <a:r>
              <a:rPr lang="en-GB" i="1" dirty="0"/>
              <a:t>4</a:t>
            </a:r>
            <a:r>
              <a:rPr lang="en-GB" dirty="0"/>
              <a:t>(1), pp.41-52.</a:t>
            </a:r>
          </a:p>
        </p:txBody>
      </p:sp>
      <p:sp>
        <p:nvSpPr>
          <p:cNvPr id="4" name="Slide Number Placeholder 3">
            <a:extLst>
              <a:ext uri="{FF2B5EF4-FFF2-40B4-BE49-F238E27FC236}">
                <a16:creationId xmlns:a16="http://schemas.microsoft.com/office/drawing/2014/main" id="{22CCCBC5-FBF3-17FD-BA10-C6163CFF7687}"/>
              </a:ext>
            </a:extLst>
          </p:cNvPr>
          <p:cNvSpPr>
            <a:spLocks noGrp="1"/>
          </p:cNvSpPr>
          <p:nvPr>
            <p:ph type="sldNum" sz="quarter" idx="12"/>
          </p:nvPr>
        </p:nvSpPr>
        <p:spPr/>
        <p:txBody>
          <a:bodyPr/>
          <a:lstStyle/>
          <a:p>
            <a:fld id="{C3F65BB1-9206-4D7F-97F9-47DCC7DC6334}" type="slidenum">
              <a:rPr lang="en-GB" smtClean="0"/>
              <a:pPr/>
              <a:t>38</a:t>
            </a:fld>
            <a:endParaRPr lang="en-GB"/>
          </a:p>
        </p:txBody>
      </p:sp>
    </p:spTree>
    <p:extLst>
      <p:ext uri="{BB962C8B-B14F-4D97-AF65-F5344CB8AC3E}">
        <p14:creationId xmlns:p14="http://schemas.microsoft.com/office/powerpoint/2010/main" val="11270039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3370</Words>
  <Application>Microsoft Office PowerPoint</Application>
  <PresentationFormat>On-screen Show (4:3)</PresentationFormat>
  <Paragraphs>254</Paragraphs>
  <Slides>38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DengXian</vt:lpstr>
      <vt:lpstr>DengXian Light</vt:lpstr>
      <vt:lpstr>Helvetica Neue</vt:lpstr>
      <vt:lpstr>Arial</vt:lpstr>
      <vt:lpstr>Calibri</vt:lpstr>
      <vt:lpstr>20140311PresentationUWTSDTemplate</vt:lpstr>
      <vt:lpstr>MBA International Business</vt:lpstr>
      <vt:lpstr>Learning outcomes</vt:lpstr>
      <vt:lpstr>WHY IS CASH SO IMPORTANT?</vt:lpstr>
      <vt:lpstr>THE RELATIONSHIP BETWEEN THE FINANCIAL STATEMENTS</vt:lpstr>
      <vt:lpstr>THE RELATIONSHIP BETWEEN THE FINANCIAL STATEMENTS</vt:lpstr>
      <vt:lpstr>Cashflows Presentations</vt:lpstr>
      <vt:lpstr>THE MAIN FEATURES OF THE STATEMENT OF CASH FLOWS</vt:lpstr>
      <vt:lpstr>A DEFINITION OF CASH AND CASH EQUIVALENTS</vt:lpstr>
      <vt:lpstr>THE LAYOUT OF THE STATEMENT OF CASH FLOWS</vt:lpstr>
      <vt:lpstr>Cash flows from operating activities </vt:lpstr>
      <vt:lpstr>Cash flows from investing activities</vt:lpstr>
      <vt:lpstr>Cash flows from financing activities</vt:lpstr>
      <vt:lpstr>Activity</vt:lpstr>
      <vt:lpstr>Solution</vt:lpstr>
      <vt:lpstr>THE NORMAL DIRECTION OF CASH FLOWS</vt:lpstr>
      <vt:lpstr>THE NORMAL DIRECTION OF CASH FLOWS</vt:lpstr>
      <vt:lpstr>THE NORMAL DIRECTION OF CASH FLOWS</vt:lpstr>
      <vt:lpstr>Royal Dutch Shell plc</vt:lpstr>
      <vt:lpstr>Royal Dutch Shell plc</vt:lpstr>
      <vt:lpstr>CASHFLOW STATEMENT  EXAMPLE </vt:lpstr>
      <vt:lpstr>PowerPoint Presentation</vt:lpstr>
      <vt:lpstr>PowerPoint Presentation</vt:lpstr>
      <vt:lpstr>Interpretation of the cashflow</vt:lpstr>
      <vt:lpstr>Interpretation of the cashflow</vt:lpstr>
      <vt:lpstr>Interpretation of the cashflow</vt:lpstr>
      <vt:lpstr>Ratios Analysis</vt:lpstr>
      <vt:lpstr>Ratios Analysis</vt:lpstr>
      <vt:lpstr>Ratio analysis</vt:lpstr>
      <vt:lpstr>Ratio analysis</vt:lpstr>
      <vt:lpstr>PowerPoint Presentation</vt:lpstr>
      <vt:lpstr>Interpretation of cashflows</vt:lpstr>
      <vt:lpstr>Operating Activities </vt:lpstr>
      <vt:lpstr>Investing Activities </vt:lpstr>
      <vt:lpstr>Financing Activities</vt:lpstr>
      <vt:lpstr>Interpretation of cashflows</vt:lpstr>
      <vt:lpstr>Activity </vt:lpstr>
      <vt:lpstr>Solution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310</cp:revision>
  <cp:lastPrinted>2024-09-27T09:40:34Z</cp:lastPrinted>
  <dcterms:created xsi:type="dcterms:W3CDTF">2013-10-11T12:05:37Z</dcterms:created>
  <dcterms:modified xsi:type="dcterms:W3CDTF">2025-10-20T21:45:03Z</dcterms:modified>
</cp:coreProperties>
</file>