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4"/>
  </p:notesMasterIdLst>
  <p:sldIdLst>
    <p:sldId id="256" r:id="rId2"/>
    <p:sldId id="266" r:id="rId3"/>
    <p:sldId id="267" r:id="rId4"/>
    <p:sldId id="26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81" r:id="rId18"/>
    <p:sldId id="282" r:id="rId19"/>
    <p:sldId id="263" r:id="rId20"/>
    <p:sldId id="259" r:id="rId21"/>
    <p:sldId id="262" r:id="rId22"/>
    <p:sldId id="283" r:id="rId23"/>
    <p:sldId id="284" r:id="rId24"/>
    <p:sldId id="285" r:id="rId25"/>
    <p:sldId id="286" r:id="rId26"/>
    <p:sldId id="287" r:id="rId27"/>
    <p:sldId id="288" r:id="rId28"/>
    <p:sldId id="289" r:id="rId29"/>
    <p:sldId id="291" r:id="rId30"/>
    <p:sldId id="292" r:id="rId31"/>
    <p:sldId id="293" r:id="rId32"/>
    <p:sldId id="290" r:id="rId33"/>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fontAlgn="base">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fontAlgn="base">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fontAlgn="base">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fontAlgn="base">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715"/>
    <p:restoredTop sz="81633" autoAdjust="0"/>
  </p:normalViewPr>
  <p:slideViewPr>
    <p:cSldViewPr>
      <p:cViewPr varScale="1">
        <p:scale>
          <a:sx n="103" d="100"/>
          <a:sy n="103" d="100"/>
        </p:scale>
        <p:origin x="286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5D62584-C95D-169F-ABEB-039C8AE241F8}"/>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33795" name="Rectangle 3">
            <a:extLst>
              <a:ext uri="{FF2B5EF4-FFF2-40B4-BE49-F238E27FC236}">
                <a16:creationId xmlns:a16="http://schemas.microsoft.com/office/drawing/2014/main" id="{0274FCAF-9C77-CE30-F425-3C7CE042D22C}"/>
              </a:ext>
            </a:extLst>
          </p:cNvPr>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33796" name="Rectangle 4">
            <a:extLst>
              <a:ext uri="{FF2B5EF4-FFF2-40B4-BE49-F238E27FC236}">
                <a16:creationId xmlns:a16="http://schemas.microsoft.com/office/drawing/2014/main" id="{3F3E8966-37AE-51C5-7B26-B25551B8EF05}"/>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3797" name="Rectangle 5">
            <a:extLst>
              <a:ext uri="{FF2B5EF4-FFF2-40B4-BE49-F238E27FC236}">
                <a16:creationId xmlns:a16="http://schemas.microsoft.com/office/drawing/2014/main" id="{EB06A728-823F-8787-44EE-2ADBF49AB2F8}"/>
              </a:ext>
            </a:extLst>
          </p:cNvPr>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3798" name="Rectangle 6">
            <a:extLst>
              <a:ext uri="{FF2B5EF4-FFF2-40B4-BE49-F238E27FC236}">
                <a16:creationId xmlns:a16="http://schemas.microsoft.com/office/drawing/2014/main" id="{CDBD3E39-FFC9-25F9-E66C-5C8919DB3973}"/>
              </a:ext>
            </a:extLst>
          </p:cNvPr>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33799" name="Rectangle 7">
            <a:extLst>
              <a:ext uri="{FF2B5EF4-FFF2-40B4-BE49-F238E27FC236}">
                <a16:creationId xmlns:a16="http://schemas.microsoft.com/office/drawing/2014/main" id="{68ADCC32-6F13-6456-4902-7D108507EAD5}"/>
              </a:ext>
            </a:extLst>
          </p:cNvPr>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AC9F9292-4990-AC48-A073-59A1CA40A7F9}"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616342A-C86D-97F4-3006-FE1A99452490}"/>
              </a:ext>
            </a:extLst>
          </p:cNvPr>
          <p:cNvSpPr>
            <a:spLocks noGrp="1" noChangeArrowheads="1"/>
          </p:cNvSpPr>
          <p:nvPr>
            <p:ph type="sldNum" sz="quarter" idx="5"/>
          </p:nvPr>
        </p:nvSpPr>
        <p:spPr>
          <a:ln/>
        </p:spPr>
        <p:txBody>
          <a:bodyPr/>
          <a:lstStyle/>
          <a:p>
            <a:fld id="{57EB26BD-D2F9-5847-976A-2C095A4B3367}" type="slidenum">
              <a:rPr lang="en-US" altLang="en-US"/>
              <a:pPr/>
              <a:t>22</a:t>
            </a:fld>
            <a:endParaRPr lang="en-US" altLang="en-US"/>
          </a:p>
        </p:txBody>
      </p:sp>
      <p:sp>
        <p:nvSpPr>
          <p:cNvPr id="34818" name="Rectangle 2">
            <a:extLst>
              <a:ext uri="{FF2B5EF4-FFF2-40B4-BE49-F238E27FC236}">
                <a16:creationId xmlns:a16="http://schemas.microsoft.com/office/drawing/2014/main" id="{20F41904-4EC4-7121-E59F-BAAB56C83782}"/>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01C0A9FD-89C6-A2C0-1C25-0301EF05E215}"/>
              </a:ext>
            </a:extLst>
          </p:cNvPr>
          <p:cNvSpPr>
            <a:spLocks noGrp="1" noChangeArrowheads="1"/>
          </p:cNvSpPr>
          <p:nvPr>
            <p:ph type="body" idx="1"/>
          </p:nvPr>
        </p:nvSpPr>
        <p:spPr/>
        <p:txBody>
          <a:bodyPr/>
          <a:lstStyle/>
          <a:p>
            <a:r>
              <a:rPr lang="en-US" altLang="en-US" sz="500" b="1">
                <a:latin typeface="Verdana" panose="020B0604030504040204" pitchFamily="34" charset="0"/>
              </a:rPr>
              <a:t>Character animators</a:t>
            </a:r>
            <a:r>
              <a:rPr lang="en-US" altLang="en-US" sz="500">
                <a:latin typeface="Verdana" panose="020B0604030504040204" pitchFamily="34" charset="0"/>
              </a:rPr>
              <a:t> use the computer to bring characters to life. To be a successful candidate, these artists may have backgrounds in any of the following animation disciplines in addition to their computer training: traditional (hand drawn), stop motion, or claymation. The sensibilities and mindset of a good animator should transfer between mediums, and we strongly support animators looking to explore new technologies and techniques. Prior training should cover anatomy, perspective and composition, including solving problems in weight, balance, movement, space, construction and proportion. A video reel of animated scenes is required.</a:t>
            </a:r>
            <a:endParaRPr lang="en-US" altLang="en-US" sz="500"/>
          </a:p>
          <a:p>
            <a:r>
              <a:rPr lang="en-US" altLang="en-US" sz="500" b="1">
                <a:latin typeface="Verdana" panose="020B0604030504040204" pitchFamily="34" charset="0"/>
              </a:rPr>
              <a:t>Effects animators</a:t>
            </a:r>
            <a:r>
              <a:rPr lang="en-US" altLang="en-US" sz="500">
                <a:latin typeface="Verdana" panose="020B0604030504040204" pitchFamily="34" charset="0"/>
              </a:rPr>
              <a:t> add the forces of nature to an animated film, as well as providing props, furniture, and even vehicles such as boats, chariots, carts and canoes. Expertise in the realistic creation of wind, rain, sunlight, mist, fog, shadows and fire aid in producing a believable world and setting the mood for the story. In addition to having a passion for the elements of nature, requirements for artists interested in this area of animation match those of a character animation artist. A video reel showing a variety of effects is required.</a:t>
            </a:r>
            <a:endParaRPr lang="en-US" altLang="en-US" sz="500"/>
          </a:p>
          <a:p>
            <a:r>
              <a:rPr lang="en-US" altLang="en-US" sz="500" b="1">
                <a:latin typeface="Verdana" panose="020B0604030504040204" pitchFamily="34" charset="0"/>
              </a:rPr>
              <a:t>Modelers</a:t>
            </a:r>
            <a:r>
              <a:rPr lang="en-US" altLang="en-US" sz="500">
                <a:latin typeface="Verdana" panose="020B0604030504040204" pitchFamily="34" charset="0"/>
              </a:rPr>
              <a:t> are responsible for creating complex, organic models needed for character animation, prop elements for effects and virtual sets for layout. Familiarity with some complex 3-D modeling package is highly encouraged. We would like to see hard copy or video output of digital models (including wireframes), as well as photographs of traditional sculptures or models, if available. A drawing portfolio of model designs and sketches, including some life drawing, is encouraged.</a:t>
            </a:r>
            <a:endParaRPr lang="en-US" altLang="en-US" sz="500"/>
          </a:p>
          <a:p>
            <a:r>
              <a:rPr lang="en-US" altLang="en-US" sz="500" b="1">
                <a:latin typeface="Verdana" panose="020B0604030504040204" pitchFamily="34" charset="0"/>
              </a:rPr>
              <a:t>Lighting artists</a:t>
            </a:r>
            <a:r>
              <a:rPr lang="en-US" altLang="en-US" sz="500">
                <a:latin typeface="Verdana" panose="020B0604030504040204" pitchFamily="34" charset="0"/>
              </a:rPr>
              <a:t> work in the 3-D environment creating the look of individual elements and entire scenes. This can include the creation of textures or the subtle use of virtual lights to enhance the mood and tone of a scene. Understanding of color, contrast and lighting design is required, and some familiarity with 3-D lighting is strongly encouraged. A portfolio showing video examples of 3-D lighting or traditional work, including painting, drawing or photography, is appropriate.</a:t>
            </a:r>
            <a:endParaRPr lang="en-US" altLang="en-US" sz="500"/>
          </a:p>
          <a:p>
            <a:r>
              <a:rPr lang="en-US" altLang="en-US" sz="500" b="1">
                <a:latin typeface="Verdana" panose="020B0604030504040204" pitchFamily="34" charset="0"/>
              </a:rPr>
              <a:t>Compositors</a:t>
            </a:r>
            <a:r>
              <a:rPr lang="en-US" altLang="en-US" sz="500">
                <a:latin typeface="Verdana" panose="020B0604030504040204" pitchFamily="34" charset="0"/>
              </a:rPr>
              <a:t> use state-of-the-art tools to assemble various elements into their final version. A strong visual sense and the ability to distinguish subtle differences that affect the matching of elements created in multiple mediums are imperative. A video showing skill in compositing moving footage, preferably film footage, animation and live action, and before and after shots is required. Other examples of work in computer graphics or traditional art mediums are also encouraged.</a:t>
            </a:r>
            <a:endParaRPr lang="en-US" altLang="en-US" sz="500"/>
          </a:p>
          <a:p>
            <a:r>
              <a:rPr lang="en-US" altLang="en-US" sz="500" b="1">
                <a:latin typeface="Verdana" panose="020B0604030504040204" pitchFamily="34" charset="0"/>
              </a:rPr>
              <a:t>Motion Technical Directors</a:t>
            </a:r>
            <a:r>
              <a:rPr lang="en-US" altLang="en-US" sz="500">
                <a:latin typeface="Verdana" panose="020B0604030504040204" pitchFamily="34" charset="0"/>
              </a:rPr>
              <a:t> work directly with character animators and modelers to define and create the controls that will allow the animator the creative freedom to pursue the ultimate in digital acting and performance. An understanding of animation principles and strong technical problem-solving skills is required. Examples of work showing computer graphic animation and modeling are important in a portfolio for this area.</a:t>
            </a:r>
            <a:endParaRPr lang="en-US" altLang="en-US" sz="500"/>
          </a:p>
          <a:p>
            <a:r>
              <a:rPr lang="en-US" altLang="en-US" sz="500" b="1">
                <a:latin typeface="Verdana" panose="020B0604030504040204" pitchFamily="34" charset="0"/>
              </a:rPr>
              <a:t>Modeling Technical Directors</a:t>
            </a:r>
            <a:r>
              <a:rPr lang="en-US" altLang="en-US" sz="500">
                <a:latin typeface="Verdana" panose="020B0604030504040204" pitchFamily="34" charset="0"/>
              </a:rPr>
              <a:t> create all non-character motion systems for animation. Among other things, this may include prop animation, particle systems or procedural animation. Tasks vary, depending on the requirements of solving individual production problems. Knowledge of 3-D animation systems, programming and modeling, are all appropriate skills for this production role.</a:t>
            </a:r>
            <a:endParaRPr lang="en-US" altLang="en-US" sz="500"/>
          </a:p>
          <a:p>
            <a:r>
              <a:rPr lang="en-US" altLang="en-US" sz="500" b="1">
                <a:latin typeface="Verdana" panose="020B0604030504040204" pitchFamily="34" charset="0"/>
              </a:rPr>
              <a:t>Look Development Technical Directors</a:t>
            </a:r>
            <a:r>
              <a:rPr lang="en-US" altLang="en-US" sz="500">
                <a:latin typeface="Verdana" panose="020B0604030504040204" pitchFamily="34" charset="0"/>
              </a:rPr>
              <a:t> work as part of a Look Development team that defines all the technical aspects needed to create the look of a 3-D element. This may include the development and writing of custom RenderMan shaders, painting and applying texture maps, or developing other custom software to accomplish the art direction goals of an element or environment. A person with a thorough understanding of 3-D computer programs, and how lights are specified within them, would be an excellent candidate for this role. Specific RenderMan experience is ideal. Visual examples of images exemplifying work in this area are requested for review.</a:t>
            </a:r>
            <a:endParaRPr lang="en-US" altLang="en-US" sz="500"/>
          </a:p>
          <a:p>
            <a:r>
              <a:rPr lang="en-US" altLang="en-US" sz="500" b="1">
                <a:latin typeface="Verdana" panose="020B0604030504040204" pitchFamily="34" charset="0"/>
              </a:rPr>
              <a:t>Look Development Artists</a:t>
            </a:r>
            <a:r>
              <a:rPr lang="en-US" altLang="en-US" sz="500">
                <a:latin typeface="Verdana" panose="020B0604030504040204" pitchFamily="34" charset="0"/>
              </a:rPr>
              <a:t> work with other Look Development staff to achieve the look of a more complex CG element (i.e., principle characters) in the show. This could include painting texture maps (e.g., color maps, specular maps, displacement maps, etc.), working with TD's to enhance the Look and creating lighting setups. This artist typically has previous production experience or has demonstrated exceptional skills/abilities in CGI/traditional artwork.</a:t>
            </a:r>
            <a:endParaRPr lang="en-US" altLang="en-US" sz="500"/>
          </a:p>
          <a:p>
            <a:r>
              <a:rPr lang="en-US" altLang="en-US" sz="500" b="1">
                <a:latin typeface="Verdana" panose="020B0604030504040204" pitchFamily="34" charset="0"/>
              </a:rPr>
              <a:t>Production Software Technical Directors</a:t>
            </a:r>
            <a:r>
              <a:rPr lang="en-US" altLang="en-US" sz="500">
                <a:latin typeface="Verdana" panose="020B0604030504040204" pitchFamily="34" charset="0"/>
              </a:rPr>
              <a:t> create software using their thorough knowledge of 3-D animation systems and graphics programming to help solve the creative requirements of show-specific production elements. Advanced degrees in computer science, math, physics or engineering may be appropriate, as may a background of proven industry experience and a solid understanding of 3-D graphics programming in C/C++ and high-end graphics packages.</a:t>
            </a:r>
            <a:endParaRPr lang="en-US" altLang="en-US" sz="500"/>
          </a:p>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6DD74-1945-61D5-8C9D-814D8B0F67D6}"/>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187336C-9B1D-7327-0D8B-D7CAAF8762F0}"/>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FD6D77-D489-BF8D-9B8B-9B84B20D3F83}"/>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907E6974-99C1-214E-604D-48DC3DE2B24E}"/>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B3D3A7C7-7E3E-C768-E072-99EE41D77A5B}"/>
              </a:ext>
            </a:extLst>
          </p:cNvPr>
          <p:cNvSpPr>
            <a:spLocks noGrp="1"/>
          </p:cNvSpPr>
          <p:nvPr>
            <p:ph type="sldNum" sz="quarter" idx="12"/>
          </p:nvPr>
        </p:nvSpPr>
        <p:spPr/>
        <p:txBody>
          <a:bodyPr/>
          <a:lstStyle>
            <a:lvl1pPr>
              <a:defRPr/>
            </a:lvl1pPr>
          </a:lstStyle>
          <a:p>
            <a:fld id="{D26FDF07-4729-944E-BFE1-F621828C84A6}" type="slidenum">
              <a:rPr lang="en-US" altLang="en-US"/>
              <a:pPr/>
              <a:t>‹#›</a:t>
            </a:fld>
            <a:endParaRPr lang="en-US" altLang="en-US"/>
          </a:p>
        </p:txBody>
      </p:sp>
    </p:spTree>
    <p:extLst>
      <p:ext uri="{BB962C8B-B14F-4D97-AF65-F5344CB8AC3E}">
        <p14:creationId xmlns:p14="http://schemas.microsoft.com/office/powerpoint/2010/main" val="124720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553D3-DB7A-A80C-C2BD-8CEC17D6FC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D0536A-C6E5-C573-0EA3-B782B39604D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891176-A9DF-73F9-1D0E-0927B602A588}"/>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B2B1441F-8CD6-B369-11FB-AD49851294AA}"/>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D9DD5AB-B065-B5C4-1A28-C98FC1669CC0}"/>
              </a:ext>
            </a:extLst>
          </p:cNvPr>
          <p:cNvSpPr>
            <a:spLocks noGrp="1"/>
          </p:cNvSpPr>
          <p:nvPr>
            <p:ph type="sldNum" sz="quarter" idx="12"/>
          </p:nvPr>
        </p:nvSpPr>
        <p:spPr/>
        <p:txBody>
          <a:bodyPr/>
          <a:lstStyle>
            <a:lvl1pPr>
              <a:defRPr/>
            </a:lvl1pPr>
          </a:lstStyle>
          <a:p>
            <a:fld id="{B9201108-170F-7D41-966F-B0B6D2EFE230}" type="slidenum">
              <a:rPr lang="en-US" altLang="en-US"/>
              <a:pPr/>
              <a:t>‹#›</a:t>
            </a:fld>
            <a:endParaRPr lang="en-US" altLang="en-US"/>
          </a:p>
        </p:txBody>
      </p:sp>
    </p:spTree>
    <p:extLst>
      <p:ext uri="{BB962C8B-B14F-4D97-AF65-F5344CB8AC3E}">
        <p14:creationId xmlns:p14="http://schemas.microsoft.com/office/powerpoint/2010/main" val="1424322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65140-F3A3-B95F-5FB0-FCD9C3378016}"/>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A8CE1BA-4A91-1C97-782D-968B69C003FD}"/>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6C3E992D-D237-1EE4-0A43-389FA99CE525}"/>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D827F767-6E57-4B86-9AC3-0FB1288CD1EC}"/>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348B4544-A074-0504-BC03-94C7754D1617}"/>
              </a:ext>
            </a:extLst>
          </p:cNvPr>
          <p:cNvSpPr>
            <a:spLocks noGrp="1"/>
          </p:cNvSpPr>
          <p:nvPr>
            <p:ph type="sldNum" sz="quarter" idx="12"/>
          </p:nvPr>
        </p:nvSpPr>
        <p:spPr/>
        <p:txBody>
          <a:bodyPr/>
          <a:lstStyle>
            <a:lvl1pPr>
              <a:defRPr/>
            </a:lvl1pPr>
          </a:lstStyle>
          <a:p>
            <a:fld id="{C88D5F71-B6FC-9941-83A6-A8318DAA6FCD}" type="slidenum">
              <a:rPr lang="en-US" altLang="en-US"/>
              <a:pPr/>
              <a:t>‹#›</a:t>
            </a:fld>
            <a:endParaRPr lang="en-US" altLang="en-US"/>
          </a:p>
        </p:txBody>
      </p:sp>
    </p:spTree>
    <p:extLst>
      <p:ext uri="{BB962C8B-B14F-4D97-AF65-F5344CB8AC3E}">
        <p14:creationId xmlns:p14="http://schemas.microsoft.com/office/powerpoint/2010/main" val="2196135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2FBC3-1D27-423D-9B12-443D14C8D8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3BF4136-A8E9-21D7-C0CF-5A3234D8EBC9}"/>
              </a:ext>
            </a:extLst>
          </p:cNvPr>
          <p:cNvSpPr>
            <a:spLocks noGrp="1"/>
          </p:cNvSpPr>
          <p:nvPr>
            <p:ph sz="half" idx="1"/>
          </p:nvPr>
        </p:nvSpPr>
        <p:spPr>
          <a:xfrm>
            <a:off x="685800" y="1981200"/>
            <a:ext cx="381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A3898E3-3D25-9DEB-18AF-A87232E5430D}"/>
              </a:ext>
            </a:extLst>
          </p:cNvPr>
          <p:cNvSpPr>
            <a:spLocks noGrp="1"/>
          </p:cNvSpPr>
          <p:nvPr>
            <p:ph sz="half" idx="2"/>
          </p:nvPr>
        </p:nvSpPr>
        <p:spPr>
          <a:xfrm>
            <a:off x="4648200" y="1981200"/>
            <a:ext cx="381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CC5703-D104-523F-3901-8BF1F2AF0168}"/>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2F614698-C68E-8EE9-D5B0-2B53EEF4609D}"/>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2B155D89-38A2-A9C5-F660-03E51331BFAA}"/>
              </a:ext>
            </a:extLst>
          </p:cNvPr>
          <p:cNvSpPr>
            <a:spLocks noGrp="1"/>
          </p:cNvSpPr>
          <p:nvPr>
            <p:ph type="sldNum" sz="quarter" idx="12"/>
          </p:nvPr>
        </p:nvSpPr>
        <p:spPr/>
        <p:txBody>
          <a:bodyPr/>
          <a:lstStyle>
            <a:lvl1pPr>
              <a:defRPr/>
            </a:lvl1pPr>
          </a:lstStyle>
          <a:p>
            <a:fld id="{28C97F1E-8B0D-4F4D-90E0-964D2B75BB3D}" type="slidenum">
              <a:rPr lang="en-US" altLang="en-US"/>
              <a:pPr/>
              <a:t>‹#›</a:t>
            </a:fld>
            <a:endParaRPr lang="en-US" altLang="en-US"/>
          </a:p>
        </p:txBody>
      </p:sp>
    </p:spTree>
    <p:extLst>
      <p:ext uri="{BB962C8B-B14F-4D97-AF65-F5344CB8AC3E}">
        <p14:creationId xmlns:p14="http://schemas.microsoft.com/office/powerpoint/2010/main" val="2283958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25596-A7EB-B35A-69BF-6BF32F3B53DE}"/>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A4CD5E8-5727-22F5-5875-B74D9015E5B2}"/>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A31A1C1-AC95-EFAA-60C9-66F6D4CBCDFA}"/>
              </a:ext>
            </a:extLst>
          </p:cNvPr>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4BC584D-01B7-3A9A-BAC3-8538CC252A80}"/>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C420B4D-CA45-AFA5-0ED4-B9DBE38B9E28}"/>
              </a:ext>
            </a:extLst>
          </p:cNvPr>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B6BA59A-F2F0-3EF0-42BA-D78891B937D5}"/>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DF4355A3-B6AF-B97E-B4A0-66ED58928C5A}"/>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CB351D2C-BA5B-2865-1ED7-7FA9D0FB4C7A}"/>
              </a:ext>
            </a:extLst>
          </p:cNvPr>
          <p:cNvSpPr>
            <a:spLocks noGrp="1"/>
          </p:cNvSpPr>
          <p:nvPr>
            <p:ph type="sldNum" sz="quarter" idx="12"/>
          </p:nvPr>
        </p:nvSpPr>
        <p:spPr/>
        <p:txBody>
          <a:bodyPr/>
          <a:lstStyle>
            <a:lvl1pPr>
              <a:defRPr/>
            </a:lvl1pPr>
          </a:lstStyle>
          <a:p>
            <a:fld id="{746D6DFB-6976-1947-B5C0-1AD639F88F53}" type="slidenum">
              <a:rPr lang="en-US" altLang="en-US"/>
              <a:pPr/>
              <a:t>‹#›</a:t>
            </a:fld>
            <a:endParaRPr lang="en-US" altLang="en-US"/>
          </a:p>
        </p:txBody>
      </p:sp>
    </p:spTree>
    <p:extLst>
      <p:ext uri="{BB962C8B-B14F-4D97-AF65-F5344CB8AC3E}">
        <p14:creationId xmlns:p14="http://schemas.microsoft.com/office/powerpoint/2010/main" val="650091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30D17-43D4-3E77-6A5F-E4D3ECC6EA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FE0FE83-1E7F-AB3D-FDA9-ABEEBE1C853C}"/>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843D534D-5890-BD8A-7B99-C4C9BC8E4B90}"/>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16BA8472-BF9D-A57A-F51E-6EB3D912C8B0}"/>
              </a:ext>
            </a:extLst>
          </p:cNvPr>
          <p:cNvSpPr>
            <a:spLocks noGrp="1"/>
          </p:cNvSpPr>
          <p:nvPr>
            <p:ph type="sldNum" sz="quarter" idx="12"/>
          </p:nvPr>
        </p:nvSpPr>
        <p:spPr/>
        <p:txBody>
          <a:bodyPr/>
          <a:lstStyle>
            <a:lvl1pPr>
              <a:defRPr/>
            </a:lvl1pPr>
          </a:lstStyle>
          <a:p>
            <a:fld id="{C6A060DF-B5FB-DC4D-A5AA-09ED2B214789}" type="slidenum">
              <a:rPr lang="en-US" altLang="en-US"/>
              <a:pPr/>
              <a:t>‹#›</a:t>
            </a:fld>
            <a:endParaRPr lang="en-US" altLang="en-US"/>
          </a:p>
        </p:txBody>
      </p:sp>
    </p:spTree>
    <p:extLst>
      <p:ext uri="{BB962C8B-B14F-4D97-AF65-F5344CB8AC3E}">
        <p14:creationId xmlns:p14="http://schemas.microsoft.com/office/powerpoint/2010/main" val="1019945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20462F-62BB-EA4A-F91D-B83B98032967}"/>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6F65BC5E-16D8-24B5-D4AA-BEF603D6A7F0}"/>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15E727C6-175B-1C6B-798A-6F0BF7D19E94}"/>
              </a:ext>
            </a:extLst>
          </p:cNvPr>
          <p:cNvSpPr>
            <a:spLocks noGrp="1"/>
          </p:cNvSpPr>
          <p:nvPr>
            <p:ph type="sldNum" sz="quarter" idx="12"/>
          </p:nvPr>
        </p:nvSpPr>
        <p:spPr/>
        <p:txBody>
          <a:bodyPr/>
          <a:lstStyle>
            <a:lvl1pPr>
              <a:defRPr/>
            </a:lvl1pPr>
          </a:lstStyle>
          <a:p>
            <a:fld id="{E28DDE16-A7B5-1346-9E2E-5C30AC596205}" type="slidenum">
              <a:rPr lang="en-US" altLang="en-US"/>
              <a:pPr/>
              <a:t>‹#›</a:t>
            </a:fld>
            <a:endParaRPr lang="en-US" altLang="en-US"/>
          </a:p>
        </p:txBody>
      </p:sp>
    </p:spTree>
    <p:extLst>
      <p:ext uri="{BB962C8B-B14F-4D97-AF65-F5344CB8AC3E}">
        <p14:creationId xmlns:p14="http://schemas.microsoft.com/office/powerpoint/2010/main" val="233794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260D0-2450-B6E7-44BC-C8593455C148}"/>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43B6E1D-B893-1DD5-6F29-82463DC11BD7}"/>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90FECB3-9720-23F1-59A5-1494B9B9F439}"/>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06A941-BA37-8E6C-61E8-542B74CD0A24}"/>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D4A54DB6-FF06-17CE-30C1-233DE02652D0}"/>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50B796C1-7965-9F1F-015E-E8C43A2B340A}"/>
              </a:ext>
            </a:extLst>
          </p:cNvPr>
          <p:cNvSpPr>
            <a:spLocks noGrp="1"/>
          </p:cNvSpPr>
          <p:nvPr>
            <p:ph type="sldNum" sz="quarter" idx="12"/>
          </p:nvPr>
        </p:nvSpPr>
        <p:spPr/>
        <p:txBody>
          <a:bodyPr/>
          <a:lstStyle>
            <a:lvl1pPr>
              <a:defRPr/>
            </a:lvl1pPr>
          </a:lstStyle>
          <a:p>
            <a:fld id="{FD24FD1E-488F-5445-9D41-C14E3A9AC0FE}" type="slidenum">
              <a:rPr lang="en-US" altLang="en-US"/>
              <a:pPr/>
              <a:t>‹#›</a:t>
            </a:fld>
            <a:endParaRPr lang="en-US" altLang="en-US"/>
          </a:p>
        </p:txBody>
      </p:sp>
    </p:spTree>
    <p:extLst>
      <p:ext uri="{BB962C8B-B14F-4D97-AF65-F5344CB8AC3E}">
        <p14:creationId xmlns:p14="http://schemas.microsoft.com/office/powerpoint/2010/main" val="235524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7A14F-0C36-1CFC-D564-7B135B6E6D4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965039-AA49-BAD9-2ACD-8FDA5F683A83}"/>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274545-D218-198F-4CB9-7D5A2432958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874C9A-1FF9-D8F2-CDE2-A77F62AF8DA0}"/>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EC093B69-4D15-E216-C228-6CEC6B725455}"/>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CCBBD877-F32A-ECE5-8FA7-3922F4443B1F}"/>
              </a:ext>
            </a:extLst>
          </p:cNvPr>
          <p:cNvSpPr>
            <a:spLocks noGrp="1"/>
          </p:cNvSpPr>
          <p:nvPr>
            <p:ph type="sldNum" sz="quarter" idx="12"/>
          </p:nvPr>
        </p:nvSpPr>
        <p:spPr/>
        <p:txBody>
          <a:bodyPr/>
          <a:lstStyle>
            <a:lvl1pPr>
              <a:defRPr/>
            </a:lvl1pPr>
          </a:lstStyle>
          <a:p>
            <a:fld id="{F04F3535-625B-A34D-B3E9-8943DA38DC66}" type="slidenum">
              <a:rPr lang="en-US" altLang="en-US"/>
              <a:pPr/>
              <a:t>‹#›</a:t>
            </a:fld>
            <a:endParaRPr lang="en-US" altLang="en-US"/>
          </a:p>
        </p:txBody>
      </p:sp>
    </p:spTree>
    <p:extLst>
      <p:ext uri="{BB962C8B-B14F-4D97-AF65-F5344CB8AC3E}">
        <p14:creationId xmlns:p14="http://schemas.microsoft.com/office/powerpoint/2010/main" val="1194287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D931F-DC76-B9C1-F7D2-5A92ED2775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F0AFA4-4812-EA39-B82D-367D51020BA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603EBF-4DBA-AC2E-7CDE-0A2B53FF9955}"/>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0B73172-F7F7-1F13-4386-7AC929136AA6}"/>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B57FC48E-232C-322C-95AD-CB2DB2417A04}"/>
              </a:ext>
            </a:extLst>
          </p:cNvPr>
          <p:cNvSpPr>
            <a:spLocks noGrp="1"/>
          </p:cNvSpPr>
          <p:nvPr>
            <p:ph type="sldNum" sz="quarter" idx="12"/>
          </p:nvPr>
        </p:nvSpPr>
        <p:spPr/>
        <p:txBody>
          <a:bodyPr/>
          <a:lstStyle>
            <a:lvl1pPr>
              <a:defRPr/>
            </a:lvl1pPr>
          </a:lstStyle>
          <a:p>
            <a:fld id="{FB353BF1-EC2C-BD45-8513-234D79A29AA4}" type="slidenum">
              <a:rPr lang="en-US" altLang="en-US"/>
              <a:pPr/>
              <a:t>‹#›</a:t>
            </a:fld>
            <a:endParaRPr lang="en-US" altLang="en-US"/>
          </a:p>
        </p:txBody>
      </p:sp>
    </p:spTree>
    <p:extLst>
      <p:ext uri="{BB962C8B-B14F-4D97-AF65-F5344CB8AC3E}">
        <p14:creationId xmlns:p14="http://schemas.microsoft.com/office/powerpoint/2010/main" val="362059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2407FD-DD9C-5A99-ADBB-856E93ADC3FC}"/>
              </a:ext>
            </a:extLst>
          </p:cNvPr>
          <p:cNvSpPr>
            <a:spLocks noGrp="1"/>
          </p:cNvSpPr>
          <p:nvPr>
            <p:ph type="title" orient="vert"/>
          </p:nvPr>
        </p:nvSpPr>
        <p:spPr>
          <a:xfrm>
            <a:off x="6515100" y="609600"/>
            <a:ext cx="1943100" cy="5486400"/>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2248D2-198F-20D5-1048-E737BCAE8870}"/>
              </a:ext>
            </a:extLst>
          </p:cNvPr>
          <p:cNvSpPr>
            <a:spLocks noGrp="1"/>
          </p:cNvSpPr>
          <p:nvPr>
            <p:ph type="body" orient="vert" idx="1"/>
          </p:nvPr>
        </p:nvSpPr>
        <p:spPr>
          <a:xfrm>
            <a:off x="685800" y="609600"/>
            <a:ext cx="5676900" cy="54864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5DFC52-5B2A-36C6-231B-64CF327F9A4B}"/>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A03D5A23-D344-8B0C-AA0B-36829F4036E1}"/>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0B0C3213-31DA-E5AA-5CF2-D4D0B641B0EE}"/>
              </a:ext>
            </a:extLst>
          </p:cNvPr>
          <p:cNvSpPr>
            <a:spLocks noGrp="1"/>
          </p:cNvSpPr>
          <p:nvPr>
            <p:ph type="sldNum" sz="quarter" idx="12"/>
          </p:nvPr>
        </p:nvSpPr>
        <p:spPr/>
        <p:txBody>
          <a:bodyPr/>
          <a:lstStyle>
            <a:lvl1pPr>
              <a:defRPr/>
            </a:lvl1pPr>
          </a:lstStyle>
          <a:p>
            <a:fld id="{4BE1C379-7D4B-9E4A-902C-54234995DB0D}" type="slidenum">
              <a:rPr lang="en-US" altLang="en-US"/>
              <a:pPr/>
              <a:t>‹#›</a:t>
            </a:fld>
            <a:endParaRPr lang="en-US" altLang="en-US"/>
          </a:p>
        </p:txBody>
      </p:sp>
    </p:spTree>
    <p:extLst>
      <p:ext uri="{BB962C8B-B14F-4D97-AF65-F5344CB8AC3E}">
        <p14:creationId xmlns:p14="http://schemas.microsoft.com/office/powerpoint/2010/main" val="12579669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E1B40-75F4-C4F4-3CA7-33F4FCA342FE}"/>
              </a:ext>
            </a:extLst>
          </p:cNvPr>
          <p:cNvSpPr>
            <a:spLocks noGrp="1"/>
          </p:cNvSpPr>
          <p:nvPr>
            <p:ph type="title"/>
          </p:nvPr>
        </p:nvSpPr>
        <p:spPr>
          <a:xfrm>
            <a:off x="685800" y="609600"/>
            <a:ext cx="7772400" cy="1143000"/>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A5471A-BD33-74E9-D664-D9A66C9AF344}"/>
              </a:ext>
            </a:extLst>
          </p:cNvPr>
          <p:cNvSpPr>
            <a:spLocks noGrp="1"/>
          </p:cNvSpPr>
          <p:nvPr>
            <p:ph type="body" sz="half" idx="1"/>
          </p:nvPr>
        </p:nvSpPr>
        <p:spPr>
          <a:xfrm>
            <a:off x="685800" y="1981200"/>
            <a:ext cx="381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28D500B-9363-0524-EECD-68C5707376B7}"/>
              </a:ext>
            </a:extLst>
          </p:cNvPr>
          <p:cNvSpPr>
            <a:spLocks noGrp="1"/>
          </p:cNvSpPr>
          <p:nvPr>
            <p:ph sz="quarter" idx="2"/>
          </p:nvPr>
        </p:nvSpPr>
        <p:spPr>
          <a:xfrm>
            <a:off x="4648200" y="1981200"/>
            <a:ext cx="38100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a:extLst>
              <a:ext uri="{FF2B5EF4-FFF2-40B4-BE49-F238E27FC236}">
                <a16:creationId xmlns:a16="http://schemas.microsoft.com/office/drawing/2014/main" id="{A3D37065-1A3C-E304-6570-F03C5E93585E}"/>
              </a:ext>
            </a:extLst>
          </p:cNvPr>
          <p:cNvSpPr>
            <a:spLocks noGrp="1"/>
          </p:cNvSpPr>
          <p:nvPr>
            <p:ph sz="quarter" idx="3"/>
          </p:nvPr>
        </p:nvSpPr>
        <p:spPr>
          <a:xfrm>
            <a:off x="4648200" y="4114800"/>
            <a:ext cx="38100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5">
            <a:extLst>
              <a:ext uri="{FF2B5EF4-FFF2-40B4-BE49-F238E27FC236}">
                <a16:creationId xmlns:a16="http://schemas.microsoft.com/office/drawing/2014/main" id="{70DC979E-3282-30D1-89C9-726002A2DD6C}"/>
              </a:ext>
            </a:extLst>
          </p:cNvPr>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7" name="Footer Placeholder 6">
            <a:extLst>
              <a:ext uri="{FF2B5EF4-FFF2-40B4-BE49-F238E27FC236}">
                <a16:creationId xmlns:a16="http://schemas.microsoft.com/office/drawing/2014/main" id="{5F1CDD61-C192-C781-C950-3E144A15B4C1}"/>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id="{AE2DCD0E-3DCE-5522-0F2E-C17CE50B07AD}"/>
              </a:ext>
            </a:extLst>
          </p:cNvPr>
          <p:cNvSpPr>
            <a:spLocks noGrp="1"/>
          </p:cNvSpPr>
          <p:nvPr>
            <p:ph type="sldNum" sz="quarter" idx="12"/>
          </p:nvPr>
        </p:nvSpPr>
        <p:spPr>
          <a:xfrm>
            <a:off x="6553200" y="6248400"/>
            <a:ext cx="1905000" cy="457200"/>
          </a:xfrm>
        </p:spPr>
        <p:txBody>
          <a:bodyPr/>
          <a:lstStyle>
            <a:lvl1pPr>
              <a:defRPr/>
            </a:lvl1pPr>
          </a:lstStyle>
          <a:p>
            <a:fld id="{CD4E052F-B842-E943-AEC4-590258C94FB0}" type="slidenum">
              <a:rPr lang="en-US" altLang="en-US"/>
              <a:pPr/>
              <a:t>‹#›</a:t>
            </a:fld>
            <a:endParaRPr lang="en-US" altLang="en-US"/>
          </a:p>
        </p:txBody>
      </p:sp>
    </p:spTree>
    <p:extLst>
      <p:ext uri="{BB962C8B-B14F-4D97-AF65-F5344CB8AC3E}">
        <p14:creationId xmlns:p14="http://schemas.microsoft.com/office/powerpoint/2010/main" val="20587670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912F8AC-71E6-B149-B26F-23D48E407FC2}"/>
              </a:ext>
            </a:extLst>
          </p:cNvPr>
          <p:cNvSpPr>
            <a:spLocks noGrp="1"/>
          </p:cNvSpPr>
          <p:nvPr>
            <p:ph/>
          </p:nvPr>
        </p:nvSpPr>
        <p:spPr>
          <a:xfrm>
            <a:off x="685800" y="609600"/>
            <a:ext cx="7772400" cy="5486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0C6579E4-1C5B-B0BA-61C6-E20C7AAD129D}"/>
              </a:ext>
            </a:extLst>
          </p:cNvPr>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8B427DE8-F02F-3E6D-A007-553C11D067E0}"/>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D6F3B0B6-2B7A-B643-9D15-4429D53A4A47}"/>
              </a:ext>
            </a:extLst>
          </p:cNvPr>
          <p:cNvSpPr>
            <a:spLocks noGrp="1"/>
          </p:cNvSpPr>
          <p:nvPr>
            <p:ph type="sldNum" sz="quarter" idx="12"/>
          </p:nvPr>
        </p:nvSpPr>
        <p:spPr>
          <a:xfrm>
            <a:off x="6553200" y="6248400"/>
            <a:ext cx="1905000" cy="457200"/>
          </a:xfrm>
        </p:spPr>
        <p:txBody>
          <a:bodyPr/>
          <a:lstStyle>
            <a:lvl1pPr>
              <a:defRPr/>
            </a:lvl1pPr>
          </a:lstStyle>
          <a:p>
            <a:fld id="{0D31DFC0-0FFB-BD49-97E1-2FB39A42C46A}" type="slidenum">
              <a:rPr lang="en-US" altLang="en-US"/>
              <a:pPr/>
              <a:t>‹#›</a:t>
            </a:fld>
            <a:endParaRPr lang="en-US" altLang="en-US"/>
          </a:p>
        </p:txBody>
      </p:sp>
    </p:spTree>
    <p:extLst>
      <p:ext uri="{BB962C8B-B14F-4D97-AF65-F5344CB8AC3E}">
        <p14:creationId xmlns:p14="http://schemas.microsoft.com/office/powerpoint/2010/main" val="11760627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AEFEB-3706-CA7C-873F-89F38C8ECB4A}"/>
              </a:ext>
            </a:extLst>
          </p:cNvPr>
          <p:cNvSpPr>
            <a:spLocks noGrp="1"/>
          </p:cNvSpPr>
          <p:nvPr>
            <p:ph type="title"/>
          </p:nvPr>
        </p:nvSpPr>
        <p:spPr>
          <a:xfrm>
            <a:off x="685800" y="609600"/>
            <a:ext cx="7772400" cy="1143000"/>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541F38-FD1A-2DFD-0D04-218B5436BA45}"/>
              </a:ext>
            </a:extLst>
          </p:cNvPr>
          <p:cNvSpPr>
            <a:spLocks noGrp="1"/>
          </p:cNvSpPr>
          <p:nvPr>
            <p:ph type="body" sz="half" idx="1"/>
          </p:nvPr>
        </p:nvSpPr>
        <p:spPr>
          <a:xfrm>
            <a:off x="685800" y="1981200"/>
            <a:ext cx="381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EE5291E-AABD-DBB3-6248-A441837268DB}"/>
              </a:ext>
            </a:extLst>
          </p:cNvPr>
          <p:cNvSpPr>
            <a:spLocks noGrp="1"/>
          </p:cNvSpPr>
          <p:nvPr>
            <p:ph sz="half" idx="2"/>
          </p:nvPr>
        </p:nvSpPr>
        <p:spPr>
          <a:xfrm>
            <a:off x="4648200" y="1981200"/>
            <a:ext cx="381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C506C6-F17E-8B04-B769-45376963593A}"/>
              </a:ext>
            </a:extLst>
          </p:cNvPr>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C2E22DDA-3417-0D3D-797A-3CD89D659F49}"/>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B9598449-7476-03C3-BC73-1AA3EF6A8E20}"/>
              </a:ext>
            </a:extLst>
          </p:cNvPr>
          <p:cNvSpPr>
            <a:spLocks noGrp="1"/>
          </p:cNvSpPr>
          <p:nvPr>
            <p:ph type="sldNum" sz="quarter" idx="12"/>
          </p:nvPr>
        </p:nvSpPr>
        <p:spPr>
          <a:xfrm>
            <a:off x="6553200" y="6248400"/>
            <a:ext cx="1905000" cy="457200"/>
          </a:xfrm>
        </p:spPr>
        <p:txBody>
          <a:bodyPr/>
          <a:lstStyle>
            <a:lvl1pPr>
              <a:defRPr/>
            </a:lvl1pPr>
          </a:lstStyle>
          <a:p>
            <a:fld id="{75248594-9440-BD46-BED1-EC20FD04512D}" type="slidenum">
              <a:rPr lang="en-US" altLang="en-US"/>
              <a:pPr/>
              <a:t>‹#›</a:t>
            </a:fld>
            <a:endParaRPr lang="en-US" altLang="en-US"/>
          </a:p>
        </p:txBody>
      </p:sp>
    </p:spTree>
    <p:extLst>
      <p:ext uri="{BB962C8B-B14F-4D97-AF65-F5344CB8AC3E}">
        <p14:creationId xmlns:p14="http://schemas.microsoft.com/office/powerpoint/2010/main" val="21478102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20FD6-0A09-8136-9759-52DAE68480CB}"/>
              </a:ext>
            </a:extLst>
          </p:cNvPr>
          <p:cNvSpPr>
            <a:spLocks noGrp="1"/>
          </p:cNvSpPr>
          <p:nvPr>
            <p:ph type="title" sz="quarter"/>
          </p:nvPr>
        </p:nvSpPr>
        <p:spPr>
          <a:xfrm>
            <a:off x="685800" y="609600"/>
            <a:ext cx="7772400" cy="1143000"/>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BD4AC4-07C5-AE5D-91F3-8ECEC94F9044}"/>
              </a:ext>
            </a:extLst>
          </p:cNvPr>
          <p:cNvSpPr>
            <a:spLocks noGrp="1"/>
          </p:cNvSpPr>
          <p:nvPr>
            <p:ph sz="quarter" idx="1"/>
          </p:nvPr>
        </p:nvSpPr>
        <p:spPr>
          <a:xfrm>
            <a:off x="685800" y="1981200"/>
            <a:ext cx="38100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82E3B02-D798-77BC-F3D5-E9694CC3D589}"/>
              </a:ext>
            </a:extLst>
          </p:cNvPr>
          <p:cNvSpPr>
            <a:spLocks noGrp="1"/>
          </p:cNvSpPr>
          <p:nvPr>
            <p:ph sz="quarter" idx="2"/>
          </p:nvPr>
        </p:nvSpPr>
        <p:spPr>
          <a:xfrm>
            <a:off x="4648200" y="1981200"/>
            <a:ext cx="38100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a:extLst>
              <a:ext uri="{FF2B5EF4-FFF2-40B4-BE49-F238E27FC236}">
                <a16:creationId xmlns:a16="http://schemas.microsoft.com/office/drawing/2014/main" id="{87D79FA5-1BEE-5973-F296-5E5AF2D82E91}"/>
              </a:ext>
            </a:extLst>
          </p:cNvPr>
          <p:cNvSpPr>
            <a:spLocks noGrp="1"/>
          </p:cNvSpPr>
          <p:nvPr>
            <p:ph sz="quarter" idx="3"/>
          </p:nvPr>
        </p:nvSpPr>
        <p:spPr>
          <a:xfrm>
            <a:off x="685800" y="4114800"/>
            <a:ext cx="38100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a:extLst>
              <a:ext uri="{FF2B5EF4-FFF2-40B4-BE49-F238E27FC236}">
                <a16:creationId xmlns:a16="http://schemas.microsoft.com/office/drawing/2014/main" id="{B7C1DE34-B13E-F7CF-5DE6-B3BBBA8E66B0}"/>
              </a:ext>
            </a:extLst>
          </p:cNvPr>
          <p:cNvSpPr>
            <a:spLocks noGrp="1"/>
          </p:cNvSpPr>
          <p:nvPr>
            <p:ph sz="quarter" idx="4"/>
          </p:nvPr>
        </p:nvSpPr>
        <p:spPr>
          <a:xfrm>
            <a:off x="4648200" y="4114800"/>
            <a:ext cx="38100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DE874C5-8A84-294E-FD7F-F5650DDD8346}"/>
              </a:ext>
            </a:extLst>
          </p:cNvPr>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9987262E-7A51-5888-29CE-B10854FE44E7}"/>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55F5AAC3-61DB-34B8-3787-502A312278DB}"/>
              </a:ext>
            </a:extLst>
          </p:cNvPr>
          <p:cNvSpPr>
            <a:spLocks noGrp="1"/>
          </p:cNvSpPr>
          <p:nvPr>
            <p:ph type="sldNum" sz="quarter" idx="12"/>
          </p:nvPr>
        </p:nvSpPr>
        <p:spPr>
          <a:xfrm>
            <a:off x="6553200" y="6248400"/>
            <a:ext cx="1905000" cy="457200"/>
          </a:xfrm>
        </p:spPr>
        <p:txBody>
          <a:bodyPr/>
          <a:lstStyle>
            <a:lvl1pPr>
              <a:defRPr/>
            </a:lvl1pPr>
          </a:lstStyle>
          <a:p>
            <a:fld id="{704F8E1C-FFAB-2245-9EA3-F7FB796DA811}" type="slidenum">
              <a:rPr lang="en-US" altLang="en-US"/>
              <a:pPr/>
              <a:t>‹#›</a:t>
            </a:fld>
            <a:endParaRPr lang="en-US" altLang="en-US"/>
          </a:p>
        </p:txBody>
      </p:sp>
    </p:spTree>
    <p:extLst>
      <p:ext uri="{BB962C8B-B14F-4D97-AF65-F5344CB8AC3E}">
        <p14:creationId xmlns:p14="http://schemas.microsoft.com/office/powerpoint/2010/main" val="3709487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BC26A24-C863-C733-644B-9E492E93AB23}"/>
              </a:ext>
            </a:extLst>
          </p:cNvPr>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F62A38C5-A62E-BEB8-B1A1-361F26F13F3A}"/>
              </a:ext>
            </a:extLst>
          </p:cNvPr>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D07DC591-AE9C-A0DC-50BA-85A4C224D7FC}"/>
              </a:ext>
            </a:extLst>
          </p:cNvPr>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831FE080-B0E0-3223-20DC-CA6972E28A78}"/>
              </a:ext>
            </a:extLst>
          </p:cNvPr>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a:extLst>
              <a:ext uri="{FF2B5EF4-FFF2-40B4-BE49-F238E27FC236}">
                <a16:creationId xmlns:a16="http://schemas.microsoft.com/office/drawing/2014/main" id="{C8E00B4A-41F5-CC66-0DF2-15011E6A960C}"/>
              </a:ext>
            </a:extLst>
          </p:cNvPr>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67867FF8-06C6-5246-B573-3FE5C4915440}" type="slidenum">
              <a:rPr lang="en-US" altLang="en-US"/>
              <a:pPr/>
              <a:t>‹#›</a:t>
            </a:fld>
            <a:endParaRPr lang="en-US" altLang="en-US"/>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anose="02020603050405020304" pitchFamily="18" charset="0"/>
        </a:defRPr>
      </a:lvl2pPr>
      <a:lvl3pPr algn="ctr" rtl="0" fontAlgn="base">
        <a:spcBef>
          <a:spcPct val="0"/>
        </a:spcBef>
        <a:spcAft>
          <a:spcPct val="0"/>
        </a:spcAft>
        <a:defRPr sz="4400">
          <a:solidFill>
            <a:schemeClr val="tx2"/>
          </a:solidFill>
          <a:latin typeface="Times New Roman" panose="02020603050405020304" pitchFamily="18" charset="0"/>
        </a:defRPr>
      </a:lvl3pPr>
      <a:lvl4pPr algn="ctr" rtl="0" fontAlgn="base">
        <a:spcBef>
          <a:spcPct val="0"/>
        </a:spcBef>
        <a:spcAft>
          <a:spcPct val="0"/>
        </a:spcAft>
        <a:defRPr sz="4400">
          <a:solidFill>
            <a:schemeClr val="tx2"/>
          </a:solidFill>
          <a:latin typeface="Times New Roman" panose="02020603050405020304" pitchFamily="18" charset="0"/>
        </a:defRPr>
      </a:lvl4pPr>
      <a:lvl5pPr algn="ctr" rtl="0" fontAlgn="base">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5.xml"/><Relationship Id="rId5" Type="http://schemas.openxmlformats.org/officeDocument/2006/relationships/image" Target="../media/image19.jpeg"/><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51E55CA-1F8F-6C1A-FC10-EA2A357A80D0}"/>
              </a:ext>
            </a:extLst>
          </p:cNvPr>
          <p:cNvSpPr>
            <a:spLocks noGrp="1" noChangeArrowheads="1"/>
          </p:cNvSpPr>
          <p:nvPr>
            <p:ph type="title"/>
          </p:nvPr>
        </p:nvSpPr>
        <p:spPr>
          <a:xfrm>
            <a:off x="3724072" y="629266"/>
            <a:ext cx="4939868" cy="1676603"/>
          </a:xfrm>
        </p:spPr>
        <p:txBody>
          <a:bodyPr>
            <a:normAutofit/>
          </a:bodyPr>
          <a:lstStyle/>
          <a:p>
            <a:r>
              <a:rPr lang="en-US" altLang="en-US" sz="4700"/>
              <a:t>Intro </a:t>
            </a:r>
            <a:r>
              <a:rPr lang="en-US" altLang="en-US" sz="4700" dirty="0"/>
              <a:t>to Animation</a:t>
            </a:r>
          </a:p>
        </p:txBody>
      </p:sp>
      <p:sp>
        <p:nvSpPr>
          <p:cNvPr id="4099" name="Rectangle 3">
            <a:extLst>
              <a:ext uri="{FF2B5EF4-FFF2-40B4-BE49-F238E27FC236}">
                <a16:creationId xmlns:a16="http://schemas.microsoft.com/office/drawing/2014/main" id="{6E6B9CBE-8289-4B6C-7077-C5423B77191F}"/>
              </a:ext>
            </a:extLst>
          </p:cNvPr>
          <p:cNvSpPr>
            <a:spLocks noGrp="1" noChangeArrowheads="1"/>
          </p:cNvSpPr>
          <p:nvPr>
            <p:ph type="body" idx="1"/>
          </p:nvPr>
        </p:nvSpPr>
        <p:spPr>
          <a:xfrm>
            <a:off x="3724073" y="2438400"/>
            <a:ext cx="4939867" cy="3785419"/>
          </a:xfrm>
        </p:spPr>
        <p:txBody>
          <a:bodyPr>
            <a:normAutofit/>
          </a:bodyPr>
          <a:lstStyle/>
          <a:p>
            <a:r>
              <a:rPr lang="en-US" altLang="en-US" sz="2100"/>
              <a:t>Overview of CG Animation Production Process</a:t>
            </a:r>
          </a:p>
          <a:p>
            <a:r>
              <a:rPr lang="en-US" altLang="en-US" sz="2100"/>
              <a:t>Overview of Different Tasks in CG Anim.</a:t>
            </a:r>
          </a:p>
          <a:p>
            <a:r>
              <a:rPr lang="en-US" altLang="en-US" sz="2100"/>
              <a:t>Maya Terminology</a:t>
            </a:r>
          </a:p>
          <a:p>
            <a:r>
              <a:rPr lang="en-US" altLang="en-US" sz="2100"/>
              <a:t>Introduction to the Maya Interface</a:t>
            </a:r>
          </a:p>
          <a:p>
            <a:r>
              <a:rPr lang="en-US" altLang="en-US" sz="2100"/>
              <a:t>Overview of Maya’s Internal Architecture</a:t>
            </a:r>
          </a:p>
          <a:p>
            <a:endParaRPr lang="en-US" altLang="en-US" sz="2100"/>
          </a:p>
        </p:txBody>
      </p:sp>
      <p:pic>
        <p:nvPicPr>
          <p:cNvPr id="4101" name="Picture 4100" descr="Camera lens">
            <a:extLst>
              <a:ext uri="{FF2B5EF4-FFF2-40B4-BE49-F238E27FC236}">
                <a16:creationId xmlns:a16="http://schemas.microsoft.com/office/drawing/2014/main" id="{00CF41FD-6F40-F0F0-1610-C0A189245558}"/>
              </a:ext>
            </a:extLst>
          </p:cNvPr>
          <p:cNvPicPr>
            <a:picLocks noChangeAspect="1"/>
          </p:cNvPicPr>
          <p:nvPr/>
        </p:nvPicPr>
        <p:blipFill rotWithShape="1">
          <a:blip r:embed="rId2"/>
          <a:srcRect l="20525" r="45636" b="-1"/>
          <a:stretch/>
        </p:blipFill>
        <p:spPr>
          <a:xfrm>
            <a:off x="20" y="10"/>
            <a:ext cx="3476673" cy="6857990"/>
          </a:xfrm>
          <a:prstGeom prst="rect">
            <a:avLst/>
          </a:prstGeom>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155F5D4-5532-1584-D63B-4F769D04745B}"/>
              </a:ext>
            </a:extLst>
          </p:cNvPr>
          <p:cNvSpPr>
            <a:spLocks noGrp="1" noChangeArrowheads="1"/>
          </p:cNvSpPr>
          <p:nvPr>
            <p:ph type="title"/>
          </p:nvPr>
        </p:nvSpPr>
        <p:spPr>
          <a:xfrm>
            <a:off x="457200" y="0"/>
            <a:ext cx="8229600" cy="1143000"/>
          </a:xfrm>
        </p:spPr>
        <p:txBody>
          <a:bodyPr/>
          <a:lstStyle/>
          <a:p>
            <a:r>
              <a:rPr lang="en-US" altLang="en-US" sz="4000" b="1"/>
              <a:t>Digital Production Pipeline</a:t>
            </a:r>
            <a:endParaRPr lang="en-US" altLang="en-US" sz="4000"/>
          </a:p>
        </p:txBody>
      </p:sp>
      <p:sp>
        <p:nvSpPr>
          <p:cNvPr id="14339" name="Rectangle 3">
            <a:extLst>
              <a:ext uri="{FF2B5EF4-FFF2-40B4-BE49-F238E27FC236}">
                <a16:creationId xmlns:a16="http://schemas.microsoft.com/office/drawing/2014/main" id="{5440388C-0CA5-200F-90A8-372AA4BE1DC3}"/>
              </a:ext>
            </a:extLst>
          </p:cNvPr>
          <p:cNvSpPr>
            <a:spLocks noGrp="1" noChangeArrowheads="1"/>
          </p:cNvSpPr>
          <p:nvPr>
            <p:ph type="body" idx="1"/>
          </p:nvPr>
        </p:nvSpPr>
        <p:spPr>
          <a:xfrm>
            <a:off x="457200" y="1219200"/>
            <a:ext cx="8229600" cy="4525963"/>
          </a:xfrm>
        </p:spPr>
        <p:txBody>
          <a:bodyPr/>
          <a:lstStyle/>
          <a:p>
            <a:pPr marL="457200" indent="-457200">
              <a:lnSpc>
                <a:spcPct val="90000"/>
              </a:lnSpc>
            </a:pPr>
            <a:r>
              <a:rPr lang="en-US" altLang="en-US" sz="2800"/>
              <a:t>Story</a:t>
            </a:r>
          </a:p>
          <a:p>
            <a:pPr marL="457200" indent="-457200">
              <a:lnSpc>
                <a:spcPct val="90000"/>
              </a:lnSpc>
            </a:pPr>
            <a:r>
              <a:rPr lang="en-US" altLang="en-US" sz="2800"/>
              <a:t>Visual Development</a:t>
            </a:r>
          </a:p>
          <a:p>
            <a:pPr marL="457200" indent="-457200">
              <a:lnSpc>
                <a:spcPct val="90000"/>
              </a:lnSpc>
            </a:pPr>
            <a:r>
              <a:rPr lang="en-US" altLang="en-US" sz="2800"/>
              <a:t>Character Design</a:t>
            </a:r>
          </a:p>
          <a:p>
            <a:pPr marL="457200" indent="-457200">
              <a:lnSpc>
                <a:spcPct val="90000"/>
              </a:lnSpc>
            </a:pPr>
            <a:r>
              <a:rPr lang="en-US" altLang="en-US" sz="2800"/>
              <a:t>Storyboards</a:t>
            </a:r>
          </a:p>
          <a:p>
            <a:pPr marL="457200" indent="-457200">
              <a:lnSpc>
                <a:spcPct val="90000"/>
              </a:lnSpc>
            </a:pPr>
            <a:r>
              <a:rPr lang="en-US" altLang="en-US" sz="2800"/>
              <a:t>Scene Layout</a:t>
            </a:r>
          </a:p>
          <a:p>
            <a:pPr marL="457200" indent="-457200">
              <a:lnSpc>
                <a:spcPct val="90000"/>
              </a:lnSpc>
            </a:pPr>
            <a:r>
              <a:rPr lang="en-US" altLang="en-US" sz="2800"/>
              <a:t>Modeling</a:t>
            </a:r>
          </a:p>
          <a:p>
            <a:pPr marL="457200" indent="-457200">
              <a:lnSpc>
                <a:spcPct val="90000"/>
              </a:lnSpc>
            </a:pPr>
            <a:r>
              <a:rPr lang="en-US" altLang="en-US" sz="2800"/>
              <a:t>Animation</a:t>
            </a:r>
          </a:p>
          <a:p>
            <a:pPr marL="457200" indent="-457200">
              <a:lnSpc>
                <a:spcPct val="90000"/>
              </a:lnSpc>
            </a:pPr>
            <a:r>
              <a:rPr lang="en-US" altLang="en-US" sz="2800"/>
              <a:t>Shading and Texturing</a:t>
            </a:r>
          </a:p>
          <a:p>
            <a:pPr marL="457200" indent="-457200">
              <a:lnSpc>
                <a:spcPct val="90000"/>
              </a:lnSpc>
            </a:pPr>
            <a:r>
              <a:rPr lang="en-US" altLang="en-US" sz="2800"/>
              <a:t>Lighting</a:t>
            </a:r>
          </a:p>
          <a:p>
            <a:pPr marL="457200" indent="-457200">
              <a:lnSpc>
                <a:spcPct val="90000"/>
              </a:lnSpc>
            </a:pPr>
            <a:r>
              <a:rPr lang="en-US" altLang="en-US" sz="2800"/>
              <a:t>Rendering</a:t>
            </a:r>
          </a:p>
          <a:p>
            <a:pPr marL="457200" indent="-457200">
              <a:lnSpc>
                <a:spcPct val="90000"/>
              </a:lnSpc>
            </a:pPr>
            <a:r>
              <a:rPr lang="en-US" altLang="en-US" sz="2800"/>
              <a:t>Post Production</a:t>
            </a:r>
          </a:p>
          <a:p>
            <a:pPr marL="457200" indent="-457200">
              <a:lnSpc>
                <a:spcPct val="90000"/>
              </a:lnSpc>
              <a:buFontTx/>
              <a:buNone/>
            </a:pPr>
            <a:endParaRPr lang="en-US" altLang="en-US" sz="2800"/>
          </a:p>
        </p:txBody>
      </p:sp>
      <p:sp>
        <p:nvSpPr>
          <p:cNvPr id="14340" name="Rectangle 4">
            <a:extLst>
              <a:ext uri="{FF2B5EF4-FFF2-40B4-BE49-F238E27FC236}">
                <a16:creationId xmlns:a16="http://schemas.microsoft.com/office/drawing/2014/main" id="{2A18180F-ACFF-4402-ACDE-0A0C9D21FF67}"/>
              </a:ext>
            </a:extLst>
          </p:cNvPr>
          <p:cNvSpPr>
            <a:spLocks noChangeArrowheads="1"/>
          </p:cNvSpPr>
          <p:nvPr/>
        </p:nvSpPr>
        <p:spPr bwMode="auto">
          <a:xfrm>
            <a:off x="304800" y="1143000"/>
            <a:ext cx="5257800" cy="2438400"/>
          </a:xfrm>
          <a:prstGeom prst="rect">
            <a:avLst/>
          </a:prstGeom>
          <a:noFill/>
          <a:ln w="1905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4341" name="Rectangle 5">
            <a:extLst>
              <a:ext uri="{FF2B5EF4-FFF2-40B4-BE49-F238E27FC236}">
                <a16:creationId xmlns:a16="http://schemas.microsoft.com/office/drawing/2014/main" id="{CDE15303-249E-11D0-9EDD-502BD6D8131C}"/>
              </a:ext>
            </a:extLst>
          </p:cNvPr>
          <p:cNvSpPr>
            <a:spLocks noChangeArrowheads="1"/>
          </p:cNvSpPr>
          <p:nvPr/>
        </p:nvSpPr>
        <p:spPr bwMode="auto">
          <a:xfrm>
            <a:off x="304800" y="3581400"/>
            <a:ext cx="5257800" cy="2895600"/>
          </a:xfrm>
          <a:prstGeom prst="rect">
            <a:avLst/>
          </a:prstGeom>
          <a:noFill/>
          <a:ln w="1905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pic>
        <p:nvPicPr>
          <p:cNvPr id="14342" name="Picture 6">
            <a:extLst>
              <a:ext uri="{FF2B5EF4-FFF2-40B4-BE49-F238E27FC236}">
                <a16:creationId xmlns:a16="http://schemas.microsoft.com/office/drawing/2014/main" id="{629A2AF6-D165-FDFB-2A4B-82E5DD8AC2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731" t="179" r="57761" b="64999"/>
          <a:stretch>
            <a:fillRect/>
          </a:stretch>
        </p:blipFill>
        <p:spPr bwMode="auto">
          <a:xfrm>
            <a:off x="6096000" y="1143000"/>
            <a:ext cx="2624138" cy="53562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433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14340"/>
                                        </p:tgtEl>
                                        <p:attrNameLst>
                                          <p:attrName>style.visibility</p:attrName>
                                        </p:attrNameLst>
                                      </p:cBhvr>
                                      <p:to>
                                        <p:strVal val="visible"/>
                                      </p:to>
                                    </p:set>
                                    <p:anim calcmode="lin" valueType="num">
                                      <p:cBhvr additive="base">
                                        <p:cTn id="11" dur="500" fill="hold"/>
                                        <p:tgtEl>
                                          <p:spTgt spid="14340"/>
                                        </p:tgtEl>
                                        <p:attrNameLst>
                                          <p:attrName>ppt_x</p:attrName>
                                        </p:attrNameLst>
                                      </p:cBhvr>
                                      <p:tavLst>
                                        <p:tav tm="0">
                                          <p:val>
                                            <p:strVal val="0-#ppt_w/2"/>
                                          </p:val>
                                        </p:tav>
                                        <p:tav tm="100000">
                                          <p:val>
                                            <p:strVal val="#ppt_x"/>
                                          </p:val>
                                        </p:tav>
                                      </p:tavLst>
                                    </p:anim>
                                    <p:anim calcmode="lin" valueType="num">
                                      <p:cBhvr additive="base">
                                        <p:cTn id="12" dur="500" fill="hold"/>
                                        <p:tgtEl>
                                          <p:spTgt spid="14340"/>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14341"/>
                                        </p:tgtEl>
                                        <p:attrNameLst>
                                          <p:attrName>style.visibility</p:attrName>
                                        </p:attrNameLst>
                                      </p:cBhvr>
                                      <p:to>
                                        <p:strVal val="visible"/>
                                      </p:to>
                                    </p:set>
                                    <p:anim calcmode="lin" valueType="num">
                                      <p:cBhvr additive="base">
                                        <p:cTn id="17" dur="500" fill="hold"/>
                                        <p:tgtEl>
                                          <p:spTgt spid="14341"/>
                                        </p:tgtEl>
                                        <p:attrNameLst>
                                          <p:attrName>ppt_x</p:attrName>
                                        </p:attrNameLst>
                                      </p:cBhvr>
                                      <p:tavLst>
                                        <p:tav tm="0">
                                          <p:val>
                                            <p:strVal val="0-#ppt_w/2"/>
                                          </p:val>
                                        </p:tav>
                                        <p:tav tm="100000">
                                          <p:val>
                                            <p:strVal val="#ppt_x"/>
                                          </p:val>
                                        </p:tav>
                                      </p:tavLst>
                                    </p:anim>
                                    <p:anim calcmode="lin" valueType="num">
                                      <p:cBhvr additive="base">
                                        <p:cTn id="18" dur="500" fill="hold"/>
                                        <p:tgtEl>
                                          <p:spTgt spid="1434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5374" name="Rectangle 15370">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6" name="Picture 6">
            <a:extLst>
              <a:ext uri="{FF2B5EF4-FFF2-40B4-BE49-F238E27FC236}">
                <a16:creationId xmlns:a16="http://schemas.microsoft.com/office/drawing/2014/main" id="{84C1AE0A-4A02-BC19-E415-0DB6352775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09" b="10194"/>
          <a:stretch/>
        </p:blipFill>
        <p:spPr bwMode="auto">
          <a:xfrm>
            <a:off x="6396990" y="10"/>
            <a:ext cx="274701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15365" name="Picture 5">
            <a:extLst>
              <a:ext uri="{FF2B5EF4-FFF2-40B4-BE49-F238E27FC236}">
                <a16:creationId xmlns:a16="http://schemas.microsoft.com/office/drawing/2014/main" id="{E1387820-EABB-7615-3AF4-5DB9D0EFE02C}"/>
              </a:ext>
            </a:extLst>
          </p:cNvPr>
          <p:cNvPicPr>
            <a:picLocks noGrp="1" noChangeAspect="1" noChangeArrowheads="1"/>
          </p:cNvPicPr>
          <p:nvPr>
            <p:ph sz="quarter" idx="3"/>
          </p:nvPr>
        </p:nvPicPr>
        <p:blipFill rotWithShape="1">
          <a:blip r:embed="rId3">
            <a:extLst>
              <a:ext uri="{28A0092B-C50C-407E-A947-70E740481C1C}">
                <a14:useLocalDpi xmlns:a14="http://schemas.microsoft.com/office/drawing/2010/main" val="0"/>
              </a:ext>
            </a:extLst>
          </a:blip>
          <a:srcRect r="1" b="3084"/>
          <a:stretch/>
        </p:blipFill>
        <p:spPr>
          <a:xfrm>
            <a:off x="3836485" y="10"/>
            <a:ext cx="3088583"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364" name="Picture 4">
            <a:extLst>
              <a:ext uri="{FF2B5EF4-FFF2-40B4-BE49-F238E27FC236}">
                <a16:creationId xmlns:a16="http://schemas.microsoft.com/office/drawing/2014/main" id="{496879F2-FE6F-58BB-9BBA-7774EA56C4EE}"/>
              </a:ext>
            </a:extLst>
          </p:cNvPr>
          <p:cNvPicPr>
            <a:picLocks noGrp="1" noChangeAspect="1" noChangeArrowheads="1"/>
          </p:cNvPicPr>
          <p:nvPr>
            <p:ph sz="quarter" idx="2"/>
          </p:nvPr>
        </p:nvPicPr>
        <p:blipFill rotWithShape="1">
          <a:blip r:embed="rId4">
            <a:extLst>
              <a:ext uri="{28A0092B-C50C-407E-A947-70E740481C1C}">
                <a14:useLocalDpi xmlns:a14="http://schemas.microsoft.com/office/drawing/2010/main" val="0"/>
              </a:ext>
            </a:extLst>
          </a:blip>
          <a:srcRect r="12502" b="-1"/>
          <a:stretch/>
        </p:blipFill>
        <p:spPr>
          <a:xfrm>
            <a:off x="3876264" y="3456432"/>
            <a:ext cx="5267735"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useBgFill="1">
        <p:nvSpPr>
          <p:cNvPr id="15373" name="Freeform: Shape 15372">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9723"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375" name="Freeform: Shape 15374">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1749"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62" name="Rectangle 2">
            <a:extLst>
              <a:ext uri="{FF2B5EF4-FFF2-40B4-BE49-F238E27FC236}">
                <a16:creationId xmlns:a16="http://schemas.microsoft.com/office/drawing/2014/main" id="{7CC523E7-D431-8FDA-B5D9-F07B0735FA30}"/>
              </a:ext>
            </a:extLst>
          </p:cNvPr>
          <p:cNvSpPr>
            <a:spLocks noGrp="1" noChangeArrowheads="1"/>
          </p:cNvSpPr>
          <p:nvPr>
            <p:ph type="title"/>
          </p:nvPr>
        </p:nvSpPr>
        <p:spPr>
          <a:xfrm>
            <a:off x="119177" y="-224700"/>
            <a:ext cx="3691753" cy="1325563"/>
          </a:xfrm>
        </p:spPr>
        <p:txBody>
          <a:bodyPr vert="horz" lIns="91440" tIns="45720" rIns="91440" bIns="45720" rtlCol="0" anchor="ctr">
            <a:normAutofit/>
          </a:bodyPr>
          <a:lstStyle/>
          <a:p>
            <a:pPr algn="l">
              <a:lnSpc>
                <a:spcPct val="90000"/>
              </a:lnSpc>
            </a:pPr>
            <a:r>
              <a:rPr lang="en-US" altLang="en-US" sz="3000" b="1" kern="1200">
                <a:solidFill>
                  <a:schemeClr val="tx1"/>
                </a:solidFill>
                <a:latin typeface="+mj-lt"/>
                <a:ea typeface="+mj-ea"/>
                <a:cs typeface="+mj-cs"/>
              </a:rPr>
              <a:t>Story</a:t>
            </a:r>
            <a:endParaRPr lang="en-US" altLang="en-US" sz="3000" kern="1200">
              <a:solidFill>
                <a:schemeClr val="tx1"/>
              </a:solidFill>
              <a:latin typeface="+mj-lt"/>
              <a:ea typeface="+mj-ea"/>
              <a:cs typeface="+mj-cs"/>
            </a:endParaRPr>
          </a:p>
        </p:txBody>
      </p:sp>
      <p:sp>
        <p:nvSpPr>
          <p:cNvPr id="15377" name="Rectangle 1537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79" name="Rectangle 1537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089941"/>
            <a:ext cx="372782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363" name="Rectangle 3">
            <a:extLst>
              <a:ext uri="{FF2B5EF4-FFF2-40B4-BE49-F238E27FC236}">
                <a16:creationId xmlns:a16="http://schemas.microsoft.com/office/drawing/2014/main" id="{8D4DD263-854D-E999-12AC-B85B0A776FA5}"/>
              </a:ext>
            </a:extLst>
          </p:cNvPr>
          <p:cNvSpPr>
            <a:spLocks noGrp="1" noChangeArrowheads="1"/>
          </p:cNvSpPr>
          <p:nvPr>
            <p:ph type="body" sz="half" idx="1"/>
          </p:nvPr>
        </p:nvSpPr>
        <p:spPr>
          <a:xfrm>
            <a:off x="176537" y="838200"/>
            <a:ext cx="3691753" cy="3706368"/>
          </a:xfrm>
        </p:spPr>
        <p:txBody>
          <a:bodyPr vert="horz" lIns="91440" tIns="45720" rIns="91440" bIns="45720" rtlCol="0">
            <a:noAutofit/>
          </a:bodyPr>
          <a:lstStyle/>
          <a:p>
            <a:pPr indent="-228600">
              <a:lnSpc>
                <a:spcPct val="90000"/>
              </a:lnSpc>
              <a:buFont typeface="Arial" panose="020B0604020202020204" pitchFamily="34" charset="0"/>
              <a:buChar char="•"/>
            </a:pPr>
            <a:r>
              <a:rPr lang="en-US" altLang="en-US" sz="2000" dirty="0"/>
              <a:t>Different types of stories</a:t>
            </a:r>
          </a:p>
          <a:p>
            <a:pPr lvl="1" indent="-228600">
              <a:lnSpc>
                <a:spcPct val="90000"/>
              </a:lnSpc>
              <a:buFont typeface="Arial" panose="020B0604020202020204" pitchFamily="34" charset="0"/>
              <a:buChar char="•"/>
            </a:pPr>
            <a:r>
              <a:rPr lang="en-US" altLang="en-US" sz="2000" dirty="0"/>
              <a:t>beginning/middle/end with conflict and resolution (drama)</a:t>
            </a:r>
          </a:p>
          <a:p>
            <a:pPr lvl="2">
              <a:lnSpc>
                <a:spcPct val="90000"/>
              </a:lnSpc>
              <a:buFont typeface="Arial" panose="020B0604020202020204" pitchFamily="34" charset="0"/>
              <a:buChar char="•"/>
            </a:pPr>
            <a:r>
              <a:rPr lang="en-US" altLang="en-US" sz="2000" dirty="0"/>
              <a:t>Red’s Dream</a:t>
            </a:r>
          </a:p>
          <a:p>
            <a:pPr lvl="1" indent="-228600">
              <a:lnSpc>
                <a:spcPct val="90000"/>
              </a:lnSpc>
              <a:buFont typeface="Arial" panose="020B0604020202020204" pitchFamily="34" charset="0"/>
              <a:buChar char="•"/>
            </a:pPr>
            <a:r>
              <a:rPr lang="en-US" altLang="en-US" sz="2000" dirty="0"/>
              <a:t>sequences built around a situation</a:t>
            </a:r>
          </a:p>
          <a:p>
            <a:pPr lvl="2">
              <a:lnSpc>
                <a:spcPct val="90000"/>
              </a:lnSpc>
              <a:buFont typeface="Arial" panose="020B0604020202020204" pitchFamily="34" charset="0"/>
              <a:buChar char="•"/>
            </a:pPr>
            <a:r>
              <a:rPr lang="en-US" altLang="en-US" sz="2000" dirty="0"/>
              <a:t>Mickey Mouse</a:t>
            </a:r>
          </a:p>
          <a:p>
            <a:pPr lvl="1" indent="-228600">
              <a:lnSpc>
                <a:spcPct val="90000"/>
              </a:lnSpc>
              <a:buFont typeface="Arial" panose="020B0604020202020204" pitchFamily="34" charset="0"/>
              <a:buChar char="•"/>
            </a:pPr>
            <a:r>
              <a:rPr lang="en-US" altLang="en-US" sz="2000" dirty="0"/>
              <a:t>String of Gags</a:t>
            </a:r>
          </a:p>
          <a:p>
            <a:pPr lvl="2">
              <a:lnSpc>
                <a:spcPct val="90000"/>
              </a:lnSpc>
              <a:buFont typeface="Arial" panose="020B0604020202020204" pitchFamily="34" charset="0"/>
              <a:buChar char="•"/>
            </a:pPr>
            <a:r>
              <a:rPr lang="en-US" altLang="en-US" sz="2000" dirty="0"/>
              <a:t>Roadrunner</a:t>
            </a:r>
          </a:p>
          <a:p>
            <a:pPr lvl="2">
              <a:lnSpc>
                <a:spcPct val="90000"/>
              </a:lnSpc>
              <a:buFont typeface="Arial" panose="020B0604020202020204" pitchFamily="34" charset="0"/>
              <a:buChar char="•"/>
            </a:pPr>
            <a:endParaRPr lang="en-US" altLang="en-US" sz="2000" dirty="0"/>
          </a:p>
          <a:p>
            <a:pPr indent="-228600">
              <a:lnSpc>
                <a:spcPct val="90000"/>
              </a:lnSpc>
              <a:buFont typeface="Arial" panose="020B0604020202020204" pitchFamily="34" charset="0"/>
              <a:buChar char="•"/>
            </a:pPr>
            <a:r>
              <a:rPr lang="en-US" altLang="en-US" sz="2000" dirty="0"/>
              <a:t>Story is the most important part of any animation</a:t>
            </a:r>
          </a:p>
          <a:p>
            <a:pPr lvl="1" indent="-228600">
              <a:lnSpc>
                <a:spcPct val="90000"/>
              </a:lnSpc>
              <a:buFont typeface="Arial" panose="020B0604020202020204" pitchFamily="34" charset="0"/>
              <a:buChar char="•"/>
            </a:pPr>
            <a:r>
              <a:rPr lang="en-US" altLang="en-US" sz="2000" dirty="0"/>
              <a:t>1 big, simple idea</a:t>
            </a:r>
          </a:p>
          <a:p>
            <a:pPr lvl="1" indent="-228600">
              <a:lnSpc>
                <a:spcPct val="90000"/>
              </a:lnSpc>
              <a:buFont typeface="Arial" panose="020B0604020202020204" pitchFamily="34" charset="0"/>
              <a:buChar char="•"/>
            </a:pPr>
            <a:r>
              <a:rPr lang="en-US" altLang="en-US" sz="2000" dirty="0"/>
              <a:t>the story you can tell in 2 sentences</a:t>
            </a:r>
          </a:p>
          <a:p>
            <a:pPr lvl="1" indent="-228600">
              <a:lnSpc>
                <a:spcPct val="90000"/>
              </a:lnSpc>
              <a:buFont typeface="Arial" panose="020B0604020202020204" pitchFamily="34" charset="0"/>
              <a:buChar char="•"/>
            </a:pPr>
            <a:r>
              <a:rPr lang="en-US" altLang="en-US" sz="2000" dirty="0"/>
              <a:t>Shorts are particularly hard to get right</a:t>
            </a:r>
          </a:p>
          <a:p>
            <a:pPr indent="-228600">
              <a:lnSpc>
                <a:spcPct val="90000"/>
              </a:lnSpc>
              <a:buFont typeface="Arial" panose="020B0604020202020204" pitchFamily="34" charset="0"/>
              <a:buChar char="•"/>
            </a:pPr>
            <a:endParaRPr lang="en-US"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5363"/>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nodeType="afterEffect">
                                  <p:stCondLst>
                                    <p:cond delay="0"/>
                                  </p:stCondLst>
                                  <p:childTnLst>
                                    <p:set>
                                      <p:cBhvr>
                                        <p:cTn id="9" dur="1" fill="hold">
                                          <p:stCondLst>
                                            <p:cond delay="499"/>
                                          </p:stCondLst>
                                        </p:cTn>
                                        <p:tgtEl>
                                          <p:spTgt spid="15364"/>
                                        </p:tgtEl>
                                        <p:attrNameLst>
                                          <p:attrName>style.visibility</p:attrName>
                                        </p:attrNameLst>
                                      </p:cBhvr>
                                      <p:to>
                                        <p:strVal val="visible"/>
                                      </p:to>
                                    </p:set>
                                  </p:childTnLst>
                                </p:cTn>
                              </p:par>
                            </p:childTnLst>
                          </p:cTn>
                        </p:par>
                        <p:par>
                          <p:cTn id="10" fill="hold" nodeType="afterGroup">
                            <p:stCondLst>
                              <p:cond delay="1000"/>
                            </p:stCondLst>
                            <p:childTnLst>
                              <p:par>
                                <p:cTn id="11" presetID="1" presetClass="entr" presetSubtype="0" fill="hold" nodeType="afterEffect">
                                  <p:stCondLst>
                                    <p:cond delay="0"/>
                                  </p:stCondLst>
                                  <p:childTnLst>
                                    <p:set>
                                      <p:cBhvr>
                                        <p:cTn id="12" dur="1" fill="hold">
                                          <p:stCondLst>
                                            <p:cond delay="499"/>
                                          </p:stCondLst>
                                        </p:cTn>
                                        <p:tgtEl>
                                          <p:spTgt spid="15365"/>
                                        </p:tgtEl>
                                        <p:attrNameLst>
                                          <p:attrName>style.visibility</p:attrName>
                                        </p:attrNameLst>
                                      </p:cBhvr>
                                      <p:to>
                                        <p:strVal val="visible"/>
                                      </p:to>
                                    </p:set>
                                  </p:childTnLst>
                                </p:cTn>
                              </p:par>
                            </p:childTnLst>
                          </p:cTn>
                        </p:par>
                        <p:par>
                          <p:cTn id="13" fill="hold" nodeType="afterGroup">
                            <p:stCondLst>
                              <p:cond delay="1500"/>
                            </p:stCondLst>
                            <p:childTnLst>
                              <p:par>
                                <p:cTn id="14" presetID="1" presetClass="entr" presetSubtype="0" fill="hold" nodeType="afterEffect">
                                  <p:stCondLst>
                                    <p:cond delay="0"/>
                                  </p:stCondLst>
                                  <p:childTnLst>
                                    <p:set>
                                      <p:cBhvr>
                                        <p:cTn id="15" dur="1" fill="hold">
                                          <p:stCondLst>
                                            <p:cond delay="499"/>
                                          </p:stCondLst>
                                        </p:cTn>
                                        <p:tgtEl>
                                          <p:spTgt spid="153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FA4EF575-263D-65A9-771A-22954796CD99}"/>
              </a:ext>
            </a:extLst>
          </p:cNvPr>
          <p:cNvSpPr>
            <a:spLocks noGrp="1" noChangeArrowheads="1"/>
          </p:cNvSpPr>
          <p:nvPr>
            <p:ph type="title"/>
          </p:nvPr>
        </p:nvSpPr>
        <p:spPr>
          <a:xfrm>
            <a:off x="480060" y="325369"/>
            <a:ext cx="3276451" cy="1956841"/>
          </a:xfrm>
        </p:spPr>
        <p:txBody>
          <a:bodyPr anchor="b">
            <a:normAutofit/>
          </a:bodyPr>
          <a:lstStyle/>
          <a:p>
            <a:r>
              <a:rPr lang="en-US" altLang="en-US" sz="4300" b="1" dirty="0"/>
              <a:t>Visual Development</a:t>
            </a:r>
            <a:endParaRPr lang="en-US" altLang="en-US" sz="4300" dirty="0"/>
          </a:p>
        </p:txBody>
      </p:sp>
      <p:sp>
        <p:nvSpPr>
          <p:cNvPr id="1639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Rectangle 3">
            <a:extLst>
              <a:ext uri="{FF2B5EF4-FFF2-40B4-BE49-F238E27FC236}">
                <a16:creationId xmlns:a16="http://schemas.microsoft.com/office/drawing/2014/main" id="{81ECCCCB-C6DF-AB68-218D-F1BEAE28B485}"/>
              </a:ext>
            </a:extLst>
          </p:cNvPr>
          <p:cNvSpPr>
            <a:spLocks noGrp="1" noChangeArrowheads="1"/>
          </p:cNvSpPr>
          <p:nvPr>
            <p:ph type="body" idx="1"/>
          </p:nvPr>
        </p:nvSpPr>
        <p:spPr>
          <a:xfrm>
            <a:off x="480060" y="2872899"/>
            <a:ext cx="3182691" cy="3320668"/>
          </a:xfrm>
        </p:spPr>
        <p:txBody>
          <a:bodyPr>
            <a:normAutofit/>
          </a:bodyPr>
          <a:lstStyle/>
          <a:p>
            <a:pPr>
              <a:lnSpc>
                <a:spcPct val="90000"/>
              </a:lnSpc>
            </a:pPr>
            <a:r>
              <a:rPr lang="en-US" altLang="en-US" sz="1600" dirty="0"/>
              <a:t>What look will your scenes have?</a:t>
            </a:r>
          </a:p>
          <a:p>
            <a:pPr>
              <a:lnSpc>
                <a:spcPct val="90000"/>
              </a:lnSpc>
            </a:pPr>
            <a:r>
              <a:rPr lang="en-US" altLang="en-US" sz="1600" dirty="0"/>
              <a:t>Who are the characters and how do they look?</a:t>
            </a:r>
          </a:p>
          <a:p>
            <a:pPr>
              <a:lnSpc>
                <a:spcPct val="90000"/>
              </a:lnSpc>
            </a:pPr>
            <a:r>
              <a:rPr lang="en-US" altLang="en-US" sz="1600" dirty="0"/>
              <a:t>Develop style</a:t>
            </a:r>
          </a:p>
          <a:p>
            <a:pPr>
              <a:lnSpc>
                <a:spcPct val="90000"/>
              </a:lnSpc>
            </a:pPr>
            <a:r>
              <a:rPr lang="en-US" altLang="en-US" sz="1600" dirty="0"/>
              <a:t>Includes the creation of characters, environments (desert, swamp), props, etc.</a:t>
            </a:r>
          </a:p>
          <a:p>
            <a:pPr>
              <a:lnSpc>
                <a:spcPct val="90000"/>
              </a:lnSpc>
            </a:pPr>
            <a:r>
              <a:rPr lang="en-US" altLang="en-US" sz="1600" dirty="0"/>
              <a:t>Involves painters, sculptors, illustrators, etc.</a:t>
            </a:r>
          </a:p>
          <a:p>
            <a:pPr>
              <a:lnSpc>
                <a:spcPct val="90000"/>
              </a:lnSpc>
            </a:pPr>
            <a:r>
              <a:rPr lang="en-US" altLang="en-US" sz="1600" dirty="0"/>
              <a:t>Lots of drawings pasted up on the wall!</a:t>
            </a:r>
          </a:p>
        </p:txBody>
      </p:sp>
      <p:pic>
        <p:nvPicPr>
          <p:cNvPr id="16389" name="Picture 16388" descr="A railroad extending through the desert">
            <a:extLst>
              <a:ext uri="{FF2B5EF4-FFF2-40B4-BE49-F238E27FC236}">
                <a16:creationId xmlns:a16="http://schemas.microsoft.com/office/drawing/2014/main" id="{6C409859-0E27-88FD-9785-6B1C40C9DF0F}"/>
              </a:ext>
            </a:extLst>
          </p:cNvPr>
          <p:cNvPicPr>
            <a:picLocks noChangeAspect="1"/>
          </p:cNvPicPr>
          <p:nvPr/>
        </p:nvPicPr>
        <p:blipFill rotWithShape="1">
          <a:blip r:embed="rId2"/>
          <a:srcRect r="5966"/>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63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BC471722-30DA-4E4F-134B-2BF669C3EE9D}"/>
              </a:ext>
            </a:extLst>
          </p:cNvPr>
          <p:cNvSpPr>
            <a:spLocks noGrp="1" noChangeArrowheads="1"/>
          </p:cNvSpPr>
          <p:nvPr>
            <p:ph type="title"/>
          </p:nvPr>
        </p:nvSpPr>
        <p:spPr>
          <a:xfrm>
            <a:off x="628650" y="365125"/>
            <a:ext cx="7886700" cy="1325563"/>
          </a:xfrm>
        </p:spPr>
        <p:txBody>
          <a:bodyPr>
            <a:normAutofit/>
          </a:bodyPr>
          <a:lstStyle/>
          <a:p>
            <a:r>
              <a:rPr lang="en-US" altLang="en-US" sz="4700" b="1"/>
              <a:t>Character Design</a:t>
            </a:r>
            <a:endParaRPr lang="en-US" altLang="en-US" sz="4700"/>
          </a:p>
        </p:txBody>
      </p:sp>
      <p:sp>
        <p:nvSpPr>
          <p:cNvPr id="1741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a:extLst>
              <a:ext uri="{FF2B5EF4-FFF2-40B4-BE49-F238E27FC236}">
                <a16:creationId xmlns:a16="http://schemas.microsoft.com/office/drawing/2014/main" id="{9D34B6C1-44B4-4F8F-411A-CD57A5439031}"/>
              </a:ext>
            </a:extLst>
          </p:cNvPr>
          <p:cNvSpPr>
            <a:spLocks noGrp="1" noChangeArrowheads="1"/>
          </p:cNvSpPr>
          <p:nvPr>
            <p:ph type="body" idx="1"/>
          </p:nvPr>
        </p:nvSpPr>
        <p:spPr>
          <a:xfrm>
            <a:off x="628650" y="1929384"/>
            <a:ext cx="7886700" cy="4251960"/>
          </a:xfrm>
        </p:spPr>
        <p:txBody>
          <a:bodyPr>
            <a:normAutofit/>
          </a:bodyPr>
          <a:lstStyle/>
          <a:p>
            <a:r>
              <a:rPr lang="en-US" altLang="en-US" sz="1800" dirty="0"/>
              <a:t>After story come characters</a:t>
            </a:r>
          </a:p>
          <a:p>
            <a:r>
              <a:rPr lang="en-US" altLang="en-US" sz="1800" dirty="0"/>
              <a:t>Consists mostly of drawings, or sculptures</a:t>
            </a:r>
          </a:p>
          <a:p>
            <a:pPr lvl="1"/>
            <a:r>
              <a:rPr lang="en-US" altLang="en-US" sz="1800" dirty="0"/>
              <a:t>body poses</a:t>
            </a:r>
          </a:p>
          <a:p>
            <a:pPr lvl="1"/>
            <a:r>
              <a:rPr lang="en-US" altLang="en-US" sz="1800" dirty="0"/>
              <a:t>facial expressions</a:t>
            </a:r>
          </a:p>
          <a:p>
            <a:pPr lvl="1"/>
            <a:r>
              <a:rPr lang="en-US" altLang="en-US" sz="1800" dirty="0"/>
              <a:t>key features from multiple points of view</a:t>
            </a:r>
          </a:p>
          <a:p>
            <a:r>
              <a:rPr lang="en-US" altLang="en-US" sz="1800" dirty="0"/>
              <a:t>Note the lack of computers at this stage!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93A758E9-FBE3-2F6A-E59B-60584BB34F3E}"/>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685800" y="381000"/>
            <a:ext cx="7802563" cy="58515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B2683970-D2AF-973C-7943-9E10158C5425}"/>
              </a:ext>
            </a:extLst>
          </p:cNvPr>
          <p:cNvSpPr>
            <a:spLocks noGrp="1" noChangeArrowheads="1"/>
          </p:cNvSpPr>
          <p:nvPr>
            <p:ph type="title"/>
          </p:nvPr>
        </p:nvSpPr>
        <p:spPr>
          <a:xfrm>
            <a:off x="480060" y="325369"/>
            <a:ext cx="3276451" cy="1956841"/>
          </a:xfrm>
        </p:spPr>
        <p:txBody>
          <a:bodyPr anchor="b">
            <a:normAutofit/>
          </a:bodyPr>
          <a:lstStyle/>
          <a:p>
            <a:r>
              <a:rPr lang="en-US" altLang="en-US" sz="4300" b="1"/>
              <a:t>Storyboards</a:t>
            </a:r>
            <a:endParaRPr lang="en-US" altLang="en-US" sz="4300"/>
          </a:p>
        </p:txBody>
      </p:sp>
      <p:sp>
        <p:nvSpPr>
          <p:cNvPr id="1946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Rectangle 3">
            <a:extLst>
              <a:ext uri="{FF2B5EF4-FFF2-40B4-BE49-F238E27FC236}">
                <a16:creationId xmlns:a16="http://schemas.microsoft.com/office/drawing/2014/main" id="{3AAE5601-0E8F-D52B-2C6A-2596AF112FEC}"/>
              </a:ext>
            </a:extLst>
          </p:cNvPr>
          <p:cNvSpPr>
            <a:spLocks noGrp="1" noChangeArrowheads="1"/>
          </p:cNvSpPr>
          <p:nvPr>
            <p:ph type="body" idx="1"/>
          </p:nvPr>
        </p:nvSpPr>
        <p:spPr>
          <a:xfrm>
            <a:off x="480060" y="2872899"/>
            <a:ext cx="3182691" cy="3320668"/>
          </a:xfrm>
        </p:spPr>
        <p:txBody>
          <a:bodyPr>
            <a:normAutofit/>
          </a:bodyPr>
          <a:lstStyle/>
          <a:p>
            <a:pPr>
              <a:lnSpc>
                <a:spcPct val="90000"/>
              </a:lnSpc>
            </a:pPr>
            <a:r>
              <a:rPr lang="en-US" altLang="en-US" sz="1900"/>
              <a:t>The film in outline form</a:t>
            </a:r>
          </a:p>
          <a:p>
            <a:pPr lvl="1">
              <a:lnSpc>
                <a:spcPct val="90000"/>
              </a:lnSpc>
            </a:pPr>
            <a:r>
              <a:rPr lang="en-US" altLang="en-US" sz="1900"/>
              <a:t>specify the key scenes</a:t>
            </a:r>
          </a:p>
          <a:p>
            <a:pPr lvl="1">
              <a:lnSpc>
                <a:spcPct val="90000"/>
              </a:lnSpc>
            </a:pPr>
            <a:r>
              <a:rPr lang="en-US" altLang="en-US" sz="1900"/>
              <a:t>specify the camera moves and edits</a:t>
            </a:r>
          </a:p>
          <a:p>
            <a:pPr lvl="1">
              <a:lnSpc>
                <a:spcPct val="90000"/>
              </a:lnSpc>
            </a:pPr>
            <a:r>
              <a:rPr lang="en-US" altLang="en-US" sz="1900"/>
              <a:t>specify character gross motion</a:t>
            </a:r>
          </a:p>
          <a:p>
            <a:pPr>
              <a:lnSpc>
                <a:spcPct val="90000"/>
              </a:lnSpc>
            </a:pPr>
            <a:r>
              <a:rPr lang="en-US" altLang="en-US" sz="1900"/>
              <a:t>Typically paper and pencil sketches on individual</a:t>
            </a:r>
          </a:p>
          <a:p>
            <a:pPr>
              <a:lnSpc>
                <a:spcPct val="90000"/>
              </a:lnSpc>
            </a:pPr>
            <a:r>
              <a:rPr lang="en-US" altLang="en-US" sz="1900"/>
              <a:t>Sheets taped on a wall</a:t>
            </a:r>
          </a:p>
          <a:p>
            <a:pPr>
              <a:lnSpc>
                <a:spcPct val="90000"/>
              </a:lnSpc>
            </a:pPr>
            <a:r>
              <a:rPr lang="en-US" altLang="en-US" sz="1900"/>
              <a:t>Still not very many computers…</a:t>
            </a:r>
          </a:p>
          <a:p>
            <a:pPr>
              <a:lnSpc>
                <a:spcPct val="90000"/>
              </a:lnSpc>
              <a:buFontTx/>
              <a:buNone/>
            </a:pPr>
            <a:endParaRPr lang="en-US" altLang="en-US" sz="1900"/>
          </a:p>
        </p:txBody>
      </p:sp>
      <p:pic>
        <p:nvPicPr>
          <p:cNvPr id="19461" name="Picture 19460" descr="Film reel and slate">
            <a:extLst>
              <a:ext uri="{FF2B5EF4-FFF2-40B4-BE49-F238E27FC236}">
                <a16:creationId xmlns:a16="http://schemas.microsoft.com/office/drawing/2014/main" id="{AE33ED6E-34A2-D021-BAE0-42C3D3B55019}"/>
              </a:ext>
            </a:extLst>
          </p:cNvPr>
          <p:cNvPicPr>
            <a:picLocks noChangeAspect="1"/>
          </p:cNvPicPr>
          <p:nvPr/>
        </p:nvPicPr>
        <p:blipFill rotWithShape="1">
          <a:blip r:embed="rId2"/>
          <a:srcRect l="15065" r="34720"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94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5166C04-0DFF-BD33-93A0-AFD60F7D9B71}"/>
              </a:ext>
            </a:extLst>
          </p:cNvPr>
          <p:cNvSpPr>
            <a:spLocks noGrp="1" noChangeArrowheads="1"/>
          </p:cNvSpPr>
          <p:nvPr>
            <p:ph type="title"/>
          </p:nvPr>
        </p:nvSpPr>
        <p:spPr/>
        <p:txBody>
          <a:bodyPr/>
          <a:lstStyle/>
          <a:p>
            <a:r>
              <a:rPr lang="en-US" altLang="en-US" sz="3600" b="1"/>
              <a:t>Story Boarding (from “A Bug’s Life”)</a:t>
            </a:r>
            <a:endParaRPr lang="en-US" altLang="en-US" sz="3600"/>
          </a:p>
        </p:txBody>
      </p:sp>
      <p:pic>
        <p:nvPicPr>
          <p:cNvPr id="20483" name="Picture 3">
            <a:extLst>
              <a:ext uri="{FF2B5EF4-FFF2-40B4-BE49-F238E27FC236}">
                <a16:creationId xmlns:a16="http://schemas.microsoft.com/office/drawing/2014/main" id="{E25D23C9-098E-81A2-72BD-7D43268849C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66800" y="1447800"/>
            <a:ext cx="7096125" cy="4886325"/>
          </a:xfrm>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694F9A77-667A-05BA-52AE-16A3B952EC7D}"/>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762000" y="457200"/>
            <a:ext cx="7620000" cy="56911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ECFE5FFD-0F21-EB01-3FC1-204162CD565E}"/>
              </a:ext>
            </a:extLst>
          </p:cNvPr>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838200" y="457200"/>
            <a:ext cx="7485063" cy="58515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5C9FF97A-0DCF-6DA8-2716-75DA43CDF3F7}"/>
              </a:ext>
            </a:extLst>
          </p:cNvPr>
          <p:cNvSpPr>
            <a:spLocks noGrp="1" noChangeArrowheads="1"/>
          </p:cNvSpPr>
          <p:nvPr>
            <p:ph type="title"/>
          </p:nvPr>
        </p:nvSpPr>
        <p:spPr>
          <a:xfrm>
            <a:off x="628650" y="365125"/>
            <a:ext cx="7886700" cy="1325563"/>
          </a:xfrm>
        </p:spPr>
        <p:txBody>
          <a:bodyPr>
            <a:normAutofit/>
          </a:bodyPr>
          <a:lstStyle/>
          <a:p>
            <a:r>
              <a:rPr lang="en-US" altLang="en-US" sz="4300" b="1"/>
              <a:t>What makes a good storyboard?</a:t>
            </a:r>
            <a:endParaRPr lang="en-US" altLang="en-US" sz="4300"/>
          </a:p>
        </p:txBody>
      </p:sp>
      <p:sp>
        <p:nvSpPr>
          <p:cNvPr id="2356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Rectangle 3">
            <a:extLst>
              <a:ext uri="{FF2B5EF4-FFF2-40B4-BE49-F238E27FC236}">
                <a16:creationId xmlns:a16="http://schemas.microsoft.com/office/drawing/2014/main" id="{5B9B2D16-935A-A56D-6DF0-F1DB97FE25F2}"/>
              </a:ext>
            </a:extLst>
          </p:cNvPr>
          <p:cNvSpPr>
            <a:spLocks noGrp="1" noChangeArrowheads="1"/>
          </p:cNvSpPr>
          <p:nvPr>
            <p:ph type="body" idx="1"/>
          </p:nvPr>
        </p:nvSpPr>
        <p:spPr>
          <a:xfrm>
            <a:off x="628650" y="1929384"/>
            <a:ext cx="7886700" cy="4251960"/>
          </a:xfrm>
        </p:spPr>
        <p:txBody>
          <a:bodyPr>
            <a:normAutofit/>
          </a:bodyPr>
          <a:lstStyle/>
          <a:p>
            <a:r>
              <a:rPr lang="en-US" altLang="en-US" sz="1900"/>
              <a:t>Does the shot sequence</a:t>
            </a:r>
          </a:p>
          <a:p>
            <a:pPr lvl="1"/>
            <a:r>
              <a:rPr lang="en-US" altLang="en-US" sz="1900"/>
              <a:t>maintain continuity</a:t>
            </a:r>
          </a:p>
          <a:p>
            <a:pPr lvl="1"/>
            <a:r>
              <a:rPr lang="en-US" altLang="en-US" sz="1900"/>
              <a:t>not confuse the audience</a:t>
            </a:r>
          </a:p>
          <a:p>
            <a:pPr lvl="1"/>
            <a:r>
              <a:rPr lang="en-US" altLang="en-US" sz="1900"/>
              <a:t>contain variations in pacing</a:t>
            </a:r>
          </a:p>
          <a:p>
            <a:r>
              <a:rPr lang="en-US" altLang="en-US" sz="1900"/>
              <a:t>Is the information clearly presented?</a:t>
            </a:r>
          </a:p>
          <a:p>
            <a:r>
              <a:rPr lang="en-US" altLang="en-US" sz="1900"/>
              <a:t>Are the characters clearly portrayed?</a:t>
            </a:r>
          </a:p>
          <a:p>
            <a:r>
              <a:rPr lang="en-US" altLang="en-US" sz="1900"/>
              <a:t>Is the story clear?</a:t>
            </a:r>
          </a:p>
          <a:p>
            <a:r>
              <a:rPr lang="en-US" altLang="en-US" sz="1900"/>
              <a:t>Do you have the techniques necessary to pull it off?</a:t>
            </a:r>
          </a:p>
          <a:p>
            <a:r>
              <a:rPr lang="en-US" altLang="en-US" sz="1900"/>
              <a:t>Can you do it with the time and £ you have?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35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3D9036F1-C0ED-838D-7EA4-B446D11B31FE}"/>
              </a:ext>
            </a:extLst>
          </p:cNvPr>
          <p:cNvSpPr>
            <a:spLocks noGrp="1" noChangeArrowheads="1"/>
          </p:cNvSpPr>
          <p:nvPr>
            <p:ph type="title"/>
          </p:nvPr>
        </p:nvSpPr>
        <p:spPr>
          <a:xfrm>
            <a:off x="480060" y="325369"/>
            <a:ext cx="3276451" cy="1956841"/>
          </a:xfrm>
        </p:spPr>
        <p:txBody>
          <a:bodyPr anchor="b">
            <a:normAutofit/>
          </a:bodyPr>
          <a:lstStyle/>
          <a:p>
            <a:r>
              <a:rPr lang="en-US" altLang="en-US" sz="4700" b="1"/>
              <a:t>Scene Layout</a:t>
            </a:r>
            <a:endParaRPr lang="en-US" altLang="en-US" sz="4700"/>
          </a:p>
        </p:txBody>
      </p:sp>
      <p:sp>
        <p:nvSpPr>
          <p:cNvPr id="2458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Rectangle 3">
            <a:extLst>
              <a:ext uri="{FF2B5EF4-FFF2-40B4-BE49-F238E27FC236}">
                <a16:creationId xmlns:a16="http://schemas.microsoft.com/office/drawing/2014/main" id="{550D3BB0-32E1-D711-F4F7-99E6F3765036}"/>
              </a:ext>
            </a:extLst>
          </p:cNvPr>
          <p:cNvSpPr>
            <a:spLocks noGrp="1" noChangeArrowheads="1"/>
          </p:cNvSpPr>
          <p:nvPr>
            <p:ph type="body" idx="1"/>
          </p:nvPr>
        </p:nvSpPr>
        <p:spPr>
          <a:xfrm>
            <a:off x="480060" y="2872899"/>
            <a:ext cx="3182691" cy="3320668"/>
          </a:xfrm>
        </p:spPr>
        <p:txBody>
          <a:bodyPr>
            <a:normAutofit/>
          </a:bodyPr>
          <a:lstStyle/>
          <a:p>
            <a:pPr>
              <a:lnSpc>
                <a:spcPct val="90000"/>
              </a:lnSpc>
            </a:pPr>
            <a:r>
              <a:rPr lang="en-US" altLang="en-US" sz="1800"/>
              <a:t>Design the scenes</a:t>
            </a:r>
          </a:p>
          <a:p>
            <a:pPr>
              <a:lnSpc>
                <a:spcPct val="90000"/>
              </a:lnSpc>
            </a:pPr>
            <a:r>
              <a:rPr lang="en-US" altLang="en-US" sz="1800"/>
              <a:t>for example, build the room with an understanding of the camera pan</a:t>
            </a:r>
          </a:p>
          <a:p>
            <a:pPr>
              <a:lnSpc>
                <a:spcPct val="90000"/>
              </a:lnSpc>
            </a:pPr>
            <a:r>
              <a:rPr lang="en-US" altLang="en-US" sz="1800"/>
              <a:t>create colors, textures, props</a:t>
            </a:r>
          </a:p>
          <a:p>
            <a:pPr>
              <a:lnSpc>
                <a:spcPct val="90000"/>
              </a:lnSpc>
            </a:pPr>
            <a:r>
              <a:rPr lang="en-US" altLang="en-US" sz="1800"/>
              <a:t>keep in mind camera and character motion within the scene</a:t>
            </a:r>
          </a:p>
          <a:p>
            <a:pPr>
              <a:lnSpc>
                <a:spcPct val="90000"/>
              </a:lnSpc>
            </a:pPr>
            <a:r>
              <a:rPr lang="en-US" altLang="en-US" sz="1800"/>
              <a:t>use placeholder geometry and start to design camera moves</a:t>
            </a:r>
          </a:p>
        </p:txBody>
      </p:sp>
      <p:pic>
        <p:nvPicPr>
          <p:cNvPr id="24581" name="Picture 24580" descr="Multiple exposures of graphs with different colours and sizes">
            <a:extLst>
              <a:ext uri="{FF2B5EF4-FFF2-40B4-BE49-F238E27FC236}">
                <a16:creationId xmlns:a16="http://schemas.microsoft.com/office/drawing/2014/main" id="{DBA725AF-D370-12B0-30F0-C32D33934443}"/>
              </a:ext>
            </a:extLst>
          </p:cNvPr>
          <p:cNvPicPr>
            <a:picLocks noChangeAspect="1"/>
          </p:cNvPicPr>
          <p:nvPr/>
        </p:nvPicPr>
        <p:blipFill rotWithShape="1">
          <a:blip r:embed="rId2"/>
          <a:srcRect l="23972" r="25813"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45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0349EAB-82AE-FA65-BC74-82FB7D982645}"/>
              </a:ext>
            </a:extLst>
          </p:cNvPr>
          <p:cNvSpPr>
            <a:spLocks noGrp="1" noChangeArrowheads="1"/>
          </p:cNvSpPr>
          <p:nvPr>
            <p:ph type="title"/>
          </p:nvPr>
        </p:nvSpPr>
        <p:spPr>
          <a:xfrm>
            <a:off x="457200" y="0"/>
            <a:ext cx="8229600" cy="1143000"/>
          </a:xfrm>
        </p:spPr>
        <p:txBody>
          <a:bodyPr/>
          <a:lstStyle/>
          <a:p>
            <a:r>
              <a:rPr lang="en-US" altLang="en-US" sz="4000" b="1"/>
              <a:t>Digital Production Pipeline</a:t>
            </a:r>
            <a:endParaRPr lang="en-US" altLang="en-US" sz="4000"/>
          </a:p>
        </p:txBody>
      </p:sp>
      <p:sp>
        <p:nvSpPr>
          <p:cNvPr id="25603" name="Rectangle 3">
            <a:extLst>
              <a:ext uri="{FF2B5EF4-FFF2-40B4-BE49-F238E27FC236}">
                <a16:creationId xmlns:a16="http://schemas.microsoft.com/office/drawing/2014/main" id="{15F80B7C-499D-1591-0E90-F94A7A4CAFB9}"/>
              </a:ext>
            </a:extLst>
          </p:cNvPr>
          <p:cNvSpPr>
            <a:spLocks noGrp="1" noChangeArrowheads="1"/>
          </p:cNvSpPr>
          <p:nvPr>
            <p:ph type="body" idx="1"/>
          </p:nvPr>
        </p:nvSpPr>
        <p:spPr>
          <a:xfrm>
            <a:off x="457200" y="1219200"/>
            <a:ext cx="8229600" cy="4525963"/>
          </a:xfrm>
        </p:spPr>
        <p:txBody>
          <a:bodyPr/>
          <a:lstStyle/>
          <a:p>
            <a:pPr marL="457200" indent="-457200">
              <a:lnSpc>
                <a:spcPct val="90000"/>
              </a:lnSpc>
            </a:pPr>
            <a:r>
              <a:rPr lang="en-US" altLang="en-US" sz="2800"/>
              <a:t>Story</a:t>
            </a:r>
          </a:p>
          <a:p>
            <a:pPr marL="457200" indent="-457200">
              <a:lnSpc>
                <a:spcPct val="90000"/>
              </a:lnSpc>
            </a:pPr>
            <a:r>
              <a:rPr lang="en-US" altLang="en-US" sz="2800"/>
              <a:t>Visual Development</a:t>
            </a:r>
          </a:p>
          <a:p>
            <a:pPr marL="457200" indent="-457200">
              <a:lnSpc>
                <a:spcPct val="90000"/>
              </a:lnSpc>
            </a:pPr>
            <a:r>
              <a:rPr lang="en-US" altLang="en-US" sz="2800"/>
              <a:t>Character Design</a:t>
            </a:r>
          </a:p>
          <a:p>
            <a:pPr marL="457200" indent="-457200">
              <a:lnSpc>
                <a:spcPct val="90000"/>
              </a:lnSpc>
            </a:pPr>
            <a:r>
              <a:rPr lang="en-US" altLang="en-US" sz="2800"/>
              <a:t>Storyboards</a:t>
            </a:r>
          </a:p>
          <a:p>
            <a:pPr marL="457200" indent="-457200">
              <a:lnSpc>
                <a:spcPct val="90000"/>
              </a:lnSpc>
            </a:pPr>
            <a:r>
              <a:rPr lang="en-US" altLang="en-US" sz="2800"/>
              <a:t>Scene Layout</a:t>
            </a:r>
          </a:p>
          <a:p>
            <a:pPr marL="457200" indent="-457200">
              <a:lnSpc>
                <a:spcPct val="90000"/>
              </a:lnSpc>
            </a:pPr>
            <a:r>
              <a:rPr lang="en-US" altLang="en-US" sz="2800"/>
              <a:t>Modeling</a:t>
            </a:r>
          </a:p>
          <a:p>
            <a:pPr marL="457200" indent="-457200">
              <a:lnSpc>
                <a:spcPct val="90000"/>
              </a:lnSpc>
            </a:pPr>
            <a:r>
              <a:rPr lang="en-US" altLang="en-US" sz="2800"/>
              <a:t>Animating</a:t>
            </a:r>
          </a:p>
          <a:p>
            <a:pPr marL="457200" indent="-457200">
              <a:lnSpc>
                <a:spcPct val="90000"/>
              </a:lnSpc>
            </a:pPr>
            <a:r>
              <a:rPr lang="en-US" altLang="en-US" sz="2800"/>
              <a:t>Shading and Texturing</a:t>
            </a:r>
          </a:p>
          <a:p>
            <a:pPr marL="457200" indent="-457200">
              <a:lnSpc>
                <a:spcPct val="90000"/>
              </a:lnSpc>
            </a:pPr>
            <a:r>
              <a:rPr lang="en-US" altLang="en-US" sz="2800"/>
              <a:t>Lighting</a:t>
            </a:r>
          </a:p>
          <a:p>
            <a:pPr marL="457200" indent="-457200">
              <a:lnSpc>
                <a:spcPct val="90000"/>
              </a:lnSpc>
            </a:pPr>
            <a:r>
              <a:rPr lang="en-US" altLang="en-US" sz="2800"/>
              <a:t>Rendering</a:t>
            </a:r>
          </a:p>
          <a:p>
            <a:pPr marL="457200" indent="-457200">
              <a:lnSpc>
                <a:spcPct val="90000"/>
              </a:lnSpc>
            </a:pPr>
            <a:r>
              <a:rPr lang="en-US" altLang="en-US" sz="2800"/>
              <a:t>Post Production</a:t>
            </a:r>
          </a:p>
          <a:p>
            <a:pPr marL="457200" indent="-457200">
              <a:lnSpc>
                <a:spcPct val="90000"/>
              </a:lnSpc>
              <a:buFontTx/>
              <a:buNone/>
            </a:pPr>
            <a:endParaRPr lang="en-US" altLang="en-US" sz="2800"/>
          </a:p>
        </p:txBody>
      </p:sp>
      <p:sp>
        <p:nvSpPr>
          <p:cNvPr id="25604" name="Rectangle 4">
            <a:extLst>
              <a:ext uri="{FF2B5EF4-FFF2-40B4-BE49-F238E27FC236}">
                <a16:creationId xmlns:a16="http://schemas.microsoft.com/office/drawing/2014/main" id="{FE677832-1743-1708-EE11-DF1BDE4BA019}"/>
              </a:ext>
            </a:extLst>
          </p:cNvPr>
          <p:cNvSpPr>
            <a:spLocks noChangeArrowheads="1"/>
          </p:cNvSpPr>
          <p:nvPr/>
        </p:nvSpPr>
        <p:spPr bwMode="auto">
          <a:xfrm>
            <a:off x="304800" y="3581400"/>
            <a:ext cx="5257800" cy="2895600"/>
          </a:xfrm>
          <a:prstGeom prst="rect">
            <a:avLst/>
          </a:prstGeom>
          <a:noFill/>
          <a:ln w="1905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6633" name="Rectangle 2663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F39A8C27-E44E-7AB2-8DE8-52F2B4375C82}"/>
              </a:ext>
            </a:extLst>
          </p:cNvPr>
          <p:cNvSpPr>
            <a:spLocks noGrp="1" noChangeArrowheads="1"/>
          </p:cNvSpPr>
          <p:nvPr>
            <p:ph type="title"/>
          </p:nvPr>
        </p:nvSpPr>
        <p:spPr>
          <a:xfrm>
            <a:off x="473202" y="639520"/>
            <a:ext cx="2571750" cy="1719072"/>
          </a:xfrm>
        </p:spPr>
        <p:txBody>
          <a:bodyPr vert="horz" lIns="91440" tIns="45720" rIns="91440" bIns="45720" rtlCol="0" anchor="b">
            <a:normAutofit/>
          </a:bodyPr>
          <a:lstStyle/>
          <a:p>
            <a:pPr algn="l">
              <a:lnSpc>
                <a:spcPct val="90000"/>
              </a:lnSpc>
            </a:pPr>
            <a:r>
              <a:rPr lang="en-US" altLang="en-US" sz="4300" b="1" kern="1200">
                <a:solidFill>
                  <a:schemeClr val="tx1"/>
                </a:solidFill>
                <a:latin typeface="+mj-lt"/>
                <a:ea typeface="+mj-ea"/>
                <a:cs typeface="+mj-cs"/>
              </a:rPr>
              <a:t>Modeling</a:t>
            </a:r>
            <a:endParaRPr lang="en-US" altLang="en-US" sz="4300" kern="1200">
              <a:solidFill>
                <a:schemeClr val="tx1"/>
              </a:solidFill>
              <a:latin typeface="+mj-lt"/>
              <a:ea typeface="+mj-ea"/>
              <a:cs typeface="+mj-cs"/>
            </a:endParaRPr>
          </a:p>
        </p:txBody>
      </p:sp>
      <p:sp>
        <p:nvSpPr>
          <p:cNvPr id="26635"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Rectangle 3">
            <a:extLst>
              <a:ext uri="{FF2B5EF4-FFF2-40B4-BE49-F238E27FC236}">
                <a16:creationId xmlns:a16="http://schemas.microsoft.com/office/drawing/2014/main" id="{BB13EE54-B303-E4D7-0B71-1CE5F71401C1}"/>
              </a:ext>
            </a:extLst>
          </p:cNvPr>
          <p:cNvSpPr>
            <a:spLocks noGrp="1" noChangeArrowheads="1"/>
          </p:cNvSpPr>
          <p:nvPr>
            <p:ph type="body" sz="half" idx="1"/>
          </p:nvPr>
        </p:nvSpPr>
        <p:spPr>
          <a:xfrm>
            <a:off x="473202" y="2807208"/>
            <a:ext cx="2571750" cy="3410712"/>
          </a:xfrm>
        </p:spPr>
        <p:txBody>
          <a:bodyPr vert="horz" lIns="91440" tIns="45720" rIns="91440" bIns="45720" rtlCol="0" anchor="t">
            <a:normAutofit/>
          </a:bodyPr>
          <a:lstStyle/>
          <a:p>
            <a:pPr indent="-228600">
              <a:lnSpc>
                <a:spcPct val="90000"/>
              </a:lnSpc>
              <a:buFont typeface="Arial" panose="020B0604020202020204" pitchFamily="34" charset="0"/>
              <a:buChar char="•"/>
            </a:pPr>
            <a:r>
              <a:rPr lang="en-US" altLang="en-US" sz="1800"/>
              <a:t>Create geometric models of environment, props, characters</a:t>
            </a:r>
          </a:p>
          <a:p>
            <a:pPr indent="-228600">
              <a:lnSpc>
                <a:spcPct val="90000"/>
              </a:lnSpc>
              <a:buFont typeface="Arial" panose="020B0604020202020204" pitchFamily="34" charset="0"/>
              <a:buChar char="•"/>
            </a:pPr>
            <a:r>
              <a:rPr lang="en-US" altLang="en-US" sz="1800"/>
              <a:t>Keep in mind the ultimate purpose of the model – feature film, game, etc.</a:t>
            </a:r>
          </a:p>
          <a:p>
            <a:pPr indent="-228600">
              <a:lnSpc>
                <a:spcPct val="90000"/>
              </a:lnSpc>
              <a:buFont typeface="Arial" panose="020B0604020202020204" pitchFamily="34" charset="0"/>
              <a:buChar char="•"/>
            </a:pPr>
            <a:r>
              <a:rPr lang="en-US" altLang="en-US" sz="1800"/>
              <a:t>Set up internal skeleton and animation handles appropriately for that character’s behaviors</a:t>
            </a:r>
          </a:p>
        </p:txBody>
      </p:sp>
      <p:pic>
        <p:nvPicPr>
          <p:cNvPr id="26628" name="Picture 4">
            <a:extLst>
              <a:ext uri="{FF2B5EF4-FFF2-40B4-BE49-F238E27FC236}">
                <a16:creationId xmlns:a16="http://schemas.microsoft.com/office/drawing/2014/main" id="{DE65B1FF-585F-EB69-7B13-5E34B38FC06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3490722" y="1482151"/>
            <a:ext cx="5177790" cy="389369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66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extLst>
              <a:ext uri="{FF2B5EF4-FFF2-40B4-BE49-F238E27FC236}">
                <a16:creationId xmlns:a16="http://schemas.microsoft.com/office/drawing/2014/main" id="{3F7BD40E-A9F8-4ED6-1C22-7B4962E1FA69}"/>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2590800" y="304800"/>
            <a:ext cx="3581400" cy="2865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651" name="Picture 3">
            <a:extLst>
              <a:ext uri="{FF2B5EF4-FFF2-40B4-BE49-F238E27FC236}">
                <a16:creationId xmlns:a16="http://schemas.microsoft.com/office/drawing/2014/main" id="{76B37ABD-EA7C-28FE-768F-433C9FC5D2A7}"/>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2057400" y="3657600"/>
            <a:ext cx="5105400" cy="2592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8674" name="Picture 2">
            <a:extLst>
              <a:ext uri="{FF2B5EF4-FFF2-40B4-BE49-F238E27FC236}">
                <a16:creationId xmlns:a16="http://schemas.microsoft.com/office/drawing/2014/main" id="{7E5CF8A8-3311-9105-36D6-30BE3FF93108}"/>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533400" y="958850"/>
            <a:ext cx="3732213"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8675" name="Picture 3">
            <a:extLst>
              <a:ext uri="{FF2B5EF4-FFF2-40B4-BE49-F238E27FC236}">
                <a16:creationId xmlns:a16="http://schemas.microsoft.com/office/drawing/2014/main" id="{F0129850-7B7E-889D-69B3-25B5E7DB54F7}"/>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724400" y="958850"/>
            <a:ext cx="3732213" cy="21859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8676" name="Picture 4">
            <a:extLst>
              <a:ext uri="{FF2B5EF4-FFF2-40B4-BE49-F238E27FC236}">
                <a16:creationId xmlns:a16="http://schemas.microsoft.com/office/drawing/2014/main" id="{1214E658-C8C2-302D-9FE7-0A83D0F6E8F6}"/>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381000" y="3352800"/>
            <a:ext cx="4038600" cy="2076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8677" name="Picture 5">
            <a:extLst>
              <a:ext uri="{FF2B5EF4-FFF2-40B4-BE49-F238E27FC236}">
                <a16:creationId xmlns:a16="http://schemas.microsoft.com/office/drawing/2014/main" id="{43E08712-EE48-BC96-A357-732E29887F7F}"/>
              </a:ext>
            </a:extLst>
          </p:cNvPr>
          <p:cNvPicPr>
            <a:picLocks noGrp="1" noChangeAspect="1" noChangeArrowheads="1"/>
          </p:cNvPicPr>
          <p:nvPr>
            <p:ph sz="quarter" idx="4"/>
          </p:nvPr>
        </p:nvPicPr>
        <p:blipFill>
          <a:blip r:embed="rId5">
            <a:extLst>
              <a:ext uri="{28A0092B-C50C-407E-A947-70E740481C1C}">
                <a14:useLocalDpi xmlns:a14="http://schemas.microsoft.com/office/drawing/2010/main" val="0"/>
              </a:ext>
            </a:extLst>
          </a:blip>
          <a:srcRect/>
          <a:stretch>
            <a:fillRect/>
          </a:stretch>
        </p:blipFill>
        <p:spPr>
          <a:xfrm>
            <a:off x="4572000" y="3575050"/>
            <a:ext cx="3814763" cy="18875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28675"/>
                                        </p:tgtEl>
                                        <p:attrNameLst>
                                          <p:attrName>style.visibility</p:attrName>
                                        </p:attrNameLst>
                                      </p:cBhvr>
                                      <p:to>
                                        <p:strVal val="visible"/>
                                      </p:to>
                                    </p:set>
                                    <p:anim calcmode="lin" valueType="num">
                                      <p:cBhvr additive="base">
                                        <p:cTn id="7" dur="500" fill="hold"/>
                                        <p:tgtEl>
                                          <p:spTgt spid="28675"/>
                                        </p:tgtEl>
                                        <p:attrNameLst>
                                          <p:attrName>ppt_x</p:attrName>
                                        </p:attrNameLst>
                                      </p:cBhvr>
                                      <p:tavLst>
                                        <p:tav tm="0">
                                          <p:val>
                                            <p:strVal val="1+#ppt_w/2"/>
                                          </p:val>
                                        </p:tav>
                                        <p:tav tm="100000">
                                          <p:val>
                                            <p:strVal val="#ppt_x"/>
                                          </p:val>
                                        </p:tav>
                                      </p:tavLst>
                                    </p:anim>
                                    <p:anim calcmode="lin" valueType="num">
                                      <p:cBhvr additive="base">
                                        <p:cTn id="8" dur="500" fill="hold"/>
                                        <p:tgtEl>
                                          <p:spTgt spid="2867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499"/>
                                          </p:stCondLst>
                                        </p:cTn>
                                        <p:tgtEl>
                                          <p:spTgt spid="28676"/>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2" fill="hold" nodeType="clickEffect">
                                  <p:stCondLst>
                                    <p:cond delay="0"/>
                                  </p:stCondLst>
                                  <p:childTnLst>
                                    <p:set>
                                      <p:cBhvr>
                                        <p:cTn id="16" dur="1" fill="hold">
                                          <p:stCondLst>
                                            <p:cond delay="0"/>
                                          </p:stCondLst>
                                        </p:cTn>
                                        <p:tgtEl>
                                          <p:spTgt spid="28677"/>
                                        </p:tgtEl>
                                        <p:attrNameLst>
                                          <p:attrName>style.visibility</p:attrName>
                                        </p:attrNameLst>
                                      </p:cBhvr>
                                      <p:to>
                                        <p:strVal val="visible"/>
                                      </p:to>
                                    </p:set>
                                    <p:anim calcmode="lin" valueType="num">
                                      <p:cBhvr additive="base">
                                        <p:cTn id="17" dur="500" fill="hold"/>
                                        <p:tgtEl>
                                          <p:spTgt spid="28677"/>
                                        </p:tgtEl>
                                        <p:attrNameLst>
                                          <p:attrName>ppt_x</p:attrName>
                                        </p:attrNameLst>
                                      </p:cBhvr>
                                      <p:tavLst>
                                        <p:tav tm="0">
                                          <p:val>
                                            <p:strVal val="1+#ppt_w/2"/>
                                          </p:val>
                                        </p:tav>
                                        <p:tav tm="100000">
                                          <p:val>
                                            <p:strVal val="#ppt_x"/>
                                          </p:val>
                                        </p:tav>
                                      </p:tavLst>
                                    </p:anim>
                                    <p:anim calcmode="lin" valueType="num">
                                      <p:cBhvr additive="base">
                                        <p:cTn id="18" dur="500" fill="hold"/>
                                        <p:tgtEl>
                                          <p:spTgt spid="286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6" name="Rectangle 29705">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a:extLst>
              <a:ext uri="{FF2B5EF4-FFF2-40B4-BE49-F238E27FC236}">
                <a16:creationId xmlns:a16="http://schemas.microsoft.com/office/drawing/2014/main" id="{E9A7038C-C556-9E9C-9883-E8133864E80C}"/>
              </a:ext>
            </a:extLst>
          </p:cNvPr>
          <p:cNvSpPr>
            <a:spLocks noGrp="1" noChangeArrowheads="1"/>
          </p:cNvSpPr>
          <p:nvPr>
            <p:ph type="title"/>
          </p:nvPr>
        </p:nvSpPr>
        <p:spPr>
          <a:xfrm>
            <a:off x="628650" y="365125"/>
            <a:ext cx="2862072" cy="1938076"/>
          </a:xfrm>
        </p:spPr>
        <p:txBody>
          <a:bodyPr vert="horz" lIns="91440" tIns="45720" rIns="91440" bIns="45720" rtlCol="0" anchor="ctr">
            <a:normAutofit/>
          </a:bodyPr>
          <a:lstStyle/>
          <a:p>
            <a:pPr algn="l">
              <a:lnSpc>
                <a:spcPct val="90000"/>
              </a:lnSpc>
            </a:pPr>
            <a:r>
              <a:rPr lang="en-US" altLang="en-US" b="1" kern="1200">
                <a:solidFill>
                  <a:schemeClr val="tx1"/>
                </a:solidFill>
                <a:latin typeface="+mj-lt"/>
                <a:ea typeface="+mj-ea"/>
                <a:cs typeface="+mj-cs"/>
              </a:rPr>
              <a:t>Rendering</a:t>
            </a:r>
            <a:endParaRPr lang="en-US" altLang="en-US" kern="1200">
              <a:solidFill>
                <a:schemeClr val="tx1"/>
              </a:solidFill>
              <a:latin typeface="+mj-lt"/>
              <a:ea typeface="+mj-ea"/>
              <a:cs typeface="+mj-cs"/>
            </a:endParaRPr>
          </a:p>
        </p:txBody>
      </p:sp>
      <p:sp>
        <p:nvSpPr>
          <p:cNvPr id="29699" name="Rectangle 3">
            <a:extLst>
              <a:ext uri="{FF2B5EF4-FFF2-40B4-BE49-F238E27FC236}">
                <a16:creationId xmlns:a16="http://schemas.microsoft.com/office/drawing/2014/main" id="{2E80330A-D7B6-64C9-97BB-1193539F7163}"/>
              </a:ext>
            </a:extLst>
          </p:cNvPr>
          <p:cNvSpPr>
            <a:spLocks noGrp="1" noChangeArrowheads="1"/>
          </p:cNvSpPr>
          <p:nvPr>
            <p:ph type="body" sz="half" idx="1"/>
          </p:nvPr>
        </p:nvSpPr>
        <p:spPr>
          <a:xfrm>
            <a:off x="628650" y="2482589"/>
            <a:ext cx="2862072" cy="3694373"/>
          </a:xfrm>
        </p:spPr>
        <p:txBody>
          <a:bodyPr vert="horz" lIns="91440" tIns="45720" rIns="91440" bIns="45720" rtlCol="0">
            <a:normAutofit/>
          </a:bodyPr>
          <a:lstStyle/>
          <a:p>
            <a:pPr indent="-228600">
              <a:lnSpc>
                <a:spcPct val="90000"/>
              </a:lnSpc>
              <a:buFont typeface="Arial" panose="020B0604020202020204" pitchFamily="34" charset="0"/>
              <a:buChar char="•"/>
            </a:pPr>
            <a:r>
              <a:rPr lang="en-US" altLang="en-US" sz="2400" dirty="0"/>
              <a:t>Frames can take hours to render</a:t>
            </a:r>
          </a:p>
          <a:p>
            <a:pPr indent="-228600">
              <a:lnSpc>
                <a:spcPct val="90000"/>
              </a:lnSpc>
              <a:buFont typeface="Arial" panose="020B0604020202020204" pitchFamily="34" charset="0"/>
              <a:buChar char="•"/>
            </a:pPr>
            <a:r>
              <a:rPr lang="en-US" altLang="en-US" sz="2400" dirty="0"/>
              <a:t>1800 frames for a single minute of animation</a:t>
            </a:r>
          </a:p>
          <a:p>
            <a:pPr indent="-228600">
              <a:lnSpc>
                <a:spcPct val="90000"/>
              </a:lnSpc>
              <a:buFont typeface="Arial" panose="020B0604020202020204" pitchFamily="34" charset="0"/>
              <a:buChar char="•"/>
            </a:pPr>
            <a:r>
              <a:rPr lang="en-US" altLang="en-US" sz="2400" dirty="0"/>
              <a:t>Pixar has a HUGE </a:t>
            </a:r>
            <a:r>
              <a:rPr lang="en-US" altLang="en-US" sz="2400" dirty="0" err="1"/>
              <a:t>renderfarm</a:t>
            </a:r>
            <a:endParaRPr lang="en-US" altLang="en-US" sz="2400" dirty="0"/>
          </a:p>
        </p:txBody>
      </p:sp>
      <p:pic>
        <p:nvPicPr>
          <p:cNvPr id="29700" name="Picture 4" descr="A couple of bugs on a leaf&#10;&#10;Description automatically generated with low confidence">
            <a:extLst>
              <a:ext uri="{FF2B5EF4-FFF2-40B4-BE49-F238E27FC236}">
                <a16:creationId xmlns:a16="http://schemas.microsoft.com/office/drawing/2014/main" id="{9343E1A9-2830-614F-BE9F-80EAF9DD2F8B}"/>
              </a:ext>
            </a:extLst>
          </p:cNvPr>
          <p:cNvPicPr>
            <a:picLocks noGrp="1" noChangeAspect="1" noChangeArrowheads="1"/>
          </p:cNvPicPr>
          <p:nvPr>
            <p:ph sz="quarter" idx="2"/>
          </p:nvPr>
        </p:nvPicPr>
        <p:blipFill rotWithShape="1">
          <a:blip r:embed="rId2">
            <a:extLst>
              <a:ext uri="{28A0092B-C50C-407E-A947-70E740481C1C}">
                <a14:useLocalDpi xmlns:a14="http://schemas.microsoft.com/office/drawing/2010/main" val="0"/>
              </a:ext>
            </a:extLst>
          </a:blip>
          <a:srcRect t="470" r="2" b="2"/>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9701" name="Picture 5" descr="A group of ants on a leaf&#10;&#10;Description automatically generated with low confidence">
            <a:extLst>
              <a:ext uri="{FF2B5EF4-FFF2-40B4-BE49-F238E27FC236}">
                <a16:creationId xmlns:a16="http://schemas.microsoft.com/office/drawing/2014/main" id="{1FB024E8-DA2C-3853-924F-6A53492C50B3}"/>
              </a:ext>
            </a:extLst>
          </p:cNvPr>
          <p:cNvPicPr>
            <a:picLocks noGrp="1" noChangeAspect="1" noChangeArrowheads="1"/>
          </p:cNvPicPr>
          <p:nvPr>
            <p:ph sz="quarter" idx="3"/>
          </p:nvPr>
        </p:nvPicPr>
        <p:blipFill rotWithShape="1">
          <a:blip r:embed="rId3">
            <a:extLst>
              <a:ext uri="{28A0092B-C50C-407E-A947-70E740481C1C}">
                <a14:useLocalDpi xmlns:a14="http://schemas.microsoft.com/office/drawing/2010/main" val="0"/>
              </a:ext>
            </a:extLst>
          </a:blip>
          <a:srcRect r="23414" b="2"/>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37C4454-487D-934C-01BD-4FFE3E93CFE9}"/>
              </a:ext>
            </a:extLst>
          </p:cNvPr>
          <p:cNvSpPr>
            <a:spLocks noGrp="1" noChangeArrowheads="1"/>
          </p:cNvSpPr>
          <p:nvPr>
            <p:ph type="title"/>
          </p:nvPr>
        </p:nvSpPr>
        <p:spPr/>
        <p:txBody>
          <a:bodyPr/>
          <a:lstStyle/>
          <a:p>
            <a:r>
              <a:rPr lang="en-US" altLang="en-US" b="1" dirty="0"/>
              <a:t>Post Production</a:t>
            </a:r>
            <a:endParaRPr lang="en-US" altLang="en-US" dirty="0"/>
          </a:p>
        </p:txBody>
      </p:sp>
      <p:sp>
        <p:nvSpPr>
          <p:cNvPr id="30723" name="Rectangle 3">
            <a:extLst>
              <a:ext uri="{FF2B5EF4-FFF2-40B4-BE49-F238E27FC236}">
                <a16:creationId xmlns:a16="http://schemas.microsoft.com/office/drawing/2014/main" id="{000344E8-CD28-D5C3-6349-C8811FB282C2}"/>
              </a:ext>
            </a:extLst>
          </p:cNvPr>
          <p:cNvSpPr>
            <a:spLocks noGrp="1" noChangeArrowheads="1"/>
          </p:cNvSpPr>
          <p:nvPr>
            <p:ph type="body" idx="1"/>
          </p:nvPr>
        </p:nvSpPr>
        <p:spPr/>
        <p:txBody>
          <a:bodyPr/>
          <a:lstStyle/>
          <a:p>
            <a:r>
              <a:rPr lang="en-US" altLang="en-US" dirty="0"/>
              <a:t>Sound track sync</a:t>
            </a:r>
          </a:p>
          <a:p>
            <a:r>
              <a:rPr lang="en-US" altLang="en-US" dirty="0"/>
              <a:t>Titles</a:t>
            </a:r>
          </a:p>
          <a:p>
            <a:r>
              <a:rPr lang="en-US" altLang="en-US" dirty="0"/>
              <a:t>Cuts and effects (dissolves, fades, </a:t>
            </a:r>
            <a:r>
              <a:rPr lang="en-US" altLang="en-US" dirty="0" err="1"/>
              <a:t>etc</a:t>
            </a:r>
            <a:r>
              <a:rPr lang="en-US" altLang="en-US" dirty="0"/>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a:extLst>
              <a:ext uri="{FF2B5EF4-FFF2-40B4-BE49-F238E27FC236}">
                <a16:creationId xmlns:a16="http://schemas.microsoft.com/office/drawing/2014/main" id="{A42991ED-A3BD-229F-3F70-0381DF6F1A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2157" t="4303" r="38235" b="33304"/>
          <a:stretch>
            <a:fillRect/>
          </a:stretch>
        </p:blipFill>
        <p:spPr bwMode="auto">
          <a:xfrm>
            <a:off x="2047875" y="76200"/>
            <a:ext cx="1524000" cy="5486400"/>
          </a:xfrm>
          <a:prstGeom prst="rect">
            <a:avLst/>
          </a:prstGeom>
          <a:noFill/>
          <a:extLst>
            <a:ext uri="{909E8E84-426E-40DD-AFC4-6F175D3DCCD1}">
              <a14:hiddenFill xmlns:a14="http://schemas.microsoft.com/office/drawing/2010/main">
                <a:solidFill>
                  <a:srgbClr val="FFFFFF"/>
                </a:solidFill>
              </a14:hiddenFill>
            </a:ext>
          </a:extLst>
        </p:spPr>
      </p:pic>
      <p:pic>
        <p:nvPicPr>
          <p:cNvPr id="11269" name="Picture 5">
            <a:extLst>
              <a:ext uri="{FF2B5EF4-FFF2-40B4-BE49-F238E27FC236}">
                <a16:creationId xmlns:a16="http://schemas.microsoft.com/office/drawing/2014/main" id="{C5C966CA-565C-04F5-E1B8-CDEEFEA0E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025" r="3409" b="37392"/>
          <a:stretch>
            <a:fillRect/>
          </a:stretch>
        </p:blipFill>
        <p:spPr bwMode="auto">
          <a:xfrm>
            <a:off x="3876675" y="190500"/>
            <a:ext cx="4876800" cy="640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a:extLst>
              <a:ext uri="{FF2B5EF4-FFF2-40B4-BE49-F238E27FC236}">
                <a16:creationId xmlns:a16="http://schemas.microsoft.com/office/drawing/2014/main" id="{C7014635-D733-E8CC-B697-D031AED6CD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379" r="58655" b="83688"/>
          <a:stretch>
            <a:fillRect/>
          </a:stretch>
        </p:blipFill>
        <p:spPr bwMode="auto">
          <a:xfrm>
            <a:off x="228600" y="304800"/>
            <a:ext cx="160020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11271" name="Picture 7">
            <a:extLst>
              <a:ext uri="{FF2B5EF4-FFF2-40B4-BE49-F238E27FC236}">
                <a16:creationId xmlns:a16="http://schemas.microsoft.com/office/drawing/2014/main" id="{B7452514-4150-AA32-49C7-6106998DFD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379" t="18536" r="58655" b="65895"/>
          <a:stretch>
            <a:fillRect/>
          </a:stretch>
        </p:blipFill>
        <p:spPr bwMode="auto">
          <a:xfrm>
            <a:off x="228600" y="2133600"/>
            <a:ext cx="1600200" cy="1600200"/>
          </a:xfrm>
          <a:prstGeom prst="rect">
            <a:avLst/>
          </a:prstGeom>
          <a:noFill/>
          <a:extLst>
            <a:ext uri="{909E8E84-426E-40DD-AFC4-6F175D3DCCD1}">
              <a14:hiddenFill xmlns:a14="http://schemas.microsoft.com/office/drawing/2010/main">
                <a:solidFill>
                  <a:srgbClr val="FFFFFF"/>
                </a:solidFill>
              </a14:hiddenFill>
            </a:ext>
          </a:extLst>
        </p:spPr>
      </p:pic>
      <p:sp>
        <p:nvSpPr>
          <p:cNvPr id="11272" name="Text Box 8">
            <a:extLst>
              <a:ext uri="{FF2B5EF4-FFF2-40B4-BE49-F238E27FC236}">
                <a16:creationId xmlns:a16="http://schemas.microsoft.com/office/drawing/2014/main" id="{7680909F-E0CB-1FBE-4C47-47C2AD913442}"/>
              </a:ext>
            </a:extLst>
          </p:cNvPr>
          <p:cNvSpPr txBox="1">
            <a:spLocks noChangeArrowheads="1"/>
          </p:cNvSpPr>
          <p:nvPr/>
        </p:nvSpPr>
        <p:spPr bwMode="auto">
          <a:xfrm>
            <a:off x="152400" y="5257800"/>
            <a:ext cx="3860800"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800" b="1">
                <a:solidFill>
                  <a:schemeClr val="tx2"/>
                </a:solidFill>
              </a:rPr>
              <a:t>Costs:</a:t>
            </a:r>
          </a:p>
          <a:p>
            <a:r>
              <a:rPr lang="en-US" altLang="en-US" sz="1800" b="1">
                <a:solidFill>
                  <a:schemeClr val="tx2"/>
                </a:solidFill>
              </a:rPr>
              <a:t>Lilo and Stitch $80 Million</a:t>
            </a:r>
          </a:p>
          <a:p>
            <a:r>
              <a:rPr lang="en-US" altLang="en-US" sz="1800" b="1">
                <a:solidFill>
                  <a:schemeClr val="tx2"/>
                </a:solidFill>
              </a:rPr>
              <a:t>Spirited Away $20 Million</a:t>
            </a:r>
          </a:p>
          <a:p>
            <a:r>
              <a:rPr lang="en-US" altLang="en-US" sz="1800" b="1">
                <a:solidFill>
                  <a:schemeClr val="tx2"/>
                </a:solidFill>
              </a:rPr>
              <a:t>Pirates of the Caribbean $140 Million</a:t>
            </a:r>
          </a:p>
          <a:p>
            <a:r>
              <a:rPr lang="en-US" altLang="en-US" sz="1800" b="1">
                <a:solidFill>
                  <a:schemeClr val="tx2"/>
                </a:solidFill>
              </a:rPr>
              <a:t>Walking Tall $46 Million</a:t>
            </a:r>
          </a:p>
          <a:p>
            <a:endParaRPr lang="en-US" altLang="en-US" sz="1800" b="1">
              <a:solidFill>
                <a:schemeClr val="tx2"/>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43E1F361-82D8-0A48-9C5B-8BA4E1D278E1}"/>
              </a:ext>
            </a:extLst>
          </p:cNvPr>
          <p:cNvSpPr>
            <a:spLocks noGrp="1" noChangeArrowheads="1"/>
          </p:cNvSpPr>
          <p:nvPr>
            <p:ph type="title"/>
          </p:nvPr>
        </p:nvSpPr>
        <p:spPr>
          <a:xfrm>
            <a:off x="170688" y="-152400"/>
            <a:ext cx="1971675" cy="2547257"/>
          </a:xfrm>
          <a:noFill/>
        </p:spPr>
        <p:txBody>
          <a:bodyPr vert="horz" lIns="91440" tIns="45720" rIns="91440" bIns="45720" rtlCol="0" anchor="ctr">
            <a:normAutofit/>
          </a:bodyPr>
          <a:lstStyle/>
          <a:p>
            <a:pPr>
              <a:lnSpc>
                <a:spcPct val="90000"/>
              </a:lnSpc>
            </a:pPr>
            <a:r>
              <a:rPr lang="en-US" altLang="en-US" sz="3100" kern="1200">
                <a:solidFill>
                  <a:srgbClr val="FFFFFF"/>
                </a:solidFill>
                <a:latin typeface="+mj-lt"/>
                <a:ea typeface="+mj-ea"/>
                <a:cs typeface="+mj-cs"/>
              </a:rPr>
              <a:t>Production Pipeline</a:t>
            </a:r>
          </a:p>
        </p:txBody>
      </p:sp>
      <p:pic>
        <p:nvPicPr>
          <p:cNvPr id="7173" name="Picture 5" descr="3D Production Pipeline – Anim8">
            <a:extLst>
              <a:ext uri="{FF2B5EF4-FFF2-40B4-BE49-F238E27FC236}">
                <a16:creationId xmlns:a16="http://schemas.microsoft.com/office/drawing/2014/main" id="{5FF32B06-7410-F14D-EC1C-8CD7F74487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57283" y="342900"/>
            <a:ext cx="7053943" cy="6172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98D35536-0FB9-BC45-788E-446CA33B9F93}"/>
              </a:ext>
            </a:extLst>
          </p:cNvPr>
          <p:cNvSpPr>
            <a:spLocks noGrp="1" noChangeArrowheads="1"/>
          </p:cNvSpPr>
          <p:nvPr>
            <p:ph type="title"/>
          </p:nvPr>
        </p:nvSpPr>
        <p:spPr>
          <a:xfrm>
            <a:off x="480060" y="325369"/>
            <a:ext cx="3276451" cy="1956841"/>
          </a:xfrm>
        </p:spPr>
        <p:txBody>
          <a:bodyPr anchor="b">
            <a:normAutofit/>
          </a:bodyPr>
          <a:lstStyle/>
          <a:p>
            <a:pPr>
              <a:lnSpc>
                <a:spcPct val="90000"/>
              </a:lnSpc>
            </a:pPr>
            <a:r>
              <a:rPr lang="en-US" altLang="en-US" sz="3600"/>
              <a:t>Computer Graphics Animation Jobs</a:t>
            </a:r>
          </a:p>
        </p:txBody>
      </p:sp>
      <p:sp>
        <p:nvSpPr>
          <p:cNvPr id="1025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3" name="Rectangle 3">
            <a:extLst>
              <a:ext uri="{FF2B5EF4-FFF2-40B4-BE49-F238E27FC236}">
                <a16:creationId xmlns:a16="http://schemas.microsoft.com/office/drawing/2014/main" id="{C085C6B0-80D4-8EE2-EFC8-6BFFE44DC496}"/>
              </a:ext>
            </a:extLst>
          </p:cNvPr>
          <p:cNvSpPr>
            <a:spLocks noGrp="1" noChangeArrowheads="1"/>
          </p:cNvSpPr>
          <p:nvPr>
            <p:ph type="body" idx="1"/>
          </p:nvPr>
        </p:nvSpPr>
        <p:spPr>
          <a:xfrm>
            <a:off x="480060" y="2872899"/>
            <a:ext cx="3182691" cy="3320668"/>
          </a:xfrm>
        </p:spPr>
        <p:txBody>
          <a:bodyPr>
            <a:normAutofit/>
          </a:bodyPr>
          <a:lstStyle/>
          <a:p>
            <a:r>
              <a:rPr lang="en-US" altLang="en-US" sz="1900"/>
              <a:t>Character Animators</a:t>
            </a:r>
          </a:p>
          <a:p>
            <a:r>
              <a:rPr lang="en-US" altLang="en-US" sz="1900"/>
              <a:t>Effects/Prop Animtors</a:t>
            </a:r>
          </a:p>
          <a:p>
            <a:r>
              <a:rPr lang="en-US" altLang="en-US" sz="1900"/>
              <a:t>Modelers</a:t>
            </a:r>
          </a:p>
          <a:p>
            <a:r>
              <a:rPr lang="en-US" altLang="en-US" sz="1900"/>
              <a:t>Lighting Artists</a:t>
            </a:r>
          </a:p>
          <a:p>
            <a:r>
              <a:rPr lang="en-US" altLang="en-US" sz="1900"/>
              <a:t>Technical Directors – the interface to technology.</a:t>
            </a:r>
          </a:p>
        </p:txBody>
      </p:sp>
      <p:pic>
        <p:nvPicPr>
          <p:cNvPr id="10245" name="Picture 10244" descr="Sphere of mesh and nodes">
            <a:extLst>
              <a:ext uri="{FF2B5EF4-FFF2-40B4-BE49-F238E27FC236}">
                <a16:creationId xmlns:a16="http://schemas.microsoft.com/office/drawing/2014/main" id="{4439558C-FA7E-CD62-7740-3B1C41EC40E0}"/>
              </a:ext>
            </a:extLst>
          </p:cNvPr>
          <p:cNvPicPr>
            <a:picLocks noChangeAspect="1"/>
          </p:cNvPicPr>
          <p:nvPr/>
        </p:nvPicPr>
        <p:blipFill rotWithShape="1">
          <a:blip r:embed="rId2"/>
          <a:srcRect l="37284" r="6296"/>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7" name="Rectangle 3277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695B763A-3342-D93E-5398-97806AFE4999}"/>
              </a:ext>
            </a:extLst>
          </p:cNvPr>
          <p:cNvSpPr>
            <a:spLocks noGrp="1" noChangeArrowheads="1"/>
          </p:cNvSpPr>
          <p:nvPr>
            <p:ph type="title"/>
          </p:nvPr>
        </p:nvSpPr>
        <p:spPr>
          <a:xfrm>
            <a:off x="480060" y="325369"/>
            <a:ext cx="3276451" cy="1956841"/>
          </a:xfrm>
        </p:spPr>
        <p:txBody>
          <a:bodyPr anchor="b">
            <a:normAutofit/>
          </a:bodyPr>
          <a:lstStyle/>
          <a:p>
            <a:r>
              <a:rPr lang="en-US" altLang="en-US" sz="4700"/>
              <a:t>Long List of CG Jobs</a:t>
            </a:r>
          </a:p>
        </p:txBody>
      </p:sp>
      <p:sp>
        <p:nvSpPr>
          <p:cNvPr id="3277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1" name="Rectangle 3">
            <a:extLst>
              <a:ext uri="{FF2B5EF4-FFF2-40B4-BE49-F238E27FC236}">
                <a16:creationId xmlns:a16="http://schemas.microsoft.com/office/drawing/2014/main" id="{E8B8D7F9-062E-82D4-8B57-DF022B02AEE8}"/>
              </a:ext>
            </a:extLst>
          </p:cNvPr>
          <p:cNvSpPr>
            <a:spLocks noGrp="1" noChangeArrowheads="1"/>
          </p:cNvSpPr>
          <p:nvPr>
            <p:ph type="body" idx="1"/>
          </p:nvPr>
        </p:nvSpPr>
        <p:spPr>
          <a:xfrm>
            <a:off x="480060" y="2872899"/>
            <a:ext cx="3182691" cy="3320668"/>
          </a:xfrm>
        </p:spPr>
        <p:txBody>
          <a:bodyPr>
            <a:normAutofit/>
          </a:bodyPr>
          <a:lstStyle/>
          <a:p>
            <a:pPr>
              <a:lnSpc>
                <a:spcPct val="90000"/>
              </a:lnSpc>
            </a:pPr>
            <a:r>
              <a:rPr lang="en-US" altLang="en-US" sz="1300" b="1">
                <a:latin typeface="Verdana" panose="020B0604030504040204" pitchFamily="34" charset="0"/>
              </a:rPr>
              <a:t>Character animators</a:t>
            </a:r>
            <a:r>
              <a:rPr lang="en-US" altLang="en-US" sz="1300">
                <a:latin typeface="Verdana" panose="020B0604030504040204" pitchFamily="34" charset="0"/>
              </a:rPr>
              <a:t> </a:t>
            </a:r>
            <a:endParaRPr lang="en-US" altLang="en-US" sz="1300"/>
          </a:p>
          <a:p>
            <a:pPr>
              <a:lnSpc>
                <a:spcPct val="90000"/>
              </a:lnSpc>
            </a:pPr>
            <a:r>
              <a:rPr lang="en-US" altLang="en-US" sz="1300" b="1">
                <a:latin typeface="Verdana" panose="020B0604030504040204" pitchFamily="34" charset="0"/>
              </a:rPr>
              <a:t>Effects animators</a:t>
            </a:r>
          </a:p>
          <a:p>
            <a:pPr>
              <a:lnSpc>
                <a:spcPct val="90000"/>
              </a:lnSpc>
            </a:pPr>
            <a:r>
              <a:rPr lang="en-US" altLang="en-US" sz="1300" b="1">
                <a:latin typeface="Verdana" panose="020B0604030504040204" pitchFamily="34" charset="0"/>
              </a:rPr>
              <a:t>Modelers</a:t>
            </a:r>
          </a:p>
          <a:p>
            <a:pPr>
              <a:lnSpc>
                <a:spcPct val="90000"/>
              </a:lnSpc>
            </a:pPr>
            <a:r>
              <a:rPr lang="en-US" altLang="en-US" sz="1300" b="1">
                <a:latin typeface="Verdana" panose="020B0604030504040204" pitchFamily="34" charset="0"/>
              </a:rPr>
              <a:t>Lighting artists</a:t>
            </a:r>
            <a:endParaRPr lang="en-US" altLang="en-US" sz="1300"/>
          </a:p>
          <a:p>
            <a:pPr>
              <a:lnSpc>
                <a:spcPct val="90000"/>
              </a:lnSpc>
            </a:pPr>
            <a:r>
              <a:rPr lang="en-US" altLang="en-US" sz="1300" b="1">
                <a:latin typeface="Verdana" panose="020B0604030504040204" pitchFamily="34" charset="0"/>
              </a:rPr>
              <a:t>Compositors</a:t>
            </a:r>
            <a:endParaRPr lang="en-US" altLang="en-US" sz="1300"/>
          </a:p>
          <a:p>
            <a:pPr>
              <a:lnSpc>
                <a:spcPct val="90000"/>
              </a:lnSpc>
            </a:pPr>
            <a:r>
              <a:rPr lang="en-US" altLang="en-US" sz="1300" b="1">
                <a:latin typeface="Verdana" panose="020B0604030504040204" pitchFamily="34" charset="0"/>
              </a:rPr>
              <a:t>Motion Technical Directors</a:t>
            </a:r>
            <a:endParaRPr lang="en-US" altLang="en-US" sz="1300"/>
          </a:p>
          <a:p>
            <a:pPr>
              <a:lnSpc>
                <a:spcPct val="90000"/>
              </a:lnSpc>
            </a:pPr>
            <a:r>
              <a:rPr lang="en-US" altLang="en-US" sz="1300" b="1">
                <a:latin typeface="Verdana" panose="020B0604030504040204" pitchFamily="34" charset="0"/>
              </a:rPr>
              <a:t>Modeling Technical Directors</a:t>
            </a:r>
            <a:endParaRPr lang="en-US" altLang="en-US" sz="1300"/>
          </a:p>
          <a:p>
            <a:pPr>
              <a:lnSpc>
                <a:spcPct val="90000"/>
              </a:lnSpc>
            </a:pPr>
            <a:r>
              <a:rPr lang="en-US" altLang="en-US" sz="1300" b="1">
                <a:latin typeface="Verdana" panose="020B0604030504040204" pitchFamily="34" charset="0"/>
              </a:rPr>
              <a:t>Look Development Technical Directors</a:t>
            </a:r>
            <a:endParaRPr lang="en-US" altLang="en-US" sz="1300"/>
          </a:p>
          <a:p>
            <a:pPr>
              <a:lnSpc>
                <a:spcPct val="90000"/>
              </a:lnSpc>
            </a:pPr>
            <a:r>
              <a:rPr lang="en-US" altLang="en-US" sz="1300" b="1">
                <a:latin typeface="Verdana" panose="020B0604030504040204" pitchFamily="34" charset="0"/>
              </a:rPr>
              <a:t>Look Development Artists</a:t>
            </a:r>
            <a:endParaRPr lang="en-US" altLang="en-US" sz="1300"/>
          </a:p>
          <a:p>
            <a:pPr>
              <a:lnSpc>
                <a:spcPct val="90000"/>
              </a:lnSpc>
            </a:pPr>
            <a:r>
              <a:rPr lang="en-US" altLang="en-US" sz="1300" b="1">
                <a:latin typeface="Verdana" panose="020B0604030504040204" pitchFamily="34" charset="0"/>
              </a:rPr>
              <a:t>Production Software Technical Directors</a:t>
            </a:r>
            <a:endParaRPr lang="en-US" altLang="en-US" sz="1300"/>
          </a:p>
        </p:txBody>
      </p:sp>
      <p:pic>
        <p:nvPicPr>
          <p:cNvPr id="32773" name="Picture 32772" descr="Neon geometric shapes">
            <a:extLst>
              <a:ext uri="{FF2B5EF4-FFF2-40B4-BE49-F238E27FC236}">
                <a16:creationId xmlns:a16="http://schemas.microsoft.com/office/drawing/2014/main" id="{C8BDFB06-9E71-0B33-E5A1-7CA67AD9B23F}"/>
              </a:ext>
            </a:extLst>
          </p:cNvPr>
          <p:cNvPicPr>
            <a:picLocks noChangeAspect="1"/>
          </p:cNvPicPr>
          <p:nvPr/>
        </p:nvPicPr>
        <p:blipFill rotWithShape="1">
          <a:blip r:embed="rId3"/>
          <a:srcRect l="14739" r="42945"/>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a:extLst>
              <a:ext uri="{FF2B5EF4-FFF2-40B4-BE49-F238E27FC236}">
                <a16:creationId xmlns:a16="http://schemas.microsoft.com/office/drawing/2014/main" id="{B5606807-E520-B0CB-2AED-30DA4AA4AE57}"/>
              </a:ext>
            </a:extLst>
          </p:cNvPr>
          <p:cNvSpPr>
            <a:spLocks noGrp="1" noChangeArrowheads="1"/>
          </p:cNvSpPr>
          <p:nvPr>
            <p:ph type="title"/>
          </p:nvPr>
        </p:nvSpPr>
        <p:spPr>
          <a:xfrm>
            <a:off x="480060" y="325369"/>
            <a:ext cx="3276451" cy="1956841"/>
          </a:xfrm>
        </p:spPr>
        <p:txBody>
          <a:bodyPr anchor="b">
            <a:normAutofit/>
          </a:bodyPr>
          <a:lstStyle/>
          <a:p>
            <a:r>
              <a:rPr lang="en-US" altLang="en-US" sz="4700"/>
              <a:t>Critical CG Activities</a:t>
            </a:r>
          </a:p>
        </p:txBody>
      </p:sp>
      <p:sp>
        <p:nvSpPr>
          <p:cNvPr id="3585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3" name="Rectangle 3">
            <a:extLst>
              <a:ext uri="{FF2B5EF4-FFF2-40B4-BE49-F238E27FC236}">
                <a16:creationId xmlns:a16="http://schemas.microsoft.com/office/drawing/2014/main" id="{B112012F-0573-1E33-45DC-F220FF7DD9F3}"/>
              </a:ext>
            </a:extLst>
          </p:cNvPr>
          <p:cNvSpPr>
            <a:spLocks noGrp="1" noChangeArrowheads="1"/>
          </p:cNvSpPr>
          <p:nvPr>
            <p:ph type="body" idx="1"/>
          </p:nvPr>
        </p:nvSpPr>
        <p:spPr>
          <a:xfrm>
            <a:off x="480060" y="2872899"/>
            <a:ext cx="3182691" cy="3320668"/>
          </a:xfrm>
        </p:spPr>
        <p:txBody>
          <a:bodyPr>
            <a:normAutofit/>
          </a:bodyPr>
          <a:lstStyle/>
          <a:p>
            <a:r>
              <a:rPr lang="en-US" altLang="en-US" sz="1900"/>
              <a:t>Modeling</a:t>
            </a:r>
          </a:p>
          <a:p>
            <a:r>
              <a:rPr lang="en-US" altLang="en-US" sz="1900"/>
              <a:t>Animation</a:t>
            </a:r>
          </a:p>
          <a:p>
            <a:r>
              <a:rPr lang="en-US" altLang="en-US" sz="1900"/>
              <a:t>Shading and Texturing</a:t>
            </a:r>
          </a:p>
          <a:p>
            <a:r>
              <a:rPr lang="en-US" altLang="en-US" sz="1900"/>
              <a:t>Lighting</a:t>
            </a:r>
          </a:p>
          <a:p>
            <a:r>
              <a:rPr lang="en-US" altLang="en-US" sz="1900"/>
              <a:t>Rendering</a:t>
            </a:r>
          </a:p>
        </p:txBody>
      </p:sp>
      <p:pic>
        <p:nvPicPr>
          <p:cNvPr id="35845" name="Picture 35844" descr="Abstract mesh of blue lines and verticies">
            <a:extLst>
              <a:ext uri="{FF2B5EF4-FFF2-40B4-BE49-F238E27FC236}">
                <a16:creationId xmlns:a16="http://schemas.microsoft.com/office/drawing/2014/main" id="{CFED0751-C7D5-2B5D-CDC0-8E6A70693D2C}"/>
              </a:ext>
            </a:extLst>
          </p:cNvPr>
          <p:cNvPicPr>
            <a:picLocks noChangeAspect="1"/>
          </p:cNvPicPr>
          <p:nvPr/>
        </p:nvPicPr>
        <p:blipFill rotWithShape="1">
          <a:blip r:embed="rId2"/>
          <a:srcRect l="31985" r="29273"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a:extLst>
              <a:ext uri="{FF2B5EF4-FFF2-40B4-BE49-F238E27FC236}">
                <a16:creationId xmlns:a16="http://schemas.microsoft.com/office/drawing/2014/main" id="{0B1F1055-3100-11F2-AC2A-8E70BBA9D307}"/>
              </a:ext>
            </a:extLst>
          </p:cNvPr>
          <p:cNvSpPr>
            <a:spLocks noGrp="1" noChangeArrowheads="1"/>
          </p:cNvSpPr>
          <p:nvPr>
            <p:ph type="title"/>
          </p:nvPr>
        </p:nvSpPr>
        <p:spPr>
          <a:xfrm>
            <a:off x="480060" y="325369"/>
            <a:ext cx="3276451" cy="1956841"/>
          </a:xfrm>
        </p:spPr>
        <p:txBody>
          <a:bodyPr anchor="b">
            <a:normAutofit/>
          </a:bodyPr>
          <a:lstStyle/>
          <a:p>
            <a:r>
              <a:rPr lang="en-US" altLang="en-US" sz="4700"/>
              <a:t>Maya Terminology</a:t>
            </a:r>
          </a:p>
        </p:txBody>
      </p:sp>
      <p:sp>
        <p:nvSpPr>
          <p:cNvPr id="3789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1" name="Rectangle 3">
            <a:extLst>
              <a:ext uri="{FF2B5EF4-FFF2-40B4-BE49-F238E27FC236}">
                <a16:creationId xmlns:a16="http://schemas.microsoft.com/office/drawing/2014/main" id="{E2F3B3A3-EDB8-BCF9-586B-6836E7ADE1BB}"/>
              </a:ext>
            </a:extLst>
          </p:cNvPr>
          <p:cNvSpPr>
            <a:spLocks noGrp="1" noChangeArrowheads="1"/>
          </p:cNvSpPr>
          <p:nvPr>
            <p:ph type="body" idx="1"/>
          </p:nvPr>
        </p:nvSpPr>
        <p:spPr>
          <a:xfrm>
            <a:off x="480060" y="2872899"/>
            <a:ext cx="3182691" cy="3320668"/>
          </a:xfrm>
        </p:spPr>
        <p:txBody>
          <a:bodyPr>
            <a:normAutofit/>
          </a:bodyPr>
          <a:lstStyle/>
          <a:p>
            <a:pPr>
              <a:lnSpc>
                <a:spcPct val="90000"/>
              </a:lnSpc>
            </a:pPr>
            <a:r>
              <a:rPr lang="en-US" altLang="en-US" sz="1600"/>
              <a:t>Scene – the entire scene, what we are animating.  Your work gets stored in a scene file.</a:t>
            </a:r>
          </a:p>
          <a:p>
            <a:pPr>
              <a:lnSpc>
                <a:spcPct val="90000"/>
              </a:lnSpc>
            </a:pPr>
            <a:r>
              <a:rPr lang="en-US" altLang="en-US" sz="1600"/>
              <a:t>Project – a way to collect resources together, including multiple scene files.</a:t>
            </a:r>
          </a:p>
          <a:p>
            <a:pPr>
              <a:lnSpc>
                <a:spcPct val="90000"/>
              </a:lnSpc>
            </a:pPr>
            <a:r>
              <a:rPr lang="en-US" altLang="en-US" sz="1600"/>
              <a:t>The Dependency Graph/Scene Graph</a:t>
            </a:r>
          </a:p>
          <a:p>
            <a:pPr>
              <a:lnSpc>
                <a:spcPct val="90000"/>
              </a:lnSpc>
            </a:pPr>
            <a:r>
              <a:rPr lang="en-US" altLang="en-US" sz="1600"/>
              <a:t>Nodes</a:t>
            </a:r>
          </a:p>
          <a:p>
            <a:pPr>
              <a:lnSpc>
                <a:spcPct val="90000"/>
              </a:lnSpc>
            </a:pPr>
            <a:r>
              <a:rPr lang="en-US" altLang="en-US" sz="1600"/>
              <a:t>Attributes</a:t>
            </a:r>
          </a:p>
          <a:p>
            <a:pPr>
              <a:lnSpc>
                <a:spcPct val="90000"/>
              </a:lnSpc>
            </a:pPr>
            <a:r>
              <a:rPr lang="en-US" altLang="en-US" sz="1600"/>
              <a:t>Transform Node</a:t>
            </a:r>
          </a:p>
          <a:p>
            <a:pPr>
              <a:lnSpc>
                <a:spcPct val="90000"/>
              </a:lnSpc>
            </a:pPr>
            <a:r>
              <a:rPr lang="en-US" altLang="en-US" sz="1600"/>
              <a:t>Shape Node</a:t>
            </a:r>
          </a:p>
          <a:p>
            <a:pPr>
              <a:lnSpc>
                <a:spcPct val="90000"/>
              </a:lnSpc>
            </a:pPr>
            <a:r>
              <a:rPr lang="en-US" altLang="en-US" sz="1600"/>
              <a:t>Input Node</a:t>
            </a:r>
          </a:p>
        </p:txBody>
      </p:sp>
      <p:pic>
        <p:nvPicPr>
          <p:cNvPr id="37893" name="Picture 37892" descr="Abstract background">
            <a:extLst>
              <a:ext uri="{FF2B5EF4-FFF2-40B4-BE49-F238E27FC236}">
                <a16:creationId xmlns:a16="http://schemas.microsoft.com/office/drawing/2014/main" id="{A9CE10A9-40E7-0032-348D-40CBF8C66C21}"/>
              </a:ext>
            </a:extLst>
          </p:cNvPr>
          <p:cNvPicPr>
            <a:picLocks noChangeAspect="1"/>
          </p:cNvPicPr>
          <p:nvPr/>
        </p:nvPicPr>
        <p:blipFill rotWithShape="1">
          <a:blip r:embed="rId2"/>
          <a:srcRect l="47208" r="7655"/>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a:extLst>
              <a:ext uri="{FF2B5EF4-FFF2-40B4-BE49-F238E27FC236}">
                <a16:creationId xmlns:a16="http://schemas.microsoft.com/office/drawing/2014/main" id="{EF3270A5-21BC-BCA0-92E3-408493B3C0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1" name="Picture 5">
            <a:extLst>
              <a:ext uri="{FF2B5EF4-FFF2-40B4-BE49-F238E27FC236}">
                <a16:creationId xmlns:a16="http://schemas.microsoft.com/office/drawing/2014/main" id="{ECDDCD2A-B4BF-D608-44E4-DCE8DC9822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a:extLst>
              <a:ext uri="{FF2B5EF4-FFF2-40B4-BE49-F238E27FC236}">
                <a16:creationId xmlns:a16="http://schemas.microsoft.com/office/drawing/2014/main" id="{2DC12039-56A5-7A8B-0302-EE4F3426AE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22FB8674-5FBA-CDA6-B72F-4992B279EDDB}"/>
              </a:ext>
            </a:extLst>
          </p:cNvPr>
          <p:cNvSpPr>
            <a:spLocks noGrp="1" noChangeArrowheads="1"/>
          </p:cNvSpPr>
          <p:nvPr>
            <p:ph type="title"/>
          </p:nvPr>
        </p:nvSpPr>
        <p:spPr/>
        <p:txBody>
          <a:bodyPr/>
          <a:lstStyle/>
          <a:p>
            <a:r>
              <a:rPr lang="en-US" altLang="en-US"/>
              <a:t>Maya Dependency Graph</a:t>
            </a:r>
          </a:p>
        </p:txBody>
      </p:sp>
      <p:pic>
        <p:nvPicPr>
          <p:cNvPr id="43011" name="Picture 3">
            <a:extLst>
              <a:ext uri="{FF2B5EF4-FFF2-40B4-BE49-F238E27FC236}">
                <a16:creationId xmlns:a16="http://schemas.microsoft.com/office/drawing/2014/main" id="{FCC00BAA-0328-5EF3-7672-C4DE100C73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876" t="27501" r="18750" b="41666"/>
          <a:stretch>
            <a:fillRect/>
          </a:stretch>
        </p:blipFill>
        <p:spPr bwMode="auto">
          <a:xfrm>
            <a:off x="1219200" y="1524000"/>
            <a:ext cx="60198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3013" name="Picture 5">
            <a:extLst>
              <a:ext uri="{FF2B5EF4-FFF2-40B4-BE49-F238E27FC236}">
                <a16:creationId xmlns:a16="http://schemas.microsoft.com/office/drawing/2014/main" id="{EC10A70C-983D-BAB1-C592-9BF1690AAC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625" t="15834" b="59166"/>
          <a:stretch>
            <a:fillRect/>
          </a:stretch>
        </p:blipFill>
        <p:spPr bwMode="auto">
          <a:xfrm>
            <a:off x="1219200" y="4419600"/>
            <a:ext cx="66294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65" name="Rectangle 4506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2">
            <a:extLst>
              <a:ext uri="{FF2B5EF4-FFF2-40B4-BE49-F238E27FC236}">
                <a16:creationId xmlns:a16="http://schemas.microsoft.com/office/drawing/2014/main" id="{B88F8B7D-DE83-20F1-A2DB-01D727B6435C}"/>
              </a:ext>
            </a:extLst>
          </p:cNvPr>
          <p:cNvSpPr>
            <a:spLocks noGrp="1" noChangeArrowheads="1"/>
          </p:cNvSpPr>
          <p:nvPr>
            <p:ph type="title"/>
          </p:nvPr>
        </p:nvSpPr>
        <p:spPr>
          <a:xfrm>
            <a:off x="480060" y="325369"/>
            <a:ext cx="3276451" cy="1956841"/>
          </a:xfrm>
        </p:spPr>
        <p:txBody>
          <a:bodyPr anchor="b">
            <a:normAutofit/>
          </a:bodyPr>
          <a:lstStyle/>
          <a:p>
            <a:pPr>
              <a:lnSpc>
                <a:spcPct val="90000"/>
              </a:lnSpc>
            </a:pPr>
            <a:r>
              <a:rPr lang="en-US" altLang="en-US" sz="4300"/>
              <a:t>Important Dependency Graph Nodes</a:t>
            </a:r>
          </a:p>
        </p:txBody>
      </p:sp>
      <p:sp>
        <p:nvSpPr>
          <p:cNvPr id="4506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9" name="Rectangle 3">
            <a:extLst>
              <a:ext uri="{FF2B5EF4-FFF2-40B4-BE49-F238E27FC236}">
                <a16:creationId xmlns:a16="http://schemas.microsoft.com/office/drawing/2014/main" id="{9BB9C64D-B021-D950-59BA-2D10E778CC1E}"/>
              </a:ext>
            </a:extLst>
          </p:cNvPr>
          <p:cNvSpPr>
            <a:spLocks noGrp="1" noChangeArrowheads="1"/>
          </p:cNvSpPr>
          <p:nvPr>
            <p:ph type="body" idx="1"/>
          </p:nvPr>
        </p:nvSpPr>
        <p:spPr>
          <a:xfrm>
            <a:off x="480060" y="2872899"/>
            <a:ext cx="3182691" cy="3320668"/>
          </a:xfrm>
        </p:spPr>
        <p:txBody>
          <a:bodyPr>
            <a:normAutofit/>
          </a:bodyPr>
          <a:lstStyle/>
          <a:p>
            <a:pPr>
              <a:lnSpc>
                <a:spcPct val="90000"/>
              </a:lnSpc>
            </a:pPr>
            <a:r>
              <a:rPr lang="en-US" altLang="en-US" sz="1900"/>
              <a:t>Transform Nodes – Store location information.</a:t>
            </a:r>
          </a:p>
          <a:p>
            <a:pPr>
              <a:lnSpc>
                <a:spcPct val="90000"/>
              </a:lnSpc>
            </a:pPr>
            <a:r>
              <a:rPr lang="en-US" altLang="en-US" sz="1900"/>
              <a:t>Shape Nodes – hold geometry information.</a:t>
            </a:r>
          </a:p>
          <a:p>
            <a:pPr>
              <a:lnSpc>
                <a:spcPct val="90000"/>
              </a:lnSpc>
            </a:pPr>
            <a:r>
              <a:rPr lang="en-US" altLang="en-US" sz="1900"/>
              <a:t>Input Nodes – hold information that “drives” other node attributes.  Ex makeSphereNode has radius information.</a:t>
            </a:r>
          </a:p>
          <a:p>
            <a:pPr>
              <a:lnSpc>
                <a:spcPct val="90000"/>
              </a:lnSpc>
            </a:pPr>
            <a:r>
              <a:rPr lang="en-US" altLang="en-US" sz="1900"/>
              <a:t>Material Nodes – hold coloring information.</a:t>
            </a:r>
          </a:p>
        </p:txBody>
      </p:sp>
      <p:pic>
        <p:nvPicPr>
          <p:cNvPr id="45061" name="Picture 45060" descr="Pins pinned on a white surface and connecting a black thread">
            <a:extLst>
              <a:ext uri="{FF2B5EF4-FFF2-40B4-BE49-F238E27FC236}">
                <a16:creationId xmlns:a16="http://schemas.microsoft.com/office/drawing/2014/main" id="{1140DC5B-83DA-ACA3-C5F6-BA596EB26261}"/>
              </a:ext>
            </a:extLst>
          </p:cNvPr>
          <p:cNvPicPr>
            <a:picLocks noChangeAspect="1"/>
          </p:cNvPicPr>
          <p:nvPr/>
        </p:nvPicPr>
        <p:blipFill rotWithShape="1">
          <a:blip r:embed="rId2"/>
          <a:srcRect l="9934" r="39851"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113" name="Rectangle 471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75B5FB17-CDE0-42C8-E07B-5EF5B5DFBB6F}"/>
              </a:ext>
            </a:extLst>
          </p:cNvPr>
          <p:cNvSpPr>
            <a:spLocks noGrp="1" noChangeArrowheads="1"/>
          </p:cNvSpPr>
          <p:nvPr>
            <p:ph type="title"/>
          </p:nvPr>
        </p:nvSpPr>
        <p:spPr>
          <a:xfrm>
            <a:off x="480060" y="325369"/>
            <a:ext cx="3276451" cy="1956841"/>
          </a:xfrm>
        </p:spPr>
        <p:txBody>
          <a:bodyPr anchor="b">
            <a:normAutofit/>
          </a:bodyPr>
          <a:lstStyle/>
          <a:p>
            <a:pPr>
              <a:lnSpc>
                <a:spcPct val="90000"/>
              </a:lnSpc>
            </a:pPr>
            <a:r>
              <a:rPr lang="en-US" altLang="en-US" sz="4300"/>
              <a:t>Maya Rendering Process</a:t>
            </a:r>
          </a:p>
        </p:txBody>
      </p:sp>
      <p:sp>
        <p:nvSpPr>
          <p:cNvPr id="471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7" name="Rectangle 3">
            <a:extLst>
              <a:ext uri="{FF2B5EF4-FFF2-40B4-BE49-F238E27FC236}">
                <a16:creationId xmlns:a16="http://schemas.microsoft.com/office/drawing/2014/main" id="{E54A0090-A638-7AA9-B9D9-2613712A76F4}"/>
              </a:ext>
            </a:extLst>
          </p:cNvPr>
          <p:cNvSpPr>
            <a:spLocks noGrp="1" noChangeArrowheads="1"/>
          </p:cNvSpPr>
          <p:nvPr>
            <p:ph type="body" idx="1"/>
          </p:nvPr>
        </p:nvSpPr>
        <p:spPr>
          <a:xfrm>
            <a:off x="480060" y="2872899"/>
            <a:ext cx="3182691" cy="3320668"/>
          </a:xfrm>
        </p:spPr>
        <p:txBody>
          <a:bodyPr>
            <a:normAutofit/>
          </a:bodyPr>
          <a:lstStyle/>
          <a:p>
            <a:r>
              <a:rPr lang="en-US" altLang="en-US" sz="1900"/>
              <a:t>In reality there are many steps in this.</a:t>
            </a:r>
          </a:p>
          <a:p>
            <a:r>
              <a:rPr lang="en-US" altLang="en-US" sz="1900"/>
              <a:t>Basic Process:</a:t>
            </a:r>
          </a:p>
          <a:p>
            <a:r>
              <a:rPr lang="en-US" altLang="en-US" sz="1900"/>
              <a:t>Evaluate the graph for current frame.  This sets all Node attributes to specific values.</a:t>
            </a:r>
          </a:p>
          <a:p>
            <a:r>
              <a:rPr lang="en-US" altLang="en-US" sz="1900"/>
              <a:t>Traverse the graph and render each node in the order it is reached.</a:t>
            </a:r>
          </a:p>
        </p:txBody>
      </p:sp>
      <p:pic>
        <p:nvPicPr>
          <p:cNvPr id="47109" name="Picture 47108" descr="Financial graphs on a dark display">
            <a:extLst>
              <a:ext uri="{FF2B5EF4-FFF2-40B4-BE49-F238E27FC236}">
                <a16:creationId xmlns:a16="http://schemas.microsoft.com/office/drawing/2014/main" id="{094DF0B3-6F00-81B3-77FA-F9865EA9FDF1}"/>
              </a:ext>
            </a:extLst>
          </p:cNvPr>
          <p:cNvPicPr>
            <a:picLocks noChangeAspect="1"/>
          </p:cNvPicPr>
          <p:nvPr/>
        </p:nvPicPr>
        <p:blipFill rotWithShape="1">
          <a:blip r:embed="rId2"/>
          <a:srcRect l="23587" r="29396"/>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57CA82F1-8AC1-44D4-75B6-9BC47997E778}"/>
              </a:ext>
            </a:extLst>
          </p:cNvPr>
          <p:cNvSpPr>
            <a:spLocks noGrp="1" noChangeArrowheads="1"/>
          </p:cNvSpPr>
          <p:nvPr>
            <p:ph type="title"/>
          </p:nvPr>
        </p:nvSpPr>
        <p:spPr/>
        <p:txBody>
          <a:bodyPr/>
          <a:lstStyle/>
          <a:p>
            <a:r>
              <a:rPr lang="en-US" altLang="en-US"/>
              <a:t>Maya Rendering Process</a:t>
            </a:r>
          </a:p>
        </p:txBody>
      </p:sp>
      <p:pic>
        <p:nvPicPr>
          <p:cNvPr id="48131" name="Picture 3">
            <a:extLst>
              <a:ext uri="{FF2B5EF4-FFF2-40B4-BE49-F238E27FC236}">
                <a16:creationId xmlns:a16="http://schemas.microsoft.com/office/drawing/2014/main" id="{8A95D911-BEA1-3D50-BF61-C0D9DCC389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5625" t="14999" r="16251" b="62500"/>
          <a:stretch>
            <a:fillRect/>
          </a:stretch>
        </p:blipFill>
        <p:spPr bwMode="auto">
          <a:xfrm>
            <a:off x="2209800" y="2667000"/>
            <a:ext cx="46482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20C7430-56E5-2402-43EC-0902982EAAD7}"/>
              </a:ext>
            </a:extLst>
          </p:cNvPr>
          <p:cNvSpPr>
            <a:spLocks noGrp="1" noChangeArrowheads="1"/>
          </p:cNvSpPr>
          <p:nvPr>
            <p:ph type="title"/>
          </p:nvPr>
        </p:nvSpPr>
        <p:spPr/>
        <p:txBody>
          <a:bodyPr/>
          <a:lstStyle/>
          <a:p>
            <a:r>
              <a:rPr lang="en-US" altLang="en-US"/>
              <a:t>Maya Internal Architecture</a:t>
            </a:r>
          </a:p>
        </p:txBody>
      </p:sp>
      <p:sp>
        <p:nvSpPr>
          <p:cNvPr id="44036" name="Rectangle 4">
            <a:extLst>
              <a:ext uri="{FF2B5EF4-FFF2-40B4-BE49-F238E27FC236}">
                <a16:creationId xmlns:a16="http://schemas.microsoft.com/office/drawing/2014/main" id="{3E3A5E6C-7391-4188-EE14-F8B972C3B27C}"/>
              </a:ext>
            </a:extLst>
          </p:cNvPr>
          <p:cNvSpPr>
            <a:spLocks noChangeArrowheads="1"/>
          </p:cNvSpPr>
          <p:nvPr/>
        </p:nvSpPr>
        <p:spPr bwMode="auto">
          <a:xfrm>
            <a:off x="4648200" y="4953000"/>
            <a:ext cx="3886200" cy="762000"/>
          </a:xfrm>
          <a:prstGeom prst="rect">
            <a:avLst/>
          </a:prstGeom>
          <a:solidFill>
            <a:srgbClr val="00808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Dependency Graph</a:t>
            </a:r>
          </a:p>
        </p:txBody>
      </p:sp>
      <p:sp>
        <p:nvSpPr>
          <p:cNvPr id="44038" name="Rectangle 6">
            <a:extLst>
              <a:ext uri="{FF2B5EF4-FFF2-40B4-BE49-F238E27FC236}">
                <a16:creationId xmlns:a16="http://schemas.microsoft.com/office/drawing/2014/main" id="{33C68B23-CBA4-0179-36D2-70D31B5D9F89}"/>
              </a:ext>
            </a:extLst>
          </p:cNvPr>
          <p:cNvSpPr>
            <a:spLocks noChangeArrowheads="1"/>
          </p:cNvSpPr>
          <p:nvPr/>
        </p:nvSpPr>
        <p:spPr bwMode="auto">
          <a:xfrm>
            <a:off x="762000" y="3962400"/>
            <a:ext cx="7772400" cy="838200"/>
          </a:xfrm>
          <a:prstGeom prst="rect">
            <a:avLst/>
          </a:prstGeom>
          <a:solidFill>
            <a:srgbClr val="80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Maya Programmer’s API – C/C++</a:t>
            </a:r>
          </a:p>
        </p:txBody>
      </p:sp>
      <p:sp>
        <p:nvSpPr>
          <p:cNvPr id="44039" name="Rectangle 7">
            <a:extLst>
              <a:ext uri="{FF2B5EF4-FFF2-40B4-BE49-F238E27FC236}">
                <a16:creationId xmlns:a16="http://schemas.microsoft.com/office/drawing/2014/main" id="{8E140FCC-45AB-A680-2B0A-092C30887EA5}"/>
              </a:ext>
            </a:extLst>
          </p:cNvPr>
          <p:cNvSpPr>
            <a:spLocks noChangeArrowheads="1"/>
          </p:cNvSpPr>
          <p:nvPr/>
        </p:nvSpPr>
        <p:spPr bwMode="auto">
          <a:xfrm>
            <a:off x="1828800" y="2895600"/>
            <a:ext cx="6705600" cy="914400"/>
          </a:xfrm>
          <a:prstGeom prst="rect">
            <a:avLst/>
          </a:prstGeom>
          <a:solidFill>
            <a:srgbClr val="80008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MEL Interpreter</a:t>
            </a:r>
          </a:p>
        </p:txBody>
      </p:sp>
      <p:sp>
        <p:nvSpPr>
          <p:cNvPr id="44040" name="Rectangle 8">
            <a:extLst>
              <a:ext uri="{FF2B5EF4-FFF2-40B4-BE49-F238E27FC236}">
                <a16:creationId xmlns:a16="http://schemas.microsoft.com/office/drawing/2014/main" id="{354082B3-C47D-049C-34E4-B2A0E9D5A728}"/>
              </a:ext>
            </a:extLst>
          </p:cNvPr>
          <p:cNvSpPr>
            <a:spLocks noChangeArrowheads="1"/>
          </p:cNvSpPr>
          <p:nvPr/>
        </p:nvSpPr>
        <p:spPr bwMode="auto">
          <a:xfrm>
            <a:off x="4648200" y="1828800"/>
            <a:ext cx="3886200" cy="914400"/>
          </a:xfrm>
          <a:prstGeom prst="rect">
            <a:avLst/>
          </a:prstGeom>
          <a:solidFill>
            <a:srgbClr val="008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MEL Script Editor</a:t>
            </a:r>
          </a:p>
        </p:txBody>
      </p:sp>
      <p:sp>
        <p:nvSpPr>
          <p:cNvPr id="44041" name="Rectangle 9">
            <a:extLst>
              <a:ext uri="{FF2B5EF4-FFF2-40B4-BE49-F238E27FC236}">
                <a16:creationId xmlns:a16="http://schemas.microsoft.com/office/drawing/2014/main" id="{E3B7E859-BF52-4E36-5D88-65EEA6A22D55}"/>
              </a:ext>
            </a:extLst>
          </p:cNvPr>
          <p:cNvSpPr>
            <a:spLocks noChangeArrowheads="1"/>
          </p:cNvSpPr>
          <p:nvPr/>
        </p:nvSpPr>
        <p:spPr bwMode="auto">
          <a:xfrm>
            <a:off x="762000" y="1828800"/>
            <a:ext cx="3810000" cy="914400"/>
          </a:xfrm>
          <a:prstGeom prst="rect">
            <a:avLst/>
          </a:prstGeom>
          <a:solidFill>
            <a:srgbClr val="008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Maya User Interface</a:t>
            </a:r>
          </a:p>
        </p:txBody>
      </p:sp>
      <p:sp>
        <p:nvSpPr>
          <p:cNvPr id="44042" name="Rectangle 10">
            <a:extLst>
              <a:ext uri="{FF2B5EF4-FFF2-40B4-BE49-F238E27FC236}">
                <a16:creationId xmlns:a16="http://schemas.microsoft.com/office/drawing/2014/main" id="{1FAA7D73-6E29-AA2E-3C71-619613521A40}"/>
              </a:ext>
            </a:extLst>
          </p:cNvPr>
          <p:cNvSpPr>
            <a:spLocks noChangeArrowheads="1"/>
          </p:cNvSpPr>
          <p:nvPr/>
        </p:nvSpPr>
        <p:spPr bwMode="auto">
          <a:xfrm>
            <a:off x="685800" y="4953000"/>
            <a:ext cx="3886200" cy="762000"/>
          </a:xfrm>
          <a:prstGeom prst="rect">
            <a:avLst/>
          </a:prstGeom>
          <a:solidFill>
            <a:srgbClr val="00808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Render Engine</a:t>
            </a:r>
          </a:p>
        </p:txBody>
      </p:sp>
    </p:spTree>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190</TotalTime>
  <Words>1545</Words>
  <Application>Microsoft Macintosh PowerPoint</Application>
  <PresentationFormat>On-screen Show (4:3)</PresentationFormat>
  <Paragraphs>162</Paragraphs>
  <Slides>32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Times New Roman</vt:lpstr>
      <vt:lpstr>Verdana</vt:lpstr>
      <vt:lpstr>Default Design</vt:lpstr>
      <vt:lpstr>Intro to Animation</vt:lpstr>
      <vt:lpstr>Digital Production Pipeline</vt:lpstr>
      <vt:lpstr>Story</vt:lpstr>
      <vt:lpstr>Visual Development</vt:lpstr>
      <vt:lpstr>Character Design</vt:lpstr>
      <vt:lpstr>PowerPoint Presentation</vt:lpstr>
      <vt:lpstr>Storyboards</vt:lpstr>
      <vt:lpstr>Story Boarding (from “A Bug’s Life”)</vt:lpstr>
      <vt:lpstr>PowerPoint Presentation</vt:lpstr>
      <vt:lpstr>PowerPoint Presentation</vt:lpstr>
      <vt:lpstr>What makes a good storyboard?</vt:lpstr>
      <vt:lpstr>Scene Layout</vt:lpstr>
      <vt:lpstr>Digital Production Pipeline</vt:lpstr>
      <vt:lpstr>Modeling</vt:lpstr>
      <vt:lpstr>PowerPoint Presentation</vt:lpstr>
      <vt:lpstr>PowerPoint Presentation</vt:lpstr>
      <vt:lpstr>Rendering</vt:lpstr>
      <vt:lpstr>Post Production</vt:lpstr>
      <vt:lpstr>PowerPoint Presentation</vt:lpstr>
      <vt:lpstr>Production Pipeline</vt:lpstr>
      <vt:lpstr>Computer Graphics Animation Jobs</vt:lpstr>
      <vt:lpstr>Long List of CG Jobs</vt:lpstr>
      <vt:lpstr>Critical CG Activities</vt:lpstr>
      <vt:lpstr>Maya Terminology</vt:lpstr>
      <vt:lpstr>PowerPoint Presentation</vt:lpstr>
      <vt:lpstr>PowerPoint Presentation</vt:lpstr>
      <vt:lpstr>PowerPoint Presentation</vt:lpstr>
      <vt:lpstr>Maya Dependency Graph</vt:lpstr>
      <vt:lpstr>Important Dependency Graph Nodes</vt:lpstr>
      <vt:lpstr>Maya Rendering Process</vt:lpstr>
      <vt:lpstr>Maya Rendering Process</vt:lpstr>
      <vt:lpstr>Maya Internal Architecture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Nabeel Masih</cp:lastModifiedBy>
  <cp:revision>17</cp:revision>
  <dcterms:created xsi:type="dcterms:W3CDTF">1601-01-01T00:00:00Z</dcterms:created>
  <dcterms:modified xsi:type="dcterms:W3CDTF">2023-02-02T11:08:47Z</dcterms:modified>
</cp:coreProperties>
</file>