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46BA35-53EF-4062-AD3F-12E51B9C91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CF19A60-622E-440A-A113-A2FD7DFB0BF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F489F61-2A1D-44EE-92BD-60AEDD44897F}"/>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97E6AA22-A888-4EB4-BBD8-B411C6CA20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3AD7D18-147F-4C19-9EB4-C1BABC170033}"/>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18884883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6D35E5-77BF-4309-92E3-739E1A7431C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2E5F187-786F-4CA9-BF47-B35ABD25C1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868324-A09E-48F6-97BA-C6240EABD90C}"/>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EFD620F8-3C9D-4A47-A18F-36F4F4AED65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7AF61-4C7F-4D5C-BCC0-00B1DC34A84A}"/>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771174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B0947D-37A1-4679-B256-21DEE83C427C}"/>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C949898B-D79E-484D-90E8-678FB2DCDF71}"/>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5B8A21A-E965-4D16-AF9F-AE624B4498D2}"/>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C5F8ACC9-F352-47DF-A4CF-3A360E7B67C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C252BE-87C1-4BE2-ABA4-D37DEA1F1342}"/>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4116054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125C4-DD92-41D0-BF0C-0C97E3170AA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315A4E-A0A0-45D6-B387-B115EEF93332}"/>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FD2278C-80B6-4B85-8887-EC6199FE6663}"/>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7C705E2D-8D79-487F-90D4-F17A632421FB}"/>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6" name="Footer Placeholder 5">
            <a:extLst>
              <a:ext uri="{FF2B5EF4-FFF2-40B4-BE49-F238E27FC236}">
                <a16:creationId xmlns:a16="http://schemas.microsoft.com/office/drawing/2014/main" id="{036E70F7-1788-432B-BE89-0C28ABAF36E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2E75BEB-1C21-471E-A5D6-47F528D25816}"/>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31304696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02BA7-84E3-4AF8-8D9A-5D9D3268A4C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9141264D-550D-474A-8233-B3EF254D728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26FBE7D-DBF0-4DF2-A380-DE3D749A31C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E23D8CB-7E69-456A-A4F7-B5ADE5F566C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B6CEAAF-959D-459B-839C-C525E850AD39}"/>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BF2B09F-046F-4D1D-8537-EF2A6EC110E5}"/>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8" name="Footer Placeholder 7">
            <a:extLst>
              <a:ext uri="{FF2B5EF4-FFF2-40B4-BE49-F238E27FC236}">
                <a16:creationId xmlns:a16="http://schemas.microsoft.com/office/drawing/2014/main" id="{F4353933-13EC-45DE-B013-46BE7C7D89DF}"/>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3C36380-8FDF-44E7-98B6-1065716A896E}"/>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40599809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ABA76-EC21-4C53-8AA5-A713C9B2FAE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59EA75FD-CB69-4B06-979E-A7CB48453CB4}"/>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4" name="Footer Placeholder 3">
            <a:extLst>
              <a:ext uri="{FF2B5EF4-FFF2-40B4-BE49-F238E27FC236}">
                <a16:creationId xmlns:a16="http://schemas.microsoft.com/office/drawing/2014/main" id="{C01FF3CE-D39D-4C71-9163-ECB24DDDA73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13FB125-1772-4DF9-86A1-6EB2883AE74D}"/>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8336489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3E628E-82CE-4DC0-9AA6-E9BFF18D2288}"/>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3" name="Footer Placeholder 2">
            <a:extLst>
              <a:ext uri="{FF2B5EF4-FFF2-40B4-BE49-F238E27FC236}">
                <a16:creationId xmlns:a16="http://schemas.microsoft.com/office/drawing/2014/main" id="{A6FC6649-BB57-45A2-B5A0-1BE7547C723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10BD857-7884-4A40-8C5D-6914039B373B}"/>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37991775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AFBFF2-A931-459E-B12D-5965F472C1F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2BFD7BF-8552-436C-B029-BC0930646BD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01EAB10D-C7D2-42E9-AB8F-F5B68889BB4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82C135B-0D74-4C5E-8421-2F9FBE9A8F06}"/>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6" name="Footer Placeholder 5">
            <a:extLst>
              <a:ext uri="{FF2B5EF4-FFF2-40B4-BE49-F238E27FC236}">
                <a16:creationId xmlns:a16="http://schemas.microsoft.com/office/drawing/2014/main" id="{0DAEF30B-E3CE-49C1-9948-12C96A5D216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667856F-0776-4D04-9E38-5AC1C25BF93B}"/>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42127326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8504E8-DF9B-4F0C-89F0-76092710362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D164E5B-7594-4027-8B2F-C7C86251B9C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42E3191-5815-4BEA-9A70-042D874D538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E0FC85B-7A79-4F75-BB49-ED6AC54A88EA}"/>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6" name="Footer Placeholder 5">
            <a:extLst>
              <a:ext uri="{FF2B5EF4-FFF2-40B4-BE49-F238E27FC236}">
                <a16:creationId xmlns:a16="http://schemas.microsoft.com/office/drawing/2014/main" id="{D5BED690-B85E-4B2D-BDC9-69F28CB4F6A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C03DA52-FE91-42CB-BA04-6165B40B566F}"/>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40780507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5DD86-CC78-48CF-AF88-7FBF209C56A2}"/>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540FC33-E0FE-4730-8210-2CDE8F3F183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0F6E58-4F76-4868-92D6-527682157730}"/>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9BFFFEA4-1AFC-4BC7-A1A6-CD4C29412B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102DC0-E589-4008-AE4C-855ED9DDFCF8}"/>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4063098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FF66FD5-7E2B-4269-B2DA-8786DEF0046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609F888-040D-46A9-8139-6BB9EFBEBFE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92769E-C432-4BFC-B2F0-50C31D78C0B6}"/>
              </a:ext>
            </a:extLst>
          </p:cNvPr>
          <p:cNvSpPr>
            <a:spLocks noGrp="1"/>
          </p:cNvSpPr>
          <p:nvPr>
            <p:ph type="dt" sz="half" idx="10"/>
          </p:nvPr>
        </p:nvSpPr>
        <p:spPr/>
        <p:txBody>
          <a:body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7A0B8505-5FF7-4BFF-A987-EBDB67343A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D93582-7504-4A4D-A715-64E3B1FDCF5D}"/>
              </a:ext>
            </a:extLst>
          </p:cNvPr>
          <p:cNvSpPr>
            <a:spLocks noGrp="1"/>
          </p:cNvSpPr>
          <p:nvPr>
            <p:ph type="sldNum" sz="quarter" idx="12"/>
          </p:nvPr>
        </p:nvSpPr>
        <p:spPr/>
        <p:txBody>
          <a:bodyPr/>
          <a:lstStyle/>
          <a:p>
            <a:fld id="{075CEE21-C98A-45DE-AEE9-C56CF40674B1}" type="slidenum">
              <a:rPr lang="en-GB" smtClean="0"/>
              <a:t>‹#›</a:t>
            </a:fld>
            <a:endParaRPr lang="en-GB"/>
          </a:p>
        </p:txBody>
      </p:sp>
    </p:spTree>
    <p:extLst>
      <p:ext uri="{BB962C8B-B14F-4D97-AF65-F5344CB8AC3E}">
        <p14:creationId xmlns:p14="http://schemas.microsoft.com/office/powerpoint/2010/main" val="17485862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845C60C-A40D-49FB-B035-1E195981DC8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62C7C3B-40D8-4231-8201-C8652E141D4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34530EF-AED0-44FF-BF22-A5654565957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EC95E0-C230-428A-93A5-6C9707FD797A}" type="datetimeFigureOut">
              <a:rPr lang="en-GB" smtClean="0"/>
              <a:t>02/03/2021</a:t>
            </a:fld>
            <a:endParaRPr lang="en-GB"/>
          </a:p>
        </p:txBody>
      </p:sp>
      <p:sp>
        <p:nvSpPr>
          <p:cNvPr id="5" name="Footer Placeholder 4">
            <a:extLst>
              <a:ext uri="{FF2B5EF4-FFF2-40B4-BE49-F238E27FC236}">
                <a16:creationId xmlns:a16="http://schemas.microsoft.com/office/drawing/2014/main" id="{AA10D8D1-4585-480C-AF69-407DC25FDF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32868D4C-AE3B-41E5-A876-08147EE27FE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5CEE21-C98A-45DE-AEE9-C56CF40674B1}" type="slidenum">
              <a:rPr lang="en-GB" smtClean="0"/>
              <a:t>‹#›</a:t>
            </a:fld>
            <a:endParaRPr lang="en-GB"/>
          </a:p>
        </p:txBody>
      </p:sp>
    </p:spTree>
    <p:extLst>
      <p:ext uri="{BB962C8B-B14F-4D97-AF65-F5344CB8AC3E}">
        <p14:creationId xmlns:p14="http://schemas.microsoft.com/office/powerpoint/2010/main" val="36839055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11.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FF7DD-EFC1-4B96-9BBD-DC6686F13103}"/>
              </a:ext>
            </a:extLst>
          </p:cNvPr>
          <p:cNvSpPr>
            <a:spLocks noGrp="1"/>
          </p:cNvSpPr>
          <p:nvPr>
            <p:ph type="ctrTitle"/>
          </p:nvPr>
        </p:nvSpPr>
        <p:spPr>
          <a:xfrm>
            <a:off x="1524000" y="1122363"/>
            <a:ext cx="9144000" cy="1706562"/>
          </a:xfrm>
        </p:spPr>
        <p:txBody>
          <a:bodyPr>
            <a:normAutofit/>
          </a:bodyPr>
          <a:lstStyle/>
          <a:p>
            <a:r>
              <a:rPr lang="en-GB" sz="5400" dirty="0"/>
              <a:t>Heat Exchanger configurations and </a:t>
            </a:r>
            <a:r>
              <a:rPr lang="en-GB" sz="5400" i="1" dirty="0"/>
              <a:t>LMTD</a:t>
            </a:r>
          </a:p>
        </p:txBody>
      </p:sp>
      <p:sp>
        <p:nvSpPr>
          <p:cNvPr id="3" name="Subtitle 2">
            <a:extLst>
              <a:ext uri="{FF2B5EF4-FFF2-40B4-BE49-F238E27FC236}">
                <a16:creationId xmlns:a16="http://schemas.microsoft.com/office/drawing/2014/main" id="{CFC14862-09A2-449B-B7BB-07249EC92BA3}"/>
              </a:ext>
            </a:extLst>
          </p:cNvPr>
          <p:cNvSpPr>
            <a:spLocks noGrp="1"/>
          </p:cNvSpPr>
          <p:nvPr>
            <p:ph type="subTitle" idx="1"/>
          </p:nvPr>
        </p:nvSpPr>
        <p:spPr>
          <a:xfrm>
            <a:off x="1524000" y="4274820"/>
            <a:ext cx="9144000" cy="982980"/>
          </a:xfrm>
        </p:spPr>
        <p:txBody>
          <a:bodyPr>
            <a:normAutofit/>
          </a:bodyPr>
          <a:lstStyle/>
          <a:p>
            <a:r>
              <a:rPr lang="en-GB" sz="4000" i="1" dirty="0"/>
              <a:t>Rob Goodson</a:t>
            </a:r>
          </a:p>
        </p:txBody>
      </p:sp>
    </p:spTree>
    <p:extLst>
      <p:ext uri="{BB962C8B-B14F-4D97-AF65-F5344CB8AC3E}">
        <p14:creationId xmlns:p14="http://schemas.microsoft.com/office/powerpoint/2010/main" val="215052279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45813D-8A49-4FBF-BA39-BCEA591925BC}"/>
              </a:ext>
            </a:extLst>
          </p:cNvPr>
          <p:cNvSpPr>
            <a:spLocks noGrp="1"/>
          </p:cNvSpPr>
          <p:nvPr>
            <p:ph type="title"/>
          </p:nvPr>
        </p:nvSpPr>
        <p:spPr>
          <a:xfrm>
            <a:off x="838200" y="131445"/>
            <a:ext cx="10515600" cy="708661"/>
          </a:xfrm>
        </p:spPr>
        <p:txBody>
          <a:bodyPr>
            <a:normAutofit/>
          </a:bodyPr>
          <a:lstStyle/>
          <a:p>
            <a:pPr algn="ctr"/>
            <a:r>
              <a:rPr lang="en-GB" sz="4000" dirty="0"/>
              <a:t>Configuration of Heat Exchangers</a:t>
            </a:r>
          </a:p>
        </p:txBody>
      </p:sp>
      <p:sp>
        <p:nvSpPr>
          <p:cNvPr id="3" name="Content Placeholder 2">
            <a:extLst>
              <a:ext uri="{FF2B5EF4-FFF2-40B4-BE49-F238E27FC236}">
                <a16:creationId xmlns:a16="http://schemas.microsoft.com/office/drawing/2014/main" id="{46A480D9-CD12-4D7A-84B9-B3F4BB910BAE}"/>
              </a:ext>
            </a:extLst>
          </p:cNvPr>
          <p:cNvSpPr>
            <a:spLocks noGrp="1"/>
          </p:cNvSpPr>
          <p:nvPr>
            <p:ph idx="1"/>
          </p:nvPr>
        </p:nvSpPr>
        <p:spPr>
          <a:xfrm>
            <a:off x="335280" y="977265"/>
            <a:ext cx="11521440" cy="5498389"/>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At the left end the interface separates the inlet of the hot and the cold streams, where the hot stream is at its hottest temperature and the cold stream is at its coldest temperature; i.e. the greatest temperature difference between the two streams.</a:t>
            </a:r>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endParaRPr lang="en-GB" sz="2200" dirty="0"/>
          </a:p>
          <a:p>
            <a:pPr marL="0" indent="0">
              <a:buNone/>
            </a:pPr>
            <a:r>
              <a:rPr lang="en-GB" sz="2200" dirty="0"/>
              <a:t>It should be obvious from this diagram that both streams are flowing in the same direction, hence this configuration of heat exchanger is known as a </a:t>
            </a:r>
            <a:r>
              <a:rPr lang="en-GB" i="1" dirty="0"/>
              <a:t>parallel flow </a:t>
            </a:r>
            <a:r>
              <a:rPr lang="en-GB" sz="2200" dirty="0"/>
              <a:t>heat exchanger.</a:t>
            </a:r>
          </a:p>
        </p:txBody>
      </p:sp>
      <p:grpSp>
        <p:nvGrpSpPr>
          <p:cNvPr id="4" name="Group 3">
            <a:extLst>
              <a:ext uri="{FF2B5EF4-FFF2-40B4-BE49-F238E27FC236}">
                <a16:creationId xmlns:a16="http://schemas.microsoft.com/office/drawing/2014/main" id="{C7D9BDE0-C641-4773-85EF-342DBB70418C}"/>
              </a:ext>
            </a:extLst>
          </p:cNvPr>
          <p:cNvGrpSpPr/>
          <p:nvPr/>
        </p:nvGrpSpPr>
        <p:grpSpPr>
          <a:xfrm>
            <a:off x="4289096" y="2167654"/>
            <a:ext cx="3613807" cy="2428875"/>
            <a:chOff x="4130114" y="2095089"/>
            <a:chExt cx="3613807" cy="2428875"/>
          </a:xfrm>
        </p:grpSpPr>
        <p:grpSp>
          <p:nvGrpSpPr>
            <p:cNvPr id="5" name="Group 4">
              <a:extLst>
                <a:ext uri="{FF2B5EF4-FFF2-40B4-BE49-F238E27FC236}">
                  <a16:creationId xmlns:a16="http://schemas.microsoft.com/office/drawing/2014/main" id="{24850138-635D-4795-AA1E-703697712B6F}"/>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7E7EA7CC-495C-4AAE-B79F-FB1565BA2D4B}"/>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AC3DDE7F-DF06-4032-9F6C-54DFCBF8EBD7}"/>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EEAAD438-D586-4886-BA83-00CAF0CF150E}"/>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D7B9776A-04BA-4031-8DB2-811BB06D9BDC}"/>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3C6F0772-CD92-43EB-9640-2CBD67253CB4}"/>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94ECE3A2-5499-4BA8-94A2-765B8E794B99}"/>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B6C456DD-C126-4600-B8D2-D2F8CC8EEFBB}"/>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A12D5F0C-FD54-4BE0-949D-67181C2A3A85}"/>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B0DCDD80-1362-4CA1-82FE-2942054F629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15013C96-8447-4DBC-B981-A7E284C31A4E}"/>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C058FCBF-0AE9-47D0-8418-F0A7AC0CD049}"/>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FA9633B2-EE37-4E31-A25B-8D4DBACC8B86}"/>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A2ABF814-6F99-4E45-BB86-C96E3B06F7A0}"/>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3EBADF66-20A5-46BB-A40C-CA924761E25F}"/>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5BC5E14F-37C2-4E8E-BEF4-8ACC64487562}"/>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259DFD01-A420-424B-B634-991591C6A877}"/>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59F9182B-478B-4013-AF3B-33EBB0F6A244}"/>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04C894BD-83F4-47A5-B406-EFC8BDAF0002}"/>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90AEBD04-5510-4125-800F-1FE1B81FA00D}"/>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A5F2AA63-9654-4B8A-B05E-AEEFC1E60C45}"/>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4093074B-4014-4692-9036-D81FF5E8C070}"/>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24FD37CB-E858-4D29-9BD9-D54CD174B4BD}"/>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B30877FB-1872-48D9-A00A-508951F8E0C8}"/>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04967CA6-BCF3-4EBB-9FAB-318E82C657DA}"/>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82DAF0FC-C3C4-4428-BF7F-21A6B242AEA0}"/>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30A1CA82-AADD-4CF6-BCFB-5D2D93064FAB}"/>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03FB0B59-5E0D-45A6-99A7-D5198DC0B2F1}"/>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65CA42B2-D05F-4080-A176-4CD024AEBD4E}"/>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9944C247-CA0F-4FC0-9472-1F838478C7DD}"/>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098C60FA-3AC2-4078-AD1E-3D09D8D64D75}"/>
                </a:ext>
              </a:extLst>
            </p:cNvPr>
            <p:cNvCxnSpPr/>
            <p:nvPr/>
          </p:nvCxnSpPr>
          <p:spPr>
            <a:xfrm flipV="1">
              <a:off x="7532476" y="2125679"/>
              <a:ext cx="0" cy="62237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7A3EFA18-2CCE-44F3-B8B5-6FFEBCA58653}"/>
                </a:ext>
              </a:extLst>
            </p:cNvPr>
            <p:cNvCxnSpPr>
              <a:cxnSpLocks/>
            </p:cNvCxnSpPr>
            <p:nvPr/>
          </p:nvCxnSpPr>
          <p:spPr>
            <a:xfrm>
              <a:off x="5056094" y="3089479"/>
              <a:ext cx="1724695" cy="1"/>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47100C85-7D3D-4821-A180-3C277AB8D03A}"/>
                </a:ext>
              </a:extLst>
            </p:cNvPr>
            <p:cNvCxnSpPr>
              <a:cxnSpLocks/>
            </p:cNvCxnSpPr>
            <p:nvPr/>
          </p:nvCxnSpPr>
          <p:spPr>
            <a:xfrm>
              <a:off x="4388505" y="2121899"/>
              <a:ext cx="0" cy="756844"/>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571B61E4-74FE-43C0-8CD5-C12B04D6DA78}"/>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022F6F6C-5609-4C9B-AA9A-91798EB1AA38}"/>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0" name="TextBox 39">
            <a:extLst>
              <a:ext uri="{FF2B5EF4-FFF2-40B4-BE49-F238E27FC236}">
                <a16:creationId xmlns:a16="http://schemas.microsoft.com/office/drawing/2014/main" id="{AF1310B4-BF77-481E-B8C7-6C7ED1E87F82}"/>
              </a:ext>
            </a:extLst>
          </p:cNvPr>
          <p:cNvSpPr txBox="1"/>
          <p:nvPr/>
        </p:nvSpPr>
        <p:spPr>
          <a:xfrm>
            <a:off x="3356875" y="2041924"/>
            <a:ext cx="818767" cy="430887"/>
          </a:xfrm>
          <a:prstGeom prst="rect">
            <a:avLst/>
          </a:prstGeom>
          <a:noFill/>
        </p:spPr>
        <p:txBody>
          <a:bodyPr wrap="square" rtlCol="0">
            <a:spAutoFit/>
          </a:bodyPr>
          <a:lstStyle/>
          <a:p>
            <a:r>
              <a:rPr lang="en-GB" sz="2200" dirty="0" err="1"/>
              <a:t>T</a:t>
            </a:r>
            <a:r>
              <a:rPr lang="en-GB" sz="2200" baseline="-25000" dirty="0" err="1"/>
              <a:t>C,in</a:t>
            </a:r>
            <a:endParaRPr lang="en-GB" sz="2200" dirty="0"/>
          </a:p>
        </p:txBody>
      </p:sp>
      <p:sp>
        <p:nvSpPr>
          <p:cNvPr id="41" name="TextBox 40">
            <a:extLst>
              <a:ext uri="{FF2B5EF4-FFF2-40B4-BE49-F238E27FC236}">
                <a16:creationId xmlns:a16="http://schemas.microsoft.com/office/drawing/2014/main" id="{1460BFEE-43D5-450C-A636-D58056A186B7}"/>
              </a:ext>
            </a:extLst>
          </p:cNvPr>
          <p:cNvSpPr txBox="1"/>
          <p:nvPr/>
        </p:nvSpPr>
        <p:spPr>
          <a:xfrm>
            <a:off x="3362784" y="4119003"/>
            <a:ext cx="818767" cy="430887"/>
          </a:xfrm>
          <a:prstGeom prst="rect">
            <a:avLst/>
          </a:prstGeom>
          <a:noFill/>
        </p:spPr>
        <p:txBody>
          <a:bodyPr wrap="square" rtlCol="0">
            <a:spAutoFit/>
          </a:bodyPr>
          <a:lstStyle/>
          <a:p>
            <a:r>
              <a:rPr lang="en-GB" sz="2200" dirty="0" err="1"/>
              <a:t>T</a:t>
            </a:r>
            <a:r>
              <a:rPr lang="en-GB" sz="2200" baseline="-25000" dirty="0" err="1"/>
              <a:t>H,in</a:t>
            </a:r>
            <a:endParaRPr lang="en-GB" sz="2200" dirty="0"/>
          </a:p>
        </p:txBody>
      </p:sp>
      <p:sp>
        <p:nvSpPr>
          <p:cNvPr id="42" name="TextBox 41">
            <a:extLst>
              <a:ext uri="{FF2B5EF4-FFF2-40B4-BE49-F238E27FC236}">
                <a16:creationId xmlns:a16="http://schemas.microsoft.com/office/drawing/2014/main" id="{5C8A1DFC-D88E-44C2-89CC-83478C984429}"/>
              </a:ext>
            </a:extLst>
          </p:cNvPr>
          <p:cNvSpPr txBox="1"/>
          <p:nvPr/>
        </p:nvSpPr>
        <p:spPr>
          <a:xfrm>
            <a:off x="8108750" y="2041924"/>
            <a:ext cx="818767" cy="430887"/>
          </a:xfrm>
          <a:prstGeom prst="rect">
            <a:avLst/>
          </a:prstGeom>
          <a:noFill/>
        </p:spPr>
        <p:txBody>
          <a:bodyPr wrap="square" rtlCol="0">
            <a:spAutoFit/>
          </a:bodyPr>
          <a:lstStyle/>
          <a:p>
            <a:r>
              <a:rPr lang="en-GB" sz="2200" dirty="0" err="1"/>
              <a:t>T</a:t>
            </a:r>
            <a:r>
              <a:rPr lang="en-GB" sz="2200" baseline="-25000" dirty="0" err="1"/>
              <a:t>C,out</a:t>
            </a:r>
            <a:endParaRPr lang="en-GB" sz="2200" dirty="0"/>
          </a:p>
        </p:txBody>
      </p:sp>
      <p:sp>
        <p:nvSpPr>
          <p:cNvPr id="43" name="TextBox 42">
            <a:extLst>
              <a:ext uri="{FF2B5EF4-FFF2-40B4-BE49-F238E27FC236}">
                <a16:creationId xmlns:a16="http://schemas.microsoft.com/office/drawing/2014/main" id="{A88CE991-E7CD-4624-8CD1-864B22AD03CF}"/>
              </a:ext>
            </a:extLst>
          </p:cNvPr>
          <p:cNvSpPr txBox="1"/>
          <p:nvPr/>
        </p:nvSpPr>
        <p:spPr>
          <a:xfrm>
            <a:off x="8108750" y="4070243"/>
            <a:ext cx="818767" cy="430887"/>
          </a:xfrm>
          <a:prstGeom prst="rect">
            <a:avLst/>
          </a:prstGeom>
          <a:noFill/>
        </p:spPr>
        <p:txBody>
          <a:bodyPr wrap="square" rtlCol="0">
            <a:spAutoFit/>
          </a:bodyPr>
          <a:lstStyle/>
          <a:p>
            <a:r>
              <a:rPr lang="en-GB" sz="2200" dirty="0" err="1"/>
              <a:t>T</a:t>
            </a:r>
            <a:r>
              <a:rPr lang="en-GB" sz="2200" baseline="-25000" dirty="0" err="1"/>
              <a:t>H,out</a:t>
            </a:r>
            <a:endParaRPr lang="en-GB" sz="2200" dirty="0"/>
          </a:p>
        </p:txBody>
      </p:sp>
      <p:sp>
        <p:nvSpPr>
          <p:cNvPr id="44" name="TextBox 43">
            <a:extLst>
              <a:ext uri="{FF2B5EF4-FFF2-40B4-BE49-F238E27FC236}">
                <a16:creationId xmlns:a16="http://schemas.microsoft.com/office/drawing/2014/main" id="{42945F73-0C8B-4CDD-BE21-A3554678DDDB}"/>
              </a:ext>
            </a:extLst>
          </p:cNvPr>
          <p:cNvSpPr txBox="1"/>
          <p:nvPr/>
        </p:nvSpPr>
        <p:spPr>
          <a:xfrm>
            <a:off x="662209" y="2853971"/>
            <a:ext cx="3027045" cy="430887"/>
          </a:xfrm>
          <a:prstGeom prst="rect">
            <a:avLst/>
          </a:prstGeom>
          <a:noFill/>
        </p:spPr>
        <p:txBody>
          <a:bodyPr wrap="square" rtlCol="0">
            <a:spAutoFit/>
          </a:bodyPr>
          <a:lstStyle/>
          <a:p>
            <a:r>
              <a:rPr lang="en-GB" sz="2200" dirty="0"/>
              <a:t>Heat Exchanger interface</a:t>
            </a:r>
          </a:p>
        </p:txBody>
      </p:sp>
      <p:cxnSp>
        <p:nvCxnSpPr>
          <p:cNvPr id="46" name="Straight Arrow Connector 45">
            <a:extLst>
              <a:ext uri="{FF2B5EF4-FFF2-40B4-BE49-F238E27FC236}">
                <a16:creationId xmlns:a16="http://schemas.microsoft.com/office/drawing/2014/main" id="{B634DA95-B6CE-46C4-9544-967726383BE4}"/>
              </a:ext>
            </a:extLst>
          </p:cNvPr>
          <p:cNvCxnSpPr/>
          <p:nvPr/>
        </p:nvCxnSpPr>
        <p:spPr>
          <a:xfrm>
            <a:off x="3671911" y="3048278"/>
            <a:ext cx="1135698" cy="333813"/>
          </a:xfrm>
          <a:prstGeom prst="straightConnector1">
            <a:avLst/>
          </a:prstGeom>
          <a:ln>
            <a:tailEnd type="triangle"/>
          </a:ln>
        </p:spPr>
        <p:style>
          <a:lnRef idx="3">
            <a:schemeClr val="accent3"/>
          </a:lnRef>
          <a:fillRef idx="0">
            <a:schemeClr val="accent3"/>
          </a:fillRef>
          <a:effectRef idx="2">
            <a:schemeClr val="accent3"/>
          </a:effectRef>
          <a:fontRef idx="minor">
            <a:schemeClr val="tx1"/>
          </a:fontRef>
        </p:style>
      </p:cxnSp>
      <p:sp>
        <p:nvSpPr>
          <p:cNvPr id="47" name="TextBox 46">
            <a:extLst>
              <a:ext uri="{FF2B5EF4-FFF2-40B4-BE49-F238E27FC236}">
                <a16:creationId xmlns:a16="http://schemas.microsoft.com/office/drawing/2014/main" id="{C7C13770-918D-49B5-A1CF-0C4AF899D848}"/>
              </a:ext>
            </a:extLst>
          </p:cNvPr>
          <p:cNvSpPr txBox="1"/>
          <p:nvPr/>
        </p:nvSpPr>
        <p:spPr>
          <a:xfrm>
            <a:off x="3932872" y="3184924"/>
            <a:ext cx="340158" cy="461665"/>
          </a:xfrm>
          <a:prstGeom prst="rect">
            <a:avLst/>
          </a:prstGeom>
          <a:noFill/>
        </p:spPr>
        <p:txBody>
          <a:bodyPr wrap="none" rtlCol="0">
            <a:spAutoFit/>
          </a:bodyPr>
          <a:lstStyle/>
          <a:p>
            <a:r>
              <a:rPr lang="en-GB" sz="2400" dirty="0"/>
              <a:t>1</a:t>
            </a:r>
          </a:p>
        </p:txBody>
      </p:sp>
      <p:sp>
        <p:nvSpPr>
          <p:cNvPr id="48" name="TextBox 47">
            <a:extLst>
              <a:ext uri="{FF2B5EF4-FFF2-40B4-BE49-F238E27FC236}">
                <a16:creationId xmlns:a16="http://schemas.microsoft.com/office/drawing/2014/main" id="{EF081D2B-4134-4513-BA1E-65045815769C}"/>
              </a:ext>
            </a:extLst>
          </p:cNvPr>
          <p:cNvSpPr txBox="1"/>
          <p:nvPr/>
        </p:nvSpPr>
        <p:spPr>
          <a:xfrm>
            <a:off x="7897030" y="3151258"/>
            <a:ext cx="340158" cy="461665"/>
          </a:xfrm>
          <a:prstGeom prst="rect">
            <a:avLst/>
          </a:prstGeom>
          <a:noFill/>
        </p:spPr>
        <p:txBody>
          <a:bodyPr wrap="none" rtlCol="0">
            <a:spAutoFit/>
          </a:bodyPr>
          <a:lstStyle/>
          <a:p>
            <a:r>
              <a:rPr lang="en-GB" sz="2400" dirty="0"/>
              <a:t>2</a:t>
            </a:r>
          </a:p>
        </p:txBody>
      </p:sp>
    </p:spTree>
    <p:extLst>
      <p:ext uri="{BB962C8B-B14F-4D97-AF65-F5344CB8AC3E}">
        <p14:creationId xmlns:p14="http://schemas.microsoft.com/office/powerpoint/2010/main" val="33367095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F5ED56-D0CD-4DB5-B21D-8644B3849588}"/>
              </a:ext>
            </a:extLst>
          </p:cNvPr>
          <p:cNvSpPr>
            <a:spLocks noGrp="1"/>
          </p:cNvSpPr>
          <p:nvPr>
            <p:ph type="title"/>
          </p:nvPr>
        </p:nvSpPr>
        <p:spPr>
          <a:xfrm>
            <a:off x="838200" y="108586"/>
            <a:ext cx="10515600" cy="674370"/>
          </a:xfrm>
        </p:spPr>
        <p:txBody>
          <a:bodyPr>
            <a:normAutofit/>
          </a:bodyPr>
          <a:lstStyle/>
          <a:p>
            <a:pPr algn="ctr"/>
            <a:r>
              <a:rPr lang="en-GB" sz="4000" dirty="0"/>
              <a:t>Parallel flow heat exchanger</a:t>
            </a:r>
          </a:p>
        </p:txBody>
      </p:sp>
      <p:sp>
        <p:nvSpPr>
          <p:cNvPr id="3" name="Content Placeholder 2">
            <a:extLst>
              <a:ext uri="{FF2B5EF4-FFF2-40B4-BE49-F238E27FC236}">
                <a16:creationId xmlns:a16="http://schemas.microsoft.com/office/drawing/2014/main" id="{CA8B5361-FACD-4CD7-8D57-027C2273336B}"/>
              </a:ext>
            </a:extLst>
          </p:cNvPr>
          <p:cNvSpPr>
            <a:spLocks noGrp="1"/>
          </p:cNvSpPr>
          <p:nvPr>
            <p:ph idx="1"/>
          </p:nvPr>
        </p:nvSpPr>
        <p:spPr>
          <a:xfrm>
            <a:off x="320040" y="782956"/>
            <a:ext cx="11544300" cy="5755004"/>
          </a:xfrm>
        </p:spPr>
        <p:txBody>
          <a:bodyPr>
            <a:normAutofit/>
          </a:bodyPr>
          <a:lstStyle/>
          <a:p>
            <a:pPr marL="0" indent="0">
              <a:buNone/>
            </a:pPr>
            <a:r>
              <a:rPr lang="en-GB" sz="2200" dirty="0">
                <a:ea typeface="Calibri" panose="020F0502020204030204" pitchFamily="34" charset="0"/>
              </a:rPr>
              <a:t>I</a:t>
            </a:r>
            <a:r>
              <a:rPr lang="en-GB" sz="2200" dirty="0">
                <a:effectLst/>
                <a:ea typeface="Calibri" panose="020F0502020204030204" pitchFamily="34" charset="0"/>
              </a:rPr>
              <a:t>n the parallel heat exchanger shown previously, the rate of heat transfer will be at its greatest at the left-hand end (inlet of both streams).</a:t>
            </a:r>
          </a:p>
          <a:p>
            <a:pPr marL="0" indent="0">
              <a:buNone/>
            </a:pPr>
            <a:r>
              <a:rPr lang="en-GB" sz="2200" dirty="0">
                <a:effectLst/>
                <a:ea typeface="Calibri" panose="020F0502020204030204" pitchFamily="34" charset="0"/>
              </a:rPr>
              <a:t>As the hot stream cools as it passes along the length of the interface, and consequently, the cold stream warms, the rate of heat transfer will diminish.  </a:t>
            </a:r>
          </a:p>
          <a:p>
            <a:pPr marL="0" indent="0">
              <a:buNone/>
            </a:pPr>
            <a:r>
              <a:rPr lang="en-GB" sz="2200">
                <a:effectLst/>
                <a:ea typeface="Calibri" panose="020F0502020204030204" pitchFamily="34" charset="0"/>
              </a:rPr>
              <a:t>As </a:t>
            </a:r>
            <a:r>
              <a:rPr lang="en-GB" sz="2200" dirty="0">
                <a:effectLst/>
                <a:ea typeface="Calibri" panose="020F0502020204030204" pitchFamily="34" charset="0"/>
              </a:rPr>
              <a:t>can be seen in the following graph, there is essentially an exponential decay in the temperature of the hot stream along the length of the interface, and an exponential rise in the temperature of the cold </a:t>
            </a:r>
            <a:r>
              <a:rPr lang="en-GB" sz="2200">
                <a:effectLst/>
                <a:ea typeface="Calibri" panose="020F0502020204030204" pitchFamily="34" charset="0"/>
              </a:rPr>
              <a:t>stream.</a:t>
            </a:r>
          </a:p>
          <a:p>
            <a:pPr marL="0" indent="0">
              <a:buNone/>
            </a:pPr>
            <a:endParaRPr lang="en-GB" sz="2200" dirty="0"/>
          </a:p>
        </p:txBody>
      </p:sp>
      <p:pic>
        <p:nvPicPr>
          <p:cNvPr id="1026" name="Picture 2" descr="LMTD of parallel flow heat exchanger Counter flow heat exchanger | Download  Scientific Diagram">
            <a:extLst>
              <a:ext uri="{FF2B5EF4-FFF2-40B4-BE49-F238E27FC236}">
                <a16:creationId xmlns:a16="http://schemas.microsoft.com/office/drawing/2014/main" id="{71A1E687-BD38-4E93-B67F-2EC85578D7D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5948" y="3007522"/>
            <a:ext cx="6100103" cy="374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2898485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8E1638-D1A9-44E8-B391-CC38DEA786E3}"/>
              </a:ext>
            </a:extLst>
          </p:cNvPr>
          <p:cNvSpPr>
            <a:spLocks noGrp="1"/>
          </p:cNvSpPr>
          <p:nvPr>
            <p:ph idx="1"/>
          </p:nvPr>
        </p:nvSpPr>
        <p:spPr>
          <a:xfrm>
            <a:off x="245745" y="908686"/>
            <a:ext cx="11681460" cy="5566409"/>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This means that most of the heat transfer for a parallel flow heat exchanger occurs near the inlet of the hot and cold streams; i.e. the left end in the diagram below.  </a:t>
            </a:r>
          </a:p>
          <a:p>
            <a:pPr marL="0" indent="0">
              <a:buNone/>
            </a:pPr>
            <a:r>
              <a:rPr lang="en-GB" sz="2200" dirty="0">
                <a:effectLst/>
                <a:ea typeface="Calibri" panose="020F0502020204030204" pitchFamily="34" charset="0"/>
                <a:cs typeface="Times New Roman" panose="02020603050405020304" pitchFamily="18" charset="0"/>
              </a:rPr>
              <a:t>As the temperatures of the two streams approach one another, less heat is transferred as a result of a diminishing temperature difference </a:t>
            </a:r>
            <a:r>
              <a:rPr lang="el-GR" sz="2200" i="1" dirty="0">
                <a:effectLst/>
                <a:ea typeface="Calibri" panose="020F0502020204030204" pitchFamily="34" charset="0"/>
                <a:cs typeface="Times New Roman" panose="02020603050405020304" pitchFamily="18" charset="0"/>
              </a:rPr>
              <a:t>Δ</a:t>
            </a:r>
            <a:r>
              <a:rPr lang="en-GB" sz="2200" i="1" dirty="0">
                <a:effectLst/>
                <a:ea typeface="Calibri" panose="020F0502020204030204" pitchFamily="34" charset="0"/>
                <a:cs typeface="Times New Roman" panose="02020603050405020304" pitchFamily="18" charset="0"/>
              </a:rPr>
              <a:t>T</a:t>
            </a:r>
            <a:r>
              <a:rPr lang="en-GB" sz="2200" dirty="0">
                <a:effectLst/>
                <a:ea typeface="Calibri" panose="020F0502020204030204" pitchFamily="34" charset="0"/>
                <a:cs typeface="Times New Roman" panose="02020603050405020304" pitchFamily="18" charset="0"/>
              </a:rPr>
              <a:t>.  </a:t>
            </a:r>
          </a:p>
          <a:p>
            <a:pPr marL="0" indent="0">
              <a:buNone/>
            </a:pPr>
            <a:r>
              <a:rPr lang="en-GB" sz="2200" i="1" dirty="0">
                <a:effectLst/>
                <a:ea typeface="Calibri" panose="020F0502020204030204" pitchFamily="34" charset="0"/>
                <a:cs typeface="Times New Roman" panose="02020603050405020304" pitchFamily="18" charset="0"/>
              </a:rPr>
              <a:t>NOTE</a:t>
            </a:r>
            <a:r>
              <a:rPr lang="en-GB" sz="2200" dirty="0">
                <a:effectLst/>
                <a:ea typeface="Calibri" panose="020F0502020204030204" pitchFamily="34" charset="0"/>
                <a:cs typeface="Times New Roman" panose="02020603050405020304" pitchFamily="18" charset="0"/>
              </a:rPr>
              <a:t>: It is the case that the outlet temperature of the cold stream can never reach the outlet temperature of the hot stream.</a:t>
            </a:r>
          </a:p>
          <a:p>
            <a:pPr marL="0" indent="0">
              <a:buNone/>
            </a:pPr>
            <a:endParaRPr lang="en-GB" sz="2200" dirty="0"/>
          </a:p>
        </p:txBody>
      </p:sp>
      <p:sp>
        <p:nvSpPr>
          <p:cNvPr id="4" name="Title 1">
            <a:extLst>
              <a:ext uri="{FF2B5EF4-FFF2-40B4-BE49-F238E27FC236}">
                <a16:creationId xmlns:a16="http://schemas.microsoft.com/office/drawing/2014/main" id="{AEE031F2-9434-4F5C-B8F2-CCF4B8659F95}"/>
              </a:ext>
            </a:extLst>
          </p:cNvPr>
          <p:cNvSpPr>
            <a:spLocks noGrp="1"/>
          </p:cNvSpPr>
          <p:nvPr>
            <p:ph type="title"/>
          </p:nvPr>
        </p:nvSpPr>
        <p:spPr>
          <a:xfrm>
            <a:off x="838200" y="142875"/>
            <a:ext cx="10515600" cy="765811"/>
          </a:xfrm>
        </p:spPr>
        <p:txBody>
          <a:bodyPr>
            <a:normAutofit/>
          </a:bodyPr>
          <a:lstStyle/>
          <a:p>
            <a:pPr algn="ctr"/>
            <a:r>
              <a:rPr lang="en-GB" sz="4000" dirty="0"/>
              <a:t>Parallel flow heat exchanger</a:t>
            </a:r>
          </a:p>
        </p:txBody>
      </p:sp>
      <p:pic>
        <p:nvPicPr>
          <p:cNvPr id="5" name="Picture 2" descr="LMTD of parallel flow heat exchanger Counter flow heat exchanger | Download  Scientific Diagram">
            <a:extLst>
              <a:ext uri="{FF2B5EF4-FFF2-40B4-BE49-F238E27FC236}">
                <a16:creationId xmlns:a16="http://schemas.microsoft.com/office/drawing/2014/main" id="{D4F8ED65-2855-415C-AE17-F7B20A39B36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5948" y="3007522"/>
            <a:ext cx="6100103" cy="37418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15435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2F758-C1B3-4615-8D69-E4DA5954184A}"/>
              </a:ext>
            </a:extLst>
          </p:cNvPr>
          <p:cNvSpPr>
            <a:spLocks noGrp="1"/>
          </p:cNvSpPr>
          <p:nvPr>
            <p:ph type="title"/>
          </p:nvPr>
        </p:nvSpPr>
        <p:spPr>
          <a:xfrm>
            <a:off x="838200" y="119380"/>
            <a:ext cx="10515600" cy="675005"/>
          </a:xfrm>
        </p:spPr>
        <p:txBody>
          <a:bodyPr>
            <a:normAutofit/>
          </a:bodyPr>
          <a:lstStyle/>
          <a:p>
            <a:pPr algn="ctr"/>
            <a:r>
              <a:rPr lang="en-GB" sz="4000" dirty="0"/>
              <a:t>Counter-flow heat exchangers</a:t>
            </a:r>
          </a:p>
        </p:txBody>
      </p:sp>
      <p:sp>
        <p:nvSpPr>
          <p:cNvPr id="3" name="Content Placeholder 2">
            <a:extLst>
              <a:ext uri="{FF2B5EF4-FFF2-40B4-BE49-F238E27FC236}">
                <a16:creationId xmlns:a16="http://schemas.microsoft.com/office/drawing/2014/main" id="{3F29D873-6B49-436A-878E-852286AE2A26}"/>
              </a:ext>
            </a:extLst>
          </p:cNvPr>
          <p:cNvSpPr>
            <a:spLocks noGrp="1"/>
          </p:cNvSpPr>
          <p:nvPr>
            <p:ph idx="1"/>
          </p:nvPr>
        </p:nvSpPr>
        <p:spPr>
          <a:xfrm>
            <a:off x="331469" y="840105"/>
            <a:ext cx="11538585" cy="5795010"/>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In a counter-flow heat exchanger, the interface separates the hottest region of the hot stream (the inlet), and the warmest region of the cold stream (the outlet).  This can be seen at the left end in the following diagram.</a:t>
            </a: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r>
              <a:rPr lang="en-GB" sz="2200" dirty="0"/>
              <a:t>It should be obvious from this diagram that both streams are flowing in opposite directions, hence this configuration of heat exchanger is known as a </a:t>
            </a:r>
            <a:r>
              <a:rPr lang="en-GB" sz="2400" i="1" dirty="0"/>
              <a:t>counter-flow </a:t>
            </a:r>
            <a:r>
              <a:rPr lang="en-GB" sz="2200" dirty="0"/>
              <a:t>heat exchanger.</a:t>
            </a:r>
          </a:p>
          <a:p>
            <a:pPr marL="0" indent="0">
              <a:buNone/>
            </a:pPr>
            <a:endParaRPr lang="en-GB" sz="2200" dirty="0">
              <a:effectLst/>
              <a:ea typeface="Calibri" panose="020F0502020204030204" pitchFamily="34" charset="0"/>
              <a:cs typeface="Times New Roman" panose="02020603050405020304" pitchFamily="18" charset="0"/>
            </a:endParaRPr>
          </a:p>
        </p:txBody>
      </p:sp>
      <p:grpSp>
        <p:nvGrpSpPr>
          <p:cNvPr id="4" name="Group 3">
            <a:extLst>
              <a:ext uri="{FF2B5EF4-FFF2-40B4-BE49-F238E27FC236}">
                <a16:creationId xmlns:a16="http://schemas.microsoft.com/office/drawing/2014/main" id="{B01F7789-A63C-4654-98C6-3FA94BF9002A}"/>
              </a:ext>
            </a:extLst>
          </p:cNvPr>
          <p:cNvGrpSpPr/>
          <p:nvPr/>
        </p:nvGrpSpPr>
        <p:grpSpPr>
          <a:xfrm>
            <a:off x="3986201" y="2127649"/>
            <a:ext cx="3613807" cy="2428875"/>
            <a:chOff x="4130114" y="2095089"/>
            <a:chExt cx="3613807" cy="2428875"/>
          </a:xfrm>
        </p:grpSpPr>
        <p:grpSp>
          <p:nvGrpSpPr>
            <p:cNvPr id="5" name="Group 4">
              <a:extLst>
                <a:ext uri="{FF2B5EF4-FFF2-40B4-BE49-F238E27FC236}">
                  <a16:creationId xmlns:a16="http://schemas.microsoft.com/office/drawing/2014/main" id="{FCDA5D7B-AA37-40E6-93F9-66AB7B8E7967}"/>
                </a:ext>
              </a:extLst>
            </p:cNvPr>
            <p:cNvGrpSpPr/>
            <p:nvPr/>
          </p:nvGrpSpPr>
          <p:grpSpPr>
            <a:xfrm>
              <a:off x="4130114" y="2095089"/>
              <a:ext cx="3613807" cy="2428875"/>
              <a:chOff x="3257549" y="2017395"/>
              <a:chExt cx="3613807" cy="2428875"/>
            </a:xfrm>
          </p:grpSpPr>
          <p:grpSp>
            <p:nvGrpSpPr>
              <p:cNvPr id="14" name="Group 13">
                <a:extLst>
                  <a:ext uri="{FF2B5EF4-FFF2-40B4-BE49-F238E27FC236}">
                    <a16:creationId xmlns:a16="http://schemas.microsoft.com/office/drawing/2014/main" id="{8E580464-37D8-4218-BCE4-7940294B20D1}"/>
                  </a:ext>
                </a:extLst>
              </p:cNvPr>
              <p:cNvGrpSpPr/>
              <p:nvPr/>
            </p:nvGrpSpPr>
            <p:grpSpPr>
              <a:xfrm rot="10800000">
                <a:off x="6284595" y="3231833"/>
                <a:ext cx="548640" cy="1214437"/>
                <a:chOff x="3257550" y="2017395"/>
                <a:chExt cx="548640" cy="1214437"/>
              </a:xfrm>
            </p:grpSpPr>
            <p:cxnSp>
              <p:nvCxnSpPr>
                <p:cNvPr id="38" name="Straight Connector 37">
                  <a:extLst>
                    <a:ext uri="{FF2B5EF4-FFF2-40B4-BE49-F238E27FC236}">
                      <a16:creationId xmlns:a16="http://schemas.microsoft.com/office/drawing/2014/main" id="{62B68859-89CF-40A9-B5AD-5C2DB4E68D3C}"/>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9" name="Arc 38">
                  <a:extLst>
                    <a:ext uri="{FF2B5EF4-FFF2-40B4-BE49-F238E27FC236}">
                      <a16:creationId xmlns:a16="http://schemas.microsoft.com/office/drawing/2014/main" id="{E756E06F-6269-4567-96E5-3168B138F0B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grpSp>
            <p:nvGrpSpPr>
              <p:cNvPr id="15" name="Group 14">
                <a:extLst>
                  <a:ext uri="{FF2B5EF4-FFF2-40B4-BE49-F238E27FC236}">
                    <a16:creationId xmlns:a16="http://schemas.microsoft.com/office/drawing/2014/main" id="{079F01E3-FAB3-411B-B529-3B43D6EB2F5F}"/>
                  </a:ext>
                </a:extLst>
              </p:cNvPr>
              <p:cNvGrpSpPr/>
              <p:nvPr/>
            </p:nvGrpSpPr>
            <p:grpSpPr>
              <a:xfrm>
                <a:off x="3257550" y="2017395"/>
                <a:ext cx="3613806" cy="1214438"/>
                <a:chOff x="3257550" y="2017395"/>
                <a:chExt cx="3613806" cy="1214438"/>
              </a:xfrm>
            </p:grpSpPr>
            <p:grpSp>
              <p:nvGrpSpPr>
                <p:cNvPr id="32" name="Group 31">
                  <a:extLst>
                    <a:ext uri="{FF2B5EF4-FFF2-40B4-BE49-F238E27FC236}">
                      <a16:creationId xmlns:a16="http://schemas.microsoft.com/office/drawing/2014/main" id="{26C01FCB-9120-4E0D-9925-D13290EA3EB6}"/>
                    </a:ext>
                  </a:extLst>
                </p:cNvPr>
                <p:cNvGrpSpPr/>
                <p:nvPr/>
              </p:nvGrpSpPr>
              <p:grpSpPr>
                <a:xfrm>
                  <a:off x="3257550" y="2017395"/>
                  <a:ext cx="548640" cy="1214437"/>
                  <a:chOff x="3257550" y="2017395"/>
                  <a:chExt cx="548640" cy="1214437"/>
                </a:xfrm>
              </p:grpSpPr>
              <p:cxnSp>
                <p:nvCxnSpPr>
                  <p:cNvPr id="36" name="Straight Connector 35">
                    <a:extLst>
                      <a:ext uri="{FF2B5EF4-FFF2-40B4-BE49-F238E27FC236}">
                        <a16:creationId xmlns:a16="http://schemas.microsoft.com/office/drawing/2014/main" id="{CAFF2A24-405E-47FE-AE52-2199E1BB6741}"/>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7" name="Arc 36">
                    <a:extLst>
                      <a:ext uri="{FF2B5EF4-FFF2-40B4-BE49-F238E27FC236}">
                        <a16:creationId xmlns:a16="http://schemas.microsoft.com/office/drawing/2014/main" id="{AD3EE2EC-EBF4-4F3C-89F5-9F5A6480D164}"/>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33" name="Straight Connector 32">
                  <a:extLst>
                    <a:ext uri="{FF2B5EF4-FFF2-40B4-BE49-F238E27FC236}">
                      <a16:creationId xmlns:a16="http://schemas.microsoft.com/office/drawing/2014/main" id="{D64E7A90-1C55-454B-B95F-CB6576096354}"/>
                    </a:ext>
                  </a:extLst>
                </p:cNvPr>
                <p:cNvCxnSpPr>
                  <a:stCxn id="37" idx="0"/>
                  <a:endCxn id="39"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34" name="Arc 33">
                  <a:extLst>
                    <a:ext uri="{FF2B5EF4-FFF2-40B4-BE49-F238E27FC236}">
                      <a16:creationId xmlns:a16="http://schemas.microsoft.com/office/drawing/2014/main" id="{36DDEFDF-265D-4E2B-B362-33021C00F06D}"/>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35" name="Straight Connector 34">
                  <a:extLst>
                    <a:ext uri="{FF2B5EF4-FFF2-40B4-BE49-F238E27FC236}">
                      <a16:creationId xmlns:a16="http://schemas.microsoft.com/office/drawing/2014/main" id="{8734A060-7D37-4B5A-ABDD-F943AD7E875B}"/>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sp>
            <p:nvSpPr>
              <p:cNvPr id="16" name="Arc 15">
                <a:extLst>
                  <a:ext uri="{FF2B5EF4-FFF2-40B4-BE49-F238E27FC236}">
                    <a16:creationId xmlns:a16="http://schemas.microsoft.com/office/drawing/2014/main" id="{E032225F-F616-4A7A-88E1-B9BA573E5259}"/>
                  </a:ext>
                </a:extLst>
              </p:cNvPr>
              <p:cNvSpPr/>
              <p:nvPr/>
            </p:nvSpPr>
            <p:spPr>
              <a:xfrm rot="16200000">
                <a:off x="3242493" y="325973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17" name="Straight Connector 16">
                <a:extLst>
                  <a:ext uri="{FF2B5EF4-FFF2-40B4-BE49-F238E27FC236}">
                    <a16:creationId xmlns:a16="http://schemas.microsoft.com/office/drawing/2014/main" id="{7A79846F-B709-4869-90C1-F4F6B3937D46}"/>
                  </a:ext>
                </a:extLst>
              </p:cNvPr>
              <p:cNvCxnSpPr/>
              <p:nvPr/>
            </p:nvCxnSpPr>
            <p:spPr>
              <a:xfrm>
                <a:off x="3257549" y="3518992"/>
                <a:ext cx="0" cy="927278"/>
              </a:xfrm>
              <a:prstGeom prst="line">
                <a:avLst/>
              </a:prstGeom>
            </p:spPr>
            <p:style>
              <a:lnRef idx="2">
                <a:schemeClr val="dk1"/>
              </a:lnRef>
              <a:fillRef idx="0">
                <a:schemeClr val="dk1"/>
              </a:fillRef>
              <a:effectRef idx="1">
                <a:schemeClr val="dk1"/>
              </a:effectRef>
              <a:fontRef idx="minor">
                <a:schemeClr val="tx1"/>
              </a:fontRef>
            </p:style>
          </p:cxnSp>
          <p:grpSp>
            <p:nvGrpSpPr>
              <p:cNvPr id="18" name="Group 17">
                <a:extLst>
                  <a:ext uri="{FF2B5EF4-FFF2-40B4-BE49-F238E27FC236}">
                    <a16:creationId xmlns:a16="http://schemas.microsoft.com/office/drawing/2014/main" id="{ECF7E0D3-6D5D-475F-B5B2-04FEAE952D92}"/>
                  </a:ext>
                </a:extLst>
              </p:cNvPr>
              <p:cNvGrpSpPr/>
              <p:nvPr/>
            </p:nvGrpSpPr>
            <p:grpSpPr>
              <a:xfrm>
                <a:off x="3721787" y="2044205"/>
                <a:ext cx="2756555" cy="832279"/>
                <a:chOff x="3257550" y="2017395"/>
                <a:chExt cx="3613806" cy="1214438"/>
              </a:xfrm>
            </p:grpSpPr>
            <p:grpSp>
              <p:nvGrpSpPr>
                <p:cNvPr id="26" name="Group 25">
                  <a:extLst>
                    <a:ext uri="{FF2B5EF4-FFF2-40B4-BE49-F238E27FC236}">
                      <a16:creationId xmlns:a16="http://schemas.microsoft.com/office/drawing/2014/main" id="{DC498759-E654-4FAC-A91D-E6548CAFB196}"/>
                    </a:ext>
                  </a:extLst>
                </p:cNvPr>
                <p:cNvGrpSpPr/>
                <p:nvPr/>
              </p:nvGrpSpPr>
              <p:grpSpPr>
                <a:xfrm>
                  <a:off x="3257550" y="2017395"/>
                  <a:ext cx="548640" cy="1214437"/>
                  <a:chOff x="3257550" y="2017395"/>
                  <a:chExt cx="548640" cy="1214437"/>
                </a:xfrm>
              </p:grpSpPr>
              <p:cxnSp>
                <p:nvCxnSpPr>
                  <p:cNvPr id="30" name="Straight Connector 29">
                    <a:extLst>
                      <a:ext uri="{FF2B5EF4-FFF2-40B4-BE49-F238E27FC236}">
                        <a16:creationId xmlns:a16="http://schemas.microsoft.com/office/drawing/2014/main" id="{A4702664-C6E8-46EE-B048-DC630C6467A7}"/>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31" name="Arc 30">
                    <a:extLst>
                      <a:ext uri="{FF2B5EF4-FFF2-40B4-BE49-F238E27FC236}">
                        <a16:creationId xmlns:a16="http://schemas.microsoft.com/office/drawing/2014/main" id="{50C8C785-E0AB-4DD8-A079-27FBD5866DF0}"/>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7" name="Straight Connector 26">
                  <a:extLst>
                    <a:ext uri="{FF2B5EF4-FFF2-40B4-BE49-F238E27FC236}">
                      <a16:creationId xmlns:a16="http://schemas.microsoft.com/office/drawing/2014/main" id="{89E4990A-CFEF-40FB-A203-84BDFF2B4652}"/>
                    </a:ext>
                  </a:extLst>
                </p:cNvPr>
                <p:cNvCxnSpPr>
                  <a:stCxn id="31"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8" name="Arc 27">
                  <a:extLst>
                    <a:ext uri="{FF2B5EF4-FFF2-40B4-BE49-F238E27FC236}">
                      <a16:creationId xmlns:a16="http://schemas.microsoft.com/office/drawing/2014/main" id="{14A2970E-A3F1-4D81-938D-C36B2ECB017C}"/>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9" name="Straight Connector 28">
                  <a:extLst>
                    <a:ext uri="{FF2B5EF4-FFF2-40B4-BE49-F238E27FC236}">
                      <a16:creationId xmlns:a16="http://schemas.microsoft.com/office/drawing/2014/main" id="{89F22619-D4D3-4D45-A6D7-6920291AB268}"/>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nvGrpSpPr>
              <p:cNvPr id="19" name="Group 18">
                <a:extLst>
                  <a:ext uri="{FF2B5EF4-FFF2-40B4-BE49-F238E27FC236}">
                    <a16:creationId xmlns:a16="http://schemas.microsoft.com/office/drawing/2014/main" id="{43AB9EC7-0966-43CF-9632-109DDC246313}"/>
                  </a:ext>
                </a:extLst>
              </p:cNvPr>
              <p:cNvGrpSpPr/>
              <p:nvPr/>
            </p:nvGrpSpPr>
            <p:grpSpPr>
              <a:xfrm rot="10800000">
                <a:off x="3667114" y="3570801"/>
                <a:ext cx="2756555" cy="832279"/>
                <a:chOff x="3257550" y="2017395"/>
                <a:chExt cx="3613806" cy="1214438"/>
              </a:xfrm>
            </p:grpSpPr>
            <p:grpSp>
              <p:nvGrpSpPr>
                <p:cNvPr id="20" name="Group 19">
                  <a:extLst>
                    <a:ext uri="{FF2B5EF4-FFF2-40B4-BE49-F238E27FC236}">
                      <a16:creationId xmlns:a16="http://schemas.microsoft.com/office/drawing/2014/main" id="{9A6CF70E-EE1C-46E6-98E8-097657B4A159}"/>
                    </a:ext>
                  </a:extLst>
                </p:cNvPr>
                <p:cNvGrpSpPr/>
                <p:nvPr/>
              </p:nvGrpSpPr>
              <p:grpSpPr>
                <a:xfrm>
                  <a:off x="3257550" y="2017395"/>
                  <a:ext cx="548640" cy="1214437"/>
                  <a:chOff x="3257550" y="2017395"/>
                  <a:chExt cx="548640" cy="1214437"/>
                </a:xfrm>
              </p:grpSpPr>
              <p:cxnSp>
                <p:nvCxnSpPr>
                  <p:cNvPr id="24" name="Straight Connector 23">
                    <a:extLst>
                      <a:ext uri="{FF2B5EF4-FFF2-40B4-BE49-F238E27FC236}">
                        <a16:creationId xmlns:a16="http://schemas.microsoft.com/office/drawing/2014/main" id="{1EFAB6C0-3283-4423-8B4C-73E2DCDFBCF3}"/>
                      </a:ext>
                    </a:extLst>
                  </p:cNvPr>
                  <p:cNvCxnSpPr/>
                  <p:nvPr/>
                </p:nvCxnSpPr>
                <p:spPr>
                  <a:xfrm>
                    <a:off x="3257550" y="2017395"/>
                    <a:ext cx="0" cy="1017270"/>
                  </a:xfrm>
                  <a:prstGeom prst="line">
                    <a:avLst/>
                  </a:prstGeom>
                </p:spPr>
                <p:style>
                  <a:lnRef idx="2">
                    <a:schemeClr val="dk1"/>
                  </a:lnRef>
                  <a:fillRef idx="0">
                    <a:schemeClr val="dk1"/>
                  </a:fillRef>
                  <a:effectRef idx="1">
                    <a:schemeClr val="dk1"/>
                  </a:effectRef>
                  <a:fontRef idx="minor">
                    <a:schemeClr val="tx1"/>
                  </a:fontRef>
                </p:style>
              </p:cxnSp>
              <p:sp>
                <p:nvSpPr>
                  <p:cNvPr id="25" name="Arc 24">
                    <a:extLst>
                      <a:ext uri="{FF2B5EF4-FFF2-40B4-BE49-F238E27FC236}">
                        <a16:creationId xmlns:a16="http://schemas.microsoft.com/office/drawing/2014/main" id="{8F1E5865-0360-479A-A035-B65DD9345923}"/>
                      </a:ext>
                    </a:extLst>
                  </p:cNvPr>
                  <p:cNvSpPr/>
                  <p:nvPr/>
                </p:nvSpPr>
                <p:spPr>
                  <a:xfrm rot="10800000">
                    <a:off x="3257550" y="2803207"/>
                    <a:ext cx="548640" cy="428625"/>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grpSp>
            <p:cxnSp>
              <p:nvCxnSpPr>
                <p:cNvPr id="21" name="Straight Connector 20">
                  <a:extLst>
                    <a:ext uri="{FF2B5EF4-FFF2-40B4-BE49-F238E27FC236}">
                      <a16:creationId xmlns:a16="http://schemas.microsoft.com/office/drawing/2014/main" id="{13EDF442-A942-4B22-B458-3C106531EA84}"/>
                    </a:ext>
                  </a:extLst>
                </p:cNvPr>
                <p:cNvCxnSpPr>
                  <a:stCxn id="25" idx="0"/>
                </p:cNvCxnSpPr>
                <p:nvPr/>
              </p:nvCxnSpPr>
              <p:spPr>
                <a:xfrm>
                  <a:off x="3531870" y="3231832"/>
                  <a:ext cx="3027045" cy="1"/>
                </a:xfrm>
                <a:prstGeom prst="line">
                  <a:avLst/>
                </a:prstGeom>
              </p:spPr>
              <p:style>
                <a:lnRef idx="3">
                  <a:schemeClr val="dk1"/>
                </a:lnRef>
                <a:fillRef idx="0">
                  <a:schemeClr val="dk1"/>
                </a:fillRef>
                <a:effectRef idx="2">
                  <a:schemeClr val="dk1"/>
                </a:effectRef>
                <a:fontRef idx="minor">
                  <a:schemeClr val="tx1"/>
                </a:fontRef>
              </p:style>
            </p:cxnSp>
            <p:sp>
              <p:nvSpPr>
                <p:cNvPr id="22" name="Arc 21">
                  <a:extLst>
                    <a:ext uri="{FF2B5EF4-FFF2-40B4-BE49-F238E27FC236}">
                      <a16:creationId xmlns:a16="http://schemas.microsoft.com/office/drawing/2014/main" id="{7CC9D4E7-2D31-4242-98A3-E91FE27F68C3}"/>
                    </a:ext>
                  </a:extLst>
                </p:cNvPr>
                <p:cNvSpPr/>
                <p:nvPr/>
              </p:nvSpPr>
              <p:spPr>
                <a:xfrm rot="5400000">
                  <a:off x="6337787" y="2685416"/>
                  <a:ext cx="548625" cy="518513"/>
                </a:xfrm>
                <a:prstGeom prst="arc">
                  <a:avLst/>
                </a:prstGeom>
              </p:spPr>
              <p:style>
                <a:lnRef idx="2">
                  <a:schemeClr val="dk1"/>
                </a:lnRef>
                <a:fillRef idx="0">
                  <a:schemeClr val="dk1"/>
                </a:fillRef>
                <a:effectRef idx="1">
                  <a:schemeClr val="dk1"/>
                </a:effectRef>
                <a:fontRef idx="minor">
                  <a:schemeClr val="tx1"/>
                </a:fontRef>
              </p:style>
              <p:txBody>
                <a:bodyPr rtlCol="0" anchor="ctr"/>
                <a:lstStyle/>
                <a:p>
                  <a:pPr algn="ctr"/>
                  <a:endParaRPr lang="en-GB"/>
                </a:p>
              </p:txBody>
            </p:sp>
            <p:cxnSp>
              <p:nvCxnSpPr>
                <p:cNvPr id="23" name="Straight Connector 22">
                  <a:extLst>
                    <a:ext uri="{FF2B5EF4-FFF2-40B4-BE49-F238E27FC236}">
                      <a16:creationId xmlns:a16="http://schemas.microsoft.com/office/drawing/2014/main" id="{C4293BBA-3AF9-4B74-9981-E779C9CB5727}"/>
                    </a:ext>
                  </a:extLst>
                </p:cNvPr>
                <p:cNvCxnSpPr>
                  <a:cxnSpLocks/>
                </p:cNvCxnSpPr>
                <p:nvPr/>
              </p:nvCxnSpPr>
              <p:spPr>
                <a:xfrm flipV="1">
                  <a:off x="6871356" y="2017395"/>
                  <a:ext cx="0" cy="927277"/>
                </a:xfrm>
                <a:prstGeom prst="line">
                  <a:avLst/>
                </a:prstGeom>
              </p:spPr>
              <p:style>
                <a:lnRef idx="2">
                  <a:schemeClr val="dk1"/>
                </a:lnRef>
                <a:fillRef idx="0">
                  <a:schemeClr val="dk1"/>
                </a:fillRef>
                <a:effectRef idx="1">
                  <a:schemeClr val="dk1"/>
                </a:effectRef>
                <a:fontRef idx="minor">
                  <a:schemeClr val="tx1"/>
                </a:fontRef>
              </p:style>
            </p:cxnSp>
          </p:grpSp>
        </p:grpSp>
        <p:cxnSp>
          <p:nvCxnSpPr>
            <p:cNvPr id="6" name="Straight Arrow Connector 5">
              <a:extLst>
                <a:ext uri="{FF2B5EF4-FFF2-40B4-BE49-F238E27FC236}">
                  <a16:creationId xmlns:a16="http://schemas.microsoft.com/office/drawing/2014/main" id="{D083FAB8-014E-456D-B3A8-EEA8DB78C3D0}"/>
                </a:ext>
              </a:extLst>
            </p:cNvPr>
            <p:cNvCxnSpPr/>
            <p:nvPr/>
          </p:nvCxnSpPr>
          <p:spPr>
            <a:xfrm flipV="1">
              <a:off x="4326965" y="3806190"/>
              <a:ext cx="0" cy="622375"/>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7" name="Straight Arrow Connector 6">
              <a:extLst>
                <a:ext uri="{FF2B5EF4-FFF2-40B4-BE49-F238E27FC236}">
                  <a16:creationId xmlns:a16="http://schemas.microsoft.com/office/drawing/2014/main" id="{7951969F-CBA4-49CE-9D4B-BC9A3F66423A}"/>
                </a:ext>
              </a:extLst>
            </p:cNvPr>
            <p:cNvCxnSpPr>
              <a:cxnSpLocks/>
            </p:cNvCxnSpPr>
            <p:nvPr/>
          </p:nvCxnSpPr>
          <p:spPr>
            <a:xfrm flipV="1">
              <a:off x="5012846" y="3483439"/>
              <a:ext cx="1772023" cy="1"/>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8" name="Straight Arrow Connector 7">
              <a:extLst>
                <a:ext uri="{FF2B5EF4-FFF2-40B4-BE49-F238E27FC236}">
                  <a16:creationId xmlns:a16="http://schemas.microsoft.com/office/drawing/2014/main" id="{F7E96AAC-8DD4-459F-9CE3-72D2F251CF8C}"/>
                </a:ext>
              </a:extLst>
            </p:cNvPr>
            <p:cNvCxnSpPr>
              <a:cxnSpLocks/>
            </p:cNvCxnSpPr>
            <p:nvPr/>
          </p:nvCxnSpPr>
          <p:spPr>
            <a:xfrm>
              <a:off x="7505582" y="3749825"/>
              <a:ext cx="0" cy="636493"/>
            </a:xfrm>
            <a:prstGeom prst="straightConnector1">
              <a:avLst/>
            </a:prstGeom>
            <a:ln>
              <a:solidFill>
                <a:srgbClr val="FF0000"/>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9" name="Straight Arrow Connector 8">
              <a:extLst>
                <a:ext uri="{FF2B5EF4-FFF2-40B4-BE49-F238E27FC236}">
                  <a16:creationId xmlns:a16="http://schemas.microsoft.com/office/drawing/2014/main" id="{FD735A41-515A-4E70-9C90-95AEA47D1E2E}"/>
                </a:ext>
              </a:extLst>
            </p:cNvPr>
            <p:cNvCxnSpPr>
              <a:cxnSpLocks/>
            </p:cNvCxnSpPr>
            <p:nvPr/>
          </p:nvCxnSpPr>
          <p:spPr>
            <a:xfrm>
              <a:off x="7555336" y="2129097"/>
              <a:ext cx="0" cy="700915"/>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0" name="Straight Arrow Connector 9">
              <a:extLst>
                <a:ext uri="{FF2B5EF4-FFF2-40B4-BE49-F238E27FC236}">
                  <a16:creationId xmlns:a16="http://schemas.microsoft.com/office/drawing/2014/main" id="{C4A71580-2CE6-47CD-896A-1895933A90EF}"/>
                </a:ext>
              </a:extLst>
            </p:cNvPr>
            <p:cNvCxnSpPr>
              <a:cxnSpLocks/>
            </p:cNvCxnSpPr>
            <p:nvPr/>
          </p:nvCxnSpPr>
          <p:spPr>
            <a:xfrm flipH="1">
              <a:off x="5007844" y="3112359"/>
              <a:ext cx="1725903" cy="0"/>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cxnSp>
          <p:nvCxnSpPr>
            <p:cNvPr id="11" name="Straight Arrow Connector 10">
              <a:extLst>
                <a:ext uri="{FF2B5EF4-FFF2-40B4-BE49-F238E27FC236}">
                  <a16:creationId xmlns:a16="http://schemas.microsoft.com/office/drawing/2014/main" id="{7AA68B8A-497F-48F4-92C8-D06F6461D563}"/>
                </a:ext>
              </a:extLst>
            </p:cNvPr>
            <p:cNvCxnSpPr>
              <a:cxnSpLocks/>
            </p:cNvCxnSpPr>
            <p:nvPr/>
          </p:nvCxnSpPr>
          <p:spPr>
            <a:xfrm flipV="1">
              <a:off x="4374207" y="2095089"/>
              <a:ext cx="0" cy="874017"/>
            </a:xfrm>
            <a:prstGeom prst="straightConnector1">
              <a:avLst/>
            </a:prstGeom>
            <a:ln>
              <a:solidFill>
                <a:schemeClr val="accent1"/>
              </a:solidFill>
              <a:headEnd type="none" w="med" len="med"/>
              <a:tailEnd type="arrow" w="med" len="med"/>
            </a:ln>
          </p:spPr>
          <p:style>
            <a:lnRef idx="3">
              <a:schemeClr val="accent2"/>
            </a:lnRef>
            <a:fillRef idx="0">
              <a:schemeClr val="accent2"/>
            </a:fillRef>
            <a:effectRef idx="2">
              <a:schemeClr val="accent2"/>
            </a:effectRef>
            <a:fontRef idx="minor">
              <a:schemeClr val="tx1"/>
            </a:fontRef>
          </p:style>
        </p:cxnSp>
        <p:sp>
          <p:nvSpPr>
            <p:cNvPr id="12" name="TextBox 11">
              <a:extLst>
                <a:ext uri="{FF2B5EF4-FFF2-40B4-BE49-F238E27FC236}">
                  <a16:creationId xmlns:a16="http://schemas.microsoft.com/office/drawing/2014/main" id="{DA550B17-0C34-4700-8430-A6C7077EA560}"/>
                </a:ext>
              </a:extLst>
            </p:cNvPr>
            <p:cNvSpPr txBox="1"/>
            <p:nvPr/>
          </p:nvSpPr>
          <p:spPr>
            <a:xfrm>
              <a:off x="5007844" y="3860523"/>
              <a:ext cx="2014069" cy="430887"/>
            </a:xfrm>
            <a:prstGeom prst="rect">
              <a:avLst/>
            </a:prstGeom>
            <a:noFill/>
          </p:spPr>
          <p:txBody>
            <a:bodyPr wrap="square" rtlCol="0">
              <a:spAutoFit/>
            </a:bodyPr>
            <a:lstStyle/>
            <a:p>
              <a:r>
                <a:rPr lang="en-GB" sz="2200" dirty="0"/>
                <a:t>Hot Stream  </a:t>
              </a:r>
              <a:r>
                <a:rPr lang="en-GB" sz="2200" i="1" dirty="0"/>
                <a:t>H</a:t>
              </a:r>
            </a:p>
          </p:txBody>
        </p:sp>
        <p:sp>
          <p:nvSpPr>
            <p:cNvPr id="13" name="TextBox 12">
              <a:extLst>
                <a:ext uri="{FF2B5EF4-FFF2-40B4-BE49-F238E27FC236}">
                  <a16:creationId xmlns:a16="http://schemas.microsoft.com/office/drawing/2014/main" id="{4D09050D-DCB9-41EE-8980-0D2A7683402C}"/>
                </a:ext>
              </a:extLst>
            </p:cNvPr>
            <p:cNvSpPr txBox="1"/>
            <p:nvPr/>
          </p:nvSpPr>
          <p:spPr>
            <a:xfrm>
              <a:off x="4962244" y="2245124"/>
              <a:ext cx="1930400" cy="430887"/>
            </a:xfrm>
            <a:prstGeom prst="rect">
              <a:avLst/>
            </a:prstGeom>
            <a:noFill/>
          </p:spPr>
          <p:txBody>
            <a:bodyPr wrap="square" rtlCol="0">
              <a:spAutoFit/>
            </a:bodyPr>
            <a:lstStyle/>
            <a:p>
              <a:r>
                <a:rPr lang="en-GB" sz="2200" dirty="0"/>
                <a:t>Cold Stream  </a:t>
              </a:r>
              <a:r>
                <a:rPr lang="en-GB" sz="2200" i="1" dirty="0"/>
                <a:t>C</a:t>
              </a:r>
            </a:p>
          </p:txBody>
        </p:sp>
      </p:grpSp>
      <p:sp>
        <p:nvSpPr>
          <p:cNvPr id="44" name="TextBox 43">
            <a:extLst>
              <a:ext uri="{FF2B5EF4-FFF2-40B4-BE49-F238E27FC236}">
                <a16:creationId xmlns:a16="http://schemas.microsoft.com/office/drawing/2014/main" id="{51CD1601-2139-4029-A698-8B815E7AC6F1}"/>
              </a:ext>
            </a:extLst>
          </p:cNvPr>
          <p:cNvSpPr txBox="1"/>
          <p:nvPr/>
        </p:nvSpPr>
        <p:spPr>
          <a:xfrm>
            <a:off x="3253719" y="4047889"/>
            <a:ext cx="818767" cy="430887"/>
          </a:xfrm>
          <a:prstGeom prst="rect">
            <a:avLst/>
          </a:prstGeom>
          <a:noFill/>
        </p:spPr>
        <p:txBody>
          <a:bodyPr wrap="square" rtlCol="0">
            <a:spAutoFit/>
          </a:bodyPr>
          <a:lstStyle/>
          <a:p>
            <a:r>
              <a:rPr lang="en-GB" sz="2200" dirty="0" err="1"/>
              <a:t>T</a:t>
            </a:r>
            <a:r>
              <a:rPr lang="en-GB" sz="2200" baseline="-25000" dirty="0" err="1"/>
              <a:t>H,in</a:t>
            </a:r>
            <a:endParaRPr lang="en-GB" sz="2200" dirty="0"/>
          </a:p>
        </p:txBody>
      </p:sp>
      <p:sp>
        <p:nvSpPr>
          <p:cNvPr id="45" name="TextBox 44">
            <a:extLst>
              <a:ext uri="{FF2B5EF4-FFF2-40B4-BE49-F238E27FC236}">
                <a16:creationId xmlns:a16="http://schemas.microsoft.com/office/drawing/2014/main" id="{98DE19E0-DEFF-48AB-8AAE-DC556D1CCC72}"/>
              </a:ext>
            </a:extLst>
          </p:cNvPr>
          <p:cNvSpPr txBox="1"/>
          <p:nvPr/>
        </p:nvSpPr>
        <p:spPr>
          <a:xfrm>
            <a:off x="7701142" y="4094554"/>
            <a:ext cx="818767" cy="430887"/>
          </a:xfrm>
          <a:prstGeom prst="rect">
            <a:avLst/>
          </a:prstGeom>
          <a:noFill/>
        </p:spPr>
        <p:txBody>
          <a:bodyPr wrap="square" rtlCol="0">
            <a:spAutoFit/>
          </a:bodyPr>
          <a:lstStyle/>
          <a:p>
            <a:r>
              <a:rPr lang="en-GB" sz="2200" dirty="0" err="1"/>
              <a:t>T</a:t>
            </a:r>
            <a:r>
              <a:rPr lang="en-GB" sz="2200" baseline="-25000" dirty="0" err="1"/>
              <a:t>H,out</a:t>
            </a:r>
            <a:endParaRPr lang="en-GB" sz="2200" dirty="0"/>
          </a:p>
        </p:txBody>
      </p:sp>
      <p:sp>
        <p:nvSpPr>
          <p:cNvPr id="46" name="TextBox 45">
            <a:extLst>
              <a:ext uri="{FF2B5EF4-FFF2-40B4-BE49-F238E27FC236}">
                <a16:creationId xmlns:a16="http://schemas.microsoft.com/office/drawing/2014/main" id="{3D156AE4-A1A6-4A59-BA51-B4EF72ABE8A0}"/>
              </a:ext>
            </a:extLst>
          </p:cNvPr>
          <p:cNvSpPr txBox="1"/>
          <p:nvPr/>
        </p:nvSpPr>
        <p:spPr>
          <a:xfrm>
            <a:off x="7696822" y="1984880"/>
            <a:ext cx="818767" cy="430887"/>
          </a:xfrm>
          <a:prstGeom prst="rect">
            <a:avLst/>
          </a:prstGeom>
          <a:noFill/>
        </p:spPr>
        <p:txBody>
          <a:bodyPr wrap="square" rtlCol="0">
            <a:spAutoFit/>
          </a:bodyPr>
          <a:lstStyle/>
          <a:p>
            <a:r>
              <a:rPr lang="en-GB" sz="2200" dirty="0" err="1"/>
              <a:t>T</a:t>
            </a:r>
            <a:r>
              <a:rPr lang="en-GB" sz="2200" baseline="-25000" dirty="0" err="1"/>
              <a:t>C,in</a:t>
            </a:r>
            <a:endParaRPr lang="en-GB" sz="2200" dirty="0"/>
          </a:p>
        </p:txBody>
      </p:sp>
      <p:sp>
        <p:nvSpPr>
          <p:cNvPr id="47" name="TextBox 46">
            <a:extLst>
              <a:ext uri="{FF2B5EF4-FFF2-40B4-BE49-F238E27FC236}">
                <a16:creationId xmlns:a16="http://schemas.microsoft.com/office/drawing/2014/main" id="{04539A66-A374-4B9D-B599-B257CA7F0225}"/>
              </a:ext>
            </a:extLst>
          </p:cNvPr>
          <p:cNvSpPr txBox="1"/>
          <p:nvPr/>
        </p:nvSpPr>
        <p:spPr>
          <a:xfrm>
            <a:off x="3253719" y="1986549"/>
            <a:ext cx="818767" cy="430887"/>
          </a:xfrm>
          <a:prstGeom prst="rect">
            <a:avLst/>
          </a:prstGeom>
          <a:noFill/>
        </p:spPr>
        <p:txBody>
          <a:bodyPr wrap="square" rtlCol="0">
            <a:spAutoFit/>
          </a:bodyPr>
          <a:lstStyle/>
          <a:p>
            <a:r>
              <a:rPr lang="en-GB" sz="2200" dirty="0" err="1"/>
              <a:t>T</a:t>
            </a:r>
            <a:r>
              <a:rPr lang="en-GB" sz="2200" baseline="-25000" dirty="0" err="1"/>
              <a:t>C,out</a:t>
            </a:r>
            <a:endParaRPr lang="en-GB" sz="2200" dirty="0"/>
          </a:p>
        </p:txBody>
      </p:sp>
      <p:sp>
        <p:nvSpPr>
          <p:cNvPr id="48" name="TextBox 47">
            <a:extLst>
              <a:ext uri="{FF2B5EF4-FFF2-40B4-BE49-F238E27FC236}">
                <a16:creationId xmlns:a16="http://schemas.microsoft.com/office/drawing/2014/main" id="{77311B6B-6F9D-49FE-A161-A4AF142522F8}"/>
              </a:ext>
            </a:extLst>
          </p:cNvPr>
          <p:cNvSpPr txBox="1"/>
          <p:nvPr/>
        </p:nvSpPr>
        <p:spPr>
          <a:xfrm>
            <a:off x="3651578" y="3098406"/>
            <a:ext cx="340158" cy="461665"/>
          </a:xfrm>
          <a:prstGeom prst="rect">
            <a:avLst/>
          </a:prstGeom>
          <a:noFill/>
        </p:spPr>
        <p:txBody>
          <a:bodyPr wrap="none" rtlCol="0">
            <a:spAutoFit/>
          </a:bodyPr>
          <a:lstStyle/>
          <a:p>
            <a:r>
              <a:rPr lang="en-GB" sz="2400" dirty="0"/>
              <a:t>1</a:t>
            </a:r>
          </a:p>
        </p:txBody>
      </p:sp>
      <p:sp>
        <p:nvSpPr>
          <p:cNvPr id="49" name="TextBox 48">
            <a:extLst>
              <a:ext uri="{FF2B5EF4-FFF2-40B4-BE49-F238E27FC236}">
                <a16:creationId xmlns:a16="http://schemas.microsoft.com/office/drawing/2014/main" id="{0A45DA22-15E1-41E3-A052-4598EEC6C652}"/>
              </a:ext>
            </a:extLst>
          </p:cNvPr>
          <p:cNvSpPr txBox="1"/>
          <p:nvPr/>
        </p:nvSpPr>
        <p:spPr>
          <a:xfrm>
            <a:off x="7596867" y="3054334"/>
            <a:ext cx="340158" cy="461665"/>
          </a:xfrm>
          <a:prstGeom prst="rect">
            <a:avLst/>
          </a:prstGeom>
          <a:noFill/>
        </p:spPr>
        <p:txBody>
          <a:bodyPr wrap="none" rtlCol="0">
            <a:spAutoFit/>
          </a:bodyPr>
          <a:lstStyle/>
          <a:p>
            <a:r>
              <a:rPr lang="en-GB" sz="2400" dirty="0"/>
              <a:t>2</a:t>
            </a:r>
          </a:p>
        </p:txBody>
      </p:sp>
    </p:spTree>
    <p:extLst>
      <p:ext uri="{BB962C8B-B14F-4D97-AF65-F5344CB8AC3E}">
        <p14:creationId xmlns:p14="http://schemas.microsoft.com/office/powerpoint/2010/main" val="56846208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FA20D3F-ACFB-4C0D-ABB5-7F8F58C02A3D}"/>
              </a:ext>
            </a:extLst>
          </p:cNvPr>
          <p:cNvSpPr>
            <a:spLocks noGrp="1"/>
          </p:cNvSpPr>
          <p:nvPr>
            <p:ph idx="1"/>
          </p:nvPr>
        </p:nvSpPr>
        <p:spPr>
          <a:xfrm>
            <a:off x="314325" y="800101"/>
            <a:ext cx="11572875" cy="5743574"/>
          </a:xfrm>
        </p:spPr>
        <p:txBody>
          <a:bodyPr>
            <a:normAutofit/>
          </a:bodyPr>
          <a:lstStyle/>
          <a:p>
            <a:pPr marL="0" indent="0">
              <a:buNone/>
            </a:pPr>
            <a:r>
              <a:rPr lang="en-GB" sz="2200" dirty="0">
                <a:effectLst/>
                <a:ea typeface="Calibri" panose="020F0502020204030204" pitchFamily="34" charset="0"/>
                <a:cs typeface="Times New Roman" panose="02020603050405020304" pitchFamily="18" charset="0"/>
              </a:rPr>
              <a:t>At the right end in the previous diagram, the interface separates the coldest region of the hot stream (the outlet) and the coldest region of the cold stream (the inlet).  </a:t>
            </a:r>
          </a:p>
          <a:p>
            <a:pPr marL="0" indent="0">
              <a:buNone/>
            </a:pPr>
            <a:r>
              <a:rPr lang="en-GB" sz="2200" dirty="0">
                <a:effectLst/>
                <a:ea typeface="Calibri" panose="020F0502020204030204" pitchFamily="34" charset="0"/>
                <a:cs typeface="Times New Roman" panose="02020603050405020304" pitchFamily="18" charset="0"/>
              </a:rPr>
              <a:t>As a result of the counter-flow configuration, </a:t>
            </a:r>
            <a:r>
              <a:rPr lang="en-GB" sz="2200" i="1" dirty="0">
                <a:effectLst/>
                <a:ea typeface="Calibri" panose="020F0502020204030204" pitchFamily="34" charset="0"/>
                <a:cs typeface="Times New Roman" panose="02020603050405020304" pitchFamily="18" charset="0"/>
              </a:rPr>
              <a:t>heat transfer is more evenly spread over </a:t>
            </a:r>
            <a:r>
              <a:rPr lang="en-GB" sz="2200" dirty="0">
                <a:effectLst/>
                <a:ea typeface="Calibri" panose="020F0502020204030204" pitchFamily="34" charset="0"/>
                <a:cs typeface="Times New Roman" panose="02020603050405020304" pitchFamily="18" charset="0"/>
              </a:rPr>
              <a:t>the surface (length) of the interface.  This phenomenon can be seen in the following graph.</a:t>
            </a: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ea typeface="Calibri" panose="020F0502020204030204" pitchFamily="34" charset="0"/>
              <a:cs typeface="Times New Roman" panose="02020603050405020304" pitchFamily="18" charset="0"/>
            </a:endParaRPr>
          </a:p>
          <a:p>
            <a:pPr marL="0" indent="0">
              <a:buNone/>
            </a:pPr>
            <a:r>
              <a:rPr lang="en-GB" sz="2200" i="1" dirty="0">
                <a:effectLst/>
                <a:ea typeface="Calibri" panose="020F0502020204030204" pitchFamily="34" charset="0"/>
                <a:cs typeface="Times New Roman" panose="02020603050405020304" pitchFamily="18" charset="0"/>
              </a:rPr>
              <a:t>NOTE</a:t>
            </a:r>
            <a:r>
              <a:rPr lang="en-GB" sz="2200" dirty="0">
                <a:effectLst/>
                <a:ea typeface="Calibri" panose="020F0502020204030204" pitchFamily="34" charset="0"/>
                <a:cs typeface="Times New Roman" panose="02020603050405020304" pitchFamily="18" charset="0"/>
              </a:rPr>
              <a:t>: It is the case that the outlet temperature of the cold stream can be higher than the outlet temperature of the hot stream.</a:t>
            </a:r>
          </a:p>
          <a:p>
            <a:pPr marL="0" indent="0">
              <a:buNone/>
            </a:pP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p:sp>
        <p:nvSpPr>
          <p:cNvPr id="4" name="Title 1">
            <a:extLst>
              <a:ext uri="{FF2B5EF4-FFF2-40B4-BE49-F238E27FC236}">
                <a16:creationId xmlns:a16="http://schemas.microsoft.com/office/drawing/2014/main" id="{72306A50-95F0-4796-A41F-F639B965BBAB}"/>
              </a:ext>
            </a:extLst>
          </p:cNvPr>
          <p:cNvSpPr>
            <a:spLocks noGrp="1"/>
          </p:cNvSpPr>
          <p:nvPr>
            <p:ph type="title"/>
          </p:nvPr>
        </p:nvSpPr>
        <p:spPr>
          <a:xfrm>
            <a:off x="838200" y="142241"/>
            <a:ext cx="10515600" cy="657860"/>
          </a:xfrm>
        </p:spPr>
        <p:txBody>
          <a:bodyPr>
            <a:normAutofit/>
          </a:bodyPr>
          <a:lstStyle/>
          <a:p>
            <a:pPr algn="ctr"/>
            <a:r>
              <a:rPr lang="en-GB" sz="4000" dirty="0"/>
              <a:t>Counter-flow heat exchangers</a:t>
            </a:r>
          </a:p>
        </p:txBody>
      </p:sp>
      <p:pic>
        <p:nvPicPr>
          <p:cNvPr id="2050" name="Picture 2" descr="HEAT EXCHANGER">
            <a:extLst>
              <a:ext uri="{FF2B5EF4-FFF2-40B4-BE49-F238E27FC236}">
                <a16:creationId xmlns:a16="http://schemas.microsoft.com/office/drawing/2014/main" id="{84880390-F9D8-476F-92ED-2DB05E491DA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36057" y="2449831"/>
            <a:ext cx="7123221" cy="2976562"/>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4">
            <a:extLst>
              <a:ext uri="{FF2B5EF4-FFF2-40B4-BE49-F238E27FC236}">
                <a16:creationId xmlns:a16="http://schemas.microsoft.com/office/drawing/2014/main" id="{62DC4368-E6B5-4E82-9D72-A0AEE10D94B8}"/>
              </a:ext>
            </a:extLst>
          </p:cNvPr>
          <p:cNvSpPr/>
          <p:nvPr/>
        </p:nvSpPr>
        <p:spPr>
          <a:xfrm>
            <a:off x="6612254" y="2251710"/>
            <a:ext cx="4007934" cy="3228975"/>
          </a:xfrm>
          <a:prstGeom prst="rect">
            <a:avLst/>
          </a:prstGeom>
          <a:ln>
            <a:noFill/>
          </a:ln>
        </p:spPr>
        <p:style>
          <a:lnRef idx="2">
            <a:schemeClr val="dk1"/>
          </a:lnRef>
          <a:fillRef idx="1">
            <a:schemeClr val="lt1"/>
          </a:fillRef>
          <a:effectRef idx="0">
            <a:schemeClr val="dk1"/>
          </a:effectRef>
          <a:fontRef idx="minor">
            <a:schemeClr val="dk1"/>
          </a:fontRef>
        </p:style>
        <p:txBody>
          <a:bodyPr rtlCol="0" anchor="ctr"/>
          <a:lstStyle/>
          <a:p>
            <a:pPr algn="ctr"/>
            <a:endParaRPr lang="en-GB"/>
          </a:p>
        </p:txBody>
      </p:sp>
    </p:spTree>
    <p:extLst>
      <p:ext uri="{BB962C8B-B14F-4D97-AF65-F5344CB8AC3E}">
        <p14:creationId xmlns:p14="http://schemas.microsoft.com/office/powerpoint/2010/main" val="1984601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226E0C-68D6-4C9D-9D48-EF0C2721460B}"/>
              </a:ext>
            </a:extLst>
          </p:cNvPr>
          <p:cNvSpPr>
            <a:spLocks noGrp="1"/>
          </p:cNvSpPr>
          <p:nvPr>
            <p:ph type="title"/>
          </p:nvPr>
        </p:nvSpPr>
        <p:spPr>
          <a:xfrm>
            <a:off x="838200" y="148590"/>
            <a:ext cx="10515600" cy="737235"/>
          </a:xfrm>
        </p:spPr>
        <p:txBody>
          <a:bodyPr>
            <a:normAutofit/>
          </a:bodyPr>
          <a:lstStyle/>
          <a:p>
            <a:pPr algn="ctr"/>
            <a:r>
              <a:rPr lang="en-GB" sz="4000" dirty="0"/>
              <a:t>A weighted temperature difference - </a:t>
            </a:r>
            <a:r>
              <a:rPr lang="en-GB" sz="4000" i="1" dirty="0"/>
              <a:t>LMTD</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1F5C71B0-E8F4-4EDB-BB7A-426C07F057E1}"/>
                  </a:ext>
                </a:extLst>
              </p:cNvPr>
              <p:cNvSpPr>
                <a:spLocks noGrp="1"/>
              </p:cNvSpPr>
              <p:nvPr>
                <p:ph idx="1"/>
              </p:nvPr>
            </p:nvSpPr>
            <p:spPr>
              <a:xfrm>
                <a:off x="308610" y="1148715"/>
                <a:ext cx="11601450" cy="5452110"/>
              </a:xfrm>
            </p:spPr>
            <p:txBody>
              <a:bodyPr>
                <a:normAutofit/>
              </a:bodyPr>
              <a:lstStyle/>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While the local analysis model for rate of heat transfer,</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						</a:t>
                </a:r>
                <a14:m>
                  <m:oMath xmlns:m="http://schemas.openxmlformats.org/officeDocument/2006/math">
                    <m:acc>
                      <m:accPr>
                        <m:chr m:val="̇"/>
                        <m:ctrlPr>
                          <a:rPr lang="en-GB" sz="2200" i="1">
                            <a:effectLst/>
                            <a:ea typeface="Calibri" panose="020F0502020204030204" pitchFamily="34" charset="0"/>
                            <a:cs typeface="Arial" panose="020B0604020202020204" pitchFamily="34" charset="0"/>
                          </a:rPr>
                        </m:ctrlPr>
                      </m:accPr>
                      <m:e>
                        <m:r>
                          <a:rPr lang="en-GB" sz="2200" i="1">
                            <a:effectLst/>
                            <a:ea typeface="Calibri" panose="020F0502020204030204" pitchFamily="34" charset="0"/>
                            <a:cs typeface="Arial" panose="020B0604020202020204" pitchFamily="34" charset="0"/>
                          </a:rPr>
                          <m:t>𝑄</m:t>
                        </m:r>
                      </m:e>
                    </m:acc>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𝑈</m:t>
                    </m:r>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𝐴</m:t>
                    </m:r>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𝑇</m:t>
                    </m:r>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can be applied at any point on the interface where there is a single value of temperature difference</a:t>
                </a:r>
                <a:r>
                  <a:rPr lang="el-GR" sz="2200" i="1" dirty="0">
                    <a:effectLst/>
                    <a:ea typeface="Calibri" panose="020F0502020204030204" pitchFamily="34" charset="0"/>
                    <a:cs typeface="Times New Roman" panose="02020603050405020304" pitchFamily="18" charset="0"/>
                  </a:rPr>
                  <a:t> Δ</a:t>
                </a:r>
                <a:r>
                  <a:rPr lang="en-GB" sz="2200" i="1" dirty="0">
                    <a:effectLst/>
                    <a:ea typeface="Calibri" panose="020F0502020204030204" pitchFamily="34" charset="0"/>
                    <a:cs typeface="Times New Roman" panose="02020603050405020304" pitchFamily="18" charset="0"/>
                  </a:rPr>
                  <a:t>T</a:t>
                </a:r>
                <a:r>
                  <a:rPr lang="en-GB" sz="2200" dirty="0">
                    <a:effectLst/>
                    <a:ea typeface="Calibri" panose="020F0502020204030204" pitchFamily="34" charset="0"/>
                    <a:cs typeface="Times New Roman" panose="02020603050405020304" pitchFamily="18" charset="0"/>
                  </a:rPr>
                  <a:t> between hot and cold streams, it </a:t>
                </a:r>
                <a:r>
                  <a:rPr lang="en-GB" sz="2200" i="1" dirty="0">
                    <a:effectLst/>
                    <a:ea typeface="Calibri" panose="020F0502020204030204" pitchFamily="34" charset="0"/>
                    <a:cs typeface="Times New Roman" panose="02020603050405020304" pitchFamily="18" charset="0"/>
                  </a:rPr>
                  <a:t>cannot be applied to the entire interface </a:t>
                </a:r>
                <a:r>
                  <a:rPr lang="en-GB" sz="2200" dirty="0">
                    <a:effectLst/>
                    <a:ea typeface="Calibri" panose="020F0502020204030204" pitchFamily="34" charset="0"/>
                    <a:cs typeface="Times New Roman" panose="02020603050405020304" pitchFamily="18" charset="0"/>
                  </a:rPr>
                  <a:t>as the temperature difference varies, as shown by the temperature graphs of the parallel and counter-flow heat exchangers. </a:t>
                </a: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This problem is overcome with the definition of a weighted average temperature difference that can be substituted into the local analysis equation to make it apply to the entire interface.  This average temperature difference is referred to as the </a:t>
                </a:r>
                <a:r>
                  <a:rPr lang="en-GB" sz="2200" i="1" dirty="0">
                    <a:effectLst/>
                    <a:ea typeface="Calibri" panose="020F0502020204030204" pitchFamily="34" charset="0"/>
                    <a:cs typeface="Times New Roman" panose="02020603050405020304" pitchFamily="18" charset="0"/>
                  </a:rPr>
                  <a:t>Log Mean Temperature Difference </a:t>
                </a:r>
                <a:r>
                  <a:rPr lang="en-GB" sz="2200" dirty="0">
                    <a:effectLst/>
                    <a:ea typeface="Calibri" panose="020F0502020204030204" pitchFamily="34" charset="0"/>
                    <a:cs typeface="Times New Roman" panose="02020603050405020304" pitchFamily="18" charset="0"/>
                  </a:rPr>
                  <a:t>(LMTD), </a:t>
                </a:r>
                <a14:m>
                  <m:oMath xmlns:m="http://schemas.openxmlformats.org/officeDocument/2006/math">
                    <m:r>
                      <a:rPr lang="en-GB" sz="2200" i="1">
                        <a:effectLst/>
                        <a:ea typeface="Calibri" panose="020F0502020204030204" pitchFamily="34" charset="0"/>
                        <a:cs typeface="Arial" panose="020B0604020202020204" pitchFamily="34" charset="0"/>
                      </a:rPr>
                      <m:t>∆</m:t>
                    </m:r>
                    <m:sSub>
                      <m:sSubPr>
                        <m:ctrlPr>
                          <a:rPr lang="en-GB" sz="2200" i="1">
                            <a:effectLst/>
                            <a:ea typeface="Calibri" panose="020F0502020204030204" pitchFamily="34" charset="0"/>
                            <a:cs typeface="Arial" panose="020B0604020202020204" pitchFamily="34" charset="0"/>
                          </a:rPr>
                        </m:ctrlPr>
                      </m:sSubPr>
                      <m:e>
                        <m:r>
                          <a:rPr lang="en-GB" sz="2200" i="1">
                            <a:effectLst/>
                            <a:ea typeface="Calibri" panose="020F0502020204030204" pitchFamily="34" charset="0"/>
                            <a:cs typeface="Arial" panose="020B0604020202020204" pitchFamily="34" charset="0"/>
                          </a:rPr>
                          <m:t>𝑇</m:t>
                        </m:r>
                      </m:e>
                      <m:sub>
                        <m:r>
                          <a:rPr lang="en-GB" sz="2200" i="1">
                            <a:effectLst/>
                            <a:ea typeface="Calibri" panose="020F0502020204030204" pitchFamily="34" charset="0"/>
                            <a:cs typeface="Arial" panose="020B0604020202020204" pitchFamily="34" charset="0"/>
                          </a:rPr>
                          <m:t>𝐿𝑀</m:t>
                        </m:r>
                      </m:sub>
                    </m:sSub>
                  </m:oMath>
                </a14:m>
                <a:r>
                  <a:rPr lang="en-GB" sz="2200" dirty="0">
                    <a:effectLst/>
                    <a:ea typeface="Times New Roman" panose="02020603050405020304" pitchFamily="18" charset="0"/>
                    <a:cs typeface="Times New Roman" panose="02020603050405020304" pitchFamily="18" charset="0"/>
                  </a:rPr>
                  <a:t>.</a:t>
                </a: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1F5C71B0-E8F4-4EDB-BB7A-426C07F057E1}"/>
                  </a:ext>
                </a:extLst>
              </p:cNvPr>
              <p:cNvSpPr>
                <a:spLocks noGrp="1" noRot="1" noChangeAspect="1" noMove="1" noResize="1" noEditPoints="1" noAdjustHandles="1" noChangeArrowheads="1" noChangeShapeType="1" noTextEdit="1"/>
              </p:cNvSpPr>
              <p:nvPr>
                <p:ph idx="1"/>
              </p:nvPr>
            </p:nvSpPr>
            <p:spPr>
              <a:xfrm>
                <a:off x="308610" y="1148715"/>
                <a:ext cx="11601450" cy="5452110"/>
              </a:xfrm>
              <a:blipFill>
                <a:blip r:embed="rId2"/>
                <a:stretch>
                  <a:fillRect l="-683" t="-223" r="-420"/>
                </a:stretch>
              </a:blipFill>
            </p:spPr>
            <p:txBody>
              <a:bodyPr/>
              <a:lstStyle/>
              <a:p>
                <a:r>
                  <a:rPr lang="en-GB">
                    <a:noFill/>
                  </a:rPr>
                  <a:t> </a:t>
                </a:r>
              </a:p>
            </p:txBody>
          </p:sp>
        </mc:Fallback>
      </mc:AlternateContent>
    </p:spTree>
    <p:extLst>
      <p:ext uri="{BB962C8B-B14F-4D97-AF65-F5344CB8AC3E}">
        <p14:creationId xmlns:p14="http://schemas.microsoft.com/office/powerpoint/2010/main" val="33322677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a:extLst>
                  <a:ext uri="{FF2B5EF4-FFF2-40B4-BE49-F238E27FC236}">
                    <a16:creationId xmlns:a16="http://schemas.microsoft.com/office/drawing/2014/main" id="{B55B624E-B0D7-4C86-8A9C-529765CEAA2D}"/>
                  </a:ext>
                </a:extLst>
              </p:cNvPr>
              <p:cNvSpPr>
                <a:spLocks noGrp="1"/>
              </p:cNvSpPr>
              <p:nvPr>
                <p:ph type="title"/>
              </p:nvPr>
            </p:nvSpPr>
            <p:spPr>
              <a:xfrm>
                <a:off x="838200" y="125096"/>
                <a:ext cx="10515600" cy="692150"/>
              </a:xfrm>
            </p:spPr>
            <p:txBody>
              <a:bodyPr>
                <a:normAutofit/>
              </a:bodyPr>
              <a:lstStyle/>
              <a:p>
                <a:pPr algn="ctr"/>
                <a:r>
                  <a:rPr lang="en-GB" sz="4000" dirty="0"/>
                  <a:t>Log Mean Temperature Difference - </a:t>
                </a:r>
                <a14:m>
                  <m:oMath xmlns:m="http://schemas.openxmlformats.org/officeDocument/2006/math">
                    <m:r>
                      <a:rPr lang="en-GB" sz="4000" i="1" smtClean="0">
                        <a:effectLst/>
                        <a:latin typeface="Cambria Math" panose="02040503050406030204" pitchFamily="18" charset="0"/>
                        <a:ea typeface="Calibri" panose="020F0502020204030204" pitchFamily="34" charset="0"/>
                        <a:cs typeface="Arial" panose="020B0604020202020204" pitchFamily="34" charset="0"/>
                      </a:rPr>
                      <m:t>∆</m:t>
                    </m:r>
                    <m:sSub>
                      <m:sSubPr>
                        <m:ctrlPr>
                          <a:rPr lang="en-GB" sz="4000" i="1">
                            <a:effectLst/>
                            <a:latin typeface="Cambria Math" panose="02040503050406030204" pitchFamily="18" charset="0"/>
                            <a:ea typeface="Calibri" panose="020F0502020204030204" pitchFamily="34" charset="0"/>
                            <a:cs typeface="Arial" panose="020B0604020202020204" pitchFamily="34" charset="0"/>
                          </a:rPr>
                        </m:ctrlPr>
                      </m:sSubPr>
                      <m:e>
                        <m:r>
                          <a:rPr lang="en-GB" sz="4000" i="1">
                            <a:effectLst/>
                            <a:latin typeface="Cambria Math" panose="02040503050406030204" pitchFamily="18" charset="0"/>
                            <a:ea typeface="Calibri" panose="020F0502020204030204" pitchFamily="34" charset="0"/>
                            <a:cs typeface="Arial" panose="020B0604020202020204" pitchFamily="34" charset="0"/>
                          </a:rPr>
                          <m:t>𝑇</m:t>
                        </m:r>
                      </m:e>
                      <m:sub>
                        <m:r>
                          <a:rPr lang="en-GB" sz="4000" i="1">
                            <a:effectLst/>
                            <a:latin typeface="Cambria Math" panose="02040503050406030204" pitchFamily="18" charset="0"/>
                            <a:ea typeface="Calibri" panose="020F0502020204030204" pitchFamily="34" charset="0"/>
                            <a:cs typeface="Arial" panose="020B0604020202020204" pitchFamily="34" charset="0"/>
                          </a:rPr>
                          <m:t>𝐿𝑀</m:t>
                        </m:r>
                      </m:sub>
                    </m:sSub>
                  </m:oMath>
                </a14:m>
                <a:endParaRPr lang="en-GB" sz="4000" i="1" dirty="0"/>
              </a:p>
            </p:txBody>
          </p:sp>
        </mc:Choice>
        <mc:Fallback>
          <p:sp>
            <p:nvSpPr>
              <p:cNvPr id="2" name="Title 1">
                <a:extLst>
                  <a:ext uri="{FF2B5EF4-FFF2-40B4-BE49-F238E27FC236}">
                    <a16:creationId xmlns:a16="http://schemas.microsoft.com/office/drawing/2014/main" id="{B55B624E-B0D7-4C86-8A9C-529765CEAA2D}"/>
                  </a:ext>
                </a:extLst>
              </p:cNvPr>
              <p:cNvSpPr>
                <a:spLocks noGrp="1" noRot="1" noChangeAspect="1" noMove="1" noResize="1" noEditPoints="1" noAdjustHandles="1" noChangeArrowheads="1" noChangeShapeType="1" noTextEdit="1"/>
              </p:cNvSpPr>
              <p:nvPr>
                <p:ph type="title"/>
              </p:nvPr>
            </p:nvSpPr>
            <p:spPr>
              <a:xfrm>
                <a:off x="838200" y="125096"/>
                <a:ext cx="10515600" cy="692150"/>
              </a:xfrm>
              <a:blipFill>
                <a:blip r:embed="rId2"/>
                <a:stretch>
                  <a:fillRect t="-21239" b="-34513"/>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36783839-3D1E-4902-90DC-384494091C4F}"/>
                  </a:ext>
                </a:extLst>
              </p:cNvPr>
              <p:cNvSpPr>
                <a:spLocks noGrp="1"/>
              </p:cNvSpPr>
              <p:nvPr>
                <p:ph idx="1"/>
              </p:nvPr>
            </p:nvSpPr>
            <p:spPr>
              <a:xfrm>
                <a:off x="422910" y="920115"/>
                <a:ext cx="11492864" cy="5612130"/>
              </a:xfrm>
            </p:spPr>
            <p:txBody>
              <a:bodyPr>
                <a:normAutofit/>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The Log Mean Temperature Difference can be used in the heat transfer equation in the place of the local temperature difference, so that:</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ea typeface="Calibri" panose="020F0502020204030204" pitchFamily="34" charset="0"/>
                            <a:cs typeface="Arial" panose="020B0604020202020204" pitchFamily="34" charset="0"/>
                          </a:rPr>
                        </m:ctrlPr>
                      </m:accPr>
                      <m:e>
                        <m:r>
                          <a:rPr lang="en-GB" sz="2200" i="1">
                            <a:effectLst/>
                            <a:ea typeface="Calibri" panose="020F0502020204030204" pitchFamily="34" charset="0"/>
                            <a:cs typeface="Arial" panose="020B0604020202020204" pitchFamily="34" charset="0"/>
                          </a:rPr>
                          <m:t>𝑄</m:t>
                        </m:r>
                      </m:e>
                    </m:acc>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𝑈</m:t>
                    </m:r>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𝐴</m:t>
                    </m:r>
                    <m:r>
                      <a:rPr lang="en-GB" sz="2200" i="1">
                        <a:effectLst/>
                        <a:ea typeface="Calibri" panose="020F0502020204030204" pitchFamily="34" charset="0"/>
                        <a:cs typeface="Arial" panose="020B0604020202020204" pitchFamily="34" charset="0"/>
                      </a:rPr>
                      <m:t>.∆</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𝐿𝑀</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The LMTD is defined as:</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200" i="1">
                        <a:effectLst/>
                        <a:ea typeface="Calibri" panose="020F0502020204030204" pitchFamily="34" charset="0"/>
                        <a:cs typeface="Arial" panose="020B0604020202020204" pitchFamily="34" charset="0"/>
                      </a:rPr>
                      <m:t>∆</m:t>
                    </m:r>
                    <m:sSub>
                      <m:sSubPr>
                        <m:ctrlPr>
                          <a:rPr lang="en-GB" sz="2200" i="1">
                            <a:effectLst/>
                            <a:ea typeface="Calibri" panose="020F0502020204030204" pitchFamily="34" charset="0"/>
                            <a:cs typeface="Arial" panose="020B0604020202020204" pitchFamily="34" charset="0"/>
                          </a:rPr>
                        </m:ctrlPr>
                      </m:sSubPr>
                      <m:e>
                        <m:r>
                          <a:rPr lang="en-GB" sz="2200" i="1">
                            <a:effectLst/>
                            <a:ea typeface="Calibri" panose="020F0502020204030204" pitchFamily="34" charset="0"/>
                            <a:cs typeface="Arial" panose="020B0604020202020204" pitchFamily="34" charset="0"/>
                          </a:rPr>
                          <m:t>𝑇</m:t>
                        </m:r>
                      </m:e>
                      <m:sub>
                        <m:r>
                          <a:rPr lang="en-GB" sz="2200" i="1">
                            <a:effectLst/>
                            <a:ea typeface="Calibri" panose="020F0502020204030204" pitchFamily="34" charset="0"/>
                            <a:cs typeface="Arial" panose="020B0604020202020204" pitchFamily="34" charset="0"/>
                          </a:rPr>
                          <m:t>𝐿𝑀</m:t>
                        </m:r>
                      </m:sub>
                    </m:sSub>
                    <m:r>
                      <a:rPr lang="en-GB" sz="2200" i="1">
                        <a:effectLst/>
                        <a:ea typeface="Times New Roman" panose="02020603050405020304" pitchFamily="18" charset="0"/>
                        <a:cs typeface="Arial" panose="020B0604020202020204" pitchFamily="34" charset="0"/>
                      </a:rPr>
                      <m:t>= </m:t>
                    </m:r>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r>
                          <a:rPr lang="en-GB" sz="2200" i="1">
                            <a:effectLst/>
                            <a:ea typeface="Times New Roman" panose="02020603050405020304" pitchFamily="18" charset="0"/>
                            <a:cs typeface="Arial" panose="020B0604020202020204" pitchFamily="34" charset="0"/>
                          </a:rPr>
                          <m:t>− ∆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num>
                      <m:den>
                        <m:r>
                          <a:rPr lang="en-GB" sz="2200" i="1">
                            <a:effectLst/>
                            <a:ea typeface="Times New Roman" panose="02020603050405020304" pitchFamily="18" charset="0"/>
                            <a:cs typeface="Arial" panose="020B0604020202020204" pitchFamily="34" charset="0"/>
                          </a:rPr>
                          <m:t>𝑙𝑛</m:t>
                        </m:r>
                        <m:d>
                          <m:dPr>
                            <m:ctrlPr>
                              <a:rPr lang="en-GB" sz="2200" i="1">
                                <a:effectLst/>
                                <a:ea typeface="Times New Roman" panose="02020603050405020304" pitchFamily="18" charset="0"/>
                                <a:cs typeface="Arial" panose="020B0604020202020204" pitchFamily="34" charset="0"/>
                              </a:rPr>
                            </m:ctrlPr>
                          </m:dPr>
                          <m:e>
                            <m:f>
                              <m:fPr>
                                <m:ctrlPr>
                                  <a:rPr lang="en-GB" sz="2200" i="1">
                                    <a:effectLst/>
                                    <a:ea typeface="Times New Roman" panose="02020603050405020304" pitchFamily="18" charset="0"/>
                                    <a:cs typeface="Arial" panose="020B0604020202020204" pitchFamily="34" charset="0"/>
                                  </a:rPr>
                                </m:ctrlPr>
                              </m:fPr>
                              <m:num>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num>
                              <m:den>
                                <m:r>
                                  <a:rPr lang="en-GB" sz="2200" i="1">
                                    <a:effectLst/>
                                    <a:ea typeface="Times New Roman" panose="02020603050405020304" pitchFamily="18" charset="0"/>
                                    <a:cs typeface="Arial" panose="020B0604020202020204" pitchFamily="34" charset="0"/>
                                  </a:rPr>
                                  <m:t> ∆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den>
                            </m:f>
                          </m:e>
                        </m:d>
                      </m:den>
                    </m:f>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where,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oMath>
                </a14:m>
                <a:r>
                  <a:rPr lang="en-GB" sz="22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oMath>
                </a14:m>
                <a:r>
                  <a:rPr lang="en-GB" sz="2200" dirty="0">
                    <a:effectLst/>
                    <a:ea typeface="Times New Roman" panose="02020603050405020304" pitchFamily="18" charset="0"/>
                    <a:cs typeface="Times New Roman" panose="02020603050405020304" pitchFamily="18" charset="0"/>
                  </a:rPr>
                  <a:t> are the temperature differences at each “end” of the heat exchanger.  The definition of what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oMath>
                </a14:m>
                <a:r>
                  <a:rPr lang="en-GB" sz="22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oMath>
                </a14:m>
                <a:r>
                  <a:rPr lang="en-GB" sz="2200" dirty="0">
                    <a:effectLst/>
                    <a:ea typeface="Times New Roman" panose="02020603050405020304" pitchFamily="18" charset="0"/>
                    <a:cs typeface="Times New Roman" panose="02020603050405020304" pitchFamily="18" charset="0"/>
                  </a:rPr>
                  <a:t> are, depends on the </a:t>
                </a:r>
                <a:r>
                  <a:rPr lang="en-GB" sz="2200" dirty="0">
                    <a:ea typeface="Times New Roman" panose="02020603050405020304" pitchFamily="18" charset="0"/>
                    <a:cs typeface="Times New Roman" panose="02020603050405020304" pitchFamily="18" charset="0"/>
                  </a:rPr>
                  <a:t>flow configuration</a:t>
                </a:r>
                <a:r>
                  <a:rPr lang="en-GB" sz="2200" dirty="0">
                    <a:effectLst/>
                    <a:ea typeface="Times New Roman" panose="02020603050405020304" pitchFamily="18" charset="0"/>
                    <a:cs typeface="Times New Roman" panose="02020603050405020304" pitchFamily="18" charset="0"/>
                  </a:rPr>
                  <a:t> of heat exchanger, e.g. parallel flow or counter-flow.</a:t>
                </a:r>
              </a:p>
              <a:p>
                <a:pPr marL="0" indent="0">
                  <a:lnSpc>
                    <a:spcPct val="115000"/>
                  </a:lnSpc>
                  <a:spcAft>
                    <a:spcPts val="1000"/>
                  </a:spcAft>
                  <a:buNone/>
                </a:pPr>
                <a:r>
                  <a:rPr lang="en-GB" sz="2200" dirty="0">
                    <a:ea typeface="Calibri" panose="020F0502020204030204" pitchFamily="34" charset="0"/>
                    <a:cs typeface="Times New Roman" panose="02020603050405020304" pitchFamily="18" charset="0"/>
                  </a:rPr>
                  <a:t>NOTE: the Log term in this relationship is the </a:t>
                </a:r>
                <a:r>
                  <a:rPr lang="en-GB" sz="2200" i="1" dirty="0">
                    <a:ea typeface="Calibri" panose="020F0502020204030204" pitchFamily="34" charset="0"/>
                    <a:cs typeface="Times New Roman" panose="02020603050405020304" pitchFamily="18" charset="0"/>
                  </a:rPr>
                  <a:t>Natural</a:t>
                </a:r>
                <a:r>
                  <a:rPr lang="en-GB" sz="2200" dirty="0">
                    <a:ea typeface="Calibri" panose="020F0502020204030204" pitchFamily="34" charset="0"/>
                    <a:cs typeface="Times New Roman" panose="02020603050405020304" pitchFamily="18" charset="0"/>
                  </a:rPr>
                  <a:t> (or </a:t>
                </a:r>
                <a:r>
                  <a:rPr lang="en-GB" sz="2200" dirty="0" err="1">
                    <a:ea typeface="Calibri" panose="020F0502020204030204" pitchFamily="34" charset="0"/>
                    <a:cs typeface="Times New Roman" panose="02020603050405020304" pitchFamily="18" charset="0"/>
                  </a:rPr>
                  <a:t>Naperian</a:t>
                </a:r>
                <a:r>
                  <a:rPr lang="en-GB" sz="2200" dirty="0">
                    <a:ea typeface="Calibri" panose="020F0502020204030204" pitchFamily="34" charset="0"/>
                    <a:cs typeface="Times New Roman" panose="02020603050405020304" pitchFamily="18" charset="0"/>
                  </a:rPr>
                  <a:t>) </a:t>
                </a:r>
                <a:r>
                  <a:rPr lang="en-GB" sz="2200" i="1" dirty="0">
                    <a:ea typeface="Calibri" panose="020F0502020204030204" pitchFamily="34" charset="0"/>
                    <a:cs typeface="Times New Roman" panose="02020603050405020304" pitchFamily="18" charset="0"/>
                  </a:rPr>
                  <a:t>Logarithm, </a:t>
                </a:r>
                <a14:m>
                  <m:oMath xmlns:m="http://schemas.openxmlformats.org/officeDocument/2006/math">
                    <m:r>
                      <a:rPr lang="en-GB" i="1" smtClean="0">
                        <a:effectLst/>
                        <a:latin typeface="Cambria Math" panose="02040503050406030204" pitchFamily="18" charset="0"/>
                        <a:ea typeface="Times New Roman" panose="02020603050405020304" pitchFamily="18" charset="0"/>
                        <a:cs typeface="Arial" panose="020B0604020202020204" pitchFamily="34" charset="0"/>
                      </a:rPr>
                      <m:t>𝑙𝑛</m:t>
                    </m:r>
                  </m:oMath>
                </a14:m>
                <a:r>
                  <a:rPr lang="en-GB" sz="2200" i="1" dirty="0">
                    <a:ea typeface="Calibri" panose="020F0502020204030204" pitchFamily="34" charset="0"/>
                    <a:cs typeface="Times New Roman" panose="02020603050405020304" pitchFamily="18" charset="0"/>
                  </a:rPr>
                  <a:t>.</a:t>
                </a:r>
                <a:endParaRPr lang="en-GB" sz="2200" dirty="0">
                  <a:effectLst/>
                  <a:ea typeface="Calibri" panose="020F0502020204030204" pitchFamily="34" charset="0"/>
                  <a:cs typeface="Times New Roman" panose="02020603050405020304" pitchFamily="18" charset="0"/>
                </a:endParaRPr>
              </a:p>
              <a:p>
                <a:pPr marL="0" indent="0">
                  <a:buNone/>
                </a:pPr>
                <a:endParaRPr lang="en-GB" sz="2200" dirty="0"/>
              </a:p>
            </p:txBody>
          </p:sp>
        </mc:Choice>
        <mc:Fallback>
          <p:sp>
            <p:nvSpPr>
              <p:cNvPr id="3" name="Content Placeholder 2">
                <a:extLst>
                  <a:ext uri="{FF2B5EF4-FFF2-40B4-BE49-F238E27FC236}">
                    <a16:creationId xmlns:a16="http://schemas.microsoft.com/office/drawing/2014/main" id="{36783839-3D1E-4902-90DC-384494091C4F}"/>
                  </a:ext>
                </a:extLst>
              </p:cNvPr>
              <p:cNvSpPr>
                <a:spLocks noGrp="1" noRot="1" noChangeAspect="1" noMove="1" noResize="1" noEditPoints="1" noAdjustHandles="1" noChangeArrowheads="1" noChangeShapeType="1" noTextEdit="1"/>
              </p:cNvSpPr>
              <p:nvPr>
                <p:ph idx="1"/>
              </p:nvPr>
            </p:nvSpPr>
            <p:spPr>
              <a:xfrm>
                <a:off x="422910" y="920115"/>
                <a:ext cx="11492864" cy="5612130"/>
              </a:xfrm>
              <a:blipFill>
                <a:blip r:embed="rId3"/>
                <a:stretch>
                  <a:fillRect l="-689" t="-326" r="-318"/>
                </a:stretch>
              </a:blipFill>
            </p:spPr>
            <p:txBody>
              <a:bodyPr/>
              <a:lstStyle/>
              <a:p>
                <a:r>
                  <a:rPr lang="en-GB">
                    <a:noFill/>
                  </a:rPr>
                  <a:t> </a:t>
                </a:r>
              </a:p>
            </p:txBody>
          </p:sp>
        </mc:Fallback>
      </mc:AlternateContent>
    </p:spTree>
    <p:extLst>
      <p:ext uri="{BB962C8B-B14F-4D97-AF65-F5344CB8AC3E}">
        <p14:creationId xmlns:p14="http://schemas.microsoft.com/office/powerpoint/2010/main" val="1561120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2" name="Title 1">
                <a:extLst>
                  <a:ext uri="{FF2B5EF4-FFF2-40B4-BE49-F238E27FC236}">
                    <a16:creationId xmlns:a16="http://schemas.microsoft.com/office/drawing/2014/main" id="{4EFC3919-AD2F-4438-8593-3BCE308B881B}"/>
                  </a:ext>
                </a:extLst>
              </p:cNvPr>
              <p:cNvSpPr>
                <a:spLocks noGrp="1"/>
              </p:cNvSpPr>
              <p:nvPr>
                <p:ph type="title"/>
              </p:nvPr>
            </p:nvSpPr>
            <p:spPr>
              <a:xfrm>
                <a:off x="838200" y="159385"/>
                <a:ext cx="10515600" cy="652145"/>
              </a:xfrm>
            </p:spPr>
            <p:txBody>
              <a:bodyPr>
                <a:normAutofit/>
              </a:bodyPr>
              <a:lstStyle/>
              <a:p>
                <a:pPr algn="ctr"/>
                <a14:m>
                  <m:oMath xmlns:m="http://schemas.openxmlformats.org/officeDocument/2006/math">
                    <m:r>
                      <a:rPr lang="en-GB" sz="4000" b="0" i="1" smtClean="0">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𝑖</m:t>
                        </m:r>
                      </m:sub>
                    </m:sSub>
                  </m:oMath>
                </a14:m>
                <a:r>
                  <a:rPr lang="en-GB" sz="40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4000" b="0" i="1">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𝑜</m:t>
                        </m:r>
                      </m:sub>
                    </m:sSub>
                  </m:oMath>
                </a14:m>
                <a:r>
                  <a:rPr lang="en-GB" sz="4000" dirty="0">
                    <a:effectLst/>
                    <a:ea typeface="Times New Roman" panose="02020603050405020304" pitchFamily="18" charset="0"/>
                    <a:cs typeface="Times New Roman" panose="02020603050405020304" pitchFamily="18" charset="0"/>
                  </a:rPr>
                  <a:t> for Parallel Flow</a:t>
                </a:r>
                <a:endParaRPr lang="en-GB" sz="4000" dirty="0"/>
              </a:p>
            </p:txBody>
          </p:sp>
        </mc:Choice>
        <mc:Fallback>
          <p:sp>
            <p:nvSpPr>
              <p:cNvPr id="2" name="Title 1">
                <a:extLst>
                  <a:ext uri="{FF2B5EF4-FFF2-40B4-BE49-F238E27FC236}">
                    <a16:creationId xmlns:a16="http://schemas.microsoft.com/office/drawing/2014/main" id="{4EFC3919-AD2F-4438-8593-3BCE308B881B}"/>
                  </a:ext>
                </a:extLst>
              </p:cNvPr>
              <p:cNvSpPr>
                <a:spLocks noGrp="1" noRot="1" noChangeAspect="1" noMove="1" noResize="1" noEditPoints="1" noAdjustHandles="1" noChangeArrowheads="1" noChangeShapeType="1" noTextEdit="1"/>
              </p:cNvSpPr>
              <p:nvPr>
                <p:ph type="title"/>
              </p:nvPr>
            </p:nvSpPr>
            <p:spPr>
              <a:xfrm>
                <a:off x="838200" y="159385"/>
                <a:ext cx="10515600" cy="652145"/>
              </a:xfrm>
              <a:blipFill>
                <a:blip r:embed="rId2"/>
                <a:stretch>
                  <a:fillRect t="-25234" b="-39252"/>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75FE32D9-FB00-4E06-93BD-C2F3D9AB90D0}"/>
                  </a:ext>
                </a:extLst>
              </p:cNvPr>
              <p:cNvSpPr>
                <a:spLocks noGrp="1"/>
              </p:cNvSpPr>
              <p:nvPr>
                <p:ph idx="1"/>
              </p:nvPr>
            </p:nvSpPr>
            <p:spPr>
              <a:xfrm>
                <a:off x="365759" y="908684"/>
                <a:ext cx="11458575" cy="5583555"/>
              </a:xfrm>
            </p:spPr>
            <p:txBody>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For a parallel flow heat exchanger the “ends” are quite clearly defined as the inlet for the hot and cold streams are adjacent.</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At the inlet end therefore: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𝑜𝑟</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1</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and the outlet end: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𝑜𝑟</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2</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Calibri" panose="020F0502020204030204" pitchFamily="34" charset="0"/>
                    <a:cs typeface="Times New Roman" panose="02020603050405020304" pitchFamily="18" charset="0"/>
                  </a:rPr>
                  <a:t>The relationship of these two “end” temperature differences can be seen in the following graph.</a:t>
                </a:r>
              </a:p>
              <a:p>
                <a:pPr marL="0" indent="0">
                  <a:lnSpc>
                    <a:spcPct val="115000"/>
                  </a:lnSpc>
                  <a:spcAft>
                    <a:spcPts val="1000"/>
                  </a:spcAft>
                  <a:buNone/>
                </a:pPr>
                <a:endParaRPr lang="en-GB" sz="2200" dirty="0">
                  <a:effectLst/>
                  <a:ea typeface="Calibri" panose="020F0502020204030204" pitchFamily="34" charset="0"/>
                  <a:cs typeface="Times New Roman" panose="02020603050405020304" pitchFamily="18" charset="0"/>
                </a:endParaRPr>
              </a:p>
              <a:p>
                <a:pPr marL="0" indent="0">
                  <a:buNone/>
                </a:pPr>
                <a:endParaRPr lang="en-GB" dirty="0"/>
              </a:p>
            </p:txBody>
          </p:sp>
        </mc:Choice>
        <mc:Fallback>
          <p:sp>
            <p:nvSpPr>
              <p:cNvPr id="3" name="Content Placeholder 2">
                <a:extLst>
                  <a:ext uri="{FF2B5EF4-FFF2-40B4-BE49-F238E27FC236}">
                    <a16:creationId xmlns:a16="http://schemas.microsoft.com/office/drawing/2014/main" id="{75FE32D9-FB00-4E06-93BD-C2F3D9AB90D0}"/>
                  </a:ext>
                </a:extLst>
              </p:cNvPr>
              <p:cNvSpPr>
                <a:spLocks noGrp="1" noRot="1" noChangeAspect="1" noMove="1" noResize="1" noEditPoints="1" noAdjustHandles="1" noChangeArrowheads="1" noChangeShapeType="1" noTextEdit="1"/>
              </p:cNvSpPr>
              <p:nvPr>
                <p:ph idx="1"/>
              </p:nvPr>
            </p:nvSpPr>
            <p:spPr>
              <a:xfrm>
                <a:off x="365759" y="908684"/>
                <a:ext cx="11458575" cy="5583555"/>
              </a:xfrm>
              <a:blipFill>
                <a:blip r:embed="rId3"/>
                <a:stretch>
                  <a:fillRect l="-691" t="-328"/>
                </a:stretch>
              </a:blipFill>
            </p:spPr>
            <p:txBody>
              <a:bodyPr/>
              <a:lstStyle/>
              <a:p>
                <a:r>
                  <a:rPr lang="en-GB">
                    <a:noFill/>
                  </a:rPr>
                  <a:t> </a:t>
                </a:r>
              </a:p>
            </p:txBody>
          </p:sp>
        </mc:Fallback>
      </mc:AlternateContent>
      <p:pic>
        <p:nvPicPr>
          <p:cNvPr id="4" name="Picture 2" descr="LMTD of parallel flow heat exchanger Counter flow heat exchanger | Download  Scientific Diagram">
            <a:extLst>
              <a:ext uri="{FF2B5EF4-FFF2-40B4-BE49-F238E27FC236}">
                <a16:creationId xmlns:a16="http://schemas.microsoft.com/office/drawing/2014/main" id="{2048D32C-5102-4654-8B86-4EBE09E61E4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656573" y="3700461"/>
            <a:ext cx="4876946" cy="29915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09759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6773251A-31FC-40D0-BFF5-573BDB2449C2}"/>
                  </a:ext>
                </a:extLst>
              </p:cNvPr>
              <p:cNvSpPr>
                <a:spLocks noGrp="1"/>
              </p:cNvSpPr>
              <p:nvPr>
                <p:ph idx="1"/>
              </p:nvPr>
            </p:nvSpPr>
            <p:spPr>
              <a:xfrm>
                <a:off x="222885" y="885825"/>
                <a:ext cx="11772900" cy="5920739"/>
              </a:xfrm>
            </p:spPr>
            <p:txBody>
              <a:bodyPr>
                <a:normAutofit/>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For a counter-flow heat exchanger the inlet and outlet “ends” are less well defined, as there is an inlet and outlet at each “end” of the heat exchanger.  For the example of a counter-flow heat exchanger shown previously, the value of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oMath>
                </a14:m>
                <a:r>
                  <a:rPr lang="en-GB" sz="2200" dirty="0">
                    <a:effectLst/>
                    <a:ea typeface="Times New Roman" panose="02020603050405020304" pitchFamily="18" charset="0"/>
                    <a:cs typeface="Times New Roman" panose="02020603050405020304" pitchFamily="18" charset="0"/>
                  </a:rPr>
                  <a:t> is calculated at the </a:t>
                </a:r>
                <a:r>
                  <a:rPr lang="en-GB" sz="2200" i="1" dirty="0">
                    <a:effectLst/>
                    <a:ea typeface="Times New Roman" panose="02020603050405020304" pitchFamily="18" charset="0"/>
                    <a:cs typeface="Times New Roman" panose="02020603050405020304" pitchFamily="18" charset="0"/>
                  </a:rPr>
                  <a:t>hot inlet and cold outlet end </a:t>
                </a:r>
                <a:r>
                  <a:rPr lang="en-GB" sz="2200" dirty="0">
                    <a:effectLst/>
                    <a:ea typeface="Times New Roman" panose="02020603050405020304" pitchFamily="18" charset="0"/>
                    <a:cs typeface="Times New Roman" panose="02020603050405020304" pitchFamily="18" charset="0"/>
                  </a:rPr>
                  <a:t>by:</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𝑜𝑟</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1</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and the value of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oMath>
                </a14:m>
                <a:r>
                  <a:rPr lang="en-GB" sz="2200" dirty="0">
                    <a:effectLst/>
                    <a:ea typeface="Times New Roman" panose="02020603050405020304" pitchFamily="18" charset="0"/>
                    <a:cs typeface="Times New Roman" panose="02020603050405020304" pitchFamily="18" charset="0"/>
                  </a:rPr>
                  <a:t> at the other end by:</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m:t>
                        </m:r>
                      </m:sub>
                    </m:s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𝑜𝑟</m:t>
                    </m:r>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 ∆ </m:t>
                    </m:r>
                    <m:sSub>
                      <m:sSubPr>
                        <m:ctrlPr>
                          <a:rPr lang="en-GB" sz="2200" i="1">
                            <a:effectLst/>
                            <a:latin typeface="Cambria Math" panose="02040503050406030204" pitchFamily="18" charset="0"/>
                            <a:ea typeface="Times New Roman" panose="02020603050405020304" pitchFamily="18" charset="0"/>
                            <a:cs typeface="Arial" panose="020B0604020202020204" pitchFamily="34" charset="0"/>
                          </a:rPr>
                        </m:ctrlPr>
                      </m:sSubPr>
                      <m:e>
                        <m:r>
                          <a:rPr lang="en-GB" sz="2200" i="1">
                            <a:effectLst/>
                            <a:latin typeface="Cambria Math" panose="02040503050406030204" pitchFamily="18" charset="0"/>
                            <a:ea typeface="Times New Roman" panose="02020603050405020304" pitchFamily="18" charset="0"/>
                            <a:cs typeface="Arial" panose="020B0604020202020204" pitchFamily="34" charset="0"/>
                          </a:rPr>
                          <m:t>𝑇</m:t>
                        </m:r>
                      </m:e>
                      <m:sub>
                        <m:r>
                          <a:rPr lang="en-GB" sz="2200" b="0" i="1" smtClean="0">
                            <a:effectLst/>
                            <a:latin typeface="Cambria Math" panose="02040503050406030204" pitchFamily="18" charset="0"/>
                            <a:ea typeface="Times New Roman" panose="02020603050405020304" pitchFamily="18" charset="0"/>
                            <a:cs typeface="Arial" panose="020B0604020202020204" pitchFamily="34" charset="0"/>
                          </a:rPr>
                          <m:t>2</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𝐻</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𝑜𝑢𝑡</m:t>
                        </m:r>
                      </m:sub>
                    </m:sSub>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𝐶</m:t>
                        </m:r>
                        <m:r>
                          <a:rPr lang="en-GB" sz="2200" i="1">
                            <a:effectLst/>
                            <a:ea typeface="Times New Roman" panose="02020603050405020304" pitchFamily="18" charset="0"/>
                            <a:cs typeface="Arial" panose="020B0604020202020204" pitchFamily="34" charset="0"/>
                          </a:rPr>
                          <m:t>,</m:t>
                        </m:r>
                        <m:r>
                          <a:rPr lang="en-GB" sz="2200" i="1">
                            <a:effectLst/>
                            <a:ea typeface="Times New Roman" panose="02020603050405020304" pitchFamily="18" charset="0"/>
                            <a:cs typeface="Arial" panose="020B0604020202020204" pitchFamily="34" charset="0"/>
                          </a:rPr>
                          <m:t>𝑖𝑛</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The relationship of these two temperature differences is shown in the following graph.</a:t>
                </a:r>
                <a:endParaRPr lang="en-GB" sz="2200" dirty="0">
                  <a:effectLst/>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6773251A-31FC-40D0-BFF5-573BDB2449C2}"/>
                  </a:ext>
                </a:extLst>
              </p:cNvPr>
              <p:cNvSpPr>
                <a:spLocks noGrp="1" noRot="1" noChangeAspect="1" noMove="1" noResize="1" noEditPoints="1" noAdjustHandles="1" noChangeArrowheads="1" noChangeShapeType="1" noTextEdit="1"/>
              </p:cNvSpPr>
              <p:nvPr>
                <p:ph idx="1"/>
              </p:nvPr>
            </p:nvSpPr>
            <p:spPr>
              <a:xfrm>
                <a:off x="222885" y="885825"/>
                <a:ext cx="11772900" cy="5920739"/>
              </a:xfrm>
              <a:blipFill>
                <a:blip r:embed="rId2"/>
                <a:stretch>
                  <a:fillRect l="-673" t="-206" r="-725"/>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Title 1">
                <a:extLst>
                  <a:ext uri="{FF2B5EF4-FFF2-40B4-BE49-F238E27FC236}">
                    <a16:creationId xmlns:a16="http://schemas.microsoft.com/office/drawing/2014/main" id="{7820699C-09A1-45C1-BE9B-48F40721402A}"/>
                  </a:ext>
                </a:extLst>
              </p:cNvPr>
              <p:cNvSpPr>
                <a:spLocks noGrp="1"/>
              </p:cNvSpPr>
              <p:nvPr>
                <p:ph type="title"/>
              </p:nvPr>
            </p:nvSpPr>
            <p:spPr>
              <a:xfrm>
                <a:off x="838200" y="147956"/>
                <a:ext cx="10515600" cy="737870"/>
              </a:xfrm>
            </p:spPr>
            <p:txBody>
              <a:bodyPr>
                <a:normAutofit/>
              </a:bodyPr>
              <a:lstStyle/>
              <a:p>
                <a:pPr algn="ctr"/>
                <a14:m>
                  <m:oMath xmlns:m="http://schemas.openxmlformats.org/officeDocument/2006/math">
                    <m:r>
                      <a:rPr lang="en-GB" sz="4000" b="0" i="1" smtClean="0">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𝑖</m:t>
                        </m:r>
                      </m:sub>
                    </m:sSub>
                  </m:oMath>
                </a14:m>
                <a:r>
                  <a:rPr lang="en-GB" sz="40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4000" b="0" i="1">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𝑜</m:t>
                        </m:r>
                      </m:sub>
                    </m:sSub>
                  </m:oMath>
                </a14:m>
                <a:r>
                  <a:rPr lang="en-GB" sz="4000" dirty="0">
                    <a:effectLst/>
                    <a:ea typeface="Times New Roman" panose="02020603050405020304" pitchFamily="18" charset="0"/>
                    <a:cs typeface="Times New Roman" panose="02020603050405020304" pitchFamily="18" charset="0"/>
                  </a:rPr>
                  <a:t> for </a:t>
                </a:r>
                <a:r>
                  <a:rPr lang="en-GB" sz="4000" dirty="0">
                    <a:ea typeface="Times New Roman" panose="02020603050405020304" pitchFamily="18" charset="0"/>
                    <a:cs typeface="Times New Roman" panose="02020603050405020304" pitchFamily="18" charset="0"/>
                  </a:rPr>
                  <a:t>Counter-</a:t>
                </a:r>
                <a:r>
                  <a:rPr lang="en-GB" sz="4000" dirty="0">
                    <a:effectLst/>
                    <a:ea typeface="Times New Roman" panose="02020603050405020304" pitchFamily="18" charset="0"/>
                    <a:cs typeface="Times New Roman" panose="02020603050405020304" pitchFamily="18" charset="0"/>
                  </a:rPr>
                  <a:t>Flow</a:t>
                </a:r>
                <a:endParaRPr lang="en-GB" sz="4000" dirty="0"/>
              </a:p>
            </p:txBody>
          </p:sp>
        </mc:Choice>
        <mc:Fallback>
          <p:sp>
            <p:nvSpPr>
              <p:cNvPr id="4" name="Title 1">
                <a:extLst>
                  <a:ext uri="{FF2B5EF4-FFF2-40B4-BE49-F238E27FC236}">
                    <a16:creationId xmlns:a16="http://schemas.microsoft.com/office/drawing/2014/main" id="{7820699C-09A1-45C1-BE9B-48F40721402A}"/>
                  </a:ext>
                </a:extLst>
              </p:cNvPr>
              <p:cNvSpPr>
                <a:spLocks noGrp="1" noRot="1" noChangeAspect="1" noMove="1" noResize="1" noEditPoints="1" noAdjustHandles="1" noChangeArrowheads="1" noChangeShapeType="1" noTextEdit="1"/>
              </p:cNvSpPr>
              <p:nvPr>
                <p:ph type="title"/>
              </p:nvPr>
            </p:nvSpPr>
            <p:spPr>
              <a:xfrm>
                <a:off x="838200" y="147956"/>
                <a:ext cx="10515600" cy="737870"/>
              </a:xfrm>
              <a:blipFill>
                <a:blip r:embed="rId3"/>
                <a:stretch>
                  <a:fillRect t="-16529" b="-28926"/>
                </a:stretch>
              </a:blipFill>
            </p:spPr>
            <p:txBody>
              <a:bodyPr/>
              <a:lstStyle/>
              <a:p>
                <a:r>
                  <a:rPr lang="en-GB">
                    <a:noFill/>
                  </a:rPr>
                  <a:t> </a:t>
                </a:r>
              </a:p>
            </p:txBody>
          </p:sp>
        </mc:Fallback>
      </mc:AlternateContent>
      <p:pic>
        <p:nvPicPr>
          <p:cNvPr id="5" name="Picture 2" descr="HEAT EXCHANGER">
            <a:extLst>
              <a:ext uri="{FF2B5EF4-FFF2-40B4-BE49-F238E27FC236}">
                <a16:creationId xmlns:a16="http://schemas.microsoft.com/office/drawing/2014/main" id="{A2812A2C-1B13-4E30-AEF8-540F44C9CBB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930593" y="4761229"/>
            <a:ext cx="4663716" cy="1948815"/>
          </a:xfrm>
          <a:prstGeom prst="rect">
            <a:avLst/>
          </a:prstGeom>
          <a:noFill/>
          <a:extLst>
            <a:ext uri="{909E8E84-426E-40DD-AFC4-6F175D3DCCD1}">
              <a14:hiddenFill xmlns:a14="http://schemas.microsoft.com/office/drawing/2010/main">
                <a:solidFill>
                  <a:srgbClr val="FFFFFF"/>
                </a:solidFill>
              </a14:hiddenFill>
            </a:ext>
          </a:extLst>
        </p:spPr>
      </p:pic>
      <p:sp>
        <p:nvSpPr>
          <p:cNvPr id="6" name="Rectangle 5">
            <a:extLst>
              <a:ext uri="{FF2B5EF4-FFF2-40B4-BE49-F238E27FC236}">
                <a16:creationId xmlns:a16="http://schemas.microsoft.com/office/drawing/2014/main" id="{65CFDD0E-E97E-4B18-9915-5C866AF557CB}"/>
              </a:ext>
            </a:extLst>
          </p:cNvPr>
          <p:cNvSpPr/>
          <p:nvPr/>
        </p:nvSpPr>
        <p:spPr>
          <a:xfrm>
            <a:off x="7320915" y="4709160"/>
            <a:ext cx="2360295" cy="20974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35924548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D9AF0225-184D-4BBC-8162-0A71181A4B3C}"/>
                  </a:ext>
                </a:extLst>
              </p:cNvPr>
              <p:cNvSpPr>
                <a:spLocks noGrp="1"/>
              </p:cNvSpPr>
              <p:nvPr>
                <p:ph idx="1"/>
              </p:nvPr>
            </p:nvSpPr>
            <p:spPr>
              <a:xfrm>
                <a:off x="394335" y="1251585"/>
                <a:ext cx="11372850" cy="5280660"/>
              </a:xfrm>
            </p:spPr>
            <p:txBody>
              <a:bodyPr>
                <a:normAutofit/>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By convention, the greater of the temperature differences at either end is generally used as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oMath>
                </a14:m>
                <a:r>
                  <a:rPr lang="en-GB" sz="2200" dirty="0">
                    <a:effectLst/>
                    <a:ea typeface="Times New Roman" panose="02020603050405020304" pitchFamily="18" charset="0"/>
                    <a:cs typeface="Times New Roman" panose="02020603050405020304" pitchFamily="18" charset="0"/>
                  </a:rPr>
                  <a:t> and the lesser is used as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oMath>
                </a14:m>
                <a:r>
                  <a:rPr lang="en-GB" sz="2200" dirty="0">
                    <a:effectLst/>
                    <a:ea typeface="Times New Roman" panose="02020603050405020304" pitchFamily="18" charset="0"/>
                    <a:cs typeface="Times New Roman" panose="02020603050405020304" pitchFamily="18" charset="0"/>
                  </a:rPr>
                  <a:t>, so it means that  </a:t>
                </a:r>
                <a14:m>
                  <m:oMath xmlns:m="http://schemas.openxmlformats.org/officeDocument/2006/math">
                    <m:r>
                      <a:rPr lang="en-GB" sz="2200" i="1">
                        <a:effectLst/>
                        <a:ea typeface="Times New Roman" panose="02020603050405020304" pitchFamily="18" charset="0"/>
                        <a:cs typeface="Arial" panose="020B0604020202020204" pitchFamily="34" charset="0"/>
                      </a:rPr>
                      <m:t>∆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𝑖</m:t>
                        </m:r>
                      </m:sub>
                    </m:sSub>
                    <m:r>
                      <a:rPr lang="en-GB" sz="2200" i="1">
                        <a:effectLst/>
                        <a:ea typeface="Times New Roman" panose="02020603050405020304" pitchFamily="18" charset="0"/>
                        <a:cs typeface="Arial" panose="020B0604020202020204" pitchFamily="34" charset="0"/>
                      </a:rPr>
                      <m:t>&gt; ∆ </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𝑜</m:t>
                        </m:r>
                      </m:sub>
                    </m:sSub>
                  </m:oMath>
                </a14:m>
                <a:r>
                  <a:rPr lang="en-GB" sz="2200" dirty="0">
                    <a:effectLst/>
                    <a:ea typeface="Times New Roman" panose="02020603050405020304" pitchFamily="18" charset="0"/>
                    <a:cs typeface="Times New Roman" panose="02020603050405020304" pitchFamily="18" charset="0"/>
                  </a:rPr>
                  <a:t>.</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However, for either a parallel flow or counter-flow heat exchanger, it is not really relevant which “end” is chosen as either of the temperature differences, because:</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r>
                      <a:rPr lang="en-GB" sz="2400" i="1">
                        <a:effectLst/>
                        <a:ea typeface="Calibri" panose="020F0502020204030204" pitchFamily="34" charset="0"/>
                        <a:cs typeface="Arial" panose="020B0604020202020204" pitchFamily="34" charset="0"/>
                      </a:rPr>
                      <m:t>∆</m:t>
                    </m:r>
                    <m:sSub>
                      <m:sSubPr>
                        <m:ctrlPr>
                          <a:rPr lang="en-GB" sz="2400" i="1">
                            <a:effectLst/>
                            <a:ea typeface="Calibri" panose="020F0502020204030204" pitchFamily="34" charset="0"/>
                            <a:cs typeface="Arial" panose="020B0604020202020204" pitchFamily="34" charset="0"/>
                          </a:rPr>
                        </m:ctrlPr>
                      </m:sSubPr>
                      <m:e>
                        <m:r>
                          <a:rPr lang="en-GB" sz="2400" i="1">
                            <a:effectLst/>
                            <a:ea typeface="Calibri" panose="020F0502020204030204" pitchFamily="34" charset="0"/>
                            <a:cs typeface="Arial" panose="020B0604020202020204" pitchFamily="34" charset="0"/>
                          </a:rPr>
                          <m:t>𝑇</m:t>
                        </m:r>
                      </m:e>
                      <m:sub>
                        <m:r>
                          <a:rPr lang="en-GB" sz="2400" i="1">
                            <a:effectLst/>
                            <a:ea typeface="Calibri" panose="020F0502020204030204" pitchFamily="34" charset="0"/>
                            <a:cs typeface="Arial" panose="020B0604020202020204" pitchFamily="34" charset="0"/>
                          </a:rPr>
                          <m:t>𝐿𝑀</m:t>
                        </m:r>
                      </m:sub>
                    </m:sSub>
                    <m:r>
                      <a:rPr lang="en-GB" sz="2400" i="1">
                        <a:effectLst/>
                        <a:ea typeface="Times New Roman" panose="02020603050405020304" pitchFamily="18" charset="0"/>
                        <a:cs typeface="Arial" panose="020B0604020202020204" pitchFamily="34" charset="0"/>
                      </a:rPr>
                      <m:t>= </m:t>
                    </m:r>
                    <m:f>
                      <m:fPr>
                        <m:ctrlPr>
                          <a:rPr lang="en-GB" sz="2400" i="1">
                            <a:effectLst/>
                            <a:ea typeface="Times New Roman" panose="02020603050405020304" pitchFamily="18" charset="0"/>
                            <a:cs typeface="Arial" panose="020B0604020202020204" pitchFamily="34" charset="0"/>
                          </a:rPr>
                        </m:ctrlPr>
                      </m:fPr>
                      <m:num>
                        <m:r>
                          <a:rPr lang="en-GB" sz="2400" i="1">
                            <a:effectLst/>
                            <a:ea typeface="Times New Roman" panose="02020603050405020304" pitchFamily="18" charset="0"/>
                            <a:cs typeface="Arial" panose="020B0604020202020204" pitchFamily="34" charset="0"/>
                          </a:rPr>
                          <m:t>∆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𝑜</m:t>
                            </m:r>
                          </m:sub>
                        </m:sSub>
                        <m:r>
                          <a:rPr lang="en-GB" sz="2400" i="1">
                            <a:effectLst/>
                            <a:ea typeface="Times New Roman" panose="02020603050405020304" pitchFamily="18" charset="0"/>
                            <a:cs typeface="Arial" panose="020B0604020202020204" pitchFamily="34" charset="0"/>
                          </a:rPr>
                          <m:t>− ∆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𝑖</m:t>
                            </m:r>
                          </m:sub>
                        </m:sSub>
                      </m:num>
                      <m:den>
                        <m:r>
                          <a:rPr lang="en-GB" sz="2400" i="1">
                            <a:effectLst/>
                            <a:ea typeface="Times New Roman" panose="02020603050405020304" pitchFamily="18" charset="0"/>
                            <a:cs typeface="Arial" panose="020B0604020202020204" pitchFamily="34" charset="0"/>
                          </a:rPr>
                          <m:t>𝑙𝑛</m:t>
                        </m:r>
                        <m:d>
                          <m:dPr>
                            <m:ctrlPr>
                              <a:rPr lang="en-GB" sz="2400" i="1">
                                <a:effectLst/>
                                <a:ea typeface="Times New Roman" panose="02020603050405020304" pitchFamily="18" charset="0"/>
                                <a:cs typeface="Arial" panose="020B0604020202020204" pitchFamily="34" charset="0"/>
                              </a:rPr>
                            </m:ctrlPr>
                          </m:dPr>
                          <m:e>
                            <m:f>
                              <m:fPr>
                                <m:ctrlPr>
                                  <a:rPr lang="en-GB" sz="2400" i="1">
                                    <a:effectLst/>
                                    <a:ea typeface="Times New Roman" panose="02020603050405020304" pitchFamily="18" charset="0"/>
                                    <a:cs typeface="Arial" panose="020B0604020202020204" pitchFamily="34" charset="0"/>
                                  </a:rPr>
                                </m:ctrlPr>
                              </m:fPr>
                              <m:num>
                                <m:r>
                                  <a:rPr lang="en-GB" sz="2400" i="1">
                                    <a:effectLst/>
                                    <a:ea typeface="Times New Roman" panose="02020603050405020304" pitchFamily="18" charset="0"/>
                                    <a:cs typeface="Arial" panose="020B0604020202020204" pitchFamily="34" charset="0"/>
                                  </a:rPr>
                                  <m:t>∆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𝑜</m:t>
                                    </m:r>
                                  </m:sub>
                                </m:sSub>
                              </m:num>
                              <m:den>
                                <m:r>
                                  <a:rPr lang="en-GB" sz="2400" i="1">
                                    <a:effectLst/>
                                    <a:ea typeface="Times New Roman" panose="02020603050405020304" pitchFamily="18" charset="0"/>
                                    <a:cs typeface="Arial" panose="020B0604020202020204" pitchFamily="34" charset="0"/>
                                  </a:rPr>
                                  <m:t> ∆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𝑖</m:t>
                                    </m:r>
                                  </m:sub>
                                </m:sSub>
                              </m:den>
                            </m:f>
                          </m:e>
                        </m:d>
                      </m:den>
                    </m:f>
                    <m:r>
                      <a:rPr lang="en-GB" sz="2400" i="1">
                        <a:effectLst/>
                        <a:ea typeface="Times New Roman" panose="02020603050405020304" pitchFamily="18" charset="0"/>
                        <a:cs typeface="Arial" panose="020B0604020202020204" pitchFamily="34" charset="0"/>
                      </a:rPr>
                      <m:t>= </m:t>
                    </m:r>
                    <m:f>
                      <m:fPr>
                        <m:ctrlPr>
                          <a:rPr lang="en-GB" sz="2400" i="1">
                            <a:effectLst/>
                            <a:ea typeface="Times New Roman" panose="02020603050405020304" pitchFamily="18" charset="0"/>
                            <a:cs typeface="Arial" panose="020B0604020202020204" pitchFamily="34" charset="0"/>
                          </a:rPr>
                        </m:ctrlPr>
                      </m:fPr>
                      <m:num>
                        <m:r>
                          <a:rPr lang="en-GB" sz="2400" i="1">
                            <a:effectLst/>
                            <a:ea typeface="Times New Roman" panose="02020603050405020304" pitchFamily="18" charset="0"/>
                            <a:cs typeface="Arial" panose="020B0604020202020204" pitchFamily="34" charset="0"/>
                          </a:rPr>
                          <m:t>∆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𝑖</m:t>
                            </m:r>
                          </m:sub>
                        </m:sSub>
                        <m:r>
                          <a:rPr lang="en-GB" sz="2400" i="1">
                            <a:effectLst/>
                            <a:ea typeface="Times New Roman" panose="02020603050405020304" pitchFamily="18" charset="0"/>
                            <a:cs typeface="Arial" panose="020B0604020202020204" pitchFamily="34" charset="0"/>
                          </a:rPr>
                          <m:t>− ∆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𝑜</m:t>
                            </m:r>
                          </m:sub>
                        </m:sSub>
                      </m:num>
                      <m:den>
                        <m:r>
                          <a:rPr lang="en-GB" sz="2400" i="1">
                            <a:effectLst/>
                            <a:ea typeface="Times New Roman" panose="02020603050405020304" pitchFamily="18" charset="0"/>
                            <a:cs typeface="Arial" panose="020B0604020202020204" pitchFamily="34" charset="0"/>
                          </a:rPr>
                          <m:t>𝑙𝑛</m:t>
                        </m:r>
                        <m:d>
                          <m:dPr>
                            <m:ctrlPr>
                              <a:rPr lang="en-GB" sz="2400" i="1">
                                <a:effectLst/>
                                <a:ea typeface="Times New Roman" panose="02020603050405020304" pitchFamily="18" charset="0"/>
                                <a:cs typeface="Arial" panose="020B0604020202020204" pitchFamily="34" charset="0"/>
                              </a:rPr>
                            </m:ctrlPr>
                          </m:dPr>
                          <m:e>
                            <m:f>
                              <m:fPr>
                                <m:ctrlPr>
                                  <a:rPr lang="en-GB" sz="2400" i="1">
                                    <a:effectLst/>
                                    <a:ea typeface="Times New Roman" panose="02020603050405020304" pitchFamily="18" charset="0"/>
                                    <a:cs typeface="Arial" panose="020B0604020202020204" pitchFamily="34" charset="0"/>
                                  </a:rPr>
                                </m:ctrlPr>
                              </m:fPr>
                              <m:num>
                                <m:r>
                                  <a:rPr lang="en-GB" sz="2400" i="1">
                                    <a:effectLst/>
                                    <a:ea typeface="Times New Roman" panose="02020603050405020304" pitchFamily="18" charset="0"/>
                                    <a:cs typeface="Arial" panose="020B0604020202020204" pitchFamily="34" charset="0"/>
                                  </a:rPr>
                                  <m:t>∆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𝑖</m:t>
                                    </m:r>
                                  </m:sub>
                                </m:sSub>
                              </m:num>
                              <m:den>
                                <m:r>
                                  <a:rPr lang="en-GB" sz="2400" i="1">
                                    <a:effectLst/>
                                    <a:ea typeface="Times New Roman" panose="02020603050405020304" pitchFamily="18" charset="0"/>
                                    <a:cs typeface="Arial" panose="020B0604020202020204" pitchFamily="34" charset="0"/>
                                  </a:rPr>
                                  <m:t> ∆ </m:t>
                                </m:r>
                                <m:sSub>
                                  <m:sSubPr>
                                    <m:ctrlPr>
                                      <a:rPr lang="en-GB" sz="2400" i="1">
                                        <a:effectLst/>
                                        <a:ea typeface="Times New Roman" panose="02020603050405020304" pitchFamily="18" charset="0"/>
                                        <a:cs typeface="Arial" panose="020B0604020202020204" pitchFamily="34" charset="0"/>
                                      </a:rPr>
                                    </m:ctrlPr>
                                  </m:sSubPr>
                                  <m:e>
                                    <m:r>
                                      <a:rPr lang="en-GB" sz="2400" i="1">
                                        <a:effectLst/>
                                        <a:ea typeface="Times New Roman" panose="02020603050405020304" pitchFamily="18" charset="0"/>
                                        <a:cs typeface="Arial" panose="020B0604020202020204" pitchFamily="34" charset="0"/>
                                      </a:rPr>
                                      <m:t>𝑇</m:t>
                                    </m:r>
                                  </m:e>
                                  <m:sub>
                                    <m:r>
                                      <a:rPr lang="en-GB" sz="2400" i="1">
                                        <a:effectLst/>
                                        <a:ea typeface="Times New Roman" panose="02020603050405020304" pitchFamily="18" charset="0"/>
                                        <a:cs typeface="Arial" panose="020B0604020202020204" pitchFamily="34" charset="0"/>
                                      </a:rPr>
                                      <m:t>𝑜</m:t>
                                    </m:r>
                                  </m:sub>
                                </m:sSub>
                              </m:den>
                            </m:f>
                          </m:e>
                        </m:d>
                      </m:den>
                    </m:f>
                  </m:oMath>
                </a14:m>
                <a:r>
                  <a:rPr lang="en-GB" sz="2400" dirty="0">
                    <a:effectLst/>
                    <a:ea typeface="Times New Roman" panose="02020603050405020304" pitchFamily="18" charset="0"/>
                    <a:cs typeface="Times New Roman" panose="02020603050405020304" pitchFamily="18" charset="0"/>
                  </a:rPr>
                  <a:t> </a:t>
                </a:r>
                <a:endParaRPr lang="en-GB" sz="2400" dirty="0">
                  <a:effectLst/>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D9AF0225-184D-4BBC-8162-0A71181A4B3C}"/>
                  </a:ext>
                </a:extLst>
              </p:cNvPr>
              <p:cNvSpPr>
                <a:spLocks noGrp="1" noRot="1" noChangeAspect="1" noMove="1" noResize="1" noEditPoints="1" noAdjustHandles="1" noChangeArrowheads="1" noChangeShapeType="1" noTextEdit="1"/>
              </p:cNvSpPr>
              <p:nvPr>
                <p:ph idx="1"/>
              </p:nvPr>
            </p:nvSpPr>
            <p:spPr>
              <a:xfrm>
                <a:off x="394335" y="1251585"/>
                <a:ext cx="11372850" cy="5280660"/>
              </a:xfrm>
              <a:blipFill>
                <a:blip r:embed="rId2"/>
                <a:stretch>
                  <a:fillRect l="-697" t="-231"/>
                </a:stretch>
              </a:blipFill>
            </p:spPr>
            <p:txBody>
              <a:bodyPr/>
              <a:lstStyle/>
              <a:p>
                <a:r>
                  <a:rPr lang="en-GB">
                    <a:noFill/>
                  </a:rPr>
                  <a:t> </a:t>
                </a:r>
              </a:p>
            </p:txBody>
          </p:sp>
        </mc:Fallback>
      </mc:AlternateContent>
      <mc:AlternateContent xmlns:mc="http://schemas.openxmlformats.org/markup-compatibility/2006">
        <mc:Choice xmlns:a14="http://schemas.microsoft.com/office/drawing/2010/main" Requires="a14">
          <p:sp>
            <p:nvSpPr>
              <p:cNvPr id="4" name="Title 1">
                <a:extLst>
                  <a:ext uri="{FF2B5EF4-FFF2-40B4-BE49-F238E27FC236}">
                    <a16:creationId xmlns:a16="http://schemas.microsoft.com/office/drawing/2014/main" id="{0CBF91A4-6B0A-4EBA-868C-997D9830C01F}"/>
                  </a:ext>
                </a:extLst>
              </p:cNvPr>
              <p:cNvSpPr>
                <a:spLocks noGrp="1"/>
              </p:cNvSpPr>
              <p:nvPr>
                <p:ph type="title"/>
              </p:nvPr>
            </p:nvSpPr>
            <p:spPr>
              <a:xfrm>
                <a:off x="838200" y="142240"/>
                <a:ext cx="10515600" cy="743585"/>
              </a:xfrm>
            </p:spPr>
            <p:txBody>
              <a:bodyPr>
                <a:normAutofit/>
              </a:bodyPr>
              <a:lstStyle/>
              <a:p>
                <a:pPr algn="ctr"/>
                <a14:m>
                  <m:oMath xmlns:m="http://schemas.openxmlformats.org/officeDocument/2006/math">
                    <m:r>
                      <a:rPr lang="en-GB" sz="4000" b="0" i="1" smtClean="0">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𝑖</m:t>
                        </m:r>
                      </m:sub>
                    </m:sSub>
                  </m:oMath>
                </a14:m>
                <a:r>
                  <a:rPr lang="en-GB" sz="4000" dirty="0">
                    <a:effectLst/>
                    <a:ea typeface="Times New Roman" panose="02020603050405020304" pitchFamily="18" charset="0"/>
                    <a:cs typeface="Times New Roman" panose="02020603050405020304" pitchFamily="18" charset="0"/>
                  </a:rPr>
                  <a:t> and </a:t>
                </a:r>
                <a14:m>
                  <m:oMath xmlns:m="http://schemas.openxmlformats.org/officeDocument/2006/math">
                    <m:r>
                      <a:rPr lang="en-GB" sz="4000" b="0" i="1">
                        <a:effectLst/>
                        <a:ea typeface="Times New Roman" panose="02020603050405020304" pitchFamily="18" charset="0"/>
                        <a:cs typeface="Arial" panose="020B0604020202020204" pitchFamily="34" charset="0"/>
                      </a:rPr>
                      <m:t>∆ </m:t>
                    </m:r>
                    <m:sSub>
                      <m:sSubPr>
                        <m:ctrlPr>
                          <a:rPr lang="en-GB" sz="4000" i="1">
                            <a:effectLst/>
                            <a:ea typeface="Times New Roman" panose="02020603050405020304" pitchFamily="18" charset="0"/>
                            <a:cs typeface="Arial" panose="020B0604020202020204" pitchFamily="34" charset="0"/>
                          </a:rPr>
                        </m:ctrlPr>
                      </m:sSubPr>
                      <m:e>
                        <m:r>
                          <a:rPr lang="en-GB" sz="4000" b="0" i="1">
                            <a:effectLst/>
                            <a:ea typeface="Times New Roman" panose="02020603050405020304" pitchFamily="18" charset="0"/>
                            <a:cs typeface="Arial" panose="020B0604020202020204" pitchFamily="34" charset="0"/>
                          </a:rPr>
                          <m:t>𝑇</m:t>
                        </m:r>
                      </m:e>
                      <m:sub>
                        <m:r>
                          <a:rPr lang="en-GB" sz="4000" b="0" i="1" smtClean="0">
                            <a:effectLst/>
                            <a:latin typeface="Cambria Math" panose="02040503050406030204" pitchFamily="18" charset="0"/>
                            <a:ea typeface="Times New Roman" panose="02020603050405020304" pitchFamily="18" charset="0"/>
                            <a:cs typeface="Arial" panose="020B0604020202020204" pitchFamily="34" charset="0"/>
                          </a:rPr>
                          <m:t>𝑜</m:t>
                        </m:r>
                      </m:sub>
                    </m:sSub>
                  </m:oMath>
                </a14:m>
                <a:r>
                  <a:rPr lang="en-GB" sz="4000" dirty="0">
                    <a:effectLst/>
                    <a:ea typeface="Times New Roman" panose="02020603050405020304" pitchFamily="18" charset="0"/>
                    <a:cs typeface="Times New Roman" panose="02020603050405020304" pitchFamily="18" charset="0"/>
                  </a:rPr>
                  <a:t> </a:t>
                </a:r>
                <a:r>
                  <a:rPr lang="en-GB" sz="4000" dirty="0">
                    <a:ea typeface="Times New Roman" panose="02020603050405020304" pitchFamily="18" charset="0"/>
                    <a:cs typeface="Times New Roman" panose="02020603050405020304" pitchFamily="18" charset="0"/>
                  </a:rPr>
                  <a:t>are Interchangeable </a:t>
                </a:r>
                <a:endParaRPr lang="en-GB" sz="4000" dirty="0"/>
              </a:p>
            </p:txBody>
          </p:sp>
        </mc:Choice>
        <mc:Fallback>
          <p:sp>
            <p:nvSpPr>
              <p:cNvPr id="4" name="Title 1">
                <a:extLst>
                  <a:ext uri="{FF2B5EF4-FFF2-40B4-BE49-F238E27FC236}">
                    <a16:creationId xmlns:a16="http://schemas.microsoft.com/office/drawing/2014/main" id="{0CBF91A4-6B0A-4EBA-868C-997D9830C01F}"/>
                  </a:ext>
                </a:extLst>
              </p:cNvPr>
              <p:cNvSpPr>
                <a:spLocks noGrp="1" noRot="1" noChangeAspect="1" noMove="1" noResize="1" noEditPoints="1" noAdjustHandles="1" noChangeArrowheads="1" noChangeShapeType="1" noTextEdit="1"/>
              </p:cNvSpPr>
              <p:nvPr>
                <p:ph type="title"/>
              </p:nvPr>
            </p:nvSpPr>
            <p:spPr>
              <a:xfrm>
                <a:off x="838200" y="142240"/>
                <a:ext cx="10515600" cy="743585"/>
              </a:xfrm>
              <a:blipFill>
                <a:blip r:embed="rId3"/>
                <a:stretch>
                  <a:fillRect t="-15574" b="-28689"/>
                </a:stretch>
              </a:blipFill>
            </p:spPr>
            <p:txBody>
              <a:bodyPr/>
              <a:lstStyle/>
              <a:p>
                <a:r>
                  <a:rPr lang="en-GB">
                    <a:noFill/>
                  </a:rPr>
                  <a:t> </a:t>
                </a:r>
              </a:p>
            </p:txBody>
          </p:sp>
        </mc:Fallback>
      </mc:AlternateContent>
    </p:spTree>
    <p:extLst>
      <p:ext uri="{BB962C8B-B14F-4D97-AF65-F5344CB8AC3E}">
        <p14:creationId xmlns:p14="http://schemas.microsoft.com/office/powerpoint/2010/main" val="24628347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27D494-A228-477A-85D0-B82D6C9AA5F9}"/>
              </a:ext>
            </a:extLst>
          </p:cNvPr>
          <p:cNvSpPr>
            <a:spLocks noGrp="1"/>
          </p:cNvSpPr>
          <p:nvPr>
            <p:ph type="title"/>
          </p:nvPr>
        </p:nvSpPr>
        <p:spPr>
          <a:xfrm>
            <a:off x="838200" y="147956"/>
            <a:ext cx="10515600" cy="589280"/>
          </a:xfrm>
        </p:spPr>
        <p:txBody>
          <a:bodyPr>
            <a:normAutofit fontScale="90000"/>
          </a:bodyPr>
          <a:lstStyle/>
          <a:p>
            <a:pPr algn="ctr"/>
            <a:r>
              <a:rPr lang="en-GB" sz="4000" dirty="0"/>
              <a:t>Problem with the LMTD method</a:t>
            </a:r>
          </a:p>
        </p:txBody>
      </p:sp>
      <mc:AlternateContent xmlns:mc="http://schemas.openxmlformats.org/markup-compatibility/2006">
        <mc:Choice xmlns:a14="http://schemas.microsoft.com/office/drawing/2010/main" Requires="a14">
          <p:sp>
            <p:nvSpPr>
              <p:cNvPr id="3" name="Content Placeholder 2">
                <a:extLst>
                  <a:ext uri="{FF2B5EF4-FFF2-40B4-BE49-F238E27FC236}">
                    <a16:creationId xmlns:a16="http://schemas.microsoft.com/office/drawing/2014/main" id="{62760B8E-CD76-4C21-88DA-B7657B66F804}"/>
                  </a:ext>
                </a:extLst>
              </p:cNvPr>
              <p:cNvSpPr>
                <a:spLocks noGrp="1"/>
              </p:cNvSpPr>
              <p:nvPr>
                <p:ph idx="1"/>
              </p:nvPr>
            </p:nvSpPr>
            <p:spPr>
              <a:xfrm>
                <a:off x="320040" y="737236"/>
                <a:ext cx="11590020" cy="5863589"/>
              </a:xfrm>
            </p:spPr>
            <p:txBody>
              <a:bodyPr>
                <a:normAutofit/>
              </a:bodyPr>
              <a:lstStyle/>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Once the value of the LMTD has been established, it can be inserted into the heat transfer analysis equation:</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					</a:t>
                </a:r>
                <a14:m>
                  <m:oMath xmlns:m="http://schemas.openxmlformats.org/officeDocument/2006/math">
                    <m:acc>
                      <m:accPr>
                        <m:chr m:val="̇"/>
                        <m:ctrlPr>
                          <a:rPr lang="en-GB" sz="2200" i="1">
                            <a:effectLst/>
                            <a:ea typeface="Calibri" panose="020F0502020204030204" pitchFamily="34" charset="0"/>
                            <a:cs typeface="Arial" panose="020B0604020202020204" pitchFamily="34" charset="0"/>
                          </a:rPr>
                        </m:ctrlPr>
                      </m:accPr>
                      <m:e>
                        <m:r>
                          <a:rPr lang="en-GB" sz="2200" i="1">
                            <a:effectLst/>
                            <a:ea typeface="Calibri" panose="020F0502020204030204" pitchFamily="34" charset="0"/>
                            <a:cs typeface="Arial" panose="020B0604020202020204" pitchFamily="34" charset="0"/>
                          </a:rPr>
                          <m:t>𝑄</m:t>
                        </m:r>
                      </m:e>
                    </m:acc>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𝑈</m:t>
                    </m:r>
                    <m:r>
                      <a:rPr lang="en-GB" sz="2200" i="1">
                        <a:effectLst/>
                        <a:ea typeface="Calibri" panose="020F0502020204030204" pitchFamily="34" charset="0"/>
                        <a:cs typeface="Arial" panose="020B0604020202020204" pitchFamily="34" charset="0"/>
                      </a:rPr>
                      <m:t>.</m:t>
                    </m:r>
                    <m:r>
                      <a:rPr lang="en-GB" sz="2200" i="1">
                        <a:effectLst/>
                        <a:ea typeface="Calibri" panose="020F0502020204030204" pitchFamily="34" charset="0"/>
                        <a:cs typeface="Arial" panose="020B0604020202020204" pitchFamily="34" charset="0"/>
                      </a:rPr>
                      <m:t>𝐴</m:t>
                    </m:r>
                    <m:r>
                      <a:rPr lang="en-GB" sz="2200" i="1">
                        <a:effectLst/>
                        <a:ea typeface="Calibri" panose="020F0502020204030204" pitchFamily="34" charset="0"/>
                        <a:cs typeface="Arial" panose="020B0604020202020204" pitchFamily="34" charset="0"/>
                      </a:rPr>
                      <m:t>.∆</m:t>
                    </m:r>
                    <m:sSub>
                      <m:sSubPr>
                        <m:ctrlPr>
                          <a:rPr lang="en-GB" sz="2200" i="1">
                            <a:effectLst/>
                            <a:ea typeface="Times New Roman" panose="02020603050405020304" pitchFamily="18" charset="0"/>
                            <a:cs typeface="Arial" panose="020B0604020202020204" pitchFamily="34" charset="0"/>
                          </a:rPr>
                        </m:ctrlPr>
                      </m:sSubPr>
                      <m:e>
                        <m:r>
                          <a:rPr lang="en-GB" sz="2200" i="1">
                            <a:effectLst/>
                            <a:ea typeface="Times New Roman" panose="02020603050405020304" pitchFamily="18" charset="0"/>
                            <a:cs typeface="Arial" panose="020B0604020202020204" pitchFamily="34" charset="0"/>
                          </a:rPr>
                          <m:t>𝑇</m:t>
                        </m:r>
                      </m:e>
                      <m:sub>
                        <m:r>
                          <a:rPr lang="en-GB" sz="2200" i="1">
                            <a:effectLst/>
                            <a:ea typeface="Times New Roman" panose="02020603050405020304" pitchFamily="18" charset="0"/>
                            <a:cs typeface="Arial" panose="020B0604020202020204" pitchFamily="34" charset="0"/>
                          </a:rPr>
                          <m:t>𝐿𝑀</m:t>
                        </m:r>
                      </m:sub>
                    </m:sSub>
                  </m:oMath>
                </a14:m>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a typeface="Times New Roman" panose="02020603050405020304" pitchFamily="18" charset="0"/>
                    <a:cs typeface="Times New Roman" panose="02020603050405020304" pitchFamily="18" charset="0"/>
                  </a:rPr>
                  <a:t>a</a:t>
                </a:r>
                <a:r>
                  <a:rPr lang="en-GB" sz="2200" dirty="0">
                    <a:effectLst/>
                    <a:ea typeface="Times New Roman" panose="02020603050405020304" pitchFamily="18" charset="0"/>
                    <a:cs typeface="Times New Roman" panose="02020603050405020304" pitchFamily="18" charset="0"/>
                  </a:rPr>
                  <a:t>nd, used to determine the interface area necessary to achieve a required rate of heat transfer between the hot and cold streams.  However, the </a:t>
                </a:r>
                <a:r>
                  <a:rPr lang="en-GB" sz="2200" i="1" dirty="0">
                    <a:effectLst/>
                    <a:ea typeface="Times New Roman" panose="02020603050405020304" pitchFamily="18" charset="0"/>
                    <a:cs typeface="Times New Roman" panose="02020603050405020304" pitchFamily="18" charset="0"/>
                  </a:rPr>
                  <a:t>LMTD can only be calculated if</a:t>
                </a:r>
                <a:r>
                  <a:rPr lang="en-GB" sz="2200" dirty="0">
                    <a:effectLst/>
                    <a:ea typeface="Times New Roman" panose="02020603050405020304" pitchFamily="18" charset="0"/>
                    <a:cs typeface="Times New Roman" panose="02020603050405020304" pitchFamily="18" charset="0"/>
                  </a:rPr>
                  <a:t> the inlet and outlet temperatures of both the hot and cold streams are known; i.e. </a:t>
                </a:r>
                <a:r>
                  <a:rPr lang="en-GB" sz="2200" i="1" u="sng" dirty="0">
                    <a:effectLst/>
                    <a:ea typeface="Times New Roman" panose="02020603050405020304" pitchFamily="18" charset="0"/>
                    <a:cs typeface="Times New Roman" panose="02020603050405020304" pitchFamily="18" charset="0"/>
                  </a:rPr>
                  <a:t>all four temperatures must be known</a:t>
                </a:r>
                <a:r>
                  <a:rPr lang="en-GB" sz="2200" dirty="0">
                    <a:effectLst/>
                    <a:ea typeface="Times New Roman" panose="02020603050405020304" pitchFamily="18" charset="0"/>
                    <a:cs typeface="Times New Roman" panose="02020603050405020304" pitchFamily="18" charset="0"/>
                  </a:rPr>
                  <a:t>. </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When designing a heat exchanger, generally only the inlet temperatures are known as a matter of defined information.  In order to design a heat exchanger when only the inlet temperatures are known, the ε – </a:t>
                </a:r>
                <a:r>
                  <a:rPr lang="en-GB" sz="2200" i="1" dirty="0">
                    <a:effectLst/>
                    <a:ea typeface="Times New Roman" panose="02020603050405020304" pitchFamily="18" charset="0"/>
                    <a:cs typeface="Times New Roman" panose="02020603050405020304" pitchFamily="18" charset="0"/>
                  </a:rPr>
                  <a:t>NTU</a:t>
                </a:r>
                <a:r>
                  <a:rPr lang="en-GB" sz="2200" dirty="0">
                    <a:effectLst/>
                    <a:ea typeface="Times New Roman" panose="02020603050405020304" pitchFamily="18" charset="0"/>
                    <a:cs typeface="Times New Roman" panose="02020603050405020304" pitchFamily="18" charset="0"/>
                  </a:rPr>
                  <a:t> (effectiveness - Number of Thermal Units) method is employed.</a:t>
                </a:r>
                <a:endParaRPr lang="en-GB" sz="2200" dirty="0">
                  <a:effectLst/>
                  <a:ea typeface="Calibri" panose="020F0502020204030204" pitchFamily="34" charset="0"/>
                  <a:cs typeface="Times New Roman" panose="02020603050405020304" pitchFamily="18" charset="0"/>
                </a:endParaRPr>
              </a:p>
              <a:p>
                <a:pPr marL="0" indent="0">
                  <a:lnSpc>
                    <a:spcPct val="115000"/>
                  </a:lnSpc>
                  <a:spcAft>
                    <a:spcPts val="1000"/>
                  </a:spcAft>
                  <a:buNone/>
                </a:pPr>
                <a:r>
                  <a:rPr lang="en-GB" sz="2200" dirty="0">
                    <a:effectLst/>
                    <a:ea typeface="Times New Roman" panose="02020603050405020304" pitchFamily="18" charset="0"/>
                    <a:cs typeface="Times New Roman" panose="02020603050405020304" pitchFamily="18" charset="0"/>
                  </a:rPr>
                  <a:t>Before we can proceed to understanding the ε – </a:t>
                </a:r>
                <a:r>
                  <a:rPr lang="en-GB" sz="2200" i="1" dirty="0">
                    <a:effectLst/>
                    <a:ea typeface="Times New Roman" panose="02020603050405020304" pitchFamily="18" charset="0"/>
                    <a:cs typeface="Times New Roman" panose="02020603050405020304" pitchFamily="18" charset="0"/>
                  </a:rPr>
                  <a:t>NTU </a:t>
                </a:r>
                <a:r>
                  <a:rPr lang="en-GB" sz="2200" dirty="0">
                    <a:effectLst/>
                    <a:ea typeface="Times New Roman" panose="02020603050405020304" pitchFamily="18" charset="0"/>
                    <a:cs typeface="Times New Roman" panose="02020603050405020304" pitchFamily="18" charset="0"/>
                  </a:rPr>
                  <a:t>method, we first need to consider one other important factor that should be incorporated into the heat transfer analysis equation given above.  </a:t>
                </a:r>
                <a:endParaRPr lang="en-GB" sz="2200" dirty="0">
                  <a:effectLst/>
                  <a:ea typeface="Calibri" panose="020F0502020204030204" pitchFamily="34" charset="0"/>
                  <a:cs typeface="Times New Roman" panose="02020603050405020304" pitchFamily="18" charset="0"/>
                </a:endParaRPr>
              </a:p>
            </p:txBody>
          </p:sp>
        </mc:Choice>
        <mc:Fallback>
          <p:sp>
            <p:nvSpPr>
              <p:cNvPr id="3" name="Content Placeholder 2">
                <a:extLst>
                  <a:ext uri="{FF2B5EF4-FFF2-40B4-BE49-F238E27FC236}">
                    <a16:creationId xmlns:a16="http://schemas.microsoft.com/office/drawing/2014/main" id="{62760B8E-CD76-4C21-88DA-B7657B66F804}"/>
                  </a:ext>
                </a:extLst>
              </p:cNvPr>
              <p:cNvSpPr>
                <a:spLocks noGrp="1" noRot="1" noChangeAspect="1" noMove="1" noResize="1" noEditPoints="1" noAdjustHandles="1" noChangeArrowheads="1" noChangeShapeType="1" noTextEdit="1"/>
              </p:cNvSpPr>
              <p:nvPr>
                <p:ph idx="1"/>
              </p:nvPr>
            </p:nvSpPr>
            <p:spPr>
              <a:xfrm>
                <a:off x="320040" y="737236"/>
                <a:ext cx="11590020" cy="5863589"/>
              </a:xfrm>
              <a:blipFill>
                <a:blip r:embed="rId2"/>
                <a:stretch>
                  <a:fillRect l="-684" t="-312" r="-842"/>
                </a:stretch>
              </a:blipFill>
            </p:spPr>
            <p:txBody>
              <a:bodyPr/>
              <a:lstStyle/>
              <a:p>
                <a:r>
                  <a:rPr lang="en-GB">
                    <a:noFill/>
                  </a:rPr>
                  <a:t> </a:t>
                </a:r>
              </a:p>
            </p:txBody>
          </p:sp>
        </mc:Fallback>
      </mc:AlternateContent>
    </p:spTree>
    <p:extLst>
      <p:ext uri="{BB962C8B-B14F-4D97-AF65-F5344CB8AC3E}">
        <p14:creationId xmlns:p14="http://schemas.microsoft.com/office/powerpoint/2010/main" val="408644307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9FE73C-05EC-479A-8084-F6BEDF039226}"/>
              </a:ext>
            </a:extLst>
          </p:cNvPr>
          <p:cNvSpPr>
            <a:spLocks noGrp="1"/>
          </p:cNvSpPr>
          <p:nvPr>
            <p:ph type="title"/>
          </p:nvPr>
        </p:nvSpPr>
        <p:spPr>
          <a:xfrm>
            <a:off x="838200" y="170816"/>
            <a:ext cx="10515600" cy="635000"/>
          </a:xfrm>
        </p:spPr>
        <p:txBody>
          <a:bodyPr>
            <a:normAutofit fontScale="90000"/>
          </a:bodyPr>
          <a:lstStyle/>
          <a:p>
            <a:pPr algn="ctr"/>
            <a:r>
              <a:rPr lang="en-GB" sz="4000" dirty="0"/>
              <a:t>LMTD - Problem</a:t>
            </a:r>
          </a:p>
        </p:txBody>
      </p:sp>
      <p:sp>
        <p:nvSpPr>
          <p:cNvPr id="3" name="Content Placeholder 2">
            <a:extLst>
              <a:ext uri="{FF2B5EF4-FFF2-40B4-BE49-F238E27FC236}">
                <a16:creationId xmlns:a16="http://schemas.microsoft.com/office/drawing/2014/main" id="{F4161392-3797-44F8-ABF1-49E188611FA0}"/>
              </a:ext>
            </a:extLst>
          </p:cNvPr>
          <p:cNvSpPr>
            <a:spLocks noGrp="1"/>
          </p:cNvSpPr>
          <p:nvPr>
            <p:ph idx="1"/>
          </p:nvPr>
        </p:nvSpPr>
        <p:spPr>
          <a:xfrm>
            <a:off x="291465" y="805816"/>
            <a:ext cx="11715750" cy="5881368"/>
          </a:xfrm>
        </p:spPr>
        <p:txBody>
          <a:bodyPr>
            <a:normAutofit/>
          </a:bodyPr>
          <a:lstStyle/>
          <a:p>
            <a:pPr marL="0" indent="0">
              <a:lnSpc>
                <a:spcPct val="107000"/>
              </a:lnSpc>
              <a:spcAft>
                <a:spcPts val="800"/>
              </a:spcAft>
              <a:buNone/>
            </a:pPr>
            <a:r>
              <a:rPr lang="en-GB" sz="2000" dirty="0">
                <a:effectLst/>
                <a:ea typeface="Calibri" panose="020F0502020204030204" pitchFamily="34" charset="0"/>
                <a:cs typeface="Times New Roman" panose="02020603050405020304" pitchFamily="18" charset="0"/>
              </a:rPr>
              <a:t>Consider a simple water-to-water heat exchanger.  Water enters one side of the heat exchanger with a mass flow rate of 24 kg/s at a temperature of 80 °C, and exits at a temperature of 30 °C.  Water enters the other side of the heat exchanger at 20 °C and exits at 60 °C.  The overall heat transfer coefficient of the heat exchanger is 240 W/m</a:t>
            </a:r>
            <a:r>
              <a:rPr lang="en-GB" sz="2000" baseline="30000" dirty="0">
                <a:effectLst/>
                <a:ea typeface="Calibri" panose="020F0502020204030204" pitchFamily="34" charset="0"/>
                <a:cs typeface="Times New Roman" panose="02020603050405020304" pitchFamily="18" charset="0"/>
              </a:rPr>
              <a:t>2</a:t>
            </a:r>
            <a:r>
              <a:rPr lang="en-GB" sz="2000" dirty="0">
                <a:effectLst/>
                <a:ea typeface="Calibri" panose="020F0502020204030204" pitchFamily="34" charset="0"/>
                <a:cs typeface="Times New Roman" panose="02020603050405020304" pitchFamily="18" charset="0"/>
              </a:rPr>
              <a:t>K.  </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Determine which is the hot stream and which is the cold stream.</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Determine the rate of heat transfer from the hot to the cold stream.</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Determine if this is a parallel flow or a counter flow heat exchanger.</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Sketch a graph of the temperature profile of the hot and cold streams against the distance along the length of the heat exchanger.</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Calculate the Log Mean Temperature Difference.</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Determine the mass flow rate of the cold stream.</a:t>
            </a:r>
          </a:p>
          <a:p>
            <a:pPr marL="342900" lvl="0" indent="-342900">
              <a:lnSpc>
                <a:spcPct val="107000"/>
              </a:lnSpc>
              <a:buFont typeface="+mj-lt"/>
              <a:buAutoNum type="alphaLcParenR"/>
            </a:pPr>
            <a:r>
              <a:rPr lang="en-GB" sz="2000" dirty="0">
                <a:effectLst/>
                <a:ea typeface="Calibri" panose="020F0502020204030204" pitchFamily="34" charset="0"/>
                <a:cs typeface="Times New Roman" panose="02020603050405020304" pitchFamily="18" charset="0"/>
              </a:rPr>
              <a:t>Calculate the required surface area between the hot and cold streams.</a:t>
            </a:r>
          </a:p>
          <a:p>
            <a:pPr marL="342900" lvl="0" indent="-342900">
              <a:lnSpc>
                <a:spcPct val="107000"/>
              </a:lnSpc>
              <a:spcAft>
                <a:spcPts val="800"/>
              </a:spcAft>
              <a:buFont typeface="+mj-lt"/>
              <a:buAutoNum type="alphaLcParenR"/>
            </a:pPr>
            <a:r>
              <a:rPr lang="en-GB" sz="2000" dirty="0">
                <a:effectLst/>
                <a:ea typeface="Calibri" panose="020F0502020204030204" pitchFamily="34" charset="0"/>
                <a:cs typeface="Times New Roman" panose="02020603050405020304" pitchFamily="18" charset="0"/>
              </a:rPr>
              <a:t>If the simple heat exchanger design was a concentric tube configuration, and the inner tube was the hot stream of external diameter 100 mm, what would be the required length?</a:t>
            </a:r>
          </a:p>
        </p:txBody>
      </p:sp>
    </p:spTree>
    <p:extLst>
      <p:ext uri="{BB962C8B-B14F-4D97-AF65-F5344CB8AC3E}">
        <p14:creationId xmlns:p14="http://schemas.microsoft.com/office/powerpoint/2010/main" val="26830584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06CE24-67B5-4281-A5BE-43391757D941}"/>
              </a:ext>
            </a:extLst>
          </p:cNvPr>
          <p:cNvSpPr>
            <a:spLocks noGrp="1"/>
          </p:cNvSpPr>
          <p:nvPr>
            <p:ph type="title"/>
          </p:nvPr>
        </p:nvSpPr>
        <p:spPr>
          <a:xfrm>
            <a:off x="838200" y="153671"/>
            <a:ext cx="10515600" cy="680720"/>
          </a:xfrm>
        </p:spPr>
        <p:txBody>
          <a:bodyPr>
            <a:normAutofit/>
          </a:bodyPr>
          <a:lstStyle/>
          <a:p>
            <a:pPr algn="ctr"/>
            <a:r>
              <a:rPr lang="en-GB" sz="4000" dirty="0"/>
              <a:t>Notes</a:t>
            </a:r>
          </a:p>
        </p:txBody>
      </p:sp>
      <p:sp>
        <p:nvSpPr>
          <p:cNvPr id="3" name="Content Placeholder 2">
            <a:extLst>
              <a:ext uri="{FF2B5EF4-FFF2-40B4-BE49-F238E27FC236}">
                <a16:creationId xmlns:a16="http://schemas.microsoft.com/office/drawing/2014/main" id="{EE15DF2B-4C49-4FC0-B836-ECFC8959FDCA}"/>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7846952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101</TotalTime>
  <Words>1458</Words>
  <Application>Microsoft Office PowerPoint</Application>
  <PresentationFormat>Widescreen</PresentationFormat>
  <Paragraphs>103</Paragraphs>
  <Slides>14</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14</vt:i4>
      </vt:variant>
    </vt:vector>
  </HeadingPairs>
  <TitlesOfParts>
    <vt:vector size="19" baseType="lpstr">
      <vt:lpstr>Arial</vt:lpstr>
      <vt:lpstr>Calibri</vt:lpstr>
      <vt:lpstr>Calibri Light</vt:lpstr>
      <vt:lpstr>Cambria Math</vt:lpstr>
      <vt:lpstr>Office Theme</vt:lpstr>
      <vt:lpstr>Heat Exchanger configurations and LMTD</vt:lpstr>
      <vt:lpstr>Configuration of Heat Exchangers</vt:lpstr>
      <vt:lpstr>Parallel flow heat exchanger</vt:lpstr>
      <vt:lpstr>Parallel flow heat exchanger</vt:lpstr>
      <vt:lpstr>Counter-flow heat exchangers</vt:lpstr>
      <vt:lpstr>Counter-flow heat exchangers</vt:lpstr>
      <vt:lpstr>A weighted temperature difference - LMTD</vt:lpstr>
      <vt:lpstr>Log Mean Temperature Difference - ∆T_LM</vt:lpstr>
      <vt:lpstr>∆ T_i and ∆ T_o for Parallel Flow</vt:lpstr>
      <vt:lpstr>∆ T_i and ∆ T_o for Counter-Flow</vt:lpstr>
      <vt:lpstr>∆ T_i and ∆ T_o are Interchangeable </vt:lpstr>
      <vt:lpstr>Problem with the LMTD method</vt:lpstr>
      <vt:lpstr>LMTD - Problem</vt:lpstr>
      <vt:lpstr>Notes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Heat Exchanger configurations and LMTD</dc:title>
  <dc:creator>Robert Goodson</dc:creator>
  <cp:lastModifiedBy>Robert Goodson</cp:lastModifiedBy>
  <cp:revision>31</cp:revision>
  <dcterms:created xsi:type="dcterms:W3CDTF">2021-03-02T10:00:55Z</dcterms:created>
  <dcterms:modified xsi:type="dcterms:W3CDTF">2021-03-02T11:42:53Z</dcterms:modified>
</cp:coreProperties>
</file>