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6" r:id="rId9"/>
    <p:sldId id="265" r:id="rId10"/>
    <p:sldId id="267" r:id="rId11"/>
    <p:sldId id="259" r:id="rId12"/>
    <p:sldId id="25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2" autoAdjust="0"/>
    <p:restoredTop sz="94660"/>
  </p:normalViewPr>
  <p:slideViewPr>
    <p:cSldViewPr snapToGrid="0">
      <p:cViewPr varScale="1">
        <p:scale>
          <a:sx n="85" d="100"/>
          <a:sy n="85" d="100"/>
        </p:scale>
        <p:origin x="9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1FD83-EBCE-4258-960A-7C7D59CDDA83}" type="datetimeFigureOut">
              <a:rPr lang="en-GB" smtClean="0"/>
              <a:t>03/01/2021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1FB7E-8654-4056-B05A-8310AEFC7FA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725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1FD83-EBCE-4258-960A-7C7D59CDDA83}" type="datetimeFigureOut">
              <a:rPr lang="en-GB" smtClean="0"/>
              <a:t>03/01/2021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1FB7E-8654-4056-B05A-8310AEFC7FA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9381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1FD83-EBCE-4258-960A-7C7D59CDDA83}" type="datetimeFigureOut">
              <a:rPr lang="en-GB" smtClean="0"/>
              <a:t>03/01/2021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1FB7E-8654-4056-B05A-8310AEFC7FA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1120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1FD83-EBCE-4258-960A-7C7D59CDDA83}" type="datetimeFigureOut">
              <a:rPr lang="en-GB" smtClean="0"/>
              <a:t>03/01/2021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1FB7E-8654-4056-B05A-8310AEFC7FA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3992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1FD83-EBCE-4258-960A-7C7D59CDDA83}" type="datetimeFigureOut">
              <a:rPr lang="en-GB" smtClean="0"/>
              <a:t>03/01/2021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1FB7E-8654-4056-B05A-8310AEFC7FA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74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1FD83-EBCE-4258-960A-7C7D59CDDA83}" type="datetimeFigureOut">
              <a:rPr lang="en-GB" smtClean="0"/>
              <a:t>03/01/2021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1FB7E-8654-4056-B05A-8310AEFC7FA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4419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1FD83-EBCE-4258-960A-7C7D59CDDA83}" type="datetimeFigureOut">
              <a:rPr lang="en-GB" smtClean="0"/>
              <a:t>03/01/2021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1FB7E-8654-4056-B05A-8310AEFC7FA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525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1FD83-EBCE-4258-960A-7C7D59CDDA83}" type="datetimeFigureOut">
              <a:rPr lang="en-GB" smtClean="0"/>
              <a:t>03/01/2021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1FB7E-8654-4056-B05A-8310AEFC7FA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6228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1FB7E-8654-4056-B05A-8310AEFC7FA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1FD83-EBCE-4258-960A-7C7D59CDDA83}" type="datetimeFigureOut">
              <a:rPr lang="en-GB" smtClean="0"/>
              <a:t>03/01/2021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80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1FD83-EBCE-4258-960A-7C7D59CDDA83}" type="datetimeFigureOut">
              <a:rPr lang="en-GB" smtClean="0"/>
              <a:t>03/01/2021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1FB7E-8654-4056-B05A-8310AEFC7FA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392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1FD83-EBCE-4258-960A-7C7D59CDDA83}" type="datetimeFigureOut">
              <a:rPr lang="en-GB" smtClean="0"/>
              <a:t>03/01/2021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1FB7E-8654-4056-B05A-8310AEFC7FA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82271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1FD83-EBCE-4258-960A-7C7D59CDDA83}" type="datetimeFigureOut">
              <a:rPr lang="en-GB" smtClean="0"/>
              <a:t>03/01/2021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1FB7E-8654-4056-B05A-8310AEFC7FA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36243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1FD83-EBCE-4258-960A-7C7D59CDDA83}" type="datetimeFigureOut">
              <a:rPr lang="en-GB" smtClean="0"/>
              <a:t>03/01/2021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1FB7E-8654-4056-B05A-8310AEFC7FA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54506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1FD83-EBCE-4258-960A-7C7D59CDDA83}" type="datetimeFigureOut">
              <a:rPr lang="en-GB" smtClean="0"/>
              <a:t>03/01/2021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1FB7E-8654-4056-B05A-8310AEFC7FA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72162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1FD83-EBCE-4258-960A-7C7D59CDDA83}" type="datetimeFigureOut">
              <a:rPr lang="en-GB" smtClean="0"/>
              <a:t>03/01/2021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1FB7E-8654-4056-B05A-8310AEFC7FA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22460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1FD83-EBCE-4258-960A-7C7D59CDDA83}" type="datetimeFigureOut">
              <a:rPr lang="en-GB" smtClean="0"/>
              <a:t>03/01/2021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1FB7E-8654-4056-B05A-8310AEFC7FA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9795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51FD83-EBCE-4258-960A-7C7D59CDDA83}" type="datetimeFigureOut">
              <a:rPr lang="en-GB" smtClean="0"/>
              <a:t>03/01/2021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D21FB7E-8654-4056-B05A-8310AEFC7FA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8697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m/pin/22729173094249389/" TargetMode="External"/><Relationship Id="rId2" Type="http://schemas.openxmlformats.org/officeDocument/2006/relationships/hyperlink" Target="https://counsellingtutor.com/biography-of-carl-roger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verywellmind.com/carl-rogers-quotes-279569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6713A-88FA-44ED-946F-D293D6553A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8240" y="1122363"/>
            <a:ext cx="6339840" cy="2387600"/>
          </a:xfrm>
        </p:spPr>
        <p:txBody>
          <a:bodyPr>
            <a:normAutofit/>
          </a:bodyPr>
          <a:lstStyle/>
          <a:p>
            <a:pPr algn="l"/>
            <a:r>
              <a:rPr lang="en-GB" sz="6600" dirty="0"/>
              <a:t>Carl Rogers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5D5FA0-BFCA-45A8-8F6E-E2DA8D4028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8240" y="4700588"/>
            <a:ext cx="6339840" cy="1655762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How Carl Rogers contributed to our understanding of the role of “helping” and support, especially in an education setting.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F1C880-F497-442B-A58D-D0C87BA228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000" b="23500"/>
          <a:stretch/>
        </p:blipFill>
        <p:spPr>
          <a:xfrm>
            <a:off x="8134348" y="1005839"/>
            <a:ext cx="3444236" cy="3444236"/>
          </a:xfrm>
          <a:custGeom>
            <a:avLst/>
            <a:gdLst/>
            <a:ahLst/>
            <a:cxnLst/>
            <a:rect l="l" t="t" r="r" b="b"/>
            <a:pathLst>
              <a:path w="3444236" h="3444236">
                <a:moveTo>
                  <a:pt x="1722118" y="0"/>
                </a:moveTo>
                <a:cubicBezTo>
                  <a:pt x="2673218" y="0"/>
                  <a:pt x="3444236" y="771018"/>
                  <a:pt x="3444236" y="1722118"/>
                </a:cubicBezTo>
                <a:cubicBezTo>
                  <a:pt x="3444236" y="2673218"/>
                  <a:pt x="2673218" y="3444236"/>
                  <a:pt x="1722118" y="3444236"/>
                </a:cubicBezTo>
                <a:cubicBezTo>
                  <a:pt x="771018" y="3444236"/>
                  <a:pt x="0" y="2673218"/>
                  <a:pt x="0" y="1722118"/>
                </a:cubicBezTo>
                <a:cubicBezTo>
                  <a:pt x="0" y="771018"/>
                  <a:pt x="771018" y="0"/>
                  <a:pt x="172211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105878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7D9B3-9E57-49E4-9596-4DAD47FEA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Rogers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49CBD-BCC1-4BE6-9100-85A2BFEAC8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sz="2000" dirty="0"/>
              <a:t>Carl Rogers was born on the 8</a:t>
            </a:r>
            <a:r>
              <a:rPr lang="en-GB" sz="2000" baseline="30000" dirty="0"/>
              <a:t>th</a:t>
            </a:r>
            <a:r>
              <a:rPr lang="en-GB" sz="2000" dirty="0"/>
              <a:t> January 1902 in Illinois, Chicago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Carl Rogers parents, Walter Rogers and Julia Cushing, were devout Christians and attended a Pentecostal Church. They brought their children up in the Christian community and had strict ethical views.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Carl Rogers was the fourth of six children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Carl Rogers was already able to read by the time he had started school so was moved to a higher year group to challenge his learning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It is thought that it was this upbringing that influenced Rogers theories and practices later on in life.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120183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3CFCA-9B5E-45AE-AA66-CF37F17FE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E2B69-8845-49DF-8D65-4DE82797C8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69143"/>
            <a:ext cx="8596668" cy="43722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In 1957, Rogers published an article entitled ‘The necessary and sufficient conditions for therapeutic personality change’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Roger identified six conditions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Three of which are often referred to as the core conditions to a helping relationship.</a:t>
            </a:r>
          </a:p>
          <a:p>
            <a:r>
              <a:rPr lang="en-GB" sz="1800" dirty="0"/>
              <a:t>Empathic understanding</a:t>
            </a:r>
          </a:p>
          <a:p>
            <a:r>
              <a:rPr lang="en-GB" sz="1800" dirty="0"/>
              <a:t>Unconditional positive regard</a:t>
            </a:r>
          </a:p>
          <a:p>
            <a:r>
              <a:rPr lang="en-GB" sz="1800" dirty="0"/>
              <a:t>Congruence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239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1FAB7-EFA7-4CFB-AB50-47FB5726D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Empathy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57AE1-D385-42EF-9FA9-76EBDF259C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69143"/>
            <a:ext cx="8596668" cy="4372219"/>
          </a:xfrm>
        </p:spPr>
        <p:txBody>
          <a:bodyPr>
            <a:normAutofit/>
          </a:bodyPr>
          <a:lstStyle/>
          <a:p>
            <a:r>
              <a:rPr lang="en-GB" sz="1800" dirty="0"/>
              <a:t>Empathy is seeing something from another's point of view, so the counsellor seeing it through the eyes of the client</a:t>
            </a:r>
          </a:p>
          <a:p>
            <a:endParaRPr lang="en-GB" sz="1800" dirty="0"/>
          </a:p>
          <a:p>
            <a:r>
              <a:rPr lang="en-GB" sz="1800" dirty="0"/>
              <a:t>McLeod 2019) believes ‘For the client, the experience of being ‘heard’or understood leads to a greater capacity to explore and accept previously denied aspects of self’</a:t>
            </a:r>
          </a:p>
          <a:p>
            <a:endParaRPr lang="en-GB" sz="1800" dirty="0"/>
          </a:p>
          <a:p>
            <a:r>
              <a:rPr lang="en-GB" sz="1800" dirty="0"/>
              <a:t>Rogers described empathy as a ‘state of being’</a:t>
            </a:r>
          </a:p>
          <a:p>
            <a:endParaRPr lang="en-GB" sz="1800" dirty="0"/>
          </a:p>
          <a:p>
            <a:r>
              <a:rPr lang="en-GB" sz="1800" dirty="0"/>
              <a:t>Rogers believed that the ability of a counsellor to empathise with their client, accurately and sensitively, was a main part of the therapeutic effectiveness </a:t>
            </a:r>
          </a:p>
        </p:txBody>
      </p:sp>
    </p:spTree>
    <p:extLst>
      <p:ext uri="{BB962C8B-B14F-4D97-AF65-F5344CB8AC3E}">
        <p14:creationId xmlns:p14="http://schemas.microsoft.com/office/powerpoint/2010/main" val="746304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5FB99-2133-4E2D-BFE9-D31678356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Unconditional Positive Regard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C0C5-F66C-4BE1-B285-90964BB56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27201"/>
            <a:ext cx="8596668" cy="4314162"/>
          </a:xfrm>
        </p:spPr>
        <p:txBody>
          <a:bodyPr>
            <a:normAutofit/>
          </a:bodyPr>
          <a:lstStyle/>
          <a:p>
            <a:r>
              <a:rPr lang="en-GB" sz="1800" dirty="0"/>
              <a:t>‘Unconditional positive regard, or unpossessive  warmth,  is  the  way  a  therapist conveys to clients that they are  regarded  as  valuable  and  worth-while,  without  accepting  or  condoning  everything  they  do  or  think’. (Harvard Mental Health Letter.22(7))</a:t>
            </a:r>
          </a:p>
          <a:p>
            <a:endParaRPr lang="en-GB" sz="1800" dirty="0"/>
          </a:p>
          <a:p>
            <a:r>
              <a:rPr lang="en-GB" sz="1800" dirty="0"/>
              <a:t>This is the skill of accepting others opinions, and knowing that they are valid, even if their views and feelings are different to your own.</a:t>
            </a:r>
          </a:p>
          <a:p>
            <a:endParaRPr lang="en-GB" sz="1800" dirty="0"/>
          </a:p>
          <a:p>
            <a:r>
              <a:rPr lang="en-GB" sz="1800" dirty="0"/>
              <a:t>Unconditional positive regard is showing non-judgement acceptance.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It involves being aware of your own beliefs, but recognising that others have different experiences, and their feelings are subject to their own reality.</a:t>
            </a:r>
          </a:p>
        </p:txBody>
      </p:sp>
    </p:spTree>
    <p:extLst>
      <p:ext uri="{BB962C8B-B14F-4D97-AF65-F5344CB8AC3E}">
        <p14:creationId xmlns:p14="http://schemas.microsoft.com/office/powerpoint/2010/main" val="3576850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F36B2-7A58-4A55-AB00-35C1EFFFF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Congruence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FDCC0-6B63-45FC-850C-E7521A43DF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56523"/>
            <a:ext cx="8596668" cy="4384840"/>
          </a:xfrm>
        </p:spPr>
        <p:txBody>
          <a:bodyPr>
            <a:normAutofit/>
          </a:bodyPr>
          <a:lstStyle/>
          <a:p>
            <a:r>
              <a:rPr lang="en-GB" sz="1800" dirty="0"/>
              <a:t>Also known as genuiness</a:t>
            </a:r>
          </a:p>
          <a:p>
            <a:endParaRPr lang="en-GB" sz="1800" dirty="0"/>
          </a:p>
          <a:p>
            <a:r>
              <a:rPr lang="en-GB" sz="1800" dirty="0"/>
              <a:t>The helper having a high degree of self awareness.</a:t>
            </a:r>
          </a:p>
          <a:p>
            <a:endParaRPr lang="en-GB" sz="1800" dirty="0"/>
          </a:p>
          <a:p>
            <a:r>
              <a:rPr lang="en-GB" sz="1800" dirty="0"/>
              <a:t>Helper to communicate to the client as a real person, not hiding behind a professional or overly polite mask.</a:t>
            </a:r>
          </a:p>
          <a:p>
            <a:endParaRPr lang="en-GB" sz="1800" dirty="0"/>
          </a:p>
          <a:p>
            <a:r>
              <a:rPr lang="en-GB" sz="1800" dirty="0"/>
              <a:t>Using verbal and non-verbal communication to send caring messages</a:t>
            </a:r>
          </a:p>
          <a:p>
            <a:endParaRPr lang="en-GB" sz="1800" dirty="0"/>
          </a:p>
          <a:p>
            <a:r>
              <a:rPr lang="en-GB" sz="1800" dirty="0"/>
              <a:t>May include personal disclosures, but these disclosures must be for the benefit of the client and appropriate</a:t>
            </a:r>
          </a:p>
        </p:txBody>
      </p:sp>
    </p:spTree>
    <p:extLst>
      <p:ext uri="{BB962C8B-B14F-4D97-AF65-F5344CB8AC3E}">
        <p14:creationId xmlns:p14="http://schemas.microsoft.com/office/powerpoint/2010/main" val="36679800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BC743-D733-4F36-84D0-E05EDF7CA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Person centred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9C26A-5EE6-4305-A770-73A4822104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Based on the idea of building a professional relationship with the client</a:t>
            </a:r>
          </a:p>
          <a:p>
            <a:endParaRPr lang="en-GB" sz="2000" dirty="0"/>
          </a:p>
          <a:p>
            <a:r>
              <a:rPr lang="en-GB" sz="2000" dirty="0"/>
              <a:t>The client is regarded as an expert in their own life and problems</a:t>
            </a:r>
          </a:p>
          <a:p>
            <a:endParaRPr lang="en-GB" sz="2000" dirty="0"/>
          </a:p>
          <a:p>
            <a:r>
              <a:rPr lang="en-GB" sz="2000" dirty="0"/>
              <a:t>Trying to fill the two primary needs, the need for self actualisation and the need to feel valued and loved by others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725720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C1D3C-8604-4AD6-BF76-47D7EB1A5A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14707BC-84BC-462C-8C75-0DED19D994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16796" y="859187"/>
            <a:ext cx="5714544" cy="56787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F4A251-91EC-4AF6-BC0F-3B75B68BE2CB}"/>
              </a:ext>
            </a:extLst>
          </p:cNvPr>
          <p:cNvSpPr txBox="1"/>
          <p:nvPr/>
        </p:nvSpPr>
        <p:spPr>
          <a:xfrm>
            <a:off x="2133601" y="6168571"/>
            <a:ext cx="9361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reference : Pinterest </a:t>
            </a:r>
          </a:p>
        </p:txBody>
      </p:sp>
    </p:spTree>
    <p:extLst>
      <p:ext uri="{BB962C8B-B14F-4D97-AF65-F5344CB8AC3E}">
        <p14:creationId xmlns:p14="http://schemas.microsoft.com/office/powerpoint/2010/main" val="38469050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DB968-EC54-4445-B0CD-DE1F9685C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Rogers theories impacts out work in education setting.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EF0226-8F55-44BA-BB8F-332F554764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Building positive relationships with those we provide pastoral care for </a:t>
            </a:r>
          </a:p>
          <a:p>
            <a:endParaRPr lang="en-GB" dirty="0"/>
          </a:p>
          <a:p>
            <a:r>
              <a:rPr lang="en-GB" dirty="0"/>
              <a:t>Understanding the every pupil is an individual, they have different backgrounds and experiences which affect their views and beliefs</a:t>
            </a:r>
          </a:p>
          <a:p>
            <a:endParaRPr lang="en-GB" dirty="0"/>
          </a:p>
          <a:p>
            <a:r>
              <a:rPr lang="en-GB" dirty="0"/>
              <a:t>Ensuring that all pupils feel cared for and in a safe environment.</a:t>
            </a:r>
          </a:p>
          <a:p>
            <a:endParaRPr lang="en-GB" dirty="0"/>
          </a:p>
          <a:p>
            <a:r>
              <a:rPr lang="en-GB" dirty="0"/>
              <a:t>Unconditional positive regard by showing pupils that we will be there to support them, no matter what.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3355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DABBC-A1F7-45FA-A9C0-823708B16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A82D-CE5B-4A96-95B3-A002753A69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Giving unconditional positive regard to pupils after negative behaviours.</a:t>
            </a:r>
          </a:p>
          <a:p>
            <a:endParaRPr lang="en-GB" dirty="0"/>
          </a:p>
          <a:p>
            <a:r>
              <a:rPr lang="en-GB" dirty="0"/>
              <a:t>Sharing past experiences, if and when appropriate</a:t>
            </a:r>
          </a:p>
          <a:p>
            <a:endParaRPr lang="en-GB" dirty="0"/>
          </a:p>
          <a:p>
            <a:r>
              <a:rPr lang="en-GB" dirty="0"/>
              <a:t>Being sensitive when pupils are discussing issues, even if their experiences are different to mine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3489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0B889-615A-43D4-AF8F-23BCE26D3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Quote from Carl Rogers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AEB3A-D22C-4EC2-AFFD-9A18B90299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3200" dirty="0"/>
              <a:t>"It is the client who knows what hurts, what directions to go, what problems are crucial, what experiences have been deeply buried." Rogers (1961)</a:t>
            </a:r>
          </a:p>
        </p:txBody>
      </p:sp>
    </p:spTree>
    <p:extLst>
      <p:ext uri="{BB962C8B-B14F-4D97-AF65-F5344CB8AC3E}">
        <p14:creationId xmlns:p14="http://schemas.microsoft.com/office/powerpoint/2010/main" val="29200361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CE1D0-C11A-464D-9BF4-53002D1C5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2365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42F36-66BB-4141-8AF5-F42973617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11965"/>
            <a:ext cx="8596668" cy="472939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Aldridge,S., and Rigby,S.(2001</a:t>
            </a:r>
            <a:r>
              <a:rPr lang="en-GB" i="1" dirty="0">
                <a:hlinkClick r:id="rId2"/>
              </a:rPr>
              <a:t>) Counselling Skills in Context</a:t>
            </a:r>
            <a:r>
              <a:rPr lang="en-GB" dirty="0">
                <a:hlinkClick r:id="rId2"/>
              </a:rPr>
              <a:t>, London: Hodder </a:t>
            </a: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McLeod, J., and McLeod, J, (2007) </a:t>
            </a:r>
            <a:r>
              <a:rPr lang="en-GB" i="1" dirty="0">
                <a:hlinkClick r:id="rId2"/>
              </a:rPr>
              <a:t>Counselling Skills</a:t>
            </a:r>
            <a:r>
              <a:rPr lang="en-GB" dirty="0">
                <a:hlinkClick r:id="rId2"/>
              </a:rPr>
              <a:t>, Croydon: Open University Press</a:t>
            </a: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McLeon,J.,(2019) An introduction to counselling and psychotherapy, sixth edition,London: Open University Press</a:t>
            </a: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Nelson-Jones, R., (2003</a:t>
            </a:r>
            <a:r>
              <a:rPr lang="en-GB" i="1" dirty="0">
                <a:hlinkClick r:id="rId2"/>
              </a:rPr>
              <a:t>) Basic Counselling Skills, A Helpers Manual</a:t>
            </a:r>
            <a:r>
              <a:rPr lang="en-GB" dirty="0">
                <a:hlinkClick r:id="rId2"/>
              </a:rPr>
              <a:t>, London: Sage publications</a:t>
            </a: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fld id="{585F1681-C2E1-4BE8-9FB7-6F6E7A032A79}" type="slidenum">
              <a:rPr lang="en-GB" smtClean="0">
                <a:hlinkClick r:id="rId2"/>
              </a:rPr>
              <a:t>12</a:t>
            </a:fld>
            <a:fld id="{A0E0D573-50A4-463C-AF7C-F1E68E7F44CF}" type="slidenum">
              <a:rPr lang="en-GB" smtClean="0">
                <a:hlinkClick r:id="rId2"/>
              </a:rPr>
              <a:t>12</a:t>
            </a:fld>
            <a:r>
              <a:rPr lang="en-GB" dirty="0">
                <a:hlinkClick r:id="rId2"/>
              </a:rPr>
              <a:t>‘Client-centered therapy. (Cover story)’ (2006) Harvard Mental Health Letter, 22(7), pp. 1–3. Available at: https://search.ebscohost.com/login.aspx?direct=true&amp;db=aph&amp;AN=19163987&amp;site=ehost-live (Accessed: 3 January 2021)</a:t>
            </a:r>
          </a:p>
          <a:p>
            <a:r>
              <a:rPr lang="en-GB" dirty="0">
                <a:hlinkClick r:id="rId2"/>
              </a:rPr>
              <a:t>https://counsellingtutor.com/biography-of-carl-rogers/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1800" dirty="0">
                <a:hlinkClick r:id="rId3"/>
              </a:rPr>
              <a:t>https://www.pinterest.com/pin/22729173094249389/</a:t>
            </a:r>
            <a:endParaRPr lang="en-GB" sz="1800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https://www.verywellmind.com/carl-rogers-quotes-2795693</a:t>
            </a:r>
            <a:endParaRPr lang="en-GB" dirty="0"/>
          </a:p>
          <a:p>
            <a:endParaRPr lang="en-GB" dirty="0"/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24799979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25</TotalTime>
  <Words>806</Words>
  <Application>Microsoft Office PowerPoint</Application>
  <PresentationFormat>Widescreen</PresentationFormat>
  <Paragraphs>90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Trebuchet MS</vt:lpstr>
      <vt:lpstr>Wingdings 3</vt:lpstr>
      <vt:lpstr>Facet</vt:lpstr>
      <vt:lpstr>Carl Rogers</vt:lpstr>
      <vt:lpstr>Rogers Background</vt:lpstr>
      <vt:lpstr>Core Conditions</vt:lpstr>
      <vt:lpstr>Empathy</vt:lpstr>
      <vt:lpstr>Unconditional Positive Regard</vt:lpstr>
      <vt:lpstr>Congruence </vt:lpstr>
      <vt:lpstr>Person centred approach</vt:lpstr>
      <vt:lpstr>PowerPoint Presentation</vt:lpstr>
      <vt:lpstr>How Rogers theories impacts out work in education setting. </vt:lpstr>
      <vt:lpstr>Personal examples</vt:lpstr>
      <vt:lpstr>Quote from Carl Rogers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Carl Rogers</dc:title>
  <dc:creator>Rachel Paynter</dc:creator>
  <cp:lastModifiedBy>Rachel Paynter</cp:lastModifiedBy>
  <cp:revision>4</cp:revision>
  <dcterms:created xsi:type="dcterms:W3CDTF">2021-01-03T23:25:15Z</dcterms:created>
  <dcterms:modified xsi:type="dcterms:W3CDTF">2021-01-03T23:51:01Z</dcterms:modified>
</cp:coreProperties>
</file>