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F0ED98-1E8E-4AF7-9A56-7A1AEC7EC191}" v="3" dt="2026-03-12T09:59:25.4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447" autoAdjust="0"/>
    <p:restoredTop sz="82630" autoAdjust="0"/>
  </p:normalViewPr>
  <p:slideViewPr>
    <p:cSldViewPr snapToGrid="0">
      <p:cViewPr varScale="1">
        <p:scale>
          <a:sx n="73" d="100"/>
          <a:sy n="73" d="100"/>
        </p:scale>
        <p:origin x="192" y="7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3f0ff66d437ce9c1" providerId="LiveId" clId="{5BE53950-52AE-4B71-B77E-3846DEE9495B}"/>
    <pc:docChg chg="custSel modSld">
      <pc:chgData name="Guest User" userId="3f0ff66d437ce9c1" providerId="LiveId" clId="{5BE53950-52AE-4B71-B77E-3846DEE9495B}" dt="2026-03-12T09:59:39.851" v="2" actId="790"/>
      <pc:docMkLst>
        <pc:docMk/>
      </pc:docMkLst>
      <pc:sldChg chg="modSp mod">
        <pc:chgData name="Guest User" userId="3f0ff66d437ce9c1" providerId="LiveId" clId="{5BE53950-52AE-4B71-B77E-3846DEE9495B}" dt="2026-03-12T09:59:39.851" v="2" actId="790"/>
        <pc:sldMkLst>
          <pc:docMk/>
          <pc:sldMk cId="109857222" sldId="256"/>
        </pc:sldMkLst>
        <pc:spChg chg="mod">
          <ac:chgData name="Guest User" userId="3f0ff66d437ce9c1" providerId="LiveId" clId="{5BE53950-52AE-4B71-B77E-3846DEE9495B}" dt="2026-03-12T09:59:39.851" v="2" actId="790"/>
          <ac:spMkLst>
            <pc:docMk/>
            <pc:sldMk cId="109857222" sldId="256"/>
            <ac:spMk id="2" creationId="{00000000-0000-0000-0000-000000000000}"/>
          </ac:spMkLst>
        </pc:spChg>
        <pc:spChg chg="mod">
          <ac:chgData name="Guest User" userId="3f0ff66d437ce9c1" providerId="LiveId" clId="{5BE53950-52AE-4B71-B77E-3846DEE9495B}" dt="2026-03-12T09:59:39.851" v="2" actId="790"/>
          <ac:spMkLst>
            <pc:docMk/>
            <pc:sldMk cId="109857222" sldId="256"/>
            <ac:spMk id="8" creationId="{C1DD1A8A-57D5-4A81-AD04-532B043C5611}"/>
          </ac:spMkLst>
        </pc:spChg>
        <pc:spChg chg="mod">
          <ac:chgData name="Guest User" userId="3f0ff66d437ce9c1" providerId="LiveId" clId="{5BE53950-52AE-4B71-B77E-3846DEE9495B}" dt="2026-03-12T09:59:39.851" v="2" actId="790"/>
          <ac:spMkLst>
            <pc:docMk/>
            <pc:sldMk cId="109857222" sldId="256"/>
            <ac:spMk id="10" creationId="{007891EC-4501-44ED-A8C8-B11B6DB767AB}"/>
          </ac:spMkLst>
        </pc:spChg>
      </pc:sldChg>
      <pc:sldChg chg="modSp mod">
        <pc:chgData name="Guest User" userId="3f0ff66d437ce9c1" providerId="LiveId" clId="{5BE53950-52AE-4B71-B77E-3846DEE9495B}" dt="2026-03-12T09:59:39.851" v="2" actId="790"/>
        <pc:sldMkLst>
          <pc:docMk/>
          <pc:sldMk cId="447926064" sldId="257"/>
        </pc:sldMkLst>
        <pc:spChg chg="mod">
          <ac:chgData name="Guest User" userId="3f0ff66d437ce9c1" providerId="LiveId" clId="{5BE53950-52AE-4B71-B77E-3846DEE9495B}" dt="2026-03-12T09:59:39.851" v="2" actId="790"/>
          <ac:spMkLst>
            <pc:docMk/>
            <pc:sldMk cId="447926064" sldId="257"/>
            <ac:spMk id="2" creationId="{9A3C2D0B-FDD5-97ED-84A4-387403057C24}"/>
          </ac:spMkLst>
        </pc:spChg>
        <pc:spChg chg="mod">
          <ac:chgData name="Guest User" userId="3f0ff66d437ce9c1" providerId="LiveId" clId="{5BE53950-52AE-4B71-B77E-3846DEE9495B}" dt="2026-03-12T09:59:39.851" v="2" actId="790"/>
          <ac:spMkLst>
            <pc:docMk/>
            <pc:sldMk cId="447926064" sldId="257"/>
            <ac:spMk id="3" creationId="{AE8EB8B1-F627-8479-F833-637704C7F87B}"/>
          </ac:spMkLst>
        </pc:spChg>
        <pc:spChg chg="mod">
          <ac:chgData name="Guest User" userId="3f0ff66d437ce9c1" providerId="LiveId" clId="{5BE53950-52AE-4B71-B77E-3846DEE9495B}" dt="2026-03-12T09:59:39.851" v="2" actId="790"/>
          <ac:spMkLst>
            <pc:docMk/>
            <pc:sldMk cId="447926064" sldId="257"/>
            <ac:spMk id="9" creationId="{435ADAF7-9BEB-4FA3-AE9F-4CF47620EB6A}"/>
          </ac:spMkLst>
        </pc:spChg>
        <pc:spChg chg="mod">
          <ac:chgData name="Guest User" userId="3f0ff66d437ce9c1" providerId="LiveId" clId="{5BE53950-52AE-4B71-B77E-3846DEE9495B}" dt="2026-03-12T09:59:39.851" v="2" actId="790"/>
          <ac:spMkLst>
            <pc:docMk/>
            <pc:sldMk cId="447926064" sldId="257"/>
            <ac:spMk id="11" creationId="{57BB0BA7-0383-4937-8874-B01AAA08E2CB}"/>
          </ac:spMkLst>
        </pc:spChg>
        <pc:spChg chg="mod">
          <ac:chgData name="Guest User" userId="3f0ff66d437ce9c1" providerId="LiveId" clId="{5BE53950-52AE-4B71-B77E-3846DEE9495B}" dt="2026-03-12T09:59:39.851" v="2" actId="790"/>
          <ac:spMkLst>
            <pc:docMk/>
            <pc:sldMk cId="447926064" sldId="257"/>
            <ac:spMk id="13" creationId="{ACD3AB31-A71C-4414-BA05-CF667CBA34D2}"/>
          </ac:spMkLst>
        </pc:spChg>
      </pc:sldChg>
      <pc:sldChg chg="modSp mod">
        <pc:chgData name="Guest User" userId="3f0ff66d437ce9c1" providerId="LiveId" clId="{5BE53950-52AE-4B71-B77E-3846DEE9495B}" dt="2026-03-12T09:59:39.851" v="2" actId="790"/>
        <pc:sldMkLst>
          <pc:docMk/>
          <pc:sldMk cId="3494095926" sldId="258"/>
        </pc:sldMkLst>
        <pc:spChg chg="mod">
          <ac:chgData name="Guest User" userId="3f0ff66d437ce9c1" providerId="LiveId" clId="{5BE53950-52AE-4B71-B77E-3846DEE9495B}" dt="2026-03-12T09:59:39.851" v="2" actId="790"/>
          <ac:spMkLst>
            <pc:docMk/>
            <pc:sldMk cId="3494095926" sldId="258"/>
            <ac:spMk id="2" creationId="{4DA46AAA-F893-CCD2-A073-0C3FE2120835}"/>
          </ac:spMkLst>
        </pc:spChg>
        <pc:spChg chg="mod">
          <ac:chgData name="Guest User" userId="3f0ff66d437ce9c1" providerId="LiveId" clId="{5BE53950-52AE-4B71-B77E-3846DEE9495B}" dt="2026-03-12T09:59:39.851" v="2" actId="790"/>
          <ac:spMkLst>
            <pc:docMk/>
            <pc:sldMk cId="3494095926" sldId="258"/>
            <ac:spMk id="3" creationId="{E036654E-016C-5E89-4B3E-60A9A0214C22}"/>
          </ac:spMkLst>
        </pc:spChg>
        <pc:spChg chg="mod">
          <ac:chgData name="Guest User" userId="3f0ff66d437ce9c1" providerId="LiveId" clId="{5BE53950-52AE-4B71-B77E-3846DEE9495B}" dt="2026-03-12T09:59:39.851" v="2" actId="790"/>
          <ac:spMkLst>
            <pc:docMk/>
            <pc:sldMk cId="3494095926" sldId="258"/>
            <ac:spMk id="9" creationId="{637B2035-1FCB-439A-B421-095E136C7E07}"/>
          </ac:spMkLst>
        </pc:spChg>
        <pc:spChg chg="mod">
          <ac:chgData name="Guest User" userId="3f0ff66d437ce9c1" providerId="LiveId" clId="{5BE53950-52AE-4B71-B77E-3846DEE9495B}" dt="2026-03-12T09:59:39.851" v="2" actId="790"/>
          <ac:spMkLst>
            <pc:docMk/>
            <pc:sldMk cId="3494095926" sldId="258"/>
            <ac:spMk id="11" creationId="{676D6CDF-C512-4739-B158-55EE955EFA39}"/>
          </ac:spMkLst>
        </pc:spChg>
      </pc:sldChg>
      <pc:sldChg chg="modSp mod">
        <pc:chgData name="Guest User" userId="3f0ff66d437ce9c1" providerId="LiveId" clId="{5BE53950-52AE-4B71-B77E-3846DEE9495B}" dt="2026-03-12T09:59:39.851" v="2" actId="790"/>
        <pc:sldMkLst>
          <pc:docMk/>
          <pc:sldMk cId="3627320440" sldId="259"/>
        </pc:sldMkLst>
        <pc:spChg chg="mod">
          <ac:chgData name="Guest User" userId="3f0ff66d437ce9c1" providerId="LiveId" clId="{5BE53950-52AE-4B71-B77E-3846DEE9495B}" dt="2026-03-12T09:59:39.851" v="2" actId="790"/>
          <ac:spMkLst>
            <pc:docMk/>
            <pc:sldMk cId="3627320440" sldId="259"/>
            <ac:spMk id="2" creationId="{A475F3D5-2BB1-EBC5-921E-C8F5E8105892}"/>
          </ac:spMkLst>
        </pc:spChg>
        <pc:spChg chg="mod">
          <ac:chgData name="Guest User" userId="3f0ff66d437ce9c1" providerId="LiveId" clId="{5BE53950-52AE-4B71-B77E-3846DEE9495B}" dt="2026-03-12T09:59:39.851" v="2" actId="790"/>
          <ac:spMkLst>
            <pc:docMk/>
            <pc:sldMk cId="3627320440" sldId="259"/>
            <ac:spMk id="3" creationId="{D9A2B33A-8ACA-14A5-0E16-27222DA26809}"/>
          </ac:spMkLst>
        </pc:spChg>
        <pc:spChg chg="mod">
          <ac:chgData name="Guest User" userId="3f0ff66d437ce9c1" providerId="LiveId" clId="{5BE53950-52AE-4B71-B77E-3846DEE9495B}" dt="2026-03-12T09:59:39.851" v="2" actId="790"/>
          <ac:spMkLst>
            <pc:docMk/>
            <pc:sldMk cId="3627320440" sldId="259"/>
            <ac:spMk id="9" creationId="{637B2035-1FCB-439A-B421-095E136C7E07}"/>
          </ac:spMkLst>
        </pc:spChg>
        <pc:spChg chg="mod">
          <ac:chgData name="Guest User" userId="3f0ff66d437ce9c1" providerId="LiveId" clId="{5BE53950-52AE-4B71-B77E-3846DEE9495B}" dt="2026-03-12T09:59:39.851" v="2" actId="790"/>
          <ac:spMkLst>
            <pc:docMk/>
            <pc:sldMk cId="3627320440" sldId="259"/>
            <ac:spMk id="11" creationId="{676D6CDF-C512-4739-B158-55EE955EFA39}"/>
          </ac:spMkLst>
        </pc:spChg>
      </pc:sldChg>
      <pc:sldChg chg="modSp mod">
        <pc:chgData name="Guest User" userId="3f0ff66d437ce9c1" providerId="LiveId" clId="{5BE53950-52AE-4B71-B77E-3846DEE9495B}" dt="2026-03-12T09:59:39.851" v="2" actId="790"/>
        <pc:sldMkLst>
          <pc:docMk/>
          <pc:sldMk cId="1348049451" sldId="260"/>
        </pc:sldMkLst>
        <pc:spChg chg="mod">
          <ac:chgData name="Guest User" userId="3f0ff66d437ce9c1" providerId="LiveId" clId="{5BE53950-52AE-4B71-B77E-3846DEE9495B}" dt="2026-03-12T09:59:39.851" v="2" actId="790"/>
          <ac:spMkLst>
            <pc:docMk/>
            <pc:sldMk cId="1348049451" sldId="260"/>
            <ac:spMk id="2" creationId="{A8C6F7C2-DFE1-5A73-C64A-0FD74ABCE5FC}"/>
          </ac:spMkLst>
        </pc:spChg>
        <pc:spChg chg="mod">
          <ac:chgData name="Guest User" userId="3f0ff66d437ce9c1" providerId="LiveId" clId="{5BE53950-52AE-4B71-B77E-3846DEE9495B}" dt="2026-03-12T09:59:39.851" v="2" actId="790"/>
          <ac:spMkLst>
            <pc:docMk/>
            <pc:sldMk cId="1348049451" sldId="260"/>
            <ac:spMk id="3" creationId="{DECD5FB2-D61A-37E4-4457-536A663D4938}"/>
          </ac:spMkLst>
        </pc:spChg>
        <pc:spChg chg="mod">
          <ac:chgData name="Guest User" userId="3f0ff66d437ce9c1" providerId="LiveId" clId="{5BE53950-52AE-4B71-B77E-3846DEE9495B}" dt="2026-03-12T09:59:39.851" v="2" actId="790"/>
          <ac:spMkLst>
            <pc:docMk/>
            <pc:sldMk cId="1348049451" sldId="260"/>
            <ac:spMk id="18" creationId="{D2B783EE-0239-4717-BBEA-8C9EAC61C824}"/>
          </ac:spMkLst>
        </pc:spChg>
        <pc:spChg chg="mod">
          <ac:chgData name="Guest User" userId="3f0ff66d437ce9c1" providerId="LiveId" clId="{5BE53950-52AE-4B71-B77E-3846DEE9495B}" dt="2026-03-12T09:59:39.851" v="2" actId="790"/>
          <ac:spMkLst>
            <pc:docMk/>
            <pc:sldMk cId="1348049451" sldId="260"/>
            <ac:spMk id="20" creationId="{A7B99495-F43F-4D80-A44F-2CB4764EB90B}"/>
          </ac:spMkLst>
        </pc:spChg>
        <pc:spChg chg="mod">
          <ac:chgData name="Guest User" userId="3f0ff66d437ce9c1" providerId="LiveId" clId="{5BE53950-52AE-4B71-B77E-3846DEE9495B}" dt="2026-03-12T09:59:39.851" v="2" actId="790"/>
          <ac:spMkLst>
            <pc:docMk/>
            <pc:sldMk cId="1348049451" sldId="260"/>
            <ac:spMk id="22" creationId="{70BEB1E7-2F88-40BC-B73D-42E5B6F80BFC}"/>
          </ac:spMkLst>
        </pc:spChg>
      </pc:sldChg>
      <pc:sldChg chg="modSp mod">
        <pc:chgData name="Guest User" userId="3f0ff66d437ce9c1" providerId="LiveId" clId="{5BE53950-52AE-4B71-B77E-3846DEE9495B}" dt="2026-03-12T09:59:39.851" v="2" actId="790"/>
        <pc:sldMkLst>
          <pc:docMk/>
          <pc:sldMk cId="1262816272" sldId="261"/>
        </pc:sldMkLst>
        <pc:spChg chg="mod">
          <ac:chgData name="Guest User" userId="3f0ff66d437ce9c1" providerId="LiveId" clId="{5BE53950-52AE-4B71-B77E-3846DEE9495B}" dt="2026-03-12T09:59:39.851" v="2" actId="790"/>
          <ac:spMkLst>
            <pc:docMk/>
            <pc:sldMk cId="1262816272" sldId="261"/>
            <ac:spMk id="2" creationId="{E54814AF-161A-A178-F234-3790C3CF155B}"/>
          </ac:spMkLst>
        </pc:spChg>
        <pc:spChg chg="mod">
          <ac:chgData name="Guest User" userId="3f0ff66d437ce9c1" providerId="LiveId" clId="{5BE53950-52AE-4B71-B77E-3846DEE9495B}" dt="2026-03-12T09:59:39.851" v="2" actId="790"/>
          <ac:spMkLst>
            <pc:docMk/>
            <pc:sldMk cId="1262816272" sldId="261"/>
            <ac:spMk id="3" creationId="{27C38CA4-D81F-A9D2-6BBA-965C7534476C}"/>
          </ac:spMkLst>
        </pc:spChg>
        <pc:spChg chg="mod">
          <ac:chgData name="Guest User" userId="3f0ff66d437ce9c1" providerId="LiveId" clId="{5BE53950-52AE-4B71-B77E-3846DEE9495B}" dt="2026-03-12T09:59:39.851" v="2" actId="790"/>
          <ac:spMkLst>
            <pc:docMk/>
            <pc:sldMk cId="1262816272" sldId="261"/>
            <ac:spMk id="8" creationId="{907EF6B7-1338-4443-8C46-6A318D952DFD}"/>
          </ac:spMkLst>
        </pc:spChg>
        <pc:spChg chg="mod">
          <ac:chgData name="Guest User" userId="3f0ff66d437ce9c1" providerId="LiveId" clId="{5BE53950-52AE-4B71-B77E-3846DEE9495B}" dt="2026-03-12T09:59:39.851" v="2" actId="790"/>
          <ac:spMkLst>
            <pc:docMk/>
            <pc:sldMk cId="1262816272" sldId="261"/>
            <ac:spMk id="10" creationId="{DAAE4CDD-124C-4DCF-9584-B6033B545DD5}"/>
          </ac:spMkLst>
        </pc:spChg>
        <pc:spChg chg="mod">
          <ac:chgData name="Guest User" userId="3f0ff66d437ce9c1" providerId="LiveId" clId="{5BE53950-52AE-4B71-B77E-3846DEE9495B}" dt="2026-03-12T09:59:39.851" v="2" actId="790"/>
          <ac:spMkLst>
            <pc:docMk/>
            <pc:sldMk cId="1262816272" sldId="261"/>
            <ac:spMk id="12" creationId="{081E4A58-353D-44AE-B2FC-2A74E2E400F7}"/>
          </ac:spMkLst>
        </pc:spChg>
      </pc:sldChg>
      <pc:sldChg chg="modSp mod">
        <pc:chgData name="Guest User" userId="3f0ff66d437ce9c1" providerId="LiveId" clId="{5BE53950-52AE-4B71-B77E-3846DEE9495B}" dt="2026-03-12T09:59:39.851" v="2" actId="790"/>
        <pc:sldMkLst>
          <pc:docMk/>
          <pc:sldMk cId="1030111952" sldId="262"/>
        </pc:sldMkLst>
        <pc:spChg chg="mod">
          <ac:chgData name="Guest User" userId="3f0ff66d437ce9c1" providerId="LiveId" clId="{5BE53950-52AE-4B71-B77E-3846DEE9495B}" dt="2026-03-12T09:59:39.851" v="2" actId="790"/>
          <ac:spMkLst>
            <pc:docMk/>
            <pc:sldMk cId="1030111952" sldId="262"/>
            <ac:spMk id="2" creationId="{35936C5F-4C7F-560D-34FD-D943CA50818B}"/>
          </ac:spMkLst>
        </pc:spChg>
        <pc:spChg chg="mod">
          <ac:chgData name="Guest User" userId="3f0ff66d437ce9c1" providerId="LiveId" clId="{5BE53950-52AE-4B71-B77E-3846DEE9495B}" dt="2026-03-12T09:59:39.851" v="2" actId="790"/>
          <ac:spMkLst>
            <pc:docMk/>
            <pc:sldMk cId="1030111952" sldId="262"/>
            <ac:spMk id="3" creationId="{C4720E59-778D-8F18-C447-E1A1EEFA9FDE}"/>
          </ac:spMkLst>
        </pc:spChg>
        <pc:spChg chg="mod">
          <ac:chgData name="Guest User" userId="3f0ff66d437ce9c1" providerId="LiveId" clId="{5BE53950-52AE-4B71-B77E-3846DEE9495B}" dt="2026-03-12T09:59:39.851" v="2" actId="790"/>
          <ac:spMkLst>
            <pc:docMk/>
            <pc:sldMk cId="1030111952" sldId="262"/>
            <ac:spMk id="9" creationId="{24D46527-8963-4773-8769-07E6ACE08487}"/>
          </ac:spMkLst>
        </pc:spChg>
        <pc:spChg chg="mod">
          <ac:chgData name="Guest User" userId="3f0ff66d437ce9c1" providerId="LiveId" clId="{5BE53950-52AE-4B71-B77E-3846DEE9495B}" dt="2026-03-12T09:59:39.851" v="2" actId="790"/>
          <ac:spMkLst>
            <pc:docMk/>
            <pc:sldMk cId="1030111952" sldId="262"/>
            <ac:spMk id="11" creationId="{920E13D1-85D7-4BF3-9903-59216CB5AE14}"/>
          </ac:spMkLst>
        </pc:spChg>
      </pc:sldChg>
      <pc:sldChg chg="modSp mod modNotesTx">
        <pc:chgData name="Guest User" userId="3f0ff66d437ce9c1" providerId="LiveId" clId="{5BE53950-52AE-4B71-B77E-3846DEE9495B}" dt="2026-03-12T09:59:39.851" v="2" actId="790"/>
        <pc:sldMkLst>
          <pc:docMk/>
          <pc:sldMk cId="2145516933" sldId="263"/>
        </pc:sldMkLst>
        <pc:spChg chg="mod">
          <ac:chgData name="Guest User" userId="3f0ff66d437ce9c1" providerId="LiveId" clId="{5BE53950-52AE-4B71-B77E-3846DEE9495B}" dt="2026-03-12T09:59:39.851" v="2" actId="790"/>
          <ac:spMkLst>
            <pc:docMk/>
            <pc:sldMk cId="2145516933" sldId="263"/>
            <ac:spMk id="2" creationId="{AC107306-0C0F-5D18-3F81-95010190C5F7}"/>
          </ac:spMkLst>
        </pc:spChg>
        <pc:spChg chg="mod">
          <ac:chgData name="Guest User" userId="3f0ff66d437ce9c1" providerId="LiveId" clId="{5BE53950-52AE-4B71-B77E-3846DEE9495B}" dt="2026-03-12T09:59:39.851" v="2" actId="790"/>
          <ac:spMkLst>
            <pc:docMk/>
            <pc:sldMk cId="2145516933" sldId="263"/>
            <ac:spMk id="3" creationId="{73273D24-E4E1-4F2D-FC2C-A64CC0CDC74C}"/>
          </ac:spMkLst>
        </pc:spChg>
        <pc:spChg chg="mod">
          <ac:chgData name="Guest User" userId="3f0ff66d437ce9c1" providerId="LiveId" clId="{5BE53950-52AE-4B71-B77E-3846DEE9495B}" dt="2026-03-12T09:59:39.851" v="2" actId="790"/>
          <ac:spMkLst>
            <pc:docMk/>
            <pc:sldMk cId="2145516933" sldId="263"/>
            <ac:spMk id="22" creationId="{873DDF9D-E27C-4E23-A1E8-CA352535F7C9}"/>
          </ac:spMkLst>
        </pc:spChg>
        <pc:spChg chg="mod">
          <ac:chgData name="Guest User" userId="3f0ff66d437ce9c1" providerId="LiveId" clId="{5BE53950-52AE-4B71-B77E-3846DEE9495B}" dt="2026-03-12T09:59:39.851" v="2" actId="790"/>
          <ac:spMkLst>
            <pc:docMk/>
            <pc:sldMk cId="2145516933" sldId="263"/>
            <ac:spMk id="23" creationId="{4C6B5652-C661-4C58-B937-F0F490F7FCB2}"/>
          </ac:spMkLst>
        </pc:spChg>
        <pc:spChg chg="mod">
          <ac:chgData name="Guest User" userId="3f0ff66d437ce9c1" providerId="LiveId" clId="{5BE53950-52AE-4B71-B77E-3846DEE9495B}" dt="2026-03-12T09:59:39.851" v="2" actId="790"/>
          <ac:spMkLst>
            <pc:docMk/>
            <pc:sldMk cId="2145516933" sldId="263"/>
            <ac:spMk id="24" creationId="{0B936867-6407-43FB-9DE6-1B0879D0CB31}"/>
          </ac:spMkLst>
        </pc:spChg>
        <pc:spChg chg="mod">
          <ac:chgData name="Guest User" userId="3f0ff66d437ce9c1" providerId="LiveId" clId="{5BE53950-52AE-4B71-B77E-3846DEE9495B}" dt="2026-03-12T09:59:39.851" v="2" actId="790"/>
          <ac:spMkLst>
            <pc:docMk/>
            <pc:sldMk cId="2145516933" sldId="263"/>
            <ac:spMk id="25" creationId="{ACD0B258-678B-4A8C-894F-848AF24A1922}"/>
          </ac:spMkLst>
        </pc:spChg>
        <pc:spChg chg="mod">
          <ac:chgData name="Guest User" userId="3f0ff66d437ce9c1" providerId="LiveId" clId="{5BE53950-52AE-4B71-B77E-3846DEE9495B}" dt="2026-03-12T09:59:39.851" v="2" actId="790"/>
          <ac:spMkLst>
            <pc:docMk/>
            <pc:sldMk cId="2145516933" sldId="263"/>
            <ac:spMk id="26" creationId="{2F003F3F-F118-41D2-AA3F-74DB0D1970BB}"/>
          </ac:spMkLst>
        </pc:spChg>
        <pc:spChg chg="mod">
          <ac:chgData name="Guest User" userId="3f0ff66d437ce9c1" providerId="LiveId" clId="{5BE53950-52AE-4B71-B77E-3846DEE9495B}" dt="2026-03-12T09:59:39.851" v="2" actId="790"/>
          <ac:spMkLst>
            <pc:docMk/>
            <pc:sldMk cId="2145516933" sldId="263"/>
            <ac:spMk id="27" creationId="{C8D58395-74AF-401A-AF2F-76B6FCF71DFE}"/>
          </ac:spMkLst>
        </pc:spChg>
      </pc:sldChg>
      <pc:sldChg chg="modSp mod">
        <pc:chgData name="Guest User" userId="3f0ff66d437ce9c1" providerId="LiveId" clId="{5BE53950-52AE-4B71-B77E-3846DEE9495B}" dt="2026-03-12T09:59:39.851" v="2" actId="790"/>
        <pc:sldMkLst>
          <pc:docMk/>
          <pc:sldMk cId="1173442507" sldId="264"/>
        </pc:sldMkLst>
        <pc:spChg chg="mod">
          <ac:chgData name="Guest User" userId="3f0ff66d437ce9c1" providerId="LiveId" clId="{5BE53950-52AE-4B71-B77E-3846DEE9495B}" dt="2026-03-12T09:59:39.851" v="2" actId="790"/>
          <ac:spMkLst>
            <pc:docMk/>
            <pc:sldMk cId="1173442507" sldId="264"/>
            <ac:spMk id="2" creationId="{EE4FD31F-F548-53C6-2816-D7B3AD594B22}"/>
          </ac:spMkLst>
        </pc:spChg>
        <pc:spChg chg="mod">
          <ac:chgData name="Guest User" userId="3f0ff66d437ce9c1" providerId="LiveId" clId="{5BE53950-52AE-4B71-B77E-3846DEE9495B}" dt="2026-03-12T09:59:39.851" v="2" actId="790"/>
          <ac:spMkLst>
            <pc:docMk/>
            <pc:sldMk cId="1173442507" sldId="264"/>
            <ac:spMk id="3" creationId="{295C0F35-C2AD-EB53-943C-91171A5BB827}"/>
          </ac:spMkLst>
        </pc:spChg>
        <pc:spChg chg="mod">
          <ac:chgData name="Guest User" userId="3f0ff66d437ce9c1" providerId="LiveId" clId="{5BE53950-52AE-4B71-B77E-3846DEE9495B}" dt="2026-03-12T09:59:39.851" v="2" actId="790"/>
          <ac:spMkLst>
            <pc:docMk/>
            <pc:sldMk cId="1173442507" sldId="264"/>
            <ac:spMk id="10" creationId="{2EB492CD-616E-47F8-933B-5E2D952A0593}"/>
          </ac:spMkLst>
        </pc:spChg>
        <pc:spChg chg="mod">
          <ac:chgData name="Guest User" userId="3f0ff66d437ce9c1" providerId="LiveId" clId="{5BE53950-52AE-4B71-B77E-3846DEE9495B}" dt="2026-03-12T09:59:39.851" v="2" actId="790"/>
          <ac:spMkLst>
            <pc:docMk/>
            <pc:sldMk cId="1173442507" sldId="264"/>
            <ac:spMk id="12" creationId="{59383CF9-23B5-4335-9B21-1791C4CF1C75}"/>
          </ac:spMkLst>
        </pc:spChg>
        <pc:spChg chg="mod">
          <ac:chgData name="Guest User" userId="3f0ff66d437ce9c1" providerId="LiveId" clId="{5BE53950-52AE-4B71-B77E-3846DEE9495B}" dt="2026-03-12T09:59:39.851" v="2" actId="790"/>
          <ac:spMkLst>
            <pc:docMk/>
            <pc:sldMk cId="1173442507" sldId="264"/>
            <ac:spMk id="14" creationId="{0007FE00-9498-4706-B255-6437B0252C02}"/>
          </ac:spMkLst>
        </pc:spChg>
        <pc:graphicFrameChg chg="modGraphic">
          <ac:chgData name="Guest User" userId="3f0ff66d437ce9c1" providerId="LiveId" clId="{5BE53950-52AE-4B71-B77E-3846DEE9495B}" dt="2026-03-12T09:59:39.851" v="2" actId="790"/>
          <ac:graphicFrameMkLst>
            <pc:docMk/>
            <pc:sldMk cId="1173442507" sldId="264"/>
            <ac:graphicFrameMk id="5" creationId="{7581CB2C-BF10-777E-199F-5D03F72C21EC}"/>
          </ac:graphicFrameMkLst>
        </pc:graphicFrameChg>
      </pc:sldChg>
      <pc:sldChg chg="modSp mod">
        <pc:chgData name="Guest User" userId="3f0ff66d437ce9c1" providerId="LiveId" clId="{5BE53950-52AE-4B71-B77E-3846DEE9495B}" dt="2026-03-12T09:59:39.851" v="2" actId="790"/>
        <pc:sldMkLst>
          <pc:docMk/>
          <pc:sldMk cId="127296152" sldId="265"/>
        </pc:sldMkLst>
        <pc:spChg chg="mod">
          <ac:chgData name="Guest User" userId="3f0ff66d437ce9c1" providerId="LiveId" clId="{5BE53950-52AE-4B71-B77E-3846DEE9495B}" dt="2026-03-12T09:59:39.851" v="2" actId="790"/>
          <ac:spMkLst>
            <pc:docMk/>
            <pc:sldMk cId="127296152" sldId="265"/>
            <ac:spMk id="2" creationId="{CDF94D00-33CE-1B5E-9CB6-CFA673457BA0}"/>
          </ac:spMkLst>
        </pc:spChg>
        <pc:spChg chg="mod">
          <ac:chgData name="Guest User" userId="3f0ff66d437ce9c1" providerId="LiveId" clId="{5BE53950-52AE-4B71-B77E-3846DEE9495B}" dt="2026-03-12T09:59:39.851" v="2" actId="790"/>
          <ac:spMkLst>
            <pc:docMk/>
            <pc:sldMk cId="127296152" sldId="265"/>
            <ac:spMk id="3" creationId="{646D2190-A5BE-8E6E-6953-53EB95C1D573}"/>
          </ac:spMkLst>
        </pc:spChg>
        <pc:spChg chg="mod">
          <ac:chgData name="Guest User" userId="3f0ff66d437ce9c1" providerId="LiveId" clId="{5BE53950-52AE-4B71-B77E-3846DEE9495B}" dt="2026-03-12T09:59:39.851" v="2" actId="790"/>
          <ac:spMkLst>
            <pc:docMk/>
            <pc:sldMk cId="127296152" sldId="265"/>
            <ac:spMk id="8" creationId="{907EF6B7-1338-4443-8C46-6A318D952DFD}"/>
          </ac:spMkLst>
        </pc:spChg>
        <pc:spChg chg="mod">
          <ac:chgData name="Guest User" userId="3f0ff66d437ce9c1" providerId="LiveId" clId="{5BE53950-52AE-4B71-B77E-3846DEE9495B}" dt="2026-03-12T09:59:39.851" v="2" actId="790"/>
          <ac:spMkLst>
            <pc:docMk/>
            <pc:sldMk cId="127296152" sldId="265"/>
            <ac:spMk id="10" creationId="{DAAE4CDD-124C-4DCF-9584-B6033B545DD5}"/>
          </ac:spMkLst>
        </pc:spChg>
        <pc:spChg chg="mod">
          <ac:chgData name="Guest User" userId="3f0ff66d437ce9c1" providerId="LiveId" clId="{5BE53950-52AE-4B71-B77E-3846DEE9495B}" dt="2026-03-12T09:59:39.851" v="2" actId="790"/>
          <ac:spMkLst>
            <pc:docMk/>
            <pc:sldMk cId="127296152" sldId="265"/>
            <ac:spMk id="12" creationId="{081E4A58-353D-44AE-B2FC-2A74E2E400F7}"/>
          </ac:spMkLst>
        </pc:spChg>
      </pc:sldChg>
      <pc:sldChg chg="modSp mod">
        <pc:chgData name="Guest User" userId="3f0ff66d437ce9c1" providerId="LiveId" clId="{5BE53950-52AE-4B71-B77E-3846DEE9495B}" dt="2026-03-12T09:59:39.851" v="2" actId="790"/>
        <pc:sldMkLst>
          <pc:docMk/>
          <pc:sldMk cId="2665736862" sldId="266"/>
        </pc:sldMkLst>
        <pc:spChg chg="mod">
          <ac:chgData name="Guest User" userId="3f0ff66d437ce9c1" providerId="LiveId" clId="{5BE53950-52AE-4B71-B77E-3846DEE9495B}" dt="2026-03-12T09:59:39.851" v="2" actId="790"/>
          <ac:spMkLst>
            <pc:docMk/>
            <pc:sldMk cId="2665736862" sldId="266"/>
            <ac:spMk id="2" creationId="{D844E56C-10AE-1702-4DB6-0D438FEE7BF3}"/>
          </ac:spMkLst>
        </pc:spChg>
        <pc:spChg chg="mod">
          <ac:chgData name="Guest User" userId="3f0ff66d437ce9c1" providerId="LiveId" clId="{5BE53950-52AE-4B71-B77E-3846DEE9495B}" dt="2026-03-12T09:59:39.851" v="2" actId="790"/>
          <ac:spMkLst>
            <pc:docMk/>
            <pc:sldMk cId="2665736862" sldId="266"/>
            <ac:spMk id="3" creationId="{7D9CA8E0-C9C4-5CD7-9BD0-D53A853BFC7B}"/>
          </ac:spMkLst>
        </pc:spChg>
        <pc:spChg chg="mod">
          <ac:chgData name="Guest User" userId="3f0ff66d437ce9c1" providerId="LiveId" clId="{5BE53950-52AE-4B71-B77E-3846DEE9495B}" dt="2026-03-12T09:59:39.851" v="2" actId="790"/>
          <ac:spMkLst>
            <pc:docMk/>
            <pc:sldMk cId="2665736862" sldId="266"/>
            <ac:spMk id="8" creationId="{C2554CA6-288E-4202-BC52-2E5A8F0C0AED}"/>
          </ac:spMkLst>
        </pc:spChg>
        <pc:spChg chg="mod">
          <ac:chgData name="Guest User" userId="3f0ff66d437ce9c1" providerId="LiveId" clId="{5BE53950-52AE-4B71-B77E-3846DEE9495B}" dt="2026-03-12T09:59:39.851" v="2" actId="790"/>
          <ac:spMkLst>
            <pc:docMk/>
            <pc:sldMk cId="2665736862" sldId="266"/>
            <ac:spMk id="10" creationId="{B10BB131-AC8E-4A8E-A5D1-36260F720C3B}"/>
          </ac:spMkLst>
        </pc:spChg>
        <pc:spChg chg="mod">
          <ac:chgData name="Guest User" userId="3f0ff66d437ce9c1" providerId="LiveId" clId="{5BE53950-52AE-4B71-B77E-3846DEE9495B}" dt="2026-03-12T09:59:39.851" v="2" actId="790"/>
          <ac:spMkLst>
            <pc:docMk/>
            <pc:sldMk cId="2665736862" sldId="266"/>
            <ac:spMk id="12" creationId="{5B7778FC-632E-4DCA-A7CB-0D7731CCF970}"/>
          </ac:spMkLst>
        </pc:spChg>
        <pc:spChg chg="mod">
          <ac:chgData name="Guest User" userId="3f0ff66d437ce9c1" providerId="LiveId" clId="{5BE53950-52AE-4B71-B77E-3846DEE9495B}" dt="2026-03-12T09:59:39.851" v="2" actId="790"/>
          <ac:spMkLst>
            <pc:docMk/>
            <pc:sldMk cId="2665736862" sldId="266"/>
            <ac:spMk id="14" creationId="{FA23A907-97FB-4A8F-880A-DD77401C4296}"/>
          </ac:spMkLst>
        </pc:spChg>
      </pc:sldChg>
      <pc:sldChg chg="modSp mod">
        <pc:chgData name="Guest User" userId="3f0ff66d437ce9c1" providerId="LiveId" clId="{5BE53950-52AE-4B71-B77E-3846DEE9495B}" dt="2026-03-12T09:59:39.851" v="2" actId="790"/>
        <pc:sldMkLst>
          <pc:docMk/>
          <pc:sldMk cId="1173792335" sldId="267"/>
        </pc:sldMkLst>
        <pc:spChg chg="mod">
          <ac:chgData name="Guest User" userId="3f0ff66d437ce9c1" providerId="LiveId" clId="{5BE53950-52AE-4B71-B77E-3846DEE9495B}" dt="2026-03-12T09:59:39.851" v="2" actId="790"/>
          <ac:spMkLst>
            <pc:docMk/>
            <pc:sldMk cId="1173792335" sldId="267"/>
            <ac:spMk id="2" creationId="{2E550F74-AC6A-91F6-3E16-8853F2B639B8}"/>
          </ac:spMkLst>
        </pc:spChg>
        <pc:spChg chg="mod">
          <ac:chgData name="Guest User" userId="3f0ff66d437ce9c1" providerId="LiveId" clId="{5BE53950-52AE-4B71-B77E-3846DEE9495B}" dt="2026-03-12T09:59:39.851" v="2" actId="790"/>
          <ac:spMkLst>
            <pc:docMk/>
            <pc:sldMk cId="1173792335" sldId="267"/>
            <ac:spMk id="3" creationId="{8D214310-5A2E-92F6-D24F-5E2363B0FBFB}"/>
          </ac:spMkLst>
        </pc:spChg>
        <pc:spChg chg="mod">
          <ac:chgData name="Guest User" userId="3f0ff66d437ce9c1" providerId="LiveId" clId="{5BE53950-52AE-4B71-B77E-3846DEE9495B}" dt="2026-03-12T09:59:39.851" v="2" actId="790"/>
          <ac:spMkLst>
            <pc:docMk/>
            <pc:sldMk cId="1173792335" sldId="267"/>
            <ac:spMk id="8" creationId="{70DFC902-7D23-471A-B557-B6B6917D7A0D}"/>
          </ac:spMkLst>
        </pc:spChg>
        <pc:spChg chg="mod">
          <ac:chgData name="Guest User" userId="3f0ff66d437ce9c1" providerId="LiveId" clId="{5BE53950-52AE-4B71-B77E-3846DEE9495B}" dt="2026-03-12T09:59:39.851" v="2" actId="790"/>
          <ac:spMkLst>
            <pc:docMk/>
            <pc:sldMk cId="1173792335" sldId="267"/>
            <ac:spMk id="10" creationId="{A55D5633-D557-4DCA-982C-FF36EB7A1C00}"/>
          </ac:spMkLst>
        </pc:spChg>
        <pc:spChg chg="mod">
          <ac:chgData name="Guest User" userId="3f0ff66d437ce9c1" providerId="LiveId" clId="{5BE53950-52AE-4B71-B77E-3846DEE9495B}" dt="2026-03-12T09:59:39.851" v="2" actId="790"/>
          <ac:spMkLst>
            <pc:docMk/>
            <pc:sldMk cId="1173792335" sldId="267"/>
            <ac:spMk id="12" creationId="{450D3AD2-FA80-415F-A9CE-54D884561C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D04D2-2F67-4797-9974-C0F2BCBC5CC9}" type="datetimeFigureOut">
              <a:t>3/23/26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CF8930-4216-4539-A405-F1EF3EA48EDE}" type="slidenum">
              <a:t>‹#›</a:t>
            </a:fld>
            <a:endParaRPr lang="en-US" dirty="0"/>
          </a:p>
        </p:txBody>
      </p:sp>
    </p:spTree>
    <p:extLst>
      <p:ext uri="{BB962C8B-B14F-4D97-AF65-F5344CB8AC3E}">
        <p14:creationId xmlns:p14="http://schemas.microsoft.com/office/powerpoint/2010/main" val="206189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noProof="0" dirty="0"/>
              <a:t>The current organisations are present in a dynamic and a complex environment where globalisation has dominated rapidly technological advancement and multicultural workforce. The new issues of leadership associated with these paradigms require leaders to deal with interpersonal relations and multicultural teams (SZYDLO, SZPILKO and SAMUL, 2022). Emotional intelligence (EI) is the ability to recognize, understand, and handle emotions in others, whilst cultural intelligence (CQ) is the ability to work effectively in a multi-cultural environment. The two competencies are gaining relevance for the success of effective leadership. Emotional intelligence has been proven to be the base of approximately 58 percent of job performance, and 90 percent of competent leaders possess high EI as well. In addition, global workforce surveys show that about 89 percent of professionals do business with representatives of other cultures. This presentation focus on the topics of emotional, and cultural intelligence in leadership and provides associated theories and business examples to evaluate their utility in the contemporary organisations.</a:t>
            </a:r>
          </a:p>
        </p:txBody>
      </p:sp>
      <p:sp>
        <p:nvSpPr>
          <p:cNvPr id="4" name="Slide Number Placeholder 3"/>
          <p:cNvSpPr>
            <a:spLocks noGrp="1"/>
          </p:cNvSpPr>
          <p:nvPr>
            <p:ph type="sldNum" sz="quarter" idx="5"/>
          </p:nvPr>
        </p:nvSpPr>
        <p:spPr/>
        <p:txBody>
          <a:bodyPr/>
          <a:lstStyle/>
          <a:p>
            <a:fld id="{93CF8930-4216-4539-A405-F1EF3EA48EDE}" type="slidenum">
              <a:t>3</a:t>
            </a:fld>
            <a:endParaRPr lang="en-US" dirty="0"/>
          </a:p>
        </p:txBody>
      </p:sp>
    </p:spTree>
    <p:extLst>
      <p:ext uri="{BB962C8B-B14F-4D97-AF65-F5344CB8AC3E}">
        <p14:creationId xmlns:p14="http://schemas.microsoft.com/office/powerpoint/2010/main" val="2237607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noProof="0" dirty="0"/>
              <a:t>EI is a well-established core competency in enhancing leadership skills since it assists leaders to understand and manage their emotions within an organisational setting. According to Goleman, emotional intelligence is the ability to detect own feelings and others, manage the state of emotion, and use emotional knowledge to decide and determine behaviour (Anand et al., 2023). Leaders who possess high emotional intelligence possess enhanced interpersonal skills that make them trusted and solve disputes and inspire employees. It has also been discovered that the engagement of the employees is critically influenced by emotionally intelligent managers and that about 70 percent of employee engagement is influenced by leaders. Further, high emotional intelligence leaders are estimated to demonstrate good leadership performance 4.7 times. Embracing empathy, recognizing emotions and relationship management, emotionally intelligent leaders create enabling organisational cultures, which supplement teamwork, performance and long-term organisational success.</a:t>
            </a:r>
          </a:p>
        </p:txBody>
      </p:sp>
      <p:sp>
        <p:nvSpPr>
          <p:cNvPr id="4" name="Slide Number Placeholder 3"/>
          <p:cNvSpPr>
            <a:spLocks noGrp="1"/>
          </p:cNvSpPr>
          <p:nvPr>
            <p:ph type="sldNum" sz="quarter" idx="5"/>
          </p:nvPr>
        </p:nvSpPr>
        <p:spPr/>
        <p:txBody>
          <a:bodyPr/>
          <a:lstStyle/>
          <a:p>
            <a:fld id="{93CF8930-4216-4539-A405-F1EF3EA48EDE}" type="slidenum">
              <a:t>4</a:t>
            </a:fld>
            <a:endParaRPr lang="en-US" dirty="0"/>
          </a:p>
        </p:txBody>
      </p:sp>
    </p:spTree>
    <p:extLst>
      <p:ext uri="{BB962C8B-B14F-4D97-AF65-F5344CB8AC3E}">
        <p14:creationId xmlns:p14="http://schemas.microsoft.com/office/powerpoint/2010/main" val="273108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noProof="0" dirty="0"/>
              <a:t>Emotional Intelligence Model, created by Goleman, is one of the most powerful frameworks of the emotional intelligence of leadership. The model acknowledges that leadership competencies are influenced by five competencies. Self-awareness is the capability of noticing the emotions and gaining awareness of their influence on behaviour. The capacity to control the impulses of the emotion, to remain calm in challenging situations, is self-regulation. Motivation is an individual stimulus to achieve organisational goals and dedicate feelings. Empathy is the art of mastering the emotions and realities of other individuals. The abilities that are required in relation building, influencing other individuals and also refer to conflict management are social skills (George, Okon and Akaighe, 2022).</a:t>
            </a:r>
          </a:p>
          <a:p>
            <a:r>
              <a:rPr lang="en-GB" noProof="0" dirty="0"/>
              <a:t>            The model has certain strengths, particularly strong association with the leadership and work behaviour development. However scientists have claimed that emotional intelligence is not readily quantifiable and emotional expression may vary across cultures and so this may influence the construction of emotional intelligence in the leadership context.</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93CF8930-4216-4539-A405-F1EF3EA48EDE}" type="slidenum">
              <a:t>5</a:t>
            </a:fld>
            <a:endParaRPr lang="en-US" dirty="0"/>
          </a:p>
        </p:txBody>
      </p:sp>
    </p:spTree>
    <p:extLst>
      <p:ext uri="{BB962C8B-B14F-4D97-AF65-F5344CB8AC3E}">
        <p14:creationId xmlns:p14="http://schemas.microsoft.com/office/powerpoint/2010/main" val="1830134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Emotional Intelligence Model, created by Goleman, is one of the most powerful frameworks of the emotional intelligence of leadership. The model acknowledges that leadership competencies are influenced by five competencies. Self-awareness is the capability of noticing the emotions and gaining awareness of their influence on behaviour. The capacity to control the impulses of the emotion, to remain calm in challenging situations, is self-regulation. Motivation is an individual stimulus to achieve organisational goals and dedicate feelings. Empathy is the art of mastering the emotions and realities of other individuals. The abilities that are required in relation building, influencing other individuals and also refer to conflict management are social skills (George, Okon and </a:t>
            </a:r>
            <a:r>
              <a:rPr lang="en-GB" noProof="0" dirty="0" err="1"/>
              <a:t>Akaighe</a:t>
            </a:r>
            <a:r>
              <a:rPr lang="en-GB" noProof="0" dirty="0"/>
              <a:t>, 2022).</a:t>
            </a:r>
          </a:p>
          <a:p>
            <a:r>
              <a:rPr lang="en-GB" noProof="0" dirty="0"/>
              <a:t>            The model has certain strengths, particularly strong association with the leadership and work behaviour development. However scientists have claimed that emotional intelligence is not readily quantifiable and emotional expression may vary across cultures and so this may influence the construction of emotional intelligence in the leadership context.</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93CF8930-4216-4539-A405-F1EF3EA48EDE}" type="slidenum">
              <a:t>6</a:t>
            </a:fld>
            <a:endParaRPr lang="en-US" dirty="0"/>
          </a:p>
        </p:txBody>
      </p:sp>
    </p:spTree>
    <p:extLst>
      <p:ext uri="{BB962C8B-B14F-4D97-AF65-F5344CB8AC3E}">
        <p14:creationId xmlns:p14="http://schemas.microsoft.com/office/powerpoint/2010/main" val="923767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Cultural intelligence can be defined as the capacity to study and adapt into culturally diversified environments in which he can easily have a good relationship with others of different cultures (Garamvölgyi and Rudnák, 2023). Their leaders in the contemporary organisations tend to encounter multicultural employees, cross-border and global marketplaces. Culture intelligence is therefore quite essential to global leadership. Research has established that a majority (89 percent) of the professionals are addressing multi-cultural fellow workers which is a testimony to the fact that cultural awareness is necessary in the modern practice setting. Additionally, it has been researched that culturally different groups are better in problem solving and innovation than homogenous groups because they bring in varying perspectives to a decision-making process. Culturally intelligent leaders can decipher cross-cultural differences, transform patterns of communication and make workplaces inclusive. By becoming culturally aware and flexible, leaders can maximise teamwork, mitigate the cross-cultural misunderstanding and maximize output of organisations whose business contexts are more globalised.</a:t>
            </a:r>
          </a:p>
        </p:txBody>
      </p:sp>
      <p:sp>
        <p:nvSpPr>
          <p:cNvPr id="4" name="Slide Number Placeholder 3"/>
          <p:cNvSpPr>
            <a:spLocks noGrp="1"/>
          </p:cNvSpPr>
          <p:nvPr>
            <p:ph type="sldNum" sz="quarter" idx="5"/>
          </p:nvPr>
        </p:nvSpPr>
        <p:spPr/>
        <p:txBody>
          <a:bodyPr/>
          <a:lstStyle/>
          <a:p>
            <a:fld id="{93CF8930-4216-4539-A405-F1EF3EA48EDE}" type="slidenum">
              <a:t>7</a:t>
            </a:fld>
            <a:endParaRPr lang="en-US" dirty="0"/>
          </a:p>
        </p:txBody>
      </p:sp>
    </p:spTree>
    <p:extLst>
      <p:ext uri="{BB962C8B-B14F-4D97-AF65-F5344CB8AC3E}">
        <p14:creationId xmlns:p14="http://schemas.microsoft.com/office/powerpoint/2010/main" val="1374182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Earley and Ang Cultural Intelligence Model is a famous paradigm of describing cross-cultural leadership talents. The model is aware of four culture intelligence dimensions (Mammadov and Wald, 2025). Metacognitive CQ presupposes understanding and awareness of the cultural assumptions, which the individual holds in his/her interactions. Cognitive CQ is knowledge of cultural norms, values, and practices. The interest and confidence of an individual to work on culturally different environments is termed as motivational CQ. CQ of behavioural abilities involves the ability to adjust to verbal and non-verbal behaviour to different cultural environments.</a:t>
            </a:r>
          </a:p>
          <a:p>
            <a:r>
              <a:rPr lang="en-GB" noProof="0" dirty="0"/>
              <a:t>    The model provides a defined idea of cultural adaptability on leadership. But scientists remember that they cannot become culturally intelligent instantly because they must be exposed to other cultures. Despite this, cultural intelligence remains crucial to leaders whose organisational functions are global and multicultural.</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93CF8930-4216-4539-A405-F1EF3EA48EDE}" type="slidenum">
              <a:t>8</a:t>
            </a:fld>
            <a:endParaRPr lang="en-US" dirty="0"/>
          </a:p>
        </p:txBody>
      </p:sp>
    </p:spTree>
    <p:extLst>
      <p:ext uri="{BB962C8B-B14F-4D97-AF65-F5344CB8AC3E}">
        <p14:creationId xmlns:p14="http://schemas.microsoft.com/office/powerpoint/2010/main" val="1828616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Unilever has a very good example of culturally intelligent leadership. The organisation serves over 190 nations and the leaders are required to manage culturally diverse work force and global markets. The Unilever leadership development programs aim on cultural awareness and cross-cultural communication such that managers are able to operate within cultural boundaries (Akter, 2025). This is a pointer of enormous metacognitive and behavioural cultural intelligence.</a:t>
            </a:r>
          </a:p>
          <a:p>
            <a:r>
              <a:rPr lang="en-GB" noProof="0" dirty="0"/>
              <a:t>            Similarly, McDonalds is culturally literate as it is expressed through its localisation policy across the world. The organisation alters the menu products, marketing, and operations culture to the local taste in other countries. Menu and marketing campaigns are also tailored to the local tastes and cultural needs as a case in point.</a:t>
            </a:r>
            <a:endParaRPr lang="en-GB" noProof="0" dirty="0">
              <a:ea typeface="Calibri"/>
              <a:cs typeface="Calibri"/>
            </a:endParaRPr>
          </a:p>
          <a:p>
            <a:r>
              <a:rPr lang="en-GB" noProof="0" dirty="0"/>
              <a:t>            These examples demonstrates that cultural intelligence assists leaders to vary strategies and management practices in relation to cultural settings. The right cultural intelligence leader can manage multicultural teams and improve the success of organisations in the global markets.</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93CF8930-4216-4539-A405-F1EF3EA48EDE}" type="slidenum">
              <a:t>9</a:t>
            </a:fld>
            <a:endParaRPr lang="en-US" dirty="0"/>
          </a:p>
        </p:txBody>
      </p:sp>
    </p:spTree>
    <p:extLst>
      <p:ext uri="{BB962C8B-B14F-4D97-AF65-F5344CB8AC3E}">
        <p14:creationId xmlns:p14="http://schemas.microsoft.com/office/powerpoint/2010/main" val="903191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Unilever has a very good example of culturally intelligent leadership. The organisation serves over 190 nations and the leaders are required to manage culturally diverse work force and global markets. The Unilever leadership development programs aim on cultural awareness and cross-cultural communication such that managers are able to operate within cultural boundaries (Akter, 2025). This is a pointer of enormous metacognitive and behavioural cultural intelligence.</a:t>
            </a:r>
          </a:p>
          <a:p>
            <a:r>
              <a:rPr lang="en-GB" noProof="0" dirty="0"/>
              <a:t>            Similarly, McDonalds is culturally literate as it is expressed through its localisation policy across the world. The organisation alters the menu products, marketing, and operations culture to the local taste in other countries. Menu and marketing campaigns are also tailored to the local tastes and cultural needs as a case in point.</a:t>
            </a:r>
            <a:endParaRPr lang="en-GB" noProof="0" dirty="0">
              <a:ea typeface="Calibri"/>
              <a:cs typeface="Calibri"/>
            </a:endParaRPr>
          </a:p>
          <a:p>
            <a:r>
              <a:rPr lang="en-GB" noProof="0" dirty="0"/>
              <a:t>            These examples demonstrates that cultural intelligence assists leaders to vary strategies and management practices in relation to cultural settings. The right cultural intelligence leader can manage multicultural teams and improve the success of organisations in the global markets.</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93CF8930-4216-4539-A405-F1EF3EA48EDE}" type="slidenum">
              <a:t>10</a:t>
            </a:fld>
            <a:endParaRPr lang="en-US" dirty="0"/>
          </a:p>
        </p:txBody>
      </p:sp>
    </p:spTree>
    <p:extLst>
      <p:ext uri="{BB962C8B-B14F-4D97-AF65-F5344CB8AC3E}">
        <p14:creationId xmlns:p14="http://schemas.microsoft.com/office/powerpoint/2010/main" val="483847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The organisations are realising the necessity to integrate the application of emotional intelligence and cultural intelligence in the leadership development programs. Due to many organisations incorporating EI training in the attempt to improve interpersonal communication, conflict resolution and employee engagement (Sharma, Dhanta and Sharma, 2024). On the same note, training programs in cultural intelligence are applied to equip leaders that have global leadership responsibilities and management of diverse workforce. With the two competencies in place, organisations will have an opportunity to empower leadership success and create inclusive organisational cultures. It is then up to the future leaders to acquire the skill of negotiating challenging organisational beliefs in terms of emotional sensitivity and clash of cultures. Emotional and cultural intelligent leaders are better placed to engage with different teams and support teamwork and amplify organisational performance.</a:t>
            </a:r>
          </a:p>
        </p:txBody>
      </p:sp>
      <p:sp>
        <p:nvSpPr>
          <p:cNvPr id="4" name="Slide Number Placeholder 3"/>
          <p:cNvSpPr>
            <a:spLocks noGrp="1"/>
          </p:cNvSpPr>
          <p:nvPr>
            <p:ph type="sldNum" sz="quarter" idx="5"/>
          </p:nvPr>
        </p:nvSpPr>
        <p:spPr/>
        <p:txBody>
          <a:bodyPr/>
          <a:lstStyle/>
          <a:p>
            <a:fld id="{93CF8930-4216-4539-A405-F1EF3EA48EDE}" type="slidenum">
              <a:t>11</a:t>
            </a:fld>
            <a:endParaRPr lang="en-US" dirty="0"/>
          </a:p>
        </p:txBody>
      </p:sp>
    </p:spTree>
    <p:extLst>
      <p:ext uri="{BB962C8B-B14F-4D97-AF65-F5344CB8AC3E}">
        <p14:creationId xmlns:p14="http://schemas.microsoft.com/office/powerpoint/2010/main" val="2531139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noProof="0" dirty="0"/>
              <a:t>The organisations are realising the necessity to integrate the application of emotional intelligence and cultural intelligence in the leadership development programs. Due to many organisations incorporating EI training in the attempt to improve interpersonal communication, conflict resolution and employee engagement (Sharma, </a:t>
            </a:r>
            <a:r>
              <a:rPr lang="en-GB" noProof="0" dirty="0" err="1"/>
              <a:t>Dhanta</a:t>
            </a:r>
            <a:r>
              <a:rPr lang="en-GB" noProof="0" dirty="0"/>
              <a:t> and Sharma, 2024). On the same note, training programs in cultural intelligence are applied to equip leaders that have global leadership responsibilities and management of diverse workforce. With the two competencies in place, organisations will have an opportunity to empower leadership success and create inclusive organisational cultures. It is then up to the future leaders to acquire the skill of negotiating challenging organisational beliefs in terms of emotional sensitivity and clash of cultures. Emotional and cultural intelligent leaders are better placed to engage with different teams and support teamwork and amplify organisational performance.</a:t>
            </a:r>
          </a:p>
        </p:txBody>
      </p:sp>
      <p:sp>
        <p:nvSpPr>
          <p:cNvPr id="4" name="Slide Number Placeholder 3"/>
          <p:cNvSpPr>
            <a:spLocks noGrp="1"/>
          </p:cNvSpPr>
          <p:nvPr>
            <p:ph type="sldNum" sz="quarter" idx="5"/>
          </p:nvPr>
        </p:nvSpPr>
        <p:spPr/>
        <p:txBody>
          <a:bodyPr/>
          <a:lstStyle/>
          <a:p>
            <a:fld id="{93CF8930-4216-4539-A405-F1EF3EA48EDE}" type="slidenum">
              <a:t>12</a:t>
            </a:fld>
            <a:endParaRPr lang="en-US" dirty="0"/>
          </a:p>
        </p:txBody>
      </p:sp>
    </p:spTree>
    <p:extLst>
      <p:ext uri="{BB962C8B-B14F-4D97-AF65-F5344CB8AC3E}">
        <p14:creationId xmlns:p14="http://schemas.microsoft.com/office/powerpoint/2010/main" val="179666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CF8930-4216-4539-A405-F1EF3EA48EDE}" type="slidenum">
              <a:rPr lang="en-GB" smtClean="0"/>
              <a:t>13</a:t>
            </a:fld>
            <a:endParaRPr lang="en-GB" dirty="0"/>
          </a:p>
        </p:txBody>
      </p:sp>
    </p:spTree>
    <p:extLst>
      <p:ext uri="{BB962C8B-B14F-4D97-AF65-F5344CB8AC3E}">
        <p14:creationId xmlns:p14="http://schemas.microsoft.com/office/powerpoint/2010/main" val="2197284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3/23/26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3/23/26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dirty="0"/>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3/23/26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dirty="0"/>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seus.fi/bitstream/10024/903927/3/Akter_Sonia.pdf" TargetMode="External"/><Relationship Id="rId7" Type="http://schemas.openxmlformats.org/officeDocument/2006/relationships/hyperlink" Target="https://www.igi-global.com/chapter/emotional-intelligence-and-conflict-resolution-in-the-workplace/33541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igi-global.com" TargetMode="External"/><Relationship Id="rId5" Type="http://schemas.openxmlformats.org/officeDocument/2006/relationships/hyperlink" Target="https://f1000research.com/articles/12-1146" TargetMode="External"/><Relationship Id="rId4" Type="http://schemas.openxmlformats.org/officeDocument/2006/relationships/hyperlink" Target="https://papers.ssrn.com/sol3/papers.cfm?abstract_id=51776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black text&#10;&#10;AI-generated content may be incorrect.">
            <a:extLst>
              <a:ext uri="{FF2B5EF4-FFF2-40B4-BE49-F238E27FC236}">
                <a16:creationId xmlns:a16="http://schemas.microsoft.com/office/drawing/2014/main" id="{4BA7027B-FF89-8C82-32FC-744E45ED9A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35531"/>
            <a:ext cx="4114800" cy="1587500"/>
          </a:xfrm>
          <a:prstGeom prst="rect">
            <a:avLst/>
          </a:prstGeom>
        </p:spPr>
      </p:pic>
      <p:sp>
        <p:nvSpPr>
          <p:cNvPr id="6" name="TextBox 5">
            <a:extLst>
              <a:ext uri="{FF2B5EF4-FFF2-40B4-BE49-F238E27FC236}">
                <a16:creationId xmlns:a16="http://schemas.microsoft.com/office/drawing/2014/main" id="{46C4A341-27E3-B077-2047-2CF03DB9E1B3}"/>
              </a:ext>
            </a:extLst>
          </p:cNvPr>
          <p:cNvSpPr txBox="1"/>
          <p:nvPr/>
        </p:nvSpPr>
        <p:spPr>
          <a:xfrm>
            <a:off x="3050275" y="2729656"/>
            <a:ext cx="6100548" cy="2959785"/>
          </a:xfrm>
          <a:prstGeom prst="rect">
            <a:avLst/>
          </a:prstGeom>
          <a:noFill/>
        </p:spPr>
        <p:txBody>
          <a:bodyPr wrap="square">
            <a:spAutoFit/>
          </a:bodyPr>
          <a:lstStyle/>
          <a:p>
            <a:pPr algn="ctr">
              <a:lnSpc>
                <a:spcPct val="150000"/>
              </a:lnSpc>
              <a:spcAft>
                <a:spcPts val="800"/>
              </a:spcAft>
              <a:buNone/>
            </a:pPr>
            <a:r>
              <a:rPr lang="en-GB" sz="1800" b="1" i="1"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Module:LCBB6022</a:t>
            </a:r>
          </a:p>
          <a:p>
            <a:pPr algn="ctr">
              <a:lnSpc>
                <a:spcPct val="150000"/>
              </a:lnSpc>
              <a:spcAft>
                <a:spcPts val="800"/>
              </a:spcAft>
              <a:buNone/>
            </a:pPr>
            <a:r>
              <a:rPr lang="en-GB" b="1" i="1" u="sng" kern="100" dirty="0">
                <a:solidFill>
                  <a:srgbClr val="000000"/>
                </a:solidFill>
                <a:latin typeface="Arial" panose="020B0604020202020204" pitchFamily="34" charset="0"/>
                <a:ea typeface="Aptos" panose="020B0004020202020204" pitchFamily="34" charset="0"/>
                <a:cs typeface="Times New Roman" panose="02020603050405020304" pitchFamily="18" charset="0"/>
              </a:rPr>
              <a:t>Leadership and Management</a:t>
            </a:r>
          </a:p>
          <a:p>
            <a:pPr algn="ctr">
              <a:lnSpc>
                <a:spcPct val="150000"/>
              </a:lnSpc>
              <a:spcAft>
                <a:spcPts val="800"/>
              </a:spcAft>
              <a:buNone/>
            </a:pPr>
            <a:r>
              <a:rPr lang="en-GB" sz="1800" b="1" i="1"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Theory and Practice</a:t>
            </a:r>
          </a:p>
          <a:p>
            <a:pPr algn="ctr">
              <a:lnSpc>
                <a:spcPct val="150000"/>
              </a:lnSpc>
              <a:spcAft>
                <a:spcPts val="800"/>
              </a:spcAft>
              <a:buNone/>
            </a:pPr>
            <a:r>
              <a:rPr lang="en-GB" b="1" i="1" u="sng" kern="100" dirty="0">
                <a:solidFill>
                  <a:srgbClr val="000000"/>
                </a:solidFill>
                <a:latin typeface="Arial" panose="020B0604020202020204" pitchFamily="34" charset="0"/>
                <a:cs typeface="Times New Roman" panose="02020603050405020304" pitchFamily="18" charset="0"/>
              </a:rPr>
              <a:t>GEORGIANA PITICAS </a:t>
            </a:r>
          </a:p>
          <a:p>
            <a:pPr algn="ctr">
              <a:lnSpc>
                <a:spcPct val="150000"/>
              </a:lnSpc>
              <a:spcAft>
                <a:spcPts val="800"/>
              </a:spcAft>
              <a:buNone/>
            </a:pPr>
            <a:r>
              <a:rPr lang="en-GB" b="1" i="1" u="sng" kern="100" dirty="0">
                <a:solidFill>
                  <a:srgbClr val="000000"/>
                </a:solidFill>
                <a:latin typeface="Arial" panose="020B0604020202020204" pitchFamily="34" charset="0"/>
                <a:cs typeface="Times New Roman" panose="02020603050405020304" pitchFamily="18" charset="0"/>
              </a:rPr>
              <a:t>Student ID:2315601</a:t>
            </a:r>
            <a:endParaRPr lang="en-US" dirty="0"/>
          </a:p>
          <a:p>
            <a:pPr>
              <a:buNone/>
            </a:pPr>
            <a:endParaRPr lang="en-GB" sz="1800" b="1" i="1" u="sng" dirty="0">
              <a:solidFill>
                <a:srgbClr val="000000"/>
              </a:solidFill>
              <a:effectLst/>
              <a:latin typeface="Arial" panose="020B0604020202020204" pitchFamily="34" charset="0"/>
              <a:ea typeface="Aptos" panose="020B0004020202020204" pitchFamily="34" charset="0"/>
            </a:endParaRPr>
          </a:p>
        </p:txBody>
      </p:sp>
    </p:spTree>
    <p:extLst>
      <p:ext uri="{BB962C8B-B14F-4D97-AF65-F5344CB8AC3E}">
        <p14:creationId xmlns:p14="http://schemas.microsoft.com/office/powerpoint/2010/main" val="3206658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ctrTitle"/>
          </p:nvPr>
        </p:nvSpPr>
        <p:spPr>
          <a:xfrm>
            <a:off x="1503680" y="4069658"/>
            <a:ext cx="10058400" cy="1917314"/>
          </a:xfrm>
          <a:effectLst>
            <a:outerShdw blurRad="50800" dist="38100" dir="2700000" algn="tl" rotWithShape="0">
              <a:prstClr val="black">
                <a:alpha val="40000"/>
              </a:prstClr>
            </a:outerShdw>
          </a:effectLst>
        </p:spPr>
        <p:txBody>
          <a:bodyPr>
            <a:normAutofit/>
          </a:bodyPr>
          <a:lstStyle/>
          <a:p>
            <a:r>
              <a:rPr lang="en-GB" sz="5200" noProof="0" dirty="0">
                <a:ea typeface="+mj-lt"/>
                <a:cs typeface="+mj-lt"/>
              </a:rPr>
              <a:t>Leadership and Management Theory and Practice</a:t>
            </a:r>
            <a:endParaRPr lang="en-GB" sz="5200" noProof="0" dirty="0"/>
          </a:p>
        </p:txBody>
      </p:sp>
      <p:pic>
        <p:nvPicPr>
          <p:cNvPr id="4" name="Picture 3" descr="Red penvil standing tall against grey pencils">
            <a:extLst>
              <a:ext uri="{FF2B5EF4-FFF2-40B4-BE49-F238E27FC236}">
                <a16:creationId xmlns:a16="http://schemas.microsoft.com/office/drawing/2014/main" id="{2D797DEB-C733-7CE1-90D3-738776B002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073" y="145144"/>
            <a:ext cx="5598220" cy="37793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2" name="Title 1">
            <a:extLst>
              <a:ext uri="{FF2B5EF4-FFF2-40B4-BE49-F238E27FC236}">
                <a16:creationId xmlns:a16="http://schemas.microsoft.com/office/drawing/2014/main" id="{9A3C2D0B-FDD5-97ED-84A4-387403057C24}"/>
              </a:ext>
            </a:extLst>
          </p:cNvPr>
          <p:cNvSpPr>
            <a:spLocks noGrp="1"/>
          </p:cNvSpPr>
          <p:nvPr>
            <p:ph type="title"/>
          </p:nvPr>
        </p:nvSpPr>
        <p:spPr>
          <a:xfrm>
            <a:off x="499647" y="431212"/>
            <a:ext cx="3420305" cy="1906317"/>
          </a:xfrm>
        </p:spPr>
        <p:txBody>
          <a:bodyPr>
            <a:normAutofit/>
          </a:bodyPr>
          <a:lstStyle/>
          <a:p>
            <a:pPr algn="ctr"/>
            <a:r>
              <a:rPr lang="en-GB" sz="2800" noProof="0" dirty="0">
                <a:ea typeface="+mj-lt"/>
                <a:cs typeface="+mj-lt"/>
              </a:rPr>
              <a:t>Introduction</a:t>
            </a:r>
            <a:endParaRPr lang="en-GB" sz="2800" noProof="0" dirty="0"/>
          </a:p>
        </p:txBody>
      </p:sp>
      <p:sp>
        <p:nvSpPr>
          <p:cNvPr id="11" name="Rectangle 10">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descr="Emotional Intelligence Drives 58% of Job Performance | The Center for  Leadership Studies posted on the topic | LinkedIn">
            <a:extLst>
              <a:ext uri="{FF2B5EF4-FFF2-40B4-BE49-F238E27FC236}">
                <a16:creationId xmlns:a16="http://schemas.microsoft.com/office/drawing/2014/main" id="{D7F0F777-7503-7726-77E4-C46B11313DE5}"/>
              </a:ext>
            </a:extLst>
          </p:cNvPr>
          <p:cNvPicPr>
            <a:picLocks noChangeAspect="1"/>
          </p:cNvPicPr>
          <p:nvPr/>
        </p:nvPicPr>
        <p:blipFill>
          <a:blip r:embed="rId3"/>
          <a:srcRect t="12605" r="-263" b="14076"/>
          <a:stretch>
            <a:fillRect/>
          </a:stretch>
        </p:blipFill>
        <p:spPr>
          <a:xfrm>
            <a:off x="352603" y="3165698"/>
            <a:ext cx="3605083" cy="3295347"/>
          </a:xfrm>
          <a:prstGeom prst="rect">
            <a:avLst/>
          </a:prstGeom>
        </p:spPr>
      </p:pic>
      <p:sp>
        <p:nvSpPr>
          <p:cNvPr id="3" name="Content Placeholder 2">
            <a:extLst>
              <a:ext uri="{FF2B5EF4-FFF2-40B4-BE49-F238E27FC236}">
                <a16:creationId xmlns:a16="http://schemas.microsoft.com/office/drawing/2014/main" id="{AE8EB8B1-F627-8479-F833-637704C7F87B}"/>
              </a:ext>
            </a:extLst>
          </p:cNvPr>
          <p:cNvSpPr>
            <a:spLocks noGrp="1"/>
          </p:cNvSpPr>
          <p:nvPr>
            <p:ph idx="1"/>
          </p:nvPr>
        </p:nvSpPr>
        <p:spPr>
          <a:xfrm>
            <a:off x="5360176" y="678955"/>
            <a:ext cx="5586448" cy="5409743"/>
          </a:xfrm>
        </p:spPr>
        <p:txBody>
          <a:bodyPr vert="horz" lIns="91440" tIns="45720" rIns="91440" bIns="45720" rtlCol="0" anchor="ctr">
            <a:normAutofit/>
          </a:bodyPr>
          <a:lstStyle/>
          <a:p>
            <a:r>
              <a:rPr lang="en-GB" sz="1900" noProof="0" dirty="0">
                <a:ea typeface="+mn-lt"/>
                <a:cs typeface="+mn-lt"/>
              </a:rPr>
              <a:t>Leadership in Modern Organisations</a:t>
            </a:r>
            <a:endParaRPr lang="en-GB" sz="1900" noProof="0" dirty="0"/>
          </a:p>
          <a:p>
            <a:r>
              <a:rPr lang="en-GB" sz="1900" noProof="0" dirty="0">
                <a:ea typeface="+mn-lt"/>
                <a:cs typeface="+mn-lt"/>
              </a:rPr>
              <a:t>Increasing globalisation and workforce diversity</a:t>
            </a:r>
            <a:endParaRPr lang="en-GB" sz="1900" noProof="0" dirty="0"/>
          </a:p>
          <a:p>
            <a:r>
              <a:rPr lang="en-GB" sz="1900" noProof="0" dirty="0">
                <a:ea typeface="+mn-lt"/>
                <a:cs typeface="+mn-lt"/>
              </a:rPr>
              <a:t>Leaders manage multicultural teams and complex relationships (SZYDLO, SZPILKO and SAMUL, 2022)</a:t>
            </a:r>
            <a:endParaRPr lang="en-GB" sz="1900" noProof="0" dirty="0"/>
          </a:p>
          <a:p>
            <a:r>
              <a:rPr lang="en-GB" sz="1900" noProof="0" dirty="0">
                <a:ea typeface="+mn-lt"/>
                <a:cs typeface="+mn-lt"/>
              </a:rPr>
              <a:t>Emotional Intelligence (EI)</a:t>
            </a:r>
            <a:endParaRPr lang="en-GB" sz="1900" noProof="0" dirty="0"/>
          </a:p>
          <a:p>
            <a:r>
              <a:rPr lang="en-GB" sz="1900" noProof="0" dirty="0">
                <a:ea typeface="+mn-lt"/>
                <a:cs typeface="+mn-lt"/>
              </a:rPr>
              <a:t>Ability to recognise and manage emotions</a:t>
            </a:r>
            <a:endParaRPr lang="en-GB" sz="1900" noProof="0" dirty="0"/>
          </a:p>
          <a:p>
            <a:r>
              <a:rPr lang="en-GB" sz="1900" noProof="0" dirty="0">
                <a:ea typeface="+mn-lt"/>
                <a:cs typeface="+mn-lt"/>
              </a:rPr>
              <a:t>Cultural Intelligence (CQ)</a:t>
            </a:r>
            <a:endParaRPr lang="en-GB" sz="1900" noProof="0" dirty="0"/>
          </a:p>
          <a:p>
            <a:r>
              <a:rPr lang="en-GB" sz="1900" noProof="0" dirty="0">
                <a:ea typeface="+mn-lt"/>
                <a:cs typeface="+mn-lt"/>
              </a:rPr>
              <a:t>Ability to work effectively across cultures</a:t>
            </a:r>
            <a:endParaRPr lang="en-GB" sz="1900" noProof="0" dirty="0"/>
          </a:p>
          <a:p>
            <a:r>
              <a:rPr lang="en-GB" sz="1900" noProof="0" dirty="0">
                <a:ea typeface="+mn-lt"/>
                <a:cs typeface="+mn-lt"/>
              </a:rPr>
              <a:t>Key Statistics</a:t>
            </a:r>
            <a:endParaRPr lang="en-GB" sz="1900" noProof="0" dirty="0"/>
          </a:p>
          <a:p>
            <a:r>
              <a:rPr lang="en-GB" sz="1900" noProof="0" dirty="0">
                <a:ea typeface="+mn-lt"/>
                <a:cs typeface="+mn-lt"/>
              </a:rPr>
              <a:t>EI linked to 58% of job performance</a:t>
            </a:r>
            <a:endParaRPr lang="en-GB" sz="1900" noProof="0" dirty="0"/>
          </a:p>
          <a:p>
            <a:r>
              <a:rPr lang="en-GB" sz="1900" noProof="0" dirty="0">
                <a:ea typeface="+mn-lt"/>
                <a:cs typeface="+mn-lt"/>
              </a:rPr>
              <a:t>90% of top performers show high EI</a:t>
            </a:r>
            <a:endParaRPr lang="en-GB" sz="1900" noProof="0" dirty="0"/>
          </a:p>
          <a:p>
            <a:r>
              <a:rPr lang="en-GB" sz="1900" noProof="0" dirty="0">
                <a:ea typeface="+mn-lt"/>
                <a:cs typeface="+mn-lt"/>
              </a:rPr>
              <a:t>89% of professionals work with global colleagues</a:t>
            </a:r>
            <a:endParaRPr lang="en-GB" sz="1900" noProof="0" dirty="0"/>
          </a:p>
          <a:p>
            <a:endParaRPr lang="en-GB" sz="1900" noProof="0" dirty="0"/>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74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tx2"/>
              </a:solidFill>
            </a:endParaRPr>
          </a:p>
        </p:txBody>
      </p:sp>
    </p:spTree>
    <p:extLst>
      <p:ext uri="{BB962C8B-B14F-4D97-AF65-F5344CB8AC3E}">
        <p14:creationId xmlns:p14="http://schemas.microsoft.com/office/powerpoint/2010/main" val="447926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DA46AAA-F893-CCD2-A073-0C3FE2120835}"/>
              </a:ext>
            </a:extLst>
          </p:cNvPr>
          <p:cNvSpPr>
            <a:spLocks noGrp="1"/>
          </p:cNvSpPr>
          <p:nvPr>
            <p:ph type="title"/>
          </p:nvPr>
        </p:nvSpPr>
        <p:spPr>
          <a:xfrm>
            <a:off x="1137033" y="670559"/>
            <a:ext cx="4683321" cy="2148841"/>
          </a:xfrm>
        </p:spPr>
        <p:txBody>
          <a:bodyPr anchor="t">
            <a:normAutofit/>
          </a:bodyPr>
          <a:lstStyle/>
          <a:p>
            <a:r>
              <a:rPr lang="en-GB" noProof="0" dirty="0">
                <a:ea typeface="+mj-lt"/>
                <a:cs typeface="+mj-lt"/>
              </a:rPr>
              <a:t>Emotional Intelligence in Leadership</a:t>
            </a:r>
            <a:endParaRPr lang="en-GB" noProof="0" dirty="0"/>
          </a:p>
        </p:txBody>
      </p:sp>
      <p:pic>
        <p:nvPicPr>
          <p:cNvPr id="4" name="Picture 3" descr="How Leaders, Managers, and Employees Drive Engagement | Gallup posted on  the topic | LinkedIn">
            <a:extLst>
              <a:ext uri="{FF2B5EF4-FFF2-40B4-BE49-F238E27FC236}">
                <a16:creationId xmlns:a16="http://schemas.microsoft.com/office/drawing/2014/main" id="{82AEA7C9-743B-FC71-7BD9-6B89101429F3}"/>
              </a:ext>
            </a:extLst>
          </p:cNvPr>
          <p:cNvPicPr>
            <a:picLocks noChangeAspect="1"/>
          </p:cNvPicPr>
          <p:nvPr/>
        </p:nvPicPr>
        <p:blipFill>
          <a:blip r:embed="rId3"/>
          <a:srcRect t="17525" r="-2" b="35916"/>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036654E-016C-5E89-4B3E-60A9A0214C22}"/>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GB" sz="1700" noProof="0" dirty="0">
                <a:ea typeface="+mn-lt"/>
                <a:cs typeface="+mn-lt"/>
              </a:rPr>
              <a:t>Definition</a:t>
            </a:r>
            <a:endParaRPr lang="en-GB" sz="1700" noProof="0" dirty="0"/>
          </a:p>
          <a:p>
            <a:r>
              <a:rPr lang="en-GB" sz="1700" noProof="0" dirty="0">
                <a:ea typeface="+mn-lt"/>
                <a:cs typeface="+mn-lt"/>
              </a:rPr>
              <a:t>EI: ability to recognise, understand and manage emotions (Anand et al., 2023)</a:t>
            </a:r>
            <a:endParaRPr lang="en-GB" sz="1700" noProof="0" dirty="0"/>
          </a:p>
          <a:p>
            <a:r>
              <a:rPr lang="en-GB" sz="1700" noProof="0" dirty="0">
                <a:ea typeface="+mn-lt"/>
                <a:cs typeface="+mn-lt"/>
              </a:rPr>
              <a:t>Importance for Leaders</a:t>
            </a:r>
            <a:endParaRPr lang="en-GB" sz="1700" noProof="0" dirty="0"/>
          </a:p>
          <a:p>
            <a:r>
              <a:rPr lang="en-GB" sz="1700" noProof="0" dirty="0">
                <a:ea typeface="+mn-lt"/>
                <a:cs typeface="+mn-lt"/>
              </a:rPr>
              <a:t>Improves communication and relationships</a:t>
            </a:r>
            <a:endParaRPr lang="en-GB" sz="1700" noProof="0" dirty="0"/>
          </a:p>
          <a:p>
            <a:r>
              <a:rPr lang="en-GB" sz="1700" noProof="0" dirty="0">
                <a:ea typeface="+mn-lt"/>
                <a:cs typeface="+mn-lt"/>
              </a:rPr>
              <a:t>Supports conflict resolution</a:t>
            </a:r>
            <a:endParaRPr lang="en-GB" sz="1700" noProof="0" dirty="0"/>
          </a:p>
          <a:p>
            <a:r>
              <a:rPr lang="en-GB" sz="1700" noProof="0" dirty="0">
                <a:ea typeface="+mn-lt"/>
                <a:cs typeface="+mn-lt"/>
              </a:rPr>
              <a:t>Enhances employee motivation</a:t>
            </a:r>
            <a:endParaRPr lang="en-GB" sz="1700" noProof="0" dirty="0"/>
          </a:p>
          <a:p>
            <a:r>
              <a:rPr lang="en-GB" sz="1700" noProof="0" dirty="0">
                <a:ea typeface="+mn-lt"/>
                <a:cs typeface="+mn-lt"/>
              </a:rPr>
              <a:t>Leadership Benefits</a:t>
            </a:r>
            <a:endParaRPr lang="en-GB" sz="1700" noProof="0" dirty="0"/>
          </a:p>
          <a:p>
            <a:r>
              <a:rPr lang="en-GB" sz="1700" noProof="0" dirty="0">
                <a:ea typeface="+mn-lt"/>
                <a:cs typeface="+mn-lt"/>
              </a:rPr>
              <a:t>Stronger team trust</a:t>
            </a:r>
            <a:endParaRPr lang="en-GB" sz="1700" noProof="0" dirty="0"/>
          </a:p>
          <a:p>
            <a:r>
              <a:rPr lang="en-GB" sz="1700" noProof="0" dirty="0">
                <a:ea typeface="+mn-lt"/>
                <a:cs typeface="+mn-lt"/>
              </a:rPr>
              <a:t>Improved collaboration</a:t>
            </a:r>
            <a:endParaRPr lang="en-GB" sz="1700" noProof="0" dirty="0"/>
          </a:p>
          <a:p>
            <a:r>
              <a:rPr lang="en-GB" sz="1700" noProof="0" dirty="0">
                <a:ea typeface="+mn-lt"/>
                <a:cs typeface="+mn-lt"/>
              </a:rPr>
              <a:t>Better decision making</a:t>
            </a:r>
            <a:endParaRPr lang="en-GB" sz="1700" noProof="0" dirty="0"/>
          </a:p>
          <a:p>
            <a:r>
              <a:rPr lang="en-GB" sz="1700" noProof="0" dirty="0">
                <a:ea typeface="+mn-lt"/>
                <a:cs typeface="+mn-lt"/>
              </a:rPr>
              <a:t>Key Data</a:t>
            </a:r>
            <a:endParaRPr lang="en-GB" sz="1700" noProof="0" dirty="0"/>
          </a:p>
          <a:p>
            <a:r>
              <a:rPr lang="en-GB" sz="1700" noProof="0" dirty="0">
                <a:ea typeface="+mn-lt"/>
                <a:cs typeface="+mn-lt"/>
              </a:rPr>
              <a:t>Managers influence 70% of employee engagement</a:t>
            </a:r>
            <a:endParaRPr lang="en-GB" sz="1700" noProof="0" dirty="0"/>
          </a:p>
          <a:p>
            <a:r>
              <a:rPr lang="en-GB" sz="1700" noProof="0" dirty="0">
                <a:ea typeface="+mn-lt"/>
                <a:cs typeface="+mn-lt"/>
              </a:rPr>
              <a:t>Leaders with strong EI are 4.7× more effective</a:t>
            </a:r>
            <a:endParaRPr lang="en-GB" sz="1700" noProof="0" dirty="0"/>
          </a:p>
          <a:p>
            <a:endParaRPr lang="en-GB" sz="1700" noProof="0" dirty="0"/>
          </a:p>
        </p:txBody>
      </p:sp>
    </p:spTree>
    <p:extLst>
      <p:ext uri="{BB962C8B-B14F-4D97-AF65-F5344CB8AC3E}">
        <p14:creationId xmlns:p14="http://schemas.microsoft.com/office/powerpoint/2010/main" val="3494095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475F3D5-2BB1-EBC5-921E-C8F5E8105892}"/>
              </a:ext>
            </a:extLst>
          </p:cNvPr>
          <p:cNvSpPr>
            <a:spLocks noGrp="1"/>
          </p:cNvSpPr>
          <p:nvPr>
            <p:ph type="title"/>
          </p:nvPr>
        </p:nvSpPr>
        <p:spPr>
          <a:xfrm>
            <a:off x="1137033" y="670559"/>
            <a:ext cx="4683321" cy="2148841"/>
          </a:xfrm>
        </p:spPr>
        <p:txBody>
          <a:bodyPr anchor="t">
            <a:normAutofit/>
          </a:bodyPr>
          <a:lstStyle/>
          <a:p>
            <a:r>
              <a:rPr lang="en-GB" noProof="0" dirty="0">
                <a:ea typeface="+mj-lt"/>
                <a:cs typeface="+mj-lt"/>
              </a:rPr>
              <a:t>Emotional Intelligence Model</a:t>
            </a:r>
            <a:endParaRPr lang="en-GB" noProof="0" dirty="0"/>
          </a:p>
        </p:txBody>
      </p:sp>
      <p:pic>
        <p:nvPicPr>
          <p:cNvPr id="4" name="Picture 3" descr="A Milestone of Intelligent Development: Daniel Goleman's Emotional  Intelligence Theory - Experianta">
            <a:extLst>
              <a:ext uri="{FF2B5EF4-FFF2-40B4-BE49-F238E27FC236}">
                <a16:creationId xmlns:a16="http://schemas.microsoft.com/office/drawing/2014/main" id="{A2E54564-6336-8B16-8FFA-231F38626ACC}"/>
              </a:ext>
            </a:extLst>
          </p:cNvPr>
          <p:cNvPicPr>
            <a:picLocks noChangeAspect="1"/>
          </p:cNvPicPr>
          <p:nvPr/>
        </p:nvPicPr>
        <p:blipFill>
          <a:blip r:embed="rId3"/>
          <a:srcRect l="9675" r="117"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D9A2B33A-8ACA-14A5-0E16-27222DA26809}"/>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GB" sz="1700" noProof="0" dirty="0">
                <a:ea typeface="+mn-lt"/>
                <a:cs typeface="+mn-lt"/>
              </a:rPr>
              <a:t>Goleman Emotional Intelligence Model</a:t>
            </a:r>
            <a:endParaRPr lang="en-GB" sz="1700" noProof="0" dirty="0"/>
          </a:p>
          <a:p>
            <a:r>
              <a:rPr lang="en-GB" sz="1700" noProof="0" dirty="0">
                <a:ea typeface="+mn-lt"/>
                <a:cs typeface="+mn-lt"/>
              </a:rPr>
              <a:t>Five Components</a:t>
            </a:r>
            <a:endParaRPr lang="en-GB" sz="1700" noProof="0" dirty="0"/>
          </a:p>
          <a:p>
            <a:r>
              <a:rPr lang="en-GB" sz="1700" noProof="0" dirty="0">
                <a:ea typeface="+mn-lt"/>
                <a:cs typeface="+mn-lt"/>
              </a:rPr>
              <a:t>Self-awareness – understanding emotions</a:t>
            </a:r>
            <a:endParaRPr lang="en-GB" sz="1700" noProof="0" dirty="0"/>
          </a:p>
          <a:p>
            <a:r>
              <a:rPr lang="en-GB" sz="1700" noProof="0" dirty="0">
                <a:ea typeface="+mn-lt"/>
                <a:cs typeface="+mn-lt"/>
              </a:rPr>
              <a:t>Self-regulation – controlling emotional responses</a:t>
            </a:r>
            <a:endParaRPr lang="en-GB" sz="1700" noProof="0" dirty="0"/>
          </a:p>
          <a:p>
            <a:r>
              <a:rPr lang="en-GB" sz="1700" noProof="0" dirty="0">
                <a:ea typeface="+mn-lt"/>
                <a:cs typeface="+mn-lt"/>
              </a:rPr>
              <a:t>Motivation – commitment to goals</a:t>
            </a:r>
            <a:endParaRPr lang="en-GB" sz="1700" noProof="0" dirty="0"/>
          </a:p>
          <a:p>
            <a:r>
              <a:rPr lang="en-GB" sz="1700" noProof="0" dirty="0">
                <a:ea typeface="+mn-lt"/>
                <a:cs typeface="+mn-lt"/>
              </a:rPr>
              <a:t>Empathy – understanding others’ emotions</a:t>
            </a:r>
            <a:endParaRPr lang="en-GB" sz="1700" noProof="0" dirty="0"/>
          </a:p>
          <a:p>
            <a:r>
              <a:rPr lang="en-GB" sz="1700" noProof="0" dirty="0">
                <a:ea typeface="+mn-lt"/>
                <a:cs typeface="+mn-lt"/>
              </a:rPr>
              <a:t>Social skills – managing relationships (George, Okon and Akaighe, 2022)</a:t>
            </a:r>
            <a:endParaRPr lang="en-GB" sz="1700" noProof="0" dirty="0"/>
          </a:p>
          <a:p>
            <a:r>
              <a:rPr lang="en-GB" sz="1700" noProof="0" dirty="0">
                <a:ea typeface="+mn-lt"/>
                <a:cs typeface="+mn-lt"/>
              </a:rPr>
              <a:t>Strengths</a:t>
            </a:r>
            <a:endParaRPr lang="en-GB" sz="1700" noProof="0" dirty="0"/>
          </a:p>
          <a:p>
            <a:r>
              <a:rPr lang="en-GB" sz="1700" noProof="0" dirty="0">
                <a:ea typeface="+mn-lt"/>
                <a:cs typeface="+mn-lt"/>
              </a:rPr>
              <a:t>Widely used in leadership development</a:t>
            </a:r>
            <a:endParaRPr lang="en-GB" sz="1700" noProof="0" dirty="0"/>
          </a:p>
          <a:p>
            <a:r>
              <a:rPr lang="en-GB" sz="1700" noProof="0" dirty="0">
                <a:ea typeface="+mn-lt"/>
                <a:cs typeface="+mn-lt"/>
              </a:rPr>
              <a:t>Improves workplace relationships</a:t>
            </a:r>
            <a:endParaRPr lang="en-GB" sz="1700" noProof="0" dirty="0"/>
          </a:p>
          <a:p>
            <a:r>
              <a:rPr lang="en-GB" sz="1700" noProof="0" dirty="0">
                <a:ea typeface="+mn-lt"/>
                <a:cs typeface="+mn-lt"/>
              </a:rPr>
              <a:t>Limitations</a:t>
            </a:r>
            <a:endParaRPr lang="en-GB" sz="1700" noProof="0" dirty="0"/>
          </a:p>
          <a:p>
            <a:r>
              <a:rPr lang="en-GB" sz="1700" noProof="0" dirty="0">
                <a:ea typeface="+mn-lt"/>
                <a:cs typeface="+mn-lt"/>
              </a:rPr>
              <a:t>Difficult to measure objectively</a:t>
            </a:r>
            <a:endParaRPr lang="en-GB" sz="1700" noProof="0" dirty="0"/>
          </a:p>
          <a:p>
            <a:r>
              <a:rPr lang="en-GB" sz="1700" noProof="0" dirty="0">
                <a:ea typeface="+mn-lt"/>
                <a:cs typeface="+mn-lt"/>
              </a:rPr>
              <a:t>Emotional expression varies across cultures</a:t>
            </a:r>
            <a:endParaRPr lang="en-GB" sz="1700" noProof="0" dirty="0"/>
          </a:p>
          <a:p>
            <a:endParaRPr lang="en-GB" sz="1700" noProof="0" dirty="0"/>
          </a:p>
        </p:txBody>
      </p:sp>
    </p:spTree>
    <p:extLst>
      <p:ext uri="{BB962C8B-B14F-4D97-AF65-F5344CB8AC3E}">
        <p14:creationId xmlns:p14="http://schemas.microsoft.com/office/powerpoint/2010/main" val="3627320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8C6F7C2-DFE1-5A73-C64A-0FD74ABCE5FC}"/>
              </a:ext>
            </a:extLst>
          </p:cNvPr>
          <p:cNvSpPr>
            <a:spLocks noGrp="1"/>
          </p:cNvSpPr>
          <p:nvPr>
            <p:ph type="title"/>
          </p:nvPr>
        </p:nvSpPr>
        <p:spPr>
          <a:xfrm>
            <a:off x="838201" y="345810"/>
            <a:ext cx="5120561" cy="1325563"/>
          </a:xfrm>
        </p:spPr>
        <p:txBody>
          <a:bodyPr>
            <a:normAutofit/>
          </a:bodyPr>
          <a:lstStyle/>
          <a:p>
            <a:r>
              <a:rPr lang="en-GB" sz="4100" noProof="0" dirty="0">
                <a:ea typeface="+mj-lt"/>
                <a:cs typeface="+mj-lt"/>
              </a:rPr>
              <a:t>Emotional Intelligence Business Examples</a:t>
            </a:r>
          </a:p>
        </p:txBody>
      </p:sp>
      <p:sp>
        <p:nvSpPr>
          <p:cNvPr id="3" name="Content Placeholder 2">
            <a:extLst>
              <a:ext uri="{FF2B5EF4-FFF2-40B4-BE49-F238E27FC236}">
                <a16:creationId xmlns:a16="http://schemas.microsoft.com/office/drawing/2014/main" id="{DECD5FB2-D61A-37E4-4457-536A663D4938}"/>
              </a:ext>
            </a:extLst>
          </p:cNvPr>
          <p:cNvSpPr>
            <a:spLocks noGrp="1"/>
          </p:cNvSpPr>
          <p:nvPr>
            <p:ph idx="1"/>
          </p:nvPr>
        </p:nvSpPr>
        <p:spPr>
          <a:xfrm>
            <a:off x="838201" y="1825625"/>
            <a:ext cx="5092194" cy="4351338"/>
          </a:xfrm>
        </p:spPr>
        <p:txBody>
          <a:bodyPr vert="horz" lIns="91440" tIns="45720" rIns="91440" bIns="45720" rtlCol="0">
            <a:normAutofit/>
          </a:bodyPr>
          <a:lstStyle/>
          <a:p>
            <a:r>
              <a:rPr lang="en-GB" sz="1800" noProof="0" dirty="0">
                <a:ea typeface="+mn-lt"/>
                <a:cs typeface="+mn-lt"/>
              </a:rPr>
              <a:t>Microsoft – Satya Nadella</a:t>
            </a:r>
            <a:endParaRPr lang="en-GB" sz="1800" noProof="0" dirty="0"/>
          </a:p>
          <a:p>
            <a:r>
              <a:rPr lang="en-GB" sz="1800" noProof="0" dirty="0">
                <a:ea typeface="+mn-lt"/>
                <a:cs typeface="+mn-lt"/>
              </a:rPr>
              <a:t>Promotes empathetic leadership</a:t>
            </a:r>
            <a:endParaRPr lang="en-GB" sz="1800" noProof="0" dirty="0"/>
          </a:p>
          <a:p>
            <a:r>
              <a:rPr lang="en-GB" sz="1800" noProof="0" dirty="0">
                <a:ea typeface="+mn-lt"/>
                <a:cs typeface="+mn-lt"/>
              </a:rPr>
              <a:t>Encourages growth mindset culture</a:t>
            </a:r>
            <a:endParaRPr lang="en-GB" sz="1800" noProof="0" dirty="0"/>
          </a:p>
          <a:p>
            <a:r>
              <a:rPr lang="en-GB" sz="1800" noProof="0" dirty="0">
                <a:ea typeface="+mn-lt"/>
                <a:cs typeface="+mn-lt"/>
              </a:rPr>
              <a:t>Improved innovation and collaboration</a:t>
            </a:r>
            <a:endParaRPr lang="en-GB" sz="1800" noProof="0" dirty="0"/>
          </a:p>
          <a:p>
            <a:r>
              <a:rPr lang="en-GB" sz="1800" noProof="0" dirty="0">
                <a:ea typeface="+mn-lt"/>
                <a:cs typeface="+mn-lt"/>
              </a:rPr>
              <a:t>Starbucks – Howard Schultz</a:t>
            </a:r>
            <a:endParaRPr lang="en-GB" sz="1800" noProof="0" dirty="0"/>
          </a:p>
          <a:p>
            <a:r>
              <a:rPr lang="en-GB" sz="1800" noProof="0" dirty="0">
                <a:ea typeface="+mn-lt"/>
                <a:cs typeface="+mn-lt"/>
              </a:rPr>
              <a:t>Focus on employee wellbeing (Almuawi, 2025)</a:t>
            </a:r>
            <a:endParaRPr lang="en-GB" sz="1800" noProof="0" dirty="0"/>
          </a:p>
          <a:p>
            <a:r>
              <a:rPr lang="en-GB" sz="1800" noProof="0" dirty="0">
                <a:ea typeface="+mn-lt"/>
                <a:cs typeface="+mn-lt"/>
              </a:rPr>
              <a:t>Strong emotional connection with staff</a:t>
            </a:r>
            <a:endParaRPr lang="en-GB" sz="1800" noProof="0" dirty="0"/>
          </a:p>
          <a:p>
            <a:r>
              <a:rPr lang="en-GB" sz="1800" noProof="0" dirty="0">
                <a:ea typeface="+mn-lt"/>
                <a:cs typeface="+mn-lt"/>
              </a:rPr>
              <a:t>Enhances customer loyalty</a:t>
            </a:r>
            <a:endParaRPr lang="en-GB" sz="1800" noProof="0" dirty="0"/>
          </a:p>
          <a:p>
            <a:r>
              <a:rPr lang="en-GB" sz="1800" noProof="0" dirty="0">
                <a:ea typeface="+mn-lt"/>
                <a:cs typeface="+mn-lt"/>
              </a:rPr>
              <a:t>Key Insight</a:t>
            </a:r>
            <a:endParaRPr lang="en-GB" sz="1800" noProof="0" dirty="0"/>
          </a:p>
          <a:p>
            <a:r>
              <a:rPr lang="en-GB" sz="1800" noProof="0" dirty="0">
                <a:ea typeface="+mn-lt"/>
                <a:cs typeface="+mn-lt"/>
              </a:rPr>
              <a:t>Empathy and relationship management</a:t>
            </a:r>
            <a:endParaRPr lang="en-GB" sz="1800" noProof="0" dirty="0"/>
          </a:p>
          <a:p>
            <a:r>
              <a:rPr lang="en-GB" sz="1800" noProof="0" dirty="0">
                <a:ea typeface="+mn-lt"/>
                <a:cs typeface="+mn-lt"/>
              </a:rPr>
              <a:t>Emotionally intelligent leaders build positive organisational cultures</a:t>
            </a:r>
            <a:endParaRPr lang="en-GB" sz="1800" noProof="0" dirty="0"/>
          </a:p>
          <a:p>
            <a:endParaRPr lang="en-GB" sz="1800" noProof="0" dirty="0"/>
          </a:p>
        </p:txBody>
      </p:sp>
      <p:sp>
        <p:nvSpPr>
          <p:cNvPr id="20" name="Oval 1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4" name="Picture 3" descr="CEO Satya Nadella steps in as Microsoft Chairman too – INDIA New England  News">
            <a:extLst>
              <a:ext uri="{FF2B5EF4-FFF2-40B4-BE49-F238E27FC236}">
                <a16:creationId xmlns:a16="http://schemas.microsoft.com/office/drawing/2014/main" id="{91F001C4-C989-C3FD-8813-D1097B1ACE47}"/>
              </a:ext>
            </a:extLst>
          </p:cNvPr>
          <p:cNvPicPr>
            <a:picLocks noChangeAspect="1"/>
          </p:cNvPicPr>
          <p:nvPr/>
        </p:nvPicPr>
        <p:blipFill>
          <a:blip r:embed="rId3"/>
          <a:srcRect r="1" b="764"/>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pic>
        <p:nvPicPr>
          <p:cNvPr id="6" name="Picture 5" descr="Who Is Howard Schultz? Former Starbucks CEO Bids Farewell">
            <a:extLst>
              <a:ext uri="{FF2B5EF4-FFF2-40B4-BE49-F238E27FC236}">
                <a16:creationId xmlns:a16="http://schemas.microsoft.com/office/drawing/2014/main" id="{8A0F12A2-7F56-7C6D-9E95-E02F0C1366E9}"/>
              </a:ext>
            </a:extLst>
          </p:cNvPr>
          <p:cNvPicPr>
            <a:picLocks noChangeAspect="1"/>
          </p:cNvPicPr>
          <p:nvPr/>
        </p:nvPicPr>
        <p:blipFill>
          <a:blip r:embed="rId4"/>
          <a:srcRect l="13561" r="8343"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348049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54814AF-161A-A178-F234-3790C3CF155B}"/>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ea typeface="+mj-lt"/>
                <a:cs typeface="+mj-lt"/>
              </a:rPr>
              <a:t>Cultural Intelligence in Leadership</a:t>
            </a:r>
            <a:endParaRPr lang="en-GB" noProof="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7C38CA4-D81F-A9D2-6BBA-965C7534476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noProof="0" dirty="0">
                <a:ea typeface="+mn-lt"/>
                <a:cs typeface="+mn-lt"/>
              </a:rPr>
              <a:t>Definition</a:t>
            </a:r>
            <a:endParaRPr lang="en-GB" sz="2000" noProof="0" dirty="0"/>
          </a:p>
          <a:p>
            <a:r>
              <a:rPr lang="en-GB" sz="2000" noProof="0" dirty="0">
                <a:ea typeface="+mn-lt"/>
                <a:cs typeface="+mn-lt"/>
              </a:rPr>
              <a:t>CQ: Ability to adapt behaviour in multicultural environments (Garamvölgyi and Rudnák, 2023)</a:t>
            </a:r>
            <a:endParaRPr lang="en-GB" sz="2000" noProof="0" dirty="0"/>
          </a:p>
          <a:p>
            <a:r>
              <a:rPr lang="en-GB" sz="2000" noProof="0" dirty="0">
                <a:ea typeface="+mn-lt"/>
                <a:cs typeface="+mn-lt"/>
              </a:rPr>
              <a:t>Why CQ Matters</a:t>
            </a:r>
            <a:endParaRPr lang="en-GB" sz="2000" noProof="0" dirty="0"/>
          </a:p>
          <a:p>
            <a:r>
              <a:rPr lang="en-GB" sz="2000" noProof="0" dirty="0">
                <a:ea typeface="+mn-lt"/>
                <a:cs typeface="+mn-lt"/>
              </a:rPr>
              <a:t>Global organisations operate across multiple cultures</a:t>
            </a:r>
            <a:endParaRPr lang="en-GB" sz="2000" noProof="0" dirty="0"/>
          </a:p>
          <a:p>
            <a:r>
              <a:rPr lang="en-GB" sz="2000" noProof="0" dirty="0">
                <a:ea typeface="+mn-lt"/>
                <a:cs typeface="+mn-lt"/>
              </a:rPr>
              <a:t>Leaders manage diverse teams and markets</a:t>
            </a:r>
            <a:endParaRPr lang="en-GB" sz="2000" noProof="0" dirty="0"/>
          </a:p>
          <a:p>
            <a:r>
              <a:rPr lang="en-GB" sz="2000" noProof="0" dirty="0">
                <a:ea typeface="+mn-lt"/>
                <a:cs typeface="+mn-lt"/>
              </a:rPr>
              <a:t>Benefits</a:t>
            </a:r>
            <a:endParaRPr lang="en-GB" sz="2000" noProof="0" dirty="0"/>
          </a:p>
          <a:p>
            <a:r>
              <a:rPr lang="en-GB" sz="2000" noProof="0" dirty="0">
                <a:ea typeface="+mn-lt"/>
                <a:cs typeface="+mn-lt"/>
              </a:rPr>
              <a:t>Improved cross-cultural communication</a:t>
            </a:r>
            <a:endParaRPr lang="en-GB" sz="2000" noProof="0" dirty="0"/>
          </a:p>
          <a:p>
            <a:r>
              <a:rPr lang="en-GB" sz="2000" noProof="0" dirty="0">
                <a:ea typeface="+mn-lt"/>
                <a:cs typeface="+mn-lt"/>
              </a:rPr>
              <a:t>Stronger team collaboration</a:t>
            </a:r>
            <a:endParaRPr lang="en-GB" sz="2000" noProof="0" dirty="0"/>
          </a:p>
          <a:p>
            <a:r>
              <a:rPr lang="en-GB" sz="2000" noProof="0" dirty="0">
                <a:ea typeface="+mn-lt"/>
                <a:cs typeface="+mn-lt"/>
              </a:rPr>
              <a:t>Enhanced global leadership effectiveness</a:t>
            </a:r>
            <a:endParaRPr lang="en-GB" sz="2000" noProof="0" dirty="0"/>
          </a:p>
          <a:p>
            <a:r>
              <a:rPr lang="en-GB" sz="2000" noProof="0" dirty="0">
                <a:ea typeface="+mn-lt"/>
                <a:cs typeface="+mn-lt"/>
              </a:rPr>
              <a:t>Supporting Data</a:t>
            </a:r>
            <a:endParaRPr lang="en-GB" sz="2000" noProof="0" dirty="0"/>
          </a:p>
          <a:p>
            <a:r>
              <a:rPr lang="en-GB" sz="2000" noProof="0" dirty="0">
                <a:ea typeface="+mn-lt"/>
                <a:cs typeface="+mn-lt"/>
              </a:rPr>
              <a:t>89% of professionals work with international colleagues</a:t>
            </a:r>
            <a:endParaRPr lang="en-GB" sz="2000" noProof="0" dirty="0"/>
          </a:p>
          <a:p>
            <a:r>
              <a:rPr lang="en-GB" sz="2000" noProof="0" dirty="0">
                <a:ea typeface="+mn-lt"/>
                <a:cs typeface="+mn-lt"/>
              </a:rPr>
              <a:t>Diverse teams improve innovation and problem solving</a:t>
            </a:r>
            <a:endParaRPr lang="en-GB" sz="2000" noProof="0" dirty="0"/>
          </a:p>
          <a:p>
            <a:endParaRPr lang="en-GB" sz="2000" noProof="0" dirty="0"/>
          </a:p>
        </p:txBody>
      </p:sp>
    </p:spTree>
    <p:extLst>
      <p:ext uri="{BB962C8B-B14F-4D97-AF65-F5344CB8AC3E}">
        <p14:creationId xmlns:p14="http://schemas.microsoft.com/office/powerpoint/2010/main" val="1262816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D46527-8963-4773-8769-07E6ACE08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2" name="Title 1">
            <a:extLst>
              <a:ext uri="{FF2B5EF4-FFF2-40B4-BE49-F238E27FC236}">
                <a16:creationId xmlns:a16="http://schemas.microsoft.com/office/drawing/2014/main" id="{35936C5F-4C7F-560D-34FD-D943CA50818B}"/>
              </a:ext>
            </a:extLst>
          </p:cNvPr>
          <p:cNvSpPr>
            <a:spLocks noGrp="1"/>
          </p:cNvSpPr>
          <p:nvPr>
            <p:ph type="title"/>
          </p:nvPr>
        </p:nvSpPr>
        <p:spPr>
          <a:xfrm>
            <a:off x="6096000" y="365125"/>
            <a:ext cx="5257800" cy="1325563"/>
          </a:xfrm>
        </p:spPr>
        <p:txBody>
          <a:bodyPr>
            <a:normAutofit/>
          </a:bodyPr>
          <a:lstStyle/>
          <a:p>
            <a:r>
              <a:rPr lang="en-GB" noProof="0" dirty="0">
                <a:ea typeface="+mj-lt"/>
                <a:cs typeface="+mj-lt"/>
              </a:rPr>
              <a:t>Cultural Intelligence Model</a:t>
            </a:r>
            <a:endParaRPr lang="en-GB" noProof="0" dirty="0"/>
          </a:p>
        </p:txBody>
      </p:sp>
      <p:pic>
        <p:nvPicPr>
          <p:cNvPr id="4" name="Picture 3" descr="Cultural Intelligence Adapted from Earley (2002) | Download Scientific  Diagram">
            <a:extLst>
              <a:ext uri="{FF2B5EF4-FFF2-40B4-BE49-F238E27FC236}">
                <a16:creationId xmlns:a16="http://schemas.microsoft.com/office/drawing/2014/main" id="{1C9C4355-C52F-7EE6-BAEE-9CA1F1A46323}"/>
              </a:ext>
            </a:extLst>
          </p:cNvPr>
          <p:cNvPicPr>
            <a:picLocks noChangeAspect="1"/>
          </p:cNvPicPr>
          <p:nvPr/>
        </p:nvPicPr>
        <p:blipFill>
          <a:blip r:embed="rId3"/>
          <a:stretch>
            <a:fillRect/>
          </a:stretch>
        </p:blipFill>
        <p:spPr>
          <a:xfrm>
            <a:off x="774500" y="1536467"/>
            <a:ext cx="4643496" cy="3541343"/>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3" name="Content Placeholder 2">
            <a:extLst>
              <a:ext uri="{FF2B5EF4-FFF2-40B4-BE49-F238E27FC236}">
                <a16:creationId xmlns:a16="http://schemas.microsoft.com/office/drawing/2014/main" id="{C4720E59-778D-8F18-C447-E1A1EEFA9FDE}"/>
              </a:ext>
            </a:extLst>
          </p:cNvPr>
          <p:cNvSpPr>
            <a:spLocks noGrp="1"/>
          </p:cNvSpPr>
          <p:nvPr>
            <p:ph idx="1"/>
          </p:nvPr>
        </p:nvSpPr>
        <p:spPr>
          <a:xfrm>
            <a:off x="6096000" y="1825625"/>
            <a:ext cx="5257800" cy="4351338"/>
          </a:xfrm>
        </p:spPr>
        <p:txBody>
          <a:bodyPr vert="horz" lIns="91440" tIns="45720" rIns="91440" bIns="45720" rtlCol="0">
            <a:normAutofit/>
          </a:bodyPr>
          <a:lstStyle/>
          <a:p>
            <a:r>
              <a:rPr lang="en-GB" sz="1500" noProof="0" dirty="0">
                <a:ea typeface="+mn-lt"/>
                <a:cs typeface="+mn-lt"/>
              </a:rPr>
              <a:t>Earley and Ang Cultural Intelligence Framework (Mammadov and Wald, 2025)</a:t>
            </a:r>
            <a:endParaRPr lang="en-GB" sz="1500" noProof="0" dirty="0"/>
          </a:p>
          <a:p>
            <a:r>
              <a:rPr lang="en-GB" sz="1500" noProof="0" dirty="0">
                <a:ea typeface="+mn-lt"/>
                <a:cs typeface="+mn-lt"/>
              </a:rPr>
              <a:t>Four Dimensions</a:t>
            </a:r>
            <a:endParaRPr lang="en-GB" sz="1500" noProof="0" dirty="0"/>
          </a:p>
          <a:p>
            <a:r>
              <a:rPr lang="en-GB" sz="1500" noProof="0" dirty="0">
                <a:ea typeface="+mn-lt"/>
                <a:cs typeface="+mn-lt"/>
              </a:rPr>
              <a:t>Metacognitive CQ – cultural awareness</a:t>
            </a:r>
            <a:endParaRPr lang="en-GB" sz="1500" noProof="0" dirty="0"/>
          </a:p>
          <a:p>
            <a:r>
              <a:rPr lang="en-GB" sz="1500" noProof="0" dirty="0">
                <a:ea typeface="+mn-lt"/>
                <a:cs typeface="+mn-lt"/>
              </a:rPr>
              <a:t>Cognitive CQ – knowledge of cultural norms</a:t>
            </a:r>
            <a:endParaRPr lang="en-GB" sz="1500" noProof="0" dirty="0"/>
          </a:p>
          <a:p>
            <a:r>
              <a:rPr lang="en-GB" sz="1500" noProof="0" dirty="0">
                <a:ea typeface="+mn-lt"/>
                <a:cs typeface="+mn-lt"/>
              </a:rPr>
              <a:t>Motivational CQ – interest in cross-cultural interaction</a:t>
            </a:r>
            <a:endParaRPr lang="en-GB" sz="1500" noProof="0" dirty="0"/>
          </a:p>
          <a:p>
            <a:r>
              <a:rPr lang="en-GB" sz="1500" noProof="0" dirty="0">
                <a:ea typeface="+mn-lt"/>
                <a:cs typeface="+mn-lt"/>
              </a:rPr>
              <a:t>Behavioural CQ – ability to adapt behaviour</a:t>
            </a:r>
            <a:endParaRPr lang="en-GB" sz="1500" noProof="0" dirty="0"/>
          </a:p>
          <a:p>
            <a:r>
              <a:rPr lang="en-GB" sz="1500" noProof="0" dirty="0">
                <a:ea typeface="+mn-lt"/>
                <a:cs typeface="+mn-lt"/>
              </a:rPr>
              <a:t>Strengths</a:t>
            </a:r>
            <a:endParaRPr lang="en-GB" sz="1500" noProof="0" dirty="0"/>
          </a:p>
          <a:p>
            <a:r>
              <a:rPr lang="en-GB" sz="1500" noProof="0" dirty="0">
                <a:ea typeface="+mn-lt"/>
                <a:cs typeface="+mn-lt"/>
              </a:rPr>
              <a:t>Effective framework for global leadership</a:t>
            </a:r>
            <a:endParaRPr lang="en-GB" sz="1500" noProof="0" dirty="0"/>
          </a:p>
          <a:p>
            <a:r>
              <a:rPr lang="en-GB" sz="1500" noProof="0" dirty="0">
                <a:ea typeface="+mn-lt"/>
                <a:cs typeface="+mn-lt"/>
              </a:rPr>
              <a:t>Limitations</a:t>
            </a:r>
            <a:endParaRPr lang="en-GB" sz="1500" noProof="0" dirty="0"/>
          </a:p>
          <a:p>
            <a:r>
              <a:rPr lang="en-GB" sz="1500" noProof="0" dirty="0">
                <a:ea typeface="+mn-lt"/>
                <a:cs typeface="+mn-lt"/>
              </a:rPr>
              <a:t>CQ development requires experience and exposure</a:t>
            </a:r>
            <a:endParaRPr lang="en-GB" sz="1500" noProof="0" dirty="0"/>
          </a:p>
          <a:p>
            <a:endParaRPr lang="en-GB" sz="1500" noProof="0" dirty="0"/>
          </a:p>
        </p:txBody>
      </p:sp>
      <p:sp>
        <p:nvSpPr>
          <p:cNvPr id="11" name="Arc 10">
            <a:extLst>
              <a:ext uri="{FF2B5EF4-FFF2-40B4-BE49-F238E27FC236}">
                <a16:creationId xmlns:a16="http://schemas.microsoft.com/office/drawing/2014/main" id="{920E13D1-85D7-4BF3-9903-59216CB5A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65355" y="705367"/>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0111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3" name="Rectangle 22">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4" name="Rectangle 23">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descr="Unilever Brand: Logos &amp; Design Insights From 7 of Its Renowned Brands - Kimp">
            <a:extLst>
              <a:ext uri="{FF2B5EF4-FFF2-40B4-BE49-F238E27FC236}">
                <a16:creationId xmlns:a16="http://schemas.microsoft.com/office/drawing/2014/main" id="{816CF537-5AD7-69E1-7395-0C6AFF828E2E}"/>
              </a:ext>
            </a:extLst>
          </p:cNvPr>
          <p:cNvPicPr>
            <a:picLocks noChangeAspect="1"/>
          </p:cNvPicPr>
          <p:nvPr/>
        </p:nvPicPr>
        <p:blipFill>
          <a:blip r:embed="rId3"/>
          <a:srcRect t="11202" r="-2" b="-2"/>
          <a:stretch>
            <a:fillRect/>
          </a:stretch>
        </p:blipFill>
        <p:spPr>
          <a:xfrm>
            <a:off x="8331957" y="-10138"/>
            <a:ext cx="3860043" cy="3457378"/>
          </a:xfrm>
          <a:prstGeom prst="rect">
            <a:avLst/>
          </a:prstGeom>
        </p:spPr>
      </p:pic>
      <p:sp>
        <p:nvSpPr>
          <p:cNvPr id="25" name="Rectangle 2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Rectangle 25">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7" name="Freeform: Shape 26">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AC107306-0C0F-5D18-3F81-95010190C5F7}"/>
              </a:ext>
            </a:extLst>
          </p:cNvPr>
          <p:cNvSpPr>
            <a:spLocks noGrp="1"/>
          </p:cNvSpPr>
          <p:nvPr>
            <p:ph type="title"/>
          </p:nvPr>
        </p:nvSpPr>
        <p:spPr>
          <a:xfrm>
            <a:off x="631065" y="457201"/>
            <a:ext cx="3020560" cy="3588870"/>
          </a:xfrm>
        </p:spPr>
        <p:txBody>
          <a:bodyPr anchor="b">
            <a:normAutofit/>
          </a:bodyPr>
          <a:lstStyle/>
          <a:p>
            <a:pPr algn="r"/>
            <a:r>
              <a:rPr lang="en-GB" sz="4000" noProof="0" dirty="0">
                <a:solidFill>
                  <a:srgbClr val="FFFFFF"/>
                </a:solidFill>
                <a:ea typeface="+mj-lt"/>
                <a:cs typeface="+mj-lt"/>
              </a:rPr>
              <a:t>Cultural Intelligence Business Examples</a:t>
            </a:r>
            <a:endParaRPr lang="en-GB" sz="4000" noProof="0" dirty="0">
              <a:solidFill>
                <a:srgbClr val="FFFFFF"/>
              </a:solidFill>
            </a:endParaRPr>
          </a:p>
        </p:txBody>
      </p:sp>
      <p:sp>
        <p:nvSpPr>
          <p:cNvPr id="3" name="Content Placeholder 2">
            <a:extLst>
              <a:ext uri="{FF2B5EF4-FFF2-40B4-BE49-F238E27FC236}">
                <a16:creationId xmlns:a16="http://schemas.microsoft.com/office/drawing/2014/main" id="{73273D24-E4E1-4F2D-FC2C-A64CC0CDC74C}"/>
              </a:ext>
            </a:extLst>
          </p:cNvPr>
          <p:cNvSpPr>
            <a:spLocks noGrp="1"/>
          </p:cNvSpPr>
          <p:nvPr>
            <p:ph idx="1"/>
          </p:nvPr>
        </p:nvSpPr>
        <p:spPr>
          <a:xfrm>
            <a:off x="4649246" y="669363"/>
            <a:ext cx="3142472" cy="5534211"/>
          </a:xfrm>
        </p:spPr>
        <p:txBody>
          <a:bodyPr vert="horz" lIns="91440" tIns="45720" rIns="91440" bIns="45720" rtlCol="0" anchor="ctr">
            <a:normAutofit/>
          </a:bodyPr>
          <a:lstStyle/>
          <a:p>
            <a:r>
              <a:rPr lang="en-GB" sz="1700" noProof="0" dirty="0">
                <a:ea typeface="+mn-lt"/>
                <a:cs typeface="+mn-lt"/>
              </a:rPr>
              <a:t>Unilever</a:t>
            </a:r>
            <a:endParaRPr lang="en-GB" sz="1700" noProof="0" dirty="0"/>
          </a:p>
          <a:p>
            <a:r>
              <a:rPr lang="en-GB" sz="1700" noProof="0" dirty="0">
                <a:ea typeface="+mn-lt"/>
                <a:cs typeface="+mn-lt"/>
              </a:rPr>
              <a:t>Operates in 190+ countries</a:t>
            </a:r>
            <a:endParaRPr lang="en-GB" sz="1700" noProof="0" dirty="0"/>
          </a:p>
          <a:p>
            <a:r>
              <a:rPr lang="en-GB" sz="1700" noProof="0" dirty="0">
                <a:ea typeface="+mn-lt"/>
                <a:cs typeface="+mn-lt"/>
              </a:rPr>
              <a:t>Leaders trained in cross-cultural management</a:t>
            </a:r>
            <a:endParaRPr lang="en-GB" sz="1700" noProof="0" dirty="0"/>
          </a:p>
          <a:p>
            <a:r>
              <a:rPr lang="en-GB" sz="1700" noProof="0" dirty="0">
                <a:ea typeface="+mn-lt"/>
                <a:cs typeface="+mn-lt"/>
              </a:rPr>
              <a:t>Supports multicultural collaboration (Akter, 2025)</a:t>
            </a:r>
            <a:endParaRPr lang="en-GB" sz="1700" noProof="0" dirty="0"/>
          </a:p>
          <a:p>
            <a:r>
              <a:rPr lang="en-GB" sz="1700" noProof="0" dirty="0">
                <a:ea typeface="+mn-lt"/>
                <a:cs typeface="+mn-lt"/>
              </a:rPr>
              <a:t>McDonald's</a:t>
            </a:r>
            <a:endParaRPr lang="en-GB" sz="1700" noProof="0" dirty="0"/>
          </a:p>
          <a:p>
            <a:r>
              <a:rPr lang="en-GB" sz="1700" noProof="0" dirty="0">
                <a:ea typeface="+mn-lt"/>
                <a:cs typeface="+mn-lt"/>
              </a:rPr>
              <a:t>Adapts menus and marketing to local cultures</a:t>
            </a:r>
            <a:endParaRPr lang="en-GB" sz="1700" noProof="0" dirty="0"/>
          </a:p>
          <a:p>
            <a:r>
              <a:rPr lang="en-GB" sz="1700" noProof="0" dirty="0">
                <a:ea typeface="+mn-lt"/>
                <a:cs typeface="+mn-lt"/>
              </a:rPr>
              <a:t>Demonstrates cultural adaptability</a:t>
            </a:r>
            <a:endParaRPr lang="en-GB" sz="1700" noProof="0" dirty="0"/>
          </a:p>
          <a:p>
            <a:r>
              <a:rPr lang="en-GB" sz="1700" noProof="0" dirty="0">
                <a:ea typeface="+mn-lt"/>
                <a:cs typeface="+mn-lt"/>
              </a:rPr>
              <a:t>Key Insight</a:t>
            </a:r>
            <a:endParaRPr lang="en-GB" sz="1700" noProof="0" dirty="0"/>
          </a:p>
          <a:p>
            <a:r>
              <a:rPr lang="en-GB" sz="1700" noProof="0" dirty="0">
                <a:ea typeface="+mn-lt"/>
                <a:cs typeface="+mn-lt"/>
              </a:rPr>
              <a:t>Culturally intelligent leadership supports</a:t>
            </a:r>
            <a:endParaRPr lang="en-GB" sz="1700" noProof="0" dirty="0"/>
          </a:p>
          <a:p>
            <a:r>
              <a:rPr lang="en-GB" sz="1700" noProof="0" dirty="0">
                <a:ea typeface="+mn-lt"/>
                <a:cs typeface="+mn-lt"/>
              </a:rPr>
              <a:t>Global strategy</a:t>
            </a:r>
            <a:endParaRPr lang="en-GB" sz="1700" noProof="0" dirty="0"/>
          </a:p>
          <a:p>
            <a:r>
              <a:rPr lang="en-GB" sz="1700" noProof="0" dirty="0">
                <a:ea typeface="+mn-lt"/>
                <a:cs typeface="+mn-lt"/>
              </a:rPr>
              <a:t>International market success</a:t>
            </a:r>
            <a:endParaRPr lang="en-GB" sz="1700" noProof="0" dirty="0"/>
          </a:p>
          <a:p>
            <a:endParaRPr lang="en-GB" sz="1700" noProof="0" dirty="0"/>
          </a:p>
        </p:txBody>
      </p:sp>
      <p:pic>
        <p:nvPicPr>
          <p:cNvPr id="5" name="Picture 4" descr="MCDONALD'S, Saint Charles - 1160 S 5th St - Menu, Prices &amp; Restaurant  Reviews - Tripadvisor">
            <a:extLst>
              <a:ext uri="{FF2B5EF4-FFF2-40B4-BE49-F238E27FC236}">
                <a16:creationId xmlns:a16="http://schemas.microsoft.com/office/drawing/2014/main" id="{FAEF331C-1794-D96D-63AF-F8B18ACE19AC}"/>
              </a:ext>
            </a:extLst>
          </p:cNvPr>
          <p:cNvPicPr>
            <a:picLocks noChangeAspect="1"/>
          </p:cNvPicPr>
          <p:nvPr/>
        </p:nvPicPr>
        <p:blipFill>
          <a:blip r:embed="rId4"/>
          <a:srcRect l="17883" r="19786" b="-3"/>
          <a:stretch>
            <a:fillRect/>
          </a:stretch>
        </p:blipFill>
        <p:spPr>
          <a:xfrm>
            <a:off x="8331957" y="3420897"/>
            <a:ext cx="3860043" cy="3437103"/>
          </a:xfrm>
          <a:prstGeom prst="rect">
            <a:avLst/>
          </a:prstGeom>
        </p:spPr>
      </p:pic>
    </p:spTree>
    <p:extLst>
      <p:ext uri="{BB962C8B-B14F-4D97-AF65-F5344CB8AC3E}">
        <p14:creationId xmlns:p14="http://schemas.microsoft.com/office/powerpoint/2010/main" val="2145516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4FD31F-F548-53C6-2816-D7B3AD594B22}"/>
              </a:ext>
            </a:extLst>
          </p:cNvPr>
          <p:cNvSpPr>
            <a:spLocks noGrp="1"/>
          </p:cNvSpPr>
          <p:nvPr>
            <p:ph type="title"/>
          </p:nvPr>
        </p:nvSpPr>
        <p:spPr>
          <a:xfrm>
            <a:off x="5894962" y="479493"/>
            <a:ext cx="5458838" cy="1325563"/>
          </a:xfrm>
        </p:spPr>
        <p:txBody>
          <a:bodyPr>
            <a:normAutofit/>
          </a:bodyPr>
          <a:lstStyle/>
          <a:p>
            <a:r>
              <a:rPr lang="en-GB" noProof="0" dirty="0">
                <a:ea typeface="+mj-lt"/>
                <a:cs typeface="+mj-lt"/>
              </a:rPr>
              <a:t>Critical Comparison: EI vs CQ</a:t>
            </a:r>
            <a:endParaRPr lang="en-GB" noProof="0"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3" name="Content Placeholder 2">
            <a:extLst>
              <a:ext uri="{FF2B5EF4-FFF2-40B4-BE49-F238E27FC236}">
                <a16:creationId xmlns:a16="http://schemas.microsoft.com/office/drawing/2014/main" id="{295C0F35-C2AD-EB53-943C-91171A5BB827}"/>
              </a:ext>
            </a:extLst>
          </p:cNvPr>
          <p:cNvSpPr>
            <a:spLocks noGrp="1"/>
          </p:cNvSpPr>
          <p:nvPr>
            <p:ph idx="1"/>
          </p:nvPr>
        </p:nvSpPr>
        <p:spPr>
          <a:xfrm>
            <a:off x="5894962" y="1984443"/>
            <a:ext cx="5458838" cy="4192520"/>
          </a:xfrm>
        </p:spPr>
        <p:txBody>
          <a:bodyPr vert="horz" lIns="91440" tIns="45720" rIns="91440" bIns="45720" rtlCol="0">
            <a:normAutofit/>
          </a:bodyPr>
          <a:lstStyle/>
          <a:p>
            <a:r>
              <a:rPr lang="en-GB" noProof="0" dirty="0">
                <a:ea typeface="+mn-lt"/>
                <a:cs typeface="+mn-lt"/>
              </a:rPr>
              <a:t>Key Insight</a:t>
            </a:r>
            <a:endParaRPr lang="en-GB" noProof="0" dirty="0"/>
          </a:p>
          <a:p>
            <a:r>
              <a:rPr lang="en-GB" noProof="0" dirty="0">
                <a:ea typeface="+mn-lt"/>
                <a:cs typeface="+mn-lt"/>
              </a:rPr>
              <a:t>EI alone insufficient for global leadership</a:t>
            </a:r>
            <a:endParaRPr lang="en-GB" noProof="0" dirty="0"/>
          </a:p>
          <a:p>
            <a:r>
              <a:rPr lang="en-GB" noProof="0" dirty="0">
                <a:ea typeface="+mn-lt"/>
                <a:cs typeface="+mn-lt"/>
              </a:rPr>
              <a:t>CQ alone insufficient for team relationships (Deng, 2024)</a:t>
            </a:r>
            <a:endParaRPr lang="en-GB" noProof="0" dirty="0"/>
          </a:p>
          <a:p>
            <a:r>
              <a:rPr lang="en-GB" noProof="0" dirty="0">
                <a:ea typeface="+mn-lt"/>
                <a:cs typeface="+mn-lt"/>
              </a:rPr>
              <a:t>Effective leaders require BOTH competencies</a:t>
            </a:r>
            <a:endParaRPr lang="en-GB" noProof="0" dirty="0"/>
          </a:p>
          <a:p>
            <a:endParaRPr lang="en-GB" noProof="0" dirty="0"/>
          </a:p>
        </p:txBody>
      </p:sp>
      <p:graphicFrame>
        <p:nvGraphicFramePr>
          <p:cNvPr id="5" name="Table 4">
            <a:extLst>
              <a:ext uri="{FF2B5EF4-FFF2-40B4-BE49-F238E27FC236}">
                <a16:creationId xmlns:a16="http://schemas.microsoft.com/office/drawing/2014/main" id="{7581CB2C-BF10-777E-199F-5D03F72C21EC}"/>
              </a:ext>
            </a:extLst>
          </p:cNvPr>
          <p:cNvGraphicFramePr>
            <a:graphicFrameLocks noGrp="1"/>
          </p:cNvGraphicFramePr>
          <p:nvPr>
            <p:extLst>
              <p:ext uri="{D42A27DB-BD31-4B8C-83A1-F6EECF244321}">
                <p14:modId xmlns:p14="http://schemas.microsoft.com/office/powerpoint/2010/main" val="4247589494"/>
              </p:ext>
            </p:extLst>
          </p:nvPr>
        </p:nvGraphicFramePr>
        <p:xfrm>
          <a:off x="703182" y="1847274"/>
          <a:ext cx="4777382" cy="2993709"/>
        </p:xfrm>
        <a:graphic>
          <a:graphicData uri="http://schemas.openxmlformats.org/drawingml/2006/table">
            <a:tbl>
              <a:tblPr firstRow="1" firstCol="1" bandRow="1">
                <a:noFill/>
                <a:tableStyleId>{5C22544A-7EE6-4342-B048-85BDC9FD1C3A}</a:tableStyleId>
              </a:tblPr>
              <a:tblGrid>
                <a:gridCol w="2682248">
                  <a:extLst>
                    <a:ext uri="{9D8B030D-6E8A-4147-A177-3AD203B41FA5}">
                      <a16:colId xmlns:a16="http://schemas.microsoft.com/office/drawing/2014/main" val="529987160"/>
                    </a:ext>
                  </a:extLst>
                </a:gridCol>
                <a:gridCol w="2095134">
                  <a:extLst>
                    <a:ext uri="{9D8B030D-6E8A-4147-A177-3AD203B41FA5}">
                      <a16:colId xmlns:a16="http://schemas.microsoft.com/office/drawing/2014/main" val="3101021544"/>
                    </a:ext>
                  </a:extLst>
                </a:gridCol>
              </a:tblGrid>
              <a:tr h="868545">
                <a:tc>
                  <a:txBody>
                    <a:bodyPr/>
                    <a:lstStyle/>
                    <a:p>
                      <a:pPr marL="228600" marR="0">
                        <a:buNone/>
                      </a:pPr>
                      <a:r>
                        <a:rPr lang="en-GB" sz="1800" b="1" noProof="0" dirty="0">
                          <a:solidFill>
                            <a:schemeClr val="tx1">
                              <a:lumMod val="75000"/>
                              <a:lumOff val="25000"/>
                            </a:schemeClr>
                          </a:solidFill>
                          <a:effectLst/>
                        </a:rPr>
                        <a:t>Emotional Intelligence</a:t>
                      </a:r>
                    </a:p>
                  </a:txBody>
                  <a:tcPr marL="230996" marR="138598" marT="138598" marB="13859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marL="228600" marR="0">
                        <a:buNone/>
                      </a:pPr>
                      <a:r>
                        <a:rPr lang="en-GB" sz="1800" noProof="0" dirty="0">
                          <a:solidFill>
                            <a:schemeClr val="tx1">
                              <a:lumMod val="75000"/>
                              <a:lumOff val="25000"/>
                            </a:schemeClr>
                          </a:solidFill>
                          <a:effectLst/>
                        </a:rPr>
                        <a:t>Cultural Intelligence</a:t>
                      </a:r>
                    </a:p>
                  </a:txBody>
                  <a:tcPr marL="230996" marR="138598" marT="138598" marB="13859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794712487"/>
                  </a:ext>
                </a:extLst>
              </a:tr>
              <a:tr h="708388">
                <a:tc>
                  <a:txBody>
                    <a:bodyPr/>
                    <a:lstStyle/>
                    <a:p>
                      <a:pPr marL="228600" marR="0">
                        <a:buNone/>
                      </a:pPr>
                      <a:r>
                        <a:rPr lang="en-GB" sz="1400" b="1" noProof="0" dirty="0">
                          <a:solidFill>
                            <a:schemeClr val="tx1">
                              <a:lumMod val="75000"/>
                              <a:lumOff val="25000"/>
                            </a:schemeClr>
                          </a:solidFill>
                          <a:effectLst/>
                        </a:rPr>
                        <a:t>manages emotions</a:t>
                      </a:r>
                    </a:p>
                  </a:txBody>
                  <a:tcPr marL="230996" marR="120118" marT="120118" marB="12011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mpd="sng">
                      <a:solidFill>
                        <a:schemeClr val="tx1"/>
                      </a:solidFill>
                      <a:prstDash val="solid"/>
                    </a:lnB>
                    <a:solidFill>
                      <a:srgbClr val="B4BCBE">
                        <a:alpha val="20000"/>
                      </a:srgbClr>
                    </a:solidFill>
                  </a:tcPr>
                </a:tc>
                <a:tc>
                  <a:txBody>
                    <a:bodyPr/>
                    <a:lstStyle/>
                    <a:p>
                      <a:pPr marL="228600" marR="0">
                        <a:buNone/>
                      </a:pPr>
                      <a:r>
                        <a:rPr lang="en-GB" sz="1400" noProof="0" dirty="0">
                          <a:solidFill>
                            <a:schemeClr val="tx1">
                              <a:lumMod val="75000"/>
                              <a:lumOff val="25000"/>
                            </a:schemeClr>
                          </a:solidFill>
                          <a:effectLst/>
                        </a:rPr>
                        <a:t>manages cultural differences</a:t>
                      </a:r>
                    </a:p>
                  </a:txBody>
                  <a:tcPr marL="230996" marR="120118" marT="120118" marB="120118">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solidFill>
                      <a:srgbClr val="B4BCBE">
                        <a:alpha val="34902"/>
                      </a:srgbClr>
                    </a:solidFill>
                  </a:tcPr>
                </a:tc>
                <a:extLst>
                  <a:ext uri="{0D108BD9-81ED-4DB2-BD59-A6C34878D82A}">
                    <a16:rowId xmlns:a16="http://schemas.microsoft.com/office/drawing/2014/main" val="312878670"/>
                  </a:ext>
                </a:extLst>
              </a:tr>
              <a:tr h="708388">
                <a:tc>
                  <a:txBody>
                    <a:bodyPr/>
                    <a:lstStyle/>
                    <a:p>
                      <a:pPr marL="228600" marR="0">
                        <a:buNone/>
                      </a:pPr>
                      <a:r>
                        <a:rPr lang="en-GB" sz="1400" b="1" noProof="0" dirty="0">
                          <a:solidFill>
                            <a:schemeClr val="tx1">
                              <a:lumMod val="75000"/>
                              <a:lumOff val="25000"/>
                            </a:schemeClr>
                          </a:solidFill>
                          <a:effectLst/>
                        </a:rPr>
                        <a:t>improves interpersonal leadership</a:t>
                      </a:r>
                    </a:p>
                  </a:txBody>
                  <a:tcPr marL="230996" marR="120118" marT="120118" marB="12011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mpd="sng">
                      <a:solidFill>
                        <a:schemeClr val="tx1"/>
                      </a:solidFill>
                      <a:prstDash val="solid"/>
                    </a:lnB>
                    <a:solidFill>
                      <a:srgbClr val="B4BCBE">
                        <a:alpha val="20000"/>
                      </a:srgbClr>
                    </a:solidFill>
                  </a:tcPr>
                </a:tc>
                <a:tc>
                  <a:txBody>
                    <a:bodyPr/>
                    <a:lstStyle/>
                    <a:p>
                      <a:pPr marL="228600" marR="0">
                        <a:buNone/>
                      </a:pPr>
                      <a:r>
                        <a:rPr lang="en-GB" sz="1400" noProof="0" dirty="0">
                          <a:solidFill>
                            <a:schemeClr val="tx1">
                              <a:lumMod val="75000"/>
                              <a:lumOff val="25000"/>
                            </a:schemeClr>
                          </a:solidFill>
                          <a:effectLst/>
                        </a:rPr>
                        <a:t>improves global leadership</a:t>
                      </a:r>
                    </a:p>
                  </a:txBody>
                  <a:tcPr marL="230996" marR="120118" marT="120118" marB="120118">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B4BCBE">
                        <a:alpha val="34902"/>
                      </a:srgbClr>
                    </a:solidFill>
                  </a:tcPr>
                </a:tc>
                <a:extLst>
                  <a:ext uri="{0D108BD9-81ED-4DB2-BD59-A6C34878D82A}">
                    <a16:rowId xmlns:a16="http://schemas.microsoft.com/office/drawing/2014/main" val="1198154558"/>
                  </a:ext>
                </a:extLst>
              </a:tr>
              <a:tr h="708388">
                <a:tc>
                  <a:txBody>
                    <a:bodyPr/>
                    <a:lstStyle/>
                    <a:p>
                      <a:pPr marL="228600" marR="0">
                        <a:buNone/>
                      </a:pPr>
                      <a:r>
                        <a:rPr lang="en-GB" sz="1400" b="1" noProof="0" dirty="0">
                          <a:solidFill>
                            <a:schemeClr val="tx1">
                              <a:lumMod val="75000"/>
                              <a:lumOff val="25000"/>
                            </a:schemeClr>
                          </a:solidFill>
                          <a:effectLst/>
                        </a:rPr>
                        <a:t>builds trust and empathy</a:t>
                      </a:r>
                    </a:p>
                  </a:txBody>
                  <a:tcPr marL="230996" marR="120118" marT="120118" marB="12011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mpd="sng">
                      <a:solidFill>
                        <a:schemeClr val="tx1"/>
                      </a:solidFill>
                      <a:prstDash val="solid"/>
                    </a:lnB>
                    <a:solidFill>
                      <a:srgbClr val="B4BCBE">
                        <a:alpha val="20000"/>
                      </a:srgbClr>
                    </a:solidFill>
                  </a:tcPr>
                </a:tc>
                <a:tc>
                  <a:txBody>
                    <a:bodyPr/>
                    <a:lstStyle/>
                    <a:p>
                      <a:pPr marL="228600" marR="0">
                        <a:buNone/>
                      </a:pPr>
                      <a:r>
                        <a:rPr lang="en-GB" sz="1400" noProof="0" dirty="0">
                          <a:solidFill>
                            <a:schemeClr val="tx1">
                              <a:lumMod val="75000"/>
                              <a:lumOff val="25000"/>
                            </a:schemeClr>
                          </a:solidFill>
                          <a:effectLst/>
                        </a:rPr>
                        <a:t>supports diversity and inclusion</a:t>
                      </a:r>
                    </a:p>
                  </a:txBody>
                  <a:tcPr marL="230996" marR="120118" marT="120118" marB="120118">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rgbClr val="B4BCBE">
                        <a:alpha val="34902"/>
                      </a:srgbClr>
                    </a:solidFill>
                  </a:tcPr>
                </a:tc>
                <a:extLst>
                  <a:ext uri="{0D108BD9-81ED-4DB2-BD59-A6C34878D82A}">
                    <a16:rowId xmlns:a16="http://schemas.microsoft.com/office/drawing/2014/main" val="2418999288"/>
                  </a:ext>
                </a:extLst>
              </a:tr>
            </a:tbl>
          </a:graphicData>
        </a:graphic>
      </p:graphicFrame>
    </p:spTree>
    <p:extLst>
      <p:ext uri="{BB962C8B-B14F-4D97-AF65-F5344CB8AC3E}">
        <p14:creationId xmlns:p14="http://schemas.microsoft.com/office/powerpoint/2010/main" val="1173442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DF94D00-33CE-1B5E-9CB6-CFA673457BA0}"/>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ea typeface="+mj-lt"/>
                <a:cs typeface="+mj-lt"/>
              </a:rPr>
              <a:t>Leadership Implications</a:t>
            </a:r>
            <a:endParaRPr lang="en-GB" noProof="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646D2190-A5BE-8E6E-6953-53EB95C1D57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noProof="0" dirty="0">
                <a:ea typeface="+mn-lt"/>
                <a:cs typeface="+mn-lt"/>
              </a:rPr>
              <a:t>Developing EI and CQ</a:t>
            </a:r>
            <a:endParaRPr lang="en-GB" sz="2600" noProof="0" dirty="0"/>
          </a:p>
          <a:p>
            <a:r>
              <a:rPr lang="en-GB" sz="2600" noProof="0" dirty="0">
                <a:ea typeface="+mn-lt"/>
                <a:cs typeface="+mn-lt"/>
              </a:rPr>
              <a:t>Organisations invest in:</a:t>
            </a:r>
            <a:endParaRPr lang="en-GB" sz="2600" noProof="0" dirty="0"/>
          </a:p>
          <a:p>
            <a:r>
              <a:rPr lang="en-GB" sz="2600" noProof="0" dirty="0">
                <a:ea typeface="+mn-lt"/>
                <a:cs typeface="+mn-lt"/>
              </a:rPr>
              <a:t>Leadership development programs</a:t>
            </a:r>
            <a:endParaRPr lang="en-GB" sz="2600" noProof="0" dirty="0"/>
          </a:p>
          <a:p>
            <a:r>
              <a:rPr lang="en-GB" sz="2600" noProof="0" dirty="0">
                <a:ea typeface="+mn-lt"/>
                <a:cs typeface="+mn-lt"/>
              </a:rPr>
              <a:t>Emotional intelligence training (Sharma, Dhanta and Sharma, 2024)</a:t>
            </a:r>
            <a:endParaRPr lang="en-GB" sz="2600" noProof="0" dirty="0"/>
          </a:p>
          <a:p>
            <a:r>
              <a:rPr lang="en-GB" sz="2600" noProof="0" dirty="0">
                <a:ea typeface="+mn-lt"/>
                <a:cs typeface="+mn-lt"/>
              </a:rPr>
              <a:t>Cross-cultural leadership training</a:t>
            </a:r>
            <a:endParaRPr lang="en-GB" sz="2600" noProof="0" dirty="0"/>
          </a:p>
          <a:p>
            <a:r>
              <a:rPr lang="en-GB" sz="2600" noProof="0" dirty="0">
                <a:ea typeface="+mn-lt"/>
                <a:cs typeface="+mn-lt"/>
              </a:rPr>
              <a:t>Diversity and inclusion initiatives</a:t>
            </a:r>
            <a:endParaRPr lang="en-GB" sz="2600" noProof="0" dirty="0"/>
          </a:p>
          <a:p>
            <a:r>
              <a:rPr lang="en-GB" sz="2600" noProof="0" dirty="0">
                <a:ea typeface="+mn-lt"/>
                <a:cs typeface="+mn-lt"/>
              </a:rPr>
              <a:t>Future Leaders Must</a:t>
            </a:r>
            <a:endParaRPr lang="en-GB" sz="2600" noProof="0" dirty="0"/>
          </a:p>
          <a:p>
            <a:r>
              <a:rPr lang="en-GB" sz="2600" noProof="0" dirty="0">
                <a:ea typeface="+mn-lt"/>
                <a:cs typeface="+mn-lt"/>
              </a:rPr>
              <a:t>Manage diverse teams</a:t>
            </a:r>
            <a:endParaRPr lang="en-GB" sz="2600" noProof="0" dirty="0"/>
          </a:p>
          <a:p>
            <a:r>
              <a:rPr lang="en-GB" sz="2600" noProof="0" dirty="0">
                <a:ea typeface="+mn-lt"/>
                <a:cs typeface="+mn-lt"/>
              </a:rPr>
              <a:t>Adapt to global business environments</a:t>
            </a:r>
            <a:endParaRPr lang="en-GB" sz="2600" noProof="0" dirty="0"/>
          </a:p>
          <a:p>
            <a:r>
              <a:rPr lang="en-GB" sz="2600" noProof="0" dirty="0">
                <a:ea typeface="+mn-lt"/>
                <a:cs typeface="+mn-lt"/>
              </a:rPr>
              <a:t>Combine emotional awareness and cultural adaptability</a:t>
            </a:r>
            <a:endParaRPr lang="en-GB" sz="2600" noProof="0" dirty="0"/>
          </a:p>
          <a:p>
            <a:endParaRPr lang="en-GB" sz="2600" noProof="0" dirty="0"/>
          </a:p>
        </p:txBody>
      </p:sp>
    </p:spTree>
    <p:extLst>
      <p:ext uri="{BB962C8B-B14F-4D97-AF65-F5344CB8AC3E}">
        <p14:creationId xmlns:p14="http://schemas.microsoft.com/office/powerpoint/2010/main" val="127296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844E56C-10AE-1702-4DB6-0D438FEE7BF3}"/>
              </a:ext>
            </a:extLst>
          </p:cNvPr>
          <p:cNvSpPr>
            <a:spLocks noGrp="1"/>
          </p:cNvSpPr>
          <p:nvPr>
            <p:ph type="title"/>
          </p:nvPr>
        </p:nvSpPr>
        <p:spPr>
          <a:xfrm>
            <a:off x="1171074" y="1396686"/>
            <a:ext cx="3240506" cy="4064628"/>
          </a:xfrm>
        </p:spPr>
        <p:txBody>
          <a:bodyPr>
            <a:normAutofit/>
          </a:bodyPr>
          <a:lstStyle/>
          <a:p>
            <a:r>
              <a:rPr lang="en-GB" noProof="0" dirty="0">
                <a:solidFill>
                  <a:srgbClr val="FFFFFF"/>
                </a:solidFill>
                <a:ea typeface="+mj-lt"/>
                <a:cs typeface="+mj-lt"/>
              </a:rPr>
              <a:t>Conclusion</a:t>
            </a:r>
            <a:endParaRPr lang="en-GB" noProof="0"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D9CA8E0-C9C4-5CD7-9BD0-D53A853BFC7B}"/>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1800" noProof="0" dirty="0">
                <a:ea typeface="+mn-lt"/>
                <a:cs typeface="+mn-lt"/>
              </a:rPr>
              <a:t>Key Findings</a:t>
            </a:r>
            <a:endParaRPr lang="en-GB" sz="1800" noProof="0" dirty="0"/>
          </a:p>
          <a:p>
            <a:r>
              <a:rPr lang="en-GB" sz="1800" noProof="0" dirty="0">
                <a:ea typeface="+mn-lt"/>
                <a:cs typeface="+mn-lt"/>
              </a:rPr>
              <a:t>Emotional Intelligence improves interpersonal leadership</a:t>
            </a:r>
            <a:endParaRPr lang="en-GB" sz="1800" noProof="0" dirty="0"/>
          </a:p>
          <a:p>
            <a:r>
              <a:rPr lang="en-GB" sz="1800" noProof="0" dirty="0">
                <a:ea typeface="+mn-lt"/>
                <a:cs typeface="+mn-lt"/>
              </a:rPr>
              <a:t>Cultural Intelligence enables global leadership effectiveness</a:t>
            </a:r>
            <a:endParaRPr lang="en-GB" sz="1800" noProof="0" dirty="0"/>
          </a:p>
          <a:p>
            <a:r>
              <a:rPr lang="en-GB" sz="1800" noProof="0" dirty="0">
                <a:ea typeface="+mn-lt"/>
                <a:cs typeface="+mn-lt"/>
              </a:rPr>
              <a:t>Final Insight</a:t>
            </a:r>
            <a:endParaRPr lang="en-GB" sz="1800" noProof="0" dirty="0"/>
          </a:p>
          <a:p>
            <a:r>
              <a:rPr lang="en-GB" sz="1800" noProof="0" dirty="0">
                <a:ea typeface="+mn-lt"/>
                <a:cs typeface="+mn-lt"/>
              </a:rPr>
              <a:t>Modern leaders must combine:</a:t>
            </a:r>
            <a:endParaRPr lang="en-GB" sz="1800" noProof="0" dirty="0"/>
          </a:p>
          <a:p>
            <a:r>
              <a:rPr lang="en-GB" sz="1800" noProof="0" dirty="0">
                <a:ea typeface="+mn-lt"/>
                <a:cs typeface="+mn-lt"/>
              </a:rPr>
              <a:t>Emotional awareness</a:t>
            </a:r>
            <a:endParaRPr lang="en-GB" sz="1800" noProof="0" dirty="0"/>
          </a:p>
          <a:p>
            <a:r>
              <a:rPr lang="en-GB" sz="1800" noProof="0" dirty="0">
                <a:ea typeface="+mn-lt"/>
                <a:cs typeface="+mn-lt"/>
              </a:rPr>
              <a:t>Cultural adaptability</a:t>
            </a:r>
            <a:endParaRPr lang="en-GB" sz="1800" noProof="0" dirty="0"/>
          </a:p>
          <a:p>
            <a:r>
              <a:rPr lang="en-GB" sz="1800" noProof="0" dirty="0">
                <a:ea typeface="+mn-lt"/>
                <a:cs typeface="+mn-lt"/>
              </a:rPr>
              <a:t>To successfully lead diverse and global organisations</a:t>
            </a:r>
            <a:endParaRPr lang="en-GB" sz="1800" noProof="0" dirty="0"/>
          </a:p>
          <a:p>
            <a:endParaRPr lang="en-GB" sz="1800" noProof="0" dirty="0"/>
          </a:p>
        </p:txBody>
      </p:sp>
    </p:spTree>
    <p:extLst>
      <p:ext uri="{BB962C8B-B14F-4D97-AF65-F5344CB8AC3E}">
        <p14:creationId xmlns:p14="http://schemas.microsoft.com/office/powerpoint/2010/main" val="2665736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E550F74-AC6A-91F6-3E16-8853F2B639B8}"/>
              </a:ext>
            </a:extLst>
          </p:cNvPr>
          <p:cNvSpPr>
            <a:spLocks noGrp="1"/>
          </p:cNvSpPr>
          <p:nvPr>
            <p:ph type="title"/>
          </p:nvPr>
        </p:nvSpPr>
        <p:spPr>
          <a:xfrm>
            <a:off x="1156851" y="637762"/>
            <a:ext cx="9888496" cy="900131"/>
          </a:xfrm>
        </p:spPr>
        <p:txBody>
          <a:bodyPr anchor="t">
            <a:normAutofit/>
          </a:bodyPr>
          <a:lstStyle/>
          <a:p>
            <a:r>
              <a:rPr lang="en-GB" sz="4000" noProof="0" dirty="0">
                <a:solidFill>
                  <a:schemeClr val="bg1"/>
                </a:solidFill>
                <a:ea typeface="+mj-lt"/>
                <a:cs typeface="+mj-lt"/>
              </a:rPr>
              <a:t>References </a:t>
            </a:r>
            <a:endParaRPr lang="en-GB" sz="4000" noProof="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8D214310-5A2E-92F6-D24F-5E2363B0FBFB}"/>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1100" noProof="0" dirty="0">
                <a:ea typeface="+mn-lt"/>
                <a:cs typeface="+mn-lt"/>
              </a:rPr>
              <a:t>Akter, S. (2025)  ‘Cross-Cultural Management and Its Impact on International Corporate Success-A Case Study of Unilever Plc’  Available at: </a:t>
            </a:r>
            <a:r>
              <a:rPr lang="en-GB" sz="1100" noProof="0" dirty="0">
                <a:ea typeface="+mn-lt"/>
                <a:cs typeface="+mn-lt"/>
                <a:hlinkClick r:id="rId3"/>
              </a:rPr>
              <a:t>https://www.theseus.fi/bitstream/10024/903927/3/Akter_Sonia.pdf</a:t>
            </a:r>
            <a:r>
              <a:rPr lang="en-GB" sz="1100" noProof="0" dirty="0">
                <a:ea typeface="+mn-lt"/>
                <a:cs typeface="+mn-lt"/>
              </a:rPr>
              <a:t>.</a:t>
            </a:r>
            <a:endParaRPr lang="en-GB" sz="1100" noProof="0" dirty="0"/>
          </a:p>
          <a:p>
            <a:r>
              <a:rPr lang="en-GB" sz="1100" noProof="0" dirty="0">
                <a:ea typeface="+mn-lt"/>
                <a:cs typeface="+mn-lt"/>
              </a:rPr>
              <a:t>Almuawi, A. (2025)  The Impact of Leaders’ Morality on Employee Performance</a:t>
            </a:r>
            <a:r>
              <a:rPr lang="en-GB" sz="1100" dirty="0">
                <a:ea typeface="+mn-lt"/>
                <a:cs typeface="+mn-lt"/>
              </a:rPr>
              <a:t>.  </a:t>
            </a:r>
            <a:r>
              <a:rPr lang="en-GB" sz="1100" noProof="0" dirty="0" err="1">
                <a:ea typeface="+mn-lt"/>
                <a:cs typeface="+mn-lt"/>
              </a:rPr>
              <a:t>Ssrn.com</a:t>
            </a:r>
            <a:r>
              <a:rPr lang="en-GB" sz="1100" noProof="0" dirty="0">
                <a:ea typeface="+mn-lt"/>
                <a:cs typeface="+mn-lt"/>
              </a:rPr>
              <a:t>. Available at: </a:t>
            </a:r>
            <a:r>
              <a:rPr lang="en-GB" sz="1100" noProof="0" dirty="0">
                <a:ea typeface="+mn-lt"/>
                <a:cs typeface="+mn-lt"/>
                <a:hlinkClick r:id="rId4"/>
              </a:rPr>
              <a:t>https://papers.ssrn.com/sol3/papers.cfm?abstract_id=5177644</a:t>
            </a:r>
            <a:r>
              <a:rPr lang="en-GB" sz="1100" noProof="0" dirty="0">
                <a:ea typeface="+mn-lt"/>
                <a:cs typeface="+mn-lt"/>
              </a:rPr>
              <a:t>.</a:t>
            </a:r>
            <a:endParaRPr lang="en-GB" sz="1100" noProof="0" dirty="0"/>
          </a:p>
          <a:p>
            <a:r>
              <a:rPr lang="en-GB" sz="1100" noProof="0" dirty="0">
                <a:ea typeface="+mn-lt"/>
                <a:cs typeface="+mn-lt"/>
              </a:rPr>
              <a:t>Anand, N., Gorantla, V.R., Ranjan, R. and Morcos, H. (2023)  Emotional intelligence: An important skill to learn now more than ever. </a:t>
            </a:r>
            <a:r>
              <a:rPr lang="en-GB" sz="1100" dirty="0">
                <a:ea typeface="+mn-lt"/>
                <a:cs typeface="+mn-lt"/>
              </a:rPr>
              <a:t> </a:t>
            </a:r>
            <a:r>
              <a:rPr lang="en-GB" sz="1100" noProof="0" dirty="0">
                <a:ea typeface="+mn-lt"/>
                <a:cs typeface="+mn-lt"/>
              </a:rPr>
              <a:t> f1000research.com. Available at: </a:t>
            </a:r>
            <a:r>
              <a:rPr lang="en-GB" sz="1100" noProof="0" dirty="0">
                <a:ea typeface="+mn-lt"/>
                <a:cs typeface="+mn-lt"/>
                <a:hlinkClick r:id="rId5"/>
              </a:rPr>
              <a:t>https://f1000research.com/articles/12-1146</a:t>
            </a:r>
            <a:r>
              <a:rPr lang="en-GB" sz="1100" noProof="0" dirty="0">
                <a:ea typeface="+mn-lt"/>
                <a:cs typeface="+mn-lt"/>
              </a:rPr>
              <a:t>.</a:t>
            </a:r>
            <a:endParaRPr lang="en-GB" sz="1100" noProof="0" dirty="0"/>
          </a:p>
          <a:p>
            <a:r>
              <a:rPr lang="en-GB" sz="1100" noProof="0" dirty="0">
                <a:ea typeface="+mn-lt"/>
                <a:cs typeface="+mn-lt"/>
              </a:rPr>
              <a:t>Deng, L. (2024)  EQ and CQ of expatriate transformational leaders : a qualitative study of cross-cultural leadership effectiveness for Australian business managers working in China. figshare.  </a:t>
            </a:r>
            <a:r>
              <a:rPr lang="en-GB" sz="1100" noProof="0" dirty="0" err="1">
                <a:ea typeface="+mn-lt"/>
                <a:cs typeface="+mn-lt"/>
              </a:rPr>
              <a:t>doi:https</a:t>
            </a:r>
            <a:r>
              <a:rPr lang="en-GB" sz="1100" noProof="0" dirty="0">
                <a:ea typeface="+mn-lt"/>
                <a:cs typeface="+mn-lt"/>
              </a:rPr>
              <a:t>://doi.org/10.25439/rmt.27333477.  </a:t>
            </a:r>
            <a:endParaRPr lang="en-GB" sz="1100" noProof="0" dirty="0"/>
          </a:p>
          <a:p>
            <a:r>
              <a:rPr lang="en-GB" sz="1100" noProof="0" dirty="0">
                <a:ea typeface="+mn-lt"/>
                <a:cs typeface="+mn-lt"/>
              </a:rPr>
              <a:t>Garamvölgyi, J. and Rudnák, I. (2023)  Exploring the Relationship between Cultural Intelligence (CQ) and Management Competencies (MC). Sustainability,  15(7), p.5735. doi:https://doi.org/10.3390/su15075735.</a:t>
            </a:r>
            <a:endParaRPr lang="en-GB" sz="1100" noProof="0" dirty="0"/>
          </a:p>
          <a:p>
            <a:r>
              <a:rPr lang="en-GB" sz="1100" noProof="0" dirty="0">
                <a:ea typeface="+mn-lt"/>
                <a:cs typeface="+mn-lt"/>
              </a:rPr>
              <a:t>George, O.J., Okon, S.E. and Akaighe, G. (2022)  Emotional intelligence and work engagement: a serial mediation model. Journal of Organizational Effectiveness: People and Performance, ahead-of-print(ahead-of-print). doi:https://doi.org/10.1108/joepp-02-2021-0025. </a:t>
            </a:r>
            <a:endParaRPr lang="en-GB" sz="1100" noProof="0" dirty="0"/>
          </a:p>
          <a:p>
            <a:r>
              <a:rPr lang="en-GB" sz="1100" noProof="0" dirty="0">
                <a:ea typeface="+mn-lt"/>
                <a:cs typeface="+mn-lt"/>
              </a:rPr>
              <a:t>Mammadov, A. and Wald, A. (2025)  The role of cultural intelligence in a firm’s international activities: review, synthesis, and future research. The International Journal of Human Resource Management, pp.1–42. doi:https://doi.org/10.1080/09585192.2025.2592773.</a:t>
            </a:r>
            <a:endParaRPr lang="en-GB" sz="1100" noProof="0" dirty="0"/>
          </a:p>
          <a:p>
            <a:r>
              <a:rPr lang="en-GB" sz="1100" noProof="0" dirty="0">
                <a:ea typeface="+mn-lt"/>
                <a:cs typeface="+mn-lt"/>
              </a:rPr>
              <a:t>Sharma, P., Dhanta, R. and Sharma, A. (2024)  Emotional Intelligence and Conflict Resolution in the Workplace. </a:t>
            </a:r>
            <a:r>
              <a:rPr lang="en-GB" sz="1100" dirty="0">
                <a:ea typeface="+mn-lt"/>
                <a:cs typeface="+mn-lt"/>
              </a:rPr>
              <a:t> </a:t>
            </a:r>
            <a:r>
              <a:rPr lang="en-GB" sz="1100" noProof="0" dirty="0">
                <a:ea typeface="+mn-lt"/>
                <a:cs typeface="+mn-lt"/>
              </a:rPr>
              <a:t> </a:t>
            </a:r>
            <a:r>
              <a:rPr lang="en-GB" sz="1100" noProof="0" dirty="0">
                <a:ea typeface="+mn-lt"/>
                <a:cs typeface="+mn-lt"/>
                <a:hlinkClick r:id="rId6"/>
              </a:rPr>
              <a:t>www.igi-global.com</a:t>
            </a:r>
            <a:r>
              <a:rPr lang="en-GB" sz="1100" noProof="0" dirty="0">
                <a:ea typeface="+mn-lt"/>
                <a:cs typeface="+mn-lt"/>
              </a:rPr>
              <a:t>. Available at: </a:t>
            </a:r>
            <a:r>
              <a:rPr lang="en-GB" sz="1100" noProof="0" dirty="0">
                <a:ea typeface="+mn-lt"/>
                <a:cs typeface="+mn-lt"/>
                <a:hlinkClick r:id="rId7"/>
              </a:rPr>
              <a:t>https://www.igi-global.com/chapter/emotional-intelligence-and-conflict-resolution-in-the-workplace/335415</a:t>
            </a:r>
            <a:r>
              <a:rPr lang="en-GB" sz="1100" noProof="0" dirty="0">
                <a:ea typeface="+mn-lt"/>
                <a:cs typeface="+mn-lt"/>
              </a:rPr>
              <a:t>.</a:t>
            </a:r>
            <a:endParaRPr lang="en-GB" sz="1100" noProof="0" dirty="0"/>
          </a:p>
          <a:p>
            <a:r>
              <a:rPr lang="en-GB" sz="1100" noProof="0" dirty="0">
                <a:ea typeface="+mn-lt"/>
                <a:cs typeface="+mn-lt"/>
              </a:rPr>
              <a:t>SZYDLO, J., SZPILKO, D. and SAMUL, J. (2022). Leadership In Multicultural Teams. Journal of EU Research in Business, 2022, pp.1–10.   </a:t>
            </a:r>
            <a:r>
              <a:rPr lang="en-GB" sz="1100" noProof="0" dirty="0" err="1">
                <a:ea typeface="+mn-lt"/>
                <a:cs typeface="+mn-lt"/>
              </a:rPr>
              <a:t>doi:https</a:t>
            </a:r>
            <a:r>
              <a:rPr lang="en-GB" sz="1100" noProof="0" dirty="0">
                <a:ea typeface="+mn-lt"/>
                <a:cs typeface="+mn-lt"/>
              </a:rPr>
              <a:t>://doi.org/10.5171/2022.404474.</a:t>
            </a:r>
            <a:endParaRPr lang="en-GB" sz="1100" noProof="0" dirty="0"/>
          </a:p>
          <a:p>
            <a:endParaRPr lang="en-GB" sz="1100" noProof="0" dirty="0"/>
          </a:p>
        </p:txBody>
      </p:sp>
    </p:spTree>
    <p:extLst>
      <p:ext uri="{BB962C8B-B14F-4D97-AF65-F5344CB8AC3E}">
        <p14:creationId xmlns:p14="http://schemas.microsoft.com/office/powerpoint/2010/main" val="1173792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161</TotalTime>
  <Words>2680</Words>
  <Application>Microsoft Macintosh PowerPoint</Application>
  <PresentationFormat>Widescreen</PresentationFormat>
  <Paragraphs>165</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PowerPoint Presentation</vt:lpstr>
      <vt:lpstr>Leadership and Management Theory and Practice</vt:lpstr>
      <vt:lpstr>Introduction</vt:lpstr>
      <vt:lpstr>Emotional Intelligence in Leadership</vt:lpstr>
      <vt:lpstr>Emotional Intelligence Model</vt:lpstr>
      <vt:lpstr>Emotional Intelligence Business Examples</vt:lpstr>
      <vt:lpstr>Cultural Intelligence in Leadership</vt:lpstr>
      <vt:lpstr>Cultural Intelligence Model</vt:lpstr>
      <vt:lpstr>Cultural Intelligence Business Examples</vt:lpstr>
      <vt:lpstr>Critical Comparison: EI vs CQ</vt:lpstr>
      <vt:lpstr>Leadership Implications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Guest User</dc:creator>
  <cp:keywords/>
  <dc:description/>
  <cp:lastModifiedBy>Georgiana Piticas (2315601)</cp:lastModifiedBy>
  <cp:revision>73</cp:revision>
  <dcterms:created xsi:type="dcterms:W3CDTF">2026-03-09T12:49:33Z</dcterms:created>
  <dcterms:modified xsi:type="dcterms:W3CDTF">2026-03-23T13:07:51Z</dcterms:modified>
  <cp:category/>
</cp:coreProperties>
</file>