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9" r:id="rId9"/>
    <p:sldId id="263" r:id="rId10"/>
    <p:sldId id="270" r:id="rId11"/>
    <p:sldId id="264" r:id="rId12"/>
    <p:sldId id="265" r:id="rId13"/>
    <p:sldId id="266" r:id="rId14"/>
    <p:sldId id="267" r:id="rId15"/>
    <p:sldId id="268"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4D0C9B-1946-224F-AE1D-11A8D70ACED0}" v="93" dt="2019-04-29T15:11:23.3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78788"/>
  </p:normalViewPr>
  <p:slideViewPr>
    <p:cSldViewPr snapToGrid="0" snapToObjects="1">
      <p:cViewPr varScale="1">
        <p:scale>
          <a:sx n="58" d="100"/>
          <a:sy n="58" d="100"/>
        </p:scale>
        <p:origin x="232" y="8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333385-D6A1-C74B-88A5-A97B9282D82B}" type="datetimeFigureOut">
              <a:rPr lang="en-US" smtClean="0"/>
              <a:t>4/30/19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2293F2-C45A-6E4D-B689-5C80FE8443A6}" type="slidenum">
              <a:rPr lang="en-US" smtClean="0"/>
              <a:t>‹#›</a:t>
            </a:fld>
            <a:endParaRPr lang="en-US" dirty="0"/>
          </a:p>
        </p:txBody>
      </p:sp>
    </p:spTree>
    <p:extLst>
      <p:ext uri="{BB962C8B-B14F-4D97-AF65-F5344CB8AC3E}">
        <p14:creationId xmlns:p14="http://schemas.microsoft.com/office/powerpoint/2010/main" val="1583617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Throughout the PowerPoint there will be evaluation of the ideas Hinduism holds about the environment and whether there might be a good response to the ecological crisis or whether there is a ambivalent outlook provided from Hinduisms’ perspectives.</a:t>
            </a:r>
          </a:p>
          <a:p>
            <a:endParaRPr lang="en-US" dirty="0"/>
          </a:p>
          <a:p>
            <a:r>
              <a:rPr lang="en-US" dirty="0"/>
              <a:t>The ideas which will be presented are the environment and the Indus Valley Civilization, the Vedas, the Upanishads, Dharma, Karma and Moksha, Animals portrayed as deities and as transport for the deities, also looking at the current events to do with sacred animals and the rest of nature. </a:t>
            </a:r>
          </a:p>
          <a:p>
            <a:endParaRPr lang="en-US" dirty="0"/>
          </a:p>
          <a:p>
            <a:r>
              <a:rPr lang="en-US" dirty="0"/>
              <a:t>Also looking at the interventions for cleaning up the current situation within Hinduism and how they look after the rivers, animals and nature. </a:t>
            </a:r>
          </a:p>
        </p:txBody>
      </p:sp>
      <p:sp>
        <p:nvSpPr>
          <p:cNvPr id="4" name="Slide Number Placeholder 3"/>
          <p:cNvSpPr>
            <a:spLocks noGrp="1"/>
          </p:cNvSpPr>
          <p:nvPr>
            <p:ph type="sldNum" sz="quarter" idx="5"/>
          </p:nvPr>
        </p:nvSpPr>
        <p:spPr/>
        <p:txBody>
          <a:bodyPr/>
          <a:lstStyle/>
          <a:p>
            <a:fld id="{5F2293F2-C45A-6E4D-B689-5C80FE8443A6}" type="slidenum">
              <a:rPr lang="en-US" smtClean="0"/>
              <a:t>1</a:t>
            </a:fld>
            <a:endParaRPr lang="en-US" dirty="0"/>
          </a:p>
        </p:txBody>
      </p:sp>
    </p:spTree>
    <p:extLst>
      <p:ext uri="{BB962C8B-B14F-4D97-AF65-F5344CB8AC3E}">
        <p14:creationId xmlns:p14="http://schemas.microsoft.com/office/powerpoint/2010/main" val="1059645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many people romanticize the way Hindus interact with the environment because of the way the rest of the world perceives the ideas eastern religions hold about the environment, for instance worshipping deities in the form of animals, although this might not be exactly the way it happens within Hinduism, there might be more reasons for Hinduisms’ ecological legacy to be more ambivalent. </a:t>
            </a:r>
          </a:p>
          <a:p>
            <a:endParaRPr lang="en-US" dirty="0"/>
          </a:p>
          <a:p>
            <a:r>
              <a:rPr lang="en-US" dirty="0"/>
              <a:t>The Assisi Declaration states that “in the ancient spiritual traditions man was looked upon as a part of nature, linked by indissoluble spiritual and psychological bonds with the elements around him” (Dr. Karan Singh, 1986) </a:t>
            </a:r>
          </a:p>
          <a:p>
            <a:endParaRPr lang="en-US" dirty="0"/>
          </a:p>
          <a:p>
            <a:r>
              <a:rPr lang="en-US" dirty="0"/>
              <a:t>Many scholars think that the reason for the ecological crisis within India is because of outside sources, for instance materialism, industrialization and consumerism. </a:t>
            </a:r>
          </a:p>
          <a:p>
            <a:endParaRPr lang="en-US" dirty="0"/>
          </a:p>
          <a:p>
            <a:r>
              <a:rPr lang="en-US" dirty="0"/>
              <a:t>Narayanan states that “With the population hovering around a billion in India, the use, abuse and misuse of resources is placing India on the fast track to disaster. </a:t>
            </a:r>
          </a:p>
        </p:txBody>
      </p:sp>
      <p:sp>
        <p:nvSpPr>
          <p:cNvPr id="4" name="Slide Number Placeholder 3"/>
          <p:cNvSpPr>
            <a:spLocks noGrp="1"/>
          </p:cNvSpPr>
          <p:nvPr>
            <p:ph type="sldNum" sz="quarter" idx="5"/>
          </p:nvPr>
        </p:nvSpPr>
        <p:spPr/>
        <p:txBody>
          <a:bodyPr/>
          <a:lstStyle/>
          <a:p>
            <a:fld id="{5F2293F2-C45A-6E4D-B689-5C80FE8443A6}" type="slidenum">
              <a:rPr lang="en-US" smtClean="0"/>
              <a:t>2</a:t>
            </a:fld>
            <a:endParaRPr lang="en-US" dirty="0"/>
          </a:p>
        </p:txBody>
      </p:sp>
    </p:spTree>
    <p:extLst>
      <p:ext uri="{BB962C8B-B14F-4D97-AF65-F5344CB8AC3E}">
        <p14:creationId xmlns:p14="http://schemas.microsoft.com/office/powerpoint/2010/main" val="3833337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ancient story of Indian religions can most clearly be picked up on the banks of the Indus River around 1500 BCE” Lisa Kemmer. </a:t>
            </a:r>
          </a:p>
          <a:p>
            <a:endParaRPr lang="en-US" dirty="0"/>
          </a:p>
          <a:p>
            <a:r>
              <a:rPr lang="en-US" dirty="0"/>
              <a:t>”Roughly four thousand years ago worship in the Indus Valley revolved around nature.” (Lisa Kemmer). </a:t>
            </a:r>
          </a:p>
          <a:p>
            <a:endParaRPr lang="en-US" dirty="0"/>
          </a:p>
          <a:p>
            <a:r>
              <a:rPr lang="en-US" dirty="0"/>
              <a:t>Nature can be found on the seals; animals which are represented on the seals mostly are: unicorns, short-horned bulls, Zebus, rhinoceroses, goat-antelope mix, bull-antelope mix, tigers, buffaloes, hares, elephants and goats. (ThoughtCo). </a:t>
            </a:r>
          </a:p>
          <a:p>
            <a:endParaRPr lang="en-US" dirty="0"/>
          </a:p>
          <a:p>
            <a:r>
              <a:rPr lang="en-US" dirty="0"/>
              <a:t>”Early seals from the Indus Valley cities (ca 3000 BCE) depict the tree as a powerful symbol of abundance.” (Chapple) </a:t>
            </a:r>
          </a:p>
          <a:p>
            <a:endParaRPr lang="en-US" dirty="0"/>
          </a:p>
          <a:p>
            <a:r>
              <a:rPr lang="en-US" dirty="0"/>
              <a:t> </a:t>
            </a:r>
          </a:p>
        </p:txBody>
      </p:sp>
      <p:sp>
        <p:nvSpPr>
          <p:cNvPr id="4" name="Slide Number Placeholder 3"/>
          <p:cNvSpPr>
            <a:spLocks noGrp="1"/>
          </p:cNvSpPr>
          <p:nvPr>
            <p:ph type="sldNum" sz="quarter" idx="5"/>
          </p:nvPr>
        </p:nvSpPr>
        <p:spPr/>
        <p:txBody>
          <a:bodyPr/>
          <a:lstStyle/>
          <a:p>
            <a:fld id="{5F2293F2-C45A-6E4D-B689-5C80FE8443A6}" type="slidenum">
              <a:rPr lang="en-US" smtClean="0"/>
              <a:t>3</a:t>
            </a:fld>
            <a:endParaRPr lang="en-US" dirty="0"/>
          </a:p>
        </p:txBody>
      </p:sp>
    </p:spTree>
    <p:extLst>
      <p:ext uri="{BB962C8B-B14F-4D97-AF65-F5344CB8AC3E}">
        <p14:creationId xmlns:p14="http://schemas.microsoft.com/office/powerpoint/2010/main" val="28884834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Yajna sacrifice began around 1,000 BCE. </a:t>
            </a:r>
          </a:p>
          <a:p>
            <a:endParaRPr lang="en-US" dirty="0"/>
          </a:p>
          <a:p>
            <a:r>
              <a:rPr lang="en-US" dirty="0"/>
              <a:t>One practice which was held during worship was a practice called Yajna – which is a fire sacrifice – Hindu’s would use the fire sacrifice to give gifts to the gods – the propitiation was used to appease the gods. </a:t>
            </a:r>
          </a:p>
          <a:p>
            <a:endParaRPr lang="en-US" dirty="0"/>
          </a:p>
          <a:p>
            <a:r>
              <a:rPr lang="en-US" dirty="0"/>
              <a:t>Many of the Hindu’s would sacrifice animals to again appease the gods and would give them to Agni, the sacrifice of animals was important and animals like horses and cows was seen as the biggest appreciation of the gods. </a:t>
            </a:r>
          </a:p>
          <a:p>
            <a:endParaRPr lang="en-US" dirty="0"/>
          </a:p>
          <a:p>
            <a:r>
              <a:rPr lang="en-US" dirty="0"/>
              <a:t>“Vedic texts reveal the historic shift from more barbaric times, when cows were killed to a more enlightened time of “preserving their lives.” (Lisa Kemmer). </a:t>
            </a:r>
          </a:p>
          <a:p>
            <a:endParaRPr lang="en-US" dirty="0"/>
          </a:p>
          <a:p>
            <a:r>
              <a:rPr lang="en-US" dirty="0"/>
              <a:t>However, this does not show a good environmental ethic because of the killing of animals, however there was a banning on sacrifice of cattle because they are now seen as sacred animals. </a:t>
            </a:r>
          </a:p>
          <a:p>
            <a:endParaRPr lang="en-US" dirty="0"/>
          </a:p>
          <a:p>
            <a:r>
              <a:rPr lang="en-US" dirty="0"/>
              <a:t>The hymns show that nature as a comparison between nature as a father and mother, two twins and two goddesses. The text ends with a praise to the sky and earth, then a request which states “grant us great fame and high soverenity, by which we may extend our rule over the peoples forever. Give us enormous force.” Rig Veda 1; 160; 1-5 (Sky and Earth) the Sun is also divinized. </a:t>
            </a:r>
          </a:p>
          <a:p>
            <a:endParaRPr lang="en-US" dirty="0"/>
          </a:p>
          <a:p>
            <a:r>
              <a:rPr lang="en-US" dirty="0"/>
              <a:t>”Surviving hymns, contained in the Rig Veda, “express a sense of the vastness and brilliance of nature.” (Lisa Kemmer). </a:t>
            </a:r>
          </a:p>
          <a:p>
            <a:endParaRPr lang="en-US" dirty="0"/>
          </a:p>
          <a:p>
            <a:r>
              <a:rPr lang="en-US" dirty="0"/>
              <a:t>Another hymn states “may you continue to support all races and nations, may you protect us from all your anger. And may no one exploit and subjugate your children.” Atharvaveda 12:1:11 (Hymn to Mother Earth) </a:t>
            </a:r>
          </a:p>
          <a:p>
            <a:endParaRPr lang="en-US" dirty="0"/>
          </a:p>
          <a:p>
            <a:r>
              <a:rPr lang="en-US" dirty="0"/>
              <a:t>Some might say that because nature is divinized but others can say that it portrays a anthropocentric view because of what nature can do for humans for example asking for protection from the forces of nature, and not what humans can do to protect nature. </a:t>
            </a:r>
          </a:p>
          <a:p>
            <a:endParaRPr lang="en-US" dirty="0"/>
          </a:p>
          <a:p>
            <a:r>
              <a:rPr lang="en-US" dirty="0"/>
              <a:t>“the Aranyaka, or “forest books,” contain religious wisdom accumulated during retreats in remote unsettled religions… Vedic people viewed the natural world as a window to the spiritual world.” (Lisa Kemmer).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5F2293F2-C45A-6E4D-B689-5C80FE8443A6}" type="slidenum">
              <a:rPr lang="en-US" smtClean="0"/>
              <a:t>4</a:t>
            </a:fld>
            <a:endParaRPr lang="en-US" dirty="0"/>
          </a:p>
        </p:txBody>
      </p:sp>
    </p:spTree>
    <p:extLst>
      <p:ext uri="{BB962C8B-B14F-4D97-AF65-F5344CB8AC3E}">
        <p14:creationId xmlns:p14="http://schemas.microsoft.com/office/powerpoint/2010/main" val="3013309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Assisi Declaration – “Mundaka Upanishad the divine is described as follows: “fire is his head, his eyes are the moon and the sun; the regions of space are his ears, his voice the revealed Veda; the wind is his breath, his heart is the entire universe; the earth is his footstool; truly he is the inner soul of all.” (Dr. Karan Singh, 1986). </a:t>
            </a:r>
          </a:p>
          <a:p>
            <a:endParaRPr lang="en-US" dirty="0"/>
          </a:p>
          <a:p>
            <a:r>
              <a:rPr lang="en-US" dirty="0"/>
              <a:t>The atman is deified as being a soul, every being has an atman </a:t>
            </a:r>
          </a:p>
          <a:p>
            <a:endParaRPr lang="en-US" dirty="0"/>
          </a:p>
          <a:p>
            <a:r>
              <a:rPr lang="en-US" dirty="0"/>
              <a:t>Brahman can be defined as the divine essence or as god </a:t>
            </a:r>
          </a:p>
          <a:p>
            <a:endParaRPr lang="en-US" dirty="0"/>
          </a:p>
          <a:p>
            <a:r>
              <a:rPr lang="en-US" dirty="0"/>
              <a:t>Atman as brahman means the soul is the same as brahman and everything is connected, this means that everything is one –tying in with the monistic view that everything is one. </a:t>
            </a:r>
          </a:p>
          <a:p>
            <a:endParaRPr lang="en-US" dirty="0"/>
          </a:p>
          <a:p>
            <a:r>
              <a:rPr lang="en-US" dirty="0"/>
              <a:t>“because animals hold something of God, Hindus are called to give other species not only respect, but reverence.” (Lisa Kemmer). </a:t>
            </a:r>
          </a:p>
          <a:p>
            <a:endParaRPr lang="en-US" dirty="0"/>
          </a:p>
          <a:p>
            <a:r>
              <a:rPr lang="en-US" dirty="0"/>
              <a:t>Kemmer states “ Indian religious traditions cultivate humility, reverence and awe by “seeing God everywhere.” (Lisa Kemmer). </a:t>
            </a:r>
          </a:p>
          <a:p>
            <a:endParaRPr lang="en-US" dirty="0"/>
          </a:p>
          <a:p>
            <a:r>
              <a:rPr lang="en-US" dirty="0"/>
              <a:t>The Upanishads demonstrate different ideas and concerns compared to the Vedas</a:t>
            </a:r>
          </a:p>
          <a:p>
            <a:endParaRPr lang="en-US" dirty="0"/>
          </a:p>
          <a:p>
            <a:r>
              <a:rPr lang="en-US" dirty="0"/>
              <a:t>Karma, Samara and Moksha (liberation) are introduced in the Upanishadic period. The ideas are portrayed as a cycle karma is something that happens when people do good or bad things and the same things happens to them. Samsara is a cycle of rebirth, this happens to every being; animals even have the chance to be reborn into a human and have the chanced to be spiritually awakened. </a:t>
            </a:r>
          </a:p>
          <a:p>
            <a:endParaRPr lang="en-US" dirty="0"/>
          </a:p>
          <a:p>
            <a:r>
              <a:rPr lang="en-US" dirty="0"/>
              <a:t>Moksha is the end of the cycle of samsara. It can be called liberation and can be defined as being spiritually awakened, this is achieved through the knowledge that the atman is brahman instead of knowledge and an experience. </a:t>
            </a:r>
          </a:p>
          <a:p>
            <a:endParaRPr lang="en-US" dirty="0"/>
          </a:p>
          <a:p>
            <a:r>
              <a:rPr lang="en-US" dirty="0"/>
              <a:t>Reincarnation (samsara) “creates a bond between every living being and diminishes our tendency to view ourselves as an individual.” (Lisa Kemmer). </a:t>
            </a:r>
          </a:p>
          <a:p>
            <a:endParaRPr lang="en-US" dirty="0"/>
          </a:p>
          <a:p>
            <a:r>
              <a:rPr lang="en-US" dirty="0"/>
              <a:t>“Reincarnation requires Hindus to see themselves in every living being, and to see every living being in Self, supporting and fostering ahimsa.” (Lisa Kemmer). </a:t>
            </a:r>
          </a:p>
          <a:p>
            <a:endParaRPr lang="en-US" dirty="0"/>
          </a:p>
          <a:p>
            <a:r>
              <a:rPr lang="en-US" dirty="0"/>
              <a:t>The atman is unchanging and constant and is the inner most presence. </a:t>
            </a:r>
          </a:p>
          <a:p>
            <a:endParaRPr lang="en-US" dirty="0"/>
          </a:p>
          <a:p>
            <a:r>
              <a:rPr lang="en-US" dirty="0"/>
              <a:t>Brahman is the divine essence of the universe and pervades it. </a:t>
            </a:r>
          </a:p>
          <a:p>
            <a:endParaRPr lang="en-US" dirty="0"/>
          </a:p>
          <a:p>
            <a:r>
              <a:rPr lang="en-US" dirty="0"/>
              <a:t>The self is divine and everything that exists has an element of the divine spark of brahman </a:t>
            </a:r>
          </a:p>
          <a:p>
            <a:endParaRPr lang="en-US" dirty="0"/>
          </a:p>
          <a:p>
            <a:r>
              <a:rPr lang="en-US" dirty="0"/>
              <a:t>Advaita Vedanta tradition is ancient and states that there is a non-dualistic philosophy – thought and created by Sankara </a:t>
            </a:r>
          </a:p>
          <a:p>
            <a:endParaRPr lang="en-US" dirty="0"/>
          </a:p>
          <a:p>
            <a:r>
              <a:rPr lang="en-US" dirty="0"/>
              <a:t>When people cannot see the material world this means that they see only brahman and achieve moksha. </a:t>
            </a:r>
          </a:p>
          <a:p>
            <a:endParaRPr lang="en-US" dirty="0"/>
          </a:p>
        </p:txBody>
      </p:sp>
      <p:sp>
        <p:nvSpPr>
          <p:cNvPr id="4" name="Slide Number Placeholder 3"/>
          <p:cNvSpPr>
            <a:spLocks noGrp="1"/>
          </p:cNvSpPr>
          <p:nvPr>
            <p:ph type="sldNum" sz="quarter" idx="5"/>
          </p:nvPr>
        </p:nvSpPr>
        <p:spPr/>
        <p:txBody>
          <a:bodyPr/>
          <a:lstStyle/>
          <a:p>
            <a:fld id="{5F2293F2-C45A-6E4D-B689-5C80FE8443A6}" type="slidenum">
              <a:rPr lang="en-US" smtClean="0"/>
              <a:t>5</a:t>
            </a:fld>
            <a:endParaRPr lang="en-US" dirty="0"/>
          </a:p>
        </p:txBody>
      </p:sp>
    </p:spTree>
    <p:extLst>
      <p:ext uri="{BB962C8B-B14F-4D97-AF65-F5344CB8AC3E}">
        <p14:creationId xmlns:p14="http://schemas.microsoft.com/office/powerpoint/2010/main" val="3272913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Ahimsa – Non-injury – non-violence is considered the highest dharma. </a:t>
            </a:r>
          </a:p>
          <a:p>
            <a:endParaRPr lang="en-US" dirty="0"/>
          </a:p>
          <a:p>
            <a:r>
              <a:rPr lang="en-US" dirty="0"/>
              <a:t>Ahimsa ties into the doctrines of karma and samsara. </a:t>
            </a:r>
          </a:p>
          <a:p>
            <a:endParaRPr lang="en-US" dirty="0"/>
          </a:p>
          <a:p>
            <a:r>
              <a:rPr lang="en-US" dirty="0"/>
              <a:t>The transmigration of the soul – creating a link between all life forms which means that everything deserves and is worthy of respect and gratitude. </a:t>
            </a:r>
          </a:p>
          <a:p>
            <a:endParaRPr lang="en-US" dirty="0"/>
          </a:p>
          <a:p>
            <a:r>
              <a:rPr lang="en-US" dirty="0"/>
              <a:t>“Ahimsa is the first and foremost ethical principle of every Hindu. Who is required to abstain “from causing hurt or harm to all beings.” (Lisa Kemmer). </a:t>
            </a:r>
          </a:p>
          <a:p>
            <a:endParaRPr lang="en-US" dirty="0"/>
          </a:p>
          <a:p>
            <a:r>
              <a:rPr lang="en-US" dirty="0"/>
              <a:t>”Ahimsa is the absence of even a desire to do harm to any living being, in thought, word, or deed.” (Lisa Kemmer). </a:t>
            </a:r>
          </a:p>
          <a:p>
            <a:endParaRPr lang="en-US" dirty="0"/>
          </a:p>
          <a:p>
            <a:r>
              <a:rPr lang="en-US" dirty="0"/>
              <a:t>“Mahatma Gandhi, likely the most famous Hindu internationally, believed that ahimsa was not only a way of life, “but an eternal quality of truth itself.” (Lisa Kemmer). </a:t>
            </a:r>
          </a:p>
          <a:p>
            <a:endParaRPr lang="en-US" dirty="0"/>
          </a:p>
          <a:p>
            <a:r>
              <a:rPr lang="en-US" dirty="0"/>
              <a:t>Do not romanticize the ideas of ahimsa. </a:t>
            </a:r>
          </a:p>
          <a:p>
            <a:endParaRPr lang="en-US" dirty="0"/>
          </a:p>
          <a:p>
            <a:r>
              <a:rPr lang="en-US" dirty="0"/>
              <a:t>Humans births are considered to be superior to all other births, so this could be considered as an anthropocentric view, it is also considered that if people are bad the can also be reborn into lowly wombs, which is any birth under the human birth. Therefore these ideas are clearly anthropocentric. </a:t>
            </a:r>
          </a:p>
          <a:p>
            <a:endParaRPr lang="en-US" dirty="0"/>
          </a:p>
          <a:p>
            <a:r>
              <a:rPr lang="en-US" dirty="0"/>
              <a:t>On the other hand it can be said that the dharmic texts provide a positive ecological ethic higher than the Vedas, due to the ideas of protection of land, animals, trees and rivers. The idea of ahimsa also holds value of positive ecological ethic, but it means the people should refrain from injuring anything, but this rule might not be achievable. </a:t>
            </a:r>
          </a:p>
          <a:p>
            <a:endParaRPr lang="en-US" dirty="0"/>
          </a:p>
          <a:p>
            <a:r>
              <a:rPr lang="en-US" dirty="0"/>
              <a:t>Overall it could be said that the dharmic texts provide an ambivalent view of an environmental ethic. </a:t>
            </a:r>
          </a:p>
        </p:txBody>
      </p:sp>
      <p:sp>
        <p:nvSpPr>
          <p:cNvPr id="4" name="Slide Number Placeholder 3"/>
          <p:cNvSpPr>
            <a:spLocks noGrp="1"/>
          </p:cNvSpPr>
          <p:nvPr>
            <p:ph type="sldNum" sz="quarter" idx="5"/>
          </p:nvPr>
        </p:nvSpPr>
        <p:spPr/>
        <p:txBody>
          <a:bodyPr/>
          <a:lstStyle/>
          <a:p>
            <a:fld id="{5F2293F2-C45A-6E4D-B689-5C80FE8443A6}" type="slidenum">
              <a:rPr lang="en-US" smtClean="0"/>
              <a:t>6</a:t>
            </a:fld>
            <a:endParaRPr lang="en-US" dirty="0"/>
          </a:p>
        </p:txBody>
      </p:sp>
    </p:spTree>
    <p:extLst>
      <p:ext uri="{BB962C8B-B14F-4D97-AF65-F5344CB8AC3E}">
        <p14:creationId xmlns:p14="http://schemas.microsoft.com/office/powerpoint/2010/main" val="4129597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types of groups considered to be the same as Vaishnavism – the other three groups are Bhaktism – devotion, Shaivism – The devotion of Shiva, Vaishnavism and Shaktism – the worship of the female divine. </a:t>
            </a:r>
          </a:p>
          <a:p>
            <a:endParaRPr lang="en-US" dirty="0"/>
          </a:p>
          <a:p>
            <a:r>
              <a:rPr lang="en-US" dirty="0"/>
              <a:t>The world is revealed as the embodiment of Vishnu and explores the idea the Vishnu is the face of brahman. </a:t>
            </a:r>
          </a:p>
          <a:p>
            <a:endParaRPr lang="en-US" dirty="0"/>
          </a:p>
          <a:p>
            <a:r>
              <a:rPr lang="en-US" dirty="0"/>
              <a:t>“This view clearly holds that man did not spring fully formed to dominate the lesser life forms, but rather evolved out of these forms itself, and is therefore integrally linked to the whole of creation.” (Dr. Karan Singh, 1986). </a:t>
            </a:r>
          </a:p>
          <a:p>
            <a:endParaRPr lang="en-US" dirty="0"/>
          </a:p>
          <a:p>
            <a:r>
              <a:rPr lang="en-US" dirty="0"/>
              <a:t>Bhu Devi ‘Mother Earth.’ is presented as the consort of Vishnu and it is said that Vishnu saved earth from demonic forces. </a:t>
            </a:r>
          </a:p>
          <a:p>
            <a:endParaRPr lang="en-US" dirty="0"/>
          </a:p>
          <a:p>
            <a:r>
              <a:rPr lang="en-US" dirty="0"/>
              <a:t>This means that the theistic teachings may remove the idea of people from helping resolved the ecological crisis. The might think that God has saved the world before and he would do it again. This could provide some difficulty in recruiting Hindu’s to resolve the ecological crisis. </a:t>
            </a:r>
          </a:p>
          <a:p>
            <a:endParaRPr lang="en-US" dirty="0"/>
          </a:p>
          <a:p>
            <a:r>
              <a:rPr lang="en-US" dirty="0"/>
              <a:t>Vishnu and his incarnations – fish, tortoise, bear, boar, half man - half lion. </a:t>
            </a:r>
          </a:p>
        </p:txBody>
      </p:sp>
      <p:sp>
        <p:nvSpPr>
          <p:cNvPr id="4" name="Slide Number Placeholder 3"/>
          <p:cNvSpPr>
            <a:spLocks noGrp="1"/>
          </p:cNvSpPr>
          <p:nvPr>
            <p:ph type="sldNum" sz="quarter" idx="5"/>
          </p:nvPr>
        </p:nvSpPr>
        <p:spPr/>
        <p:txBody>
          <a:bodyPr/>
          <a:lstStyle/>
          <a:p>
            <a:fld id="{5F2293F2-C45A-6E4D-B689-5C80FE8443A6}" type="slidenum">
              <a:rPr lang="en-US" smtClean="0"/>
              <a:t>7</a:t>
            </a:fld>
            <a:endParaRPr lang="en-US" dirty="0"/>
          </a:p>
        </p:txBody>
      </p:sp>
    </p:spTree>
    <p:extLst>
      <p:ext uri="{BB962C8B-B14F-4D97-AF65-F5344CB8AC3E}">
        <p14:creationId xmlns:p14="http://schemas.microsoft.com/office/powerpoint/2010/main" val="4121639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”Refusing flesh “is considered both appropriate conduct and one’s dharma.” (Lisa Kemmer). </a:t>
            </a:r>
          </a:p>
          <a:p>
            <a:endParaRPr lang="en-US" dirty="0"/>
          </a:p>
          <a:p>
            <a:r>
              <a:rPr lang="en-US" dirty="0"/>
              <a:t>Lisa Kemmer states that “for many Hindus, “wanton killing of animals is little better than murder, and meat eating is little better than cannibalism.” </a:t>
            </a:r>
          </a:p>
          <a:p>
            <a:endParaRPr lang="en-US" dirty="0"/>
          </a:p>
          <a:p>
            <a:r>
              <a:rPr lang="en-US" dirty="0"/>
              <a:t>“the butcher, farmer, rancher, consumer and killers of animals fail to practice ahimsa.” (Lisa Kemmer). </a:t>
            </a:r>
          </a:p>
          <a:p>
            <a:endParaRPr lang="en-US" dirty="0"/>
          </a:p>
          <a:p>
            <a:r>
              <a:rPr lang="en-US" dirty="0"/>
              <a:t>“Hindu religious traditions teach followers to avoid occupations that harm animals, to avoid eating flesh, and to speak out against animal exploitation. The Manu Smriti, a critical and foundational Hindu text, rejects occupations in agriculture because they cause “injury to many beings.” (Lisa Kemmer). </a:t>
            </a:r>
          </a:p>
          <a:p>
            <a:endParaRPr lang="en-US" dirty="0"/>
          </a:p>
          <a:p>
            <a:endParaRPr lang="en-US" dirty="0"/>
          </a:p>
        </p:txBody>
      </p:sp>
      <p:sp>
        <p:nvSpPr>
          <p:cNvPr id="4" name="Slide Number Placeholder 3"/>
          <p:cNvSpPr>
            <a:spLocks noGrp="1"/>
          </p:cNvSpPr>
          <p:nvPr>
            <p:ph type="sldNum" sz="quarter" idx="5"/>
          </p:nvPr>
        </p:nvSpPr>
        <p:spPr/>
        <p:txBody>
          <a:bodyPr/>
          <a:lstStyle/>
          <a:p>
            <a:fld id="{5F2293F2-C45A-6E4D-B689-5C80FE8443A6}" type="slidenum">
              <a:rPr lang="en-US" smtClean="0"/>
              <a:t>8</a:t>
            </a:fld>
            <a:endParaRPr lang="en-US" dirty="0"/>
          </a:p>
        </p:txBody>
      </p:sp>
    </p:spTree>
    <p:extLst>
      <p:ext uri="{BB962C8B-B14F-4D97-AF65-F5344CB8AC3E}">
        <p14:creationId xmlns:p14="http://schemas.microsoft.com/office/powerpoint/2010/main" val="2748378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the earth and gods nurture us, so must we nurture others who are in need – whether a Brahman cow or Barkudia Skink.” (Lisa Kemmer). </a:t>
            </a:r>
          </a:p>
          <a:p>
            <a:endParaRPr lang="en-US" dirty="0"/>
          </a:p>
          <a:p>
            <a:r>
              <a:rPr lang="en-US" dirty="0"/>
              <a:t>“He is mighty and powerful, can fly through the air, roar like thunder and wreak havoc with his exceptional tail.” (Hanuman, Lisa Kemmer). </a:t>
            </a:r>
          </a:p>
          <a:p>
            <a:endParaRPr lang="en-US" dirty="0"/>
          </a:p>
          <a:p>
            <a:r>
              <a:rPr lang="en-US" dirty="0"/>
              <a:t>“Hanuman turned into a cat to find Rama’s wife within the Ramayana.” (Lisa Kemmer). </a:t>
            </a:r>
          </a:p>
        </p:txBody>
      </p:sp>
      <p:sp>
        <p:nvSpPr>
          <p:cNvPr id="4" name="Slide Number Placeholder 3"/>
          <p:cNvSpPr>
            <a:spLocks noGrp="1"/>
          </p:cNvSpPr>
          <p:nvPr>
            <p:ph type="sldNum" sz="quarter" idx="5"/>
          </p:nvPr>
        </p:nvSpPr>
        <p:spPr/>
        <p:txBody>
          <a:bodyPr/>
          <a:lstStyle/>
          <a:p>
            <a:fld id="{5F2293F2-C45A-6E4D-B689-5C80FE8443A6}" type="slidenum">
              <a:rPr lang="en-US" smtClean="0"/>
              <a:t>9</a:t>
            </a:fld>
            <a:endParaRPr lang="en-US" dirty="0"/>
          </a:p>
        </p:txBody>
      </p:sp>
    </p:spTree>
    <p:extLst>
      <p:ext uri="{BB962C8B-B14F-4D97-AF65-F5344CB8AC3E}">
        <p14:creationId xmlns:p14="http://schemas.microsoft.com/office/powerpoint/2010/main" val="1475883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”Krishna is associated with cattle.” (Lisa Kemmer) </a:t>
            </a:r>
          </a:p>
          <a:p>
            <a:endParaRPr lang="en-US" dirty="0"/>
          </a:p>
          <a:p>
            <a:r>
              <a:rPr lang="en-US" dirty="0"/>
              <a:t>“Krishna is represented as growing up with cattle and calves. In one story it states “Krishna’s youthful attention does lapse, and in one story the frightened cattle are threatened by a forest fire, of course, Krishna comes to their rescue. He takes his duties as a cowherd seriously, and the gentle bovines are soon safe.” (Lisa Kemmer). </a:t>
            </a:r>
          </a:p>
          <a:p>
            <a:endParaRPr lang="en-US" dirty="0"/>
          </a:p>
          <a:p>
            <a:r>
              <a:rPr lang="en-US" dirty="0"/>
              <a:t>“Care for Cows – 300 needy cows – “volunteers at this sanctuary provide “hay, flour, fresh grass, medical attention” and safe haven for “abandoned cows, bulls, retired oxen, and orphaned calves.” (Lisa Kemmer). </a:t>
            </a:r>
          </a:p>
          <a:p>
            <a:endParaRPr lang="en-US" dirty="0"/>
          </a:p>
          <a:p>
            <a:r>
              <a:rPr lang="en-US" dirty="0"/>
              <a:t>“Shiva is surrounded by snakes a cobra often hangs from his neck. The cobra, though deadly, is a symbol of positive characteristics. Coiled before striking, the cobra represents latent energy, the source of spiritual endeavor and advancement.” (Lisa Kemmer). </a:t>
            </a:r>
          </a:p>
          <a:p>
            <a:endParaRPr lang="en-US" dirty="0"/>
          </a:p>
          <a:p>
            <a:r>
              <a:rPr lang="en-US" dirty="0"/>
              <a:t>In the Ramayana “Rama’s army is composed almost exclusively of bears and monkeys.” (Lisa Kemmer). </a:t>
            </a:r>
          </a:p>
        </p:txBody>
      </p:sp>
      <p:sp>
        <p:nvSpPr>
          <p:cNvPr id="4" name="Slide Number Placeholder 3"/>
          <p:cNvSpPr>
            <a:spLocks noGrp="1"/>
          </p:cNvSpPr>
          <p:nvPr>
            <p:ph type="sldNum" sz="quarter" idx="5"/>
          </p:nvPr>
        </p:nvSpPr>
        <p:spPr/>
        <p:txBody>
          <a:bodyPr/>
          <a:lstStyle/>
          <a:p>
            <a:fld id="{5F2293F2-C45A-6E4D-B689-5C80FE8443A6}" type="slidenum">
              <a:rPr lang="en-US" smtClean="0"/>
              <a:t>10</a:t>
            </a:fld>
            <a:endParaRPr lang="en-US" dirty="0"/>
          </a:p>
        </p:txBody>
      </p:sp>
    </p:spTree>
    <p:extLst>
      <p:ext uri="{BB962C8B-B14F-4D97-AF65-F5344CB8AC3E}">
        <p14:creationId xmlns:p14="http://schemas.microsoft.com/office/powerpoint/2010/main" val="30052122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Brahman – goose/swan </a:t>
            </a:r>
          </a:p>
          <a:p>
            <a:endParaRPr lang="en-US" dirty="0"/>
          </a:p>
          <a:p>
            <a:r>
              <a:rPr lang="en-US" dirty="0"/>
              <a:t>Skanda/Parvati/Kali – Peacock with a rooster emblem. </a:t>
            </a:r>
          </a:p>
          <a:p>
            <a:endParaRPr lang="en-US" dirty="0"/>
          </a:p>
          <a:p>
            <a:r>
              <a:rPr lang="en-US" dirty="0"/>
              <a:t>Ganesha – Mouse/rat </a:t>
            </a:r>
          </a:p>
          <a:p>
            <a:endParaRPr lang="en-US" dirty="0"/>
          </a:p>
          <a:p>
            <a:r>
              <a:rPr lang="en-US" dirty="0"/>
              <a:t>Durga – lion </a:t>
            </a:r>
          </a:p>
          <a:p>
            <a:endParaRPr lang="en-US" dirty="0"/>
          </a:p>
          <a:p>
            <a:r>
              <a:rPr lang="en-US" dirty="0"/>
              <a:t>Vishnu – rides upon a bird, half virtue, half man, named “wings  of Speech.” (Lisa Kemmer) </a:t>
            </a:r>
          </a:p>
          <a:p>
            <a:endParaRPr lang="en-US" dirty="0"/>
          </a:p>
          <a:p>
            <a:r>
              <a:rPr lang="en-US" dirty="0"/>
              <a:t>Shiva – Nandi – Bull </a:t>
            </a:r>
          </a:p>
          <a:p>
            <a:endParaRPr lang="en-US" dirty="0"/>
          </a:p>
          <a:p>
            <a:r>
              <a:rPr lang="en-US" dirty="0"/>
              <a:t>It can be viewed however that the animals that are used for transport are exploited, due to the fact there are no stories about how they are treated in an eco-friendly way, although what is described is that they are used for transport and not how they are treated as animals to be free and not exploited by the deities.</a:t>
            </a:r>
          </a:p>
        </p:txBody>
      </p:sp>
      <p:sp>
        <p:nvSpPr>
          <p:cNvPr id="4" name="Slide Number Placeholder 3"/>
          <p:cNvSpPr>
            <a:spLocks noGrp="1"/>
          </p:cNvSpPr>
          <p:nvPr>
            <p:ph type="sldNum" sz="quarter" idx="5"/>
          </p:nvPr>
        </p:nvSpPr>
        <p:spPr/>
        <p:txBody>
          <a:bodyPr/>
          <a:lstStyle/>
          <a:p>
            <a:fld id="{5F2293F2-C45A-6E4D-B689-5C80FE8443A6}" type="slidenum">
              <a:rPr lang="en-US" smtClean="0"/>
              <a:t>11</a:t>
            </a:fld>
            <a:endParaRPr lang="en-US" dirty="0"/>
          </a:p>
        </p:txBody>
      </p:sp>
    </p:spTree>
    <p:extLst>
      <p:ext uri="{BB962C8B-B14F-4D97-AF65-F5344CB8AC3E}">
        <p14:creationId xmlns:p14="http://schemas.microsoft.com/office/powerpoint/2010/main" val="3931793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the population growth within India there has been an overcrowding issue resulting in animals living in neglectful conditions, meaning that there is hardly no space for the animals within Indian society. </a:t>
            </a:r>
          </a:p>
          <a:p>
            <a:endParaRPr lang="en-US" dirty="0"/>
          </a:p>
          <a:p>
            <a:endParaRPr lang="en-US" dirty="0"/>
          </a:p>
        </p:txBody>
      </p:sp>
      <p:sp>
        <p:nvSpPr>
          <p:cNvPr id="4" name="Slide Number Placeholder 3"/>
          <p:cNvSpPr>
            <a:spLocks noGrp="1"/>
          </p:cNvSpPr>
          <p:nvPr>
            <p:ph type="sldNum" sz="quarter" idx="5"/>
          </p:nvPr>
        </p:nvSpPr>
        <p:spPr/>
        <p:txBody>
          <a:bodyPr/>
          <a:lstStyle/>
          <a:p>
            <a:fld id="{5F2293F2-C45A-6E4D-B689-5C80FE8443A6}" type="slidenum">
              <a:rPr lang="en-US" smtClean="0"/>
              <a:t>12</a:t>
            </a:fld>
            <a:endParaRPr lang="en-US" dirty="0"/>
          </a:p>
        </p:txBody>
      </p:sp>
    </p:spTree>
    <p:extLst>
      <p:ext uri="{BB962C8B-B14F-4D97-AF65-F5344CB8AC3E}">
        <p14:creationId xmlns:p14="http://schemas.microsoft.com/office/powerpoint/2010/main" val="1862824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seven main rivers which are worshipped in the Hinduism, these are … </a:t>
            </a:r>
          </a:p>
          <a:p>
            <a:endParaRPr lang="en-US" dirty="0"/>
          </a:p>
          <a:p>
            <a:r>
              <a:rPr lang="en-US" dirty="0"/>
              <a:t>“Hindus also undertake long pilgrimages to visit holy sites, such as sacred mountains and rivers.” (Lisa Kemmer). </a:t>
            </a:r>
          </a:p>
          <a:p>
            <a:endParaRPr lang="en-US" dirty="0"/>
          </a:p>
          <a:p>
            <a:r>
              <a:rPr lang="en-US" dirty="0"/>
              <a:t>“Forest and groves were considered sacred, and flowering trees received special reverence… different trees and plants were also associated in the Hindu pantheon.” (Dr. Karan Singh, 1986). </a:t>
            </a:r>
          </a:p>
          <a:p>
            <a:endParaRPr lang="en-US" dirty="0"/>
          </a:p>
          <a:p>
            <a:r>
              <a:rPr lang="en-US" dirty="0"/>
              <a:t>“Various trees, fruits and plants have special significance in Hindu rituals.” (Dr. Karan Singh, 1986). </a:t>
            </a:r>
          </a:p>
          <a:p>
            <a:endParaRPr lang="en-US" dirty="0"/>
          </a:p>
          <a:p>
            <a:r>
              <a:rPr lang="en-US" dirty="0"/>
              <a:t>“Rivers are also important to Hindus because they represent passage ways (thirta) to the divine, ways of “crossing over” in to another realm.” (Lisa Kemmer). </a:t>
            </a:r>
          </a:p>
          <a:p>
            <a:endParaRPr lang="en-US" dirty="0"/>
          </a:p>
          <a:p>
            <a:r>
              <a:rPr lang="en-US" dirty="0"/>
              <a:t>“The mighty Ganges river, sacred to the people of India for centuries and a preferred place for spreading the ashes of the dead, is also a goddess called Ganga.” (Lisa Kemmer). “Ganges – a goddess originating from the top of Shiva’s head in the Himalayan mountains” (Chapple).</a:t>
            </a:r>
          </a:p>
          <a:p>
            <a:endParaRPr lang="en-US" dirty="0"/>
          </a:p>
          <a:p>
            <a:r>
              <a:rPr lang="en-US" dirty="0"/>
              <a:t>“India has a long history of forest protection.. To the modern Chipko movement, wherein women have staved off forest destruction by surrounding trees with their own bodies.” (Chapple) </a:t>
            </a:r>
          </a:p>
          <a:p>
            <a:endParaRPr lang="en-US" dirty="0"/>
          </a:p>
          <a:p>
            <a:r>
              <a:rPr lang="en-US" dirty="0"/>
              <a:t>Ganges – one of the most polluted rivers in the world and one of the most sacred. – Vice News. </a:t>
            </a:r>
          </a:p>
          <a:p>
            <a:endParaRPr lang="en-US" dirty="0"/>
          </a:p>
          <a:p>
            <a:r>
              <a:rPr lang="en-US" dirty="0"/>
              <a:t>The Ganges is the main water source for 500 million people. However in Varanasi dead bodies are burned and returned to the river and this means to Hindu’s that the person will escape reincarnation. In Kanpur one hundred and fifty million liters per day of sewage is released into the Ganges and this is one million people waste. In Kanpur tanneries also release toxic chemicals into the river and this is also being released into the main water source for 500 million people. </a:t>
            </a:r>
          </a:p>
          <a:p>
            <a:endParaRPr lang="en-US" dirty="0"/>
          </a:p>
          <a:p>
            <a:r>
              <a:rPr lang="en-US" dirty="0"/>
              <a:t>“waste – water, also contaminated discharge form TB hospital, tuberculosis hospitals are released into the water system, meaning that people are at risk of catching cholera, typhoid and viral diahorriea. </a:t>
            </a:r>
          </a:p>
          <a:p>
            <a:endParaRPr lang="en-US" dirty="0"/>
          </a:p>
          <a:p>
            <a:r>
              <a:rPr lang="en-US" dirty="0"/>
              <a:t>Clean up initiatives – Multi billion clean up which started in 2014 however it did not make any difference, in 2014 the Prime Minister launched a National Mission for Clean Ganges. A 3 billion dollar initiative which was a breeding programme to allow flesh eating turtles to be released into the Ganges to eat decomposing bodies. 205 million dollars has been spent however the environmental court of India called it a failure and stated that nothing has been cleaned so far. </a:t>
            </a:r>
          </a:p>
          <a:p>
            <a:endParaRPr lang="en-US" dirty="0"/>
          </a:p>
          <a:p>
            <a:r>
              <a:rPr lang="en-US" dirty="0"/>
              <a:t>Another initiative introduced was that the Ganges was given legal personhood status, however this was purely symbolic and the Supreme court of India stopped the status before it happened although there was no law suits introduced. </a:t>
            </a:r>
          </a:p>
          <a:p>
            <a:endParaRPr lang="en-US" dirty="0"/>
          </a:p>
          <a:p>
            <a:r>
              <a:rPr lang="en-US" dirty="0"/>
              <a:t>Some Hindus think that the river is so holy it is basically self cleaning.  For Instance “B.D. Tripathi – National Ganga River Basin Authority states that “if you drink the water, then it will help improve your health.” Furthermore he states “if 60-80% more water is introduced in to the Ganges then it will improve its pollution problem.” (Vice News). </a:t>
            </a:r>
          </a:p>
          <a:p>
            <a:endParaRPr lang="en-US" dirty="0"/>
          </a:p>
          <a:p>
            <a:r>
              <a:rPr lang="en-US" dirty="0"/>
              <a:t>“What is needed today is to remind ourselves that nature cannot be destroyed without mankind ultimately being destroyed itself.” (Dr Karan Singh, 1986) </a:t>
            </a:r>
          </a:p>
          <a:p>
            <a:endParaRPr lang="en-US" dirty="0"/>
          </a:p>
          <a:p>
            <a:r>
              <a:rPr lang="en-US" dirty="0"/>
              <a:t>“This earth, so touchingly looked upon in the Hindu view as the Universal Mother.” (Dr Karan Singh, 1986) </a:t>
            </a:r>
          </a:p>
          <a:p>
            <a:endParaRPr lang="en-US" dirty="0"/>
          </a:p>
          <a:p>
            <a:r>
              <a:rPr lang="en-US" dirty="0"/>
              <a:t>What is needed to remember is the “ancient Hindu dictum “the earth is our mother and we are all her children.” (Dr. Karan Singh, 1986). </a:t>
            </a:r>
          </a:p>
          <a:p>
            <a:endParaRPr lang="en-US" dirty="0"/>
          </a:p>
        </p:txBody>
      </p:sp>
      <p:sp>
        <p:nvSpPr>
          <p:cNvPr id="4" name="Slide Number Placeholder 3"/>
          <p:cNvSpPr>
            <a:spLocks noGrp="1"/>
          </p:cNvSpPr>
          <p:nvPr>
            <p:ph type="sldNum" sz="quarter" idx="5"/>
          </p:nvPr>
        </p:nvSpPr>
        <p:spPr/>
        <p:txBody>
          <a:bodyPr/>
          <a:lstStyle/>
          <a:p>
            <a:fld id="{5F2293F2-C45A-6E4D-B689-5C80FE8443A6}" type="slidenum">
              <a:rPr lang="en-US" smtClean="0"/>
              <a:t>13</a:t>
            </a:fld>
            <a:endParaRPr lang="en-US" dirty="0"/>
          </a:p>
        </p:txBody>
      </p:sp>
    </p:spTree>
    <p:extLst>
      <p:ext uri="{BB962C8B-B14F-4D97-AF65-F5344CB8AC3E}">
        <p14:creationId xmlns:p14="http://schemas.microsoft.com/office/powerpoint/2010/main" val="3006273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Overall, Hinduism and the ecological crisis has been proven to overall been ambivalent, this is due to the fact that there is not solid evidence that Hinduism is inherently green. </a:t>
            </a:r>
          </a:p>
        </p:txBody>
      </p:sp>
      <p:sp>
        <p:nvSpPr>
          <p:cNvPr id="4" name="Slide Number Placeholder 3"/>
          <p:cNvSpPr>
            <a:spLocks noGrp="1"/>
          </p:cNvSpPr>
          <p:nvPr>
            <p:ph type="sldNum" sz="quarter" idx="5"/>
          </p:nvPr>
        </p:nvSpPr>
        <p:spPr/>
        <p:txBody>
          <a:bodyPr/>
          <a:lstStyle/>
          <a:p>
            <a:fld id="{5F2293F2-C45A-6E4D-B689-5C80FE8443A6}" type="slidenum">
              <a:rPr lang="en-US" smtClean="0"/>
              <a:t>14</a:t>
            </a:fld>
            <a:endParaRPr lang="en-US" dirty="0"/>
          </a:p>
        </p:txBody>
      </p:sp>
    </p:spTree>
    <p:extLst>
      <p:ext uri="{BB962C8B-B14F-4D97-AF65-F5344CB8AC3E}">
        <p14:creationId xmlns:p14="http://schemas.microsoft.com/office/powerpoint/2010/main" val="31525901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2293F2-C45A-6E4D-B689-5C80FE8443A6}" type="slidenum">
              <a:rPr lang="en-US" smtClean="0"/>
              <a:t>15</a:t>
            </a:fld>
            <a:endParaRPr lang="en-US" dirty="0"/>
          </a:p>
        </p:txBody>
      </p:sp>
    </p:spTree>
    <p:extLst>
      <p:ext uri="{BB962C8B-B14F-4D97-AF65-F5344CB8AC3E}">
        <p14:creationId xmlns:p14="http://schemas.microsoft.com/office/powerpoint/2010/main" val="1035913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18CC5-E940-844C-9850-369750AAF3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0737BF2-56B1-8243-B516-E87467019B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0AFA0A2-D6F1-CF42-AA93-26DD4913B700}"/>
              </a:ext>
            </a:extLst>
          </p:cNvPr>
          <p:cNvSpPr>
            <a:spLocks noGrp="1"/>
          </p:cNvSpPr>
          <p:nvPr>
            <p:ph type="dt" sz="half" idx="10"/>
          </p:nvPr>
        </p:nvSpPr>
        <p:spPr/>
        <p:txBody>
          <a:bodyPr/>
          <a:lstStyle/>
          <a:p>
            <a:fld id="{9B7C9B30-06DD-A147-9CD6-0510F757A884}" type="datetimeFigureOut">
              <a:rPr lang="en-US" smtClean="0"/>
              <a:t>4/30/19</a:t>
            </a:fld>
            <a:endParaRPr lang="en-US" dirty="0"/>
          </a:p>
        </p:txBody>
      </p:sp>
      <p:sp>
        <p:nvSpPr>
          <p:cNvPr id="5" name="Footer Placeholder 4">
            <a:extLst>
              <a:ext uri="{FF2B5EF4-FFF2-40B4-BE49-F238E27FC236}">
                <a16:creationId xmlns:a16="http://schemas.microsoft.com/office/drawing/2014/main" id="{3952B3F0-440E-6A40-A9DD-58D458F8099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C0800AF-61FC-7546-90AF-A0399E0F1C97}"/>
              </a:ext>
            </a:extLst>
          </p:cNvPr>
          <p:cNvSpPr>
            <a:spLocks noGrp="1"/>
          </p:cNvSpPr>
          <p:nvPr>
            <p:ph type="sldNum" sz="quarter" idx="12"/>
          </p:nvPr>
        </p:nvSpPr>
        <p:spPr/>
        <p:txBody>
          <a:bodyPr/>
          <a:lstStyle/>
          <a:p>
            <a:fld id="{BE80C52B-862B-E145-B65D-F8BFDBE19053}" type="slidenum">
              <a:rPr lang="en-US" smtClean="0"/>
              <a:t>‹#›</a:t>
            </a:fld>
            <a:endParaRPr lang="en-US" dirty="0"/>
          </a:p>
        </p:txBody>
      </p:sp>
    </p:spTree>
    <p:extLst>
      <p:ext uri="{BB962C8B-B14F-4D97-AF65-F5344CB8AC3E}">
        <p14:creationId xmlns:p14="http://schemas.microsoft.com/office/powerpoint/2010/main" val="3162819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ADBA1-AF96-C240-B2A0-E749A3B2345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C46CA57-EE7C-9C42-BA3F-719C3D2E15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CF3310-1A73-E04A-8707-74424A126105}"/>
              </a:ext>
            </a:extLst>
          </p:cNvPr>
          <p:cNvSpPr>
            <a:spLocks noGrp="1"/>
          </p:cNvSpPr>
          <p:nvPr>
            <p:ph type="dt" sz="half" idx="10"/>
          </p:nvPr>
        </p:nvSpPr>
        <p:spPr/>
        <p:txBody>
          <a:bodyPr/>
          <a:lstStyle/>
          <a:p>
            <a:fld id="{9B7C9B30-06DD-A147-9CD6-0510F757A884}" type="datetimeFigureOut">
              <a:rPr lang="en-US" smtClean="0"/>
              <a:t>4/30/19</a:t>
            </a:fld>
            <a:endParaRPr lang="en-US" dirty="0"/>
          </a:p>
        </p:txBody>
      </p:sp>
      <p:sp>
        <p:nvSpPr>
          <p:cNvPr id="5" name="Footer Placeholder 4">
            <a:extLst>
              <a:ext uri="{FF2B5EF4-FFF2-40B4-BE49-F238E27FC236}">
                <a16:creationId xmlns:a16="http://schemas.microsoft.com/office/drawing/2014/main" id="{8BA0E911-FDB2-1D4B-8EBB-87A24A316C3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8DA356-6CC4-4142-BDCD-6F746882EC81}"/>
              </a:ext>
            </a:extLst>
          </p:cNvPr>
          <p:cNvSpPr>
            <a:spLocks noGrp="1"/>
          </p:cNvSpPr>
          <p:nvPr>
            <p:ph type="sldNum" sz="quarter" idx="12"/>
          </p:nvPr>
        </p:nvSpPr>
        <p:spPr/>
        <p:txBody>
          <a:bodyPr/>
          <a:lstStyle/>
          <a:p>
            <a:fld id="{BE80C52B-862B-E145-B65D-F8BFDBE19053}" type="slidenum">
              <a:rPr lang="en-US" smtClean="0"/>
              <a:t>‹#›</a:t>
            </a:fld>
            <a:endParaRPr lang="en-US" dirty="0"/>
          </a:p>
        </p:txBody>
      </p:sp>
    </p:spTree>
    <p:extLst>
      <p:ext uri="{BB962C8B-B14F-4D97-AF65-F5344CB8AC3E}">
        <p14:creationId xmlns:p14="http://schemas.microsoft.com/office/powerpoint/2010/main" val="3084863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9115D-9BCF-5744-9D5A-9BE5CE2C04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8F322DD-9117-7E47-B575-B3C8B23949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F45B83-7FF5-7045-88A9-B738E759FA06}"/>
              </a:ext>
            </a:extLst>
          </p:cNvPr>
          <p:cNvSpPr>
            <a:spLocks noGrp="1"/>
          </p:cNvSpPr>
          <p:nvPr>
            <p:ph type="dt" sz="half" idx="10"/>
          </p:nvPr>
        </p:nvSpPr>
        <p:spPr/>
        <p:txBody>
          <a:bodyPr/>
          <a:lstStyle/>
          <a:p>
            <a:fld id="{9B7C9B30-06DD-A147-9CD6-0510F757A884}" type="datetimeFigureOut">
              <a:rPr lang="en-US" smtClean="0"/>
              <a:t>4/30/19</a:t>
            </a:fld>
            <a:endParaRPr lang="en-US" dirty="0"/>
          </a:p>
        </p:txBody>
      </p:sp>
      <p:sp>
        <p:nvSpPr>
          <p:cNvPr id="5" name="Footer Placeholder 4">
            <a:extLst>
              <a:ext uri="{FF2B5EF4-FFF2-40B4-BE49-F238E27FC236}">
                <a16:creationId xmlns:a16="http://schemas.microsoft.com/office/drawing/2014/main" id="{3F6ED6FB-A1BC-274D-9C44-347D3280D40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A8F7657-FB0E-EB47-B762-38FBA8D21EA5}"/>
              </a:ext>
            </a:extLst>
          </p:cNvPr>
          <p:cNvSpPr>
            <a:spLocks noGrp="1"/>
          </p:cNvSpPr>
          <p:nvPr>
            <p:ph type="sldNum" sz="quarter" idx="12"/>
          </p:nvPr>
        </p:nvSpPr>
        <p:spPr/>
        <p:txBody>
          <a:bodyPr/>
          <a:lstStyle/>
          <a:p>
            <a:fld id="{BE80C52B-862B-E145-B65D-F8BFDBE19053}" type="slidenum">
              <a:rPr lang="en-US" smtClean="0"/>
              <a:t>‹#›</a:t>
            </a:fld>
            <a:endParaRPr lang="en-US" dirty="0"/>
          </a:p>
        </p:txBody>
      </p:sp>
    </p:spTree>
    <p:extLst>
      <p:ext uri="{BB962C8B-B14F-4D97-AF65-F5344CB8AC3E}">
        <p14:creationId xmlns:p14="http://schemas.microsoft.com/office/powerpoint/2010/main" val="1724216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8892B-3053-1944-9509-7B1691E7A94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8D0BB1B-33E6-4F42-B256-E1C5D07663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FE77F4-B87F-D64C-B2AF-0D7EE35D33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9911B0-1FF4-CB42-9DE8-2EBE5BA6819C}"/>
              </a:ext>
            </a:extLst>
          </p:cNvPr>
          <p:cNvSpPr>
            <a:spLocks noGrp="1"/>
          </p:cNvSpPr>
          <p:nvPr>
            <p:ph type="dt" sz="half" idx="10"/>
          </p:nvPr>
        </p:nvSpPr>
        <p:spPr/>
        <p:txBody>
          <a:bodyPr/>
          <a:lstStyle/>
          <a:p>
            <a:fld id="{9B7C9B30-06DD-A147-9CD6-0510F757A884}" type="datetimeFigureOut">
              <a:rPr lang="en-US" smtClean="0"/>
              <a:t>4/30/19</a:t>
            </a:fld>
            <a:endParaRPr lang="en-US" dirty="0"/>
          </a:p>
        </p:txBody>
      </p:sp>
      <p:sp>
        <p:nvSpPr>
          <p:cNvPr id="6" name="Footer Placeholder 5">
            <a:extLst>
              <a:ext uri="{FF2B5EF4-FFF2-40B4-BE49-F238E27FC236}">
                <a16:creationId xmlns:a16="http://schemas.microsoft.com/office/drawing/2014/main" id="{B3BD7119-2622-6D4F-802A-CCBFC8AA6DA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6FC462A-621D-5C42-8EDF-FB7DE271486F}"/>
              </a:ext>
            </a:extLst>
          </p:cNvPr>
          <p:cNvSpPr>
            <a:spLocks noGrp="1"/>
          </p:cNvSpPr>
          <p:nvPr>
            <p:ph type="sldNum" sz="quarter" idx="12"/>
          </p:nvPr>
        </p:nvSpPr>
        <p:spPr/>
        <p:txBody>
          <a:bodyPr/>
          <a:lstStyle/>
          <a:p>
            <a:fld id="{BE80C52B-862B-E145-B65D-F8BFDBE19053}" type="slidenum">
              <a:rPr lang="en-US" smtClean="0"/>
              <a:t>‹#›</a:t>
            </a:fld>
            <a:endParaRPr lang="en-US" dirty="0"/>
          </a:p>
        </p:txBody>
      </p:sp>
    </p:spTree>
    <p:extLst>
      <p:ext uri="{BB962C8B-B14F-4D97-AF65-F5344CB8AC3E}">
        <p14:creationId xmlns:p14="http://schemas.microsoft.com/office/powerpoint/2010/main" val="147281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81CA6-DACD-2242-B76B-F3D1E1C4CB6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D56D46F-70E8-594D-AB4C-94F9159F7B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473DF2-56FE-2246-A443-292C7A9615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6C2B11D-3A52-2B45-87BF-B8342F67BB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677592-01F2-084A-B01A-A8913D216B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AD827DA-085A-8741-A79E-3A9ACD8BEE6E}"/>
              </a:ext>
            </a:extLst>
          </p:cNvPr>
          <p:cNvSpPr>
            <a:spLocks noGrp="1"/>
          </p:cNvSpPr>
          <p:nvPr>
            <p:ph type="dt" sz="half" idx="10"/>
          </p:nvPr>
        </p:nvSpPr>
        <p:spPr/>
        <p:txBody>
          <a:bodyPr/>
          <a:lstStyle/>
          <a:p>
            <a:fld id="{9B7C9B30-06DD-A147-9CD6-0510F757A884}" type="datetimeFigureOut">
              <a:rPr lang="en-US" smtClean="0"/>
              <a:t>4/30/19</a:t>
            </a:fld>
            <a:endParaRPr lang="en-US" dirty="0"/>
          </a:p>
        </p:txBody>
      </p:sp>
      <p:sp>
        <p:nvSpPr>
          <p:cNvPr id="8" name="Footer Placeholder 7">
            <a:extLst>
              <a:ext uri="{FF2B5EF4-FFF2-40B4-BE49-F238E27FC236}">
                <a16:creationId xmlns:a16="http://schemas.microsoft.com/office/drawing/2014/main" id="{BDDE03EC-8B21-664A-8FD4-8C3F5EB60C05}"/>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700D3D5-58F7-6440-B83E-704B68C1F491}"/>
              </a:ext>
            </a:extLst>
          </p:cNvPr>
          <p:cNvSpPr>
            <a:spLocks noGrp="1"/>
          </p:cNvSpPr>
          <p:nvPr>
            <p:ph type="sldNum" sz="quarter" idx="12"/>
          </p:nvPr>
        </p:nvSpPr>
        <p:spPr/>
        <p:txBody>
          <a:bodyPr/>
          <a:lstStyle/>
          <a:p>
            <a:fld id="{BE80C52B-862B-E145-B65D-F8BFDBE19053}" type="slidenum">
              <a:rPr lang="en-US" smtClean="0"/>
              <a:t>‹#›</a:t>
            </a:fld>
            <a:endParaRPr lang="en-US" dirty="0"/>
          </a:p>
        </p:txBody>
      </p:sp>
    </p:spTree>
    <p:extLst>
      <p:ext uri="{BB962C8B-B14F-4D97-AF65-F5344CB8AC3E}">
        <p14:creationId xmlns:p14="http://schemas.microsoft.com/office/powerpoint/2010/main" val="283242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49C05-2AF1-AB41-9084-C8600A366AD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C878552-3134-5848-B404-B5A09A1A3993}"/>
              </a:ext>
            </a:extLst>
          </p:cNvPr>
          <p:cNvSpPr>
            <a:spLocks noGrp="1"/>
          </p:cNvSpPr>
          <p:nvPr>
            <p:ph type="dt" sz="half" idx="10"/>
          </p:nvPr>
        </p:nvSpPr>
        <p:spPr/>
        <p:txBody>
          <a:bodyPr/>
          <a:lstStyle/>
          <a:p>
            <a:fld id="{9B7C9B30-06DD-A147-9CD6-0510F757A884}" type="datetimeFigureOut">
              <a:rPr lang="en-US" smtClean="0"/>
              <a:t>4/30/19</a:t>
            </a:fld>
            <a:endParaRPr lang="en-US" dirty="0"/>
          </a:p>
        </p:txBody>
      </p:sp>
      <p:sp>
        <p:nvSpPr>
          <p:cNvPr id="4" name="Footer Placeholder 3">
            <a:extLst>
              <a:ext uri="{FF2B5EF4-FFF2-40B4-BE49-F238E27FC236}">
                <a16:creationId xmlns:a16="http://schemas.microsoft.com/office/drawing/2014/main" id="{B4B1AC22-32AA-094A-8CC5-F54A7F61251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52B81C0-9B48-A44A-BF90-35D593D26C74}"/>
              </a:ext>
            </a:extLst>
          </p:cNvPr>
          <p:cNvSpPr>
            <a:spLocks noGrp="1"/>
          </p:cNvSpPr>
          <p:nvPr>
            <p:ph type="sldNum" sz="quarter" idx="12"/>
          </p:nvPr>
        </p:nvSpPr>
        <p:spPr/>
        <p:txBody>
          <a:bodyPr/>
          <a:lstStyle/>
          <a:p>
            <a:fld id="{BE80C52B-862B-E145-B65D-F8BFDBE19053}" type="slidenum">
              <a:rPr lang="en-US" smtClean="0"/>
              <a:t>‹#›</a:t>
            </a:fld>
            <a:endParaRPr lang="en-US" dirty="0"/>
          </a:p>
        </p:txBody>
      </p:sp>
    </p:spTree>
    <p:extLst>
      <p:ext uri="{BB962C8B-B14F-4D97-AF65-F5344CB8AC3E}">
        <p14:creationId xmlns:p14="http://schemas.microsoft.com/office/powerpoint/2010/main" val="2115144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6415E2-8959-6E4E-B163-147C59C9B689}"/>
              </a:ext>
            </a:extLst>
          </p:cNvPr>
          <p:cNvSpPr>
            <a:spLocks noGrp="1"/>
          </p:cNvSpPr>
          <p:nvPr>
            <p:ph type="dt" sz="half" idx="10"/>
          </p:nvPr>
        </p:nvSpPr>
        <p:spPr/>
        <p:txBody>
          <a:bodyPr/>
          <a:lstStyle/>
          <a:p>
            <a:fld id="{9B7C9B30-06DD-A147-9CD6-0510F757A884}" type="datetimeFigureOut">
              <a:rPr lang="en-US" smtClean="0"/>
              <a:t>4/30/19</a:t>
            </a:fld>
            <a:endParaRPr lang="en-US" dirty="0"/>
          </a:p>
        </p:txBody>
      </p:sp>
      <p:sp>
        <p:nvSpPr>
          <p:cNvPr id="3" name="Footer Placeholder 2">
            <a:extLst>
              <a:ext uri="{FF2B5EF4-FFF2-40B4-BE49-F238E27FC236}">
                <a16:creationId xmlns:a16="http://schemas.microsoft.com/office/drawing/2014/main" id="{DB81E345-8550-7448-B4DB-40FF266BC83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50CEFC9-F77C-B745-AA22-63F2A6647B38}"/>
              </a:ext>
            </a:extLst>
          </p:cNvPr>
          <p:cNvSpPr>
            <a:spLocks noGrp="1"/>
          </p:cNvSpPr>
          <p:nvPr>
            <p:ph type="sldNum" sz="quarter" idx="12"/>
          </p:nvPr>
        </p:nvSpPr>
        <p:spPr/>
        <p:txBody>
          <a:bodyPr/>
          <a:lstStyle/>
          <a:p>
            <a:fld id="{BE80C52B-862B-E145-B65D-F8BFDBE19053}" type="slidenum">
              <a:rPr lang="en-US" smtClean="0"/>
              <a:t>‹#›</a:t>
            </a:fld>
            <a:endParaRPr lang="en-US" dirty="0"/>
          </a:p>
        </p:txBody>
      </p:sp>
    </p:spTree>
    <p:extLst>
      <p:ext uri="{BB962C8B-B14F-4D97-AF65-F5344CB8AC3E}">
        <p14:creationId xmlns:p14="http://schemas.microsoft.com/office/powerpoint/2010/main" val="3211701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6DCE0-4ACE-EA4E-90DC-69A63D0B5E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AABADC-7FE9-4B44-B0BF-BE78F3B797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6F2623-9603-7A4A-8CB0-022F12AF30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02D50C-59F2-EA4B-BC47-5CA49AD8B1DF}"/>
              </a:ext>
            </a:extLst>
          </p:cNvPr>
          <p:cNvSpPr>
            <a:spLocks noGrp="1"/>
          </p:cNvSpPr>
          <p:nvPr>
            <p:ph type="dt" sz="half" idx="10"/>
          </p:nvPr>
        </p:nvSpPr>
        <p:spPr/>
        <p:txBody>
          <a:bodyPr/>
          <a:lstStyle/>
          <a:p>
            <a:fld id="{9B7C9B30-06DD-A147-9CD6-0510F757A884}" type="datetimeFigureOut">
              <a:rPr lang="en-US" smtClean="0"/>
              <a:t>4/30/19</a:t>
            </a:fld>
            <a:endParaRPr lang="en-US" dirty="0"/>
          </a:p>
        </p:txBody>
      </p:sp>
      <p:sp>
        <p:nvSpPr>
          <p:cNvPr id="6" name="Footer Placeholder 5">
            <a:extLst>
              <a:ext uri="{FF2B5EF4-FFF2-40B4-BE49-F238E27FC236}">
                <a16:creationId xmlns:a16="http://schemas.microsoft.com/office/drawing/2014/main" id="{1E2E4ADE-A02E-D246-88F5-4C2A048F37B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A44EF7-97BB-3841-BC1C-B05BDCC39B80}"/>
              </a:ext>
            </a:extLst>
          </p:cNvPr>
          <p:cNvSpPr>
            <a:spLocks noGrp="1"/>
          </p:cNvSpPr>
          <p:nvPr>
            <p:ph type="sldNum" sz="quarter" idx="12"/>
          </p:nvPr>
        </p:nvSpPr>
        <p:spPr/>
        <p:txBody>
          <a:bodyPr/>
          <a:lstStyle/>
          <a:p>
            <a:fld id="{BE80C52B-862B-E145-B65D-F8BFDBE19053}" type="slidenum">
              <a:rPr lang="en-US" smtClean="0"/>
              <a:t>‹#›</a:t>
            </a:fld>
            <a:endParaRPr lang="en-US" dirty="0"/>
          </a:p>
        </p:txBody>
      </p:sp>
    </p:spTree>
    <p:extLst>
      <p:ext uri="{BB962C8B-B14F-4D97-AF65-F5344CB8AC3E}">
        <p14:creationId xmlns:p14="http://schemas.microsoft.com/office/powerpoint/2010/main" val="2977774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146E0-F7C1-8341-A9E8-A9126EADED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94C20A9-4828-B243-A5DB-5A088463AE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094958E-25A4-5445-90D9-70BDBE41C4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DCC780-C2E0-3541-92CA-53EE5FD12AD8}"/>
              </a:ext>
            </a:extLst>
          </p:cNvPr>
          <p:cNvSpPr>
            <a:spLocks noGrp="1"/>
          </p:cNvSpPr>
          <p:nvPr>
            <p:ph type="dt" sz="half" idx="10"/>
          </p:nvPr>
        </p:nvSpPr>
        <p:spPr/>
        <p:txBody>
          <a:bodyPr/>
          <a:lstStyle/>
          <a:p>
            <a:fld id="{9B7C9B30-06DD-A147-9CD6-0510F757A884}" type="datetimeFigureOut">
              <a:rPr lang="en-US" smtClean="0"/>
              <a:t>4/30/19</a:t>
            </a:fld>
            <a:endParaRPr lang="en-US" dirty="0"/>
          </a:p>
        </p:txBody>
      </p:sp>
      <p:sp>
        <p:nvSpPr>
          <p:cNvPr id="6" name="Footer Placeholder 5">
            <a:extLst>
              <a:ext uri="{FF2B5EF4-FFF2-40B4-BE49-F238E27FC236}">
                <a16:creationId xmlns:a16="http://schemas.microsoft.com/office/drawing/2014/main" id="{E346C0E4-10E4-2C40-B8B5-87590C61D90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21D7086-1E96-5041-B249-04A92AA5B13A}"/>
              </a:ext>
            </a:extLst>
          </p:cNvPr>
          <p:cNvSpPr>
            <a:spLocks noGrp="1"/>
          </p:cNvSpPr>
          <p:nvPr>
            <p:ph type="sldNum" sz="quarter" idx="12"/>
          </p:nvPr>
        </p:nvSpPr>
        <p:spPr/>
        <p:txBody>
          <a:bodyPr/>
          <a:lstStyle/>
          <a:p>
            <a:fld id="{BE80C52B-862B-E145-B65D-F8BFDBE19053}" type="slidenum">
              <a:rPr lang="en-US" smtClean="0"/>
              <a:t>‹#›</a:t>
            </a:fld>
            <a:endParaRPr lang="en-US" dirty="0"/>
          </a:p>
        </p:txBody>
      </p:sp>
    </p:spTree>
    <p:extLst>
      <p:ext uri="{BB962C8B-B14F-4D97-AF65-F5344CB8AC3E}">
        <p14:creationId xmlns:p14="http://schemas.microsoft.com/office/powerpoint/2010/main" val="2595427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2CD42-D8A2-B44F-81DD-A29544B67C4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971D9E-EE45-0346-B7F0-9A1DB7F82C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E612C4-CE46-A340-BCA2-C2826805A294}"/>
              </a:ext>
            </a:extLst>
          </p:cNvPr>
          <p:cNvSpPr>
            <a:spLocks noGrp="1"/>
          </p:cNvSpPr>
          <p:nvPr>
            <p:ph type="dt" sz="half" idx="10"/>
          </p:nvPr>
        </p:nvSpPr>
        <p:spPr/>
        <p:txBody>
          <a:bodyPr/>
          <a:lstStyle/>
          <a:p>
            <a:fld id="{9B7C9B30-06DD-A147-9CD6-0510F757A884}" type="datetimeFigureOut">
              <a:rPr lang="en-US" smtClean="0"/>
              <a:t>4/30/19</a:t>
            </a:fld>
            <a:endParaRPr lang="en-US" dirty="0"/>
          </a:p>
        </p:txBody>
      </p:sp>
      <p:sp>
        <p:nvSpPr>
          <p:cNvPr id="5" name="Footer Placeholder 4">
            <a:extLst>
              <a:ext uri="{FF2B5EF4-FFF2-40B4-BE49-F238E27FC236}">
                <a16:creationId xmlns:a16="http://schemas.microsoft.com/office/drawing/2014/main" id="{0A107575-EBDC-0746-9031-F07D00CD23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E0B8BE-C953-3648-897A-A51DB5331F61}"/>
              </a:ext>
            </a:extLst>
          </p:cNvPr>
          <p:cNvSpPr>
            <a:spLocks noGrp="1"/>
          </p:cNvSpPr>
          <p:nvPr>
            <p:ph type="sldNum" sz="quarter" idx="12"/>
          </p:nvPr>
        </p:nvSpPr>
        <p:spPr/>
        <p:txBody>
          <a:bodyPr/>
          <a:lstStyle/>
          <a:p>
            <a:fld id="{BE80C52B-862B-E145-B65D-F8BFDBE19053}" type="slidenum">
              <a:rPr lang="en-US" smtClean="0"/>
              <a:t>‹#›</a:t>
            </a:fld>
            <a:endParaRPr lang="en-US" dirty="0"/>
          </a:p>
        </p:txBody>
      </p:sp>
    </p:spTree>
    <p:extLst>
      <p:ext uri="{BB962C8B-B14F-4D97-AF65-F5344CB8AC3E}">
        <p14:creationId xmlns:p14="http://schemas.microsoft.com/office/powerpoint/2010/main" val="501355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DDFB27-98DF-C545-916C-D8C34B510A3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3E2FA35-FEE3-7441-B970-5AFA902226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956816-F34D-8E4A-9D63-146E7D2D5112}"/>
              </a:ext>
            </a:extLst>
          </p:cNvPr>
          <p:cNvSpPr>
            <a:spLocks noGrp="1"/>
          </p:cNvSpPr>
          <p:nvPr>
            <p:ph type="dt" sz="half" idx="10"/>
          </p:nvPr>
        </p:nvSpPr>
        <p:spPr/>
        <p:txBody>
          <a:bodyPr/>
          <a:lstStyle/>
          <a:p>
            <a:fld id="{9B7C9B30-06DD-A147-9CD6-0510F757A884}" type="datetimeFigureOut">
              <a:rPr lang="en-US" smtClean="0"/>
              <a:t>4/30/19</a:t>
            </a:fld>
            <a:endParaRPr lang="en-US" dirty="0"/>
          </a:p>
        </p:txBody>
      </p:sp>
      <p:sp>
        <p:nvSpPr>
          <p:cNvPr id="5" name="Footer Placeholder 4">
            <a:extLst>
              <a:ext uri="{FF2B5EF4-FFF2-40B4-BE49-F238E27FC236}">
                <a16:creationId xmlns:a16="http://schemas.microsoft.com/office/drawing/2014/main" id="{428100B6-FC99-824E-9D96-C6B4D71EE1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276808E-A83F-354E-A734-CC84234EA872}"/>
              </a:ext>
            </a:extLst>
          </p:cNvPr>
          <p:cNvSpPr>
            <a:spLocks noGrp="1"/>
          </p:cNvSpPr>
          <p:nvPr>
            <p:ph type="sldNum" sz="quarter" idx="12"/>
          </p:nvPr>
        </p:nvSpPr>
        <p:spPr/>
        <p:txBody>
          <a:bodyPr/>
          <a:lstStyle/>
          <a:p>
            <a:fld id="{BE80C52B-862B-E145-B65D-F8BFDBE19053}" type="slidenum">
              <a:rPr lang="en-US" smtClean="0"/>
              <a:t>‹#›</a:t>
            </a:fld>
            <a:endParaRPr lang="en-US" dirty="0"/>
          </a:p>
        </p:txBody>
      </p:sp>
    </p:spTree>
    <p:extLst>
      <p:ext uri="{BB962C8B-B14F-4D97-AF65-F5344CB8AC3E}">
        <p14:creationId xmlns:p14="http://schemas.microsoft.com/office/powerpoint/2010/main" val="3888010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E47B8F-E649-A042-B8A5-A54F70E147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AD0BFC4-2D85-D242-ADE4-93CAFDCC2B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370035-5349-724D-9C87-F07B66E870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7C9B30-06DD-A147-9CD6-0510F757A884}" type="datetimeFigureOut">
              <a:rPr lang="en-US" smtClean="0"/>
              <a:t>4/30/19</a:t>
            </a:fld>
            <a:endParaRPr lang="en-US" dirty="0"/>
          </a:p>
        </p:txBody>
      </p:sp>
      <p:sp>
        <p:nvSpPr>
          <p:cNvPr id="5" name="Footer Placeholder 4">
            <a:extLst>
              <a:ext uri="{FF2B5EF4-FFF2-40B4-BE49-F238E27FC236}">
                <a16:creationId xmlns:a16="http://schemas.microsoft.com/office/drawing/2014/main" id="{57A49502-9F08-8740-801E-12A5F4B819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8072D336-7B52-2F4C-8739-889911C3D4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80C52B-862B-E145-B65D-F8BFDBE19053}" type="slidenum">
              <a:rPr lang="en-US" smtClean="0"/>
              <a:t>‹#›</a:t>
            </a:fld>
            <a:endParaRPr lang="en-US" dirty="0"/>
          </a:p>
        </p:txBody>
      </p:sp>
    </p:spTree>
    <p:extLst>
      <p:ext uri="{BB962C8B-B14F-4D97-AF65-F5344CB8AC3E}">
        <p14:creationId xmlns:p14="http://schemas.microsoft.com/office/powerpoint/2010/main" val="3314240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tiff"/><Relationship Id="rId4" Type="http://schemas.openxmlformats.org/officeDocument/2006/relationships/hyperlink" Target="https://gangapollution.weebly.com/health-effects.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tiff"/><Relationship Id="rId4" Type="http://schemas.openxmlformats.org/officeDocument/2006/relationships/hyperlink" Target="https://lapazgroup.net/2012/12/28/5-reasons-i-see-indias-potential-to-produce-a-stararchitect/hindu/"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hinduism.stackexchange.com/questions/705/why-do-hindus-bathe-in-river-ganges-ganga"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en/ganesha-god-travel-indian-hindu-111922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iftgmoon.deviantart.com/art/hindu-kush-252122758"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theosophywatch.com/2014/10/31/halloween-an-eternal-spiritual-fir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yogeshvara.deviantart.com/art/maha-vishnu-224557753"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hyperlink" Target="https://creativecommons.org/licenses/by-sa/3.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www.publicdomainfiles.com/show_file.php?id=13539886217245" TargetMode="External"/><Relationship Id="rId5" Type="http://schemas.openxmlformats.org/officeDocument/2006/relationships/image" Target="../media/image10.png"/><Relationship Id="rId4" Type="http://schemas.openxmlformats.org/officeDocument/2006/relationships/hyperlink" Target="http://www.progressive-charlestown.com/2015/08/another-argument-for-vegetarianism.html"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11.jpg"/><Relationship Id="rId7" Type="http://schemas.openxmlformats.org/officeDocument/2006/relationships/hyperlink" Target="https://creativecommons.org/licenses/by-nc-sa/3.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brewminate.com/why-its-offensive-to-offer-a-lamb-dinner-to-the-hindu-god-ganesha/" TargetMode="External"/><Relationship Id="rId5" Type="http://schemas.openxmlformats.org/officeDocument/2006/relationships/image" Target="../media/image12.jpg"/><Relationship Id="rId4" Type="http://schemas.openxmlformats.org/officeDocument/2006/relationships/hyperlink" Target="https://en.wikipedia.org/wiki/Navagraha"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13.jpg"/><Relationship Id="rId7" Type="http://schemas.openxmlformats.org/officeDocument/2006/relationships/hyperlink" Target="https://creativecommons.org/licenses/by/3.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simple.wikipedia.org/wiki/Sacred_cow" TargetMode="External"/><Relationship Id="rId5" Type="http://schemas.openxmlformats.org/officeDocument/2006/relationships/image" Target="../media/image14.jpg"/><Relationship Id="rId4" Type="http://schemas.openxmlformats.org/officeDocument/2006/relationships/hyperlink" Target="https://www.flickr.com/photos/vinothchandar/4378266575"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www.pngall.com/goddess-durga-maa-png" TargetMode="External"/><Relationship Id="rId3" Type="http://schemas.openxmlformats.org/officeDocument/2006/relationships/image" Target="../media/image15.jpg"/><Relationship Id="rId7"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www.indianetzone.com/12/garuda.htm" TargetMode="External"/><Relationship Id="rId11" Type="http://schemas.openxmlformats.org/officeDocument/2006/relationships/hyperlink" Target="https://creativecommons.org/licenses/by-nc/3.0/" TargetMode="External"/><Relationship Id="rId5" Type="http://schemas.openxmlformats.org/officeDocument/2006/relationships/image" Target="../media/image16.jpg"/><Relationship Id="rId10" Type="http://schemas.openxmlformats.org/officeDocument/2006/relationships/hyperlink" Target="https://creativecommons.org/licenses/by-sa/3.0/" TargetMode="External"/><Relationship Id="rId4" Type="http://schemas.openxmlformats.org/officeDocument/2006/relationships/hyperlink" Target="https://hinduism.stackexchange.com/questions/11582/why-owl-is-considered-inauspicious" TargetMode="External"/><Relationship Id="rId9"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18.jpg"/><Relationship Id="rId7" Type="http://schemas.openxmlformats.org/officeDocument/2006/relationships/hyperlink" Target="https://creativecommons.org/licenses/by/3.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apnasandhu.deviantart.com/art/INdian-Desi-Cow-685787832" TargetMode="External"/><Relationship Id="rId5" Type="http://schemas.openxmlformats.org/officeDocument/2006/relationships/image" Target="../media/image19.png"/><Relationship Id="rId4" Type="http://schemas.openxmlformats.org/officeDocument/2006/relationships/hyperlink" Target="https://en.wikipedia.org/wiki/Dogs_in_religion"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indianetzone.com/32/tributaries_river_krishna_indian_river.htm" TargetMode="External"/><Relationship Id="rId3" Type="http://schemas.openxmlformats.org/officeDocument/2006/relationships/image" Target="../media/image20.jpg"/><Relationship Id="rId7" Type="http://schemas.openxmlformats.org/officeDocument/2006/relationships/image" Target="../media/image22.jp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www.indianetzone.com/28/indian_mythological_rivers.htm" TargetMode="External"/><Relationship Id="rId5" Type="http://schemas.openxmlformats.org/officeDocument/2006/relationships/image" Target="../media/image21.jpg"/><Relationship Id="rId4" Type="http://schemas.openxmlformats.org/officeDocument/2006/relationships/hyperlink" Target="https://pixabay.com/en/varanasi-ganges-india-river-holy-1208061/" TargetMode="External"/><Relationship Id="rId9" Type="http://schemas.openxmlformats.org/officeDocument/2006/relationships/hyperlink" Target="https://creativecommons.org/licenses/by-nc-nd/3.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23.jpg"/><Relationship Id="rId7" Type="http://schemas.openxmlformats.org/officeDocument/2006/relationships/hyperlink" Target="https://creativecommons.org/licenses/by-nc/3.0/"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mronline.org/2018/12/16/legacies-crucial-for-the-commons/" TargetMode="External"/><Relationship Id="rId5" Type="http://schemas.openxmlformats.org/officeDocument/2006/relationships/image" Target="../media/image24.jpg"/><Relationship Id="rId4" Type="http://schemas.openxmlformats.org/officeDocument/2006/relationships/hyperlink" Target="https://fromthefarfield.wordpress.com/2008/04/02/signs-of-india-3/"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www.stockpicturesforeveryone.com/2014/03/significance-of-animals-and-other-life.html#links" TargetMode="External"/><Relationship Id="rId3" Type="http://schemas.openxmlformats.org/officeDocument/2006/relationships/image" Target="../media/image25.jpg"/><Relationship Id="rId7" Type="http://schemas.openxmlformats.org/officeDocument/2006/relationships/image" Target="../media/image27.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pixabay.com/en/india-ape-ape-horde-dog-calf-363/" TargetMode="External"/><Relationship Id="rId11" Type="http://schemas.openxmlformats.org/officeDocument/2006/relationships/hyperlink" Target="https://creativecommons.org/licenses/by/3.0/" TargetMode="External"/><Relationship Id="rId5" Type="http://schemas.openxmlformats.org/officeDocument/2006/relationships/image" Target="../media/image26.jpg"/><Relationship Id="rId10" Type="http://schemas.openxmlformats.org/officeDocument/2006/relationships/hyperlink" Target="http://en.aboutindia.it/india-city-animal-photo" TargetMode="External"/><Relationship Id="rId4" Type="http://schemas.openxmlformats.org/officeDocument/2006/relationships/hyperlink" Target="https://www.maxpixel.net/Cow-Wall-Street-Door-Outside-Color-Holy-Hindu-1195644" TargetMode="External"/><Relationship Id="rId9" Type="http://schemas.openxmlformats.org/officeDocument/2006/relationships/image" Target="../media/image28.jpg"/></Relationships>
</file>

<file path=ppt/slides/_rels/slide16.xml.rels><?xml version="1.0" encoding="UTF-8" standalone="yes"?>
<Relationships xmlns="http://schemas.openxmlformats.org/package/2006/relationships"><Relationship Id="rId3" Type="http://schemas.openxmlformats.org/officeDocument/2006/relationships/hyperlink" Target="http://fore.yale.edu/religion/hinduism/" TargetMode="External"/><Relationship Id="rId7" Type="http://schemas.openxmlformats.org/officeDocument/2006/relationships/hyperlink" Target="https://www.youtube.com/watch?v=v8lu9ntmPJo" TargetMode="External"/><Relationship Id="rId2" Type="http://schemas.openxmlformats.org/officeDocument/2006/relationships/hyperlink" Target="https://moodle.uwtsd.ac.uk/pluginfile.php/230458/mod_resource/content/1/THE%20ASSISI%20DECLARATIONS.pdf" TargetMode="External"/><Relationship Id="rId1" Type="http://schemas.openxmlformats.org/officeDocument/2006/relationships/slideLayout" Target="../slideLayouts/slideLayout2.xml"/><Relationship Id="rId6" Type="http://schemas.openxmlformats.org/officeDocument/2006/relationships/hyperlink" Target="https://moodle.uwtsd.ac.uk/pluginfile.php/246124/mod_resource/content/2/Ecological%20Perspectives%20from%20the%20Hindu%20Traditions%20-Narayanan.pdf" TargetMode="External"/><Relationship Id="rId5" Type="http://schemas.openxmlformats.org/officeDocument/2006/relationships/hyperlink" Target="https://www.thoughtco.com/seals-and-the-indus-civilization-script-171330" TargetMode="External"/><Relationship Id="rId4" Type="http://schemas.openxmlformats.org/officeDocument/2006/relationships/hyperlink" Target="https://www-oxfordscholarship-com.ezproxy.uwtsd.ac.uk/view/10.1093/acprof:oso/9780199790678.001.0001/acprof-9780199790678-chapter-3"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lapazgroup.net/2012/12/28/5-reasons-i-see-indias-potential-to-produce-a-stararchitect/hindu/" TargetMode="External"/><Relationship Id="rId2" Type="http://schemas.openxmlformats.org/officeDocument/2006/relationships/hyperlink" Target="https://gangapollution.weebly.com/health-effects.html%20(accessed%2010/04/201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F56B071-ACF2-4D48-9156-F21720E70AA2}"/>
              </a:ext>
            </a:extLst>
          </p:cNvPr>
          <p:cNvSpPr>
            <a:spLocks noGrp="1"/>
          </p:cNvSpPr>
          <p:nvPr>
            <p:ph type="ctrTitle"/>
          </p:nvPr>
        </p:nvSpPr>
        <p:spPr>
          <a:xfrm>
            <a:off x="4011910" y="68488"/>
            <a:ext cx="9044250" cy="1556459"/>
          </a:xfrm>
        </p:spPr>
        <p:txBody>
          <a:bodyPr anchor="t">
            <a:normAutofit/>
          </a:bodyPr>
          <a:lstStyle/>
          <a:p>
            <a:pPr algn="l"/>
            <a:r>
              <a:rPr lang="en-US" sz="4800" b="1" u="sng" dirty="0">
                <a:solidFill>
                  <a:srgbClr val="000000"/>
                </a:solidFill>
              </a:rPr>
              <a:t>Hinduism and The Environment. </a:t>
            </a:r>
          </a:p>
        </p:txBody>
      </p:sp>
      <p:sp>
        <p:nvSpPr>
          <p:cNvPr id="3" name="Subtitle 2">
            <a:extLst>
              <a:ext uri="{FF2B5EF4-FFF2-40B4-BE49-F238E27FC236}">
                <a16:creationId xmlns:a16="http://schemas.microsoft.com/office/drawing/2014/main" id="{0C7A9E05-9772-F94B-AF88-A780F8628D5F}"/>
              </a:ext>
            </a:extLst>
          </p:cNvPr>
          <p:cNvSpPr>
            <a:spLocks noGrp="1"/>
          </p:cNvSpPr>
          <p:nvPr>
            <p:ph type="subTitle" idx="1"/>
          </p:nvPr>
        </p:nvSpPr>
        <p:spPr>
          <a:xfrm>
            <a:off x="9114628" y="5666169"/>
            <a:ext cx="4805691" cy="838831"/>
          </a:xfrm>
        </p:spPr>
        <p:txBody>
          <a:bodyPr anchor="b">
            <a:normAutofit/>
          </a:bodyPr>
          <a:lstStyle/>
          <a:p>
            <a:pPr algn="l"/>
            <a:r>
              <a:rPr lang="en-US" sz="1800" dirty="0">
                <a:solidFill>
                  <a:srgbClr val="000000"/>
                </a:solidFill>
              </a:rPr>
              <a:t>Darriann Evans – 1602281. </a:t>
            </a: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hlinkClick r:id="rId4"/>
            <a:extLst>
              <a:ext uri="{FF2B5EF4-FFF2-40B4-BE49-F238E27FC236}">
                <a16:creationId xmlns:a16="http://schemas.microsoft.com/office/drawing/2014/main" id="{09B79742-60C0-4B40-9879-32020A61D877}"/>
              </a:ext>
            </a:extLst>
          </p:cNvPr>
          <p:cNvPicPr>
            <a:picLocks noChangeAspect="1"/>
          </p:cNvPicPr>
          <p:nvPr/>
        </p:nvPicPr>
        <p:blipFill rotWithShape="1">
          <a:blip r:embed="rId5">
            <a:alphaModFix/>
            <a:extLst/>
          </a:blip>
          <a:srcRect l="25880" r="8945"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5" name="TextBox 4">
            <a:extLst>
              <a:ext uri="{FF2B5EF4-FFF2-40B4-BE49-F238E27FC236}">
                <a16:creationId xmlns:a16="http://schemas.microsoft.com/office/drawing/2014/main" id="{27F90ADF-C707-1547-87FC-1BEDEADCF067}"/>
              </a:ext>
            </a:extLst>
          </p:cNvPr>
          <p:cNvSpPr txBox="1"/>
          <p:nvPr/>
        </p:nvSpPr>
        <p:spPr>
          <a:xfrm>
            <a:off x="4811796" y="6420180"/>
            <a:ext cx="6517264" cy="369332"/>
          </a:xfrm>
          <a:prstGeom prst="rect">
            <a:avLst/>
          </a:prstGeom>
          <a:noFill/>
        </p:spPr>
        <p:txBody>
          <a:bodyPr wrap="square" rtlCol="0">
            <a:spAutoFit/>
          </a:bodyPr>
          <a:lstStyle/>
          <a:p>
            <a:r>
              <a:rPr lang="en-US" dirty="0">
                <a:hlinkClick r:id="rId4">
                  <a:extLst>
                    <a:ext uri="{A12FA001-AC4F-418D-AE19-62706E023703}">
                      <ahyp:hlinkClr xmlns:ahyp="http://schemas.microsoft.com/office/drawing/2018/hyperlinkcolor" val="tx"/>
                    </a:ext>
                  </a:extLst>
                </a:hlinkClick>
              </a:rPr>
              <a:t>(1) https://gangapollution.weebly.com/health-effects.html</a:t>
            </a:r>
            <a:r>
              <a:rPr lang="en-US" dirty="0"/>
              <a:t>  </a:t>
            </a:r>
          </a:p>
        </p:txBody>
      </p:sp>
      <p:sp>
        <p:nvSpPr>
          <p:cNvPr id="6" name="TextBox 5">
            <a:extLst>
              <a:ext uri="{FF2B5EF4-FFF2-40B4-BE49-F238E27FC236}">
                <a16:creationId xmlns:a16="http://schemas.microsoft.com/office/drawing/2014/main" id="{7F693D6E-CFF5-1D4D-8710-E3563A8540E4}"/>
              </a:ext>
            </a:extLst>
          </p:cNvPr>
          <p:cNvSpPr txBox="1"/>
          <p:nvPr/>
        </p:nvSpPr>
        <p:spPr>
          <a:xfrm>
            <a:off x="5950492" y="1003312"/>
            <a:ext cx="5167085" cy="5416868"/>
          </a:xfrm>
          <a:prstGeom prst="rect">
            <a:avLst/>
          </a:prstGeom>
          <a:noFill/>
        </p:spPr>
        <p:txBody>
          <a:bodyPr wrap="square" rtlCol="0">
            <a:spAutoFit/>
          </a:bodyPr>
          <a:lstStyle/>
          <a:p>
            <a:r>
              <a:rPr lang="en-US" sz="1600" b="1" u="sng" dirty="0"/>
              <a:t>Contents </a:t>
            </a:r>
          </a:p>
          <a:p>
            <a:endParaRPr lang="en-US" sz="1600" b="1" u="sng" dirty="0"/>
          </a:p>
          <a:p>
            <a:r>
              <a:rPr lang="en-US" sz="1600" b="1" u="sng" dirty="0"/>
              <a:t>Part One. </a:t>
            </a:r>
          </a:p>
          <a:p>
            <a:endParaRPr lang="en-US" sz="1600" dirty="0"/>
          </a:p>
          <a:p>
            <a:pPr marL="285750" indent="-285750">
              <a:buFont typeface="Arial" panose="020B0604020202020204" pitchFamily="34" charset="0"/>
              <a:buChar char="•"/>
            </a:pPr>
            <a:r>
              <a:rPr lang="en-US" sz="1600" dirty="0"/>
              <a:t>Introduction</a:t>
            </a:r>
          </a:p>
          <a:p>
            <a:pPr marL="285750" indent="-285750">
              <a:buFont typeface="Arial" panose="020B0604020202020204" pitchFamily="34" charset="0"/>
              <a:buChar char="•"/>
            </a:pPr>
            <a:r>
              <a:rPr lang="en-US" sz="1600" dirty="0"/>
              <a:t>Indus Valley and the environment</a:t>
            </a:r>
          </a:p>
          <a:p>
            <a:pPr marL="285750" indent="-285750">
              <a:buFont typeface="Arial" panose="020B0604020202020204" pitchFamily="34" charset="0"/>
              <a:buChar char="•"/>
            </a:pPr>
            <a:r>
              <a:rPr lang="en-US" sz="1600" dirty="0"/>
              <a:t>The Vedas </a:t>
            </a:r>
          </a:p>
          <a:p>
            <a:pPr marL="285750" indent="-285750">
              <a:buFont typeface="Arial" panose="020B0604020202020204" pitchFamily="34" charset="0"/>
              <a:buChar char="•"/>
            </a:pPr>
            <a:r>
              <a:rPr lang="en-US" sz="1600" dirty="0"/>
              <a:t>The Upanishads</a:t>
            </a:r>
          </a:p>
          <a:p>
            <a:endParaRPr lang="en-US" sz="1600" dirty="0"/>
          </a:p>
          <a:p>
            <a:r>
              <a:rPr lang="en-US" sz="1600" b="1" u="sng" dirty="0"/>
              <a:t>Part Two </a:t>
            </a:r>
          </a:p>
          <a:p>
            <a:endParaRPr lang="en-US" sz="1600" dirty="0"/>
          </a:p>
          <a:p>
            <a:pPr marL="285750" indent="-285750">
              <a:buFont typeface="Arial" panose="020B0604020202020204" pitchFamily="34" charset="0"/>
              <a:buChar char="•"/>
            </a:pPr>
            <a:r>
              <a:rPr lang="en-US" sz="1600" dirty="0"/>
              <a:t>Dharma </a:t>
            </a:r>
          </a:p>
          <a:p>
            <a:pPr marL="285750" indent="-285750">
              <a:buFont typeface="Arial" panose="020B0604020202020204" pitchFamily="34" charset="0"/>
              <a:buChar char="•"/>
            </a:pPr>
            <a:r>
              <a:rPr lang="en-US" sz="1600" dirty="0"/>
              <a:t>Vaishnavism </a:t>
            </a:r>
          </a:p>
          <a:p>
            <a:endParaRPr lang="en-US" sz="1600" dirty="0"/>
          </a:p>
          <a:p>
            <a:r>
              <a:rPr lang="en-US" sz="1600" b="1" u="sng" dirty="0"/>
              <a:t>Part Three </a:t>
            </a:r>
          </a:p>
          <a:p>
            <a:endParaRPr lang="en-US" sz="1600" dirty="0"/>
          </a:p>
          <a:p>
            <a:pPr marL="285750" indent="-285750">
              <a:buFont typeface="Arial" panose="020B0604020202020204" pitchFamily="34" charset="0"/>
              <a:buChar char="•"/>
            </a:pPr>
            <a:r>
              <a:rPr lang="en-US" sz="1600" dirty="0"/>
              <a:t>Animals – Deities and Transport </a:t>
            </a:r>
          </a:p>
          <a:p>
            <a:pPr marL="285750" indent="-285750">
              <a:buFont typeface="Arial" panose="020B0604020202020204" pitchFamily="34" charset="0"/>
              <a:buChar char="•"/>
            </a:pPr>
            <a:r>
              <a:rPr lang="en-US" sz="1600" dirty="0"/>
              <a:t>Problems Worshipping Animals </a:t>
            </a:r>
          </a:p>
          <a:p>
            <a:pPr marL="285750" indent="-285750">
              <a:buFont typeface="Arial" panose="020B0604020202020204" pitchFamily="34" charset="0"/>
              <a:buChar char="•"/>
            </a:pPr>
            <a:r>
              <a:rPr lang="en-US" sz="1600" dirty="0"/>
              <a:t>Rivers </a:t>
            </a:r>
          </a:p>
          <a:p>
            <a:endParaRPr lang="en-US" sz="1600" dirty="0"/>
          </a:p>
          <a:p>
            <a:r>
              <a:rPr lang="en-US" sz="1600" b="1" u="sng" dirty="0"/>
              <a:t>Conclusion </a:t>
            </a:r>
          </a:p>
        </p:txBody>
      </p:sp>
    </p:spTree>
    <p:extLst>
      <p:ext uri="{BB962C8B-B14F-4D97-AF65-F5344CB8AC3E}">
        <p14:creationId xmlns:p14="http://schemas.microsoft.com/office/powerpoint/2010/main" val="2262816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1">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 name="Picture 23">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4E98FC6-0E01-C34E-AC89-71270B41C388}"/>
              </a:ext>
            </a:extLst>
          </p:cNvPr>
          <p:cNvSpPr>
            <a:spLocks noGrp="1"/>
          </p:cNvSpPr>
          <p:nvPr>
            <p:ph type="title"/>
          </p:nvPr>
        </p:nvSpPr>
        <p:spPr>
          <a:xfrm>
            <a:off x="5620509" y="190684"/>
            <a:ext cx="6440861" cy="1401448"/>
          </a:xfrm>
        </p:spPr>
        <p:txBody>
          <a:bodyPr vert="horz" lIns="91440" tIns="45720" rIns="91440" bIns="45720" rtlCol="0" anchor="t">
            <a:normAutofit/>
          </a:bodyPr>
          <a:lstStyle/>
          <a:p>
            <a:r>
              <a:rPr lang="en-US" b="1" u="sng" dirty="0">
                <a:solidFill>
                  <a:srgbClr val="000000"/>
                </a:solidFill>
              </a:rPr>
              <a:t>Hinduism and the environment. – Part One. </a:t>
            </a:r>
          </a:p>
        </p:txBody>
      </p:sp>
      <p:sp>
        <p:nvSpPr>
          <p:cNvPr id="30"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Content Placeholder 3">
            <a:hlinkClick r:id="rId4"/>
            <a:extLst>
              <a:ext uri="{FF2B5EF4-FFF2-40B4-BE49-F238E27FC236}">
                <a16:creationId xmlns:a16="http://schemas.microsoft.com/office/drawing/2014/main" id="{1471B800-7497-9248-A62C-25F8CA0B8C0D}"/>
              </a:ext>
            </a:extLst>
          </p:cNvPr>
          <p:cNvPicPr>
            <a:picLocks noGrp="1" noChangeAspect="1"/>
          </p:cNvPicPr>
          <p:nvPr>
            <p:ph idx="1"/>
          </p:nvPr>
        </p:nvPicPr>
        <p:blipFill rotWithShape="1">
          <a:blip r:embed="rId5">
            <a:alphaModFix/>
            <a:extLst/>
          </a:blip>
          <a:srcRect t="11950" r="-2" b="7325"/>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6" name="TextBox 5">
            <a:extLst>
              <a:ext uri="{FF2B5EF4-FFF2-40B4-BE49-F238E27FC236}">
                <a16:creationId xmlns:a16="http://schemas.microsoft.com/office/drawing/2014/main" id="{708CE754-5559-5C41-9A1C-344EC74FF573}"/>
              </a:ext>
            </a:extLst>
          </p:cNvPr>
          <p:cNvSpPr txBox="1"/>
          <p:nvPr/>
        </p:nvSpPr>
        <p:spPr>
          <a:xfrm>
            <a:off x="89396" y="6313322"/>
            <a:ext cx="6271569" cy="523220"/>
          </a:xfrm>
          <a:prstGeom prst="rect">
            <a:avLst/>
          </a:prstGeom>
          <a:noFill/>
        </p:spPr>
        <p:txBody>
          <a:bodyPr wrap="square" rtlCol="0">
            <a:spAutoFit/>
          </a:bodyPr>
          <a:lstStyle/>
          <a:p>
            <a:r>
              <a:rPr lang="en-US" sz="1400" dirty="0"/>
              <a:t>(2) </a:t>
            </a:r>
            <a:r>
              <a:rPr lang="en-US" sz="1400" dirty="0">
                <a:hlinkClick r:id="rId4"/>
              </a:rPr>
              <a:t>https://lapazgroup.net/2012/12/28/5-reasons-i-see-indias-potential-to-produce-a-stararchitect/hindu/</a:t>
            </a:r>
            <a:r>
              <a:rPr lang="en-US" sz="1400" dirty="0"/>
              <a:t> </a:t>
            </a:r>
          </a:p>
        </p:txBody>
      </p:sp>
      <p:sp>
        <p:nvSpPr>
          <p:cNvPr id="3" name="TextBox 2">
            <a:extLst>
              <a:ext uri="{FF2B5EF4-FFF2-40B4-BE49-F238E27FC236}">
                <a16:creationId xmlns:a16="http://schemas.microsoft.com/office/drawing/2014/main" id="{988D811D-7446-5649-96F6-045507CD537E}"/>
              </a:ext>
            </a:extLst>
          </p:cNvPr>
          <p:cNvSpPr txBox="1"/>
          <p:nvPr/>
        </p:nvSpPr>
        <p:spPr>
          <a:xfrm>
            <a:off x="6096000" y="1794889"/>
            <a:ext cx="5950857" cy="3970318"/>
          </a:xfrm>
          <a:prstGeom prst="rect">
            <a:avLst/>
          </a:prstGeom>
          <a:noFill/>
        </p:spPr>
        <p:txBody>
          <a:bodyPr wrap="square" rtlCol="0">
            <a:spAutoFit/>
          </a:bodyPr>
          <a:lstStyle/>
          <a:p>
            <a:r>
              <a:rPr lang="en-US" dirty="0"/>
              <a:t>Hinduism and Eastern religions as a whole are less likely to have scrutiny for the way they interact with the environment, whereas Judeo-Christian religions are more susceptible to having criticisms of the way the religion speaks and interacts with the environment. </a:t>
            </a:r>
          </a:p>
          <a:p>
            <a:endParaRPr lang="en-US" dirty="0"/>
          </a:p>
          <a:p>
            <a:endParaRPr lang="en-US" dirty="0"/>
          </a:p>
          <a:p>
            <a:endParaRPr lang="en-US" dirty="0"/>
          </a:p>
          <a:p>
            <a:r>
              <a:rPr lang="en-US" dirty="0"/>
              <a:t>Assisi Declaration – “Numerous Hindu texts advise that all species should be treated as children.” (Dr. Karan Singh, 1986)</a:t>
            </a:r>
          </a:p>
          <a:p>
            <a:endParaRPr lang="en-US" dirty="0"/>
          </a:p>
          <a:p>
            <a:r>
              <a:rPr lang="en-US" dirty="0"/>
              <a:t>“From cradle to cremation, Hindus have long had a palpable, organic connection with nature.” (Vasudha Narayanan) </a:t>
            </a:r>
          </a:p>
          <a:p>
            <a:endParaRPr lang="en-US" dirty="0"/>
          </a:p>
        </p:txBody>
      </p:sp>
    </p:spTree>
    <p:extLst>
      <p:ext uri="{BB962C8B-B14F-4D97-AF65-F5344CB8AC3E}">
        <p14:creationId xmlns:p14="http://schemas.microsoft.com/office/powerpoint/2010/main" val="2649808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Content Placeholder 4" descr="A large crowd of people&#10;&#10;Description automatically generated">
            <a:extLst>
              <a:ext uri="{FF2B5EF4-FFF2-40B4-BE49-F238E27FC236}">
                <a16:creationId xmlns:a16="http://schemas.microsoft.com/office/drawing/2014/main" id="{88167F04-4132-F344-91A8-55DC627E4DA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5730"/>
          <a:stretch/>
        </p:blipFill>
        <p:spPr>
          <a:xfrm>
            <a:off x="-1" y="10"/>
            <a:ext cx="12192000" cy="6857990"/>
          </a:xfrm>
          <a:prstGeom prst="rect">
            <a:avLst/>
          </a:prstGeom>
        </p:spPr>
      </p:pic>
      <p:sp>
        <p:nvSpPr>
          <p:cNvPr id="4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dirty="0"/>
          </a:p>
        </p:txBody>
      </p:sp>
      <p:sp>
        <p:nvSpPr>
          <p:cNvPr id="2" name="Title 1">
            <a:extLst>
              <a:ext uri="{FF2B5EF4-FFF2-40B4-BE49-F238E27FC236}">
                <a16:creationId xmlns:a16="http://schemas.microsoft.com/office/drawing/2014/main" id="{262E6C08-BC83-DB48-9432-B3ED4CEF7A8C}"/>
              </a:ext>
            </a:extLst>
          </p:cNvPr>
          <p:cNvSpPr>
            <a:spLocks noGrp="1"/>
          </p:cNvSpPr>
          <p:nvPr>
            <p:ph type="title"/>
          </p:nvPr>
        </p:nvSpPr>
        <p:spPr>
          <a:xfrm>
            <a:off x="709448" y="1913950"/>
            <a:ext cx="4204137" cy="1342754"/>
          </a:xfrm>
        </p:spPr>
        <p:txBody>
          <a:bodyPr vert="horz" lIns="91440" tIns="45720" rIns="91440" bIns="45720" rtlCol="0">
            <a:normAutofit/>
          </a:bodyPr>
          <a:lstStyle/>
          <a:p>
            <a:pPr algn="ctr"/>
            <a:r>
              <a:rPr lang="en-US" sz="3600" b="1" u="sng" dirty="0"/>
              <a:t>Indus Valley and The Environment. </a:t>
            </a:r>
          </a:p>
        </p:txBody>
      </p:sp>
      <p:cxnSp>
        <p:nvCxnSpPr>
          <p:cNvPr id="42" name="Straight Connector 4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8" name="Content Placeholder 27">
            <a:extLst>
              <a:ext uri="{FF2B5EF4-FFF2-40B4-BE49-F238E27FC236}">
                <a16:creationId xmlns:a16="http://schemas.microsoft.com/office/drawing/2014/main" id="{04C14DC6-0403-4CFE-A350-B2A4BBC506E2}"/>
              </a:ext>
            </a:extLst>
          </p:cNvPr>
          <p:cNvSpPr>
            <a:spLocks noGrp="1"/>
          </p:cNvSpPr>
          <p:nvPr>
            <p:ph idx="1"/>
          </p:nvPr>
        </p:nvSpPr>
        <p:spPr>
          <a:xfrm>
            <a:off x="525516" y="3417573"/>
            <a:ext cx="4593021" cy="2619839"/>
          </a:xfrm>
        </p:spPr>
        <p:txBody>
          <a:bodyPr anchor="ctr">
            <a:normAutofit lnSpcReduction="10000"/>
          </a:bodyPr>
          <a:lstStyle/>
          <a:p>
            <a:pPr marL="0" indent="0">
              <a:buNone/>
            </a:pPr>
            <a:endParaRPr lang="en-US" sz="1800" dirty="0"/>
          </a:p>
          <a:p>
            <a:pPr marL="0" indent="0">
              <a:buNone/>
            </a:pPr>
            <a:r>
              <a:rPr lang="en-US" sz="1800" dirty="0"/>
              <a:t>1500 BCE - found on the Indus River </a:t>
            </a:r>
          </a:p>
          <a:p>
            <a:pPr marL="0" indent="0">
              <a:buNone/>
            </a:pPr>
            <a:endParaRPr lang="en-US" sz="1800" dirty="0"/>
          </a:p>
          <a:p>
            <a:pPr marL="0" indent="0">
              <a:buNone/>
            </a:pPr>
            <a:r>
              <a:rPr lang="en-US" sz="1800" dirty="0"/>
              <a:t>Cities – Mohenjo Daro, Harappa and Mehrgarh. </a:t>
            </a:r>
          </a:p>
          <a:p>
            <a:pPr marL="0" indent="0">
              <a:buNone/>
            </a:pPr>
            <a:endParaRPr lang="en-US" sz="1800" dirty="0"/>
          </a:p>
          <a:p>
            <a:pPr marL="0" indent="0">
              <a:buNone/>
            </a:pPr>
            <a:r>
              <a:rPr lang="en-US" sz="1800" dirty="0"/>
              <a:t>Seals – “Indus Valley stamp seals are usually square to rectangular, about 2-3 centimeters on a side.” (ThoughtCo) </a:t>
            </a:r>
          </a:p>
          <a:p>
            <a:pPr marL="0" indent="0">
              <a:buNone/>
            </a:pPr>
            <a:endParaRPr lang="en-US" sz="1800" dirty="0"/>
          </a:p>
        </p:txBody>
      </p:sp>
      <p:sp>
        <p:nvSpPr>
          <p:cNvPr id="6" name="TextBox 5">
            <a:extLst>
              <a:ext uri="{FF2B5EF4-FFF2-40B4-BE49-F238E27FC236}">
                <a16:creationId xmlns:a16="http://schemas.microsoft.com/office/drawing/2014/main" id="{16210576-7848-B54D-9F3D-1A86CCC9D979}"/>
              </a:ext>
            </a:extLst>
          </p:cNvPr>
          <p:cNvSpPr txBox="1"/>
          <p:nvPr/>
        </p:nvSpPr>
        <p:spPr>
          <a:xfrm>
            <a:off x="9884957" y="6657945"/>
            <a:ext cx="230704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hinduism.stackexchange.com/questions/705/why-do-hindus-bathe-in-river-ganges-ganga">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Tree>
    <p:extLst>
      <p:ext uri="{BB962C8B-B14F-4D97-AF65-F5344CB8AC3E}">
        <p14:creationId xmlns:p14="http://schemas.microsoft.com/office/powerpoint/2010/main" val="1343945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03FA0-D428-CC40-A90D-0F1A0E20CC44}"/>
              </a:ext>
            </a:extLst>
          </p:cNvPr>
          <p:cNvSpPr>
            <a:spLocks noGrp="1"/>
          </p:cNvSpPr>
          <p:nvPr>
            <p:ph type="title"/>
          </p:nvPr>
        </p:nvSpPr>
        <p:spPr>
          <a:xfrm>
            <a:off x="4965430" y="629268"/>
            <a:ext cx="6586491" cy="1286160"/>
          </a:xfrm>
        </p:spPr>
        <p:txBody>
          <a:bodyPr anchor="b">
            <a:normAutofit/>
          </a:bodyPr>
          <a:lstStyle/>
          <a:p>
            <a:r>
              <a:rPr lang="en-US" dirty="0"/>
              <a:t>The Vedas. </a:t>
            </a:r>
          </a:p>
        </p:txBody>
      </p:sp>
      <p:pic>
        <p:nvPicPr>
          <p:cNvPr id="5" name="Picture 4" descr="A picture containing grass, outdoor, tree&#10;&#10;Description automatically generated">
            <a:extLst>
              <a:ext uri="{FF2B5EF4-FFF2-40B4-BE49-F238E27FC236}">
                <a16:creationId xmlns:a16="http://schemas.microsoft.com/office/drawing/2014/main" id="{6844437B-147F-DB47-A03F-655F4A55B43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3113" r="31937"/>
          <a:stretch/>
        </p:blipFill>
        <p:spPr>
          <a:xfrm>
            <a:off x="20" y="10"/>
            <a:ext cx="4635571" cy="6857990"/>
          </a:xfrm>
          <a:prstGeom prst="rect">
            <a:avLst/>
          </a:prstGeom>
          <a:effectLst/>
        </p:spPr>
      </p:pic>
      <p:cxnSp>
        <p:nvCxnSpPr>
          <p:cNvPr id="21"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28845"/>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7FF837-9B63-8B4B-AE59-EECEBAB5F84B}"/>
              </a:ext>
            </a:extLst>
          </p:cNvPr>
          <p:cNvSpPr>
            <a:spLocks noGrp="1"/>
          </p:cNvSpPr>
          <p:nvPr>
            <p:ph idx="1"/>
          </p:nvPr>
        </p:nvSpPr>
        <p:spPr>
          <a:xfrm>
            <a:off x="4965431" y="2438400"/>
            <a:ext cx="6586489" cy="3785419"/>
          </a:xfrm>
        </p:spPr>
        <p:txBody>
          <a:bodyPr>
            <a:normAutofit/>
          </a:bodyPr>
          <a:lstStyle/>
          <a:p>
            <a:r>
              <a:rPr lang="en-US" sz="1700" dirty="0"/>
              <a:t>There are four branches to the Vedas –the main branch is called the Rig Veda – the other three draw heavily upon the Rig Veda. </a:t>
            </a:r>
          </a:p>
          <a:p>
            <a:endParaRPr lang="en-US" sz="1700" dirty="0"/>
          </a:p>
          <a:p>
            <a:r>
              <a:rPr lang="en-US" sz="1700" dirty="0"/>
              <a:t>Liturgical – the hymns were designed to be used during worship – nature is deified in the hymns, many of the hymns worshipping the five elements – fire, water, wind and earth. </a:t>
            </a:r>
          </a:p>
          <a:p>
            <a:endParaRPr lang="en-US" sz="1700" dirty="0"/>
          </a:p>
          <a:p>
            <a:r>
              <a:rPr lang="en-US" sz="1700" dirty="0"/>
              <a:t>Agni – Fire God – Yajna. </a:t>
            </a:r>
          </a:p>
          <a:p>
            <a:endParaRPr lang="en-US" sz="1700" dirty="0"/>
          </a:p>
          <a:p>
            <a:r>
              <a:rPr lang="en-US" sz="1700" dirty="0"/>
              <a:t>Animal sacrifice was a big part of the fire sacrifice, how does this show a good environmental ethic?</a:t>
            </a:r>
          </a:p>
        </p:txBody>
      </p:sp>
    </p:spTree>
    <p:extLst>
      <p:ext uri="{BB962C8B-B14F-4D97-AF65-F5344CB8AC3E}">
        <p14:creationId xmlns:p14="http://schemas.microsoft.com/office/powerpoint/2010/main" val="1560547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uds in front of a sunset&#10;&#10;Description automatically generated">
            <a:extLst>
              <a:ext uri="{FF2B5EF4-FFF2-40B4-BE49-F238E27FC236}">
                <a16:creationId xmlns:a16="http://schemas.microsoft.com/office/drawing/2014/main" id="{7223B08B-AABD-B64A-8E6F-4005CA406C5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270" r="6620" b="1"/>
          <a:stretch/>
        </p:blipFill>
        <p:spPr>
          <a:xfrm>
            <a:off x="-1" y="10"/>
            <a:ext cx="12192000" cy="6857990"/>
          </a:xfrm>
          <a:prstGeom prst="rect">
            <a:avLst/>
          </a:prstGeom>
        </p:spPr>
      </p:pic>
      <p:sp>
        <p:nvSpPr>
          <p:cNvPr id="14"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dirty="0"/>
          </a:p>
        </p:txBody>
      </p:sp>
      <p:sp>
        <p:nvSpPr>
          <p:cNvPr id="2" name="Title 1">
            <a:extLst>
              <a:ext uri="{FF2B5EF4-FFF2-40B4-BE49-F238E27FC236}">
                <a16:creationId xmlns:a16="http://schemas.microsoft.com/office/drawing/2014/main" id="{59829EA1-D914-0445-8C82-16736440A5C3}"/>
              </a:ext>
            </a:extLst>
          </p:cNvPr>
          <p:cNvSpPr>
            <a:spLocks noGrp="1"/>
          </p:cNvSpPr>
          <p:nvPr>
            <p:ph type="title"/>
          </p:nvPr>
        </p:nvSpPr>
        <p:spPr>
          <a:xfrm>
            <a:off x="709448" y="1913950"/>
            <a:ext cx="4204137" cy="1342754"/>
          </a:xfrm>
        </p:spPr>
        <p:txBody>
          <a:bodyPr>
            <a:normAutofit/>
          </a:bodyPr>
          <a:lstStyle/>
          <a:p>
            <a:pPr algn="ctr"/>
            <a:r>
              <a:rPr lang="en-US" sz="3600" dirty="0"/>
              <a:t>Upanishads </a:t>
            </a:r>
          </a:p>
        </p:txBody>
      </p:sp>
      <p:cxnSp>
        <p:nvCxnSpPr>
          <p:cNvPr id="13" name="Straight Connector 1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256B1A-8C8B-064A-9728-0565D77EE941}"/>
              </a:ext>
            </a:extLst>
          </p:cNvPr>
          <p:cNvSpPr>
            <a:spLocks noGrp="1"/>
          </p:cNvSpPr>
          <p:nvPr>
            <p:ph idx="1"/>
          </p:nvPr>
        </p:nvSpPr>
        <p:spPr>
          <a:xfrm>
            <a:off x="525516" y="3417573"/>
            <a:ext cx="4593021" cy="2619839"/>
          </a:xfrm>
        </p:spPr>
        <p:txBody>
          <a:bodyPr anchor="ctr">
            <a:normAutofit/>
          </a:bodyPr>
          <a:lstStyle/>
          <a:p>
            <a:r>
              <a:rPr lang="en-US" sz="1500" dirty="0"/>
              <a:t>Culmination of the Vedas, the Upanishads are separated from the earliest Vedas by 500 years </a:t>
            </a:r>
          </a:p>
          <a:p>
            <a:endParaRPr lang="en-US" sz="1500" dirty="0"/>
          </a:p>
          <a:p>
            <a:r>
              <a:rPr lang="en-US" sz="1500" dirty="0"/>
              <a:t>Atman as brahman </a:t>
            </a:r>
          </a:p>
          <a:p>
            <a:endParaRPr lang="en-US" sz="1500" dirty="0"/>
          </a:p>
          <a:p>
            <a:r>
              <a:rPr lang="en-US" sz="1500" dirty="0"/>
              <a:t>Monism/monistic view that everything is as one </a:t>
            </a:r>
          </a:p>
          <a:p>
            <a:endParaRPr lang="en-US" sz="1500" dirty="0"/>
          </a:p>
          <a:p>
            <a:r>
              <a:rPr lang="en-US" sz="1500" dirty="0"/>
              <a:t>Karma, Samsara and Moksha. </a:t>
            </a:r>
          </a:p>
        </p:txBody>
      </p:sp>
      <p:sp>
        <p:nvSpPr>
          <p:cNvPr id="6" name="TextBox 5">
            <a:extLst>
              <a:ext uri="{FF2B5EF4-FFF2-40B4-BE49-F238E27FC236}">
                <a16:creationId xmlns:a16="http://schemas.microsoft.com/office/drawing/2014/main" id="{8DE2C316-AA92-5148-A62F-910C71C7C068}"/>
              </a:ext>
            </a:extLst>
          </p:cNvPr>
          <p:cNvSpPr txBox="1"/>
          <p:nvPr/>
        </p:nvSpPr>
        <p:spPr>
          <a:xfrm>
            <a:off x="9732672" y="6657945"/>
            <a:ext cx="2459327"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swiftgmoon.deviantart.com/art/hindu-kush-252122758">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US" sz="700" dirty="0">
              <a:solidFill>
                <a:srgbClr val="FFFFFF"/>
              </a:solidFill>
            </a:endParaRPr>
          </a:p>
        </p:txBody>
      </p:sp>
    </p:spTree>
    <p:extLst>
      <p:ext uri="{BB962C8B-B14F-4D97-AF65-F5344CB8AC3E}">
        <p14:creationId xmlns:p14="http://schemas.microsoft.com/office/powerpoint/2010/main" val="251379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BB9F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17AFC5-F9AE-9C4B-949B-54E77BD3E0D2}"/>
              </a:ext>
            </a:extLst>
          </p:cNvPr>
          <p:cNvSpPr>
            <a:spLocks noGrp="1"/>
          </p:cNvSpPr>
          <p:nvPr>
            <p:ph type="title"/>
          </p:nvPr>
        </p:nvSpPr>
        <p:spPr>
          <a:xfrm>
            <a:off x="524256" y="4767072"/>
            <a:ext cx="6594189" cy="1625210"/>
          </a:xfrm>
        </p:spPr>
        <p:txBody>
          <a:bodyPr>
            <a:normAutofit/>
          </a:bodyPr>
          <a:lstStyle/>
          <a:p>
            <a:pPr algn="r"/>
            <a:r>
              <a:rPr lang="en-US" dirty="0">
                <a:solidFill>
                  <a:srgbClr val="FFFFFF"/>
                </a:solidFill>
              </a:rPr>
              <a:t>Part Two – Dharma </a:t>
            </a:r>
          </a:p>
        </p:txBody>
      </p:sp>
      <p:pic>
        <p:nvPicPr>
          <p:cNvPr id="5" name="Picture 4" descr="A person standing next to a body of water&#10;&#10;Description automatically generated">
            <a:extLst>
              <a:ext uri="{FF2B5EF4-FFF2-40B4-BE49-F238E27FC236}">
                <a16:creationId xmlns:a16="http://schemas.microsoft.com/office/drawing/2014/main" id="{F3609B31-9F1A-0F4A-B863-01872673093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5048" r="1" b="1"/>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9002F59-4A7F-1C4E-AE81-152498722611}"/>
              </a:ext>
            </a:extLst>
          </p:cNvPr>
          <p:cNvSpPr>
            <a:spLocks noGrp="1"/>
          </p:cNvSpPr>
          <p:nvPr>
            <p:ph idx="1"/>
          </p:nvPr>
        </p:nvSpPr>
        <p:spPr>
          <a:xfrm>
            <a:off x="8029319" y="917725"/>
            <a:ext cx="3424739" cy="4852362"/>
          </a:xfrm>
        </p:spPr>
        <p:txBody>
          <a:bodyPr anchor="ctr">
            <a:normAutofit lnSpcReduction="10000"/>
          </a:bodyPr>
          <a:lstStyle/>
          <a:p>
            <a:r>
              <a:rPr lang="en-US" sz="2000" dirty="0">
                <a:solidFill>
                  <a:srgbClr val="FFFFFF"/>
                </a:solidFill>
              </a:rPr>
              <a:t>Dharma –Duty – definition </a:t>
            </a:r>
          </a:p>
          <a:p>
            <a:endParaRPr lang="en-US" sz="2000" dirty="0">
              <a:solidFill>
                <a:srgbClr val="FFFFFF"/>
              </a:solidFill>
            </a:endParaRPr>
          </a:p>
          <a:p>
            <a:r>
              <a:rPr lang="en-US" sz="2000" dirty="0">
                <a:solidFill>
                  <a:srgbClr val="FFFFFF"/>
                </a:solidFill>
              </a:rPr>
              <a:t>Dharma sutras/dharmashutras – Mahabharata (Bhagavad Gita) and Ramayana. Hindu law Books,  ‘eco-friendly’ involving the protection of land, animals, trees and rivers and the duty of kings. </a:t>
            </a:r>
          </a:p>
          <a:p>
            <a:endParaRPr lang="en-US" sz="2000" dirty="0">
              <a:solidFill>
                <a:srgbClr val="FFFFFF"/>
              </a:solidFill>
            </a:endParaRPr>
          </a:p>
          <a:p>
            <a:r>
              <a:rPr lang="en-US" sz="2000" dirty="0">
                <a:solidFill>
                  <a:srgbClr val="FFFFFF"/>
                </a:solidFill>
              </a:rPr>
              <a:t>“If there were no meat-eaters, there would be no killers, a meat-eating man is a killer indeed.” – Mahabharata (Lisa Kemmer).  </a:t>
            </a:r>
          </a:p>
          <a:p>
            <a:endParaRPr lang="en-US" sz="2000" dirty="0">
              <a:solidFill>
                <a:srgbClr val="FFFFFF"/>
              </a:solidFill>
            </a:endParaRPr>
          </a:p>
        </p:txBody>
      </p:sp>
      <p:sp>
        <p:nvSpPr>
          <p:cNvPr id="6" name="TextBox 5">
            <a:extLst>
              <a:ext uri="{FF2B5EF4-FFF2-40B4-BE49-F238E27FC236}">
                <a16:creationId xmlns:a16="http://schemas.microsoft.com/office/drawing/2014/main" id="{814EBA4E-0DD9-D34A-B536-BDE47FD33A3A}"/>
              </a:ext>
            </a:extLst>
          </p:cNvPr>
          <p:cNvSpPr txBox="1"/>
          <p:nvPr/>
        </p:nvSpPr>
        <p:spPr>
          <a:xfrm>
            <a:off x="5199037" y="4229070"/>
            <a:ext cx="218681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s://theosophywatch.com/2014/10/31/halloween-an-eternal-spiritual-fire/">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Tree>
    <p:extLst>
      <p:ext uri="{BB962C8B-B14F-4D97-AF65-F5344CB8AC3E}">
        <p14:creationId xmlns:p14="http://schemas.microsoft.com/office/powerpoint/2010/main" val="3247573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E41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CA063F-E669-8542-AF98-FEF7AD2270FF}"/>
              </a:ext>
            </a:extLst>
          </p:cNvPr>
          <p:cNvSpPr>
            <a:spLocks noGrp="1"/>
          </p:cNvSpPr>
          <p:nvPr>
            <p:ph type="title"/>
          </p:nvPr>
        </p:nvSpPr>
        <p:spPr>
          <a:xfrm>
            <a:off x="524256" y="4767072"/>
            <a:ext cx="6594189" cy="1625210"/>
          </a:xfrm>
        </p:spPr>
        <p:txBody>
          <a:bodyPr>
            <a:normAutofit/>
          </a:bodyPr>
          <a:lstStyle/>
          <a:p>
            <a:pPr algn="r"/>
            <a:r>
              <a:rPr lang="en-US" dirty="0">
                <a:solidFill>
                  <a:srgbClr val="FFFFFF"/>
                </a:solidFill>
              </a:rPr>
              <a:t>Vaishnavism </a:t>
            </a:r>
          </a:p>
        </p:txBody>
      </p:sp>
      <p:pic>
        <p:nvPicPr>
          <p:cNvPr id="5" name="Picture 4" descr="A picture containing grass&#10;&#10;Description automatically generated">
            <a:extLst>
              <a:ext uri="{FF2B5EF4-FFF2-40B4-BE49-F238E27FC236}">
                <a16:creationId xmlns:a16="http://schemas.microsoft.com/office/drawing/2014/main" id="{4B8DC120-8A95-E149-8E62-9388A40024A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6894"/>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CD7AA9F-F82D-FF44-AFAD-F2C93D8A6FF5}"/>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Vision of the universe as Vishnu/ or an incarnation of Vishnu as the body of the universe. </a:t>
            </a:r>
          </a:p>
          <a:p>
            <a:endParaRPr lang="en-US" sz="2000" dirty="0">
              <a:solidFill>
                <a:srgbClr val="FFFFFF"/>
              </a:solidFill>
            </a:endParaRPr>
          </a:p>
          <a:p>
            <a:r>
              <a:rPr lang="en-US" sz="2000" dirty="0">
                <a:solidFill>
                  <a:srgbClr val="FFFFFF"/>
                </a:solidFill>
              </a:rPr>
              <a:t>Krishna plays a central role in the Bhagavad Gita. </a:t>
            </a:r>
          </a:p>
          <a:p>
            <a:endParaRPr lang="en-US" sz="2000" dirty="0">
              <a:solidFill>
                <a:srgbClr val="FFFFFF"/>
              </a:solidFill>
            </a:endParaRPr>
          </a:p>
          <a:p>
            <a:r>
              <a:rPr lang="en-US" sz="2000" dirty="0">
                <a:solidFill>
                  <a:srgbClr val="FFFFFF"/>
                </a:solidFill>
              </a:rPr>
              <a:t>Bhu Devi – ‘Mother Earth.’ </a:t>
            </a:r>
          </a:p>
        </p:txBody>
      </p:sp>
      <p:sp>
        <p:nvSpPr>
          <p:cNvPr id="6" name="TextBox 5">
            <a:extLst>
              <a:ext uri="{FF2B5EF4-FFF2-40B4-BE49-F238E27FC236}">
                <a16:creationId xmlns:a16="http://schemas.microsoft.com/office/drawing/2014/main" id="{7CD8710A-092B-CF4A-B6B8-98ACB81048D2}"/>
              </a:ext>
            </a:extLst>
          </p:cNvPr>
          <p:cNvSpPr txBox="1"/>
          <p:nvPr/>
        </p:nvSpPr>
        <p:spPr>
          <a:xfrm>
            <a:off x="5199037" y="4229070"/>
            <a:ext cx="218681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yogeshvara.deviantart.com/art/maha-vishnu-224557753">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Tree>
    <p:extLst>
      <p:ext uri="{BB962C8B-B14F-4D97-AF65-F5344CB8AC3E}">
        <p14:creationId xmlns:p14="http://schemas.microsoft.com/office/powerpoint/2010/main" val="1636419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74C79-7A54-AB45-9BF1-5CC34A816E4A}"/>
              </a:ext>
            </a:extLst>
          </p:cNvPr>
          <p:cNvSpPr>
            <a:spLocks noGrp="1"/>
          </p:cNvSpPr>
          <p:nvPr>
            <p:ph type="title"/>
          </p:nvPr>
        </p:nvSpPr>
        <p:spPr>
          <a:xfrm>
            <a:off x="801098" y="1396289"/>
            <a:ext cx="6387102" cy="1325563"/>
          </a:xfrm>
        </p:spPr>
        <p:txBody>
          <a:bodyPr>
            <a:normAutofit/>
          </a:bodyPr>
          <a:lstStyle/>
          <a:p>
            <a:r>
              <a:rPr lang="en-US" dirty="0"/>
              <a:t>Hindus and Dietary Restrictions. </a:t>
            </a:r>
          </a:p>
        </p:txBody>
      </p:sp>
      <p:sp>
        <p:nvSpPr>
          <p:cNvPr id="3" name="Content Placeholder 2">
            <a:extLst>
              <a:ext uri="{FF2B5EF4-FFF2-40B4-BE49-F238E27FC236}">
                <a16:creationId xmlns:a16="http://schemas.microsoft.com/office/drawing/2014/main" id="{5154B1AA-1EEB-2D43-8EC0-3393C1A3C08A}"/>
              </a:ext>
            </a:extLst>
          </p:cNvPr>
          <p:cNvSpPr>
            <a:spLocks noGrp="1"/>
          </p:cNvSpPr>
          <p:nvPr>
            <p:ph idx="1"/>
          </p:nvPr>
        </p:nvSpPr>
        <p:spPr>
          <a:xfrm>
            <a:off x="805542" y="2871982"/>
            <a:ext cx="6382657" cy="3181684"/>
          </a:xfrm>
        </p:spPr>
        <p:txBody>
          <a:bodyPr anchor="t">
            <a:normAutofit/>
          </a:bodyPr>
          <a:lstStyle/>
          <a:p>
            <a:r>
              <a:rPr lang="en-US" sz="1800" dirty="0"/>
              <a:t>“In the Hindu worldview, killing animals for food is sacrilegious –perhaps best viewed as spiritual suicide.” (Lisa Kemmer). </a:t>
            </a:r>
          </a:p>
          <a:p>
            <a:endParaRPr lang="en-US" sz="1800" dirty="0"/>
          </a:p>
          <a:p>
            <a:r>
              <a:rPr lang="en-US" sz="1800" dirty="0"/>
              <a:t>“The Manu Smriti, or Laws of Manu, one of the oldest and most important texts holding Hindu laws, warns that one “who kills an animal for meat will die of a violent death as many times as there are hairs on that killed animal.” (Lisa Kemmer). </a:t>
            </a:r>
          </a:p>
        </p:txBody>
      </p:sp>
      <p:sp>
        <p:nvSpPr>
          <p:cNvPr id="18" name="Freeform: Shape 17">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D33D0D71-0C4A-C44C-8548-D188599CC69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2264" r="13315" b="2"/>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0" name="Freeform: Shape 19">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EF0349AD-E713-1E4F-86B8-35A90F97B899}"/>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22863" r="5" b="14295"/>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11" name="TextBox 10">
            <a:extLst>
              <a:ext uri="{FF2B5EF4-FFF2-40B4-BE49-F238E27FC236}">
                <a16:creationId xmlns:a16="http://schemas.microsoft.com/office/drawing/2014/main" id="{22C012A9-634C-7044-8543-E3D17D36CC22}"/>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www.progressive-charlestown.com/2015/08/another-argument-for-vegetarianism.html">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Tree>
    <p:extLst>
      <p:ext uri="{BB962C8B-B14F-4D97-AF65-F5344CB8AC3E}">
        <p14:creationId xmlns:p14="http://schemas.microsoft.com/office/powerpoint/2010/main" val="199155125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54295" y="478232"/>
            <a:ext cx="7034121"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AAA4F7-5F7A-3449-8E1E-009BD742E6C2}"/>
              </a:ext>
            </a:extLst>
          </p:cNvPr>
          <p:cNvSpPr>
            <a:spLocks noGrp="1"/>
          </p:cNvSpPr>
          <p:nvPr>
            <p:ph type="title"/>
          </p:nvPr>
        </p:nvSpPr>
        <p:spPr>
          <a:xfrm>
            <a:off x="5297762" y="1053711"/>
            <a:ext cx="5638994" cy="1424446"/>
          </a:xfrm>
        </p:spPr>
        <p:txBody>
          <a:bodyPr>
            <a:normAutofit/>
          </a:bodyPr>
          <a:lstStyle/>
          <a:p>
            <a:r>
              <a:rPr lang="en-US" dirty="0">
                <a:solidFill>
                  <a:srgbClr val="FFFFFF"/>
                </a:solidFill>
              </a:rPr>
              <a:t>Deities as Animals </a:t>
            </a:r>
          </a:p>
        </p:txBody>
      </p:sp>
      <p:pic>
        <p:nvPicPr>
          <p:cNvPr id="8" name="Picture 7" descr="A picture containing photo, tree, many, posing&#10;&#10;Description automatically generated">
            <a:extLst>
              <a:ext uri="{FF2B5EF4-FFF2-40B4-BE49-F238E27FC236}">
                <a16:creationId xmlns:a16="http://schemas.microsoft.com/office/drawing/2014/main" id="{E4D3FA0E-7C14-CD46-A67A-A7C514076C5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39255" y="0"/>
            <a:ext cx="2793107" cy="3961856"/>
          </a:xfrm>
          <a:prstGeom prst="rect">
            <a:avLst/>
          </a:prstGeom>
        </p:spPr>
      </p:pic>
      <p:cxnSp>
        <p:nvCxnSpPr>
          <p:cNvPr id="16" name="Straight Connector 15">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30098" y="2639023"/>
            <a:ext cx="456244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5" name="Picture 4" descr="A person wearing a purple dress&#10;&#10;Description automatically generated">
            <a:extLst>
              <a:ext uri="{FF2B5EF4-FFF2-40B4-BE49-F238E27FC236}">
                <a16:creationId xmlns:a16="http://schemas.microsoft.com/office/drawing/2014/main" id="{393BDF76-E981-E44D-9773-1C976BCCB97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81886" y="4413128"/>
            <a:ext cx="3662730" cy="2444872"/>
          </a:xfrm>
          <a:prstGeom prst="rect">
            <a:avLst/>
          </a:prstGeom>
        </p:spPr>
      </p:pic>
      <p:sp>
        <p:nvSpPr>
          <p:cNvPr id="3" name="Content Placeholder 2">
            <a:extLst>
              <a:ext uri="{FF2B5EF4-FFF2-40B4-BE49-F238E27FC236}">
                <a16:creationId xmlns:a16="http://schemas.microsoft.com/office/drawing/2014/main" id="{6E0B020C-91EB-9D43-B8A4-2B440BCC0E26}"/>
              </a:ext>
            </a:extLst>
          </p:cNvPr>
          <p:cNvSpPr>
            <a:spLocks noGrp="1"/>
          </p:cNvSpPr>
          <p:nvPr>
            <p:ph idx="1"/>
          </p:nvPr>
        </p:nvSpPr>
        <p:spPr>
          <a:xfrm>
            <a:off x="5297762" y="2799889"/>
            <a:ext cx="5747187" cy="2987543"/>
          </a:xfrm>
        </p:spPr>
        <p:txBody>
          <a:bodyPr anchor="t">
            <a:normAutofit/>
          </a:bodyPr>
          <a:lstStyle/>
          <a:p>
            <a:r>
              <a:rPr lang="en-US" sz="2000" dirty="0">
                <a:solidFill>
                  <a:srgbClr val="FFFFFF"/>
                </a:solidFill>
              </a:rPr>
              <a:t>Ganehsa – Elephant head and human body. </a:t>
            </a:r>
          </a:p>
          <a:p>
            <a:endParaRPr lang="en-US" sz="2000" dirty="0">
              <a:solidFill>
                <a:srgbClr val="FFFFFF"/>
              </a:solidFill>
            </a:endParaRPr>
          </a:p>
          <a:p>
            <a:r>
              <a:rPr lang="en-US" sz="2000" dirty="0">
                <a:solidFill>
                  <a:srgbClr val="FFFFFF"/>
                </a:solidFill>
              </a:rPr>
              <a:t>Hanuman – Hero in the Ramayana, monkey and a god. </a:t>
            </a:r>
          </a:p>
          <a:p>
            <a:pPr marL="0" indent="0">
              <a:buNone/>
            </a:pPr>
            <a:endParaRPr lang="en-US" sz="2000" dirty="0">
              <a:solidFill>
                <a:srgbClr val="FFFFFF"/>
              </a:solidFill>
            </a:endParaRPr>
          </a:p>
          <a:p>
            <a:r>
              <a:rPr lang="en-US" sz="2000" dirty="0">
                <a:solidFill>
                  <a:srgbClr val="FFFFFF"/>
                </a:solidFill>
              </a:rPr>
              <a:t>“The goat is Agni. The sheep is Varuna. The horse is Surya. The earth is the deity Virat. The cow and calf are Soma.” (Lisa Kemmer). </a:t>
            </a:r>
          </a:p>
        </p:txBody>
      </p:sp>
      <p:sp>
        <p:nvSpPr>
          <p:cNvPr id="6" name="TextBox 5">
            <a:extLst>
              <a:ext uri="{FF2B5EF4-FFF2-40B4-BE49-F238E27FC236}">
                <a16:creationId xmlns:a16="http://schemas.microsoft.com/office/drawing/2014/main" id="{B976106B-82B6-2C46-9CCE-666F53DF5B6C}"/>
              </a:ext>
            </a:extLst>
          </p:cNvPr>
          <p:cNvSpPr txBox="1"/>
          <p:nvPr/>
        </p:nvSpPr>
        <p:spPr>
          <a:xfrm>
            <a:off x="1704524" y="6006708"/>
            <a:ext cx="244009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6" tooltip="http://brewminate.com/why-its-offensive-to-offer-a-lamb-dinner-to-the-hindu-god-ganesha/">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US" sz="700" dirty="0">
              <a:solidFill>
                <a:srgbClr val="FFFFFF"/>
              </a:solidFill>
            </a:endParaRPr>
          </a:p>
        </p:txBody>
      </p:sp>
      <p:sp>
        <p:nvSpPr>
          <p:cNvPr id="9" name="TextBox 8">
            <a:extLst>
              <a:ext uri="{FF2B5EF4-FFF2-40B4-BE49-F238E27FC236}">
                <a16:creationId xmlns:a16="http://schemas.microsoft.com/office/drawing/2014/main" id="{45B5679F-2822-8044-840F-7AA98A4184C2}"/>
              </a:ext>
            </a:extLst>
          </p:cNvPr>
          <p:cNvSpPr txBox="1"/>
          <p:nvPr/>
        </p:nvSpPr>
        <p:spPr>
          <a:xfrm>
            <a:off x="9351510" y="7351667"/>
            <a:ext cx="3276161" cy="200055"/>
          </a:xfrm>
          <a:prstGeom prst="rect">
            <a:avLst/>
          </a:prstGeom>
          <a:solidFill>
            <a:srgbClr val="000000"/>
          </a:solidFill>
        </p:spPr>
        <p:txBody>
          <a:bodyPr wrap="square" rtlCol="0">
            <a:spAutoFit/>
          </a:bodyPr>
          <a:lstStyle/>
          <a:p>
            <a:pPr algn="r">
              <a:spcAft>
                <a:spcPts val="600"/>
              </a:spcAft>
            </a:pPr>
            <a:r>
              <a:rPr lang="en-US" sz="700" dirty="0">
                <a:solidFill>
                  <a:srgbClr val="FFFFFF"/>
                </a:solidFill>
                <a:hlinkClick r:id="rId4" tooltip="https://en.wikipedia.org/wiki/Navagraha">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Tree>
    <p:extLst>
      <p:ext uri="{BB962C8B-B14F-4D97-AF65-F5344CB8AC3E}">
        <p14:creationId xmlns:p14="http://schemas.microsoft.com/office/powerpoint/2010/main" val="3394863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3">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54295" y="478232"/>
            <a:ext cx="7034121"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5713A5-E684-1846-A665-702EA3D18F41}"/>
              </a:ext>
            </a:extLst>
          </p:cNvPr>
          <p:cNvSpPr>
            <a:spLocks noGrp="1"/>
          </p:cNvSpPr>
          <p:nvPr>
            <p:ph type="title"/>
          </p:nvPr>
        </p:nvSpPr>
        <p:spPr>
          <a:xfrm>
            <a:off x="5297762" y="1053711"/>
            <a:ext cx="5638994" cy="1424446"/>
          </a:xfrm>
        </p:spPr>
        <p:txBody>
          <a:bodyPr>
            <a:normAutofit/>
          </a:bodyPr>
          <a:lstStyle/>
          <a:p>
            <a:r>
              <a:rPr lang="en-US" dirty="0">
                <a:solidFill>
                  <a:srgbClr val="FFFFFF"/>
                </a:solidFill>
              </a:rPr>
              <a:t>Worship of Animals. </a:t>
            </a:r>
          </a:p>
        </p:txBody>
      </p:sp>
      <p:pic>
        <p:nvPicPr>
          <p:cNvPr id="5" name="Picture 4" descr="A close up of a cow looking at the camera&#10;&#10;Description automatically generated">
            <a:extLst>
              <a:ext uri="{FF2B5EF4-FFF2-40B4-BE49-F238E27FC236}">
                <a16:creationId xmlns:a16="http://schemas.microsoft.com/office/drawing/2014/main" id="{1C1F6E51-0505-7A45-8C41-352E7F97DD7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81886" y="650747"/>
            <a:ext cx="3662730" cy="2444872"/>
          </a:xfrm>
          <a:prstGeom prst="rect">
            <a:avLst/>
          </a:prstGeom>
        </p:spPr>
      </p:pic>
      <p:cxnSp>
        <p:nvCxnSpPr>
          <p:cNvPr id="16" name="Straight Connector 15">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30098" y="2639023"/>
            <a:ext cx="456244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8" name="Picture 7" descr="A cow is lying in front of a building&#10;&#10;Description automatically generated">
            <a:extLst>
              <a:ext uri="{FF2B5EF4-FFF2-40B4-BE49-F238E27FC236}">
                <a16:creationId xmlns:a16="http://schemas.microsoft.com/office/drawing/2014/main" id="{1EFE4A04-2D79-F747-8AD7-ECF45A7E82E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81886" y="3769522"/>
            <a:ext cx="3662730" cy="2429610"/>
          </a:xfrm>
          <a:prstGeom prst="rect">
            <a:avLst/>
          </a:prstGeom>
        </p:spPr>
      </p:pic>
      <p:sp>
        <p:nvSpPr>
          <p:cNvPr id="3" name="Content Placeholder 2">
            <a:extLst>
              <a:ext uri="{FF2B5EF4-FFF2-40B4-BE49-F238E27FC236}">
                <a16:creationId xmlns:a16="http://schemas.microsoft.com/office/drawing/2014/main" id="{BFCE97ED-57C0-2B4A-8D88-AC18C6C61B2C}"/>
              </a:ext>
            </a:extLst>
          </p:cNvPr>
          <p:cNvSpPr>
            <a:spLocks noGrp="1"/>
          </p:cNvSpPr>
          <p:nvPr>
            <p:ph idx="1"/>
          </p:nvPr>
        </p:nvSpPr>
        <p:spPr>
          <a:xfrm>
            <a:off x="5297762" y="2799889"/>
            <a:ext cx="5747187" cy="2987543"/>
          </a:xfrm>
        </p:spPr>
        <p:txBody>
          <a:bodyPr anchor="t">
            <a:normAutofit/>
          </a:bodyPr>
          <a:lstStyle/>
          <a:p>
            <a:r>
              <a:rPr lang="en-US" sz="1700" dirty="0">
                <a:solidFill>
                  <a:srgbClr val="FFFFFF"/>
                </a:solidFill>
              </a:rPr>
              <a:t>“Perhaps the most renowned aspect of the Hindu religious traditions is reverence for cows.” (Lisa Kemmer). </a:t>
            </a:r>
          </a:p>
          <a:p>
            <a:endParaRPr lang="en-US" sz="1700" dirty="0">
              <a:solidFill>
                <a:srgbClr val="FFFFFF"/>
              </a:solidFill>
            </a:endParaRPr>
          </a:p>
          <a:p>
            <a:r>
              <a:rPr lang="en-US" sz="1700" dirty="0">
                <a:solidFill>
                  <a:srgbClr val="FFFFFF"/>
                </a:solidFill>
              </a:rPr>
              <a:t>“Snakes are often used as a religious symbol either of great good or great evil.” (Lisa Kemmer). </a:t>
            </a:r>
          </a:p>
          <a:p>
            <a:endParaRPr lang="en-US" sz="1700" dirty="0">
              <a:solidFill>
                <a:srgbClr val="FFFFFF"/>
              </a:solidFill>
            </a:endParaRPr>
          </a:p>
          <a:p>
            <a:r>
              <a:rPr lang="en-US" sz="1700" dirty="0">
                <a:solidFill>
                  <a:srgbClr val="FFFFFF"/>
                </a:solidFill>
              </a:rPr>
              <a:t>“Indian sacred writings portrays animals as lively, humorous, bold, honorable, wily and devoted.” (Lisa Kemmer). </a:t>
            </a:r>
          </a:p>
        </p:txBody>
      </p:sp>
      <p:sp>
        <p:nvSpPr>
          <p:cNvPr id="6" name="TextBox 5">
            <a:extLst>
              <a:ext uri="{FF2B5EF4-FFF2-40B4-BE49-F238E27FC236}">
                <a16:creationId xmlns:a16="http://schemas.microsoft.com/office/drawing/2014/main" id="{BBE011BF-FD2A-A64C-89C6-0D7E466F6284}"/>
              </a:ext>
            </a:extLst>
          </p:cNvPr>
          <p:cNvSpPr txBox="1"/>
          <p:nvPr/>
        </p:nvSpPr>
        <p:spPr>
          <a:xfrm>
            <a:off x="1957800" y="2895564"/>
            <a:ext cx="218681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s://www.flickr.com/photos/vinothchandar/4378266575">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
        <p:nvSpPr>
          <p:cNvPr id="9" name="TextBox 8">
            <a:extLst>
              <a:ext uri="{FF2B5EF4-FFF2-40B4-BE49-F238E27FC236}">
                <a16:creationId xmlns:a16="http://schemas.microsoft.com/office/drawing/2014/main" id="{627E4892-93BD-7640-852B-B2CD2C44B2EE}"/>
              </a:ext>
            </a:extLst>
          </p:cNvPr>
          <p:cNvSpPr txBox="1"/>
          <p:nvPr/>
        </p:nvSpPr>
        <p:spPr>
          <a:xfrm>
            <a:off x="1837574" y="5999077"/>
            <a:ext cx="230704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6" tooltip="https://simple.wikipedia.org/wiki/Sacred_cow">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Tree>
    <p:extLst>
      <p:ext uri="{BB962C8B-B14F-4D97-AF65-F5344CB8AC3E}">
        <p14:creationId xmlns:p14="http://schemas.microsoft.com/office/powerpoint/2010/main" val="4185801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2E49F-7F8F-4541-9B68-A359404E1B61}"/>
              </a:ext>
            </a:extLst>
          </p:cNvPr>
          <p:cNvSpPr>
            <a:spLocks noGrp="1"/>
          </p:cNvSpPr>
          <p:nvPr>
            <p:ph type="title"/>
          </p:nvPr>
        </p:nvSpPr>
        <p:spPr>
          <a:xfrm>
            <a:off x="6940295" y="1396289"/>
            <a:ext cx="4668257" cy="1325563"/>
          </a:xfrm>
        </p:spPr>
        <p:txBody>
          <a:bodyPr>
            <a:normAutofit/>
          </a:bodyPr>
          <a:lstStyle/>
          <a:p>
            <a:r>
              <a:rPr lang="en-US" dirty="0"/>
              <a:t>Animals as Transport </a:t>
            </a:r>
          </a:p>
        </p:txBody>
      </p:sp>
      <p:sp>
        <p:nvSpPr>
          <p:cNvPr id="40" name="Freeform: Shape 39">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4" name="Oval 43">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7" descr="A person posing for a picture&#10;&#10;Description automatically generated">
            <a:extLst>
              <a:ext uri="{FF2B5EF4-FFF2-40B4-BE49-F238E27FC236}">
                <a16:creationId xmlns:a16="http://schemas.microsoft.com/office/drawing/2014/main" id="{A0164AF2-D085-4541-8248-15C018EAF9A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3" b="20637"/>
          <a:stretch/>
        </p:blipFill>
        <p:spPr>
          <a:xfrm>
            <a:off x="3559122" y="2661260"/>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5" name="Picture 4" descr="A picture containing water, sky, wave&#10;&#10;Description automatically generated">
            <a:extLst>
              <a:ext uri="{FF2B5EF4-FFF2-40B4-BE49-F238E27FC236}">
                <a16:creationId xmlns:a16="http://schemas.microsoft.com/office/drawing/2014/main" id="{116EBF8F-68EF-364F-B0DE-98D296E13175}"/>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8134" r="3" b="23675"/>
          <a:stretch/>
        </p:blipFill>
        <p:spPr>
          <a:xfrm>
            <a:off x="20" y="10"/>
            <a:ext cx="3967953" cy="338327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11" name="Picture 10" descr="A group of people wearing costumes&#10;&#10;Description automatically generated">
            <a:extLst>
              <a:ext uri="{FF2B5EF4-FFF2-40B4-BE49-F238E27FC236}">
                <a16:creationId xmlns:a16="http://schemas.microsoft.com/office/drawing/2014/main" id="{EC5E54FC-5312-624A-8A6D-BACD2B66B3A7}"/>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r="-1" b="9645"/>
          <a:stretch/>
        </p:blipFill>
        <p:spPr>
          <a:xfrm>
            <a:off x="4825" y="4007260"/>
            <a:ext cx="3155071" cy="2850749"/>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3" name="Content Placeholder 2">
            <a:extLst>
              <a:ext uri="{FF2B5EF4-FFF2-40B4-BE49-F238E27FC236}">
                <a16:creationId xmlns:a16="http://schemas.microsoft.com/office/drawing/2014/main" id="{AA8456BE-17E0-1144-B224-63CE36F8862B}"/>
              </a:ext>
            </a:extLst>
          </p:cNvPr>
          <p:cNvSpPr>
            <a:spLocks noGrp="1"/>
          </p:cNvSpPr>
          <p:nvPr>
            <p:ph idx="1"/>
          </p:nvPr>
        </p:nvSpPr>
        <p:spPr>
          <a:xfrm>
            <a:off x="6940296" y="2871982"/>
            <a:ext cx="4668256" cy="3181684"/>
          </a:xfrm>
        </p:spPr>
        <p:txBody>
          <a:bodyPr anchor="t">
            <a:normAutofit/>
          </a:bodyPr>
          <a:lstStyle/>
          <a:p>
            <a:r>
              <a:rPr lang="en-US" sz="1800" dirty="0"/>
              <a:t>Shiva – Nandi (Bull) </a:t>
            </a:r>
          </a:p>
          <a:p>
            <a:r>
              <a:rPr lang="en-US" sz="1800" dirty="0"/>
              <a:t>Ganesh – Mouse/rat </a:t>
            </a:r>
          </a:p>
          <a:p>
            <a:r>
              <a:rPr lang="en-US" sz="1800" dirty="0"/>
              <a:t>lion– Durga. </a:t>
            </a:r>
          </a:p>
        </p:txBody>
      </p:sp>
      <p:sp>
        <p:nvSpPr>
          <p:cNvPr id="6" name="TextBox 5">
            <a:extLst>
              <a:ext uri="{FF2B5EF4-FFF2-40B4-BE49-F238E27FC236}">
                <a16:creationId xmlns:a16="http://schemas.microsoft.com/office/drawing/2014/main" id="{60B666A9-BAC1-864B-B22F-41462031B4D0}"/>
              </a:ext>
            </a:extLst>
          </p:cNvPr>
          <p:cNvSpPr txBox="1"/>
          <p:nvPr/>
        </p:nvSpPr>
        <p:spPr>
          <a:xfrm>
            <a:off x="7412930" y="6870700"/>
            <a:ext cx="2459328"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6" tooltip="http://www.indianetzone.com/12/garuda.htm">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US" sz="700" dirty="0">
              <a:solidFill>
                <a:srgbClr val="FFFFFF"/>
              </a:solidFill>
            </a:endParaRPr>
          </a:p>
        </p:txBody>
      </p:sp>
      <p:sp>
        <p:nvSpPr>
          <p:cNvPr id="9" name="TextBox 8">
            <a:extLst>
              <a:ext uri="{FF2B5EF4-FFF2-40B4-BE49-F238E27FC236}">
                <a16:creationId xmlns:a16="http://schemas.microsoft.com/office/drawing/2014/main" id="{9DCC9878-0CF8-C345-B3D8-5281A213A404}"/>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s://hinduism.stackexchange.com/questions/11582/why-owl-is-considered-inauspicious">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
        <p:nvSpPr>
          <p:cNvPr id="12" name="TextBox 11">
            <a:extLst>
              <a:ext uri="{FF2B5EF4-FFF2-40B4-BE49-F238E27FC236}">
                <a16:creationId xmlns:a16="http://schemas.microsoft.com/office/drawing/2014/main" id="{3BC710FE-75A0-084E-A17F-0308C2BBEBEF}"/>
              </a:ext>
            </a:extLst>
          </p:cNvPr>
          <p:cNvSpPr txBox="1"/>
          <p:nvPr/>
        </p:nvSpPr>
        <p:spPr>
          <a:xfrm>
            <a:off x="5080364" y="6870700"/>
            <a:ext cx="231986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8" tooltip="http://www.pngall.com/goddess-durga-maa-png">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11" tooltip="https://creativecommons.org/licenses/by-nc/3.0/">
                  <a:extLst>
                    <a:ext uri="{A12FA001-AC4F-418D-AE19-62706E023703}">
                      <ahyp:hlinkClr xmlns:ahyp="http://schemas.microsoft.com/office/drawing/2018/hyperlinkcolor" val="tx"/>
                    </a:ext>
                  </a:extLst>
                </a:hlinkClick>
              </a:rPr>
              <a:t>CC BY-NC</a:t>
            </a:r>
            <a:endParaRPr lang="en-US" sz="700" dirty="0">
              <a:solidFill>
                <a:srgbClr val="FFFFFF"/>
              </a:solidFill>
            </a:endParaRPr>
          </a:p>
        </p:txBody>
      </p:sp>
    </p:spTree>
    <p:extLst>
      <p:ext uri="{BB962C8B-B14F-4D97-AF65-F5344CB8AC3E}">
        <p14:creationId xmlns:p14="http://schemas.microsoft.com/office/powerpoint/2010/main" val="196882481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Top Corners Rounded 13">
            <a:extLst>
              <a:ext uri="{FF2B5EF4-FFF2-40B4-BE49-F238E27FC236}">
                <a16:creationId xmlns:a16="http://schemas.microsoft.com/office/drawing/2014/main" id="{B1E3044D-AD17-4052-A453-8AA654EFA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797978" y="996722"/>
            <a:ext cx="5923488" cy="4864556"/>
          </a:xfrm>
          <a:prstGeom prst="round2SameRect">
            <a:avLst>
              <a:gd name="adj1" fmla="val 3762"/>
              <a:gd name="adj2" fmla="val 0"/>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02A1759-EB0F-B448-B344-57CEB7E1DE0A}"/>
              </a:ext>
            </a:extLst>
          </p:cNvPr>
          <p:cNvSpPr>
            <a:spLocks noGrp="1"/>
          </p:cNvSpPr>
          <p:nvPr>
            <p:ph type="title"/>
          </p:nvPr>
        </p:nvSpPr>
        <p:spPr>
          <a:xfrm>
            <a:off x="7856388" y="975365"/>
            <a:ext cx="3847882" cy="1691907"/>
          </a:xfrm>
        </p:spPr>
        <p:txBody>
          <a:bodyPr anchor="ctr">
            <a:normAutofit/>
          </a:bodyPr>
          <a:lstStyle/>
          <a:p>
            <a:r>
              <a:rPr lang="en-US" sz="3700" dirty="0">
                <a:solidFill>
                  <a:srgbClr val="FFFFFF"/>
                </a:solidFill>
              </a:rPr>
              <a:t>Problems with worshipping animals as deities </a:t>
            </a:r>
          </a:p>
        </p:txBody>
      </p:sp>
      <p:sp>
        <p:nvSpPr>
          <p:cNvPr id="16" name="Round Single Corner Rectangle 24">
            <a:extLst>
              <a:ext uri="{FF2B5EF4-FFF2-40B4-BE49-F238E27FC236}">
                <a16:creationId xmlns:a16="http://schemas.microsoft.com/office/drawing/2014/main" id="{81289F98-975F-4EB2-9553-8E1A9946B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11284" y="635058"/>
            <a:ext cx="2657864" cy="2657864"/>
          </a:xfrm>
          <a:prstGeom prst="round1Rect">
            <a:avLst>
              <a:gd name="adj" fmla="val 11295"/>
            </a:avLst>
          </a:prstGeom>
          <a:solidFill>
            <a:srgbClr val="FFFFFF"/>
          </a:solidFill>
          <a:ln w="57150">
            <a:solidFill>
              <a:srgbClr val="36513D"/>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7" descr="A white dog on a leash&#10;&#10;Description automatically generated">
            <a:extLst>
              <a:ext uri="{FF2B5EF4-FFF2-40B4-BE49-F238E27FC236}">
                <a16:creationId xmlns:a16="http://schemas.microsoft.com/office/drawing/2014/main" id="{E0644E49-6902-EA45-8F88-2E55A97D119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52598" y="800124"/>
            <a:ext cx="2375236" cy="2327731"/>
          </a:xfrm>
          <a:prstGeom prst="rect">
            <a:avLst/>
          </a:prstGeom>
        </p:spPr>
      </p:pic>
      <p:sp>
        <p:nvSpPr>
          <p:cNvPr id="18" name="Round Single Corner Rectangle 22">
            <a:extLst>
              <a:ext uri="{FF2B5EF4-FFF2-40B4-BE49-F238E27FC236}">
                <a16:creationId xmlns:a16="http://schemas.microsoft.com/office/drawing/2014/main" id="{1F564BCF-97B6-4D86-94EE-DD1B587F2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7533" y="1300271"/>
            <a:ext cx="1992651" cy="1992652"/>
          </a:xfrm>
          <a:prstGeom prst="round1Rect">
            <a:avLst>
              <a:gd name="adj" fmla="val 11295"/>
            </a:avLst>
          </a:prstGeom>
          <a:solidFill>
            <a:srgbClr val="3651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0" name="Round Single Corner Rectangle 23">
            <a:extLst>
              <a:ext uri="{FF2B5EF4-FFF2-40B4-BE49-F238E27FC236}">
                <a16:creationId xmlns:a16="http://schemas.microsoft.com/office/drawing/2014/main" id="{54600AC1-F146-4567-9C5E-A96D6D349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87904" y="3438135"/>
            <a:ext cx="2281244" cy="2281245"/>
          </a:xfrm>
          <a:prstGeom prst="round1Rect">
            <a:avLst>
              <a:gd name="adj" fmla="val 11295"/>
            </a:avLst>
          </a:prstGeom>
          <a:solidFill>
            <a:srgbClr val="3651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2" name="Round Single Corner Rectangle 25">
            <a:extLst>
              <a:ext uri="{FF2B5EF4-FFF2-40B4-BE49-F238E27FC236}">
                <a16:creationId xmlns:a16="http://schemas.microsoft.com/office/drawing/2014/main" id="{EBA7E638-205A-4579-864F-125BAC629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17533" y="3438135"/>
            <a:ext cx="2657864" cy="2657864"/>
          </a:xfrm>
          <a:prstGeom prst="round1Rect">
            <a:avLst>
              <a:gd name="adj" fmla="val 11295"/>
            </a:avLst>
          </a:prstGeom>
          <a:solidFill>
            <a:srgbClr val="FFFFFF"/>
          </a:solidFill>
          <a:ln w="57150">
            <a:solidFill>
              <a:srgbClr val="36513D"/>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picture containing cow, animal, mammal, standing&#10;&#10;Description automatically generated">
            <a:extLst>
              <a:ext uri="{FF2B5EF4-FFF2-40B4-BE49-F238E27FC236}">
                <a16:creationId xmlns:a16="http://schemas.microsoft.com/office/drawing/2014/main" id="{A6074081-E560-A541-9479-9ADB115F610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858847" y="3754623"/>
            <a:ext cx="2375236" cy="2024888"/>
          </a:xfrm>
          <a:prstGeom prst="rect">
            <a:avLst/>
          </a:prstGeom>
        </p:spPr>
      </p:pic>
      <p:sp>
        <p:nvSpPr>
          <p:cNvPr id="3" name="Content Placeholder 2">
            <a:extLst>
              <a:ext uri="{FF2B5EF4-FFF2-40B4-BE49-F238E27FC236}">
                <a16:creationId xmlns:a16="http://schemas.microsoft.com/office/drawing/2014/main" id="{6DE6C876-7BE7-6947-BF64-A15C2033F40D}"/>
              </a:ext>
            </a:extLst>
          </p:cNvPr>
          <p:cNvSpPr>
            <a:spLocks noGrp="1"/>
          </p:cNvSpPr>
          <p:nvPr>
            <p:ph idx="1"/>
          </p:nvPr>
        </p:nvSpPr>
        <p:spPr>
          <a:xfrm>
            <a:off x="7856389" y="3038478"/>
            <a:ext cx="3795142" cy="2843844"/>
          </a:xfrm>
        </p:spPr>
        <p:txBody>
          <a:bodyPr anchor="ctr">
            <a:normAutofit/>
          </a:bodyPr>
          <a:lstStyle/>
          <a:p>
            <a:pPr marL="0" indent="0">
              <a:buNone/>
            </a:pPr>
            <a:endParaRPr lang="en-US" sz="1800" dirty="0">
              <a:solidFill>
                <a:srgbClr val="FFFFFF"/>
              </a:solidFill>
            </a:endParaRPr>
          </a:p>
          <a:p>
            <a:r>
              <a:rPr lang="en-US" sz="1800" dirty="0">
                <a:solidFill>
                  <a:srgbClr val="FFFFFF"/>
                </a:solidFill>
              </a:rPr>
              <a:t>Monkeys, elephants and cows, also other animals – the encroachment on their habitat has created even more unrest and number of attacks are the highest they have ever been. </a:t>
            </a:r>
          </a:p>
        </p:txBody>
      </p:sp>
      <p:sp>
        <p:nvSpPr>
          <p:cNvPr id="24" name="Rectangle: Top Corners Rounded 23">
            <a:extLst>
              <a:ext uri="{FF2B5EF4-FFF2-40B4-BE49-F238E27FC236}">
                <a16:creationId xmlns:a16="http://schemas.microsoft.com/office/drawing/2014/main" id="{2854001E-6E9D-464A-9B65-A4012F7B3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52315" y="1050468"/>
            <a:ext cx="5609397" cy="4757058"/>
          </a:xfrm>
          <a:prstGeom prst="round2SameRect">
            <a:avLst>
              <a:gd name="adj1" fmla="val 2061"/>
              <a:gd name="adj2" fmla="val 0"/>
            </a:avLst>
          </a:prstGeom>
          <a:noFill/>
          <a:ln w="508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26" name="Straight Connector 25">
            <a:extLst>
              <a:ext uri="{FF2B5EF4-FFF2-40B4-BE49-F238E27FC236}">
                <a16:creationId xmlns:a16="http://schemas.microsoft.com/office/drawing/2014/main" id="{62C9802A-EFBD-41D4-894F-AFD985DBA5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52907" y="2856601"/>
            <a:ext cx="1597456" cy="0"/>
          </a:xfrm>
          <a:prstGeom prst="line">
            <a:avLst/>
          </a:prstGeom>
          <a:ln w="50800">
            <a:solidFill>
              <a:srgbClr val="A6A6A6"/>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EAD92FE-B626-0A41-9493-4E4D6B218AC7}"/>
              </a:ext>
            </a:extLst>
          </p:cNvPr>
          <p:cNvSpPr txBox="1"/>
          <p:nvPr/>
        </p:nvSpPr>
        <p:spPr>
          <a:xfrm>
            <a:off x="4047267" y="5579456"/>
            <a:ext cx="218681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6" tooltip="http://sapnasandhu.deviantart.com/art/INdian-Desi-Cow-685787832">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
        <p:nvSpPr>
          <p:cNvPr id="9" name="TextBox 8">
            <a:extLst>
              <a:ext uri="{FF2B5EF4-FFF2-40B4-BE49-F238E27FC236}">
                <a16:creationId xmlns:a16="http://schemas.microsoft.com/office/drawing/2014/main" id="{20751596-CFD6-2342-B21D-48A60EA631B1}"/>
              </a:ext>
            </a:extLst>
          </p:cNvPr>
          <p:cNvSpPr txBox="1"/>
          <p:nvPr/>
        </p:nvSpPr>
        <p:spPr>
          <a:xfrm>
            <a:off x="1120792" y="2927800"/>
            <a:ext cx="230704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s://en.wikipedia.org/wiki/Dogs_in_religion">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Tree>
    <p:extLst>
      <p:ext uri="{BB962C8B-B14F-4D97-AF65-F5344CB8AC3E}">
        <p14:creationId xmlns:p14="http://schemas.microsoft.com/office/powerpoint/2010/main" val="3057265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2CAC3-ABB0-8E48-9DDD-84D22AF4B45C}"/>
              </a:ext>
            </a:extLst>
          </p:cNvPr>
          <p:cNvSpPr>
            <a:spLocks noGrp="1"/>
          </p:cNvSpPr>
          <p:nvPr>
            <p:ph type="title"/>
          </p:nvPr>
        </p:nvSpPr>
        <p:spPr>
          <a:xfrm>
            <a:off x="6400800" y="91888"/>
            <a:ext cx="5299586" cy="1609344"/>
          </a:xfrm>
          <a:ln>
            <a:noFill/>
          </a:ln>
        </p:spPr>
        <p:txBody>
          <a:bodyPr>
            <a:normAutofit/>
          </a:bodyPr>
          <a:lstStyle/>
          <a:p>
            <a:r>
              <a:rPr lang="en-US" sz="4000" dirty="0"/>
              <a:t>Trees and Rivers. </a:t>
            </a:r>
          </a:p>
        </p:txBody>
      </p:sp>
      <p:pic>
        <p:nvPicPr>
          <p:cNvPr id="5" name="Picture 4" descr="A group of people jumping in the air&#10;&#10;Description automatically generated">
            <a:extLst>
              <a:ext uri="{FF2B5EF4-FFF2-40B4-BE49-F238E27FC236}">
                <a16:creationId xmlns:a16="http://schemas.microsoft.com/office/drawing/2014/main" id="{3C4ED852-77D9-A147-AF86-E3A51A9AB83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094" r="4" b="14897"/>
          <a:stretch/>
        </p:blipFill>
        <p:spPr>
          <a:xfrm>
            <a:off x="20" y="10"/>
            <a:ext cx="2917436" cy="3407764"/>
          </a:xfrm>
          <a:prstGeom prst="rect">
            <a:avLst/>
          </a:prstGeom>
        </p:spPr>
      </p:pic>
      <p:pic>
        <p:nvPicPr>
          <p:cNvPr id="10" name="Picture 9" descr="A picture containing table&#10;&#10;Description automatically generated">
            <a:extLst>
              <a:ext uri="{FF2B5EF4-FFF2-40B4-BE49-F238E27FC236}">
                <a16:creationId xmlns:a16="http://schemas.microsoft.com/office/drawing/2014/main" id="{3968B6AF-DF3D-E344-969C-DF4D6EDE7139}"/>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15679" r="12978" b="-1"/>
          <a:stretch/>
        </p:blipFill>
        <p:spPr>
          <a:xfrm>
            <a:off x="3008896" y="-2655"/>
            <a:ext cx="2917457" cy="3407774"/>
          </a:xfrm>
          <a:prstGeom prst="rect">
            <a:avLst/>
          </a:prstGeom>
        </p:spPr>
      </p:pic>
      <p:pic>
        <p:nvPicPr>
          <p:cNvPr id="7" name="Picture 6" descr="A bridge over a body of water&#10;&#10;Description automatically generated">
            <a:extLst>
              <a:ext uri="{FF2B5EF4-FFF2-40B4-BE49-F238E27FC236}">
                <a16:creationId xmlns:a16="http://schemas.microsoft.com/office/drawing/2014/main" id="{FC22A60A-E065-4A48-B42B-136C4F9B78C1}"/>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r="4272" b="-1"/>
          <a:stretch/>
        </p:blipFill>
        <p:spPr>
          <a:xfrm>
            <a:off x="20" y="3494314"/>
            <a:ext cx="5926333" cy="3363686"/>
          </a:xfrm>
          <a:prstGeom prst="rect">
            <a:avLst/>
          </a:prstGeom>
        </p:spPr>
      </p:pic>
      <p:sp>
        <p:nvSpPr>
          <p:cNvPr id="3" name="Content Placeholder 2">
            <a:extLst>
              <a:ext uri="{FF2B5EF4-FFF2-40B4-BE49-F238E27FC236}">
                <a16:creationId xmlns:a16="http://schemas.microsoft.com/office/drawing/2014/main" id="{B0929F68-8E5A-3B46-97B7-6DF01C228ED2}"/>
              </a:ext>
            </a:extLst>
          </p:cNvPr>
          <p:cNvSpPr>
            <a:spLocks noGrp="1"/>
          </p:cNvSpPr>
          <p:nvPr>
            <p:ph idx="1"/>
          </p:nvPr>
        </p:nvSpPr>
        <p:spPr>
          <a:xfrm>
            <a:off x="6400800" y="2121408"/>
            <a:ext cx="5118756" cy="4050792"/>
          </a:xfrm>
        </p:spPr>
        <p:txBody>
          <a:bodyPr>
            <a:normAutofit fontScale="85000" lnSpcReduction="10000"/>
          </a:bodyPr>
          <a:lstStyle/>
          <a:p>
            <a:r>
              <a:rPr lang="en-US" sz="2400" dirty="0"/>
              <a:t>Rivers are worshipped because many are thought to be gods and goddesses, or derive from the top of gods/goddesses heads, for instance the Ganges. </a:t>
            </a:r>
          </a:p>
          <a:p>
            <a:endParaRPr lang="en-US" sz="2400" dirty="0"/>
          </a:p>
          <a:p>
            <a:r>
              <a:rPr lang="en-US" sz="2400" dirty="0"/>
              <a:t>Many rivers in India are however extremely polluted, this is due to the fact that there are dead bodies, toxic chemicals and peoples waste being released into the rivers.</a:t>
            </a:r>
          </a:p>
          <a:p>
            <a:endParaRPr lang="en-US" sz="2400" dirty="0"/>
          </a:p>
          <a:p>
            <a:r>
              <a:rPr lang="en-US" sz="2400" dirty="0"/>
              <a:t>The Indian government however created clean up schemes, however none of the schemes have taken off and there has been no effort to clean the rivers. </a:t>
            </a:r>
          </a:p>
        </p:txBody>
      </p:sp>
      <p:sp>
        <p:nvSpPr>
          <p:cNvPr id="8" name="TextBox 7">
            <a:extLst>
              <a:ext uri="{FF2B5EF4-FFF2-40B4-BE49-F238E27FC236}">
                <a16:creationId xmlns:a16="http://schemas.microsoft.com/office/drawing/2014/main" id="{A6DD9CC0-6CBB-1540-BC16-05AD2D14DF97}"/>
              </a:ext>
            </a:extLst>
          </p:cNvPr>
          <p:cNvSpPr txBox="1"/>
          <p:nvPr/>
        </p:nvSpPr>
        <p:spPr>
          <a:xfrm>
            <a:off x="3467025" y="6657945"/>
            <a:ext cx="2459328"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8" tooltip="http://www.indianetzone.com/32/tributaries_river_krishna_indian_river.htm">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US" sz="700" dirty="0">
              <a:solidFill>
                <a:srgbClr val="FFFFFF"/>
              </a:solidFill>
            </a:endParaRPr>
          </a:p>
        </p:txBody>
      </p:sp>
      <p:sp>
        <p:nvSpPr>
          <p:cNvPr id="11" name="TextBox 10">
            <a:extLst>
              <a:ext uri="{FF2B5EF4-FFF2-40B4-BE49-F238E27FC236}">
                <a16:creationId xmlns:a16="http://schemas.microsoft.com/office/drawing/2014/main" id="{791C3547-5B92-C247-AFAD-79702DA5E07D}"/>
              </a:ext>
            </a:extLst>
          </p:cNvPr>
          <p:cNvSpPr txBox="1"/>
          <p:nvPr/>
        </p:nvSpPr>
        <p:spPr>
          <a:xfrm>
            <a:off x="3467025" y="3205064"/>
            <a:ext cx="2459328"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6" tooltip="http://www.indianetzone.com/28/indian_mythological_rivers.htm">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US" sz="700" dirty="0">
              <a:solidFill>
                <a:srgbClr val="FFFFFF"/>
              </a:solidFill>
            </a:endParaRPr>
          </a:p>
        </p:txBody>
      </p:sp>
    </p:spTree>
    <p:extLst>
      <p:ext uri="{BB962C8B-B14F-4D97-AF65-F5344CB8AC3E}">
        <p14:creationId xmlns:p14="http://schemas.microsoft.com/office/powerpoint/2010/main" val="255733973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Top Corners Rounded 16">
            <a:extLst>
              <a:ext uri="{FF2B5EF4-FFF2-40B4-BE49-F238E27FC236}">
                <a16:creationId xmlns:a16="http://schemas.microsoft.com/office/drawing/2014/main" id="{B1E3044D-AD17-4052-A453-8AA654EFA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797978" y="996722"/>
            <a:ext cx="5923488" cy="4864556"/>
          </a:xfrm>
          <a:prstGeom prst="round2SameRect">
            <a:avLst>
              <a:gd name="adj1" fmla="val 3762"/>
              <a:gd name="adj2" fmla="val 0"/>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4CAC31B-FCD9-0E45-AA6E-3B8F2D7CCAE6}"/>
              </a:ext>
            </a:extLst>
          </p:cNvPr>
          <p:cNvSpPr>
            <a:spLocks noGrp="1"/>
          </p:cNvSpPr>
          <p:nvPr>
            <p:ph type="title"/>
          </p:nvPr>
        </p:nvSpPr>
        <p:spPr>
          <a:xfrm>
            <a:off x="7856389" y="864763"/>
            <a:ext cx="3847882" cy="1691907"/>
          </a:xfrm>
        </p:spPr>
        <p:txBody>
          <a:bodyPr anchor="ctr">
            <a:normAutofit/>
          </a:bodyPr>
          <a:lstStyle/>
          <a:p>
            <a:r>
              <a:rPr lang="en-US" sz="4000" dirty="0">
                <a:solidFill>
                  <a:srgbClr val="FFFFFF"/>
                </a:solidFill>
              </a:rPr>
              <a:t>Conclusion</a:t>
            </a:r>
          </a:p>
        </p:txBody>
      </p:sp>
      <p:sp>
        <p:nvSpPr>
          <p:cNvPr id="19" name="Round Single Corner Rectangle 24">
            <a:extLst>
              <a:ext uri="{FF2B5EF4-FFF2-40B4-BE49-F238E27FC236}">
                <a16:creationId xmlns:a16="http://schemas.microsoft.com/office/drawing/2014/main" id="{81289F98-975F-4EB2-9553-8E1A9946B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11284" y="635058"/>
            <a:ext cx="2657864" cy="2657864"/>
          </a:xfrm>
          <a:prstGeom prst="round1Rect">
            <a:avLst>
              <a:gd name="adj" fmla="val 11295"/>
            </a:avLst>
          </a:prstGeom>
          <a:solidFill>
            <a:srgbClr val="FFFFFF"/>
          </a:solidFill>
          <a:ln w="57150">
            <a:solidFill>
              <a:srgbClr val="5E4A4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7" descr="A close up of a sign&#10;&#10;Description automatically generated">
            <a:extLst>
              <a:ext uri="{FF2B5EF4-FFF2-40B4-BE49-F238E27FC236}">
                <a16:creationId xmlns:a16="http://schemas.microsoft.com/office/drawing/2014/main" id="{AF400A94-D717-134B-87C3-7622489C9E1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52598" y="1171255"/>
            <a:ext cx="2375236" cy="1585470"/>
          </a:xfrm>
          <a:prstGeom prst="rect">
            <a:avLst/>
          </a:prstGeom>
        </p:spPr>
      </p:pic>
      <p:sp>
        <p:nvSpPr>
          <p:cNvPr id="21" name="Round Single Corner Rectangle 22">
            <a:extLst>
              <a:ext uri="{FF2B5EF4-FFF2-40B4-BE49-F238E27FC236}">
                <a16:creationId xmlns:a16="http://schemas.microsoft.com/office/drawing/2014/main" id="{1F564BCF-97B6-4D86-94EE-DD1B587F2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7533" y="1300271"/>
            <a:ext cx="1992651" cy="1992652"/>
          </a:xfrm>
          <a:prstGeom prst="round1Rect">
            <a:avLst>
              <a:gd name="adj" fmla="val 11295"/>
            </a:avLst>
          </a:prstGeom>
          <a:solidFill>
            <a:srgbClr val="5E4A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3" name="Round Single Corner Rectangle 23">
            <a:extLst>
              <a:ext uri="{FF2B5EF4-FFF2-40B4-BE49-F238E27FC236}">
                <a16:creationId xmlns:a16="http://schemas.microsoft.com/office/drawing/2014/main" id="{54600AC1-F146-4567-9C5E-A96D6D349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87904" y="3438135"/>
            <a:ext cx="2281244" cy="2281245"/>
          </a:xfrm>
          <a:prstGeom prst="round1Rect">
            <a:avLst>
              <a:gd name="adj" fmla="val 11295"/>
            </a:avLst>
          </a:prstGeom>
          <a:solidFill>
            <a:srgbClr val="5E4A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5" name="Round Single Corner Rectangle 25">
            <a:extLst>
              <a:ext uri="{FF2B5EF4-FFF2-40B4-BE49-F238E27FC236}">
                <a16:creationId xmlns:a16="http://schemas.microsoft.com/office/drawing/2014/main" id="{EBA7E638-205A-4579-864F-125BAC629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17533" y="3438135"/>
            <a:ext cx="2657864" cy="2657864"/>
          </a:xfrm>
          <a:prstGeom prst="round1Rect">
            <a:avLst>
              <a:gd name="adj" fmla="val 11295"/>
            </a:avLst>
          </a:prstGeom>
          <a:solidFill>
            <a:srgbClr val="FFFFFF"/>
          </a:solidFill>
          <a:ln w="57150">
            <a:solidFill>
              <a:srgbClr val="5E4A4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2" name="Content Placeholder 4" descr="A group of people in front of a crowd&#10;&#10;Description automatically generated">
            <a:extLst>
              <a:ext uri="{FF2B5EF4-FFF2-40B4-BE49-F238E27FC236}">
                <a16:creationId xmlns:a16="http://schemas.microsoft.com/office/drawing/2014/main" id="{73C73061-1EE1-0546-8859-78617317C450}"/>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858847" y="3980270"/>
            <a:ext cx="2375236" cy="1573593"/>
          </a:xfrm>
          <a:prstGeom prst="rect">
            <a:avLst/>
          </a:prstGeom>
        </p:spPr>
      </p:pic>
      <p:sp>
        <p:nvSpPr>
          <p:cNvPr id="14" name="Content Placeholder 13">
            <a:extLst>
              <a:ext uri="{FF2B5EF4-FFF2-40B4-BE49-F238E27FC236}">
                <a16:creationId xmlns:a16="http://schemas.microsoft.com/office/drawing/2014/main" id="{585ABA46-50B4-46D2-9059-DD8F4765C86D}"/>
              </a:ext>
            </a:extLst>
          </p:cNvPr>
          <p:cNvSpPr>
            <a:spLocks noGrp="1"/>
          </p:cNvSpPr>
          <p:nvPr>
            <p:ph idx="1"/>
          </p:nvPr>
        </p:nvSpPr>
        <p:spPr>
          <a:xfrm>
            <a:off x="7856389" y="3038478"/>
            <a:ext cx="3795142" cy="2843844"/>
          </a:xfrm>
        </p:spPr>
        <p:txBody>
          <a:bodyPr anchor="ctr">
            <a:normAutofit fontScale="92500" lnSpcReduction="10000"/>
          </a:bodyPr>
          <a:lstStyle/>
          <a:p>
            <a:r>
              <a:rPr lang="en-US" sz="1800" dirty="0">
                <a:solidFill>
                  <a:srgbClr val="FFFFFF"/>
                </a:solidFill>
              </a:rPr>
              <a:t>There are aspects of ecology that is worshipped from the beginning of Hinduism, however there is no concrete evidence that Hindus are actively trying to better the ecological crisis. </a:t>
            </a:r>
          </a:p>
          <a:p>
            <a:endParaRPr lang="en-US" sz="1800" dirty="0">
              <a:solidFill>
                <a:srgbClr val="FFFFFF"/>
              </a:solidFill>
            </a:endParaRPr>
          </a:p>
          <a:p>
            <a:r>
              <a:rPr lang="en-US" sz="1800" dirty="0">
                <a:solidFill>
                  <a:srgbClr val="FFFFFF"/>
                </a:solidFill>
              </a:rPr>
              <a:t>Many of the religions who try and prove that their religions are inherently green only show the ambivalence of the thoughts on green issues. </a:t>
            </a:r>
          </a:p>
        </p:txBody>
      </p:sp>
      <p:sp>
        <p:nvSpPr>
          <p:cNvPr id="27" name="Rectangle: Top Corners Rounded 26">
            <a:extLst>
              <a:ext uri="{FF2B5EF4-FFF2-40B4-BE49-F238E27FC236}">
                <a16:creationId xmlns:a16="http://schemas.microsoft.com/office/drawing/2014/main" id="{2854001E-6E9D-464A-9B65-A4012F7B3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52315" y="1050468"/>
            <a:ext cx="5609397" cy="4757058"/>
          </a:xfrm>
          <a:prstGeom prst="round2SameRect">
            <a:avLst>
              <a:gd name="adj1" fmla="val 2061"/>
              <a:gd name="adj2" fmla="val 0"/>
            </a:avLst>
          </a:prstGeom>
          <a:noFill/>
          <a:ln w="508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29" name="Straight Connector 28">
            <a:extLst>
              <a:ext uri="{FF2B5EF4-FFF2-40B4-BE49-F238E27FC236}">
                <a16:creationId xmlns:a16="http://schemas.microsoft.com/office/drawing/2014/main" id="{62C9802A-EFBD-41D4-894F-AFD985DBA5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52907" y="2856601"/>
            <a:ext cx="1597456" cy="0"/>
          </a:xfrm>
          <a:prstGeom prst="line">
            <a:avLst/>
          </a:prstGeom>
          <a:ln w="50800">
            <a:solidFill>
              <a:srgbClr val="A6A6A6"/>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118EA06-E275-854D-A23B-D38D565A55D0}"/>
              </a:ext>
            </a:extLst>
          </p:cNvPr>
          <p:cNvSpPr txBox="1"/>
          <p:nvPr/>
        </p:nvSpPr>
        <p:spPr>
          <a:xfrm>
            <a:off x="3914217" y="5353808"/>
            <a:ext cx="231986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6" tooltip="https://mronline.org/2018/12/16/legacies-crucial-for-the-commons/">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US" sz="700" dirty="0">
              <a:solidFill>
                <a:srgbClr val="FFFFFF"/>
              </a:solidFill>
            </a:endParaRPr>
          </a:p>
        </p:txBody>
      </p:sp>
      <p:sp>
        <p:nvSpPr>
          <p:cNvPr id="9" name="TextBox 8">
            <a:extLst>
              <a:ext uri="{FF2B5EF4-FFF2-40B4-BE49-F238E27FC236}">
                <a16:creationId xmlns:a16="http://schemas.microsoft.com/office/drawing/2014/main" id="{ACE5F5FD-5CCC-9344-9AA2-26CAFB091F4E}"/>
              </a:ext>
            </a:extLst>
          </p:cNvPr>
          <p:cNvSpPr txBox="1"/>
          <p:nvPr/>
        </p:nvSpPr>
        <p:spPr>
          <a:xfrm>
            <a:off x="1241018" y="2556670"/>
            <a:ext cx="218681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s://fromthefarfield.wordpress.com/2008/04/02/signs-of-india-3/">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Tree>
    <p:extLst>
      <p:ext uri="{BB962C8B-B14F-4D97-AF65-F5344CB8AC3E}">
        <p14:creationId xmlns:p14="http://schemas.microsoft.com/office/powerpoint/2010/main" val="90322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74D2ED-4819-A246-AEC1-93E5B0D2E5C9}"/>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dirty="0">
                <a:solidFill>
                  <a:srgbClr val="FFFFFF"/>
                </a:solidFill>
                <a:latin typeface="+mj-lt"/>
                <a:ea typeface="+mj-ea"/>
                <a:cs typeface="+mj-cs"/>
              </a:rPr>
              <a:t>Any Questions? </a:t>
            </a:r>
          </a:p>
        </p:txBody>
      </p:sp>
      <p:pic>
        <p:nvPicPr>
          <p:cNvPr id="10" name="Picture 9" descr="A cow is standing in front of a brick building&#10;&#10;Description automatically generated">
            <a:extLst>
              <a:ext uri="{FF2B5EF4-FFF2-40B4-BE49-F238E27FC236}">
                <a16:creationId xmlns:a16="http://schemas.microsoft.com/office/drawing/2014/main" id="{2799B860-00C7-7B48-A492-B964E209E5F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8787" r="-1" b="-1"/>
          <a:stretch/>
        </p:blipFill>
        <p:spPr>
          <a:xfrm>
            <a:off x="317635" y="321733"/>
            <a:ext cx="4151681" cy="3026834"/>
          </a:xfrm>
          <a:prstGeom prst="rect">
            <a:avLst/>
          </a:prstGeom>
        </p:spPr>
      </p:pic>
      <p:pic>
        <p:nvPicPr>
          <p:cNvPr id="8" name="Picture 7" descr="A dog that is standing in front of a building&#10;&#10;Description automatically generated">
            <a:extLst>
              <a:ext uri="{FF2B5EF4-FFF2-40B4-BE49-F238E27FC236}">
                <a16:creationId xmlns:a16="http://schemas.microsoft.com/office/drawing/2014/main" id="{10E09A8E-6988-9C4F-81CA-92CB6C0E4D5D}"/>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11080" r="3" b="3"/>
          <a:stretch/>
        </p:blipFill>
        <p:spPr>
          <a:xfrm>
            <a:off x="4638955" y="321733"/>
            <a:ext cx="3539976" cy="2985818"/>
          </a:xfrm>
          <a:prstGeom prst="rect">
            <a:avLst/>
          </a:prstGeom>
        </p:spPr>
      </p:pic>
      <p:pic>
        <p:nvPicPr>
          <p:cNvPr id="5" name="Content Placeholder 4" descr="A picture containing indoor&#10;&#10;Description automatically generated">
            <a:extLst>
              <a:ext uri="{FF2B5EF4-FFF2-40B4-BE49-F238E27FC236}">
                <a16:creationId xmlns:a16="http://schemas.microsoft.com/office/drawing/2014/main" id="{E9D75519-5A18-BD4E-80E8-ECFFA99F1F95}"/>
              </a:ext>
            </a:extLst>
          </p:cNvPr>
          <p:cNvPicPr>
            <a:picLocks noGrp="1" noChangeAspect="1"/>
          </p:cNvPicPr>
          <p:nvPr>
            <p:ph idx="1"/>
          </p:nvPr>
        </p:nvPicPr>
        <p:blipFill rotWithShape="1">
          <a:blip r:embed="rId7">
            <a:extLst>
              <a:ext uri="{837473B0-CC2E-450A-ABE3-18F120FF3D39}">
                <a1611:picAttrSrcUrl xmlns:a1611="http://schemas.microsoft.com/office/drawing/2016/11/main" r:id="rId8"/>
              </a:ext>
            </a:extLst>
          </a:blip>
          <a:srcRect t="7916" r="1" b="22413"/>
          <a:stretch/>
        </p:blipFill>
        <p:spPr>
          <a:xfrm>
            <a:off x="8348570" y="321734"/>
            <a:ext cx="3535590" cy="2985818"/>
          </a:xfrm>
          <a:prstGeom prst="rect">
            <a:avLst/>
          </a:prstGeom>
        </p:spPr>
      </p:pic>
      <p:cxnSp>
        <p:nvCxnSpPr>
          <p:cNvPr id="20" name="Straight Connector 19">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2" name="Picture 11" descr="A person riding a horse drawn carriage&#10;&#10;Description automatically generated">
            <a:extLst>
              <a:ext uri="{FF2B5EF4-FFF2-40B4-BE49-F238E27FC236}">
                <a16:creationId xmlns:a16="http://schemas.microsoft.com/office/drawing/2014/main" id="{256E4C51-CAA5-824A-84D9-D24C0354C6A0}"/>
              </a:ext>
            </a:extLst>
          </p:cNvPr>
          <p:cNvPicPr>
            <a:picLocks noChangeAspect="1"/>
          </p:cNvPicPr>
          <p:nvPr/>
        </p:nvPicPr>
        <p:blipFill rotWithShape="1">
          <a:blip r:embed="rId9">
            <a:extLst>
              <a:ext uri="{837473B0-CC2E-450A-ABE3-18F120FF3D39}">
                <a1611:picAttrSrcUrl xmlns:a1611="http://schemas.microsoft.com/office/drawing/2016/11/main" r:id="rId10"/>
              </a:ext>
            </a:extLst>
          </a:blip>
          <a:srcRect t="2997" r="-1" b="-1"/>
          <a:stretch/>
        </p:blipFill>
        <p:spPr>
          <a:xfrm>
            <a:off x="317635" y="3509433"/>
            <a:ext cx="4160452" cy="3026833"/>
          </a:xfrm>
          <a:prstGeom prst="rect">
            <a:avLst/>
          </a:prstGeom>
        </p:spPr>
      </p:pic>
      <p:sp>
        <p:nvSpPr>
          <p:cNvPr id="6" name="TextBox 5">
            <a:extLst>
              <a:ext uri="{FF2B5EF4-FFF2-40B4-BE49-F238E27FC236}">
                <a16:creationId xmlns:a16="http://schemas.microsoft.com/office/drawing/2014/main" id="{DCDEF524-BC04-8347-BD57-54744BC7C1C8}"/>
              </a:ext>
            </a:extLst>
          </p:cNvPr>
          <p:cNvSpPr txBox="1"/>
          <p:nvPr/>
        </p:nvSpPr>
        <p:spPr>
          <a:xfrm>
            <a:off x="10005183" y="6870700"/>
            <a:ext cx="2186817"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8" tooltip="http://www.stockpicturesforeveryone.com/2014/03/significance-of-animals-and-other-life.html#links">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
        <p:nvSpPr>
          <p:cNvPr id="13" name="TextBox 12">
            <a:extLst>
              <a:ext uri="{FF2B5EF4-FFF2-40B4-BE49-F238E27FC236}">
                <a16:creationId xmlns:a16="http://schemas.microsoft.com/office/drawing/2014/main" id="{642A5651-3A75-104F-B4AC-44AAFA0EA8E8}"/>
              </a:ext>
            </a:extLst>
          </p:cNvPr>
          <p:cNvSpPr txBox="1"/>
          <p:nvPr/>
        </p:nvSpPr>
        <p:spPr>
          <a:xfrm>
            <a:off x="2291271" y="6336211"/>
            <a:ext cx="218681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10" tooltip="http://en.aboutindia.it/india-city-animal-photo">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
        <p:nvSpPr>
          <p:cNvPr id="3" name="TextBox 2">
            <a:extLst>
              <a:ext uri="{FF2B5EF4-FFF2-40B4-BE49-F238E27FC236}">
                <a16:creationId xmlns:a16="http://schemas.microsoft.com/office/drawing/2014/main" id="{0BB09A04-2959-3A4D-BE55-149E5CF16743}"/>
              </a:ext>
            </a:extLst>
          </p:cNvPr>
          <p:cNvSpPr txBox="1"/>
          <p:nvPr/>
        </p:nvSpPr>
        <p:spPr>
          <a:xfrm>
            <a:off x="5138287" y="5924550"/>
            <a:ext cx="6177413" cy="369332"/>
          </a:xfrm>
          <a:prstGeom prst="rect">
            <a:avLst/>
          </a:prstGeom>
          <a:noFill/>
        </p:spPr>
        <p:txBody>
          <a:bodyPr wrap="square" rtlCol="0">
            <a:spAutoFit/>
          </a:bodyPr>
          <a:lstStyle/>
          <a:p>
            <a:r>
              <a:rPr lang="en-US" dirty="0">
                <a:solidFill>
                  <a:schemeClr val="bg1"/>
                </a:solidFill>
              </a:rPr>
              <a:t>Thank you for listening. </a:t>
            </a:r>
          </a:p>
        </p:txBody>
      </p:sp>
    </p:spTree>
    <p:extLst>
      <p:ext uri="{BB962C8B-B14F-4D97-AF65-F5344CB8AC3E}">
        <p14:creationId xmlns:p14="http://schemas.microsoft.com/office/powerpoint/2010/main" val="376367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8E488-BA28-9E43-ADDA-15836C9A5619}"/>
              </a:ext>
            </a:extLst>
          </p:cNvPr>
          <p:cNvSpPr>
            <a:spLocks noGrp="1"/>
          </p:cNvSpPr>
          <p:nvPr>
            <p:ph type="title"/>
          </p:nvPr>
        </p:nvSpPr>
        <p:spPr/>
        <p:txBody>
          <a:bodyPr/>
          <a:lstStyle/>
          <a:p>
            <a:r>
              <a:rPr lang="en-US" dirty="0"/>
              <a:t>Bibliography </a:t>
            </a:r>
          </a:p>
        </p:txBody>
      </p:sp>
      <p:sp>
        <p:nvSpPr>
          <p:cNvPr id="3" name="Content Placeholder 2">
            <a:extLst>
              <a:ext uri="{FF2B5EF4-FFF2-40B4-BE49-F238E27FC236}">
                <a16:creationId xmlns:a16="http://schemas.microsoft.com/office/drawing/2014/main" id="{A775617F-FED6-F546-AED2-4F465A6504EF}"/>
              </a:ext>
            </a:extLst>
          </p:cNvPr>
          <p:cNvSpPr>
            <a:spLocks noGrp="1"/>
          </p:cNvSpPr>
          <p:nvPr>
            <p:ph idx="1"/>
          </p:nvPr>
        </p:nvSpPr>
        <p:spPr/>
        <p:txBody>
          <a:bodyPr>
            <a:normAutofit fontScale="77500" lnSpcReduction="20000"/>
          </a:bodyPr>
          <a:lstStyle/>
          <a:p>
            <a:r>
              <a:rPr lang="en-US" dirty="0">
                <a:hlinkClick r:id="rId2"/>
              </a:rPr>
              <a:t>https://moodle.uwtsd.ac.uk/pluginfile.php/230458/mod_resource/content/1/THE%20ASSISI%20DECLARATIONS.pdf</a:t>
            </a:r>
            <a:r>
              <a:rPr lang="en-US" dirty="0"/>
              <a:t> (accessed 10/04/2019) </a:t>
            </a:r>
          </a:p>
          <a:p>
            <a:r>
              <a:rPr lang="en-US" dirty="0"/>
              <a:t>Atharvaveda 12:1:11 (Hymn to Mother Earth)  </a:t>
            </a:r>
          </a:p>
          <a:p>
            <a:r>
              <a:rPr lang="en-US" dirty="0">
                <a:hlinkClick r:id="rId3"/>
              </a:rPr>
              <a:t>http://fore.yale.edu/religion/hinduism/</a:t>
            </a:r>
            <a:r>
              <a:rPr lang="en-US" dirty="0"/>
              <a:t> (accessed 10/04/2019) </a:t>
            </a:r>
          </a:p>
          <a:p>
            <a:r>
              <a:rPr lang="en-US" dirty="0">
                <a:hlinkClick r:id="rId4"/>
              </a:rPr>
              <a:t>https://www-oxfordscholarship-com.ezproxy.uwtsd.ac.uk/view/10.1093/acprof:oso/9780199790678.001.0001/acprof-9780199790678-chapter-3</a:t>
            </a:r>
            <a:r>
              <a:rPr lang="en-US" dirty="0"/>
              <a:t> (accessed 10/04/2019)</a:t>
            </a:r>
          </a:p>
          <a:p>
            <a:r>
              <a:rPr lang="en-US" dirty="0"/>
              <a:t>Rig Veda 1; 160; 1-5 (Sky and Earth)  </a:t>
            </a:r>
          </a:p>
          <a:p>
            <a:r>
              <a:rPr lang="en-US" dirty="0">
                <a:hlinkClick r:id="rId5"/>
              </a:rPr>
              <a:t>https://www.thoughtco.com/seals-and-the-indus-civilization-script-171330</a:t>
            </a:r>
            <a:r>
              <a:rPr lang="en-US" dirty="0"/>
              <a:t> (accessed 15/04/2019) </a:t>
            </a:r>
          </a:p>
          <a:p>
            <a:r>
              <a:rPr lang="en-US" dirty="0">
                <a:hlinkClick r:id="rId6"/>
              </a:rPr>
              <a:t>https://moodle.uwtsd.ac.uk/pluginfile.php/246124/mod_resource/content/2/Ecological%20Perspectives%20from%20the%20Hindu%20Traditions%20-Narayanan.pdf</a:t>
            </a:r>
            <a:r>
              <a:rPr lang="en-US" dirty="0"/>
              <a:t> (accessed 15/04/2019)</a:t>
            </a:r>
          </a:p>
          <a:p>
            <a:r>
              <a:rPr lang="en-US" dirty="0">
                <a:hlinkClick r:id="rId7"/>
              </a:rPr>
              <a:t>https://www.youtube.com/watch?v=v8lu9ntmPJo</a:t>
            </a:r>
            <a:r>
              <a:rPr lang="en-US" dirty="0"/>
              <a:t> (accessed 15/04/2019) </a:t>
            </a:r>
          </a:p>
        </p:txBody>
      </p:sp>
    </p:spTree>
    <p:extLst>
      <p:ext uri="{BB962C8B-B14F-4D97-AF65-F5344CB8AC3E}">
        <p14:creationId xmlns:p14="http://schemas.microsoft.com/office/powerpoint/2010/main" val="3288354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BE3A3-A064-304B-B31B-707E4FABAA56}"/>
              </a:ext>
            </a:extLst>
          </p:cNvPr>
          <p:cNvSpPr>
            <a:spLocks noGrp="1"/>
          </p:cNvSpPr>
          <p:nvPr>
            <p:ph type="title"/>
          </p:nvPr>
        </p:nvSpPr>
        <p:spPr/>
        <p:txBody>
          <a:bodyPr/>
          <a:lstStyle/>
          <a:p>
            <a:r>
              <a:rPr lang="en-US" dirty="0"/>
              <a:t>Images </a:t>
            </a:r>
          </a:p>
        </p:txBody>
      </p:sp>
      <p:sp>
        <p:nvSpPr>
          <p:cNvPr id="3" name="Content Placeholder 2">
            <a:extLst>
              <a:ext uri="{FF2B5EF4-FFF2-40B4-BE49-F238E27FC236}">
                <a16:creationId xmlns:a16="http://schemas.microsoft.com/office/drawing/2014/main" id="{EA9A0253-59CB-0B4D-823C-61A018300C07}"/>
              </a:ext>
            </a:extLst>
          </p:cNvPr>
          <p:cNvSpPr>
            <a:spLocks noGrp="1"/>
          </p:cNvSpPr>
          <p:nvPr>
            <p:ph idx="1"/>
          </p:nvPr>
        </p:nvSpPr>
        <p:spPr/>
        <p:txBody>
          <a:bodyPr/>
          <a:lstStyle/>
          <a:p>
            <a:r>
              <a:rPr lang="en-US" dirty="0">
                <a:hlinkClick r:id="rId2"/>
              </a:rPr>
              <a:t>https://gangapollution.weebly.com/health-effects.html  </a:t>
            </a:r>
            <a:r>
              <a:rPr lang="en-US" dirty="0"/>
              <a:t> (accessed 10/04/2019)</a:t>
            </a:r>
          </a:p>
          <a:p>
            <a:endParaRPr lang="en-US" dirty="0">
              <a:hlinkClick r:id="rId3"/>
            </a:endParaRPr>
          </a:p>
          <a:p>
            <a:r>
              <a:rPr lang="en-US" dirty="0">
                <a:hlinkClick r:id="rId3"/>
              </a:rPr>
              <a:t>https://lapazgroup.net/2012/12/28/5-reasons-i-see-indias-potential-to-produce-a-stararchitect/hindu/</a:t>
            </a:r>
            <a:r>
              <a:rPr lang="en-US" dirty="0"/>
              <a:t>  (accessed 10/04/2019) </a:t>
            </a:r>
          </a:p>
          <a:p>
            <a:pPr marL="0" indent="0">
              <a:buNone/>
            </a:pPr>
            <a:endParaRPr lang="en-US" dirty="0"/>
          </a:p>
        </p:txBody>
      </p:sp>
    </p:spTree>
    <p:extLst>
      <p:ext uri="{BB962C8B-B14F-4D97-AF65-F5344CB8AC3E}">
        <p14:creationId xmlns:p14="http://schemas.microsoft.com/office/powerpoint/2010/main" val="14947971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4253</Words>
  <Application>Microsoft Macintosh PowerPoint</Application>
  <PresentationFormat>Widescreen</PresentationFormat>
  <Paragraphs>320</Paragraphs>
  <Slides>17</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Hinduism and The Environment. </vt:lpstr>
      <vt:lpstr>Hinduism and the environment. – Part One. </vt:lpstr>
      <vt:lpstr>Indus Valley and The Environment. </vt:lpstr>
      <vt:lpstr>The Vedas. </vt:lpstr>
      <vt:lpstr>Upanishads </vt:lpstr>
      <vt:lpstr>Part Two – Dharma </vt:lpstr>
      <vt:lpstr>Vaishnavism </vt:lpstr>
      <vt:lpstr>Hindus and Dietary Restrictions. </vt:lpstr>
      <vt:lpstr>Deities as Animals </vt:lpstr>
      <vt:lpstr>Worship of Animals. </vt:lpstr>
      <vt:lpstr>Animals as Transport </vt:lpstr>
      <vt:lpstr>Problems with worshipping animals as deities </vt:lpstr>
      <vt:lpstr>Trees and Rivers. </vt:lpstr>
      <vt:lpstr>Conclusion</vt:lpstr>
      <vt:lpstr>Any Questions? </vt:lpstr>
      <vt:lpstr>Bibliography </vt:lpstr>
      <vt:lpstr>Images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Hinduism and The Environment. </dc:title>
  <dc:creator>Darriann Evans</dc:creator>
  <cp:lastModifiedBy>Darriann Evans</cp:lastModifiedBy>
  <cp:revision>1</cp:revision>
  <dcterms:created xsi:type="dcterms:W3CDTF">2019-04-28T04:19:41Z</dcterms:created>
  <dcterms:modified xsi:type="dcterms:W3CDTF">2019-04-30T05:55:00Z</dcterms:modified>
</cp:coreProperties>
</file>