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14"/>
  </p:notesMasterIdLst>
  <p:handoutMasterIdLst>
    <p:handoutMasterId r:id="rId15"/>
  </p:handoutMasterIdLst>
  <p:sldIdLst>
    <p:sldId id="264" r:id="rId5"/>
    <p:sldId id="261" r:id="rId6"/>
    <p:sldId id="258" r:id="rId7"/>
    <p:sldId id="262" r:id="rId8"/>
    <p:sldId id="265" r:id="rId9"/>
    <p:sldId id="263" r:id="rId10"/>
    <p:sldId id="259" r:id="rId11"/>
    <p:sldId id="266" r:id="rId12"/>
    <p:sldId id="260" r:id="rId13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7" d="100"/>
          <a:sy n="107" d="100"/>
        </p:scale>
        <p:origin x="1728" y="11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theme" Target="theme/theme1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handoutMaster" Target="handoutMasters/handoutMaster1.xml"/><Relationship Id="rId10" Type="http://schemas.openxmlformats.org/officeDocument/2006/relationships/slide" Target="slides/slide6.xml"/><Relationship Id="rId19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notesMaster" Target="notesMasters/notes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12/02/2021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2C52AA0-F73F-F045-97A6-855AB18EE645}" type="datetimeFigureOut">
              <a:rPr lang="en-US" smtClean="0"/>
              <a:t>2/12/2021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936E1E2-17D2-5E4C-B96D-EEDAC0EF77D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024808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12/02/2021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12/02/2021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12/02/2021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12/02/2021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12/02/2021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12/02/2021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12/02/2021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12/02/2021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12/02/2021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12/02/2021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12/02/2021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12/02/2021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programiz.com/python-programming/online-compiler/" TargetMode="Externa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hyperlink" Target="http://www.python.org/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hyperlink" Target="https://www.jetbrains.com/pycharm/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hyperlink" Target="http://www.python.org/downloads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432560" y="2399908"/>
            <a:ext cx="7406640" cy="1472184"/>
          </a:xfrm>
        </p:spPr>
        <p:txBody>
          <a:bodyPr/>
          <a:lstStyle/>
          <a:p>
            <a:pPr algn="ctr"/>
            <a:r>
              <a:rPr lang="en-US" dirty="0">
                <a:solidFill>
                  <a:schemeClr val="bg1"/>
                </a:solidFill>
              </a:rPr>
              <a:t>ACCB4017</a:t>
            </a:r>
            <a:br>
              <a:rPr lang="en-US" dirty="0">
                <a:solidFill>
                  <a:schemeClr val="bg1"/>
                </a:solidFill>
              </a:rPr>
            </a:br>
            <a:r>
              <a:rPr lang="en-US" dirty="0">
                <a:solidFill>
                  <a:schemeClr val="bg1"/>
                </a:solidFill>
              </a:rPr>
              <a:t>Software Development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3972421" y="6488668"/>
            <a:ext cx="14997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/>
              <a:t>Term 1</a:t>
            </a:r>
          </a:p>
        </p:txBody>
      </p:sp>
    </p:spTree>
    <p:extLst>
      <p:ext uri="{BB962C8B-B14F-4D97-AF65-F5344CB8AC3E}">
        <p14:creationId xmlns:p14="http://schemas.microsoft.com/office/powerpoint/2010/main" val="385014749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AutoShape 4" descr="Image result for car picture top view">
            <a:extLst>
              <a:ext uri="{FF2B5EF4-FFF2-40B4-BE49-F238E27FC236}">
                <a16:creationId xmlns:a16="http://schemas.microsoft.com/office/drawing/2014/main" id="{81243731-316E-469E-AE60-827332F3891A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4419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D576CAD9-8B7F-4B04-9484-A0FE47DD921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Python Installation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9AD5802-3487-4934-A5BD-CF621FD3962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lvl="0" indent="0" algn="just" fontAlgn="auto" hangingPunct="1">
              <a:spcBef>
                <a:spcPts val="1200"/>
              </a:spcBef>
              <a:spcAft>
                <a:spcPts val="0"/>
              </a:spcAft>
              <a:buNone/>
            </a:pPr>
            <a:endParaRPr lang="en-GB" sz="20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0" indent="0">
              <a:buNone/>
            </a:pPr>
            <a:br>
              <a:rPr lang="en-US" sz="2000" dirty="0"/>
            </a:br>
            <a:r>
              <a:rPr lang="en-US" sz="2000" b="0" i="0" dirty="0">
                <a:solidFill>
                  <a:srgbClr val="373A3C"/>
                </a:solidFill>
                <a:effectLst/>
                <a:latin typeface="-apple-system"/>
              </a:rPr>
              <a:t>Python should be installed in the following order:</a:t>
            </a:r>
          </a:p>
          <a:p>
            <a:pPr algn="l"/>
            <a:r>
              <a:rPr lang="en-US" sz="2000" b="0" i="0" dirty="0">
                <a:solidFill>
                  <a:srgbClr val="373A3C"/>
                </a:solidFill>
                <a:effectLst/>
                <a:latin typeface="-apple-system"/>
              </a:rPr>
              <a:t>1. Install the Python language http://www.python.org</a:t>
            </a:r>
          </a:p>
          <a:p>
            <a:pPr algn="l"/>
            <a:r>
              <a:rPr lang="en-US" sz="2000" b="0" i="0" dirty="0">
                <a:solidFill>
                  <a:srgbClr val="373A3C"/>
                </a:solidFill>
                <a:effectLst/>
                <a:latin typeface="-apple-system"/>
              </a:rPr>
              <a:t>2. Install the </a:t>
            </a:r>
            <a:r>
              <a:rPr lang="en-US" sz="2000" b="0" i="0" dirty="0" err="1">
                <a:solidFill>
                  <a:srgbClr val="373A3C"/>
                </a:solidFill>
                <a:effectLst/>
                <a:latin typeface="-apple-system"/>
              </a:rPr>
              <a:t>PyCharmIDE</a:t>
            </a:r>
            <a:r>
              <a:rPr lang="en-US" sz="2000" b="0" i="0" dirty="0">
                <a:solidFill>
                  <a:srgbClr val="373A3C"/>
                </a:solidFill>
                <a:effectLst/>
                <a:latin typeface="-apple-system"/>
              </a:rPr>
              <a:t> https://www.jetbrains.com/pycharm/</a:t>
            </a:r>
          </a:p>
          <a:p>
            <a:pPr marL="0" indent="0">
              <a:buNone/>
            </a:pPr>
            <a:endParaRPr lang="en-US" sz="1800" b="0" i="0" dirty="0">
              <a:solidFill>
                <a:srgbClr val="373A3C"/>
              </a:solidFill>
              <a:effectLst/>
              <a:latin typeface="-apple-system"/>
            </a:endParaRPr>
          </a:p>
          <a:p>
            <a:pPr marL="0" indent="0">
              <a:buNone/>
            </a:pPr>
            <a:r>
              <a:rPr lang="en-US" sz="1800" b="0" i="0" dirty="0">
                <a:solidFill>
                  <a:srgbClr val="373A3C"/>
                </a:solidFill>
                <a:effectLst/>
                <a:latin typeface="-apple-system"/>
              </a:rPr>
              <a:t>If you have problems installing on your own computer, you can use an online Python compilers as a temporary measure while you are sorting it out. This is one: </a:t>
            </a:r>
            <a:r>
              <a:rPr lang="en-US" sz="1800" b="0" i="0" u="none" strike="noStrike" dirty="0">
                <a:solidFill>
                  <a:srgbClr val="003E5A"/>
                </a:solidFill>
                <a:effectLst/>
                <a:latin typeface="-apple-system"/>
                <a:hlinkClick r:id="rId2"/>
              </a:rPr>
              <a:t>https://www.programiz.com/python-programming/online-compiler/</a:t>
            </a:r>
            <a:endParaRPr lang="en-US" sz="1800" b="0" i="0" u="none" strike="noStrike" dirty="0">
              <a:solidFill>
                <a:srgbClr val="003E5A"/>
              </a:solidFill>
              <a:effectLst/>
              <a:latin typeface="-apple-system"/>
            </a:endParaRPr>
          </a:p>
          <a:p>
            <a:pPr marL="0" indent="0">
              <a:buNone/>
            </a:pPr>
            <a:endParaRPr lang="en-GB" sz="1800" dirty="0">
              <a:latin typeface="Arial" panose="020B0604020202020204" pitchFamily="34" charset="0"/>
              <a:ea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9764270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230C10-0E78-48DB-BABD-85B5BAC52B4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br>
              <a:rPr lang="en-GB" sz="3200" dirty="0"/>
            </a:br>
            <a:br>
              <a:rPr lang="en-GB" sz="3200" dirty="0"/>
            </a:br>
            <a:r>
              <a:rPr lang="en-GB" sz="3200" dirty="0"/>
              <a:t>Installing Python and PyCharm IDE (Windows)</a:t>
            </a:r>
            <a:br>
              <a:rPr lang="en-GB" sz="3200" dirty="0"/>
            </a:br>
            <a:r>
              <a:rPr lang="en-GB" sz="3200" dirty="0"/>
              <a:t> </a:t>
            </a:r>
            <a:br>
              <a:rPr lang="en-GB" sz="3200" dirty="0"/>
            </a:br>
            <a:endParaRPr lang="en-GB" sz="32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DAD20D3-86C8-4076-843D-C6E311E8148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2800" dirty="0">
                <a:latin typeface="Calibri" panose="020F0502020204030204" pitchFamily="34" charset="0"/>
                <a:cs typeface="Calibri" panose="020F0502020204030204" pitchFamily="34" charset="0"/>
              </a:rPr>
              <a:t>1.    Go to </a:t>
            </a:r>
            <a:r>
              <a:rPr lang="en-GB" sz="2800" u="sng" dirty="0">
                <a:latin typeface="Calibri" panose="020F0502020204030204" pitchFamily="34" charset="0"/>
                <a:cs typeface="Calibri" panose="020F0502020204030204" pitchFamily="34" charset="0"/>
                <a:hlinkClick r:id="rId2"/>
              </a:rPr>
              <a:t>http://www.python.org</a:t>
            </a:r>
            <a:r>
              <a:rPr lang="en-GB" sz="2800" dirty="0">
                <a:latin typeface="Calibri" panose="020F0502020204030204" pitchFamily="34" charset="0"/>
                <a:cs typeface="Calibri" panose="020F0502020204030204" pitchFamily="34" charset="0"/>
              </a:rPr>
              <a:t> and click on "Downloads“</a:t>
            </a:r>
          </a:p>
          <a:p>
            <a:pPr marL="0" indent="0">
              <a:buNone/>
            </a:pPr>
            <a:endParaRPr lang="en-GB" sz="2800" dirty="0">
              <a:solidFill>
                <a:srgbClr val="C00000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GB" sz="2800" dirty="0">
                <a:latin typeface="Calibri" panose="020F0502020204030204" pitchFamily="34" charset="0"/>
                <a:cs typeface="Calibri" panose="020F0502020204030204" pitchFamily="34" charset="0"/>
              </a:rPr>
              <a:t>2.   Click on yellow "Download Python" button. At the time of writing Python is on version 3.9.1 – don't worry if there is a later version shown - just download and install the latest one. The download is approximately 27Mb.</a:t>
            </a:r>
          </a:p>
          <a:p>
            <a:pPr marL="0" indent="0">
              <a:buNone/>
            </a:pPr>
            <a:endParaRPr lang="en-GB" sz="2000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3689875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E0334238-9C44-4314-BCF2-7B9839504177}"/>
              </a:ext>
            </a:extLst>
          </p:cNvPr>
          <p:cNvPicPr>
            <a:picLocks noGrp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57200" y="143328"/>
            <a:ext cx="8229600" cy="3295635"/>
          </a:xfrm>
          <a:prstGeom prst="rect">
            <a:avLst/>
          </a:prstGeom>
          <a:ln>
            <a:solidFill>
              <a:schemeClr val="tx1"/>
            </a:solidFill>
          </a:ln>
        </p:spPr>
      </p:pic>
      <p:sp>
        <p:nvSpPr>
          <p:cNvPr id="5" name="Rectangle 2">
            <a:extLst>
              <a:ext uri="{FF2B5EF4-FFF2-40B4-BE49-F238E27FC236}">
                <a16:creationId xmlns:a16="http://schemas.microsoft.com/office/drawing/2014/main" id="{BAA4F8E9-BB45-4125-8E75-1F6BDC1CDC0C}"/>
              </a:ext>
            </a:extLst>
          </p:cNvPr>
          <p:cNvSpPr>
            <a:spLocks noChangeArrowheads="1"/>
          </p:cNvSpPr>
          <p:nvPr/>
        </p:nvSpPr>
        <p:spPr bwMode="auto">
          <a:xfrm>
            <a:off x="611560" y="3864333"/>
            <a:ext cx="6795194" cy="7386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en-GB" altLang="en-US" sz="2400" dirty="0">
                <a:latin typeface="Calibri" panose="020F0502020204030204" pitchFamily="34" charset="0"/>
                <a:ea typeface="Calibri" panose="020F0502020204030204" pitchFamily="34" charset="0"/>
                <a:cs typeface="Latha" panose="020B0604020202020204" pitchFamily="34" charset="0"/>
              </a:rPr>
              <a:t>3</a:t>
            </a:r>
            <a:r>
              <a:rPr kumimoji="0" lang="en-GB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Latha" panose="020B0604020202020204" pitchFamily="34" charset="0"/>
              </a:rPr>
              <a:t>.   Install Python by clicking on the downloaded file. </a:t>
            </a:r>
            <a:endParaRPr kumimoji="0" lang="en-GB" altLang="en-US" sz="2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pic>
        <p:nvPicPr>
          <p:cNvPr id="2049" name="Picture 4">
            <a:extLst>
              <a:ext uri="{FF2B5EF4-FFF2-40B4-BE49-F238E27FC236}">
                <a16:creationId xmlns:a16="http://schemas.microsoft.com/office/drawing/2014/main" id="{4F7BD852-973C-4246-AB7A-813A6E0751B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4462264"/>
            <a:ext cx="1781175" cy="6953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Rectangle 3">
            <a:extLst>
              <a:ext uri="{FF2B5EF4-FFF2-40B4-BE49-F238E27FC236}">
                <a16:creationId xmlns:a16="http://schemas.microsoft.com/office/drawing/2014/main" id="{F9A12D9D-1F18-4AE4-B7EF-6119854C95A7}"/>
              </a:ext>
            </a:extLst>
          </p:cNvPr>
          <p:cNvSpPr>
            <a:spLocks noChangeArrowheads="1"/>
          </p:cNvSpPr>
          <p:nvPr/>
        </p:nvSpPr>
        <p:spPr bwMode="auto">
          <a:xfrm>
            <a:off x="611560" y="5157589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br>
              <a:rPr kumimoji="0" lang="en-GB" altLang="en-US" sz="11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Latha" panose="020B0604020202020204" pitchFamily="34" charset="0"/>
              </a:rPr>
            </a:br>
            <a:endParaRPr kumimoji="0" lang="en-GB" altLang="en-US" sz="6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818762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11AB9506-2E31-40C2-B459-AEBA947C0D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Latha" panose="020B0604020202020204" pitchFamily="34" charset="0"/>
              </a:rPr>
              <a:t>4. When Python is installed, go to </a:t>
            </a:r>
            <a:r>
              <a:rPr lang="en-GB" sz="1800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Latha" panose="020B0604020202020204" pitchFamily="34" charset="0"/>
                <a:hlinkClick r:id="rId2"/>
              </a:rPr>
              <a:t>https://www.jetbrains.com/pycharm/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Latha" panose="020B0604020202020204" pitchFamily="34" charset="0"/>
              </a:rPr>
              <a:t> and download and install the PyCharm IDE (</a:t>
            </a:r>
            <a:r>
              <a:rPr lang="en-GB" sz="1800" u="sng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Latha" panose="020B0604020202020204" pitchFamily="34" charset="0"/>
              </a:rPr>
              <a:t>I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Latha" panose="020B0604020202020204" pitchFamily="34" charset="0"/>
              </a:rPr>
              <a:t>ntegrated </a:t>
            </a:r>
            <a:r>
              <a:rPr lang="en-GB" sz="1800" u="sng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Latha" panose="020B0604020202020204" pitchFamily="34" charset="0"/>
              </a:rPr>
              <a:t>D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Latha" panose="020B0604020202020204" pitchFamily="34" charset="0"/>
              </a:rPr>
              <a:t>evelopment </a:t>
            </a:r>
            <a:r>
              <a:rPr lang="en-GB" sz="1800" u="sng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Latha" panose="020B0604020202020204" pitchFamily="34" charset="0"/>
              </a:rPr>
              <a:t>E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Latha" panose="020B0604020202020204" pitchFamily="34" charset="0"/>
              </a:rPr>
              <a:t>nvironment)</a:t>
            </a: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Latha" panose="020B0604020202020204" pitchFamily="34" charset="0"/>
            </a:endParaRP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Latha" panose="020B0604020202020204" pitchFamily="34" charset="0"/>
              </a:rPr>
              <a:t> </a:t>
            </a:r>
          </a:p>
          <a:p>
            <a:endParaRPr lang="en-US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299CE791-BC1C-48E8-913E-E80CE97E75B6}"/>
              </a:ext>
            </a:extLst>
          </p:cNvPr>
          <p:cNvPicPr/>
          <p:nvPr/>
        </p:nvPicPr>
        <p:blipFill>
          <a:blip r:embed="rId3"/>
          <a:stretch>
            <a:fillRect/>
          </a:stretch>
        </p:blipFill>
        <p:spPr>
          <a:xfrm>
            <a:off x="1403648" y="2492896"/>
            <a:ext cx="6034107" cy="3024337"/>
          </a:xfrm>
          <a:prstGeom prst="rect">
            <a:avLst/>
          </a:prstGeom>
          <a:ln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226487719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44B13AC-93B6-412D-B7DF-6CF5FFECB1A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9552" y="116632"/>
            <a:ext cx="8147248" cy="5400601"/>
          </a:xfrm>
        </p:spPr>
        <p:txBody>
          <a:bodyPr>
            <a:normAutofit/>
          </a:bodyPr>
          <a:lstStyle/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Latha" panose="020B0604020202020204" pitchFamily="34" charset="0"/>
              </a:rPr>
              <a:t>5. Press Download, and select the </a:t>
            </a:r>
            <a:r>
              <a:rPr lang="en-GB" sz="1800" b="1" u="sng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Latha" panose="020B0604020202020204" pitchFamily="34" charset="0"/>
              </a:rPr>
              <a:t>COMMUNITY</a:t>
            </a:r>
            <a:r>
              <a:rPr lang="en-GB" sz="18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Latha" panose="020B0604020202020204" pitchFamily="34" charset="0"/>
              </a:rPr>
              <a:t> 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Latha" panose="020B0604020202020204" pitchFamily="34" charset="0"/>
              </a:rPr>
              <a:t>edition. This is free, and contains all the features we require for the module.</a:t>
            </a: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endParaRPr lang="en-GB" sz="1800" dirty="0">
              <a:latin typeface="Calibri" panose="020F0502020204030204" pitchFamily="34" charset="0"/>
              <a:ea typeface="Calibri" panose="020F0502020204030204" pitchFamily="34" charset="0"/>
              <a:cs typeface="Latha" panose="020B0604020202020204" pitchFamily="34" charset="0"/>
            </a:endParaRP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Latha" panose="020B0604020202020204" pitchFamily="34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B27079E-0B92-494E-A9F4-00E3C45CA696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1115616" y="764704"/>
            <a:ext cx="5102820" cy="2952328"/>
          </a:xfrm>
          <a:prstGeom prst="rect">
            <a:avLst/>
          </a:prstGeom>
          <a:ln>
            <a:solidFill>
              <a:schemeClr val="tx1"/>
            </a:solidFill>
          </a:ln>
        </p:spPr>
      </p:pic>
      <p:sp>
        <p:nvSpPr>
          <p:cNvPr id="5" name="Rectangle 2">
            <a:extLst>
              <a:ext uri="{FF2B5EF4-FFF2-40B4-BE49-F238E27FC236}">
                <a16:creationId xmlns:a16="http://schemas.microsoft.com/office/drawing/2014/main" id="{7AABFE82-449B-4B7F-98D0-B61AE23FF322}"/>
              </a:ext>
            </a:extLst>
          </p:cNvPr>
          <p:cNvSpPr>
            <a:spLocks noChangeArrowheads="1"/>
          </p:cNvSpPr>
          <p:nvPr/>
        </p:nvSpPr>
        <p:spPr bwMode="auto">
          <a:xfrm>
            <a:off x="539552" y="3866405"/>
            <a:ext cx="5888792" cy="6463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6. Once installed, you should see a shortcut on your desktop.</a:t>
            </a:r>
            <a:endParaRPr kumimoji="0" lang="en-GB" altLang="en-US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pic>
        <p:nvPicPr>
          <p:cNvPr id="3073" name="Picture 1">
            <a:extLst>
              <a:ext uri="{FF2B5EF4-FFF2-40B4-BE49-F238E27FC236}">
                <a16:creationId xmlns:a16="http://schemas.microsoft.com/office/drawing/2014/main" id="{1B8909A4-4349-4350-BC9B-E250287295B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2716" y="4450382"/>
            <a:ext cx="685800" cy="10763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0154338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>
            <a:extLst>
              <a:ext uri="{FF2B5EF4-FFF2-40B4-BE49-F238E27FC236}">
                <a16:creationId xmlns:a16="http://schemas.microsoft.com/office/drawing/2014/main" id="{ED577520-0B50-4A41-A7AA-22C55BC8C44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Python for Mac OS</a:t>
            </a:r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67E745AA-4C67-4988-8C90-5C2427B73E2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kumimoji="0" lang="en-GB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Latha" panose="020B0604020202020204" pitchFamily="34" charset="0"/>
              </a:rPr>
              <a:t>On </a:t>
            </a:r>
            <a:r>
              <a:rPr kumimoji="0" lang="en-GB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Latha" panose="020B0604020202020204" pitchFamily="34" charset="0"/>
                <a:hlinkClick r:id="rId2"/>
              </a:rPr>
              <a:t>http://www.python.org/downloads</a:t>
            </a:r>
            <a:r>
              <a:rPr kumimoji="0" lang="en-GB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Latha" panose="020B0604020202020204" pitchFamily="34" charset="0"/>
              </a:rPr>
              <a:t> , click on "Mac OS X"</a:t>
            </a:r>
            <a:endParaRPr kumimoji="0" lang="en-GB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indent="0">
              <a:buNone/>
            </a:pPr>
            <a:r>
              <a:rPr kumimoji="0" lang="en-GB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Latha" panose="020B0604020202020204" pitchFamily="34" charset="0"/>
              </a:rPr>
              <a:t>Download and install the latest Python 3 release:</a:t>
            </a:r>
            <a:endParaRPr kumimoji="0" lang="en-GB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4099" name="Picture 5">
            <a:extLst>
              <a:ext uri="{FF2B5EF4-FFF2-40B4-BE49-F238E27FC236}">
                <a16:creationId xmlns:a16="http://schemas.microsoft.com/office/drawing/2014/main" id="{1209CA91-5433-42A9-AAD8-844A53B65FB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8937" y="2420479"/>
            <a:ext cx="3876675" cy="22764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7" name="Picture 6">
            <a:extLst>
              <a:ext uri="{FF2B5EF4-FFF2-40B4-BE49-F238E27FC236}">
                <a16:creationId xmlns:a16="http://schemas.microsoft.com/office/drawing/2014/main" id="{1B0401FC-C8DE-4FCF-985F-F9C2569024F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87214" y="2420479"/>
            <a:ext cx="3516704" cy="22764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Oval 12">
            <a:extLst>
              <a:ext uri="{FF2B5EF4-FFF2-40B4-BE49-F238E27FC236}">
                <a16:creationId xmlns:a16="http://schemas.microsoft.com/office/drawing/2014/main" id="{7CF8B288-40F9-47FD-ABEB-00F030787D50}"/>
              </a:ext>
            </a:extLst>
          </p:cNvPr>
          <p:cNvSpPr/>
          <p:nvPr/>
        </p:nvSpPr>
        <p:spPr>
          <a:xfrm>
            <a:off x="4860032" y="3028950"/>
            <a:ext cx="2063750" cy="400050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endParaRPr lang="en-GB"/>
          </a:p>
        </p:txBody>
      </p:sp>
      <p:sp>
        <p:nvSpPr>
          <p:cNvPr id="14" name="Rectangle 6">
            <a:extLst>
              <a:ext uri="{FF2B5EF4-FFF2-40B4-BE49-F238E27FC236}">
                <a16:creationId xmlns:a16="http://schemas.microsoft.com/office/drawing/2014/main" id="{B70CE53F-36AD-4C9B-BB1E-AD0F06F6F555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3190875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321653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872" y="-126079"/>
            <a:ext cx="8229600" cy="1143000"/>
          </a:xfrm>
        </p:spPr>
        <p:txBody>
          <a:bodyPr/>
          <a:lstStyle/>
          <a:p>
            <a:pPr algn="ctr"/>
            <a:r>
              <a:rPr lang="en-US" dirty="0"/>
              <a:t>Setting PyCharm IDE</a:t>
            </a:r>
          </a:p>
        </p:txBody>
      </p:sp>
      <p:pic>
        <p:nvPicPr>
          <p:cNvPr id="11" name="Content Placeholder 10">
            <a:extLst>
              <a:ext uri="{FF2B5EF4-FFF2-40B4-BE49-F238E27FC236}">
                <a16:creationId xmlns:a16="http://schemas.microsoft.com/office/drawing/2014/main" id="{42E50040-77D2-4C47-9698-1E2974CE641A}"/>
              </a:ext>
            </a:extLst>
          </p:cNvPr>
          <p:cNvPicPr>
            <a:picLocks noGrp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43602" y="1844824"/>
            <a:ext cx="3746693" cy="2298818"/>
          </a:xfrm>
          <a:prstGeom prst="rect">
            <a:avLst/>
          </a:prstGeom>
          <a:ln>
            <a:solidFill>
              <a:schemeClr val="tx1"/>
            </a:solidFill>
          </a:ln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501126E3-3719-41EF-B252-1C8FCD9CF6EC}"/>
              </a:ext>
            </a:extLst>
          </p:cNvPr>
          <p:cNvPicPr/>
          <p:nvPr/>
        </p:nvPicPr>
        <p:blipFill>
          <a:blip r:embed="rId3"/>
          <a:stretch>
            <a:fillRect/>
          </a:stretch>
        </p:blipFill>
        <p:spPr>
          <a:xfrm>
            <a:off x="4355976" y="2492896"/>
            <a:ext cx="4788024" cy="3024336"/>
          </a:xfrm>
          <a:prstGeom prst="rect">
            <a:avLst/>
          </a:prstGeom>
          <a:ln>
            <a:solidFill>
              <a:schemeClr val="tx1"/>
            </a:solidFill>
          </a:ln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2425D915-2F85-4E11-A042-351401BC24F0}"/>
              </a:ext>
            </a:extLst>
          </p:cNvPr>
          <p:cNvSpPr txBox="1"/>
          <p:nvPr/>
        </p:nvSpPr>
        <p:spPr>
          <a:xfrm>
            <a:off x="323528" y="954544"/>
            <a:ext cx="6408712" cy="67191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Latha" panose="020B0604020202020204" pitchFamily="34" charset="0"/>
              </a:rPr>
              <a:t>1. Start PyCharm by clicking on the shortcut on your Desktop (if you can't find it – search for "PyCharm" on your computer)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A30382F7-7D8F-43BA-8663-9C764D70F798}"/>
              </a:ext>
            </a:extLst>
          </p:cNvPr>
          <p:cNvSpPr txBox="1"/>
          <p:nvPr/>
        </p:nvSpPr>
        <p:spPr>
          <a:xfrm>
            <a:off x="4355976" y="1767729"/>
            <a:ext cx="4572000" cy="67191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Latha" panose="020B0604020202020204" pitchFamily="34" charset="0"/>
              </a:rPr>
              <a:t>2. On first run, you should see something like this. Click on "New Project"</a:t>
            </a:r>
          </a:p>
        </p:txBody>
      </p:sp>
      <p:sp>
        <p:nvSpPr>
          <p:cNvPr id="17" name="Oval 16">
            <a:extLst>
              <a:ext uri="{FF2B5EF4-FFF2-40B4-BE49-F238E27FC236}">
                <a16:creationId xmlns:a16="http://schemas.microsoft.com/office/drawing/2014/main" id="{C9C1BADB-2D87-4941-A2E1-198592281EB3}"/>
              </a:ext>
            </a:extLst>
          </p:cNvPr>
          <p:cNvSpPr/>
          <p:nvPr/>
        </p:nvSpPr>
        <p:spPr>
          <a:xfrm>
            <a:off x="6444208" y="3928279"/>
            <a:ext cx="2139950" cy="292809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2525692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Content Placeholder 12">
            <a:extLst>
              <a:ext uri="{FF2B5EF4-FFF2-40B4-BE49-F238E27FC236}">
                <a16:creationId xmlns:a16="http://schemas.microsoft.com/office/drawing/2014/main" id="{B24C4583-553B-45FB-97ED-AC3FA3A29BD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For the instructions on how to set up Python Project in PyCharm, follow the instructions on the file “</a:t>
            </a:r>
            <a:r>
              <a:rPr lang="en-US" b="0" i="0" dirty="0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Setting up Python Project in PyCharm” from Moodle.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4119559" y="6526423"/>
            <a:ext cx="2041748" cy="369332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en-US" b="1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Bus Algorithm</a:t>
            </a:r>
          </a:p>
        </p:txBody>
      </p:sp>
    </p:spTree>
    <p:extLst>
      <p:ext uri="{BB962C8B-B14F-4D97-AF65-F5344CB8AC3E}">
        <p14:creationId xmlns:p14="http://schemas.microsoft.com/office/powerpoint/2010/main" val="2319460744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2" ma:contentTypeDescription="Create a new document." ma:contentTypeScope="" ma:versionID="a99b5ab61f45874ac4021837dd475404">
  <xsd:schema xmlns:xsd="http://www.w3.org/2001/XMLSchema" xmlns:xs="http://www.w3.org/2001/XMLSchema" xmlns:p="http://schemas.microsoft.com/office/2006/metadata/properties" xmlns:ns2="303dbf9b-b85b-46a0-94f1-894078c07ecd" targetNamespace="http://schemas.microsoft.com/office/2006/metadata/properties" ma:root="true" ma:fieldsID="c4d360f611fb76bcade101f689d84229" ns2:_=""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303dbf9b-b85b-46a0-94f1-894078c07ecd">
      <UserInfo>
        <DisplayName>Alison Harding</DisplayName>
        <AccountId>352</AccountId>
        <AccountType/>
      </UserInfo>
      <UserInfo>
        <DisplayName>Rachel Bendall</DisplayName>
        <AccountId>2520</AccountId>
        <AccountType/>
      </UserInfo>
      <UserInfo>
        <DisplayName>Ruth Groff</DisplayName>
        <AccountId>2266</AccountId>
        <AccountType/>
      </UserInfo>
    </SharedWithUsers>
  </documentManagement>
</p:properties>
</file>

<file path=customXml/itemProps1.xml><?xml version="1.0" encoding="utf-8"?>
<ds:datastoreItem xmlns:ds="http://schemas.openxmlformats.org/officeDocument/2006/customXml" ds:itemID="{F5B0EF21-CA5D-4A60-A3B8-014B6353052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65FC5585-51CA-4C4C-9028-AEC8FAD67B8B}">
  <ds:schemaRefs>
    <ds:schemaRef ds:uri="http://schemas.microsoft.com/office/infopath/2007/PartnerControls"/>
    <ds:schemaRef ds:uri="http://schemas.microsoft.com/office/2006/documentManagement/types"/>
    <ds:schemaRef ds:uri="http://purl.org/dc/elements/1.1/"/>
    <ds:schemaRef ds:uri="http://schemas.microsoft.com/office/2006/metadata/properties"/>
    <ds:schemaRef ds:uri="http://purl.org/dc/dcmitype/"/>
    <ds:schemaRef ds:uri="http://www.w3.org/XML/1998/namespace"/>
    <ds:schemaRef ds:uri="http://schemas.openxmlformats.org/package/2006/metadata/core-properties"/>
    <ds:schemaRef ds:uri="303dbf9b-b85b-46a0-94f1-894078c07ecd"/>
    <ds:schemaRef ds:uri="http://purl.org/dc/terms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0</TotalTime>
  <Words>363</Words>
  <Application>Microsoft Office PowerPoint</Application>
  <PresentationFormat>On-screen Show (4:3)</PresentationFormat>
  <Paragraphs>28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5" baseType="lpstr">
      <vt:lpstr>-apple-system</vt:lpstr>
      <vt:lpstr>Arial</vt:lpstr>
      <vt:lpstr>Calibri</vt:lpstr>
      <vt:lpstr>Myriad Pro</vt:lpstr>
      <vt:lpstr>Times New Roman</vt:lpstr>
      <vt:lpstr>20140311PresentationUWTSDTemplate</vt:lpstr>
      <vt:lpstr>ACCB4017 Software Development</vt:lpstr>
      <vt:lpstr>Python Installation</vt:lpstr>
      <vt:lpstr>  Installing Python and PyCharm IDE (Windows)   </vt:lpstr>
      <vt:lpstr>PowerPoint Presentation</vt:lpstr>
      <vt:lpstr>PowerPoint Presentation</vt:lpstr>
      <vt:lpstr>PowerPoint Presentation</vt:lpstr>
      <vt:lpstr>Python for Mac OS</vt:lpstr>
      <vt:lpstr>Setting PyCharm IDE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Renuga Jayakumar</cp:lastModifiedBy>
  <cp:revision>120</cp:revision>
  <dcterms:created xsi:type="dcterms:W3CDTF">2015-04-14T15:21:28Z</dcterms:created>
  <dcterms:modified xsi:type="dcterms:W3CDTF">2021-02-12T23:11:19Z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0x010100E9765FB2FDA7984FA87112E26C884F14</vt:lpwstr>
  </property>
</Properties>
</file>