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3" r:id="rId1"/>
  </p:sldMasterIdLst>
  <p:notesMasterIdLst>
    <p:notesMasterId r:id="rId14"/>
  </p:notesMasterIdLst>
  <p:sldIdLst>
    <p:sldId id="256" r:id="rId2"/>
    <p:sldId id="257" r:id="rId3"/>
    <p:sldId id="260" r:id="rId4"/>
    <p:sldId id="258" r:id="rId5"/>
    <p:sldId id="259" r:id="rId6"/>
    <p:sldId id="264" r:id="rId7"/>
    <p:sldId id="265" r:id="rId8"/>
    <p:sldId id="261" r:id="rId9"/>
    <p:sldId id="262" r:id="rId10"/>
    <p:sldId id="266" r:id="rId11"/>
    <p:sldId id="263" r:id="rId12"/>
    <p:sldId id="267"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00" autoAdjust="0"/>
    <p:restoredTop sz="79006" autoAdjust="0"/>
  </p:normalViewPr>
  <p:slideViewPr>
    <p:cSldViewPr snapToGrid="0">
      <p:cViewPr varScale="1">
        <p:scale>
          <a:sx n="72" d="100"/>
          <a:sy n="72" d="100"/>
        </p:scale>
        <p:origin x="669" y="3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CFCC3C7-92CB-4C2A-B2C6-11A0F9DFEFCC}" type="datetimeFigureOut">
              <a:rPr lang="en-US" smtClean="0"/>
              <a:t>11/8/2019</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B60EB90-E9EA-4940-A62F-5C3E145D28E1}" type="slidenum">
              <a:rPr lang="en-US" smtClean="0"/>
              <a:t>‹#›</a:t>
            </a:fld>
            <a:endParaRPr lang="en-US"/>
          </a:p>
        </p:txBody>
      </p:sp>
    </p:spTree>
    <p:extLst>
      <p:ext uri="{BB962C8B-B14F-4D97-AF65-F5344CB8AC3E}">
        <p14:creationId xmlns:p14="http://schemas.microsoft.com/office/powerpoint/2010/main" val="365712137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Tx/>
              <a:buChar char="-"/>
            </a:pPr>
            <a:r>
              <a:rPr lang="en-US" dirty="0"/>
              <a:t>It was believed that women did not experience sexual desire or pleasure until the 20</a:t>
            </a:r>
            <a:r>
              <a:rPr lang="en-US" baseline="30000" dirty="0"/>
              <a:t>th</a:t>
            </a:r>
            <a:r>
              <a:rPr lang="en-US" dirty="0"/>
              <a:t> Century. And before then, doctors used vibrators to treat the symptoms of hysteria. </a:t>
            </a:r>
          </a:p>
          <a:p>
            <a:pPr marL="171450" indent="-171450">
              <a:buFontTx/>
              <a:buChar char="-"/>
            </a:pPr>
            <a:r>
              <a:rPr lang="en-US" dirty="0"/>
              <a:t>Freud claimed that sexuality played a significant role in the development of mental illness. However, his work around sexual dysfunction was largely discredited as his techniques were rarely successful. </a:t>
            </a:r>
          </a:p>
          <a:p>
            <a:pPr marL="171450" indent="-171450">
              <a:buFontTx/>
              <a:buChar char="-"/>
            </a:pPr>
            <a:endParaRPr lang="en-US" dirty="0"/>
          </a:p>
          <a:p>
            <a:pPr marL="171450" indent="-171450">
              <a:buFontTx/>
              <a:buChar char="-"/>
            </a:pPr>
            <a:r>
              <a:rPr lang="en-US" dirty="0"/>
              <a:t>Fixation at one or the stages could result in problems later on in life as the individual’s libido as permanently over-invested in one of the stages. </a:t>
            </a:r>
          </a:p>
          <a:p>
            <a:pPr marL="171450" indent="-171450">
              <a:buFontTx/>
              <a:buChar char="-"/>
            </a:pPr>
            <a:endParaRPr lang="en-US" dirty="0"/>
          </a:p>
          <a:p>
            <a:pPr marL="171450" indent="-171450">
              <a:buFontTx/>
              <a:buChar char="-"/>
            </a:pPr>
            <a:r>
              <a:rPr lang="en-US" dirty="0"/>
              <a:t>Process of identification, adopting the characteristics of the same sex parent, including sex characteristics. </a:t>
            </a:r>
          </a:p>
          <a:p>
            <a:pPr marL="171450" indent="-171450">
              <a:buFontTx/>
              <a:buChar char="-"/>
            </a:pPr>
            <a:endParaRPr lang="en-US" dirty="0"/>
          </a:p>
          <a:p>
            <a:pPr marL="171450" indent="-171450">
              <a:buFontTx/>
              <a:buChar char="-"/>
            </a:pPr>
            <a:r>
              <a:rPr lang="en-US" dirty="0"/>
              <a:t>A young boy develops sexual desires for his mother and thus castration anxiety if his father were to find out. </a:t>
            </a:r>
          </a:p>
        </p:txBody>
      </p:sp>
      <p:sp>
        <p:nvSpPr>
          <p:cNvPr id="4" name="Slide Number Placeholder 3"/>
          <p:cNvSpPr>
            <a:spLocks noGrp="1"/>
          </p:cNvSpPr>
          <p:nvPr>
            <p:ph type="sldNum" sz="quarter" idx="5"/>
          </p:nvPr>
        </p:nvSpPr>
        <p:spPr/>
        <p:txBody>
          <a:bodyPr/>
          <a:lstStyle/>
          <a:p>
            <a:fld id="{AB60EB90-E9EA-4940-A62F-5C3E145D28E1}" type="slidenum">
              <a:rPr lang="en-US" smtClean="0"/>
              <a:t>2</a:t>
            </a:fld>
            <a:endParaRPr lang="en-US"/>
          </a:p>
        </p:txBody>
      </p:sp>
    </p:spTree>
    <p:extLst>
      <p:ext uri="{BB962C8B-B14F-4D97-AF65-F5344CB8AC3E}">
        <p14:creationId xmlns:p14="http://schemas.microsoft.com/office/powerpoint/2010/main" val="145840844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While Freud’s theories are often difficult to comprehend, sometimes to understand and for some people difficult to accept. It is difficult to prove or disprove his theories and ideas as there is no way to physically test and ‘Id’ or and ego. Freud also supported the idea that homosexuality was not an illness and at this time, this was a bold and unsupported statement. </a:t>
            </a:r>
          </a:p>
        </p:txBody>
      </p:sp>
      <p:sp>
        <p:nvSpPr>
          <p:cNvPr id="4" name="Slide Number Placeholder 3"/>
          <p:cNvSpPr>
            <a:spLocks noGrp="1"/>
          </p:cNvSpPr>
          <p:nvPr>
            <p:ph type="sldNum" sz="quarter" idx="5"/>
          </p:nvPr>
        </p:nvSpPr>
        <p:spPr/>
        <p:txBody>
          <a:bodyPr/>
          <a:lstStyle/>
          <a:p>
            <a:fld id="{AB60EB90-E9EA-4940-A62F-5C3E145D28E1}" type="slidenum">
              <a:rPr lang="en-US" smtClean="0"/>
              <a:t>3</a:t>
            </a:fld>
            <a:endParaRPr lang="en-US"/>
          </a:p>
        </p:txBody>
      </p:sp>
    </p:spTree>
    <p:extLst>
      <p:ext uri="{BB962C8B-B14F-4D97-AF65-F5344CB8AC3E}">
        <p14:creationId xmlns:p14="http://schemas.microsoft.com/office/powerpoint/2010/main" val="416911161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Tx/>
              <a:buChar char="-"/>
            </a:pPr>
            <a:r>
              <a:rPr lang="en-US" dirty="0"/>
              <a:t>Masters began by looking into to what happened to a women during sex, and he observed prostitutes in absolute secrecy. They also released research on how older people can enjoy sex and that women has a greater capacity for sex.  </a:t>
            </a:r>
          </a:p>
          <a:p>
            <a:pPr marL="171450" indent="-171450">
              <a:buFontTx/>
              <a:buChar char="-"/>
            </a:pPr>
            <a:endParaRPr lang="en-US" dirty="0"/>
          </a:p>
          <a:p>
            <a:pPr marL="171450" indent="-171450">
              <a:buFontTx/>
              <a:buChar char="-"/>
            </a:pPr>
            <a:r>
              <a:rPr lang="en-US" dirty="0"/>
              <a:t>Johnson was his research assistant and Masters asked Johnson to start having sex with him so they can develop their sex therapy treatment. </a:t>
            </a:r>
            <a:r>
              <a:rPr lang="en-US" dirty="0" err="1"/>
              <a:t>Jonhson</a:t>
            </a:r>
            <a:r>
              <a:rPr lang="en-US" dirty="0"/>
              <a:t> didn’t want to have  sex but didn’t want to loose her job either. This would have been deemed as sex harassment in today’s society.  </a:t>
            </a:r>
          </a:p>
          <a:p>
            <a:pPr marL="171450" indent="-171450">
              <a:buFontTx/>
              <a:buChar char="-"/>
            </a:pPr>
            <a:endParaRPr lang="en-US" dirty="0"/>
          </a:p>
          <a:p>
            <a:pPr marL="171450" indent="-171450">
              <a:buFontTx/>
              <a:buChar char="-"/>
            </a:pPr>
            <a:r>
              <a:rPr lang="en-US" dirty="0"/>
              <a:t>Their research was well received until the release of their book around sexuality in 1979. They claimed that they could convert those who wanted to be converted from homosexuality to heterosexuality. Their conversion results were questioned, along with their credibility. They were researching around the time where homosexuality was considered a mental health problem and in some places, was against the law.  </a:t>
            </a:r>
          </a:p>
          <a:p>
            <a:pPr marL="171450" indent="-171450">
              <a:buFontTx/>
              <a:buChar char="-"/>
            </a:pPr>
            <a:r>
              <a:rPr lang="en-US" dirty="0"/>
              <a:t>Many videos of their relationship and developments of sex therapy on YouTube. </a:t>
            </a:r>
          </a:p>
          <a:p>
            <a:pPr marL="171450" indent="-171450">
              <a:buFontTx/>
              <a:buChar char="-"/>
            </a:pPr>
            <a:r>
              <a:rPr lang="en-US" dirty="0"/>
              <a:t>Therapies post Freudian psychoanalysis adopted the idea that childhood affected their relationships later on in life i.e. parents who weren’t meeting the needs of their children. And the therapeutic goal was to resolve irrational beliefs around sexual expectations, judgements and experiences. </a:t>
            </a:r>
          </a:p>
        </p:txBody>
      </p:sp>
      <p:sp>
        <p:nvSpPr>
          <p:cNvPr id="4" name="Slide Number Placeholder 3"/>
          <p:cNvSpPr>
            <a:spLocks noGrp="1"/>
          </p:cNvSpPr>
          <p:nvPr>
            <p:ph type="sldNum" sz="quarter" idx="5"/>
          </p:nvPr>
        </p:nvSpPr>
        <p:spPr/>
        <p:txBody>
          <a:bodyPr/>
          <a:lstStyle/>
          <a:p>
            <a:fld id="{AB60EB90-E9EA-4940-A62F-5C3E145D28E1}" type="slidenum">
              <a:rPr lang="en-US" smtClean="0"/>
              <a:t>4</a:t>
            </a:fld>
            <a:endParaRPr lang="en-US"/>
          </a:p>
        </p:txBody>
      </p:sp>
    </p:spTree>
    <p:extLst>
      <p:ext uri="{BB962C8B-B14F-4D97-AF65-F5344CB8AC3E}">
        <p14:creationId xmlns:p14="http://schemas.microsoft.com/office/powerpoint/2010/main" val="180067301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Tx/>
              <a:buNone/>
            </a:pPr>
            <a:r>
              <a:rPr lang="en-US" dirty="0"/>
              <a:t>- The idea of not normal around this time, was focused on sexual symptoms or pain i.e. premature ejaculation, erectile dysfunction, anxiety in response to a sexual stimuli. </a:t>
            </a:r>
          </a:p>
        </p:txBody>
      </p:sp>
      <p:sp>
        <p:nvSpPr>
          <p:cNvPr id="4" name="Slide Number Placeholder 3"/>
          <p:cNvSpPr>
            <a:spLocks noGrp="1"/>
          </p:cNvSpPr>
          <p:nvPr>
            <p:ph type="sldNum" sz="quarter" idx="5"/>
          </p:nvPr>
        </p:nvSpPr>
        <p:spPr/>
        <p:txBody>
          <a:bodyPr/>
          <a:lstStyle/>
          <a:p>
            <a:fld id="{AB60EB90-E9EA-4940-A62F-5C3E145D28E1}" type="slidenum">
              <a:rPr lang="en-US" smtClean="0"/>
              <a:t>5</a:t>
            </a:fld>
            <a:endParaRPr lang="en-US"/>
          </a:p>
        </p:txBody>
      </p:sp>
    </p:spTree>
    <p:extLst>
      <p:ext uri="{BB962C8B-B14F-4D97-AF65-F5344CB8AC3E}">
        <p14:creationId xmlns:p14="http://schemas.microsoft.com/office/powerpoint/2010/main" val="391596225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Tx/>
              <a:buChar char="-"/>
            </a:pPr>
            <a:r>
              <a:rPr lang="en-US" dirty="0"/>
              <a:t>Introduced sex therapy combining </a:t>
            </a:r>
            <a:r>
              <a:rPr lang="en-US" dirty="0" err="1"/>
              <a:t>behavioural</a:t>
            </a:r>
            <a:r>
              <a:rPr lang="en-US" dirty="0"/>
              <a:t>, psychodynamic, psychological methods, focusing on the emotion behind the sexual disorder. Emotional disturbances in non-sexual experiences within their lives, for example; previous trauma, performance anxiety, deep guilt. </a:t>
            </a:r>
          </a:p>
          <a:p>
            <a:pPr marL="171450" indent="-171450">
              <a:buFontTx/>
              <a:buChar char="-"/>
            </a:pPr>
            <a:endParaRPr lang="en-US" dirty="0"/>
          </a:p>
          <a:p>
            <a:pPr marL="171450" indent="-171450">
              <a:buFontTx/>
              <a:buChar char="-"/>
            </a:pPr>
            <a:r>
              <a:rPr lang="en-US" dirty="0"/>
              <a:t>- introduces psychotherapy being fundamentally important in sex therapy. </a:t>
            </a:r>
          </a:p>
          <a:p>
            <a:pPr marL="171450" indent="-171450">
              <a:buFontTx/>
              <a:buChar char="-"/>
            </a:pPr>
            <a:endParaRPr lang="en-US" dirty="0"/>
          </a:p>
          <a:p>
            <a:pPr marL="171450" indent="-171450">
              <a:buFontTx/>
              <a:buChar char="-"/>
            </a:pPr>
            <a:r>
              <a:rPr lang="en-US" dirty="0"/>
              <a:t>The client and the therapist create a list of anxiety provoking sexual experiences from experiences the client engages in or wishes to engage in. Through visual exposure through images, the stimuli are targeted to weaken the bond with anxiety. </a:t>
            </a:r>
          </a:p>
        </p:txBody>
      </p:sp>
      <p:sp>
        <p:nvSpPr>
          <p:cNvPr id="4" name="Slide Number Placeholder 3"/>
          <p:cNvSpPr>
            <a:spLocks noGrp="1"/>
          </p:cNvSpPr>
          <p:nvPr>
            <p:ph type="sldNum" sz="quarter" idx="5"/>
          </p:nvPr>
        </p:nvSpPr>
        <p:spPr/>
        <p:txBody>
          <a:bodyPr/>
          <a:lstStyle/>
          <a:p>
            <a:fld id="{AB60EB90-E9EA-4940-A62F-5C3E145D28E1}" type="slidenum">
              <a:rPr lang="en-US" smtClean="0"/>
              <a:t>6</a:t>
            </a:fld>
            <a:endParaRPr lang="en-US"/>
          </a:p>
        </p:txBody>
      </p:sp>
    </p:spTree>
    <p:extLst>
      <p:ext uri="{BB962C8B-B14F-4D97-AF65-F5344CB8AC3E}">
        <p14:creationId xmlns:p14="http://schemas.microsoft.com/office/powerpoint/2010/main" val="188671945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Tx/>
              <a:buChar char="-"/>
            </a:pPr>
            <a:r>
              <a:rPr lang="en-US" dirty="0"/>
              <a:t>Mosher claimed that individuals usually deal with this problem charging at it or running away from it. Where in Gestalt therapy the person’s response to the negative sexual experience is more important than the symptom. </a:t>
            </a:r>
          </a:p>
          <a:p>
            <a:pPr marL="171450" indent="-171450">
              <a:buFontTx/>
              <a:buChar char="-"/>
            </a:pPr>
            <a:endParaRPr lang="en-US" dirty="0"/>
          </a:p>
          <a:p>
            <a:pPr marL="171450" indent="-171450">
              <a:buFontTx/>
              <a:buChar char="-"/>
            </a:pPr>
            <a:r>
              <a:rPr lang="en-US" dirty="0"/>
              <a:t>These are usually made up of fears and distressing negative experience with sex and sexual encounters. </a:t>
            </a:r>
          </a:p>
          <a:p>
            <a:pPr marL="171450" indent="-171450">
              <a:buFontTx/>
              <a:buChar char="-"/>
            </a:pPr>
            <a:endParaRPr lang="en-US" dirty="0"/>
          </a:p>
          <a:p>
            <a:pPr marL="171450" indent="-171450">
              <a:buFontTx/>
              <a:buChar char="-"/>
            </a:pPr>
            <a:r>
              <a:rPr lang="en-US" dirty="0"/>
              <a:t>It’s the therapist job to encourage the development of alternative solutions and become more assertive in their emotional responses to the sexual encounter. </a:t>
            </a:r>
          </a:p>
          <a:p>
            <a:pPr marL="171450" indent="-171450">
              <a:buFontTx/>
              <a:buChar char="-"/>
            </a:pPr>
            <a:endParaRPr lang="en-US" dirty="0"/>
          </a:p>
          <a:p>
            <a:pPr marL="171450" indent="-171450">
              <a:buFontTx/>
              <a:buChar char="-"/>
            </a:pPr>
            <a:r>
              <a:rPr lang="en-US" dirty="0"/>
              <a:t>Taking a risky step in a sexual </a:t>
            </a:r>
            <a:r>
              <a:rPr lang="en-US" dirty="0" err="1"/>
              <a:t>encourter</a:t>
            </a:r>
            <a:r>
              <a:rPr lang="en-US" dirty="0"/>
              <a:t> i.e. if a women is accessing therapy as she has fear of intercourse, the therapist will prescribe sexual touching without intercourse</a:t>
            </a:r>
          </a:p>
        </p:txBody>
      </p:sp>
      <p:sp>
        <p:nvSpPr>
          <p:cNvPr id="4" name="Slide Number Placeholder 3"/>
          <p:cNvSpPr>
            <a:spLocks noGrp="1"/>
          </p:cNvSpPr>
          <p:nvPr>
            <p:ph type="sldNum" sz="quarter" idx="5"/>
          </p:nvPr>
        </p:nvSpPr>
        <p:spPr/>
        <p:txBody>
          <a:bodyPr/>
          <a:lstStyle/>
          <a:p>
            <a:fld id="{AB60EB90-E9EA-4940-A62F-5C3E145D28E1}" type="slidenum">
              <a:rPr lang="en-US" smtClean="0"/>
              <a:t>7</a:t>
            </a:fld>
            <a:endParaRPr lang="en-US"/>
          </a:p>
        </p:txBody>
      </p:sp>
    </p:spTree>
    <p:extLst>
      <p:ext uri="{BB962C8B-B14F-4D97-AF65-F5344CB8AC3E}">
        <p14:creationId xmlns:p14="http://schemas.microsoft.com/office/powerpoint/2010/main" val="173970334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marR="0" lvl="0" indent="-171450" algn="l" defTabSz="914400" rtl="0" eaLnBrk="1" fontAlgn="auto" latinLnBrk="0" hangingPunct="1">
              <a:lnSpc>
                <a:spcPct val="100000"/>
              </a:lnSpc>
              <a:spcBef>
                <a:spcPts val="0"/>
              </a:spcBef>
              <a:spcAft>
                <a:spcPts val="0"/>
              </a:spcAft>
              <a:buClrTx/>
              <a:buSzTx/>
              <a:buFontTx/>
              <a:buChar char="-"/>
              <a:tabLst/>
              <a:defRPr/>
            </a:pPr>
            <a:r>
              <a:rPr lang="en-US" dirty="0"/>
              <a:t>A short video on a new kind of sex therapist talking about sexual fulfilment and remedies- you can find the full clip on </a:t>
            </a:r>
            <a:r>
              <a:rPr lang="en-US" dirty="0" err="1"/>
              <a:t>Youtube</a:t>
            </a:r>
            <a:r>
              <a:rPr lang="en-US" dirty="0"/>
              <a:t>. </a:t>
            </a:r>
          </a:p>
          <a:p>
            <a:pPr marL="171450" marR="0" lvl="0" indent="-171450" algn="l" defTabSz="914400" rtl="0" eaLnBrk="1" fontAlgn="auto" latinLnBrk="0" hangingPunct="1">
              <a:lnSpc>
                <a:spcPct val="100000"/>
              </a:lnSpc>
              <a:spcBef>
                <a:spcPts val="0"/>
              </a:spcBef>
              <a:spcAft>
                <a:spcPts val="0"/>
              </a:spcAft>
              <a:buClrTx/>
              <a:buSzTx/>
              <a:buFontTx/>
              <a:buChar char="-"/>
              <a:tabLst/>
              <a:defRPr/>
            </a:pPr>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solidFill>
                  <a:srgbClr val="243641">
                    <a:lumMod val="75000"/>
                    <a:lumOff val="25000"/>
                  </a:srgbClr>
                </a:solidFill>
              </a:rPr>
              <a:t>- He considers his approach as Humanistic as he takes influences from biology, psychology, social anthropological approaches and sexual influences behind desires, curiosities and fears. </a:t>
            </a:r>
          </a:p>
          <a:p>
            <a:pPr marL="0" indent="0">
              <a:buFontTx/>
              <a:buNone/>
            </a:pPr>
            <a:endParaRPr lang="en-US" dirty="0"/>
          </a:p>
          <a:p>
            <a:pPr marL="0" indent="0">
              <a:buFontTx/>
              <a:buNone/>
            </a:pPr>
            <a:r>
              <a:rPr lang="en-US" dirty="0"/>
              <a:t>Imago- Latin for Image- couples therapy, couples sit facing each other and not the therapist. </a:t>
            </a:r>
          </a:p>
        </p:txBody>
      </p:sp>
      <p:sp>
        <p:nvSpPr>
          <p:cNvPr id="4" name="Slide Number Placeholder 3"/>
          <p:cNvSpPr>
            <a:spLocks noGrp="1"/>
          </p:cNvSpPr>
          <p:nvPr>
            <p:ph type="sldNum" sz="quarter" idx="5"/>
          </p:nvPr>
        </p:nvSpPr>
        <p:spPr/>
        <p:txBody>
          <a:bodyPr/>
          <a:lstStyle/>
          <a:p>
            <a:fld id="{AB60EB90-E9EA-4940-A62F-5C3E145D28E1}" type="slidenum">
              <a:rPr lang="en-US" smtClean="0"/>
              <a:t>8</a:t>
            </a:fld>
            <a:endParaRPr lang="en-US"/>
          </a:p>
        </p:txBody>
      </p:sp>
    </p:spTree>
    <p:extLst>
      <p:ext uri="{BB962C8B-B14F-4D97-AF65-F5344CB8AC3E}">
        <p14:creationId xmlns:p14="http://schemas.microsoft.com/office/powerpoint/2010/main" val="310593485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Tx/>
              <a:buNone/>
            </a:pPr>
            <a:endParaRPr lang="en-US" dirty="0"/>
          </a:p>
        </p:txBody>
      </p:sp>
      <p:sp>
        <p:nvSpPr>
          <p:cNvPr id="4" name="Slide Number Placeholder 3"/>
          <p:cNvSpPr>
            <a:spLocks noGrp="1"/>
          </p:cNvSpPr>
          <p:nvPr>
            <p:ph type="sldNum" sz="quarter" idx="5"/>
          </p:nvPr>
        </p:nvSpPr>
        <p:spPr/>
        <p:txBody>
          <a:bodyPr/>
          <a:lstStyle/>
          <a:p>
            <a:fld id="{AB60EB90-E9EA-4940-A62F-5C3E145D28E1}" type="slidenum">
              <a:rPr lang="en-US" smtClean="0"/>
              <a:t>9</a:t>
            </a:fld>
            <a:endParaRPr lang="en-US"/>
          </a:p>
        </p:txBody>
      </p:sp>
    </p:spTree>
    <p:extLst>
      <p:ext uri="{BB962C8B-B14F-4D97-AF65-F5344CB8AC3E}">
        <p14:creationId xmlns:p14="http://schemas.microsoft.com/office/powerpoint/2010/main" val="95689848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Tx/>
              <a:buNone/>
            </a:pPr>
            <a:endParaRPr lang="en-US" dirty="0"/>
          </a:p>
        </p:txBody>
      </p:sp>
      <p:sp>
        <p:nvSpPr>
          <p:cNvPr id="4" name="Slide Number Placeholder 3"/>
          <p:cNvSpPr>
            <a:spLocks noGrp="1"/>
          </p:cNvSpPr>
          <p:nvPr>
            <p:ph type="sldNum" sz="quarter" idx="5"/>
          </p:nvPr>
        </p:nvSpPr>
        <p:spPr/>
        <p:txBody>
          <a:bodyPr/>
          <a:lstStyle/>
          <a:p>
            <a:fld id="{AB60EB90-E9EA-4940-A62F-5C3E145D28E1}" type="slidenum">
              <a:rPr lang="en-US" smtClean="0"/>
              <a:t>10</a:t>
            </a:fld>
            <a:endParaRPr lang="en-US"/>
          </a:p>
        </p:txBody>
      </p:sp>
    </p:spTree>
    <p:extLst>
      <p:ext uri="{BB962C8B-B14F-4D97-AF65-F5344CB8AC3E}">
        <p14:creationId xmlns:p14="http://schemas.microsoft.com/office/powerpoint/2010/main" val="94701515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Tx/>
              <a:buNone/>
            </a:pPr>
            <a:endParaRPr lang="en-US" dirty="0"/>
          </a:p>
        </p:txBody>
      </p:sp>
      <p:sp>
        <p:nvSpPr>
          <p:cNvPr id="4" name="Slide Number Placeholder 3"/>
          <p:cNvSpPr>
            <a:spLocks noGrp="1"/>
          </p:cNvSpPr>
          <p:nvPr>
            <p:ph type="sldNum" sz="quarter" idx="5"/>
          </p:nvPr>
        </p:nvSpPr>
        <p:spPr/>
        <p:txBody>
          <a:bodyPr/>
          <a:lstStyle/>
          <a:p>
            <a:fld id="{AB60EB90-E9EA-4940-A62F-5C3E145D28E1}" type="slidenum">
              <a:rPr lang="en-US" smtClean="0"/>
              <a:t>11</a:t>
            </a:fld>
            <a:endParaRPr lang="en-US"/>
          </a:p>
        </p:txBody>
      </p:sp>
    </p:spTree>
    <p:extLst>
      <p:ext uri="{BB962C8B-B14F-4D97-AF65-F5344CB8AC3E}">
        <p14:creationId xmlns:p14="http://schemas.microsoft.com/office/powerpoint/2010/main" val="35883687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Tx/>
              <a:buNone/>
            </a:pPr>
            <a:endParaRPr lang="en-US" dirty="0"/>
          </a:p>
        </p:txBody>
      </p:sp>
      <p:sp>
        <p:nvSpPr>
          <p:cNvPr id="4" name="Slide Number Placeholder 3"/>
          <p:cNvSpPr>
            <a:spLocks noGrp="1"/>
          </p:cNvSpPr>
          <p:nvPr>
            <p:ph type="sldNum" sz="quarter" idx="5"/>
          </p:nvPr>
        </p:nvSpPr>
        <p:spPr/>
        <p:txBody>
          <a:bodyPr/>
          <a:lstStyle/>
          <a:p>
            <a:fld id="{AB60EB90-E9EA-4940-A62F-5C3E145D28E1}" type="slidenum">
              <a:rPr lang="en-US" smtClean="0"/>
              <a:t>12</a:t>
            </a:fld>
            <a:endParaRPr lang="en-US"/>
          </a:p>
        </p:txBody>
      </p:sp>
    </p:spTree>
    <p:extLst>
      <p:ext uri="{BB962C8B-B14F-4D97-AF65-F5344CB8AC3E}">
        <p14:creationId xmlns:p14="http://schemas.microsoft.com/office/powerpoint/2010/main" val="187399653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581191" y="1020431"/>
            <a:ext cx="10993549" cy="1475013"/>
          </a:xfrm>
          <a:effectLst/>
        </p:spPr>
        <p:txBody>
          <a:bodyPr anchor="b">
            <a:normAutofit/>
          </a:bodyPr>
          <a:lstStyle>
            <a:lvl1pPr>
              <a:defRPr sz="3600">
                <a:solidFill>
                  <a:schemeClr val="tx1">
                    <a:lumMod val="75000"/>
                    <a:lumOff val="2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581194" y="2495445"/>
            <a:ext cx="10993546" cy="590321"/>
          </a:xfrm>
        </p:spPr>
        <p:txBody>
          <a:bodyPr anchor="t">
            <a:normAutofit/>
          </a:bodyPr>
          <a:lstStyle>
            <a:lvl1pPr marL="0" indent="0" algn="l">
              <a:buNone/>
              <a:defRPr sz="1600" cap="all">
                <a:solidFill>
                  <a:schemeClr val="accent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8" name="Date Placeholder 7">
            <a:extLst>
              <a:ext uri="{FF2B5EF4-FFF2-40B4-BE49-F238E27FC236}">
                <a16:creationId xmlns:a16="http://schemas.microsoft.com/office/drawing/2014/main" id="{7FA0ACE7-29A8-47D3-A7D9-257B711D8023}"/>
              </a:ext>
            </a:extLst>
          </p:cNvPr>
          <p:cNvSpPr>
            <a:spLocks noGrp="1"/>
          </p:cNvSpPr>
          <p:nvPr>
            <p:ph type="dt" sz="half" idx="10"/>
          </p:nvPr>
        </p:nvSpPr>
        <p:spPr/>
        <p:txBody>
          <a:bodyPr/>
          <a:lstStyle/>
          <a:p>
            <a:fld id="{ED291B17-9318-49DB-B28B-6E5994AE9581}" type="datetime1">
              <a:rPr lang="en-US" smtClean="0"/>
              <a:t>11/8/2019</a:t>
            </a:fld>
            <a:endParaRPr lang="en-US" dirty="0"/>
          </a:p>
        </p:txBody>
      </p:sp>
      <p:sp>
        <p:nvSpPr>
          <p:cNvPr id="9" name="Footer Placeholder 8">
            <a:extLst>
              <a:ext uri="{FF2B5EF4-FFF2-40B4-BE49-F238E27FC236}">
                <a16:creationId xmlns:a16="http://schemas.microsoft.com/office/drawing/2014/main" id="{DEC604B9-52E9-4810-8359-47206518D038}"/>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5898A89F-CA25-400F-B05A-AECBF2517E4F}"/>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1338796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581192" y="702156"/>
            <a:ext cx="11029616" cy="1188720"/>
          </a:xfrm>
        </p:spPr>
        <p:txBody>
          <a:bodyPr/>
          <a:lstStyle/>
          <a:p>
            <a:r>
              <a:rPr lang="en-US"/>
              <a:t>Click to edit Master title style</a:t>
            </a:r>
            <a:endParaRPr lang="en-US" dirty="0"/>
          </a:p>
        </p:txBody>
      </p:sp>
      <p:sp>
        <p:nvSpPr>
          <p:cNvPr id="3" name="Content Placeholder 2"/>
          <p:cNvSpPr>
            <a:spLocks noGrp="1"/>
          </p:cNvSpPr>
          <p:nvPr>
            <p:ph idx="1"/>
          </p:nvPr>
        </p:nvSpPr>
        <p:spPr>
          <a:xfrm>
            <a:off x="581192" y="2340864"/>
            <a:ext cx="11029615" cy="363448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a:extLst>
              <a:ext uri="{FF2B5EF4-FFF2-40B4-BE49-F238E27FC236}">
                <a16:creationId xmlns:a16="http://schemas.microsoft.com/office/drawing/2014/main" id="{770E6237-3456-439F-802D-3BA93FC7E3E5}"/>
              </a:ext>
            </a:extLst>
          </p:cNvPr>
          <p:cNvSpPr>
            <a:spLocks noGrp="1"/>
          </p:cNvSpPr>
          <p:nvPr>
            <p:ph type="dt" sz="half" idx="10"/>
          </p:nvPr>
        </p:nvSpPr>
        <p:spPr/>
        <p:txBody>
          <a:bodyPr/>
          <a:lstStyle/>
          <a:p>
            <a:fld id="{78DD82B9-B8EE-4375-B6FF-88FA6ABB15D9}" type="datetime1">
              <a:rPr lang="en-US" smtClean="0"/>
              <a:t>11/8/2019</a:t>
            </a:fld>
            <a:endParaRPr lang="en-US" dirty="0"/>
          </a:p>
        </p:txBody>
      </p:sp>
      <p:sp>
        <p:nvSpPr>
          <p:cNvPr id="9" name="Footer Placeholder 8">
            <a:extLst>
              <a:ext uri="{FF2B5EF4-FFF2-40B4-BE49-F238E27FC236}">
                <a16:creationId xmlns:a16="http://schemas.microsoft.com/office/drawing/2014/main" id="{1356D3B5-6063-4A89-B88F-9D3043916FF8}"/>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02B78BF7-69D3-4CE0-A631-50EFD41EEEB8}"/>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4089883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8" name="Rectangle 7"/>
          <p:cNvSpPr>
            <a:spLocks noChangeAspect="1"/>
          </p:cNvSpPr>
          <p:nvPr/>
        </p:nvSpPr>
        <p:spPr>
          <a:xfrm>
            <a:off x="447817" y="5141974"/>
            <a:ext cx="11290860" cy="125882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2393950"/>
            <a:ext cx="11029615" cy="2147467"/>
          </a:xfrm>
        </p:spPr>
        <p:txBody>
          <a:bodyPr anchor="b">
            <a:normAutofit/>
          </a:bodyPr>
          <a:lstStyle>
            <a:lvl1pPr algn="l">
              <a:defRPr sz="3600" b="0" cap="all">
                <a:solidFill>
                  <a:schemeClr val="tx1">
                    <a:lumMod val="75000"/>
                    <a:lumOff val="2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581192" y="4541417"/>
            <a:ext cx="11029615" cy="600556"/>
          </a:xfrm>
        </p:spPr>
        <p:txBody>
          <a:bodyPr anchor="t">
            <a:normAutofit/>
          </a:bodyPr>
          <a:lstStyle>
            <a:lvl1pPr marL="0" indent="0" algn="l">
              <a:buNone/>
              <a:defRPr sz="1800" cap="all">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7" name="Date Placeholder 6">
            <a:extLst>
              <a:ext uri="{FF2B5EF4-FFF2-40B4-BE49-F238E27FC236}">
                <a16:creationId xmlns:a16="http://schemas.microsoft.com/office/drawing/2014/main" id="{61582016-5696-4A93-887F-BBB3B9002FE5}"/>
              </a:ext>
            </a:extLst>
          </p:cNvPr>
          <p:cNvSpPr>
            <a:spLocks noGrp="1"/>
          </p:cNvSpPr>
          <p:nvPr>
            <p:ph type="dt" sz="half" idx="10"/>
          </p:nvPr>
        </p:nvSpPr>
        <p:spPr/>
        <p:txBody>
          <a:bodyPr/>
          <a:lstStyle/>
          <a:p>
            <a:fld id="{B2497495-0637-405E-AE64-5CC7506D51F5}" type="datetime1">
              <a:rPr lang="en-US" smtClean="0"/>
              <a:t>11/8/2019</a:t>
            </a:fld>
            <a:endParaRPr lang="en-US" dirty="0"/>
          </a:p>
        </p:txBody>
      </p:sp>
      <p:sp>
        <p:nvSpPr>
          <p:cNvPr id="9" name="Footer Placeholder 8">
            <a:extLst>
              <a:ext uri="{FF2B5EF4-FFF2-40B4-BE49-F238E27FC236}">
                <a16:creationId xmlns:a16="http://schemas.microsoft.com/office/drawing/2014/main" id="{857CFCD5-1192-4E18-8A8F-29E153B44DA4}"/>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E39A109E-5018-4794-92B3-FD5E5BCD95E8}"/>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16645374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Content Placeholder 2"/>
          <p:cNvSpPr>
            <a:spLocks noGrp="1"/>
          </p:cNvSpPr>
          <p:nvPr>
            <p:ph sz="half" idx="1"/>
          </p:nvPr>
        </p:nvSpPr>
        <p:spPr>
          <a:xfrm>
            <a:off x="581193" y="2228003"/>
            <a:ext cx="5194767"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16039" y="2228003"/>
            <a:ext cx="5194769"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7BFFD690-9426-415D-8B65-26881E07B2D4}" type="datetime1">
              <a:rPr lang="en-US" smtClean="0"/>
              <a:t>11/8/2019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6876446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1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Text Placeholder 2"/>
          <p:cNvSpPr>
            <a:spLocks noGrp="1"/>
          </p:cNvSpPr>
          <p:nvPr>
            <p:ph type="body" idx="1"/>
          </p:nvPr>
        </p:nvSpPr>
        <p:spPr>
          <a:xfrm>
            <a:off x="581191" y="2250891"/>
            <a:ext cx="5194769" cy="557784"/>
          </a:xfrm>
        </p:spPr>
        <p:txBody>
          <a:bodyPr anchor="ctr">
            <a:noAutofit/>
          </a:bodyPr>
          <a:lstStyle>
            <a:lvl1pPr marL="0" indent="0">
              <a:buNone/>
              <a:defRPr sz="2000" b="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581194" y="2926052"/>
            <a:ext cx="5194766"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16039" y="2250892"/>
            <a:ext cx="5194770" cy="553373"/>
          </a:xfrm>
        </p:spPr>
        <p:txBody>
          <a:bodyPr anchor="ctr">
            <a:noAutofit/>
          </a:bodyPr>
          <a:lstStyle>
            <a:lvl1pPr marL="0" marR="0" indent="0" algn="l" defTabSz="457200" rtl="0" eaLnBrk="1" fontAlgn="auto" latinLnBrk="0" hangingPunct="1">
              <a:lnSpc>
                <a:spcPct val="100000"/>
              </a:lnSpc>
              <a:spcBef>
                <a:spcPct val="20000"/>
              </a:spcBef>
              <a:spcAft>
                <a:spcPts val="600"/>
              </a:spcAft>
              <a:buClr>
                <a:schemeClr val="accent1"/>
              </a:buClr>
              <a:buSzPct val="92000"/>
              <a:buFont typeface="Wingdings 2" panose="05020102010507070707" pitchFamily="18" charset="2"/>
              <a:buNone/>
              <a:tabLst/>
              <a:defRPr sz="2000" b="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marR="0" lvl="0" indent="0" algn="l" defTabSz="457200" rtl="0" eaLnBrk="1" fontAlgn="auto" latinLnBrk="0" hangingPunct="1">
              <a:lnSpc>
                <a:spcPct val="100000"/>
              </a:lnSpc>
              <a:spcBef>
                <a:spcPct val="20000"/>
              </a:spcBef>
              <a:spcAft>
                <a:spcPts val="600"/>
              </a:spcAft>
              <a:buClr>
                <a:schemeClr val="accent1"/>
              </a:buClr>
              <a:buSzPct val="92000"/>
              <a:buFont typeface="Wingdings 2" panose="05020102010507070707" pitchFamily="18" charset="2"/>
              <a:buNone/>
              <a:tabLst/>
              <a:defRPr/>
            </a:pPr>
            <a:r>
              <a:rPr lang="en-US"/>
              <a:t>Click to edit Master text styles</a:t>
            </a:r>
          </a:p>
        </p:txBody>
      </p:sp>
      <p:sp>
        <p:nvSpPr>
          <p:cNvPr id="6" name="Content Placeholder 5"/>
          <p:cNvSpPr>
            <a:spLocks noGrp="1"/>
          </p:cNvSpPr>
          <p:nvPr>
            <p:ph sz="quarter" idx="4"/>
          </p:nvPr>
        </p:nvSpPr>
        <p:spPr>
          <a:xfrm>
            <a:off x="6416037" y="2926052"/>
            <a:ext cx="5194771"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4C4989A-474C-40DE-95B9-011C28B71673}" type="datetime1">
              <a:rPr lang="en-US" smtClean="0"/>
              <a:t>11/8/2019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62864727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8" name="Title 1"/>
          <p:cNvSpPr>
            <a:spLocks noGrp="1"/>
          </p:cNvSpPr>
          <p:nvPr>
            <p:ph type="title"/>
          </p:nvPr>
        </p:nvSpPr>
        <p:spPr>
          <a:xfrm>
            <a:off x="575894" y="729658"/>
            <a:ext cx="11029616" cy="988332"/>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DB4ED54-5B5E-4A04-93D3-5772E3CE3818}" type="datetime1">
              <a:rPr lang="en-US" smtClean="0"/>
              <a:t>11/8/2019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3241909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EDE50D6-574B-40AF-946F-D52A04ADE379}" type="datetime1">
              <a:rPr lang="en-US" smtClean="0"/>
              <a:t>11/8/2019</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97219745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9" name="Rectangle 8"/>
          <p:cNvSpPr>
            <a:spLocks noChangeAspect="1"/>
          </p:cNvSpPr>
          <p:nvPr/>
        </p:nvSpPr>
        <p:spPr>
          <a:xfrm>
            <a:off x="447817" y="601200"/>
            <a:ext cx="3682723" cy="5815475"/>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767857" y="933450"/>
            <a:ext cx="3031852" cy="1722419"/>
          </a:xfrm>
        </p:spPr>
        <p:txBody>
          <a:bodyPr anchor="b">
            <a:normAutofit/>
          </a:bodyPr>
          <a:lstStyle>
            <a:lvl1pPr algn="l">
              <a:defRPr sz="24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4900928" y="1179829"/>
            <a:ext cx="6650991" cy="4658216"/>
          </a:xfrm>
        </p:spPr>
        <p:txBody>
          <a:bodyPr anchor="ctr">
            <a:normAutofit/>
          </a:bodyPr>
          <a:lstStyle>
            <a:lvl1pPr>
              <a:defRPr sz="2000">
                <a:solidFill>
                  <a:schemeClr val="tx2"/>
                </a:solidFill>
              </a:defRPr>
            </a:lvl1pPr>
            <a:lvl2pPr>
              <a:defRPr sz="1800">
                <a:solidFill>
                  <a:schemeClr val="tx2"/>
                </a:solidFill>
              </a:defRPr>
            </a:lvl2pPr>
            <a:lvl3pPr>
              <a:defRPr sz="1600">
                <a:solidFill>
                  <a:schemeClr val="tx2"/>
                </a:solidFill>
              </a:defRPr>
            </a:lvl3pPr>
            <a:lvl4pPr>
              <a:defRPr sz="1400">
                <a:solidFill>
                  <a:schemeClr val="tx2"/>
                </a:solidFill>
              </a:defRPr>
            </a:lvl4pPr>
            <a:lvl5pPr>
              <a:defRPr sz="1400">
                <a:solidFill>
                  <a:schemeClr val="tx2"/>
                </a:solidFill>
              </a:defRPr>
            </a:lvl5pPr>
            <a:lvl6pPr>
              <a:defRPr sz="1400">
                <a:solidFill>
                  <a:schemeClr val="tx2"/>
                </a:solidFill>
              </a:defRPr>
            </a:lvl6pPr>
            <a:lvl7pPr>
              <a:defRPr sz="1400">
                <a:solidFill>
                  <a:schemeClr val="tx2"/>
                </a:solidFill>
              </a:defRPr>
            </a:lvl7pPr>
            <a:lvl8pPr>
              <a:defRPr sz="1400">
                <a:solidFill>
                  <a:schemeClr val="tx2"/>
                </a:solidFill>
              </a:defRPr>
            </a:lvl8pPr>
            <a:lvl9pPr>
              <a:defRPr sz="1400">
                <a:solidFill>
                  <a:schemeClr val="tx2"/>
                </a:solidFill>
              </a:defRPr>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67857" y="2836654"/>
            <a:ext cx="3031852" cy="3001392"/>
          </a:xfrm>
        </p:spPr>
        <p:txBody>
          <a:bodyPr anchor="t">
            <a:normAutofit/>
          </a:bodyPr>
          <a:lstStyle>
            <a:lvl1pPr marL="0" indent="0" algn="l">
              <a:buNone/>
              <a:defRPr sz="1600">
                <a:solidFill>
                  <a:srgbClr val="FFFFFF"/>
                </a:solidFill>
              </a:defRPr>
            </a:lvl1pPr>
            <a:lvl2pPr marL="457200" indent="0">
              <a:buNone/>
              <a:defRPr sz="11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a:extLst>
              <a:ext uri="{FF2B5EF4-FFF2-40B4-BE49-F238E27FC236}">
                <a16:creationId xmlns:a16="http://schemas.microsoft.com/office/drawing/2014/main" id="{0B919CC2-2A65-446F-B538-9E6249035445}"/>
              </a:ext>
            </a:extLst>
          </p:cNvPr>
          <p:cNvSpPr>
            <a:spLocks noGrp="1"/>
          </p:cNvSpPr>
          <p:nvPr>
            <p:ph type="dt" sz="half" idx="10"/>
          </p:nvPr>
        </p:nvSpPr>
        <p:spPr>
          <a:xfrm>
            <a:off x="7605951" y="6456916"/>
            <a:ext cx="2844799" cy="365125"/>
          </a:xfrm>
        </p:spPr>
        <p:txBody>
          <a:bodyPr/>
          <a:lstStyle/>
          <a:p>
            <a:fld id="{D82884F1-FFEA-405F-9602-3DCA865EDA4E}" type="datetime1">
              <a:rPr lang="en-US" smtClean="0"/>
              <a:t>11/8/2019</a:t>
            </a:fld>
            <a:endParaRPr lang="en-US" dirty="0"/>
          </a:p>
        </p:txBody>
      </p:sp>
      <p:sp>
        <p:nvSpPr>
          <p:cNvPr id="10" name="Footer Placeholder 9">
            <a:extLst>
              <a:ext uri="{FF2B5EF4-FFF2-40B4-BE49-F238E27FC236}">
                <a16:creationId xmlns:a16="http://schemas.microsoft.com/office/drawing/2014/main" id="{B72412AE-119E-4982-8B24-63365EFCA796}"/>
              </a:ext>
            </a:extLst>
          </p:cNvPr>
          <p:cNvSpPr>
            <a:spLocks noGrp="1"/>
          </p:cNvSpPr>
          <p:nvPr>
            <p:ph type="ftr" sz="quarter" idx="11"/>
          </p:nvPr>
        </p:nvSpPr>
        <p:spPr>
          <a:xfrm>
            <a:off x="581192" y="6452590"/>
            <a:ext cx="6917210" cy="365125"/>
          </a:xfrm>
        </p:spPr>
        <p:txBody>
          <a:bodyPr/>
          <a:lstStyle/>
          <a:p>
            <a:endParaRPr lang="en-US" dirty="0"/>
          </a:p>
        </p:txBody>
      </p:sp>
      <p:sp>
        <p:nvSpPr>
          <p:cNvPr id="11" name="Slide Number Placeholder 10">
            <a:extLst>
              <a:ext uri="{FF2B5EF4-FFF2-40B4-BE49-F238E27FC236}">
                <a16:creationId xmlns:a16="http://schemas.microsoft.com/office/drawing/2014/main" id="{7FC4BB19-6AD1-45CF-9F99-00B109890FAB}"/>
              </a:ext>
            </a:extLst>
          </p:cNvPr>
          <p:cNvSpPr>
            <a:spLocks noGrp="1"/>
          </p:cNvSpPr>
          <p:nvPr>
            <p:ph type="sldNum" sz="quarter" idx="12"/>
          </p:nvPr>
        </p:nvSpPr>
        <p:spPr>
          <a:xfrm>
            <a:off x="10558300" y="6456916"/>
            <a:ext cx="1052510" cy="365125"/>
          </a:xfrm>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79343692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81193" y="4693389"/>
            <a:ext cx="11029616" cy="566738"/>
          </a:xfrm>
        </p:spPr>
        <p:txBody>
          <a:bodyPr anchor="b">
            <a:normAutofit/>
          </a:bodyPr>
          <a:lstStyle>
            <a:lvl1pPr algn="l">
              <a:defRPr sz="2400" b="0">
                <a:solidFill>
                  <a:schemeClr val="tx1">
                    <a:lumMod val="75000"/>
                    <a:lumOff val="25000"/>
                  </a:schemeClr>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447817" y="641350"/>
            <a:ext cx="11290859" cy="3651249"/>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581192" y="5260127"/>
            <a:ext cx="11029617" cy="998148"/>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E18DB4A-8810-4A10-AD5C-D5E2C667F5B3}" type="datetime1">
              <a:rPr lang="en-US" smtClean="0"/>
              <a:t>11/8/2019</a:t>
            </a:fld>
            <a:endParaRPr lang="en-US" dirty="0"/>
          </a:p>
        </p:txBody>
      </p:sp>
      <p:sp>
        <p:nvSpPr>
          <p:cNvPr id="6" name="Footer Placeholder 5"/>
          <p:cNvSpPr>
            <a:spLocks noGrp="1"/>
          </p:cNvSpPr>
          <p:nvPr>
            <p:ph type="ftr" sz="quarter" idx="11"/>
          </p:nvPr>
        </p:nvSpPr>
        <p:spPr/>
        <p:txBody>
          <a:bodyPr/>
          <a:lstStyle/>
          <a:p>
            <a:pPr algn="l"/>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37862434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9" name="Title 1"/>
          <p:cNvSpPr>
            <a:spLocks noGrp="1"/>
          </p:cNvSpPr>
          <p:nvPr>
            <p:ph type="title"/>
          </p:nvPr>
        </p:nvSpPr>
        <p:spPr>
          <a:xfrm>
            <a:off x="581192" y="702156"/>
            <a:ext cx="11029616" cy="1013800"/>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lvl1pPr algn="l">
              <a:defRPr/>
            </a:lvl1pPr>
            <a:lvl2pPr algn="l">
              <a:defRPr/>
            </a:lvl2pPr>
            <a:lvl3pPr algn="l">
              <a:defRPr/>
            </a:lvl3pPr>
            <a:lvl4pPr algn="l">
              <a:defRPr/>
            </a:lvl4pPr>
            <a:lvl5pPr algn="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CED4963-E985-44C4-B8C4-FDD613B7C2F8}" type="datetime1">
              <a:rPr lang="en-US" smtClean="0"/>
              <a:t>11/8/2019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35896306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a:spLocks noChangeAspect="1"/>
          </p:cNvSpPr>
          <p:nvPr/>
        </p:nvSpPr>
        <p:spPr>
          <a:xfrm>
            <a:off x="8058151" y="599725"/>
            <a:ext cx="3687316" cy="5816950"/>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204200" y="863600"/>
            <a:ext cx="3124200" cy="4807326"/>
          </a:xfrm>
        </p:spPr>
        <p:txBody>
          <a:bodyPr vert="eaVert" anchor="ctr"/>
          <a:lstStyle>
            <a:lvl1pPr>
              <a:defRPr>
                <a:solidFill>
                  <a:srgbClr val="FFFFFF"/>
                </a:solidFil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774923" y="863600"/>
            <a:ext cx="7161625" cy="4807326"/>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Rectangle 7">
            <a:extLst>
              <a:ext uri="{FF2B5EF4-FFF2-40B4-BE49-F238E27FC236}">
                <a16:creationId xmlns:a16="http://schemas.microsoft.com/office/drawing/2014/main" id="{F6423B97-A5D4-47B9-8861-73B3707A04CF}"/>
              </a:ext>
            </a:extLst>
          </p:cNvPr>
          <p:cNvSpPr/>
          <p:nvPr/>
        </p:nvSpPr>
        <p:spPr>
          <a:xfrm>
            <a:off x="446534" y="457200"/>
            <a:ext cx="3703320" cy="94997"/>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9" name="Rectangle 8">
            <a:extLst>
              <a:ext uri="{FF2B5EF4-FFF2-40B4-BE49-F238E27FC236}">
                <a16:creationId xmlns:a16="http://schemas.microsoft.com/office/drawing/2014/main" id="{1AEC0421-37B4-4481-A10D-69FDF5EC7909}"/>
              </a:ext>
            </a:extLst>
          </p:cNvPr>
          <p:cNvSpPr/>
          <p:nvPr/>
        </p:nvSpPr>
        <p:spPr>
          <a:xfrm>
            <a:off x="8042147" y="453643"/>
            <a:ext cx="3703320" cy="98554"/>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a:extLst>
              <a:ext uri="{FF2B5EF4-FFF2-40B4-BE49-F238E27FC236}">
                <a16:creationId xmlns:a16="http://schemas.microsoft.com/office/drawing/2014/main" id="{5F7265B5-9F97-4F1E-99E9-74F7B7E62337}"/>
              </a:ext>
            </a:extLst>
          </p:cNvPr>
          <p:cNvSpPr/>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1" name="Date Placeholder 10">
            <a:extLst>
              <a:ext uri="{FF2B5EF4-FFF2-40B4-BE49-F238E27FC236}">
                <a16:creationId xmlns:a16="http://schemas.microsoft.com/office/drawing/2014/main" id="{5C74A470-3BD3-4F33-80E5-67E6E87FCBE7}"/>
              </a:ext>
            </a:extLst>
          </p:cNvPr>
          <p:cNvSpPr>
            <a:spLocks noGrp="1"/>
          </p:cNvSpPr>
          <p:nvPr>
            <p:ph type="dt" sz="half" idx="10"/>
          </p:nvPr>
        </p:nvSpPr>
        <p:spPr/>
        <p:txBody>
          <a:bodyPr/>
          <a:lstStyle/>
          <a:p>
            <a:fld id="{ED291B17-9318-49DB-B28B-6E5994AE9581}" type="datetime1">
              <a:rPr lang="en-US" smtClean="0"/>
              <a:t>11/8/2019</a:t>
            </a:fld>
            <a:endParaRPr lang="en-US" dirty="0"/>
          </a:p>
        </p:txBody>
      </p:sp>
      <p:sp>
        <p:nvSpPr>
          <p:cNvPr id="12" name="Footer Placeholder 11">
            <a:extLst>
              <a:ext uri="{FF2B5EF4-FFF2-40B4-BE49-F238E27FC236}">
                <a16:creationId xmlns:a16="http://schemas.microsoft.com/office/drawing/2014/main" id="{9A3A30BA-DB50-4D7D-BCDE-17D20FB354DF}"/>
              </a:ext>
            </a:extLst>
          </p:cNvPr>
          <p:cNvSpPr>
            <a:spLocks noGrp="1"/>
          </p:cNvSpPr>
          <p:nvPr>
            <p:ph type="ftr" sz="quarter" idx="11"/>
          </p:nvPr>
        </p:nvSpPr>
        <p:spPr/>
        <p:txBody>
          <a:bodyPr/>
          <a:lstStyle/>
          <a:p>
            <a:endParaRPr lang="en-US" dirty="0"/>
          </a:p>
        </p:txBody>
      </p:sp>
      <p:sp>
        <p:nvSpPr>
          <p:cNvPr id="13" name="Slide Number Placeholder 12">
            <a:extLst>
              <a:ext uri="{FF2B5EF4-FFF2-40B4-BE49-F238E27FC236}">
                <a16:creationId xmlns:a16="http://schemas.microsoft.com/office/drawing/2014/main" id="{76FF9E58-C0B2-436B-A21C-DB45A00D6515}"/>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13445999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81192" y="705124"/>
            <a:ext cx="11029616" cy="1189554"/>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581192" y="2336002"/>
            <a:ext cx="11029616" cy="3652047"/>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05951" y="6423914"/>
            <a:ext cx="2844799" cy="365125"/>
          </a:xfrm>
          <a:prstGeom prst="rect">
            <a:avLst/>
          </a:prstGeom>
        </p:spPr>
        <p:txBody>
          <a:bodyPr vert="horz" lIns="91440" tIns="45720" rIns="91440" bIns="45720" rtlCol="0" anchor="ctr"/>
          <a:lstStyle>
            <a:lvl1pPr algn="r">
              <a:defRPr sz="900">
                <a:solidFill>
                  <a:schemeClr val="tx1">
                    <a:lumMod val="75000"/>
                    <a:lumOff val="25000"/>
                  </a:schemeClr>
                </a:solidFill>
              </a:defRPr>
            </a:lvl1pPr>
          </a:lstStyle>
          <a:p>
            <a:fld id="{ED291B17-9318-49DB-B28B-6E5994AE9581}" type="datetime1">
              <a:rPr lang="en-US" smtClean="0"/>
              <a:t>11/8/2019</a:t>
            </a:fld>
            <a:endParaRPr lang="en-US" dirty="0"/>
          </a:p>
        </p:txBody>
      </p:sp>
      <p:sp>
        <p:nvSpPr>
          <p:cNvPr id="5" name="Footer Placeholder 4"/>
          <p:cNvSpPr>
            <a:spLocks noGrp="1"/>
          </p:cNvSpPr>
          <p:nvPr>
            <p:ph type="ftr" sz="quarter" idx="3"/>
          </p:nvPr>
        </p:nvSpPr>
        <p:spPr>
          <a:xfrm>
            <a:off x="581192" y="6423914"/>
            <a:ext cx="6917210" cy="365125"/>
          </a:xfrm>
          <a:prstGeom prst="rect">
            <a:avLst/>
          </a:prstGeom>
        </p:spPr>
        <p:txBody>
          <a:bodyPr vert="horz" lIns="91440" tIns="45720" rIns="91440" bIns="45720" rtlCol="0" anchor="ctr"/>
          <a:lstStyle>
            <a:lvl1pPr algn="l">
              <a:defRPr sz="900" cap="all">
                <a:solidFill>
                  <a:schemeClr val="tx1">
                    <a:lumMod val="75000"/>
                    <a:lumOff val="25000"/>
                  </a:schemeClr>
                </a:solidFill>
              </a:defRPr>
            </a:lvl1pPr>
          </a:lstStyle>
          <a:p>
            <a:endParaRPr lang="en-US" dirty="0"/>
          </a:p>
        </p:txBody>
      </p:sp>
      <p:sp>
        <p:nvSpPr>
          <p:cNvPr id="6" name="Slide Number Placeholder 5"/>
          <p:cNvSpPr>
            <a:spLocks noGrp="1"/>
          </p:cNvSpPr>
          <p:nvPr>
            <p:ph type="sldNum" sz="quarter" idx="4"/>
          </p:nvPr>
        </p:nvSpPr>
        <p:spPr>
          <a:xfrm>
            <a:off x="10558300" y="6423914"/>
            <a:ext cx="1052510" cy="365125"/>
          </a:xfrm>
          <a:prstGeom prst="rect">
            <a:avLst/>
          </a:prstGeom>
        </p:spPr>
        <p:txBody>
          <a:bodyPr vert="horz" lIns="91440" tIns="45720" rIns="91440" bIns="45720" rtlCol="0" anchor="ctr"/>
          <a:lstStyle>
            <a:lvl1pPr algn="r">
              <a:defRPr sz="900">
                <a:solidFill>
                  <a:schemeClr val="tx1">
                    <a:lumMod val="75000"/>
                    <a:lumOff val="25000"/>
                  </a:schemeClr>
                </a:solidFill>
              </a:defRPr>
            </a:lvl1pPr>
          </a:lstStyle>
          <a:p>
            <a:fld id="{3A98EE3D-8CD1-4C3F-BD1C-C98C9596463C}" type="slidenum">
              <a:rPr lang="en-US" smtClean="0"/>
              <a:t>‹#›</a:t>
            </a:fld>
            <a:endParaRPr lang="en-US" dirty="0"/>
          </a:p>
        </p:txBody>
      </p:sp>
      <p:sp>
        <p:nvSpPr>
          <p:cNvPr id="9" name="Rectangle 8"/>
          <p:cNvSpPr/>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914249147"/>
      </p:ext>
    </p:extLst>
  </p:cSld>
  <p:clrMap bg1="lt1" tx1="dk1" bg2="lt2" tx2="dk2" accent1="accent1" accent2="accent2" accent3="accent3" accent4="accent4" accent5="accent5" accent6="accent6" hlink="hlink" folHlink="folHlink"/>
  <p:sldLayoutIdLst>
    <p:sldLayoutId id="2147483662" r:id="rId1"/>
    <p:sldLayoutId id="2147483663" r:id="rId2"/>
    <p:sldLayoutId id="2147483664" r:id="rId3"/>
    <p:sldLayoutId id="2147483665" r:id="rId4"/>
    <p:sldLayoutId id="2147483672" r:id="rId5"/>
    <p:sldLayoutId id="2147483666" r:id="rId6"/>
    <p:sldLayoutId id="2147483667" r:id="rId7"/>
    <p:sldLayoutId id="2147483668" r:id="rId8"/>
    <p:sldLayoutId id="2147483671" r:id="rId9"/>
    <p:sldLayoutId id="2147483669" r:id="rId10"/>
    <p:sldLayoutId id="2147483670" r:id="rId11"/>
  </p:sldLayoutIdLst>
  <p:hf sldNum="0" hdr="0" ftr="0" dt="0"/>
  <p:txStyles>
    <p:titleStyle>
      <a:lvl1pPr algn="l" defTabSz="457200" rtl="0" eaLnBrk="1" latinLnBrk="0" hangingPunct="1">
        <a:lnSpc>
          <a:spcPct val="100000"/>
        </a:lnSpc>
        <a:spcBef>
          <a:spcPct val="0"/>
        </a:spcBef>
        <a:buNone/>
        <a:defRPr sz="2800" b="0" kern="1200" cap="all">
          <a:solidFill>
            <a:schemeClr val="tx1">
              <a:lumMod val="75000"/>
              <a:lumOff val="2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06000" indent="-306000" algn="l" defTabSz="457200" rtl="0" eaLnBrk="1" latinLnBrk="0" hangingPunct="1">
        <a:lnSpc>
          <a:spcPct val="100000"/>
        </a:lnSpc>
        <a:spcBef>
          <a:spcPct val="20000"/>
        </a:spcBef>
        <a:spcAft>
          <a:spcPts val="600"/>
        </a:spcAft>
        <a:buClr>
          <a:schemeClr val="accent1"/>
        </a:buClr>
        <a:buSzPct val="92000"/>
        <a:buFont typeface="Wingdings 2" panose="05020102010507070707" pitchFamily="18" charset="2"/>
        <a:buChar char=""/>
        <a:defRPr sz="1800" kern="1200">
          <a:solidFill>
            <a:schemeClr val="tx1">
              <a:lumMod val="75000"/>
              <a:lumOff val="25000"/>
            </a:schemeClr>
          </a:solidFill>
          <a:latin typeface="+mn-lt"/>
          <a:ea typeface="+mn-ea"/>
          <a:cs typeface="+mn-cs"/>
        </a:defRPr>
      </a:lvl1pPr>
      <a:lvl2pPr marL="630000" indent="-306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600" kern="1200">
          <a:solidFill>
            <a:schemeClr val="tx1">
              <a:lumMod val="75000"/>
              <a:lumOff val="25000"/>
            </a:schemeClr>
          </a:solidFill>
          <a:latin typeface="+mn-lt"/>
          <a:ea typeface="+mn-ea"/>
          <a:cs typeface="+mn-cs"/>
        </a:defRPr>
      </a:lvl2pPr>
      <a:lvl3pPr marL="900000" indent="-270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400" kern="1200">
          <a:solidFill>
            <a:schemeClr val="tx1">
              <a:lumMod val="75000"/>
              <a:lumOff val="25000"/>
            </a:schemeClr>
          </a:solidFill>
          <a:latin typeface="+mn-lt"/>
          <a:ea typeface="+mn-ea"/>
          <a:cs typeface="+mn-cs"/>
        </a:defRPr>
      </a:lvl3pPr>
      <a:lvl4pPr marL="1242000" indent="-234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200" kern="1200">
          <a:solidFill>
            <a:schemeClr val="tx1">
              <a:lumMod val="75000"/>
              <a:lumOff val="25000"/>
            </a:schemeClr>
          </a:solidFill>
          <a:latin typeface="+mn-lt"/>
          <a:ea typeface="+mn-ea"/>
          <a:cs typeface="+mn-cs"/>
        </a:defRPr>
      </a:lvl4pPr>
      <a:lvl5pPr marL="1602000" indent="-234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200" kern="1200">
          <a:solidFill>
            <a:schemeClr val="tx1">
              <a:lumMod val="75000"/>
              <a:lumOff val="25000"/>
            </a:schemeClr>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hyperlink" Target="https://www.youtube.com/watch?v=pAfwxf06crY" TargetMode="External"/><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508A11C9-A09E-4B28-9EF3-70DBC8939410}"/>
              </a:ext>
            </a:extLst>
          </p:cNvPr>
          <p:cNvPicPr>
            <a:picLocks noChangeAspect="1"/>
          </p:cNvPicPr>
          <p:nvPr/>
        </p:nvPicPr>
        <p:blipFill rotWithShape="1">
          <a:blip r:embed="rId2">
            <a:alphaModFix amt="40000"/>
          </a:blip>
          <a:srcRect t="15360" b="6243"/>
          <a:stretch/>
        </p:blipFill>
        <p:spPr>
          <a:xfrm>
            <a:off x="20" y="10"/>
            <a:ext cx="12191980" cy="6857990"/>
          </a:xfrm>
          <a:prstGeom prst="rect">
            <a:avLst/>
          </a:prstGeom>
        </p:spPr>
      </p:pic>
      <p:sp>
        <p:nvSpPr>
          <p:cNvPr id="2" name="Title 1">
            <a:extLst>
              <a:ext uri="{FF2B5EF4-FFF2-40B4-BE49-F238E27FC236}">
                <a16:creationId xmlns:a16="http://schemas.microsoft.com/office/drawing/2014/main" id="{AC484635-264E-490A-9F92-7B596338AFFF}"/>
              </a:ext>
            </a:extLst>
          </p:cNvPr>
          <p:cNvSpPr>
            <a:spLocks noGrp="1"/>
          </p:cNvSpPr>
          <p:nvPr>
            <p:ph type="ctrTitle"/>
          </p:nvPr>
        </p:nvSpPr>
        <p:spPr>
          <a:xfrm>
            <a:off x="965201" y="1020431"/>
            <a:ext cx="10225530" cy="1475013"/>
          </a:xfrm>
        </p:spPr>
        <p:txBody>
          <a:bodyPr>
            <a:normAutofit/>
          </a:bodyPr>
          <a:lstStyle/>
          <a:p>
            <a:r>
              <a:rPr lang="en-US" sz="5400" dirty="0">
                <a:solidFill>
                  <a:schemeClr val="tx1"/>
                </a:solidFill>
              </a:rPr>
              <a:t>Sex THERAPY: A new era?</a:t>
            </a:r>
          </a:p>
        </p:txBody>
      </p:sp>
      <p:sp>
        <p:nvSpPr>
          <p:cNvPr id="3" name="Subtitle 2">
            <a:extLst>
              <a:ext uri="{FF2B5EF4-FFF2-40B4-BE49-F238E27FC236}">
                <a16:creationId xmlns:a16="http://schemas.microsoft.com/office/drawing/2014/main" id="{F6F347B6-090B-4842-9EEA-F9BA943CC17D}"/>
              </a:ext>
            </a:extLst>
          </p:cNvPr>
          <p:cNvSpPr>
            <a:spLocks noGrp="1"/>
          </p:cNvSpPr>
          <p:nvPr>
            <p:ph type="subTitle" idx="1"/>
          </p:nvPr>
        </p:nvSpPr>
        <p:spPr>
          <a:xfrm>
            <a:off x="965200" y="2495445"/>
            <a:ext cx="10225530" cy="590321"/>
          </a:xfrm>
        </p:spPr>
        <p:txBody>
          <a:bodyPr>
            <a:noAutofit/>
          </a:bodyPr>
          <a:lstStyle/>
          <a:p>
            <a:r>
              <a:rPr lang="en-US" sz="2400" dirty="0">
                <a:solidFill>
                  <a:schemeClr val="tx1"/>
                </a:solidFill>
              </a:rPr>
              <a:t>An exploration into how sex therapy has evolved into a new form of sex therapy. </a:t>
            </a:r>
          </a:p>
        </p:txBody>
      </p:sp>
    </p:spTree>
    <p:extLst>
      <p:ext uri="{BB962C8B-B14F-4D97-AF65-F5344CB8AC3E}">
        <p14:creationId xmlns:p14="http://schemas.microsoft.com/office/powerpoint/2010/main" val="1707833262"/>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201C04C5-A091-4C5B-A8BF-27EDCB220B91}"/>
              </a:ext>
            </a:extLst>
          </p:cNvPr>
          <p:cNvSpPr txBox="1"/>
          <p:nvPr/>
        </p:nvSpPr>
        <p:spPr>
          <a:xfrm>
            <a:off x="516835" y="1605675"/>
            <a:ext cx="11158330" cy="4524315"/>
          </a:xfrm>
          <a:prstGeom prst="rect">
            <a:avLst/>
          </a:prstGeom>
          <a:solidFill>
            <a:schemeClr val="accent2">
              <a:lumMod val="20000"/>
              <a:lumOff val="80000"/>
            </a:schemeClr>
          </a:solidFill>
        </p:spPr>
        <p:txBody>
          <a:bodyPr wrap="square" rtlCol="0">
            <a:spAutoFit/>
          </a:bodyPr>
          <a:lstStyle/>
          <a:p>
            <a:pPr marL="285750" indent="-285750">
              <a:buFont typeface="Arial" panose="020B0604020202020204" pitchFamily="34" charset="0"/>
              <a:buChar char="•"/>
            </a:pPr>
            <a:r>
              <a:rPr lang="en-US" sz="2400" dirty="0">
                <a:solidFill>
                  <a:schemeClr val="tx2">
                    <a:lumMod val="75000"/>
                    <a:lumOff val="25000"/>
                  </a:schemeClr>
                </a:solidFill>
              </a:rPr>
              <a:t>Use of vibrators to treat hysteria. </a:t>
            </a:r>
          </a:p>
          <a:p>
            <a:pPr marL="285750" indent="-285750">
              <a:buFont typeface="Arial" panose="020B0604020202020204" pitchFamily="34" charset="0"/>
              <a:buChar char="•"/>
            </a:pPr>
            <a:r>
              <a:rPr lang="en-US" sz="2400" dirty="0">
                <a:solidFill>
                  <a:schemeClr val="tx2">
                    <a:lumMod val="75000"/>
                    <a:lumOff val="25000"/>
                  </a:schemeClr>
                </a:solidFill>
              </a:rPr>
              <a:t>Development of sex therapy in 1960- began with Psychoanalytic influence</a:t>
            </a:r>
          </a:p>
          <a:p>
            <a:pPr marL="285750" indent="-285750">
              <a:buFont typeface="Arial" panose="020B0604020202020204" pitchFamily="34" charset="0"/>
              <a:buChar char="•"/>
            </a:pPr>
            <a:r>
              <a:rPr lang="en-US" sz="2400" dirty="0">
                <a:solidFill>
                  <a:schemeClr val="tx2">
                    <a:lumMod val="75000"/>
                    <a:lumOff val="25000"/>
                  </a:schemeClr>
                </a:solidFill>
              </a:rPr>
              <a:t>Looks at unconscious conflicts that are arising during sex, rather than what is happening in the present moment. The aim is to resolve these conflicts (Walker and Robinson, 2012). </a:t>
            </a:r>
          </a:p>
          <a:p>
            <a:pPr marL="285750" indent="-285750">
              <a:buFont typeface="Arial" panose="020B0604020202020204" pitchFamily="34" charset="0"/>
              <a:buChar char="•"/>
            </a:pPr>
            <a:endParaRPr lang="en-US" sz="2400" dirty="0">
              <a:solidFill>
                <a:schemeClr val="tx2">
                  <a:lumMod val="75000"/>
                  <a:lumOff val="25000"/>
                </a:schemeClr>
              </a:solidFill>
            </a:endParaRPr>
          </a:p>
          <a:p>
            <a:pPr marL="285750" indent="-285750">
              <a:buFont typeface="Arial" panose="020B0604020202020204" pitchFamily="34" charset="0"/>
              <a:buChar char="•"/>
            </a:pPr>
            <a:r>
              <a:rPr lang="da-DK" sz="2400" dirty="0">
                <a:solidFill>
                  <a:schemeClr val="tx2">
                    <a:lumMod val="75000"/>
                    <a:lumOff val="25000"/>
                  </a:schemeClr>
                </a:solidFill>
              </a:rPr>
              <a:t>Sigmund Freud (1856 to 1939) created an atmosphere and benchmark for sex therapy to emerge. </a:t>
            </a:r>
          </a:p>
          <a:p>
            <a:pPr marL="285750" indent="-285750">
              <a:buFont typeface="Arial" panose="020B0604020202020204" pitchFamily="34" charset="0"/>
              <a:buChar char="•"/>
            </a:pPr>
            <a:endParaRPr lang="da-DK" sz="2400" dirty="0">
              <a:solidFill>
                <a:schemeClr val="tx2">
                  <a:lumMod val="75000"/>
                  <a:lumOff val="25000"/>
                </a:schemeClr>
              </a:solidFill>
            </a:endParaRPr>
          </a:p>
          <a:p>
            <a:pPr marL="285750" indent="-285750">
              <a:buFont typeface="Arial" panose="020B0604020202020204" pitchFamily="34" charset="0"/>
              <a:buChar char="•"/>
            </a:pPr>
            <a:r>
              <a:rPr lang="da-DK" sz="2400" dirty="0">
                <a:solidFill>
                  <a:schemeClr val="tx2">
                    <a:lumMod val="75000"/>
                    <a:lumOff val="25000"/>
                  </a:schemeClr>
                </a:solidFill>
              </a:rPr>
              <a:t>Freud’s Theories include: Psychosexual stages, Oedipus and Electra complex, </a:t>
            </a:r>
            <a:endParaRPr lang="en-US" sz="2400" dirty="0">
              <a:solidFill>
                <a:schemeClr val="tx2">
                  <a:lumMod val="75000"/>
                  <a:lumOff val="25000"/>
                </a:schemeClr>
              </a:solidFill>
            </a:endParaRPr>
          </a:p>
          <a:p>
            <a:pPr marL="285750" indent="-285750">
              <a:buFont typeface="Arial" panose="020B0604020202020204" pitchFamily="34" charset="0"/>
              <a:buChar char="•"/>
            </a:pPr>
            <a:endParaRPr lang="en-US" sz="2400" dirty="0">
              <a:solidFill>
                <a:schemeClr val="tx2">
                  <a:lumMod val="75000"/>
                  <a:lumOff val="25000"/>
                </a:schemeClr>
              </a:solidFill>
            </a:endParaRPr>
          </a:p>
          <a:p>
            <a:pPr marL="285750" indent="-285750">
              <a:buFont typeface="Arial" panose="020B0604020202020204" pitchFamily="34" charset="0"/>
              <a:buChar char="•"/>
            </a:pPr>
            <a:endParaRPr lang="en-US" sz="2400" dirty="0">
              <a:solidFill>
                <a:schemeClr val="tx2">
                  <a:lumMod val="75000"/>
                  <a:lumOff val="25000"/>
                </a:schemeClr>
              </a:solidFill>
            </a:endParaRPr>
          </a:p>
        </p:txBody>
      </p:sp>
      <p:sp>
        <p:nvSpPr>
          <p:cNvPr id="3" name="TextBox 2">
            <a:extLst>
              <a:ext uri="{FF2B5EF4-FFF2-40B4-BE49-F238E27FC236}">
                <a16:creationId xmlns:a16="http://schemas.microsoft.com/office/drawing/2014/main" id="{F749C60E-01FD-4153-AB32-99FE3B4174F0}"/>
              </a:ext>
            </a:extLst>
          </p:cNvPr>
          <p:cNvSpPr txBox="1"/>
          <p:nvPr/>
        </p:nvSpPr>
        <p:spPr>
          <a:xfrm>
            <a:off x="1007165" y="834887"/>
            <a:ext cx="10084905" cy="584775"/>
          </a:xfrm>
          <a:prstGeom prst="rect">
            <a:avLst/>
          </a:prstGeom>
          <a:noFill/>
        </p:spPr>
        <p:txBody>
          <a:bodyPr wrap="square" rtlCol="0">
            <a:spAutoFit/>
          </a:bodyPr>
          <a:lstStyle/>
          <a:p>
            <a:pPr algn="ctr"/>
            <a:r>
              <a:rPr lang="en-US" sz="3200" dirty="0"/>
              <a:t>History</a:t>
            </a:r>
          </a:p>
        </p:txBody>
      </p:sp>
      <p:pic>
        <p:nvPicPr>
          <p:cNvPr id="4" name="Picture 3">
            <a:extLst>
              <a:ext uri="{FF2B5EF4-FFF2-40B4-BE49-F238E27FC236}">
                <a16:creationId xmlns:a16="http://schemas.microsoft.com/office/drawing/2014/main" id="{51A1BFBF-8079-434C-9C9D-5FD149D00A85}"/>
              </a:ext>
            </a:extLst>
          </p:cNvPr>
          <p:cNvPicPr>
            <a:picLocks noChangeAspect="1"/>
          </p:cNvPicPr>
          <p:nvPr/>
        </p:nvPicPr>
        <p:blipFill>
          <a:blip r:embed="rId3"/>
          <a:stretch>
            <a:fillRect/>
          </a:stretch>
        </p:blipFill>
        <p:spPr>
          <a:xfrm>
            <a:off x="10324593" y="4513262"/>
            <a:ext cx="1534954" cy="2023003"/>
          </a:xfrm>
          <a:prstGeom prst="rect">
            <a:avLst/>
          </a:prstGeom>
        </p:spPr>
      </p:pic>
    </p:spTree>
    <p:extLst>
      <p:ext uri="{BB962C8B-B14F-4D97-AF65-F5344CB8AC3E}">
        <p14:creationId xmlns:p14="http://schemas.microsoft.com/office/powerpoint/2010/main" val="373478384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F749C60E-01FD-4153-AB32-99FE3B4174F0}"/>
              </a:ext>
            </a:extLst>
          </p:cNvPr>
          <p:cNvSpPr txBox="1"/>
          <p:nvPr/>
        </p:nvSpPr>
        <p:spPr>
          <a:xfrm>
            <a:off x="1007165" y="834887"/>
            <a:ext cx="10084905" cy="584775"/>
          </a:xfrm>
          <a:prstGeom prst="rect">
            <a:avLst/>
          </a:prstGeom>
          <a:noFill/>
        </p:spPr>
        <p:txBody>
          <a:bodyPr wrap="square" rtlCol="0">
            <a:spAutoFit/>
          </a:bodyPr>
          <a:lstStyle/>
          <a:p>
            <a:pPr algn="ctr"/>
            <a:r>
              <a:rPr lang="en-US" sz="3200" dirty="0"/>
              <a:t>History</a:t>
            </a:r>
          </a:p>
        </p:txBody>
      </p:sp>
      <p:pic>
        <p:nvPicPr>
          <p:cNvPr id="5" name="Picture 4">
            <a:extLst>
              <a:ext uri="{FF2B5EF4-FFF2-40B4-BE49-F238E27FC236}">
                <a16:creationId xmlns:a16="http://schemas.microsoft.com/office/drawing/2014/main" id="{183BDA3F-15E4-43AE-B5B5-750FDC7E982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348684" y="1460294"/>
            <a:ext cx="7494631" cy="4562819"/>
          </a:xfrm>
          <a:prstGeom prst="rect">
            <a:avLst/>
          </a:prstGeom>
        </p:spPr>
      </p:pic>
    </p:spTree>
    <p:extLst>
      <p:ext uri="{BB962C8B-B14F-4D97-AF65-F5344CB8AC3E}">
        <p14:creationId xmlns:p14="http://schemas.microsoft.com/office/powerpoint/2010/main" val="240372148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201C04C5-A091-4C5B-A8BF-27EDCB220B91}"/>
              </a:ext>
            </a:extLst>
          </p:cNvPr>
          <p:cNvSpPr txBox="1"/>
          <p:nvPr/>
        </p:nvSpPr>
        <p:spPr>
          <a:xfrm>
            <a:off x="516835" y="1605675"/>
            <a:ext cx="11158330" cy="5262979"/>
          </a:xfrm>
          <a:prstGeom prst="rect">
            <a:avLst/>
          </a:prstGeom>
          <a:solidFill>
            <a:schemeClr val="accent2">
              <a:lumMod val="20000"/>
              <a:lumOff val="80000"/>
            </a:schemeClr>
          </a:solidFill>
        </p:spPr>
        <p:txBody>
          <a:bodyPr wrap="square" rtlCol="0">
            <a:spAutoFit/>
          </a:bodyPr>
          <a:lstStyle/>
          <a:p>
            <a:pPr marL="285750" lvl="0" indent="-285750">
              <a:buFont typeface="Arial" panose="020B0604020202020204" pitchFamily="34" charset="0"/>
              <a:buChar char="•"/>
            </a:pPr>
            <a:r>
              <a:rPr lang="en-US" sz="2400" dirty="0">
                <a:solidFill>
                  <a:srgbClr val="243641">
                    <a:lumMod val="75000"/>
                    <a:lumOff val="25000"/>
                  </a:srgbClr>
                </a:solidFill>
              </a:rPr>
              <a:t>Therapeutic techniques stared to develop in 1966 and 1970 by William Masters and Virginia Johnson and it is suggested their sex therapy introduction detonated rather than appeared and they are now known as the ‘Masters of Sex’. </a:t>
            </a:r>
          </a:p>
          <a:p>
            <a:pPr marL="285750" lvl="0" indent="-285750">
              <a:buFont typeface="Arial" panose="020B0604020202020204" pitchFamily="34" charset="0"/>
              <a:buChar char="•"/>
            </a:pPr>
            <a:r>
              <a:rPr lang="en-US" sz="2400" dirty="0">
                <a:solidFill>
                  <a:srgbClr val="243641">
                    <a:lumMod val="75000"/>
                    <a:lumOff val="25000"/>
                  </a:srgbClr>
                </a:solidFill>
              </a:rPr>
              <a:t>Their relationship is deemed as significant in their development of sex therapy. They preformed sexual acts together, as part of their work, in laboratories to measure responses to sex.  They reported an 80% success rate for couples who accessed their long-term psycho-analysis sex therapy, they taught couples how to touch each other again. </a:t>
            </a:r>
          </a:p>
          <a:p>
            <a:pPr marL="285750" lvl="0" indent="-285750">
              <a:buFont typeface="Arial" panose="020B0604020202020204" pitchFamily="34" charset="0"/>
              <a:buChar char="•"/>
            </a:pPr>
            <a:r>
              <a:rPr lang="en-US" sz="2400" dirty="0">
                <a:solidFill>
                  <a:srgbClr val="243641">
                    <a:lumMod val="75000"/>
                    <a:lumOff val="25000"/>
                  </a:srgbClr>
                </a:solidFill>
              </a:rPr>
              <a:t>In 1970 Masters divorced his wife and married Johnson. They released many books together: Human Sexual Responses, Human Sexual Inadequacy,  The Pleasure Bond, Sex and Human Loving and Homosexuality In Perspective.  After 21 years of marriage, Masters divorces Johnson for another women. </a:t>
            </a:r>
          </a:p>
          <a:p>
            <a:pPr marL="285750" lvl="0" indent="-285750">
              <a:buFont typeface="Arial" panose="020B0604020202020204" pitchFamily="34" charset="0"/>
              <a:buChar char="•"/>
            </a:pPr>
            <a:endParaRPr lang="en-US" sz="2400" dirty="0">
              <a:solidFill>
                <a:srgbClr val="243641">
                  <a:lumMod val="75000"/>
                  <a:lumOff val="25000"/>
                </a:srgbClr>
              </a:solidFill>
            </a:endParaRPr>
          </a:p>
          <a:p>
            <a:pPr marL="285750" lvl="0" indent="-285750">
              <a:buFont typeface="Arial" panose="020B0604020202020204" pitchFamily="34" charset="0"/>
              <a:buChar char="•"/>
            </a:pPr>
            <a:endParaRPr lang="en-US" sz="2400" dirty="0">
              <a:solidFill>
                <a:srgbClr val="243641">
                  <a:lumMod val="75000"/>
                  <a:lumOff val="25000"/>
                </a:srgbClr>
              </a:solidFill>
            </a:endParaRPr>
          </a:p>
        </p:txBody>
      </p:sp>
      <p:sp>
        <p:nvSpPr>
          <p:cNvPr id="3" name="TextBox 2">
            <a:extLst>
              <a:ext uri="{FF2B5EF4-FFF2-40B4-BE49-F238E27FC236}">
                <a16:creationId xmlns:a16="http://schemas.microsoft.com/office/drawing/2014/main" id="{F749C60E-01FD-4153-AB32-99FE3B4174F0}"/>
              </a:ext>
            </a:extLst>
          </p:cNvPr>
          <p:cNvSpPr txBox="1"/>
          <p:nvPr/>
        </p:nvSpPr>
        <p:spPr>
          <a:xfrm>
            <a:off x="1007165" y="834887"/>
            <a:ext cx="10084905" cy="584775"/>
          </a:xfrm>
          <a:prstGeom prst="rect">
            <a:avLst/>
          </a:prstGeom>
          <a:noFill/>
        </p:spPr>
        <p:txBody>
          <a:bodyPr wrap="square" rtlCol="0">
            <a:spAutoFit/>
          </a:bodyPr>
          <a:lstStyle/>
          <a:p>
            <a:pPr algn="ctr"/>
            <a:r>
              <a:rPr lang="en-US" sz="3200" dirty="0"/>
              <a:t>History</a:t>
            </a:r>
          </a:p>
        </p:txBody>
      </p:sp>
    </p:spTree>
    <p:extLst>
      <p:ext uri="{BB962C8B-B14F-4D97-AF65-F5344CB8AC3E}">
        <p14:creationId xmlns:p14="http://schemas.microsoft.com/office/powerpoint/2010/main" val="86537959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201C04C5-A091-4C5B-A8BF-27EDCB220B91}"/>
              </a:ext>
            </a:extLst>
          </p:cNvPr>
          <p:cNvSpPr txBox="1"/>
          <p:nvPr/>
        </p:nvSpPr>
        <p:spPr>
          <a:xfrm>
            <a:off x="516835" y="1605675"/>
            <a:ext cx="11158330" cy="4154984"/>
          </a:xfrm>
          <a:prstGeom prst="rect">
            <a:avLst/>
          </a:prstGeom>
          <a:solidFill>
            <a:schemeClr val="accent2">
              <a:lumMod val="20000"/>
              <a:lumOff val="80000"/>
            </a:schemeClr>
          </a:solidFill>
        </p:spPr>
        <p:txBody>
          <a:bodyPr wrap="square" rtlCol="0">
            <a:spAutoFit/>
          </a:bodyPr>
          <a:lstStyle/>
          <a:p>
            <a:pPr algn="ctr"/>
            <a:r>
              <a:rPr lang="en-US" sz="2400" dirty="0">
                <a:solidFill>
                  <a:srgbClr val="243641">
                    <a:lumMod val="75000"/>
                    <a:lumOff val="25000"/>
                  </a:srgbClr>
                </a:solidFill>
              </a:rPr>
              <a:t>According to Walker and Robinson (2012):</a:t>
            </a:r>
          </a:p>
          <a:p>
            <a:pPr lvl="0"/>
            <a:endParaRPr lang="en-US" sz="2400" dirty="0">
              <a:solidFill>
                <a:srgbClr val="243641">
                  <a:lumMod val="75000"/>
                  <a:lumOff val="25000"/>
                </a:srgbClr>
              </a:solidFill>
            </a:endParaRPr>
          </a:p>
          <a:p>
            <a:pPr marL="342900" lvl="0" indent="-342900">
              <a:buFont typeface="Arial" panose="020B0604020202020204" pitchFamily="34" charset="0"/>
              <a:buChar char="•"/>
            </a:pPr>
            <a:r>
              <a:rPr lang="en-US" sz="2400" dirty="0">
                <a:solidFill>
                  <a:srgbClr val="243641">
                    <a:lumMod val="75000"/>
                    <a:lumOff val="25000"/>
                  </a:srgbClr>
                </a:solidFill>
              </a:rPr>
              <a:t>Many researchers now know this era as the ‘sexual revolution’ of the 1960s/ 70s. Their research allowed for many other treatments to be developed, focusing around treating disorders as a deviation from what is considered to be ‘normal sex’ to improving sexual activities.</a:t>
            </a:r>
          </a:p>
          <a:p>
            <a:pPr marL="285750" lvl="0" indent="-285750">
              <a:buFont typeface="Arial" panose="020B0604020202020204" pitchFamily="34" charset="0"/>
              <a:buChar char="•"/>
            </a:pPr>
            <a:endParaRPr lang="en-US" sz="2400" dirty="0">
              <a:solidFill>
                <a:srgbClr val="243641">
                  <a:lumMod val="75000"/>
                  <a:lumOff val="25000"/>
                </a:srgbClr>
              </a:solidFill>
            </a:endParaRPr>
          </a:p>
          <a:p>
            <a:pPr marL="285750" lvl="0" indent="-285750">
              <a:buFont typeface="Arial" panose="020B0604020202020204" pitchFamily="34" charset="0"/>
              <a:buChar char="•"/>
            </a:pPr>
            <a:r>
              <a:rPr lang="en-US" sz="2400" dirty="0">
                <a:solidFill>
                  <a:srgbClr val="243641">
                    <a:lumMod val="75000"/>
                    <a:lumOff val="25000"/>
                  </a:srgbClr>
                </a:solidFill>
              </a:rPr>
              <a:t>In the 1970s many other therapy perspectives such as; Gestalt, Rational Emotive and Humanistic Therapies began to develop their own theories and techniques around sex therapy.</a:t>
            </a:r>
          </a:p>
          <a:p>
            <a:pPr marL="285750" lvl="0" indent="-285750">
              <a:buFont typeface="Arial" panose="020B0604020202020204" pitchFamily="34" charset="0"/>
              <a:buChar char="•"/>
            </a:pPr>
            <a:endParaRPr lang="en-US" sz="2400" dirty="0">
              <a:solidFill>
                <a:srgbClr val="243641">
                  <a:lumMod val="75000"/>
                  <a:lumOff val="25000"/>
                </a:srgbClr>
              </a:solidFill>
            </a:endParaRPr>
          </a:p>
        </p:txBody>
      </p:sp>
      <p:sp>
        <p:nvSpPr>
          <p:cNvPr id="3" name="TextBox 2">
            <a:extLst>
              <a:ext uri="{FF2B5EF4-FFF2-40B4-BE49-F238E27FC236}">
                <a16:creationId xmlns:a16="http://schemas.microsoft.com/office/drawing/2014/main" id="{F749C60E-01FD-4153-AB32-99FE3B4174F0}"/>
              </a:ext>
            </a:extLst>
          </p:cNvPr>
          <p:cNvSpPr txBox="1"/>
          <p:nvPr/>
        </p:nvSpPr>
        <p:spPr>
          <a:xfrm>
            <a:off x="1007165" y="834887"/>
            <a:ext cx="10084905" cy="584775"/>
          </a:xfrm>
          <a:prstGeom prst="rect">
            <a:avLst/>
          </a:prstGeom>
          <a:noFill/>
        </p:spPr>
        <p:txBody>
          <a:bodyPr wrap="square" rtlCol="0">
            <a:spAutoFit/>
          </a:bodyPr>
          <a:lstStyle/>
          <a:p>
            <a:pPr algn="ctr"/>
            <a:r>
              <a:rPr lang="en-US" sz="3200" dirty="0"/>
              <a:t>History</a:t>
            </a:r>
          </a:p>
        </p:txBody>
      </p:sp>
    </p:spTree>
    <p:extLst>
      <p:ext uri="{BB962C8B-B14F-4D97-AF65-F5344CB8AC3E}">
        <p14:creationId xmlns:p14="http://schemas.microsoft.com/office/powerpoint/2010/main" val="119926447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201C04C5-A091-4C5B-A8BF-27EDCB220B91}"/>
              </a:ext>
            </a:extLst>
          </p:cNvPr>
          <p:cNvSpPr txBox="1"/>
          <p:nvPr/>
        </p:nvSpPr>
        <p:spPr>
          <a:xfrm>
            <a:off x="516835" y="1605675"/>
            <a:ext cx="11158330" cy="3416320"/>
          </a:xfrm>
          <a:prstGeom prst="rect">
            <a:avLst/>
          </a:prstGeom>
          <a:solidFill>
            <a:schemeClr val="accent2">
              <a:lumMod val="20000"/>
              <a:lumOff val="80000"/>
            </a:schemeClr>
          </a:solidFill>
        </p:spPr>
        <p:txBody>
          <a:bodyPr wrap="square" rtlCol="0">
            <a:spAutoFit/>
          </a:bodyPr>
          <a:lstStyle/>
          <a:p>
            <a:pPr marL="285750" lvl="0" indent="-285750">
              <a:buFont typeface="Arial" panose="020B0604020202020204" pitchFamily="34" charset="0"/>
              <a:buChar char="•"/>
            </a:pPr>
            <a:r>
              <a:rPr lang="en-US" sz="2400" dirty="0">
                <a:solidFill>
                  <a:srgbClr val="243641">
                    <a:lumMod val="75000"/>
                    <a:lumOff val="25000"/>
                  </a:srgbClr>
                </a:solidFill>
              </a:rPr>
              <a:t>Dr Helen Singer Kaplan- The New Sex Therapy (1974)</a:t>
            </a:r>
          </a:p>
          <a:p>
            <a:pPr lvl="0"/>
            <a:r>
              <a:rPr lang="en-US" sz="2400" dirty="0">
                <a:solidFill>
                  <a:srgbClr val="243641">
                    <a:lumMod val="75000"/>
                    <a:lumOff val="25000"/>
                  </a:srgbClr>
                </a:solidFill>
              </a:rPr>
              <a:t>Founder of the first clinic for sexual disorders ‘Payne Whitney Clinic in New York.</a:t>
            </a:r>
          </a:p>
          <a:p>
            <a:pPr lvl="0"/>
            <a:r>
              <a:rPr lang="en-US" sz="2400" dirty="0">
                <a:solidFill>
                  <a:srgbClr val="243641">
                    <a:lumMod val="75000"/>
                    <a:lumOff val="25000"/>
                  </a:srgbClr>
                </a:solidFill>
              </a:rPr>
              <a:t> </a:t>
            </a:r>
          </a:p>
          <a:p>
            <a:pPr lvl="0"/>
            <a:endParaRPr lang="en-US" sz="2400" dirty="0">
              <a:solidFill>
                <a:srgbClr val="243641">
                  <a:lumMod val="75000"/>
                  <a:lumOff val="25000"/>
                </a:srgbClr>
              </a:solidFill>
            </a:endParaRPr>
          </a:p>
          <a:p>
            <a:pPr marL="342900" lvl="0" indent="-342900">
              <a:buFont typeface="Arial" panose="020B0604020202020204" pitchFamily="34" charset="0"/>
              <a:buChar char="•"/>
            </a:pPr>
            <a:r>
              <a:rPr lang="en-US" sz="2400" dirty="0" err="1">
                <a:solidFill>
                  <a:srgbClr val="243641">
                    <a:lumMod val="75000"/>
                    <a:lumOff val="25000"/>
                  </a:srgbClr>
                </a:solidFill>
              </a:rPr>
              <a:t>Behavioural</a:t>
            </a:r>
            <a:r>
              <a:rPr lang="en-US" sz="2400" dirty="0">
                <a:solidFill>
                  <a:srgbClr val="243641">
                    <a:lumMod val="75000"/>
                    <a:lumOff val="25000"/>
                  </a:srgbClr>
                </a:solidFill>
              </a:rPr>
              <a:t>- Analytic Sex Therapy</a:t>
            </a:r>
          </a:p>
          <a:p>
            <a:pPr marL="342900" lvl="0" indent="-342900">
              <a:buFont typeface="Arial" panose="020B0604020202020204" pitchFamily="34" charset="0"/>
              <a:buChar char="•"/>
            </a:pPr>
            <a:endParaRPr lang="en-US" sz="2400" dirty="0">
              <a:solidFill>
                <a:srgbClr val="243641">
                  <a:lumMod val="75000"/>
                  <a:lumOff val="25000"/>
                </a:srgbClr>
              </a:solidFill>
            </a:endParaRPr>
          </a:p>
          <a:p>
            <a:pPr lvl="0"/>
            <a:endParaRPr lang="en-US" sz="2400" dirty="0">
              <a:solidFill>
                <a:srgbClr val="243641">
                  <a:lumMod val="75000"/>
                  <a:lumOff val="25000"/>
                </a:srgbClr>
              </a:solidFill>
            </a:endParaRPr>
          </a:p>
          <a:p>
            <a:pPr marL="342900" lvl="0" indent="-342900">
              <a:buFont typeface="Arial" panose="020B0604020202020204" pitchFamily="34" charset="0"/>
              <a:buChar char="•"/>
            </a:pPr>
            <a:endParaRPr lang="en-US" sz="2400" dirty="0">
              <a:solidFill>
                <a:srgbClr val="243641">
                  <a:lumMod val="75000"/>
                  <a:lumOff val="25000"/>
                </a:srgbClr>
              </a:solidFill>
            </a:endParaRPr>
          </a:p>
          <a:p>
            <a:pPr marL="342900" lvl="0" indent="-342900">
              <a:buFont typeface="Arial" panose="020B0604020202020204" pitchFamily="34" charset="0"/>
              <a:buChar char="•"/>
            </a:pPr>
            <a:r>
              <a:rPr lang="en-US" sz="2400" dirty="0">
                <a:solidFill>
                  <a:srgbClr val="243641">
                    <a:lumMod val="75000"/>
                    <a:lumOff val="25000"/>
                  </a:srgbClr>
                </a:solidFill>
              </a:rPr>
              <a:t>Systematic Desensitization</a:t>
            </a:r>
          </a:p>
        </p:txBody>
      </p:sp>
      <p:sp>
        <p:nvSpPr>
          <p:cNvPr id="3" name="TextBox 2">
            <a:extLst>
              <a:ext uri="{FF2B5EF4-FFF2-40B4-BE49-F238E27FC236}">
                <a16:creationId xmlns:a16="http://schemas.microsoft.com/office/drawing/2014/main" id="{F749C60E-01FD-4153-AB32-99FE3B4174F0}"/>
              </a:ext>
            </a:extLst>
          </p:cNvPr>
          <p:cNvSpPr txBox="1"/>
          <p:nvPr/>
        </p:nvSpPr>
        <p:spPr>
          <a:xfrm>
            <a:off x="1007165" y="834887"/>
            <a:ext cx="10084905" cy="584775"/>
          </a:xfrm>
          <a:prstGeom prst="rect">
            <a:avLst/>
          </a:prstGeom>
          <a:noFill/>
        </p:spPr>
        <p:txBody>
          <a:bodyPr wrap="square" rtlCol="0">
            <a:spAutoFit/>
          </a:bodyPr>
          <a:lstStyle/>
          <a:p>
            <a:pPr algn="ctr"/>
            <a:r>
              <a:rPr lang="en-US" sz="3200" dirty="0"/>
              <a:t>Contemporary </a:t>
            </a:r>
          </a:p>
        </p:txBody>
      </p:sp>
    </p:spTree>
    <p:extLst>
      <p:ext uri="{BB962C8B-B14F-4D97-AF65-F5344CB8AC3E}">
        <p14:creationId xmlns:p14="http://schemas.microsoft.com/office/powerpoint/2010/main" val="9570949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201C04C5-A091-4C5B-A8BF-27EDCB220B91}"/>
              </a:ext>
            </a:extLst>
          </p:cNvPr>
          <p:cNvSpPr txBox="1"/>
          <p:nvPr/>
        </p:nvSpPr>
        <p:spPr>
          <a:xfrm>
            <a:off x="516835" y="1605675"/>
            <a:ext cx="11158330" cy="4154984"/>
          </a:xfrm>
          <a:prstGeom prst="rect">
            <a:avLst/>
          </a:prstGeom>
          <a:solidFill>
            <a:schemeClr val="accent2">
              <a:lumMod val="20000"/>
              <a:lumOff val="80000"/>
            </a:schemeClr>
          </a:solidFill>
        </p:spPr>
        <p:txBody>
          <a:bodyPr wrap="square" rtlCol="0">
            <a:spAutoFit/>
          </a:bodyPr>
          <a:lstStyle/>
          <a:p>
            <a:pPr marL="285750" lvl="0" indent="-285750">
              <a:buFont typeface="Arial" panose="020B0604020202020204" pitchFamily="34" charset="0"/>
              <a:buChar char="•"/>
            </a:pPr>
            <a:r>
              <a:rPr lang="en-US" sz="2400" dirty="0">
                <a:solidFill>
                  <a:srgbClr val="243641">
                    <a:lumMod val="75000"/>
                    <a:lumOff val="25000"/>
                  </a:srgbClr>
                </a:solidFill>
              </a:rPr>
              <a:t>Gestalt Therapy (Mosher, 1977) ‘Gestalt Awareness Expression Cycle’</a:t>
            </a:r>
          </a:p>
          <a:p>
            <a:pPr lvl="0"/>
            <a:endParaRPr lang="en-US" sz="2400" dirty="0">
              <a:solidFill>
                <a:srgbClr val="243641">
                  <a:lumMod val="75000"/>
                  <a:lumOff val="25000"/>
                </a:srgbClr>
              </a:solidFill>
            </a:endParaRPr>
          </a:p>
          <a:p>
            <a:pPr marL="285750" lvl="0" indent="-285750">
              <a:buFont typeface="Arial" panose="020B0604020202020204" pitchFamily="34" charset="0"/>
              <a:buChar char="•"/>
            </a:pPr>
            <a:r>
              <a:rPr lang="en-US" sz="2400" dirty="0">
                <a:solidFill>
                  <a:srgbClr val="243641">
                    <a:lumMod val="75000"/>
                    <a:lumOff val="25000"/>
                  </a:srgbClr>
                </a:solidFill>
              </a:rPr>
              <a:t>Individuals become overwhelmed with focusing on the sexual symptom and become stuck.  </a:t>
            </a:r>
          </a:p>
          <a:p>
            <a:pPr marL="285750" lvl="0" indent="-285750">
              <a:buFont typeface="Arial" panose="020B0604020202020204" pitchFamily="34" charset="0"/>
              <a:buChar char="•"/>
            </a:pPr>
            <a:endParaRPr lang="en-US" sz="2400" dirty="0">
              <a:solidFill>
                <a:srgbClr val="243641">
                  <a:lumMod val="75000"/>
                  <a:lumOff val="25000"/>
                </a:srgbClr>
              </a:solidFill>
            </a:endParaRPr>
          </a:p>
          <a:p>
            <a:pPr marL="285750" lvl="0" indent="-285750">
              <a:buFont typeface="Arial" panose="020B0604020202020204" pitchFamily="34" charset="0"/>
              <a:buChar char="•"/>
            </a:pPr>
            <a:r>
              <a:rPr lang="en-US" sz="2400" dirty="0">
                <a:solidFill>
                  <a:srgbClr val="243641">
                    <a:lumMod val="75000"/>
                    <a:lumOff val="25000"/>
                  </a:srgbClr>
                </a:solidFill>
              </a:rPr>
              <a:t>Tainted responses to a sexual experience</a:t>
            </a:r>
          </a:p>
          <a:p>
            <a:pPr marL="285750" lvl="0" indent="-285750">
              <a:buFont typeface="Arial" panose="020B0604020202020204" pitchFamily="34" charset="0"/>
              <a:buChar char="•"/>
            </a:pPr>
            <a:endParaRPr lang="en-US" sz="2400" dirty="0">
              <a:solidFill>
                <a:srgbClr val="243641">
                  <a:lumMod val="75000"/>
                  <a:lumOff val="25000"/>
                </a:srgbClr>
              </a:solidFill>
            </a:endParaRPr>
          </a:p>
          <a:p>
            <a:pPr marL="285750" lvl="0" indent="-285750">
              <a:buFont typeface="Arial" panose="020B0604020202020204" pitchFamily="34" charset="0"/>
              <a:buChar char="•"/>
            </a:pPr>
            <a:r>
              <a:rPr lang="en-US" sz="2400" dirty="0">
                <a:solidFill>
                  <a:srgbClr val="243641">
                    <a:lumMod val="75000"/>
                    <a:lumOff val="25000"/>
                  </a:srgbClr>
                </a:solidFill>
              </a:rPr>
              <a:t>Experiential Therapy- New meaning through experiments</a:t>
            </a:r>
          </a:p>
          <a:p>
            <a:pPr lvl="0"/>
            <a:endParaRPr lang="en-US" sz="2400" dirty="0">
              <a:solidFill>
                <a:srgbClr val="243641">
                  <a:lumMod val="75000"/>
                  <a:lumOff val="25000"/>
                </a:srgbClr>
              </a:solidFill>
            </a:endParaRPr>
          </a:p>
          <a:p>
            <a:pPr lvl="0"/>
            <a:r>
              <a:rPr lang="en-US" sz="2400" dirty="0">
                <a:solidFill>
                  <a:srgbClr val="243641">
                    <a:lumMod val="75000"/>
                    <a:lumOff val="25000"/>
                  </a:srgbClr>
                </a:solidFill>
              </a:rPr>
              <a:t>for example retelling the sexual experience as if it was a nightmare or sex homework using safe emergency- staging the fear- some risk without danger</a:t>
            </a:r>
          </a:p>
        </p:txBody>
      </p:sp>
      <p:sp>
        <p:nvSpPr>
          <p:cNvPr id="3" name="TextBox 2">
            <a:extLst>
              <a:ext uri="{FF2B5EF4-FFF2-40B4-BE49-F238E27FC236}">
                <a16:creationId xmlns:a16="http://schemas.microsoft.com/office/drawing/2014/main" id="{F749C60E-01FD-4153-AB32-99FE3B4174F0}"/>
              </a:ext>
            </a:extLst>
          </p:cNvPr>
          <p:cNvSpPr txBox="1"/>
          <p:nvPr/>
        </p:nvSpPr>
        <p:spPr>
          <a:xfrm>
            <a:off x="1007165" y="834887"/>
            <a:ext cx="10084905" cy="584775"/>
          </a:xfrm>
          <a:prstGeom prst="rect">
            <a:avLst/>
          </a:prstGeom>
          <a:noFill/>
        </p:spPr>
        <p:txBody>
          <a:bodyPr wrap="square" rtlCol="0">
            <a:spAutoFit/>
          </a:bodyPr>
          <a:lstStyle/>
          <a:p>
            <a:pPr algn="ctr"/>
            <a:r>
              <a:rPr lang="en-US" sz="3200" dirty="0"/>
              <a:t>Contemporary </a:t>
            </a:r>
          </a:p>
        </p:txBody>
      </p:sp>
      <p:pic>
        <p:nvPicPr>
          <p:cNvPr id="4" name="Picture 3">
            <a:extLst>
              <a:ext uri="{FF2B5EF4-FFF2-40B4-BE49-F238E27FC236}">
                <a16:creationId xmlns:a16="http://schemas.microsoft.com/office/drawing/2014/main" id="{E2AF1648-8801-4A2A-BCCC-0547A14E9601}"/>
              </a:ext>
            </a:extLst>
          </p:cNvPr>
          <p:cNvPicPr>
            <a:picLocks noChangeAspect="1"/>
          </p:cNvPicPr>
          <p:nvPr/>
        </p:nvPicPr>
        <p:blipFill>
          <a:blip r:embed="rId3"/>
          <a:stretch>
            <a:fillRect/>
          </a:stretch>
        </p:blipFill>
        <p:spPr>
          <a:xfrm>
            <a:off x="9059334" y="5421497"/>
            <a:ext cx="2401753" cy="1372095"/>
          </a:xfrm>
          <a:prstGeom prst="rect">
            <a:avLst/>
          </a:prstGeom>
        </p:spPr>
      </p:pic>
    </p:spTree>
    <p:extLst>
      <p:ext uri="{BB962C8B-B14F-4D97-AF65-F5344CB8AC3E}">
        <p14:creationId xmlns:p14="http://schemas.microsoft.com/office/powerpoint/2010/main" val="233042121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201C04C5-A091-4C5B-A8BF-27EDCB220B91}"/>
              </a:ext>
            </a:extLst>
          </p:cNvPr>
          <p:cNvSpPr txBox="1"/>
          <p:nvPr/>
        </p:nvSpPr>
        <p:spPr>
          <a:xfrm>
            <a:off x="516835" y="1557684"/>
            <a:ext cx="11158330" cy="4893647"/>
          </a:xfrm>
          <a:prstGeom prst="rect">
            <a:avLst/>
          </a:prstGeom>
          <a:solidFill>
            <a:schemeClr val="accent2">
              <a:lumMod val="20000"/>
              <a:lumOff val="80000"/>
            </a:schemeClr>
          </a:solidFill>
        </p:spPr>
        <p:txBody>
          <a:bodyPr wrap="square" rtlCol="0">
            <a:spAutoFit/>
          </a:bodyPr>
          <a:lstStyle/>
          <a:p>
            <a:pPr marL="285750" lvl="0" indent="-285750">
              <a:buFont typeface="Arial" panose="020B0604020202020204" pitchFamily="34" charset="0"/>
              <a:buChar char="•"/>
            </a:pPr>
            <a:r>
              <a:rPr lang="en-US" sz="2400" dirty="0">
                <a:solidFill>
                  <a:srgbClr val="243641">
                    <a:lumMod val="75000"/>
                    <a:lumOff val="25000"/>
                  </a:srgbClr>
                </a:solidFill>
                <a:hlinkClick r:id="rId3"/>
              </a:rPr>
              <a:t>https://www.youtube.com/watch?v=pAfwxf06crY</a:t>
            </a:r>
            <a:endParaRPr lang="en-US" sz="2400" dirty="0">
              <a:solidFill>
                <a:srgbClr val="243641">
                  <a:lumMod val="75000"/>
                  <a:lumOff val="25000"/>
                </a:srgbClr>
              </a:solidFill>
            </a:endParaRPr>
          </a:p>
          <a:p>
            <a:pPr marL="285750" lvl="0" indent="-285750">
              <a:buFont typeface="Arial" panose="020B0604020202020204" pitchFamily="34" charset="0"/>
              <a:buChar char="•"/>
            </a:pPr>
            <a:endParaRPr lang="en-US" sz="2400" dirty="0">
              <a:solidFill>
                <a:srgbClr val="243641">
                  <a:lumMod val="75000"/>
                  <a:lumOff val="25000"/>
                </a:srgbClr>
              </a:solidFill>
            </a:endParaRPr>
          </a:p>
          <a:p>
            <a:pPr marL="285750" lvl="0" indent="-285750">
              <a:buFont typeface="Arial" panose="020B0604020202020204" pitchFamily="34" charset="0"/>
              <a:buChar char="•"/>
            </a:pPr>
            <a:r>
              <a:rPr lang="en-US" sz="2400" dirty="0">
                <a:solidFill>
                  <a:srgbClr val="243641">
                    <a:lumMod val="75000"/>
                    <a:lumOff val="25000"/>
                  </a:srgbClr>
                </a:solidFill>
              </a:rPr>
              <a:t>Colin Richards calls himself a ‘sex therapist/ sex and relationship engineer’. </a:t>
            </a:r>
          </a:p>
          <a:p>
            <a:pPr marL="285750" lvl="0" indent="-285750">
              <a:buFont typeface="Arial" panose="020B0604020202020204" pitchFamily="34" charset="0"/>
              <a:buChar char="•"/>
            </a:pPr>
            <a:endParaRPr lang="en-US" sz="2400" dirty="0">
              <a:solidFill>
                <a:srgbClr val="243641">
                  <a:lumMod val="75000"/>
                  <a:lumOff val="25000"/>
                </a:srgbClr>
              </a:solidFill>
            </a:endParaRPr>
          </a:p>
          <a:p>
            <a:pPr marL="285750" lvl="0" indent="-285750">
              <a:buFont typeface="Arial" panose="020B0604020202020204" pitchFamily="34" charset="0"/>
              <a:buChar char="•"/>
            </a:pPr>
            <a:r>
              <a:rPr lang="en-US" sz="2400" dirty="0">
                <a:solidFill>
                  <a:srgbClr val="243641">
                    <a:lumMod val="75000"/>
                    <a:lumOff val="25000"/>
                  </a:srgbClr>
                </a:solidFill>
              </a:rPr>
              <a:t>His qualifications include: life coaching, psychosexual and relationship therapy, hypnotherapy and therapeutic massage.  </a:t>
            </a:r>
          </a:p>
          <a:p>
            <a:pPr marL="285750" lvl="0" indent="-285750">
              <a:buFont typeface="Arial" panose="020B0604020202020204" pitchFamily="34" charset="0"/>
              <a:buChar char="•"/>
            </a:pPr>
            <a:r>
              <a:rPr lang="en-US" sz="2400" dirty="0">
                <a:solidFill>
                  <a:srgbClr val="243641">
                    <a:lumMod val="75000"/>
                    <a:lumOff val="25000"/>
                  </a:srgbClr>
                </a:solidFill>
              </a:rPr>
              <a:t>His treatments include: massage treatments, </a:t>
            </a:r>
            <a:r>
              <a:rPr lang="en-US" sz="2400" dirty="0" err="1">
                <a:solidFill>
                  <a:srgbClr val="243641">
                    <a:lumMod val="75000"/>
                    <a:lumOff val="25000"/>
                  </a:srgbClr>
                </a:solidFill>
              </a:rPr>
              <a:t>psychosensual</a:t>
            </a:r>
            <a:r>
              <a:rPr lang="en-US" sz="2400" dirty="0">
                <a:solidFill>
                  <a:srgbClr val="243641">
                    <a:lumMod val="75000"/>
                    <a:lumOff val="25000"/>
                  </a:srgbClr>
                </a:solidFill>
              </a:rPr>
              <a:t> consultations, individual and group workshops to enhance sexual confidence and sex play skills, public talks and social events. </a:t>
            </a:r>
          </a:p>
          <a:p>
            <a:pPr marL="285750" lvl="0" indent="-285750">
              <a:buFont typeface="Arial" panose="020B0604020202020204" pitchFamily="34" charset="0"/>
              <a:buChar char="•"/>
            </a:pPr>
            <a:r>
              <a:rPr lang="en-US" sz="2400" dirty="0">
                <a:solidFill>
                  <a:srgbClr val="243641">
                    <a:lumMod val="75000"/>
                    <a:lumOff val="25000"/>
                  </a:srgbClr>
                </a:solidFill>
              </a:rPr>
              <a:t>Colin combined his training </a:t>
            </a:r>
            <a:r>
              <a:rPr lang="en-GB" sz="2400" dirty="0">
                <a:solidFill>
                  <a:srgbClr val="243641">
                    <a:lumMod val="75000"/>
                    <a:lumOff val="25000"/>
                  </a:srgbClr>
                </a:solidFill>
              </a:rPr>
              <a:t>Psychosexual and Relationship the Imago relationship process to create what he calls </a:t>
            </a:r>
            <a:r>
              <a:rPr lang="en-GB" sz="2400" dirty="0" err="1">
                <a:solidFill>
                  <a:srgbClr val="243641">
                    <a:lumMod val="75000"/>
                    <a:lumOff val="25000"/>
                  </a:srgbClr>
                </a:solidFill>
              </a:rPr>
              <a:t>psychosensual</a:t>
            </a:r>
            <a:r>
              <a:rPr lang="en-GB" sz="2400" dirty="0">
                <a:solidFill>
                  <a:srgbClr val="243641">
                    <a:lumMod val="75000"/>
                    <a:lumOff val="25000"/>
                  </a:srgbClr>
                </a:solidFill>
              </a:rPr>
              <a:t> therapy (three stage therapy): </a:t>
            </a:r>
            <a:endParaRPr lang="en-US" sz="2400" dirty="0">
              <a:solidFill>
                <a:srgbClr val="243641">
                  <a:lumMod val="75000"/>
                  <a:lumOff val="25000"/>
                </a:srgbClr>
              </a:solidFill>
            </a:endParaRPr>
          </a:p>
          <a:p>
            <a:pPr marL="285750" lvl="0" indent="-285750">
              <a:buFont typeface="Arial" panose="020B0604020202020204" pitchFamily="34" charset="0"/>
              <a:buChar char="•"/>
            </a:pPr>
            <a:endParaRPr lang="en-US" sz="2400" dirty="0">
              <a:solidFill>
                <a:srgbClr val="243641">
                  <a:lumMod val="75000"/>
                  <a:lumOff val="25000"/>
                </a:srgbClr>
              </a:solidFill>
            </a:endParaRPr>
          </a:p>
          <a:p>
            <a:pPr marL="285750" lvl="0" indent="-285750">
              <a:buFont typeface="Arial" panose="020B0604020202020204" pitchFamily="34" charset="0"/>
              <a:buChar char="•"/>
            </a:pPr>
            <a:endParaRPr lang="en-US" sz="2400" dirty="0">
              <a:solidFill>
                <a:srgbClr val="243641">
                  <a:lumMod val="75000"/>
                  <a:lumOff val="25000"/>
                </a:srgbClr>
              </a:solidFill>
            </a:endParaRPr>
          </a:p>
        </p:txBody>
      </p:sp>
      <p:sp>
        <p:nvSpPr>
          <p:cNvPr id="3" name="TextBox 2">
            <a:extLst>
              <a:ext uri="{FF2B5EF4-FFF2-40B4-BE49-F238E27FC236}">
                <a16:creationId xmlns:a16="http://schemas.microsoft.com/office/drawing/2014/main" id="{F749C60E-01FD-4153-AB32-99FE3B4174F0}"/>
              </a:ext>
            </a:extLst>
          </p:cNvPr>
          <p:cNvSpPr txBox="1"/>
          <p:nvPr/>
        </p:nvSpPr>
        <p:spPr>
          <a:xfrm>
            <a:off x="1007165" y="834887"/>
            <a:ext cx="10084905" cy="584775"/>
          </a:xfrm>
          <a:prstGeom prst="rect">
            <a:avLst/>
          </a:prstGeom>
          <a:noFill/>
        </p:spPr>
        <p:txBody>
          <a:bodyPr wrap="square" rtlCol="0">
            <a:spAutoFit/>
          </a:bodyPr>
          <a:lstStyle/>
          <a:p>
            <a:pPr algn="ctr"/>
            <a:r>
              <a:rPr lang="en-US" sz="3200" dirty="0"/>
              <a:t>Where are we today?</a:t>
            </a:r>
          </a:p>
        </p:txBody>
      </p:sp>
    </p:spTree>
    <p:extLst>
      <p:ext uri="{BB962C8B-B14F-4D97-AF65-F5344CB8AC3E}">
        <p14:creationId xmlns:p14="http://schemas.microsoft.com/office/powerpoint/2010/main" val="70640621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201C04C5-A091-4C5B-A8BF-27EDCB220B91}"/>
              </a:ext>
            </a:extLst>
          </p:cNvPr>
          <p:cNvSpPr txBox="1"/>
          <p:nvPr/>
        </p:nvSpPr>
        <p:spPr>
          <a:xfrm>
            <a:off x="516835" y="1419662"/>
            <a:ext cx="11158330" cy="6001643"/>
          </a:xfrm>
          <a:prstGeom prst="rect">
            <a:avLst/>
          </a:prstGeom>
          <a:solidFill>
            <a:schemeClr val="accent2">
              <a:lumMod val="20000"/>
              <a:lumOff val="80000"/>
            </a:schemeClr>
          </a:solidFill>
        </p:spPr>
        <p:txBody>
          <a:bodyPr wrap="square" rtlCol="0">
            <a:spAutoFit/>
          </a:bodyPr>
          <a:lstStyle/>
          <a:p>
            <a:pPr marL="342900" lvl="0" indent="-342900">
              <a:buFont typeface="Arial" panose="020B0604020202020204" pitchFamily="34" charset="0"/>
              <a:buChar char="•"/>
            </a:pPr>
            <a:r>
              <a:rPr lang="en-US" sz="2400" dirty="0">
                <a:solidFill>
                  <a:srgbClr val="243641">
                    <a:lumMod val="75000"/>
                    <a:lumOff val="25000"/>
                  </a:srgbClr>
                </a:solidFill>
              </a:rPr>
              <a:t>There are three stages:</a:t>
            </a:r>
          </a:p>
          <a:p>
            <a:pPr marL="342900" lvl="0" indent="-342900">
              <a:buFontTx/>
              <a:buChar char="-"/>
            </a:pPr>
            <a:r>
              <a:rPr lang="en-US" sz="2400" dirty="0">
                <a:solidFill>
                  <a:srgbClr val="243641">
                    <a:lumMod val="75000"/>
                    <a:lumOff val="25000"/>
                  </a:srgbClr>
                </a:solidFill>
              </a:rPr>
              <a:t>consultation; talking with the person to discover the emotional story and the psychology of the person i.e. inability to orgasm for women or erectile dysfunction for men. </a:t>
            </a:r>
          </a:p>
          <a:p>
            <a:pPr marL="342900" lvl="0" indent="-342900">
              <a:buFontTx/>
              <a:buChar char="-"/>
            </a:pPr>
            <a:r>
              <a:rPr lang="en-US" sz="2400" dirty="0">
                <a:solidFill>
                  <a:srgbClr val="243641">
                    <a:lumMod val="75000"/>
                    <a:lumOff val="25000"/>
                  </a:srgbClr>
                </a:solidFill>
              </a:rPr>
              <a:t>Body work; actual sensual massage, gentle arousal, exploring sexuality and any emotional restrictions in a non-judgmental, supportive, and professional environment. </a:t>
            </a:r>
          </a:p>
          <a:p>
            <a:pPr marL="342900" lvl="0" indent="-342900">
              <a:buFontTx/>
              <a:buChar char="-"/>
            </a:pPr>
            <a:r>
              <a:rPr lang="en-US" sz="2400" dirty="0">
                <a:solidFill>
                  <a:srgbClr val="243641">
                    <a:lumMod val="75000"/>
                    <a:lumOff val="25000"/>
                  </a:srgbClr>
                </a:solidFill>
              </a:rPr>
              <a:t>Lastly, ‘debriefing’ after the session has ended or at any time after the client has left the room. Discussion around new meanings made, rewriting the trauma or negative experience, counselling. </a:t>
            </a:r>
          </a:p>
          <a:p>
            <a:pPr marL="342900" lvl="0" indent="-342900">
              <a:buFont typeface="Arial" panose="020B0604020202020204" pitchFamily="34" charset="0"/>
              <a:buChar char="•"/>
            </a:pPr>
            <a:r>
              <a:rPr lang="en-US" sz="2400" dirty="0">
                <a:solidFill>
                  <a:srgbClr val="243641">
                    <a:lumMod val="75000"/>
                    <a:lumOff val="25000"/>
                  </a:srgbClr>
                </a:solidFill>
              </a:rPr>
              <a:t>Benefits/ addressing sexual issues:</a:t>
            </a:r>
          </a:p>
          <a:p>
            <a:pPr lvl="0"/>
            <a:r>
              <a:rPr lang="en-US" sz="2400" dirty="0">
                <a:solidFill>
                  <a:srgbClr val="243641">
                    <a:lumMod val="75000"/>
                    <a:lumOff val="25000"/>
                  </a:srgbClr>
                </a:solidFill>
              </a:rPr>
              <a:t>Men- erectile dysfunction, premature or inability to ejaculate, understanding and embracing same-sex attraction. </a:t>
            </a:r>
          </a:p>
          <a:p>
            <a:pPr lvl="0"/>
            <a:r>
              <a:rPr lang="en-US" sz="2400" dirty="0">
                <a:solidFill>
                  <a:srgbClr val="243641">
                    <a:lumMod val="75000"/>
                    <a:lumOff val="25000"/>
                  </a:srgbClr>
                </a:solidFill>
              </a:rPr>
              <a:t>Women- sexual frustration and exploration, overcoming sexual fears, overcoming cultural and religious sexual programming. </a:t>
            </a:r>
          </a:p>
          <a:p>
            <a:pPr marL="342900" lvl="0" indent="-342900">
              <a:buFontTx/>
              <a:buChar char="-"/>
            </a:pPr>
            <a:endParaRPr lang="en-US" sz="2400" dirty="0">
              <a:solidFill>
                <a:srgbClr val="243641">
                  <a:lumMod val="75000"/>
                  <a:lumOff val="25000"/>
                </a:srgbClr>
              </a:solidFill>
            </a:endParaRPr>
          </a:p>
          <a:p>
            <a:pPr lvl="0"/>
            <a:endParaRPr lang="en-US" sz="2400" dirty="0">
              <a:solidFill>
                <a:srgbClr val="243641">
                  <a:lumMod val="75000"/>
                  <a:lumOff val="25000"/>
                </a:srgbClr>
              </a:solidFill>
            </a:endParaRPr>
          </a:p>
        </p:txBody>
      </p:sp>
      <p:sp>
        <p:nvSpPr>
          <p:cNvPr id="3" name="TextBox 2">
            <a:extLst>
              <a:ext uri="{FF2B5EF4-FFF2-40B4-BE49-F238E27FC236}">
                <a16:creationId xmlns:a16="http://schemas.microsoft.com/office/drawing/2014/main" id="{F749C60E-01FD-4153-AB32-99FE3B4174F0}"/>
              </a:ext>
            </a:extLst>
          </p:cNvPr>
          <p:cNvSpPr txBox="1"/>
          <p:nvPr/>
        </p:nvSpPr>
        <p:spPr>
          <a:xfrm>
            <a:off x="1007165" y="834887"/>
            <a:ext cx="10084905" cy="584775"/>
          </a:xfrm>
          <a:prstGeom prst="rect">
            <a:avLst/>
          </a:prstGeom>
          <a:noFill/>
        </p:spPr>
        <p:txBody>
          <a:bodyPr wrap="square" rtlCol="0">
            <a:spAutoFit/>
          </a:bodyPr>
          <a:lstStyle/>
          <a:p>
            <a:pPr algn="ctr"/>
            <a:r>
              <a:rPr lang="en-US" sz="3200" dirty="0"/>
              <a:t>What does this therapy look like?</a:t>
            </a:r>
          </a:p>
        </p:txBody>
      </p:sp>
    </p:spTree>
    <p:extLst>
      <p:ext uri="{BB962C8B-B14F-4D97-AF65-F5344CB8AC3E}">
        <p14:creationId xmlns:p14="http://schemas.microsoft.com/office/powerpoint/2010/main" val="372240389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BE08E0C8-E61C-46AA-A77A-D36CC3C45DF0}"/>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9023788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8" presetClass="emph" presetSubtype="0" fill="hold" nodeType="clickEffect">
                                  <p:stCondLst>
                                    <p:cond delay="0"/>
                                  </p:stCondLst>
                                  <p:childTnLst>
                                    <p:animRot by="21600000">
                                      <p:cBhvr>
                                        <p:cTn id="6" dur="2000" fill="hold"/>
                                        <p:tgtEl>
                                          <p:spTgt spid="4"/>
                                        </p:tgtEl>
                                        <p:attrNameLst>
                                          <p:attrName>r</p:attrName>
                                        </p:attrNameLst>
                                      </p:cBhvr>
                                    </p:animRo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201C04C5-A091-4C5B-A8BF-27EDCB220B91}"/>
              </a:ext>
            </a:extLst>
          </p:cNvPr>
          <p:cNvSpPr txBox="1"/>
          <p:nvPr/>
        </p:nvSpPr>
        <p:spPr>
          <a:xfrm>
            <a:off x="516835" y="1419662"/>
            <a:ext cx="11158330" cy="4154984"/>
          </a:xfrm>
          <a:prstGeom prst="rect">
            <a:avLst/>
          </a:prstGeom>
          <a:solidFill>
            <a:schemeClr val="accent2">
              <a:lumMod val="20000"/>
              <a:lumOff val="80000"/>
            </a:schemeClr>
          </a:solidFill>
        </p:spPr>
        <p:txBody>
          <a:bodyPr wrap="square" rtlCol="0">
            <a:spAutoFit/>
          </a:bodyPr>
          <a:lstStyle/>
          <a:p>
            <a:pPr marL="342900" lvl="0" indent="-342900">
              <a:buFont typeface="Arial" panose="020B0604020202020204" pitchFamily="34" charset="0"/>
              <a:buChar char="•"/>
            </a:pPr>
            <a:r>
              <a:rPr lang="en-US" sz="2400" dirty="0">
                <a:solidFill>
                  <a:srgbClr val="243641">
                    <a:lumMod val="75000"/>
                    <a:lumOff val="25000"/>
                  </a:srgbClr>
                </a:solidFill>
              </a:rPr>
              <a:t>Benefits/ addressing sexual issues:</a:t>
            </a:r>
          </a:p>
          <a:p>
            <a:pPr marL="342900" lvl="0" indent="-342900">
              <a:buFont typeface="Arial" panose="020B0604020202020204" pitchFamily="34" charset="0"/>
              <a:buChar char="•"/>
            </a:pPr>
            <a:endParaRPr lang="en-US" sz="2400" dirty="0">
              <a:solidFill>
                <a:srgbClr val="243641">
                  <a:lumMod val="75000"/>
                  <a:lumOff val="25000"/>
                </a:srgbClr>
              </a:solidFill>
            </a:endParaRPr>
          </a:p>
          <a:p>
            <a:pPr lvl="0"/>
            <a:r>
              <a:rPr lang="en-US" sz="2400" dirty="0">
                <a:solidFill>
                  <a:srgbClr val="243641">
                    <a:lumMod val="75000"/>
                    <a:lumOff val="25000"/>
                  </a:srgbClr>
                </a:solidFill>
              </a:rPr>
              <a:t>Men- erectile dysfunction, premature or inability to ejaculate, understanding and embracing same-sex attraction, fear of intimacy, lack of sexual confidence. </a:t>
            </a:r>
          </a:p>
          <a:p>
            <a:pPr lvl="0"/>
            <a:endParaRPr lang="en-US" sz="2400" dirty="0">
              <a:solidFill>
                <a:srgbClr val="243641">
                  <a:lumMod val="75000"/>
                  <a:lumOff val="25000"/>
                </a:srgbClr>
              </a:solidFill>
            </a:endParaRPr>
          </a:p>
          <a:p>
            <a:pPr lvl="0"/>
            <a:r>
              <a:rPr lang="en-US" sz="2400" dirty="0">
                <a:solidFill>
                  <a:srgbClr val="243641">
                    <a:lumMod val="75000"/>
                    <a:lumOff val="25000"/>
                  </a:srgbClr>
                </a:solidFill>
              </a:rPr>
              <a:t>Women- sexual frustration and exploration, overcoming sexual fears, overcoming cultural and religious sexual programming, loss of libido, inability to orgasm. </a:t>
            </a:r>
          </a:p>
          <a:p>
            <a:pPr lvl="0"/>
            <a:endParaRPr lang="en-US" sz="2400" dirty="0">
              <a:solidFill>
                <a:srgbClr val="243641">
                  <a:lumMod val="75000"/>
                  <a:lumOff val="25000"/>
                </a:srgbClr>
              </a:solidFill>
            </a:endParaRPr>
          </a:p>
          <a:p>
            <a:pPr lvl="0"/>
            <a:r>
              <a:rPr lang="en-US" sz="2400" dirty="0">
                <a:solidFill>
                  <a:srgbClr val="243641">
                    <a:lumMod val="75000"/>
                    <a:lumOff val="25000"/>
                  </a:srgbClr>
                </a:solidFill>
              </a:rPr>
              <a:t>Couples- all of above, improving sexual communication and joint exploration, sexual imbalance</a:t>
            </a:r>
          </a:p>
          <a:p>
            <a:pPr lvl="0"/>
            <a:endParaRPr lang="en-US" sz="2400" dirty="0">
              <a:solidFill>
                <a:srgbClr val="243641">
                  <a:lumMod val="75000"/>
                  <a:lumOff val="25000"/>
                </a:srgbClr>
              </a:solidFill>
            </a:endParaRPr>
          </a:p>
        </p:txBody>
      </p:sp>
      <p:sp>
        <p:nvSpPr>
          <p:cNvPr id="3" name="TextBox 2">
            <a:extLst>
              <a:ext uri="{FF2B5EF4-FFF2-40B4-BE49-F238E27FC236}">
                <a16:creationId xmlns:a16="http://schemas.microsoft.com/office/drawing/2014/main" id="{F749C60E-01FD-4153-AB32-99FE3B4174F0}"/>
              </a:ext>
            </a:extLst>
          </p:cNvPr>
          <p:cNvSpPr txBox="1"/>
          <p:nvPr/>
        </p:nvSpPr>
        <p:spPr>
          <a:xfrm>
            <a:off x="1007165" y="834887"/>
            <a:ext cx="10084905" cy="584775"/>
          </a:xfrm>
          <a:prstGeom prst="rect">
            <a:avLst/>
          </a:prstGeom>
          <a:noFill/>
        </p:spPr>
        <p:txBody>
          <a:bodyPr wrap="square" rtlCol="0">
            <a:spAutoFit/>
          </a:bodyPr>
          <a:lstStyle/>
          <a:p>
            <a:pPr algn="ctr"/>
            <a:r>
              <a:rPr lang="en-US" sz="3200" dirty="0"/>
              <a:t>What does this therapy look like?</a:t>
            </a:r>
          </a:p>
        </p:txBody>
      </p:sp>
    </p:spTree>
    <p:extLst>
      <p:ext uri="{BB962C8B-B14F-4D97-AF65-F5344CB8AC3E}">
        <p14:creationId xmlns:p14="http://schemas.microsoft.com/office/powerpoint/2010/main" val="245057345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201C04C5-A091-4C5B-A8BF-27EDCB220B91}"/>
              </a:ext>
            </a:extLst>
          </p:cNvPr>
          <p:cNvSpPr txBox="1"/>
          <p:nvPr/>
        </p:nvSpPr>
        <p:spPr>
          <a:xfrm>
            <a:off x="516835" y="1910728"/>
            <a:ext cx="11158330" cy="2308324"/>
          </a:xfrm>
          <a:prstGeom prst="rect">
            <a:avLst/>
          </a:prstGeom>
          <a:solidFill>
            <a:schemeClr val="accent2">
              <a:lumMod val="20000"/>
              <a:lumOff val="80000"/>
            </a:schemeClr>
          </a:solidFill>
        </p:spPr>
        <p:txBody>
          <a:bodyPr wrap="square" rtlCol="0">
            <a:spAutoFit/>
          </a:bodyPr>
          <a:lstStyle/>
          <a:p>
            <a:pPr lvl="0"/>
            <a:r>
              <a:rPr lang="en-US" sz="2400" dirty="0">
                <a:solidFill>
                  <a:srgbClr val="243641">
                    <a:lumMod val="75000"/>
                    <a:lumOff val="25000"/>
                  </a:srgbClr>
                </a:solidFill>
              </a:rPr>
              <a:t>Could this be a new form of therapy? </a:t>
            </a:r>
          </a:p>
          <a:p>
            <a:pPr lvl="0"/>
            <a:endParaRPr lang="en-US" sz="2400" dirty="0">
              <a:solidFill>
                <a:srgbClr val="243641">
                  <a:lumMod val="75000"/>
                  <a:lumOff val="25000"/>
                </a:srgbClr>
              </a:solidFill>
            </a:endParaRPr>
          </a:p>
          <a:p>
            <a:pPr lvl="0"/>
            <a:r>
              <a:rPr lang="en-US" sz="2400" dirty="0">
                <a:solidFill>
                  <a:srgbClr val="243641">
                    <a:lumMod val="75000"/>
                    <a:lumOff val="25000"/>
                  </a:srgbClr>
                </a:solidFill>
              </a:rPr>
              <a:t>Do you think it would work? </a:t>
            </a:r>
          </a:p>
          <a:p>
            <a:pPr lvl="0"/>
            <a:endParaRPr lang="en-US" sz="2400" dirty="0">
              <a:solidFill>
                <a:srgbClr val="243641">
                  <a:lumMod val="75000"/>
                  <a:lumOff val="25000"/>
                </a:srgbClr>
              </a:solidFill>
            </a:endParaRPr>
          </a:p>
          <a:p>
            <a:pPr lvl="0"/>
            <a:r>
              <a:rPr lang="en-US" sz="2400" dirty="0">
                <a:solidFill>
                  <a:srgbClr val="243641">
                    <a:lumMod val="75000"/>
                    <a:lumOff val="25000"/>
                  </a:srgbClr>
                </a:solidFill>
              </a:rPr>
              <a:t>In therapies such as; </a:t>
            </a:r>
            <a:r>
              <a:rPr lang="en-US" sz="2400" dirty="0" err="1">
                <a:solidFill>
                  <a:srgbClr val="243641">
                    <a:lumMod val="75000"/>
                    <a:lumOff val="25000"/>
                  </a:srgbClr>
                </a:solidFill>
              </a:rPr>
              <a:t>Behavioural</a:t>
            </a:r>
            <a:r>
              <a:rPr lang="en-US" sz="2400" dirty="0">
                <a:solidFill>
                  <a:srgbClr val="243641">
                    <a:lumMod val="75000"/>
                    <a:lumOff val="25000"/>
                  </a:srgbClr>
                </a:solidFill>
              </a:rPr>
              <a:t> and Gestalt techniques they ‘prescribe physical contact’, is this new form of therapy a combination of these or taken to the extreme?  </a:t>
            </a:r>
          </a:p>
        </p:txBody>
      </p:sp>
      <p:sp>
        <p:nvSpPr>
          <p:cNvPr id="3" name="TextBox 2">
            <a:extLst>
              <a:ext uri="{FF2B5EF4-FFF2-40B4-BE49-F238E27FC236}">
                <a16:creationId xmlns:a16="http://schemas.microsoft.com/office/drawing/2014/main" id="{F749C60E-01FD-4153-AB32-99FE3B4174F0}"/>
              </a:ext>
            </a:extLst>
          </p:cNvPr>
          <p:cNvSpPr txBox="1"/>
          <p:nvPr/>
        </p:nvSpPr>
        <p:spPr>
          <a:xfrm>
            <a:off x="1007165" y="834887"/>
            <a:ext cx="10084905" cy="584775"/>
          </a:xfrm>
          <a:prstGeom prst="rect">
            <a:avLst/>
          </a:prstGeom>
          <a:noFill/>
        </p:spPr>
        <p:txBody>
          <a:bodyPr wrap="square" rtlCol="0">
            <a:spAutoFit/>
          </a:bodyPr>
          <a:lstStyle/>
          <a:p>
            <a:pPr algn="ctr"/>
            <a:r>
              <a:rPr lang="en-US" sz="3200" dirty="0"/>
              <a:t>I will leave you with these questions:</a:t>
            </a:r>
          </a:p>
        </p:txBody>
      </p:sp>
    </p:spTree>
    <p:extLst>
      <p:ext uri="{BB962C8B-B14F-4D97-AF65-F5344CB8AC3E}">
        <p14:creationId xmlns:p14="http://schemas.microsoft.com/office/powerpoint/2010/main" val="38913824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 calcmode="lin" valueType="num">
                                      <p:cBhvr additive="base">
                                        <p:cTn id="7" dur="500" fill="hold"/>
                                        <p:tgtEl>
                                          <p:spTgt spid="2">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2">
                                            <p:txEl>
                                              <p:pRg st="2" end="2"/>
                                            </p:txEl>
                                          </p:spTgt>
                                        </p:tgtEl>
                                        <p:attrNameLst>
                                          <p:attrName>style.visibility</p:attrName>
                                        </p:attrNameLst>
                                      </p:cBhvr>
                                      <p:to>
                                        <p:strVal val="visible"/>
                                      </p:to>
                                    </p:set>
                                    <p:anim calcmode="lin" valueType="num">
                                      <p:cBhvr additive="base">
                                        <p:cTn id="13" dur="500" fill="hold"/>
                                        <p:tgtEl>
                                          <p:spTgt spid="2">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2">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2">
                                            <p:txEl>
                                              <p:pRg st="4" end="4"/>
                                            </p:txEl>
                                          </p:spTgt>
                                        </p:tgtEl>
                                        <p:attrNameLst>
                                          <p:attrName>style.visibility</p:attrName>
                                        </p:attrNameLst>
                                      </p:cBhvr>
                                      <p:to>
                                        <p:strVal val="visible"/>
                                      </p:to>
                                    </p:set>
                                    <p:anim calcmode="lin" valueType="num">
                                      <p:cBhvr additive="base">
                                        <p:cTn id="19" dur="500" fill="hold"/>
                                        <p:tgtEl>
                                          <p:spTgt spid="2">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2">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heme/theme1.xml><?xml version="1.0" encoding="utf-8"?>
<a:theme xmlns:a="http://schemas.openxmlformats.org/drawingml/2006/main" name="DividendVTI">
  <a:themeElements>
    <a:clrScheme name="">
      <a:dk1>
        <a:srgbClr val="000000"/>
      </a:dk1>
      <a:lt1>
        <a:srgbClr val="FFFFFF"/>
      </a:lt1>
      <a:dk2>
        <a:srgbClr val="243641"/>
      </a:dk2>
      <a:lt2>
        <a:srgbClr val="E8E2E6"/>
      </a:lt2>
      <a:accent1>
        <a:srgbClr val="21B94E"/>
      </a:accent1>
      <a:accent2>
        <a:srgbClr val="14B788"/>
      </a:accent2>
      <a:accent3>
        <a:srgbClr val="23B0C5"/>
      </a:accent3>
      <a:accent4>
        <a:srgbClr val="176DD5"/>
      </a:accent4>
      <a:accent5>
        <a:srgbClr val="4349EA"/>
      </a:accent5>
      <a:accent6>
        <a:srgbClr val="7638DB"/>
      </a:accent6>
      <a:hlink>
        <a:srgbClr val="C551A2"/>
      </a:hlink>
      <a:folHlink>
        <a:srgbClr val="7F7F7F"/>
      </a:folHlink>
    </a:clrScheme>
    <a:fontScheme name="Dividend">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Dividend">
      <a:fillStyleLst>
        <a:solidFill>
          <a:schemeClr val="phClr"/>
        </a:solidFill>
        <a:gradFill rotWithShape="1">
          <a:gsLst>
            <a:gs pos="0">
              <a:schemeClr val="phClr">
                <a:tint val="68000"/>
                <a:alpha val="90000"/>
                <a:lumMod val="100000"/>
              </a:schemeClr>
            </a:gs>
            <a:gs pos="100000">
              <a:schemeClr val="phClr">
                <a:tint val="90000"/>
                <a:lumMod val="95000"/>
              </a:schemeClr>
            </a:gs>
          </a:gsLst>
          <a:lin ang="5400000" scaled="1"/>
        </a:gradFill>
        <a:gradFill rotWithShape="1">
          <a:gsLst>
            <a:gs pos="0">
              <a:schemeClr val="phClr">
                <a:tint val="98000"/>
                <a:lumMod val="110000"/>
              </a:schemeClr>
            </a:gs>
            <a:gs pos="84000">
              <a:schemeClr val="phClr">
                <a:shade val="90000"/>
                <a:lumMod val="88000"/>
              </a:schemeClr>
            </a:gs>
          </a:gsLst>
          <a:lin ang="5400000" scaled="0"/>
        </a:gradFill>
      </a:fillStyleLst>
      <a:lnStyleLst>
        <a:ln w="12700" cap="rnd" cmpd="sng" algn="ctr">
          <a:solidFill>
            <a:schemeClr val="phClr">
              <a:lumMod val="90000"/>
            </a:schemeClr>
          </a:solidFill>
          <a:prstDash val="solid"/>
        </a:ln>
        <a:ln w="2222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55000"/>
              </a:srgbClr>
            </a:outerShdw>
          </a:effectLst>
        </a:effectStyle>
        <a:effectStyle>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a:effectStyle>
      </a:effectStyleLst>
      <a:bgFillStyleLst>
        <a:solidFill>
          <a:schemeClr val="phClr"/>
        </a:solidFill>
        <a:gradFill rotWithShape="1">
          <a:gsLst>
            <a:gs pos="0">
              <a:schemeClr val="phClr">
                <a:tint val="90000"/>
                <a:lumMod val="110000"/>
              </a:schemeClr>
            </a:gs>
            <a:gs pos="88000">
              <a:schemeClr val="phClr">
                <a:shade val="94000"/>
                <a:satMod val="110000"/>
                <a:lumMod val="88000"/>
              </a:schemeClr>
            </a:gs>
          </a:gsLst>
          <a:lin ang="5400000" scaled="0"/>
        </a:gradFill>
        <a:gradFill rotWithShape="1">
          <a:gsLst>
            <a:gs pos="0">
              <a:schemeClr val="phClr">
                <a:tint val="90000"/>
                <a:lumMod val="110000"/>
              </a:schemeClr>
            </a:gs>
            <a:gs pos="100000">
              <a:schemeClr val="phClr">
                <a:shade val="98000"/>
                <a:satMod val="110000"/>
                <a:lumMod val="8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DividendVTI" id="{97558BDE-0B66-457C-BB6F-7B1B22DAA9B8}" vid="{F53508A3-AC60-448A-AF37-934D5F1A0D5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524</TotalTime>
  <Words>1547</Words>
  <Application>Microsoft Office PowerPoint</Application>
  <PresentationFormat>Widescreen</PresentationFormat>
  <Paragraphs>116</Paragraphs>
  <Slides>12</Slides>
  <Notes>11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12</vt:i4>
      </vt:variant>
    </vt:vector>
  </HeadingPairs>
  <TitlesOfParts>
    <vt:vector size="17" baseType="lpstr">
      <vt:lpstr>Arial</vt:lpstr>
      <vt:lpstr>Calibri</vt:lpstr>
      <vt:lpstr>Gill Sans MT</vt:lpstr>
      <vt:lpstr>Wingdings 2</vt:lpstr>
      <vt:lpstr>DividendVTI</vt:lpstr>
      <vt:lpstr>Sex THERAPY: A new era?</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Sex THERAPY: A new era?</dc:title>
  <dc:creator>Admin Laptop</dc:creator>
  <cp:lastModifiedBy>Catherine Slade</cp:lastModifiedBy>
  <cp:revision>44</cp:revision>
  <dcterms:created xsi:type="dcterms:W3CDTF">2019-11-03T14:32:48Z</dcterms:created>
  <dcterms:modified xsi:type="dcterms:W3CDTF">2019-11-08T08:51:15Z</dcterms:modified>
</cp:coreProperties>
</file>