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>
  <p:sldMasterIdLst>
    <p:sldMasterId id="2147483688" r:id="rId1"/>
  </p:sldMasterIdLst>
  <p:notesMasterIdLst>
    <p:notesMasterId r:id="rId38"/>
  </p:notesMasterIdLst>
  <p:sldIdLst>
    <p:sldId id="256" r:id="rId2"/>
    <p:sldId id="320" r:id="rId3"/>
    <p:sldId id="321" r:id="rId4"/>
    <p:sldId id="324" r:id="rId5"/>
    <p:sldId id="326" r:id="rId6"/>
    <p:sldId id="327" r:id="rId7"/>
    <p:sldId id="330" r:id="rId8"/>
    <p:sldId id="332" r:id="rId9"/>
    <p:sldId id="333" r:id="rId10"/>
    <p:sldId id="334" r:id="rId11"/>
    <p:sldId id="335" r:id="rId12"/>
    <p:sldId id="336" r:id="rId13"/>
    <p:sldId id="337" r:id="rId14"/>
    <p:sldId id="338" r:id="rId15"/>
    <p:sldId id="339" r:id="rId16"/>
    <p:sldId id="340" r:id="rId17"/>
    <p:sldId id="341" r:id="rId18"/>
    <p:sldId id="342" r:id="rId19"/>
    <p:sldId id="343" r:id="rId20"/>
    <p:sldId id="344" r:id="rId21"/>
    <p:sldId id="345" r:id="rId22"/>
    <p:sldId id="346" r:id="rId23"/>
    <p:sldId id="348" r:id="rId24"/>
    <p:sldId id="350" r:id="rId25"/>
    <p:sldId id="347" r:id="rId26"/>
    <p:sldId id="351" r:id="rId27"/>
    <p:sldId id="352" r:id="rId28"/>
    <p:sldId id="353" r:id="rId29"/>
    <p:sldId id="354" r:id="rId30"/>
    <p:sldId id="361" r:id="rId31"/>
    <p:sldId id="362" r:id="rId32"/>
    <p:sldId id="355" r:id="rId33"/>
    <p:sldId id="356" r:id="rId34"/>
    <p:sldId id="357" r:id="rId35"/>
    <p:sldId id="319" r:id="rId36"/>
    <p:sldId id="318" r:id="rId37"/>
  </p:sldIdLst>
  <p:sldSz cx="9144000" cy="6858000" type="screen4x3"/>
  <p:notesSz cx="6858000" cy="9144000"/>
  <p:embeddedFontLst>
    <p:embeddedFont>
      <p:font typeface="Trebuchet MS" panose="020B0603020202020204" pitchFamily="34" charset="0"/>
      <p:regular r:id="rId39"/>
      <p:bold r:id="rId40"/>
      <p:italic r:id="rId41"/>
      <p:boldItalic r:id="rId42"/>
    </p:embeddedFont>
    <p:embeddedFont>
      <p:font typeface="Wingdings 2" panose="05020102010507070707" pitchFamily="18" charset="2"/>
      <p:regular r:id="rId43"/>
    </p:embeddedFont>
    <p:embeddedFont>
      <p:font typeface="Georgia" panose="02040502050405020303" pitchFamily="18" charset="0"/>
      <p:regular r:id="rId44"/>
      <p:bold r:id="rId45"/>
      <p:italic r:id="rId46"/>
      <p:boldItalic r:id="rId47"/>
    </p:embeddedFont>
  </p:embeddedFont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59" autoAdjust="0"/>
    <p:restoredTop sz="94660"/>
  </p:normalViewPr>
  <p:slideViewPr>
    <p:cSldViewPr>
      <p:cViewPr varScale="1">
        <p:scale>
          <a:sx n="105" d="100"/>
          <a:sy n="105" d="100"/>
        </p:scale>
        <p:origin x="-9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font" Target="fonts/font8.fntdata"/><Relationship Id="rId20" Type="http://schemas.openxmlformats.org/officeDocument/2006/relationships/slide" Target="slides/slide19.xml"/><Relationship Id="rId41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4FE1F3F-BD19-48D5-B326-3726D05A2F9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8118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2C8C552-D1A6-48D4-B1B1-1DAB4107D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12F6-7941-4355-A476-DDABD2A6B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0785E-F94C-4811-9BFB-C5D2121271B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21F4B-796E-4BD1-B94C-3B63C969F24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D7FC4-A4A0-4E1A-8140-8A0D78BE142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DC00462-492A-48C1-8B7E-125BA34C579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A5B5-205F-4521-8F76-8E9B27EE50D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D502-3CF4-4375-BEC9-C56D63933C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E4AC0-7B05-4E77-870B-9A2AEF7ED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4F1A7-B89B-4971-8673-7473459CA6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64A4D-F387-4D4F-8663-ED100F14A62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5ACC8D7-382E-43D7-B65C-EE80762594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ADDFF46-F017-4771-8C50-3CB504F3BE3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xahlee.org/surface/paraboloid/paraboloid.htm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Visualisation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550" y="3886200"/>
            <a:ext cx="705643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200" dirty="0" smtClean="0"/>
              <a:t>Lecture </a:t>
            </a:r>
            <a:r>
              <a:rPr lang="en-GB" sz="3200" dirty="0"/>
              <a:t>3</a:t>
            </a:r>
          </a:p>
          <a:p>
            <a:pPr>
              <a:lnSpc>
                <a:spcPct val="90000"/>
              </a:lnSpc>
            </a:pPr>
            <a:r>
              <a:rPr lang="en-GB" sz="4000" dirty="0"/>
              <a:t>Quantitative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Basic Task</a:t>
            </a:r>
            <a:endParaRPr lang="en-US"/>
          </a:p>
        </p:txBody>
      </p:sp>
      <p:sp>
        <p:nvSpPr>
          <p:cNvPr id="2252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3816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When dealing with quantitative data we are trying to select one item from many based upon the numerical values of their attributes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For </a:t>
            </a:r>
            <a:r>
              <a:rPr lang="en-GB" sz="2400" dirty="0"/>
              <a:t>instance, when buying a car we may consider price, fuel consumption, engine size, number of passengers…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We </a:t>
            </a:r>
            <a:r>
              <a:rPr lang="en-GB" sz="2400" dirty="0"/>
              <a:t>need to be able to present this data and allow it to be rearranged in a manner that makes the decision task easier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90AF3-67CC-4D1A-98F3-12CABB860EB1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Dimensionality</a:t>
            </a:r>
            <a:endParaRPr lang="en-US"/>
          </a:p>
        </p:txBody>
      </p:sp>
      <p:sp>
        <p:nvSpPr>
          <p:cNvPr id="226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472518" cy="528641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complexity of a display is generally dependent upon the number of attributes (variables) involved </a:t>
            </a:r>
          </a:p>
          <a:p>
            <a:r>
              <a:rPr lang="en-GB" dirty="0"/>
              <a:t>This is the </a:t>
            </a:r>
            <a:r>
              <a:rPr lang="en-GB" i="1" dirty="0"/>
              <a:t>dimensionality</a:t>
            </a:r>
            <a:r>
              <a:rPr lang="en-GB" dirty="0"/>
              <a:t> of the </a:t>
            </a:r>
            <a:r>
              <a:rPr lang="en-GB" dirty="0" smtClean="0"/>
              <a:t>problem</a:t>
            </a:r>
          </a:p>
          <a:p>
            <a:endParaRPr lang="en-GB" sz="1300" dirty="0"/>
          </a:p>
          <a:p>
            <a:r>
              <a:rPr lang="en-GB" dirty="0"/>
              <a:t>If we have only one attribute (such as price) then we are dealing with </a:t>
            </a:r>
            <a:r>
              <a:rPr lang="en-GB" i="1" dirty="0" err="1"/>
              <a:t>univariate</a:t>
            </a:r>
            <a:r>
              <a:rPr lang="en-GB" dirty="0"/>
              <a:t> data and the problem is relatively </a:t>
            </a:r>
            <a:r>
              <a:rPr lang="en-GB" dirty="0" smtClean="0"/>
              <a:t>straightforward</a:t>
            </a:r>
          </a:p>
          <a:p>
            <a:endParaRPr lang="en-GB" sz="1200" dirty="0" smtClean="0"/>
          </a:p>
          <a:p>
            <a:r>
              <a:rPr lang="en-GB" dirty="0" smtClean="0"/>
              <a:t>If we add a second attribute (such as fuel consumption) then we are dealing with </a:t>
            </a:r>
            <a:r>
              <a:rPr lang="en-GB" i="1" dirty="0" smtClean="0"/>
              <a:t>bivariate</a:t>
            </a:r>
            <a:r>
              <a:rPr lang="en-GB" dirty="0" smtClean="0"/>
              <a:t> data and the problem is a little more </a:t>
            </a:r>
            <a:r>
              <a:rPr lang="en-GB" dirty="0" smtClean="0"/>
              <a:t>difficult</a:t>
            </a:r>
          </a:p>
          <a:p>
            <a:endParaRPr lang="en-GB" sz="1200" dirty="0" smtClean="0"/>
          </a:p>
          <a:p>
            <a:r>
              <a:rPr lang="en-GB" dirty="0" smtClean="0"/>
              <a:t>Three attributes – </a:t>
            </a:r>
            <a:r>
              <a:rPr lang="en-GB" i="1" dirty="0" err="1" smtClean="0"/>
              <a:t>trivariate</a:t>
            </a:r>
            <a:r>
              <a:rPr lang="en-GB" dirty="0" smtClean="0"/>
              <a:t> data – leads to even more difficulty in display, and anything more than that – </a:t>
            </a:r>
            <a:r>
              <a:rPr lang="en-GB" i="1" dirty="0" smtClean="0"/>
              <a:t>hypervariate</a:t>
            </a:r>
            <a:r>
              <a:rPr lang="en-GB" dirty="0" smtClean="0"/>
              <a:t> data – is a very difficult task </a:t>
            </a:r>
            <a:r>
              <a:rPr lang="en-GB" dirty="0" smtClean="0"/>
              <a:t>indeed</a:t>
            </a:r>
          </a:p>
          <a:p>
            <a:endParaRPr lang="en-GB" sz="1200" dirty="0" smtClean="0"/>
          </a:p>
          <a:p>
            <a:r>
              <a:rPr lang="en-GB" dirty="0" smtClean="0"/>
              <a:t>We will consider, in turn, </a:t>
            </a:r>
            <a:r>
              <a:rPr lang="en-GB" dirty="0" err="1" smtClean="0"/>
              <a:t>univariate</a:t>
            </a:r>
            <a:r>
              <a:rPr lang="en-GB" dirty="0" smtClean="0"/>
              <a:t>, </a:t>
            </a:r>
            <a:r>
              <a:rPr lang="en-GB" dirty="0" err="1" smtClean="0"/>
              <a:t>bivariate</a:t>
            </a:r>
            <a:r>
              <a:rPr lang="en-GB" dirty="0" smtClean="0"/>
              <a:t>, </a:t>
            </a:r>
            <a:r>
              <a:rPr lang="en-GB" dirty="0" err="1" smtClean="0"/>
              <a:t>trivariate</a:t>
            </a:r>
            <a:r>
              <a:rPr lang="en-GB" dirty="0" smtClean="0"/>
              <a:t> and hypervariate data and how we can display it</a:t>
            </a:r>
            <a:endParaRPr lang="en-US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CD46E-9011-436D-9D23-6352FF20E5B9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Univariate Data</a:t>
            </a:r>
            <a:endParaRPr lang="en-US"/>
          </a:p>
        </p:txBody>
      </p:sp>
      <p:sp>
        <p:nvSpPr>
          <p:cNvPr id="2293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238766"/>
          </a:xfrm>
        </p:spPr>
        <p:txBody>
          <a:bodyPr/>
          <a:lstStyle/>
          <a:p>
            <a:r>
              <a:rPr lang="en-GB" dirty="0"/>
              <a:t>Suppose we have a list of cars that are characterised by price</a:t>
            </a:r>
          </a:p>
          <a:p>
            <a:r>
              <a:rPr lang="en-GB" dirty="0"/>
              <a:t>This is an example of a collection of </a:t>
            </a:r>
            <a:r>
              <a:rPr lang="en-GB" dirty="0" err="1"/>
              <a:t>univariate</a:t>
            </a:r>
            <a:r>
              <a:rPr lang="en-GB" dirty="0"/>
              <a:t> data</a:t>
            </a:r>
          </a:p>
          <a:p>
            <a:r>
              <a:rPr lang="en-GB" dirty="0"/>
              <a:t>We could present this data as a table or, more effectively, as a plot of points against some scale</a:t>
            </a:r>
          </a:p>
          <a:p>
            <a:r>
              <a:rPr lang="en-GB" dirty="0"/>
              <a:t>Which we choose may depend on how much space is available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72D0-0401-4A44-A7A2-BF690D2288B8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72518" cy="725470"/>
          </a:xfrm>
        </p:spPr>
        <p:txBody>
          <a:bodyPr>
            <a:normAutofit/>
          </a:bodyPr>
          <a:lstStyle/>
          <a:p>
            <a:r>
              <a:rPr lang="en-GB" dirty="0"/>
              <a:t>Simple Plot</a:t>
            </a:r>
            <a:endParaRPr lang="en-US" dirty="0"/>
          </a:p>
        </p:txBody>
      </p:sp>
      <p:sp>
        <p:nvSpPr>
          <p:cNvPr id="2324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643314"/>
            <a:ext cx="8472518" cy="2928958"/>
          </a:xfrm>
        </p:spPr>
        <p:txBody>
          <a:bodyPr>
            <a:normAutofit/>
          </a:bodyPr>
          <a:lstStyle/>
          <a:p>
            <a:r>
              <a:rPr lang="en-GB" sz="2400" dirty="0"/>
              <a:t>The simple plot makes it easy to see </a:t>
            </a:r>
          </a:p>
          <a:p>
            <a:pPr lvl="1"/>
            <a:r>
              <a:rPr lang="en-GB" sz="2400" dirty="0"/>
              <a:t>The lowest and highest values</a:t>
            </a:r>
          </a:p>
          <a:p>
            <a:pPr lvl="1"/>
            <a:r>
              <a:rPr lang="en-GB" sz="2400" dirty="0"/>
              <a:t>The general distribution of points</a:t>
            </a:r>
          </a:p>
          <a:p>
            <a:pPr lvl="1"/>
            <a:r>
              <a:rPr lang="en-GB" sz="2400" dirty="0"/>
              <a:t>Any bunching of </a:t>
            </a:r>
            <a:r>
              <a:rPr lang="en-GB" sz="2400" dirty="0" smtClean="0"/>
              <a:t>points</a:t>
            </a:r>
            <a:endParaRPr lang="en-GB" sz="2400" dirty="0"/>
          </a:p>
          <a:p>
            <a:r>
              <a:rPr lang="en-GB" sz="2400" dirty="0"/>
              <a:t>It is not easy to add labels </a:t>
            </a:r>
          </a:p>
          <a:p>
            <a:r>
              <a:rPr lang="en-GB" sz="2400" dirty="0"/>
              <a:t>It is not easy to make any judgements based on aggregation, e.g. the mean price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DBB69-3BDD-4881-BC56-A1E1693361BE}" type="slidenum">
              <a:rPr lang="en-GB"/>
              <a:pPr/>
              <a:t>5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214282" y="1311275"/>
            <a:ext cx="8713787" cy="2189163"/>
            <a:chOff x="179388" y="2705100"/>
            <a:chExt cx="8713787" cy="2189163"/>
          </a:xfrm>
        </p:grpSpPr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395288" y="3644900"/>
              <a:ext cx="8280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>
              <a:off x="3952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7"/>
            <p:cNvSpPr>
              <a:spLocks noChangeShapeType="1"/>
            </p:cNvSpPr>
            <p:nvPr/>
          </p:nvSpPr>
          <p:spPr bwMode="auto">
            <a:xfrm>
              <a:off x="17748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8"/>
            <p:cNvSpPr>
              <a:spLocks noChangeShapeType="1"/>
            </p:cNvSpPr>
            <p:nvPr/>
          </p:nvSpPr>
          <p:spPr bwMode="auto">
            <a:xfrm>
              <a:off x="31543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>
              <a:off x="45354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>
              <a:off x="59150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>
              <a:off x="72945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>
              <a:off x="86756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3"/>
            <p:cNvSpPr>
              <a:spLocks noChangeArrowheads="1"/>
            </p:cNvSpPr>
            <p:nvPr/>
          </p:nvSpPr>
          <p:spPr bwMode="auto">
            <a:xfrm rot="10800000">
              <a:off x="766603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Oval 14"/>
            <p:cNvSpPr>
              <a:spLocks noChangeArrowheads="1"/>
            </p:cNvSpPr>
            <p:nvPr/>
          </p:nvSpPr>
          <p:spPr bwMode="auto">
            <a:xfrm rot="10800000">
              <a:off x="39211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" name="Oval 15"/>
            <p:cNvSpPr>
              <a:spLocks noChangeArrowheads="1"/>
            </p:cNvSpPr>
            <p:nvPr/>
          </p:nvSpPr>
          <p:spPr bwMode="auto">
            <a:xfrm rot="10800000">
              <a:off x="377666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" name="Oval 16"/>
            <p:cNvSpPr>
              <a:spLocks noChangeArrowheads="1"/>
            </p:cNvSpPr>
            <p:nvPr/>
          </p:nvSpPr>
          <p:spPr bwMode="auto">
            <a:xfrm rot="10800000">
              <a:off x="363220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Oval 17"/>
            <p:cNvSpPr>
              <a:spLocks noChangeArrowheads="1"/>
            </p:cNvSpPr>
            <p:nvPr/>
          </p:nvSpPr>
          <p:spPr bwMode="auto">
            <a:xfrm rot="10800000">
              <a:off x="34893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Oval 18"/>
            <p:cNvSpPr>
              <a:spLocks noChangeArrowheads="1"/>
            </p:cNvSpPr>
            <p:nvPr/>
          </p:nvSpPr>
          <p:spPr bwMode="auto">
            <a:xfrm rot="10800000">
              <a:off x="3416300" y="27082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Oval 19"/>
            <p:cNvSpPr>
              <a:spLocks noChangeArrowheads="1"/>
            </p:cNvSpPr>
            <p:nvPr/>
          </p:nvSpPr>
          <p:spPr bwMode="auto">
            <a:xfrm rot="10800000">
              <a:off x="29829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Oval 20"/>
            <p:cNvSpPr>
              <a:spLocks noChangeArrowheads="1"/>
            </p:cNvSpPr>
            <p:nvPr/>
          </p:nvSpPr>
          <p:spPr bwMode="auto">
            <a:xfrm rot="10800000">
              <a:off x="27670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1"/>
            <p:cNvSpPr>
              <a:spLocks noChangeArrowheads="1"/>
            </p:cNvSpPr>
            <p:nvPr/>
          </p:nvSpPr>
          <p:spPr bwMode="auto">
            <a:xfrm rot="10800000">
              <a:off x="26225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2"/>
            <p:cNvSpPr>
              <a:spLocks noChangeArrowheads="1"/>
            </p:cNvSpPr>
            <p:nvPr/>
          </p:nvSpPr>
          <p:spPr bwMode="auto">
            <a:xfrm rot="10800000">
              <a:off x="2479675" y="27082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3"/>
            <p:cNvSpPr>
              <a:spLocks noChangeArrowheads="1"/>
            </p:cNvSpPr>
            <p:nvPr/>
          </p:nvSpPr>
          <p:spPr bwMode="auto">
            <a:xfrm rot="10800000">
              <a:off x="21907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24"/>
            <p:cNvSpPr>
              <a:spLocks noChangeArrowheads="1"/>
            </p:cNvSpPr>
            <p:nvPr/>
          </p:nvSpPr>
          <p:spPr bwMode="auto">
            <a:xfrm rot="10800000">
              <a:off x="204787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25"/>
            <p:cNvSpPr>
              <a:spLocks noChangeArrowheads="1"/>
            </p:cNvSpPr>
            <p:nvPr/>
          </p:nvSpPr>
          <p:spPr bwMode="auto">
            <a:xfrm rot="10800000">
              <a:off x="13985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26"/>
            <p:cNvSpPr>
              <a:spLocks noChangeArrowheads="1"/>
            </p:cNvSpPr>
            <p:nvPr/>
          </p:nvSpPr>
          <p:spPr bwMode="auto">
            <a:xfrm rot="10800000">
              <a:off x="12557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28"/>
            <p:cNvSpPr>
              <a:spLocks noChangeArrowheads="1"/>
            </p:cNvSpPr>
            <p:nvPr/>
          </p:nvSpPr>
          <p:spPr bwMode="auto">
            <a:xfrm rot="10800000">
              <a:off x="7305675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29"/>
            <p:cNvSpPr>
              <a:spLocks noChangeArrowheads="1"/>
            </p:cNvSpPr>
            <p:nvPr/>
          </p:nvSpPr>
          <p:spPr bwMode="auto">
            <a:xfrm rot="10800000">
              <a:off x="4641850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0"/>
            <p:cNvSpPr>
              <a:spLocks noChangeArrowheads="1"/>
            </p:cNvSpPr>
            <p:nvPr/>
          </p:nvSpPr>
          <p:spPr bwMode="auto">
            <a:xfrm rot="10800000">
              <a:off x="5937250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1"/>
            <p:cNvSpPr>
              <a:spLocks noChangeArrowheads="1"/>
            </p:cNvSpPr>
            <p:nvPr/>
          </p:nvSpPr>
          <p:spPr bwMode="auto">
            <a:xfrm rot="10800000">
              <a:off x="64404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2"/>
            <p:cNvSpPr>
              <a:spLocks noChangeArrowheads="1"/>
            </p:cNvSpPr>
            <p:nvPr/>
          </p:nvSpPr>
          <p:spPr bwMode="auto">
            <a:xfrm rot="10800000">
              <a:off x="57927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3"/>
            <p:cNvSpPr>
              <a:spLocks noChangeArrowheads="1"/>
            </p:cNvSpPr>
            <p:nvPr/>
          </p:nvSpPr>
          <p:spPr bwMode="auto">
            <a:xfrm rot="10800000">
              <a:off x="62245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4"/>
            <p:cNvSpPr>
              <a:spLocks noChangeArrowheads="1"/>
            </p:cNvSpPr>
            <p:nvPr/>
          </p:nvSpPr>
          <p:spPr bwMode="auto">
            <a:xfrm rot="10800000">
              <a:off x="5649913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auto">
            <a:xfrm rot="10800000">
              <a:off x="53609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auto">
            <a:xfrm rot="10800000">
              <a:off x="5216525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auto">
            <a:xfrm rot="10800000">
              <a:off x="50006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auto">
            <a:xfrm rot="10800000">
              <a:off x="48577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auto">
            <a:xfrm rot="10800000">
              <a:off x="47132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auto">
            <a:xfrm rot="10800000">
              <a:off x="43529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auto">
            <a:xfrm rot="10800000">
              <a:off x="420846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Text Box 42"/>
            <p:cNvSpPr txBox="1">
              <a:spLocks noChangeArrowheads="1"/>
            </p:cNvSpPr>
            <p:nvPr/>
          </p:nvSpPr>
          <p:spPr bwMode="auto">
            <a:xfrm>
              <a:off x="179388" y="40036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0</a:t>
              </a:r>
              <a:endParaRPr lang="en-US"/>
            </a:p>
          </p:txBody>
        </p:sp>
        <p:sp>
          <p:nvSpPr>
            <p:cNvPr id="45" name="Text Box 43"/>
            <p:cNvSpPr txBox="1">
              <a:spLocks noChangeArrowheads="1"/>
            </p:cNvSpPr>
            <p:nvPr/>
          </p:nvSpPr>
          <p:spPr bwMode="auto">
            <a:xfrm>
              <a:off x="154781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</a:t>
              </a:r>
              <a:endParaRPr lang="en-US"/>
            </a:p>
          </p:txBody>
        </p:sp>
        <p:sp>
          <p:nvSpPr>
            <p:cNvPr id="46" name="Text Box 44"/>
            <p:cNvSpPr txBox="1">
              <a:spLocks noChangeArrowheads="1"/>
            </p:cNvSpPr>
            <p:nvPr/>
          </p:nvSpPr>
          <p:spPr bwMode="auto">
            <a:xfrm>
              <a:off x="2916238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</a:t>
              </a:r>
              <a:endParaRPr lang="en-US"/>
            </a:p>
          </p:txBody>
        </p:sp>
        <p:sp>
          <p:nvSpPr>
            <p:cNvPr id="47" name="Text Box 45"/>
            <p:cNvSpPr txBox="1">
              <a:spLocks noChangeArrowheads="1"/>
            </p:cNvSpPr>
            <p:nvPr/>
          </p:nvSpPr>
          <p:spPr bwMode="auto">
            <a:xfrm>
              <a:off x="428466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</a:t>
              </a:r>
              <a:endParaRPr lang="en-US"/>
            </a:p>
          </p:txBody>
        </p:sp>
        <p:sp>
          <p:nvSpPr>
            <p:cNvPr id="48" name="Text Box 46"/>
            <p:cNvSpPr txBox="1">
              <a:spLocks noChangeArrowheads="1"/>
            </p:cNvSpPr>
            <p:nvPr/>
          </p:nvSpPr>
          <p:spPr bwMode="auto">
            <a:xfrm>
              <a:off x="571817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40</a:t>
              </a:r>
              <a:endParaRPr lang="en-US"/>
            </a:p>
          </p:txBody>
        </p:sp>
        <p:sp>
          <p:nvSpPr>
            <p:cNvPr id="49" name="Text Box 47"/>
            <p:cNvSpPr txBox="1">
              <a:spLocks noChangeArrowheads="1"/>
            </p:cNvSpPr>
            <p:nvPr/>
          </p:nvSpPr>
          <p:spPr bwMode="auto">
            <a:xfrm>
              <a:off x="70199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</a:t>
              </a:r>
              <a:endParaRPr lang="en-US"/>
            </a:p>
          </p:txBody>
        </p:sp>
        <p:sp>
          <p:nvSpPr>
            <p:cNvPr id="50" name="Text Box 48"/>
            <p:cNvSpPr txBox="1">
              <a:spLocks noChangeArrowheads="1"/>
            </p:cNvSpPr>
            <p:nvPr/>
          </p:nvSpPr>
          <p:spPr bwMode="auto">
            <a:xfrm>
              <a:off x="84550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60</a:t>
              </a:r>
              <a:endParaRPr lang="en-US"/>
            </a:p>
          </p:txBody>
        </p:sp>
        <p:sp>
          <p:nvSpPr>
            <p:cNvPr id="51" name="Text Box 50"/>
            <p:cNvSpPr txBox="1">
              <a:spLocks noChangeArrowheads="1"/>
            </p:cNvSpPr>
            <p:nvPr/>
          </p:nvSpPr>
          <p:spPr bwMode="auto">
            <a:xfrm>
              <a:off x="3948113" y="4527550"/>
              <a:ext cx="1200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£K)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Tukey Plots</a:t>
            </a:r>
            <a:endParaRPr lang="en-US"/>
          </a:p>
        </p:txBody>
      </p:sp>
      <p:sp>
        <p:nvSpPr>
          <p:cNvPr id="2334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929066"/>
            <a:ext cx="8472518" cy="250033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easiest was to introduce aggregation is to use a </a:t>
            </a:r>
            <a:r>
              <a:rPr lang="en-GB" dirty="0" err="1"/>
              <a:t>Tukey</a:t>
            </a:r>
            <a:r>
              <a:rPr lang="en-GB" dirty="0"/>
              <a:t> Box Plot</a:t>
            </a:r>
          </a:p>
          <a:p>
            <a:r>
              <a:rPr lang="en-GB" dirty="0"/>
              <a:t>This shows</a:t>
            </a:r>
          </a:p>
          <a:p>
            <a:pPr lvl="1"/>
            <a:r>
              <a:rPr lang="en-GB" dirty="0"/>
              <a:t>The 25</a:t>
            </a:r>
            <a:r>
              <a:rPr lang="en-GB" baseline="30000" dirty="0"/>
              <a:t>th</a:t>
            </a:r>
            <a:r>
              <a:rPr lang="en-GB" dirty="0"/>
              <a:t>, 50</a:t>
            </a:r>
            <a:r>
              <a:rPr lang="en-GB" baseline="30000" dirty="0"/>
              <a:t>th</a:t>
            </a:r>
            <a:r>
              <a:rPr lang="en-GB" dirty="0"/>
              <a:t> and 75</a:t>
            </a:r>
            <a:r>
              <a:rPr lang="en-GB" baseline="30000" dirty="0"/>
              <a:t>th</a:t>
            </a:r>
            <a:r>
              <a:rPr lang="en-GB" dirty="0"/>
              <a:t> percentiles as a box</a:t>
            </a:r>
          </a:p>
          <a:p>
            <a:pPr lvl="1"/>
            <a:r>
              <a:rPr lang="en-GB" dirty="0"/>
              <a:t>The 10</a:t>
            </a:r>
            <a:r>
              <a:rPr lang="en-GB" baseline="30000" dirty="0"/>
              <a:t>th</a:t>
            </a:r>
            <a:r>
              <a:rPr lang="en-GB" dirty="0"/>
              <a:t> and 90</a:t>
            </a:r>
            <a:r>
              <a:rPr lang="en-GB" baseline="30000" dirty="0"/>
              <a:t>th</a:t>
            </a:r>
            <a:r>
              <a:rPr lang="en-GB" dirty="0"/>
              <a:t> percentiles as lines</a:t>
            </a:r>
          </a:p>
          <a:p>
            <a:pPr lvl="1"/>
            <a:r>
              <a:rPr lang="en-GB" dirty="0"/>
              <a:t>Anything beyond these as ‘outliers’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22BB7-2AE9-4475-A869-6A73F0F669FE}" type="slidenum">
              <a:rPr lang="en-GB"/>
              <a:pPr/>
              <a:t>6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179388" y="1357298"/>
            <a:ext cx="8713787" cy="2540005"/>
            <a:chOff x="179388" y="2354258"/>
            <a:chExt cx="8713787" cy="2540005"/>
          </a:xfrm>
        </p:grpSpPr>
        <p:sp>
          <p:nvSpPr>
            <p:cNvPr id="8" name="Line 3"/>
            <p:cNvSpPr>
              <a:spLocks noChangeShapeType="1"/>
            </p:cNvSpPr>
            <p:nvPr/>
          </p:nvSpPr>
          <p:spPr bwMode="auto">
            <a:xfrm>
              <a:off x="395288" y="3644900"/>
              <a:ext cx="8280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4"/>
            <p:cNvSpPr>
              <a:spLocks noChangeShapeType="1"/>
            </p:cNvSpPr>
            <p:nvPr/>
          </p:nvSpPr>
          <p:spPr bwMode="auto">
            <a:xfrm>
              <a:off x="3952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5"/>
            <p:cNvSpPr>
              <a:spLocks noChangeShapeType="1"/>
            </p:cNvSpPr>
            <p:nvPr/>
          </p:nvSpPr>
          <p:spPr bwMode="auto">
            <a:xfrm>
              <a:off x="17748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6"/>
            <p:cNvSpPr>
              <a:spLocks noChangeShapeType="1"/>
            </p:cNvSpPr>
            <p:nvPr/>
          </p:nvSpPr>
          <p:spPr bwMode="auto">
            <a:xfrm>
              <a:off x="31543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7"/>
            <p:cNvSpPr>
              <a:spLocks noChangeShapeType="1"/>
            </p:cNvSpPr>
            <p:nvPr/>
          </p:nvSpPr>
          <p:spPr bwMode="auto">
            <a:xfrm>
              <a:off x="45354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8"/>
            <p:cNvSpPr>
              <a:spLocks noChangeShapeType="1"/>
            </p:cNvSpPr>
            <p:nvPr/>
          </p:nvSpPr>
          <p:spPr bwMode="auto">
            <a:xfrm>
              <a:off x="59150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9"/>
            <p:cNvSpPr>
              <a:spLocks noChangeShapeType="1"/>
            </p:cNvSpPr>
            <p:nvPr/>
          </p:nvSpPr>
          <p:spPr bwMode="auto">
            <a:xfrm>
              <a:off x="72945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0"/>
            <p:cNvSpPr>
              <a:spLocks noChangeShapeType="1"/>
            </p:cNvSpPr>
            <p:nvPr/>
          </p:nvSpPr>
          <p:spPr bwMode="auto">
            <a:xfrm>
              <a:off x="86756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Box 40"/>
            <p:cNvSpPr txBox="1">
              <a:spLocks noChangeArrowheads="1"/>
            </p:cNvSpPr>
            <p:nvPr/>
          </p:nvSpPr>
          <p:spPr bwMode="auto">
            <a:xfrm>
              <a:off x="179388" y="40036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0</a:t>
              </a:r>
              <a:endParaRPr lang="en-US"/>
            </a:p>
          </p:txBody>
        </p:sp>
        <p:sp>
          <p:nvSpPr>
            <p:cNvPr id="17" name="Text Box 41"/>
            <p:cNvSpPr txBox="1">
              <a:spLocks noChangeArrowheads="1"/>
            </p:cNvSpPr>
            <p:nvPr/>
          </p:nvSpPr>
          <p:spPr bwMode="auto">
            <a:xfrm>
              <a:off x="154781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</a:t>
              </a:r>
              <a:endParaRPr lang="en-US"/>
            </a:p>
          </p:txBody>
        </p:sp>
        <p:sp>
          <p:nvSpPr>
            <p:cNvPr id="18" name="Text Box 42"/>
            <p:cNvSpPr txBox="1">
              <a:spLocks noChangeArrowheads="1"/>
            </p:cNvSpPr>
            <p:nvPr/>
          </p:nvSpPr>
          <p:spPr bwMode="auto">
            <a:xfrm>
              <a:off x="2916238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</a:t>
              </a:r>
              <a:endParaRPr lang="en-US"/>
            </a:p>
          </p:txBody>
        </p:sp>
        <p:sp>
          <p:nvSpPr>
            <p:cNvPr id="19" name="Text Box 43"/>
            <p:cNvSpPr txBox="1">
              <a:spLocks noChangeArrowheads="1"/>
            </p:cNvSpPr>
            <p:nvPr/>
          </p:nvSpPr>
          <p:spPr bwMode="auto">
            <a:xfrm>
              <a:off x="428466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</a:t>
              </a:r>
              <a:endParaRPr lang="en-US"/>
            </a:p>
          </p:txBody>
        </p:sp>
        <p:sp>
          <p:nvSpPr>
            <p:cNvPr id="20" name="Text Box 44"/>
            <p:cNvSpPr txBox="1">
              <a:spLocks noChangeArrowheads="1"/>
            </p:cNvSpPr>
            <p:nvPr/>
          </p:nvSpPr>
          <p:spPr bwMode="auto">
            <a:xfrm>
              <a:off x="571817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40</a:t>
              </a:r>
              <a:endParaRPr lang="en-US"/>
            </a:p>
          </p:txBody>
        </p:sp>
        <p:sp>
          <p:nvSpPr>
            <p:cNvPr id="21" name="Text Box 45"/>
            <p:cNvSpPr txBox="1">
              <a:spLocks noChangeArrowheads="1"/>
            </p:cNvSpPr>
            <p:nvPr/>
          </p:nvSpPr>
          <p:spPr bwMode="auto">
            <a:xfrm>
              <a:off x="70199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</a:t>
              </a:r>
              <a:endParaRPr lang="en-US"/>
            </a:p>
          </p:txBody>
        </p:sp>
        <p:sp>
          <p:nvSpPr>
            <p:cNvPr id="22" name="Text Box 46"/>
            <p:cNvSpPr txBox="1">
              <a:spLocks noChangeArrowheads="1"/>
            </p:cNvSpPr>
            <p:nvPr/>
          </p:nvSpPr>
          <p:spPr bwMode="auto">
            <a:xfrm>
              <a:off x="84550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60</a:t>
              </a:r>
              <a:endParaRPr lang="en-US"/>
            </a:p>
          </p:txBody>
        </p:sp>
        <p:sp>
          <p:nvSpPr>
            <p:cNvPr id="23" name="Text Box 47"/>
            <p:cNvSpPr txBox="1">
              <a:spLocks noChangeArrowheads="1"/>
            </p:cNvSpPr>
            <p:nvPr/>
          </p:nvSpPr>
          <p:spPr bwMode="auto">
            <a:xfrm>
              <a:off x="3948113" y="4527550"/>
              <a:ext cx="1200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£K)</a:t>
              </a:r>
            </a:p>
          </p:txBody>
        </p:sp>
        <p:grpSp>
          <p:nvGrpSpPr>
            <p:cNvPr id="24" name="Group 68"/>
            <p:cNvGrpSpPr/>
            <p:nvPr/>
          </p:nvGrpSpPr>
          <p:grpSpPr>
            <a:xfrm>
              <a:off x="1255713" y="2997200"/>
              <a:ext cx="6554787" cy="431800"/>
              <a:chOff x="1255713" y="2636838"/>
              <a:chExt cx="6554787" cy="431800"/>
            </a:xfrm>
          </p:grpSpPr>
          <p:sp>
            <p:nvSpPr>
              <p:cNvPr id="59" name="Oval 12"/>
              <p:cNvSpPr>
                <a:spLocks noChangeArrowheads="1"/>
              </p:cNvSpPr>
              <p:nvPr/>
            </p:nvSpPr>
            <p:spPr bwMode="auto">
              <a:xfrm rot="10800000">
                <a:off x="7666038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0" name="Oval 24"/>
              <p:cNvSpPr>
                <a:spLocks noChangeArrowheads="1"/>
              </p:cNvSpPr>
              <p:nvPr/>
            </p:nvSpPr>
            <p:spPr bwMode="auto">
              <a:xfrm rot="10800000">
                <a:off x="1398588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" name="Oval 25"/>
              <p:cNvSpPr>
                <a:spLocks noChangeArrowheads="1"/>
              </p:cNvSpPr>
              <p:nvPr/>
            </p:nvSpPr>
            <p:spPr bwMode="auto">
              <a:xfrm rot="10800000">
                <a:off x="1255713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2" name="Oval 26"/>
              <p:cNvSpPr>
                <a:spLocks noChangeArrowheads="1"/>
              </p:cNvSpPr>
              <p:nvPr/>
            </p:nvSpPr>
            <p:spPr bwMode="auto">
              <a:xfrm rot="10800000">
                <a:off x="7305675" y="2779713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3" name="Line 77"/>
              <p:cNvSpPr>
                <a:spLocks noChangeShapeType="1"/>
              </p:cNvSpPr>
              <p:nvPr/>
            </p:nvSpPr>
            <p:spPr bwMode="auto">
              <a:xfrm>
                <a:off x="4284663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Line 78"/>
              <p:cNvSpPr>
                <a:spLocks noChangeShapeType="1"/>
              </p:cNvSpPr>
              <p:nvPr/>
            </p:nvSpPr>
            <p:spPr bwMode="auto">
              <a:xfrm>
                <a:off x="2051050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Line 79"/>
              <p:cNvSpPr>
                <a:spLocks noChangeShapeType="1"/>
              </p:cNvSpPr>
              <p:nvPr/>
            </p:nvSpPr>
            <p:spPr bwMode="auto">
              <a:xfrm>
                <a:off x="2555875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" name="Line 80"/>
              <p:cNvSpPr>
                <a:spLocks noChangeShapeType="1"/>
              </p:cNvSpPr>
              <p:nvPr/>
            </p:nvSpPr>
            <p:spPr bwMode="auto">
              <a:xfrm>
                <a:off x="6516688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" name="Line 81"/>
              <p:cNvSpPr>
                <a:spLocks noChangeShapeType="1"/>
              </p:cNvSpPr>
              <p:nvPr/>
            </p:nvSpPr>
            <p:spPr bwMode="auto">
              <a:xfrm>
                <a:off x="5940425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" name="Line 82"/>
              <p:cNvSpPr>
                <a:spLocks noChangeShapeType="1"/>
              </p:cNvSpPr>
              <p:nvPr/>
            </p:nvSpPr>
            <p:spPr bwMode="auto">
              <a:xfrm>
                <a:off x="2555875" y="3068638"/>
                <a:ext cx="338455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Line 83"/>
              <p:cNvSpPr>
                <a:spLocks noChangeShapeType="1"/>
              </p:cNvSpPr>
              <p:nvPr/>
            </p:nvSpPr>
            <p:spPr bwMode="auto">
              <a:xfrm>
                <a:off x="2555875" y="2636838"/>
                <a:ext cx="338455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" name="Line 84"/>
              <p:cNvSpPr>
                <a:spLocks noChangeShapeType="1"/>
              </p:cNvSpPr>
              <p:nvPr/>
            </p:nvSpPr>
            <p:spPr bwMode="auto">
              <a:xfrm>
                <a:off x="2051050" y="2852738"/>
                <a:ext cx="504825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Line 85"/>
              <p:cNvSpPr>
                <a:spLocks noChangeShapeType="1"/>
              </p:cNvSpPr>
              <p:nvPr/>
            </p:nvSpPr>
            <p:spPr bwMode="auto">
              <a:xfrm>
                <a:off x="5940425" y="2852738"/>
                <a:ext cx="57626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5" name="Group 34"/>
            <p:cNvGrpSpPr/>
            <p:nvPr/>
          </p:nvGrpSpPr>
          <p:grpSpPr>
            <a:xfrm>
              <a:off x="1258888" y="2354258"/>
              <a:ext cx="6553200" cy="431800"/>
              <a:chOff x="1258888" y="2565400"/>
              <a:chExt cx="6553200" cy="431800"/>
            </a:xfrm>
          </p:grpSpPr>
          <p:sp>
            <p:nvSpPr>
              <p:cNvPr id="26" name="Oval 12"/>
              <p:cNvSpPr>
                <a:spLocks noChangeArrowheads="1"/>
              </p:cNvSpPr>
              <p:nvPr/>
            </p:nvSpPr>
            <p:spPr bwMode="auto">
              <a:xfrm rot="10800000">
                <a:off x="39211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" name="Oval 13"/>
              <p:cNvSpPr>
                <a:spLocks noChangeArrowheads="1"/>
              </p:cNvSpPr>
              <p:nvPr/>
            </p:nvSpPr>
            <p:spPr bwMode="auto">
              <a:xfrm rot="10800000">
                <a:off x="377666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" name="Oval 14"/>
              <p:cNvSpPr>
                <a:spLocks noChangeArrowheads="1"/>
              </p:cNvSpPr>
              <p:nvPr/>
            </p:nvSpPr>
            <p:spPr bwMode="auto">
              <a:xfrm rot="10800000">
                <a:off x="363220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" name="Oval 15"/>
              <p:cNvSpPr>
                <a:spLocks noChangeArrowheads="1"/>
              </p:cNvSpPr>
              <p:nvPr/>
            </p:nvSpPr>
            <p:spPr bwMode="auto">
              <a:xfrm rot="10800000">
                <a:off x="34893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" name="Oval 16"/>
              <p:cNvSpPr>
                <a:spLocks noChangeArrowheads="1"/>
              </p:cNvSpPr>
              <p:nvPr/>
            </p:nvSpPr>
            <p:spPr bwMode="auto">
              <a:xfrm rot="10800000">
                <a:off x="3416300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" name="Oval 17"/>
              <p:cNvSpPr>
                <a:spLocks noChangeArrowheads="1"/>
              </p:cNvSpPr>
              <p:nvPr/>
            </p:nvSpPr>
            <p:spPr bwMode="auto">
              <a:xfrm rot="10800000">
                <a:off x="298291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2" name="Oval 18"/>
              <p:cNvSpPr>
                <a:spLocks noChangeArrowheads="1"/>
              </p:cNvSpPr>
              <p:nvPr/>
            </p:nvSpPr>
            <p:spPr bwMode="auto">
              <a:xfrm rot="10800000">
                <a:off x="276701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" name="Oval 19"/>
              <p:cNvSpPr>
                <a:spLocks noChangeArrowheads="1"/>
              </p:cNvSpPr>
              <p:nvPr/>
            </p:nvSpPr>
            <p:spPr bwMode="auto">
              <a:xfrm rot="10800000">
                <a:off x="26225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" name="Oval 20"/>
              <p:cNvSpPr>
                <a:spLocks noChangeArrowheads="1"/>
              </p:cNvSpPr>
              <p:nvPr/>
            </p:nvSpPr>
            <p:spPr bwMode="auto">
              <a:xfrm rot="10800000">
                <a:off x="2479675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5" name="Oval 21"/>
              <p:cNvSpPr>
                <a:spLocks noChangeArrowheads="1"/>
              </p:cNvSpPr>
              <p:nvPr/>
            </p:nvSpPr>
            <p:spPr bwMode="auto">
              <a:xfrm rot="10800000">
                <a:off x="21907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" name="Oval 22"/>
              <p:cNvSpPr>
                <a:spLocks noChangeArrowheads="1"/>
              </p:cNvSpPr>
              <p:nvPr/>
            </p:nvSpPr>
            <p:spPr bwMode="auto">
              <a:xfrm rot="10800000">
                <a:off x="204787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" name="Oval 26"/>
              <p:cNvSpPr>
                <a:spLocks noChangeArrowheads="1"/>
              </p:cNvSpPr>
              <p:nvPr/>
            </p:nvSpPr>
            <p:spPr bwMode="auto">
              <a:xfrm rot="10800000">
                <a:off x="4641850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" name="Oval 27"/>
              <p:cNvSpPr>
                <a:spLocks noChangeArrowheads="1"/>
              </p:cNvSpPr>
              <p:nvPr/>
            </p:nvSpPr>
            <p:spPr bwMode="auto">
              <a:xfrm rot="10800000">
                <a:off x="5937250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" name="Oval 28"/>
              <p:cNvSpPr>
                <a:spLocks noChangeArrowheads="1"/>
              </p:cNvSpPr>
              <p:nvPr/>
            </p:nvSpPr>
            <p:spPr bwMode="auto">
              <a:xfrm rot="10800000">
                <a:off x="64404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" name="Oval 29"/>
              <p:cNvSpPr>
                <a:spLocks noChangeArrowheads="1"/>
              </p:cNvSpPr>
              <p:nvPr/>
            </p:nvSpPr>
            <p:spPr bwMode="auto">
              <a:xfrm rot="10800000">
                <a:off x="5792788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Oval 30"/>
              <p:cNvSpPr>
                <a:spLocks noChangeArrowheads="1"/>
              </p:cNvSpPr>
              <p:nvPr/>
            </p:nvSpPr>
            <p:spPr bwMode="auto">
              <a:xfrm rot="10800000">
                <a:off x="62245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" name="Oval 31"/>
              <p:cNvSpPr>
                <a:spLocks noChangeArrowheads="1"/>
              </p:cNvSpPr>
              <p:nvPr/>
            </p:nvSpPr>
            <p:spPr bwMode="auto">
              <a:xfrm rot="10800000">
                <a:off x="5649913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" name="Oval 32"/>
              <p:cNvSpPr>
                <a:spLocks noChangeArrowheads="1"/>
              </p:cNvSpPr>
              <p:nvPr/>
            </p:nvSpPr>
            <p:spPr bwMode="auto">
              <a:xfrm rot="10800000">
                <a:off x="5360988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" name="Oval 33"/>
              <p:cNvSpPr>
                <a:spLocks noChangeArrowheads="1"/>
              </p:cNvSpPr>
              <p:nvPr/>
            </p:nvSpPr>
            <p:spPr bwMode="auto">
              <a:xfrm rot="10800000">
                <a:off x="5216525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" name="Oval 34"/>
              <p:cNvSpPr>
                <a:spLocks noChangeArrowheads="1"/>
              </p:cNvSpPr>
              <p:nvPr/>
            </p:nvSpPr>
            <p:spPr bwMode="auto">
              <a:xfrm rot="10800000">
                <a:off x="50006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" name="Oval 35"/>
              <p:cNvSpPr>
                <a:spLocks noChangeArrowheads="1"/>
              </p:cNvSpPr>
              <p:nvPr/>
            </p:nvSpPr>
            <p:spPr bwMode="auto">
              <a:xfrm rot="10800000">
                <a:off x="48577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Oval 36"/>
              <p:cNvSpPr>
                <a:spLocks noChangeArrowheads="1"/>
              </p:cNvSpPr>
              <p:nvPr/>
            </p:nvSpPr>
            <p:spPr bwMode="auto">
              <a:xfrm rot="10800000">
                <a:off x="47132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" name="Oval 37"/>
              <p:cNvSpPr>
                <a:spLocks noChangeArrowheads="1"/>
              </p:cNvSpPr>
              <p:nvPr/>
            </p:nvSpPr>
            <p:spPr bwMode="auto">
              <a:xfrm rot="10800000">
                <a:off x="43529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" name="Oval 38"/>
              <p:cNvSpPr>
                <a:spLocks noChangeArrowheads="1"/>
              </p:cNvSpPr>
              <p:nvPr/>
            </p:nvSpPr>
            <p:spPr bwMode="auto">
              <a:xfrm rot="10800000">
                <a:off x="420846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" name="Line 47"/>
              <p:cNvSpPr>
                <a:spLocks noChangeShapeType="1"/>
              </p:cNvSpPr>
              <p:nvPr/>
            </p:nvSpPr>
            <p:spPr bwMode="auto">
              <a:xfrm>
                <a:off x="4284663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Line 48"/>
              <p:cNvSpPr>
                <a:spLocks noChangeShapeType="1"/>
              </p:cNvSpPr>
              <p:nvPr/>
            </p:nvSpPr>
            <p:spPr bwMode="auto">
              <a:xfrm>
                <a:off x="2051050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Line 49"/>
              <p:cNvSpPr>
                <a:spLocks noChangeShapeType="1"/>
              </p:cNvSpPr>
              <p:nvPr/>
            </p:nvSpPr>
            <p:spPr bwMode="auto">
              <a:xfrm>
                <a:off x="2555875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Line 50"/>
              <p:cNvSpPr>
                <a:spLocks noChangeShapeType="1"/>
              </p:cNvSpPr>
              <p:nvPr/>
            </p:nvSpPr>
            <p:spPr bwMode="auto">
              <a:xfrm>
                <a:off x="6516688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Line 51"/>
              <p:cNvSpPr>
                <a:spLocks noChangeShapeType="1"/>
              </p:cNvSpPr>
              <p:nvPr/>
            </p:nvSpPr>
            <p:spPr bwMode="auto">
              <a:xfrm>
                <a:off x="5940425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Oval 56"/>
              <p:cNvSpPr>
                <a:spLocks noChangeArrowheads="1"/>
              </p:cNvSpPr>
              <p:nvPr/>
            </p:nvSpPr>
            <p:spPr bwMode="auto">
              <a:xfrm rot="10800000">
                <a:off x="7667625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6" name="Oval 57"/>
              <p:cNvSpPr>
                <a:spLocks noChangeArrowheads="1"/>
              </p:cNvSpPr>
              <p:nvPr/>
            </p:nvSpPr>
            <p:spPr bwMode="auto">
              <a:xfrm rot="10800000">
                <a:off x="7307263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7" name="Oval 58"/>
              <p:cNvSpPr>
                <a:spLocks noChangeArrowheads="1"/>
              </p:cNvSpPr>
              <p:nvPr/>
            </p:nvSpPr>
            <p:spPr bwMode="auto">
              <a:xfrm rot="10800000">
                <a:off x="1401763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8" name="Oval 59"/>
              <p:cNvSpPr>
                <a:spLocks noChangeArrowheads="1"/>
              </p:cNvSpPr>
              <p:nvPr/>
            </p:nvSpPr>
            <p:spPr bwMode="auto">
              <a:xfrm rot="10800000">
                <a:off x="1258888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Simple Plots</a:t>
            </a:r>
            <a:endParaRPr lang="en-US"/>
          </a:p>
        </p:txBody>
      </p:sp>
      <p:sp>
        <p:nvSpPr>
          <p:cNvPr id="2365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475163" cy="4530725"/>
          </a:xfrm>
        </p:spPr>
        <p:txBody>
          <a:bodyPr/>
          <a:lstStyle/>
          <a:p>
            <a:r>
              <a:rPr lang="en-GB"/>
              <a:t>It is very useful to be able to zoom in to examine particular ranges in detail</a:t>
            </a:r>
          </a:p>
          <a:p>
            <a:pPr>
              <a:buFont typeface="Wingdings" pitchFamily="2" charset="2"/>
              <a:buNone/>
            </a:pPr>
            <a:r>
              <a:rPr lang="en-GB"/>
              <a:t>		     BUT</a:t>
            </a:r>
          </a:p>
          <a:p>
            <a:r>
              <a:rPr lang="en-GB"/>
              <a:t>Zooming should reveal more detail, not larger dots!</a:t>
            </a:r>
            <a:endParaRPr lang="en-US"/>
          </a:p>
        </p:txBody>
      </p:sp>
      <p:sp>
        <p:nvSpPr>
          <p:cNvPr id="5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EEC5-19EC-416D-BCAE-03CB07561E28}" type="slidenum">
              <a:rPr lang="en-GB"/>
              <a:pPr/>
              <a:t>7</a:t>
            </a:fld>
            <a:endParaRPr lang="en-GB"/>
          </a:p>
        </p:txBody>
      </p:sp>
      <p:sp>
        <p:nvSpPr>
          <p:cNvPr id="52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236548" name="Line 4"/>
          <p:cNvSpPr>
            <a:spLocks noChangeShapeType="1"/>
          </p:cNvSpPr>
          <p:nvPr/>
        </p:nvSpPr>
        <p:spPr bwMode="auto">
          <a:xfrm>
            <a:off x="5508625" y="2708275"/>
            <a:ext cx="2951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49" name="Line 5"/>
          <p:cNvSpPr>
            <a:spLocks noChangeShapeType="1"/>
          </p:cNvSpPr>
          <p:nvPr/>
        </p:nvSpPr>
        <p:spPr bwMode="auto">
          <a:xfrm>
            <a:off x="5795963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50" name="Line 6"/>
          <p:cNvSpPr>
            <a:spLocks noChangeShapeType="1"/>
          </p:cNvSpPr>
          <p:nvPr/>
        </p:nvSpPr>
        <p:spPr bwMode="auto">
          <a:xfrm>
            <a:off x="8243888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51" name="Text Box 7"/>
          <p:cNvSpPr txBox="1">
            <a:spLocks noChangeArrowheads="1"/>
          </p:cNvSpPr>
          <p:nvPr/>
        </p:nvSpPr>
        <p:spPr bwMode="auto">
          <a:xfrm>
            <a:off x="5559425" y="30686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</a:t>
            </a:r>
            <a:endParaRPr lang="en-US"/>
          </a:p>
        </p:txBody>
      </p:sp>
      <p:sp>
        <p:nvSpPr>
          <p:cNvPr id="236552" name="Text Box 8"/>
          <p:cNvSpPr txBox="1">
            <a:spLocks noChangeArrowheads="1"/>
          </p:cNvSpPr>
          <p:nvPr/>
        </p:nvSpPr>
        <p:spPr bwMode="auto">
          <a:xfrm>
            <a:off x="8008938" y="3089275"/>
            <a:ext cx="43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40</a:t>
            </a:r>
            <a:endParaRPr lang="en-US"/>
          </a:p>
        </p:txBody>
      </p:sp>
      <p:grpSp>
        <p:nvGrpSpPr>
          <p:cNvPr id="236562" name="Group 18"/>
          <p:cNvGrpSpPr>
            <a:grpSpLocks/>
          </p:cNvGrpSpPr>
          <p:nvPr/>
        </p:nvGrpSpPr>
        <p:grpSpPr bwMode="auto">
          <a:xfrm>
            <a:off x="5795963" y="1916113"/>
            <a:ext cx="2592387" cy="288925"/>
            <a:chOff x="2924" y="1704"/>
            <a:chExt cx="816" cy="92"/>
          </a:xfrm>
        </p:grpSpPr>
        <p:sp>
          <p:nvSpPr>
            <p:cNvPr id="236554" name="Oval 10"/>
            <p:cNvSpPr>
              <a:spLocks noChangeArrowheads="1"/>
            </p:cNvSpPr>
            <p:nvPr/>
          </p:nvSpPr>
          <p:spPr bwMode="auto">
            <a:xfrm rot="10800000">
              <a:off x="2924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5" name="Oval 11"/>
            <p:cNvSpPr>
              <a:spLocks noChangeArrowheads="1"/>
            </p:cNvSpPr>
            <p:nvPr/>
          </p:nvSpPr>
          <p:spPr bwMode="auto">
            <a:xfrm rot="10800000">
              <a:off x="3649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6" name="Oval 12"/>
            <p:cNvSpPr>
              <a:spLocks noChangeArrowheads="1"/>
            </p:cNvSpPr>
            <p:nvPr/>
          </p:nvSpPr>
          <p:spPr bwMode="auto">
            <a:xfrm rot="10800000">
              <a:off x="3559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7" name="Oval 13"/>
            <p:cNvSpPr>
              <a:spLocks noChangeArrowheads="1"/>
            </p:cNvSpPr>
            <p:nvPr/>
          </p:nvSpPr>
          <p:spPr bwMode="auto">
            <a:xfrm rot="10800000">
              <a:off x="3377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8" name="Oval 14"/>
            <p:cNvSpPr>
              <a:spLocks noChangeArrowheads="1"/>
            </p:cNvSpPr>
            <p:nvPr/>
          </p:nvSpPr>
          <p:spPr bwMode="auto">
            <a:xfrm rot="10800000">
              <a:off x="3286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9" name="Oval 15"/>
            <p:cNvSpPr>
              <a:spLocks noChangeArrowheads="1"/>
            </p:cNvSpPr>
            <p:nvPr/>
          </p:nvSpPr>
          <p:spPr bwMode="auto">
            <a:xfrm rot="10800000">
              <a:off x="3150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60" name="Oval 16"/>
            <p:cNvSpPr>
              <a:spLocks noChangeArrowheads="1"/>
            </p:cNvSpPr>
            <p:nvPr/>
          </p:nvSpPr>
          <p:spPr bwMode="auto">
            <a:xfrm rot="10800000">
              <a:off x="3060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61" name="Oval 17"/>
            <p:cNvSpPr>
              <a:spLocks noChangeArrowheads="1"/>
            </p:cNvSpPr>
            <p:nvPr/>
          </p:nvSpPr>
          <p:spPr bwMode="auto">
            <a:xfrm rot="10800000">
              <a:off x="2969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6563" name="Line 19"/>
          <p:cNvSpPr>
            <a:spLocks noChangeShapeType="1"/>
          </p:cNvSpPr>
          <p:nvPr/>
        </p:nvSpPr>
        <p:spPr bwMode="auto">
          <a:xfrm>
            <a:off x="5508625" y="5418138"/>
            <a:ext cx="2951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4" name="Line 20"/>
          <p:cNvSpPr>
            <a:spLocks noChangeShapeType="1"/>
          </p:cNvSpPr>
          <p:nvPr/>
        </p:nvSpPr>
        <p:spPr bwMode="auto">
          <a:xfrm>
            <a:off x="5795963" y="54181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5" name="Line 21"/>
          <p:cNvSpPr>
            <a:spLocks noChangeShapeType="1"/>
          </p:cNvSpPr>
          <p:nvPr/>
        </p:nvSpPr>
        <p:spPr bwMode="auto">
          <a:xfrm>
            <a:off x="8243888" y="54181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6" name="Text Box 22"/>
          <p:cNvSpPr txBox="1">
            <a:spLocks noChangeArrowheads="1"/>
          </p:cNvSpPr>
          <p:nvPr/>
        </p:nvSpPr>
        <p:spPr bwMode="auto">
          <a:xfrm>
            <a:off x="5559425" y="57991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</a:t>
            </a:r>
            <a:endParaRPr lang="en-US"/>
          </a:p>
        </p:txBody>
      </p:sp>
      <p:sp>
        <p:nvSpPr>
          <p:cNvPr id="236567" name="Text Box 23"/>
          <p:cNvSpPr txBox="1">
            <a:spLocks noChangeArrowheads="1"/>
          </p:cNvSpPr>
          <p:nvPr/>
        </p:nvSpPr>
        <p:spPr bwMode="auto">
          <a:xfrm>
            <a:off x="8008938" y="57991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40</a:t>
            </a:r>
            <a:endParaRPr lang="en-US"/>
          </a:p>
        </p:txBody>
      </p:sp>
      <p:sp>
        <p:nvSpPr>
          <p:cNvPr id="236569" name="Oval 25"/>
          <p:cNvSpPr>
            <a:spLocks noChangeArrowheads="1"/>
          </p:cNvSpPr>
          <p:nvPr/>
        </p:nvSpPr>
        <p:spPr bwMode="auto">
          <a:xfrm rot="10800000">
            <a:off x="580548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0" name="Oval 26"/>
          <p:cNvSpPr>
            <a:spLocks noChangeArrowheads="1"/>
          </p:cNvSpPr>
          <p:nvPr/>
        </p:nvSpPr>
        <p:spPr bwMode="auto">
          <a:xfrm rot="10800000">
            <a:off x="8172450" y="4913313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1" name="Oval 27"/>
          <p:cNvSpPr>
            <a:spLocks noChangeArrowheads="1"/>
          </p:cNvSpPr>
          <p:nvPr/>
        </p:nvSpPr>
        <p:spPr bwMode="auto">
          <a:xfrm rot="10800000">
            <a:off x="789463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2" name="Oval 28"/>
          <p:cNvSpPr>
            <a:spLocks noChangeArrowheads="1"/>
          </p:cNvSpPr>
          <p:nvPr/>
        </p:nvSpPr>
        <p:spPr bwMode="auto">
          <a:xfrm rot="10800000">
            <a:off x="7318375" y="4913313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3" name="Oval 29"/>
          <p:cNvSpPr>
            <a:spLocks noChangeArrowheads="1"/>
          </p:cNvSpPr>
          <p:nvPr/>
        </p:nvSpPr>
        <p:spPr bwMode="auto">
          <a:xfrm rot="10800000">
            <a:off x="7029450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4" name="Oval 30"/>
          <p:cNvSpPr>
            <a:spLocks noChangeArrowheads="1"/>
          </p:cNvSpPr>
          <p:nvPr/>
        </p:nvSpPr>
        <p:spPr bwMode="auto">
          <a:xfrm rot="10800000">
            <a:off x="6662738" y="4913313"/>
            <a:ext cx="223837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5" name="Oval 31"/>
          <p:cNvSpPr>
            <a:spLocks noChangeArrowheads="1"/>
          </p:cNvSpPr>
          <p:nvPr/>
        </p:nvSpPr>
        <p:spPr bwMode="auto">
          <a:xfrm rot="10800000">
            <a:off x="6373813" y="4913313"/>
            <a:ext cx="223837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6" name="Oval 32"/>
          <p:cNvSpPr>
            <a:spLocks noChangeArrowheads="1"/>
          </p:cNvSpPr>
          <p:nvPr/>
        </p:nvSpPr>
        <p:spPr bwMode="auto">
          <a:xfrm rot="10800000">
            <a:off x="602138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7" name="Line 33"/>
          <p:cNvSpPr>
            <a:spLocks noChangeShapeType="1"/>
          </p:cNvSpPr>
          <p:nvPr/>
        </p:nvSpPr>
        <p:spPr bwMode="auto">
          <a:xfrm>
            <a:off x="6284913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78" name="Line 34"/>
          <p:cNvSpPr>
            <a:spLocks noChangeShapeType="1"/>
          </p:cNvSpPr>
          <p:nvPr/>
        </p:nvSpPr>
        <p:spPr bwMode="auto">
          <a:xfrm>
            <a:off x="6773863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79" name="Line 35"/>
          <p:cNvSpPr>
            <a:spLocks noChangeShapeType="1"/>
          </p:cNvSpPr>
          <p:nvPr/>
        </p:nvSpPr>
        <p:spPr bwMode="auto">
          <a:xfrm>
            <a:off x="7264400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80" name="Line 36"/>
          <p:cNvSpPr>
            <a:spLocks noChangeShapeType="1"/>
          </p:cNvSpPr>
          <p:nvPr/>
        </p:nvSpPr>
        <p:spPr bwMode="auto">
          <a:xfrm>
            <a:off x="7753350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82" name="Text Box 38"/>
          <p:cNvSpPr txBox="1">
            <a:spLocks noChangeArrowheads="1"/>
          </p:cNvSpPr>
          <p:nvPr/>
        </p:nvSpPr>
        <p:spPr bwMode="auto">
          <a:xfrm rot="16200000">
            <a:off x="5549107" y="4296568"/>
            <a:ext cx="717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Saab</a:t>
            </a:r>
            <a:endParaRPr lang="en-US"/>
          </a:p>
        </p:txBody>
      </p:sp>
      <p:sp>
        <p:nvSpPr>
          <p:cNvPr id="236583" name="Text Box 39"/>
          <p:cNvSpPr txBox="1">
            <a:spLocks noChangeArrowheads="1"/>
          </p:cNvSpPr>
          <p:nvPr/>
        </p:nvSpPr>
        <p:spPr bwMode="auto">
          <a:xfrm rot="16200000">
            <a:off x="5752307" y="4287043"/>
            <a:ext cx="742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BMW</a:t>
            </a:r>
            <a:endParaRPr lang="en-US"/>
          </a:p>
        </p:txBody>
      </p:sp>
      <p:sp>
        <p:nvSpPr>
          <p:cNvPr id="236584" name="Text Box 40"/>
          <p:cNvSpPr txBox="1">
            <a:spLocks noChangeArrowheads="1"/>
          </p:cNvSpPr>
          <p:nvPr/>
        </p:nvSpPr>
        <p:spPr bwMode="auto">
          <a:xfrm rot="16200000">
            <a:off x="7887494" y="4263232"/>
            <a:ext cx="79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Rover</a:t>
            </a:r>
            <a:endParaRPr lang="en-US"/>
          </a:p>
        </p:txBody>
      </p:sp>
      <p:sp>
        <p:nvSpPr>
          <p:cNvPr id="236585" name="Text Box 41"/>
          <p:cNvSpPr txBox="1">
            <a:spLocks noChangeArrowheads="1"/>
          </p:cNvSpPr>
          <p:nvPr/>
        </p:nvSpPr>
        <p:spPr bwMode="auto">
          <a:xfrm rot="16200000">
            <a:off x="6393657" y="4244181"/>
            <a:ext cx="755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Volvo</a:t>
            </a:r>
            <a:endParaRPr lang="en-US"/>
          </a:p>
        </p:txBody>
      </p:sp>
      <p:sp>
        <p:nvSpPr>
          <p:cNvPr id="236586" name="Text Box 42"/>
          <p:cNvSpPr txBox="1">
            <a:spLocks noChangeArrowheads="1"/>
          </p:cNvSpPr>
          <p:nvPr/>
        </p:nvSpPr>
        <p:spPr bwMode="auto">
          <a:xfrm rot="16200000">
            <a:off x="6760369" y="4287044"/>
            <a:ext cx="742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BMW</a:t>
            </a:r>
            <a:endParaRPr lang="en-US"/>
          </a:p>
        </p:txBody>
      </p:sp>
      <p:sp>
        <p:nvSpPr>
          <p:cNvPr id="236587" name="Text Box 43"/>
          <p:cNvSpPr txBox="1">
            <a:spLocks noChangeArrowheads="1"/>
          </p:cNvSpPr>
          <p:nvPr/>
        </p:nvSpPr>
        <p:spPr bwMode="auto">
          <a:xfrm rot="16200000">
            <a:off x="7022307" y="4261643"/>
            <a:ext cx="793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Rover</a:t>
            </a:r>
            <a:endParaRPr lang="en-US"/>
          </a:p>
        </p:txBody>
      </p:sp>
      <p:sp>
        <p:nvSpPr>
          <p:cNvPr id="236588" name="Text Box 44"/>
          <p:cNvSpPr txBox="1">
            <a:spLocks noChangeArrowheads="1"/>
          </p:cNvSpPr>
          <p:nvPr/>
        </p:nvSpPr>
        <p:spPr bwMode="auto">
          <a:xfrm rot="16200000">
            <a:off x="6138069" y="4283869"/>
            <a:ext cx="69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Merc</a:t>
            </a:r>
            <a:endParaRPr lang="en-US"/>
          </a:p>
        </p:txBody>
      </p:sp>
      <p:sp>
        <p:nvSpPr>
          <p:cNvPr id="236589" name="Text Box 45"/>
          <p:cNvSpPr txBox="1">
            <a:spLocks noChangeArrowheads="1"/>
          </p:cNvSpPr>
          <p:nvPr/>
        </p:nvSpPr>
        <p:spPr bwMode="auto">
          <a:xfrm rot="16200000">
            <a:off x="7617619" y="4244182"/>
            <a:ext cx="755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Volvo</a:t>
            </a:r>
            <a:endParaRPr lang="en-US"/>
          </a:p>
        </p:txBody>
      </p:sp>
      <p:sp>
        <p:nvSpPr>
          <p:cNvPr id="236590" name="Text Box 46"/>
          <p:cNvSpPr txBox="1">
            <a:spLocks noChangeArrowheads="1"/>
          </p:cNvSpPr>
          <p:nvPr/>
        </p:nvSpPr>
        <p:spPr bwMode="auto">
          <a:xfrm>
            <a:off x="6084888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32</a:t>
            </a:r>
            <a:endParaRPr lang="en-US" sz="1400"/>
          </a:p>
        </p:txBody>
      </p:sp>
      <p:sp>
        <p:nvSpPr>
          <p:cNvPr id="236591" name="Text Box 47"/>
          <p:cNvSpPr txBox="1">
            <a:spLocks noChangeArrowheads="1"/>
          </p:cNvSpPr>
          <p:nvPr/>
        </p:nvSpPr>
        <p:spPr bwMode="auto">
          <a:xfrm>
            <a:off x="6588125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34</a:t>
            </a:r>
            <a:endParaRPr lang="en-US" sz="1400"/>
          </a:p>
        </p:txBody>
      </p:sp>
      <p:sp>
        <p:nvSpPr>
          <p:cNvPr id="236592" name="Text Box 48"/>
          <p:cNvSpPr txBox="1">
            <a:spLocks noChangeArrowheads="1"/>
          </p:cNvSpPr>
          <p:nvPr/>
        </p:nvSpPr>
        <p:spPr bwMode="auto">
          <a:xfrm>
            <a:off x="7092950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36</a:t>
            </a:r>
            <a:endParaRPr lang="en-US" sz="1400"/>
          </a:p>
        </p:txBody>
      </p:sp>
      <p:sp>
        <p:nvSpPr>
          <p:cNvPr id="236593" name="Text Box 49"/>
          <p:cNvSpPr txBox="1">
            <a:spLocks noChangeArrowheads="1"/>
          </p:cNvSpPr>
          <p:nvPr/>
        </p:nvSpPr>
        <p:spPr bwMode="auto">
          <a:xfrm>
            <a:off x="7596188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38</a:t>
            </a:r>
            <a:endParaRPr lang="en-US" sz="1400"/>
          </a:p>
        </p:txBody>
      </p:sp>
      <p:sp>
        <p:nvSpPr>
          <p:cNvPr id="236594" name="Line 50"/>
          <p:cNvSpPr>
            <a:spLocks noChangeShapeType="1"/>
          </p:cNvSpPr>
          <p:nvPr/>
        </p:nvSpPr>
        <p:spPr bwMode="auto">
          <a:xfrm>
            <a:off x="6011863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5" name="Line 51"/>
          <p:cNvSpPr>
            <a:spLocks noChangeShapeType="1"/>
          </p:cNvSpPr>
          <p:nvPr/>
        </p:nvSpPr>
        <p:spPr bwMode="auto">
          <a:xfrm>
            <a:off x="6516688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6" name="Line 52"/>
          <p:cNvSpPr>
            <a:spLocks noChangeShapeType="1"/>
          </p:cNvSpPr>
          <p:nvPr/>
        </p:nvSpPr>
        <p:spPr bwMode="auto">
          <a:xfrm>
            <a:off x="7019925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7" name="Line 53"/>
          <p:cNvSpPr>
            <a:spLocks noChangeShapeType="1"/>
          </p:cNvSpPr>
          <p:nvPr/>
        </p:nvSpPr>
        <p:spPr bwMode="auto">
          <a:xfrm>
            <a:off x="7524750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8" name="Line 54"/>
          <p:cNvSpPr>
            <a:spLocks noChangeShapeType="1"/>
          </p:cNvSpPr>
          <p:nvPr/>
        </p:nvSpPr>
        <p:spPr bwMode="auto">
          <a:xfrm>
            <a:off x="8027988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Bivariate Data</a:t>
            </a:r>
            <a:endParaRPr lang="en-US"/>
          </a:p>
        </p:txBody>
      </p:sp>
      <p:sp>
        <p:nvSpPr>
          <p:cNvPr id="238596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3400420" cy="4983179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Bivariate</a:t>
            </a:r>
            <a:r>
              <a:rPr lang="en-GB" sz="2400" dirty="0"/>
              <a:t> data is often displayed using a two dimensional plot of one variable against the other</a:t>
            </a:r>
          </a:p>
          <a:p>
            <a:endParaRPr lang="en-GB" sz="2400" dirty="0" smtClean="0"/>
          </a:p>
          <a:p>
            <a:r>
              <a:rPr lang="en-GB" sz="2400" dirty="0" smtClean="0"/>
              <a:t>Such </a:t>
            </a:r>
            <a:r>
              <a:rPr lang="en-GB" sz="2400" i="1" dirty="0"/>
              <a:t>scatterplots</a:t>
            </a:r>
            <a:r>
              <a:rPr lang="en-GB" sz="2400" dirty="0"/>
              <a:t> allow us to easily identify</a:t>
            </a:r>
          </a:p>
          <a:p>
            <a:pPr lvl="1"/>
            <a:r>
              <a:rPr lang="en-GB" sz="2400" dirty="0"/>
              <a:t>Global trends</a:t>
            </a:r>
          </a:p>
          <a:p>
            <a:pPr lvl="1"/>
            <a:r>
              <a:rPr lang="en-GB" sz="2400" dirty="0"/>
              <a:t>Trade-offs</a:t>
            </a:r>
          </a:p>
          <a:p>
            <a:pPr lvl="1"/>
            <a:r>
              <a:rPr lang="en-GB" sz="2400" dirty="0"/>
              <a:t>Outliers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96AF-A04C-49AC-826E-0930DC9F4564}" type="slidenum">
              <a:rPr lang="en-GB"/>
              <a:pPr/>
              <a:t>8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4000496" y="1428736"/>
            <a:ext cx="4611687" cy="4221162"/>
            <a:chOff x="1979613" y="1700213"/>
            <a:chExt cx="4611687" cy="4221162"/>
          </a:xfrm>
        </p:grpSpPr>
        <p:sp>
          <p:nvSpPr>
            <p:cNvPr id="8" name="Rectangle 4"/>
            <p:cNvSpPr>
              <a:spLocks noChangeArrowheads="1"/>
            </p:cNvSpPr>
            <p:nvPr/>
          </p:nvSpPr>
          <p:spPr bwMode="auto">
            <a:xfrm>
              <a:off x="2778125" y="1916113"/>
              <a:ext cx="3384550" cy="33845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Line 5"/>
            <p:cNvSpPr>
              <a:spLocks noChangeShapeType="1"/>
            </p:cNvSpPr>
            <p:nvPr/>
          </p:nvSpPr>
          <p:spPr bwMode="auto">
            <a:xfrm flipV="1">
              <a:off x="447040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6"/>
            <p:cNvSpPr>
              <a:spLocks noChangeShapeType="1"/>
            </p:cNvSpPr>
            <p:nvPr/>
          </p:nvSpPr>
          <p:spPr bwMode="auto">
            <a:xfrm flipV="1">
              <a:off x="3341688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7"/>
            <p:cNvSpPr>
              <a:spLocks noChangeShapeType="1"/>
            </p:cNvSpPr>
            <p:nvPr/>
          </p:nvSpPr>
          <p:spPr bwMode="auto">
            <a:xfrm flipV="1">
              <a:off x="390525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 flipV="1">
              <a:off x="55975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V="1">
              <a:off x="5033963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 flipV="1">
              <a:off x="616267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 flipV="1">
              <a:off x="27781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778125" y="19161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6"/>
            <p:cNvSpPr>
              <a:spLocks noChangeShapeType="1"/>
            </p:cNvSpPr>
            <p:nvPr/>
          </p:nvSpPr>
          <p:spPr bwMode="auto">
            <a:xfrm>
              <a:off x="2778125" y="530066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778125" y="3608388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18"/>
            <p:cNvSpPr>
              <a:spLocks noChangeShapeType="1"/>
            </p:cNvSpPr>
            <p:nvPr/>
          </p:nvSpPr>
          <p:spPr bwMode="auto">
            <a:xfrm>
              <a:off x="2776538" y="3043238"/>
              <a:ext cx="1444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778125" y="2479675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Line 21"/>
            <p:cNvSpPr>
              <a:spLocks noChangeShapeType="1"/>
            </p:cNvSpPr>
            <p:nvPr/>
          </p:nvSpPr>
          <p:spPr bwMode="auto">
            <a:xfrm>
              <a:off x="2778125" y="4171950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22"/>
            <p:cNvSpPr>
              <a:spLocks noChangeShapeType="1"/>
            </p:cNvSpPr>
            <p:nvPr/>
          </p:nvSpPr>
          <p:spPr bwMode="auto">
            <a:xfrm>
              <a:off x="2778125" y="47355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Oval 23"/>
            <p:cNvSpPr>
              <a:spLocks noChangeArrowheads="1"/>
            </p:cNvSpPr>
            <p:nvPr/>
          </p:nvSpPr>
          <p:spPr bwMode="auto">
            <a:xfrm>
              <a:off x="5729288" y="18430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4"/>
            <p:cNvSpPr>
              <a:spLocks noChangeArrowheads="1"/>
            </p:cNvSpPr>
            <p:nvPr/>
          </p:nvSpPr>
          <p:spPr bwMode="auto">
            <a:xfrm>
              <a:off x="3281363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5"/>
            <p:cNvSpPr>
              <a:spLocks noChangeArrowheads="1"/>
            </p:cNvSpPr>
            <p:nvPr/>
          </p:nvSpPr>
          <p:spPr bwMode="auto">
            <a:xfrm>
              <a:off x="52260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6"/>
            <p:cNvSpPr>
              <a:spLocks noChangeArrowheads="1"/>
            </p:cNvSpPr>
            <p:nvPr/>
          </p:nvSpPr>
          <p:spPr bwMode="auto">
            <a:xfrm>
              <a:off x="54419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27"/>
            <p:cNvSpPr>
              <a:spLocks noChangeArrowheads="1"/>
            </p:cNvSpPr>
            <p:nvPr/>
          </p:nvSpPr>
          <p:spPr bwMode="auto">
            <a:xfrm>
              <a:off x="5945188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28"/>
            <p:cNvSpPr>
              <a:spLocks noChangeArrowheads="1"/>
            </p:cNvSpPr>
            <p:nvPr/>
          </p:nvSpPr>
          <p:spPr bwMode="auto">
            <a:xfrm>
              <a:off x="57292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29"/>
            <p:cNvSpPr>
              <a:spLocks noChangeArrowheads="1"/>
            </p:cNvSpPr>
            <p:nvPr/>
          </p:nvSpPr>
          <p:spPr bwMode="auto">
            <a:xfrm>
              <a:off x="54419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30"/>
            <p:cNvSpPr>
              <a:spLocks noChangeArrowheads="1"/>
            </p:cNvSpPr>
            <p:nvPr/>
          </p:nvSpPr>
          <p:spPr bwMode="auto">
            <a:xfrm>
              <a:off x="5370513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31"/>
            <p:cNvSpPr>
              <a:spLocks noChangeArrowheads="1"/>
            </p:cNvSpPr>
            <p:nvPr/>
          </p:nvSpPr>
          <p:spPr bwMode="auto">
            <a:xfrm>
              <a:off x="47942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2"/>
            <p:cNvSpPr>
              <a:spLocks noChangeArrowheads="1"/>
            </p:cNvSpPr>
            <p:nvPr/>
          </p:nvSpPr>
          <p:spPr bwMode="auto">
            <a:xfrm>
              <a:off x="46497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3"/>
            <p:cNvSpPr>
              <a:spLocks noChangeArrowheads="1"/>
            </p:cNvSpPr>
            <p:nvPr/>
          </p:nvSpPr>
          <p:spPr bwMode="auto">
            <a:xfrm>
              <a:off x="44338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4"/>
            <p:cNvSpPr>
              <a:spLocks noChangeArrowheads="1"/>
            </p:cNvSpPr>
            <p:nvPr/>
          </p:nvSpPr>
          <p:spPr bwMode="auto">
            <a:xfrm>
              <a:off x="37861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5"/>
            <p:cNvSpPr>
              <a:spLocks noChangeArrowheads="1"/>
            </p:cNvSpPr>
            <p:nvPr/>
          </p:nvSpPr>
          <p:spPr bwMode="auto">
            <a:xfrm>
              <a:off x="58737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6"/>
            <p:cNvSpPr>
              <a:spLocks noChangeArrowheads="1"/>
            </p:cNvSpPr>
            <p:nvPr/>
          </p:nvSpPr>
          <p:spPr bwMode="auto">
            <a:xfrm>
              <a:off x="57292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37"/>
            <p:cNvSpPr>
              <a:spLocks noChangeArrowheads="1"/>
            </p:cNvSpPr>
            <p:nvPr/>
          </p:nvSpPr>
          <p:spPr bwMode="auto">
            <a:xfrm>
              <a:off x="5370513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38"/>
            <p:cNvSpPr>
              <a:spLocks noChangeArrowheads="1"/>
            </p:cNvSpPr>
            <p:nvPr/>
          </p:nvSpPr>
          <p:spPr bwMode="auto">
            <a:xfrm>
              <a:off x="50101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39"/>
            <p:cNvSpPr>
              <a:spLocks noChangeArrowheads="1"/>
            </p:cNvSpPr>
            <p:nvPr/>
          </p:nvSpPr>
          <p:spPr bwMode="auto">
            <a:xfrm>
              <a:off x="48656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40"/>
            <p:cNvSpPr>
              <a:spLocks noChangeArrowheads="1"/>
            </p:cNvSpPr>
            <p:nvPr/>
          </p:nvSpPr>
          <p:spPr bwMode="auto">
            <a:xfrm>
              <a:off x="47212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41"/>
            <p:cNvSpPr>
              <a:spLocks noChangeArrowheads="1"/>
            </p:cNvSpPr>
            <p:nvPr/>
          </p:nvSpPr>
          <p:spPr bwMode="auto">
            <a:xfrm>
              <a:off x="44338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2"/>
            <p:cNvSpPr>
              <a:spLocks noChangeArrowheads="1"/>
            </p:cNvSpPr>
            <p:nvPr/>
          </p:nvSpPr>
          <p:spPr bwMode="auto">
            <a:xfrm>
              <a:off x="42894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3"/>
            <p:cNvSpPr>
              <a:spLocks noChangeArrowheads="1"/>
            </p:cNvSpPr>
            <p:nvPr/>
          </p:nvSpPr>
          <p:spPr bwMode="auto">
            <a:xfrm>
              <a:off x="580231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Oval 44"/>
            <p:cNvSpPr>
              <a:spLocks noChangeArrowheads="1"/>
            </p:cNvSpPr>
            <p:nvPr/>
          </p:nvSpPr>
          <p:spPr bwMode="auto">
            <a:xfrm>
              <a:off x="4649788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" name="Oval 45"/>
            <p:cNvSpPr>
              <a:spLocks noChangeArrowheads="1"/>
            </p:cNvSpPr>
            <p:nvPr/>
          </p:nvSpPr>
          <p:spPr bwMode="auto">
            <a:xfrm>
              <a:off x="4362450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Oval 46"/>
            <p:cNvSpPr>
              <a:spLocks noChangeArrowheads="1"/>
            </p:cNvSpPr>
            <p:nvPr/>
          </p:nvSpPr>
          <p:spPr bwMode="auto">
            <a:xfrm>
              <a:off x="41449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Oval 47"/>
            <p:cNvSpPr>
              <a:spLocks noChangeArrowheads="1"/>
            </p:cNvSpPr>
            <p:nvPr/>
          </p:nvSpPr>
          <p:spPr bwMode="auto">
            <a:xfrm>
              <a:off x="39290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Oval 48"/>
            <p:cNvSpPr>
              <a:spLocks noChangeArrowheads="1"/>
            </p:cNvSpPr>
            <p:nvPr/>
          </p:nvSpPr>
          <p:spPr bwMode="auto">
            <a:xfrm>
              <a:off x="37131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Oval 49"/>
            <p:cNvSpPr>
              <a:spLocks noChangeArrowheads="1"/>
            </p:cNvSpPr>
            <p:nvPr/>
          </p:nvSpPr>
          <p:spPr bwMode="auto">
            <a:xfrm>
              <a:off x="3425825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50"/>
            <p:cNvSpPr>
              <a:spLocks noChangeArrowheads="1"/>
            </p:cNvSpPr>
            <p:nvPr/>
          </p:nvSpPr>
          <p:spPr bwMode="auto">
            <a:xfrm>
              <a:off x="34972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Oval 51"/>
            <p:cNvSpPr>
              <a:spLocks noChangeArrowheads="1"/>
            </p:cNvSpPr>
            <p:nvPr/>
          </p:nvSpPr>
          <p:spPr bwMode="auto">
            <a:xfrm>
              <a:off x="33543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Oval 52"/>
            <p:cNvSpPr>
              <a:spLocks noChangeArrowheads="1"/>
            </p:cNvSpPr>
            <p:nvPr/>
          </p:nvSpPr>
          <p:spPr bwMode="auto">
            <a:xfrm>
              <a:off x="3209925" y="46529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3" name="Oval 53"/>
            <p:cNvSpPr>
              <a:spLocks noChangeArrowheads="1"/>
            </p:cNvSpPr>
            <p:nvPr/>
          </p:nvSpPr>
          <p:spPr bwMode="auto">
            <a:xfrm>
              <a:off x="30654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" name="Oval 54"/>
            <p:cNvSpPr>
              <a:spLocks noChangeArrowheads="1"/>
            </p:cNvSpPr>
            <p:nvPr/>
          </p:nvSpPr>
          <p:spPr bwMode="auto">
            <a:xfrm>
              <a:off x="37131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Text Box 55"/>
            <p:cNvSpPr txBox="1">
              <a:spLocks noChangeArrowheads="1"/>
            </p:cNvSpPr>
            <p:nvPr/>
          </p:nvSpPr>
          <p:spPr bwMode="auto">
            <a:xfrm>
              <a:off x="2417763" y="45799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</a:t>
              </a:r>
              <a:endParaRPr lang="en-US"/>
            </a:p>
          </p:txBody>
        </p:sp>
        <p:sp>
          <p:nvSpPr>
            <p:cNvPr id="56" name="Text Box 56"/>
            <p:cNvSpPr txBox="1">
              <a:spLocks noChangeArrowheads="1"/>
            </p:cNvSpPr>
            <p:nvPr/>
          </p:nvSpPr>
          <p:spPr bwMode="auto">
            <a:xfrm>
              <a:off x="2417763" y="400526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</a:t>
              </a:r>
              <a:endParaRPr lang="en-US"/>
            </a:p>
          </p:txBody>
        </p:sp>
        <p:sp>
          <p:nvSpPr>
            <p:cNvPr id="57" name="Text Box 57"/>
            <p:cNvSpPr txBox="1">
              <a:spLocks noChangeArrowheads="1"/>
            </p:cNvSpPr>
            <p:nvPr/>
          </p:nvSpPr>
          <p:spPr bwMode="auto">
            <a:xfrm>
              <a:off x="2417763" y="3429000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</a:t>
              </a:r>
              <a:endParaRPr lang="en-US"/>
            </a:p>
          </p:txBody>
        </p:sp>
        <p:sp>
          <p:nvSpPr>
            <p:cNvPr id="58" name="Text Box 58"/>
            <p:cNvSpPr txBox="1">
              <a:spLocks noChangeArrowheads="1"/>
            </p:cNvSpPr>
            <p:nvPr/>
          </p:nvSpPr>
          <p:spPr bwMode="auto">
            <a:xfrm>
              <a:off x="2417763" y="28527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</a:t>
              </a:r>
              <a:endParaRPr lang="en-US"/>
            </a:p>
          </p:txBody>
        </p:sp>
        <p:sp>
          <p:nvSpPr>
            <p:cNvPr id="59" name="Text Box 59"/>
            <p:cNvSpPr txBox="1">
              <a:spLocks noChangeArrowheads="1"/>
            </p:cNvSpPr>
            <p:nvPr/>
          </p:nvSpPr>
          <p:spPr bwMode="auto">
            <a:xfrm>
              <a:off x="2417763" y="22764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</a:t>
              </a:r>
              <a:endParaRPr lang="en-US"/>
            </a:p>
          </p:txBody>
        </p:sp>
        <p:sp>
          <p:nvSpPr>
            <p:cNvPr id="60" name="Text Box 60"/>
            <p:cNvSpPr txBox="1">
              <a:spLocks noChangeArrowheads="1"/>
            </p:cNvSpPr>
            <p:nvPr/>
          </p:nvSpPr>
          <p:spPr bwMode="auto">
            <a:xfrm>
              <a:off x="2417763" y="170021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</a:t>
              </a:r>
              <a:endParaRPr lang="en-US"/>
            </a:p>
          </p:txBody>
        </p:sp>
        <p:sp>
          <p:nvSpPr>
            <p:cNvPr id="61" name="Text Box 61"/>
            <p:cNvSpPr txBox="1">
              <a:spLocks noChangeArrowheads="1"/>
            </p:cNvSpPr>
            <p:nvPr/>
          </p:nvSpPr>
          <p:spPr bwMode="auto">
            <a:xfrm>
              <a:off x="3065463" y="5300663"/>
              <a:ext cx="590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50K</a:t>
              </a:r>
              <a:endParaRPr lang="en-US"/>
            </a:p>
          </p:txBody>
        </p:sp>
        <p:sp>
          <p:nvSpPr>
            <p:cNvPr id="62" name="Text Box 62"/>
            <p:cNvSpPr txBox="1">
              <a:spLocks noChangeArrowheads="1"/>
            </p:cNvSpPr>
            <p:nvPr/>
          </p:nvSpPr>
          <p:spPr bwMode="auto">
            <a:xfrm>
              <a:off x="35702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100K</a:t>
              </a:r>
              <a:endParaRPr lang="en-US"/>
            </a:p>
          </p:txBody>
        </p:sp>
        <p:sp>
          <p:nvSpPr>
            <p:cNvPr id="63" name="Text Box 63"/>
            <p:cNvSpPr txBox="1">
              <a:spLocks noChangeArrowheads="1"/>
            </p:cNvSpPr>
            <p:nvPr/>
          </p:nvSpPr>
          <p:spPr bwMode="auto">
            <a:xfrm>
              <a:off x="4144963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150K</a:t>
              </a:r>
              <a:endParaRPr lang="en-US"/>
            </a:p>
          </p:txBody>
        </p:sp>
        <p:sp>
          <p:nvSpPr>
            <p:cNvPr id="64" name="Text Box 64"/>
            <p:cNvSpPr txBox="1">
              <a:spLocks noChangeArrowheads="1"/>
            </p:cNvSpPr>
            <p:nvPr/>
          </p:nvSpPr>
          <p:spPr bwMode="auto">
            <a:xfrm>
              <a:off x="4721225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200K</a:t>
              </a:r>
              <a:endParaRPr lang="en-US"/>
            </a:p>
          </p:txBody>
        </p:sp>
        <p:sp>
          <p:nvSpPr>
            <p:cNvPr id="65" name="Text Box 65"/>
            <p:cNvSpPr txBox="1">
              <a:spLocks noChangeArrowheads="1"/>
            </p:cNvSpPr>
            <p:nvPr/>
          </p:nvSpPr>
          <p:spPr bwMode="auto">
            <a:xfrm>
              <a:off x="52974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250K</a:t>
              </a:r>
              <a:endParaRPr lang="en-US"/>
            </a:p>
          </p:txBody>
        </p:sp>
        <p:sp>
          <p:nvSpPr>
            <p:cNvPr id="66" name="Text Box 66"/>
            <p:cNvSpPr txBox="1">
              <a:spLocks noChangeArrowheads="1"/>
            </p:cNvSpPr>
            <p:nvPr/>
          </p:nvSpPr>
          <p:spPr bwMode="auto">
            <a:xfrm>
              <a:off x="5873750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300K</a:t>
              </a:r>
              <a:endParaRPr lang="en-US"/>
            </a:p>
          </p:txBody>
        </p:sp>
        <p:sp>
          <p:nvSpPr>
            <p:cNvPr id="67" name="Text Box 67"/>
            <p:cNvSpPr txBox="1">
              <a:spLocks noChangeArrowheads="1"/>
            </p:cNvSpPr>
            <p:nvPr/>
          </p:nvSpPr>
          <p:spPr bwMode="auto">
            <a:xfrm>
              <a:off x="3956050" y="5554663"/>
              <a:ext cx="10477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£)</a:t>
              </a:r>
            </a:p>
          </p:txBody>
        </p:sp>
        <p:sp>
          <p:nvSpPr>
            <p:cNvPr id="68" name="Text Box 68"/>
            <p:cNvSpPr txBox="1">
              <a:spLocks noChangeArrowheads="1"/>
            </p:cNvSpPr>
            <p:nvPr/>
          </p:nvSpPr>
          <p:spPr bwMode="auto">
            <a:xfrm rot="16200000">
              <a:off x="985044" y="3436144"/>
              <a:ext cx="23558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Number of Bedrooms</a:t>
              </a:r>
              <a:endParaRPr lang="en-US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Bivariate Data</a:t>
            </a:r>
            <a:endParaRPr lang="en-US"/>
          </a:p>
        </p:txBody>
      </p:sp>
      <p:sp>
        <p:nvSpPr>
          <p:cNvPr id="2426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If we can control one variable and therefore group the data then we can create a display of multiple boxplots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This makes it easy to make comparisons of aggregate measures between groups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This is beginning to look a bit like a histogram…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8A94F-EE2D-41DE-A42D-ED288D991E38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Multiple Boxplot</a:t>
            </a: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19289-629F-489D-BFB4-20DC0E383F51}" type="slidenum">
              <a:rPr lang="en-GB"/>
              <a:pPr/>
              <a:t>10</a:t>
            </a:fld>
            <a:endParaRPr lang="en-GB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pic>
        <p:nvPicPr>
          <p:cNvPr id="24371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377950"/>
            <a:ext cx="609600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Histograms</a:t>
            </a:r>
            <a:endParaRPr lang="en-US"/>
          </a:p>
        </p:txBody>
      </p:sp>
      <p:sp>
        <p:nvSpPr>
          <p:cNvPr id="245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Histograms can also be used to show categorised bivariate data</a:t>
            </a:r>
          </a:p>
          <a:p>
            <a:r>
              <a:rPr lang="en-GB"/>
              <a:t>Simple histograms are of limited use, but we can extend their usefulness by making them interactive</a:t>
            </a:r>
          </a:p>
          <a:p>
            <a:r>
              <a:rPr lang="en-GB"/>
              <a:t>With two histograms we can show how the data in one histogram is related to the data in the other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62AD8-6846-4B7C-BA84-C92B395ECA0C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BF3B0-19C7-4BC0-AC58-9F293BAEB364}" type="slidenum">
              <a:rPr lang="en-GB"/>
              <a:pPr/>
              <a:t>12</a:t>
            </a:fld>
            <a:endParaRPr lang="en-GB"/>
          </a:p>
        </p:txBody>
      </p:sp>
      <p:sp>
        <p:nvSpPr>
          <p:cNvPr id="246788" name="Rectangle 4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89" name="Rectangle 5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1" name="Rectangle 7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2" name="Rectangle 8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3" name="Rectangle 9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4" name="Text Box 10"/>
          <p:cNvSpPr txBox="1">
            <a:spLocks noChangeArrowheads="1"/>
          </p:cNvSpPr>
          <p:nvPr/>
        </p:nvSpPr>
        <p:spPr bwMode="auto">
          <a:xfrm>
            <a:off x="1952625" y="5084763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6795" name="Rectangle 11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6" name="Rectangle 12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8" name="Rectangle 14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9" name="Rectangle 15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0" name="Rectangle 16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1" name="Rectangle 17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2" name="Rectangle 18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3" name="Rectangle 19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4" name="Text Box 20"/>
          <p:cNvSpPr txBox="1">
            <a:spLocks noChangeArrowheads="1"/>
          </p:cNvSpPr>
          <p:nvPr/>
        </p:nvSpPr>
        <p:spPr bwMode="auto">
          <a:xfrm>
            <a:off x="5559425" y="5084763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A1191-87A4-4DBB-9DD7-B320B5AF4624}" type="slidenum">
              <a:rPr lang="en-GB"/>
              <a:pPr/>
              <a:t>13</a:t>
            </a:fld>
            <a:endParaRPr lang="en-GB"/>
          </a:p>
        </p:txBody>
      </p:sp>
      <p:sp>
        <p:nvSpPr>
          <p:cNvPr id="247810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1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2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5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6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7817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8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9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0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1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2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3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4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5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6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7827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8" name="Rectangle 20"/>
          <p:cNvSpPr>
            <a:spLocks noChangeArrowheads="1"/>
          </p:cNvSpPr>
          <p:nvPr/>
        </p:nvSpPr>
        <p:spPr bwMode="auto">
          <a:xfrm>
            <a:off x="1835150" y="5300663"/>
            <a:ext cx="1081088" cy="288925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9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0" name="AutoShape 22"/>
          <p:cNvSpPr>
            <a:spLocks noChangeArrowheads="1"/>
          </p:cNvSpPr>
          <p:nvPr/>
        </p:nvSpPr>
        <p:spPr bwMode="auto">
          <a:xfrm rot="5400000" flipH="1">
            <a:off x="2843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1" name="AutoShape 23"/>
          <p:cNvSpPr>
            <a:spLocks noChangeArrowheads="1"/>
          </p:cNvSpPr>
          <p:nvPr/>
        </p:nvSpPr>
        <p:spPr bwMode="auto">
          <a:xfrm rot="5400000" flipH="1">
            <a:off x="7669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2" name="AutoShape 24"/>
          <p:cNvSpPr>
            <a:spLocks noChangeArrowheads="1"/>
          </p:cNvSpPr>
          <p:nvPr/>
        </p:nvSpPr>
        <p:spPr bwMode="auto">
          <a:xfrm rot="16200000">
            <a:off x="428466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3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4" name="Rectangle 26"/>
          <p:cNvSpPr>
            <a:spLocks noChangeArrowheads="1"/>
          </p:cNvSpPr>
          <p:nvPr/>
        </p:nvSpPr>
        <p:spPr bwMode="auto">
          <a:xfrm>
            <a:off x="4500563" y="3429000"/>
            <a:ext cx="358775" cy="15843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5" name="Rectangle 27"/>
          <p:cNvSpPr>
            <a:spLocks noChangeArrowheads="1"/>
          </p:cNvSpPr>
          <p:nvPr/>
        </p:nvSpPr>
        <p:spPr bwMode="auto">
          <a:xfrm>
            <a:off x="4859338" y="2708275"/>
            <a:ext cx="360362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6" name="Rectangle 28"/>
          <p:cNvSpPr>
            <a:spLocks noChangeArrowheads="1"/>
          </p:cNvSpPr>
          <p:nvPr/>
        </p:nvSpPr>
        <p:spPr bwMode="auto">
          <a:xfrm>
            <a:off x="5219700" y="3644900"/>
            <a:ext cx="360363" cy="7207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7" name="Rectangle 29"/>
          <p:cNvSpPr>
            <a:spLocks noChangeArrowheads="1"/>
          </p:cNvSpPr>
          <p:nvPr/>
        </p:nvSpPr>
        <p:spPr bwMode="auto">
          <a:xfrm>
            <a:off x="5219700" y="4724400"/>
            <a:ext cx="360363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8" name="Rectangle 30"/>
          <p:cNvSpPr>
            <a:spLocks noChangeArrowheads="1"/>
          </p:cNvSpPr>
          <p:nvPr/>
        </p:nvSpPr>
        <p:spPr bwMode="auto">
          <a:xfrm>
            <a:off x="5580063" y="3213100"/>
            <a:ext cx="360362" cy="863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9" name="Rectangle 31"/>
          <p:cNvSpPr>
            <a:spLocks noChangeArrowheads="1"/>
          </p:cNvSpPr>
          <p:nvPr/>
        </p:nvSpPr>
        <p:spPr bwMode="auto">
          <a:xfrm>
            <a:off x="5940425" y="4365625"/>
            <a:ext cx="360363" cy="35877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0" name="Rectangle 32"/>
          <p:cNvSpPr>
            <a:spLocks noChangeArrowheads="1"/>
          </p:cNvSpPr>
          <p:nvPr/>
        </p:nvSpPr>
        <p:spPr bwMode="auto">
          <a:xfrm>
            <a:off x="5940425" y="3573463"/>
            <a:ext cx="360363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1" name="Rectangle 33"/>
          <p:cNvSpPr>
            <a:spLocks noChangeArrowheads="1"/>
          </p:cNvSpPr>
          <p:nvPr/>
        </p:nvSpPr>
        <p:spPr bwMode="auto">
          <a:xfrm>
            <a:off x="5940425" y="2276475"/>
            <a:ext cx="360363" cy="576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2" name="Rectangle 34"/>
          <p:cNvSpPr>
            <a:spLocks noChangeArrowheads="1"/>
          </p:cNvSpPr>
          <p:nvPr/>
        </p:nvSpPr>
        <p:spPr bwMode="auto">
          <a:xfrm>
            <a:off x="6300788" y="2997200"/>
            <a:ext cx="3587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3" name="Rectangle 35"/>
          <p:cNvSpPr>
            <a:spLocks noChangeArrowheads="1"/>
          </p:cNvSpPr>
          <p:nvPr/>
        </p:nvSpPr>
        <p:spPr bwMode="auto">
          <a:xfrm>
            <a:off x="6659563" y="1412875"/>
            <a:ext cx="360362" cy="12954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4" name="Rectangle 36"/>
          <p:cNvSpPr>
            <a:spLocks noChangeArrowheads="1"/>
          </p:cNvSpPr>
          <p:nvPr/>
        </p:nvSpPr>
        <p:spPr bwMode="auto">
          <a:xfrm>
            <a:off x="6659563" y="3284538"/>
            <a:ext cx="360362" cy="5048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5" name="Rectangle 37"/>
          <p:cNvSpPr>
            <a:spLocks noChangeArrowheads="1"/>
          </p:cNvSpPr>
          <p:nvPr/>
        </p:nvSpPr>
        <p:spPr bwMode="auto">
          <a:xfrm>
            <a:off x="6659563" y="4437063"/>
            <a:ext cx="360362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6" name="Rectangle 38"/>
          <p:cNvSpPr>
            <a:spLocks noChangeArrowheads="1"/>
          </p:cNvSpPr>
          <p:nvPr/>
        </p:nvSpPr>
        <p:spPr bwMode="auto">
          <a:xfrm>
            <a:off x="7019925" y="2997200"/>
            <a:ext cx="36036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7" name="Rectangle 39"/>
          <p:cNvSpPr>
            <a:spLocks noChangeArrowheads="1"/>
          </p:cNvSpPr>
          <p:nvPr/>
        </p:nvSpPr>
        <p:spPr bwMode="auto">
          <a:xfrm>
            <a:off x="7380288" y="3357563"/>
            <a:ext cx="360362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8" name="Rectangle 40"/>
          <p:cNvSpPr>
            <a:spLocks noChangeArrowheads="1"/>
          </p:cNvSpPr>
          <p:nvPr/>
        </p:nvSpPr>
        <p:spPr bwMode="auto">
          <a:xfrm>
            <a:off x="7380288" y="4149725"/>
            <a:ext cx="360362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08C92-B297-4EA1-A6B7-75C839DE32DB}" type="slidenum">
              <a:rPr lang="en-GB"/>
              <a:pPr/>
              <a:t>14</a:t>
            </a:fld>
            <a:endParaRPr lang="en-GB"/>
          </a:p>
        </p:txBody>
      </p:sp>
      <p:sp>
        <p:nvSpPr>
          <p:cNvPr id="248834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6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8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9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0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8841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2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3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4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5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6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7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8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9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0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8851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2" name="Rectangle 20"/>
          <p:cNvSpPr>
            <a:spLocks noChangeArrowheads="1"/>
          </p:cNvSpPr>
          <p:nvPr/>
        </p:nvSpPr>
        <p:spPr bwMode="auto">
          <a:xfrm>
            <a:off x="1835150" y="5300663"/>
            <a:ext cx="1081088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3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4" name="AutoShape 22"/>
          <p:cNvSpPr>
            <a:spLocks noChangeArrowheads="1"/>
          </p:cNvSpPr>
          <p:nvPr/>
        </p:nvSpPr>
        <p:spPr bwMode="auto">
          <a:xfrm rot="5400000" flipH="1">
            <a:off x="2843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5" name="AutoShape 23"/>
          <p:cNvSpPr>
            <a:spLocks noChangeArrowheads="1"/>
          </p:cNvSpPr>
          <p:nvPr/>
        </p:nvSpPr>
        <p:spPr bwMode="auto">
          <a:xfrm rot="5400000" flipH="1">
            <a:off x="7669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6" name="AutoShape 24"/>
          <p:cNvSpPr>
            <a:spLocks noChangeArrowheads="1"/>
          </p:cNvSpPr>
          <p:nvPr/>
        </p:nvSpPr>
        <p:spPr bwMode="auto">
          <a:xfrm rot="16200000">
            <a:off x="428466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7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8" name="Rectangle 26"/>
          <p:cNvSpPr>
            <a:spLocks noChangeArrowheads="1"/>
          </p:cNvSpPr>
          <p:nvPr/>
        </p:nvSpPr>
        <p:spPr bwMode="auto">
          <a:xfrm>
            <a:off x="4500563" y="3429000"/>
            <a:ext cx="358775" cy="15843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9" name="Rectangle 27"/>
          <p:cNvSpPr>
            <a:spLocks noChangeArrowheads="1"/>
          </p:cNvSpPr>
          <p:nvPr/>
        </p:nvSpPr>
        <p:spPr bwMode="auto">
          <a:xfrm>
            <a:off x="4859338" y="4652963"/>
            <a:ext cx="360362" cy="3603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0" name="Rectangle 28"/>
          <p:cNvSpPr>
            <a:spLocks noChangeArrowheads="1"/>
          </p:cNvSpPr>
          <p:nvPr/>
        </p:nvSpPr>
        <p:spPr bwMode="auto">
          <a:xfrm>
            <a:off x="5219700" y="4005263"/>
            <a:ext cx="360363" cy="10080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2" name="Rectangle 30"/>
          <p:cNvSpPr>
            <a:spLocks noChangeArrowheads="1"/>
          </p:cNvSpPr>
          <p:nvPr/>
        </p:nvSpPr>
        <p:spPr bwMode="auto">
          <a:xfrm>
            <a:off x="5580063" y="4149725"/>
            <a:ext cx="360362" cy="863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5" name="Rectangle 33"/>
          <p:cNvSpPr>
            <a:spLocks noChangeArrowheads="1"/>
          </p:cNvSpPr>
          <p:nvPr/>
        </p:nvSpPr>
        <p:spPr bwMode="auto">
          <a:xfrm>
            <a:off x="5940425" y="3789363"/>
            <a:ext cx="360363" cy="12239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6" name="Rectangle 34"/>
          <p:cNvSpPr>
            <a:spLocks noChangeArrowheads="1"/>
          </p:cNvSpPr>
          <p:nvPr/>
        </p:nvSpPr>
        <p:spPr bwMode="auto">
          <a:xfrm>
            <a:off x="6300788" y="3933825"/>
            <a:ext cx="3587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7" name="Rectangle 35"/>
          <p:cNvSpPr>
            <a:spLocks noChangeArrowheads="1"/>
          </p:cNvSpPr>
          <p:nvPr/>
        </p:nvSpPr>
        <p:spPr bwMode="auto">
          <a:xfrm>
            <a:off x="6659563" y="2925763"/>
            <a:ext cx="360362" cy="20875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70" name="Rectangle 38"/>
          <p:cNvSpPr>
            <a:spLocks noChangeArrowheads="1"/>
          </p:cNvSpPr>
          <p:nvPr/>
        </p:nvSpPr>
        <p:spPr bwMode="auto">
          <a:xfrm>
            <a:off x="7019925" y="4365625"/>
            <a:ext cx="36036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71" name="Rectangle 39"/>
          <p:cNvSpPr>
            <a:spLocks noChangeArrowheads="1"/>
          </p:cNvSpPr>
          <p:nvPr/>
        </p:nvSpPr>
        <p:spPr bwMode="auto">
          <a:xfrm>
            <a:off x="7380288" y="4510088"/>
            <a:ext cx="360362" cy="5032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152F-5F42-4C6D-A462-6BF22A982760}" type="slidenum">
              <a:rPr lang="en-GB"/>
              <a:pPr/>
              <a:t>15</a:t>
            </a:fld>
            <a:endParaRPr lang="en-GB"/>
          </a:p>
        </p:txBody>
      </p:sp>
      <p:sp>
        <p:nvSpPr>
          <p:cNvPr id="249881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8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9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0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1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2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3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4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9865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6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7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8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9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0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1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2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3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4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9875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6" name="Rectangle 20"/>
          <p:cNvSpPr>
            <a:spLocks noChangeArrowheads="1"/>
          </p:cNvSpPr>
          <p:nvPr/>
        </p:nvSpPr>
        <p:spPr bwMode="auto">
          <a:xfrm>
            <a:off x="1835150" y="5300663"/>
            <a:ext cx="720725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7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8" name="AutoShape 22"/>
          <p:cNvSpPr>
            <a:spLocks noChangeArrowheads="1"/>
          </p:cNvSpPr>
          <p:nvPr/>
        </p:nvSpPr>
        <p:spPr bwMode="auto">
          <a:xfrm rot="5400000" flipH="1">
            <a:off x="24844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9" name="AutoShape 23"/>
          <p:cNvSpPr>
            <a:spLocks noChangeArrowheads="1"/>
          </p:cNvSpPr>
          <p:nvPr/>
        </p:nvSpPr>
        <p:spPr bwMode="auto">
          <a:xfrm rot="5400000" flipH="1">
            <a:off x="694848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0" name="AutoShape 24"/>
          <p:cNvSpPr>
            <a:spLocks noChangeArrowheads="1"/>
          </p:cNvSpPr>
          <p:nvPr/>
        </p:nvSpPr>
        <p:spPr bwMode="auto">
          <a:xfrm rot="16200000">
            <a:off x="500538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4" name="Rectangle 28"/>
          <p:cNvSpPr>
            <a:spLocks noChangeArrowheads="1"/>
          </p:cNvSpPr>
          <p:nvPr/>
        </p:nvSpPr>
        <p:spPr bwMode="auto">
          <a:xfrm>
            <a:off x="5219700" y="4437063"/>
            <a:ext cx="360363" cy="5762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5" name="Rectangle 29"/>
          <p:cNvSpPr>
            <a:spLocks noChangeArrowheads="1"/>
          </p:cNvSpPr>
          <p:nvPr/>
        </p:nvSpPr>
        <p:spPr bwMode="auto">
          <a:xfrm>
            <a:off x="5580063" y="4365625"/>
            <a:ext cx="360362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6" name="Rectangle 30"/>
          <p:cNvSpPr>
            <a:spLocks noChangeArrowheads="1"/>
          </p:cNvSpPr>
          <p:nvPr/>
        </p:nvSpPr>
        <p:spPr bwMode="auto">
          <a:xfrm>
            <a:off x="5940425" y="4221163"/>
            <a:ext cx="360363" cy="7921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7" name="Rectangle 31"/>
          <p:cNvSpPr>
            <a:spLocks noChangeArrowheads="1"/>
          </p:cNvSpPr>
          <p:nvPr/>
        </p:nvSpPr>
        <p:spPr bwMode="auto">
          <a:xfrm>
            <a:off x="6300788" y="4797425"/>
            <a:ext cx="358775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8" name="Rectangle 32"/>
          <p:cNvSpPr>
            <a:spLocks noChangeArrowheads="1"/>
          </p:cNvSpPr>
          <p:nvPr/>
        </p:nvSpPr>
        <p:spPr bwMode="auto">
          <a:xfrm>
            <a:off x="6659563" y="3860800"/>
            <a:ext cx="360362" cy="11525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91" name="Rectangle 35"/>
          <p:cNvSpPr>
            <a:spLocks noChangeArrowheads="1"/>
          </p:cNvSpPr>
          <p:nvPr/>
        </p:nvSpPr>
        <p:spPr bwMode="auto">
          <a:xfrm>
            <a:off x="5219700" y="5300663"/>
            <a:ext cx="1800225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08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We live in a three-dimensional world, so surely a three-dimensional data display is natural, right</a:t>
            </a:r>
            <a:r>
              <a:rPr lang="en-GB" sz="2400" dirty="0" smtClean="0"/>
              <a:t>?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Yes, if you can </a:t>
            </a:r>
            <a:r>
              <a:rPr lang="en-GB" sz="2400" dirty="0" smtClean="0"/>
              <a:t>build a physical model, do </a:t>
            </a:r>
            <a:r>
              <a:rPr lang="en-GB" sz="2400" dirty="0"/>
              <a:t>it in virtual reality or using holographic displays </a:t>
            </a:r>
            <a:r>
              <a:rPr lang="en-GB" sz="2400" dirty="0">
                <a:sym typeface="Wingdings" pitchFamily="2" charset="2"/>
              </a:rPr>
              <a:t> </a:t>
            </a:r>
            <a:endParaRPr lang="en-GB" sz="2400" dirty="0" smtClean="0">
              <a:sym typeface="Wingdings" pitchFamily="2" charset="2"/>
            </a:endParaRPr>
          </a:p>
          <a:p>
            <a:pPr>
              <a:lnSpc>
                <a:spcPct val="90000"/>
              </a:lnSpc>
            </a:pPr>
            <a:endParaRPr lang="en-GB" sz="2400" dirty="0">
              <a:sym typeface="Wingdings" pitchFamily="2" charset="2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ym typeface="Wingdings" pitchFamily="2" charset="2"/>
              </a:rPr>
              <a:t>Most people have to make do with two-dimensional monitors or sheets of paper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565-DB0F-4EBE-BF79-54A164F503C0}" type="slidenum">
              <a:rPr lang="en-GB"/>
              <a:pPr/>
              <a:t>16</a:t>
            </a:fld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190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Can we decide if A has a greater value of Price than B?</a:t>
            </a:r>
          </a:p>
          <a:p>
            <a:endParaRPr lang="en-GB" sz="2400" dirty="0"/>
          </a:p>
          <a:p>
            <a:r>
              <a:rPr lang="en-GB" sz="2400" dirty="0"/>
              <a:t>No</a:t>
            </a:r>
          </a:p>
          <a:p>
            <a:endParaRPr lang="en-GB" sz="2400" dirty="0"/>
          </a:p>
          <a:p>
            <a:r>
              <a:rPr lang="en-GB" sz="2400" dirty="0"/>
              <a:t>We could aid this by projecting each point onto each axis</a:t>
            </a:r>
            <a:endParaRPr lang="en-US" sz="2400" dirty="0"/>
          </a:p>
        </p:txBody>
      </p:sp>
      <p:sp>
        <p:nvSpPr>
          <p:cNvPr id="2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0336-4965-477B-99A2-ED97B9C418C4}" type="slidenum">
              <a:rPr lang="en-GB"/>
              <a:pPr/>
              <a:t>17</a:t>
            </a:fld>
            <a:endParaRPr lang="en-GB"/>
          </a:p>
        </p:txBody>
      </p:sp>
      <p:grpSp>
        <p:nvGrpSpPr>
          <p:cNvPr id="21" name="Group 20"/>
          <p:cNvGrpSpPr/>
          <p:nvPr/>
        </p:nvGrpSpPr>
        <p:grpSpPr>
          <a:xfrm>
            <a:off x="4984750" y="1431925"/>
            <a:ext cx="3600450" cy="4903788"/>
            <a:chOff x="4984750" y="1431925"/>
            <a:chExt cx="3600450" cy="4903788"/>
          </a:xfrm>
        </p:grpSpPr>
        <p:sp>
          <p:nvSpPr>
            <p:cNvPr id="251911" name="Line 7"/>
            <p:cNvSpPr>
              <a:spLocks noChangeShapeType="1"/>
            </p:cNvSpPr>
            <p:nvPr/>
          </p:nvSpPr>
          <p:spPr bwMode="auto">
            <a:xfrm flipV="1">
              <a:off x="5364163" y="1917700"/>
              <a:ext cx="0" cy="2879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2" name="Line 8"/>
            <p:cNvSpPr>
              <a:spLocks noChangeShapeType="1"/>
            </p:cNvSpPr>
            <p:nvPr/>
          </p:nvSpPr>
          <p:spPr bwMode="auto">
            <a:xfrm flipV="1">
              <a:off x="5364163" y="3644900"/>
              <a:ext cx="2016125" cy="11525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3" name="Line 9"/>
            <p:cNvSpPr>
              <a:spLocks noChangeShapeType="1"/>
            </p:cNvSpPr>
            <p:nvPr/>
          </p:nvSpPr>
          <p:spPr bwMode="auto">
            <a:xfrm>
              <a:off x="5364163" y="4797425"/>
              <a:ext cx="2016125" cy="10795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4" name="Oval 10"/>
            <p:cNvSpPr>
              <a:spLocks noChangeArrowheads="1"/>
            </p:cNvSpPr>
            <p:nvPr/>
          </p:nvSpPr>
          <p:spPr bwMode="auto">
            <a:xfrm>
              <a:off x="5867400" y="33575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5" name="Oval 11"/>
            <p:cNvSpPr>
              <a:spLocks noChangeArrowheads="1"/>
            </p:cNvSpPr>
            <p:nvPr/>
          </p:nvSpPr>
          <p:spPr bwMode="auto">
            <a:xfrm>
              <a:off x="6084888" y="393382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6" name="Oval 12"/>
            <p:cNvSpPr>
              <a:spLocks noChangeArrowheads="1"/>
            </p:cNvSpPr>
            <p:nvPr/>
          </p:nvSpPr>
          <p:spPr bwMode="auto">
            <a:xfrm>
              <a:off x="7380288" y="41227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7" name="Oval 13"/>
            <p:cNvSpPr>
              <a:spLocks noChangeArrowheads="1"/>
            </p:cNvSpPr>
            <p:nvPr/>
          </p:nvSpPr>
          <p:spPr bwMode="auto">
            <a:xfrm>
              <a:off x="6877050" y="21336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8" name="Text Box 14"/>
            <p:cNvSpPr txBox="1">
              <a:spLocks noChangeArrowheads="1"/>
            </p:cNvSpPr>
            <p:nvPr/>
          </p:nvSpPr>
          <p:spPr bwMode="auto">
            <a:xfrm>
              <a:off x="6927850" y="5969000"/>
              <a:ext cx="13144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Travel time</a:t>
              </a:r>
              <a:endParaRPr lang="en-US"/>
            </a:p>
          </p:txBody>
        </p:sp>
        <p:sp>
          <p:nvSpPr>
            <p:cNvPr id="251919" name="Text Box 15"/>
            <p:cNvSpPr txBox="1">
              <a:spLocks noChangeArrowheads="1"/>
            </p:cNvSpPr>
            <p:nvPr/>
          </p:nvSpPr>
          <p:spPr bwMode="auto">
            <a:xfrm>
              <a:off x="7359650" y="3305175"/>
              <a:ext cx="12255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Bedrooms</a:t>
              </a:r>
              <a:endParaRPr lang="en-US"/>
            </a:p>
          </p:txBody>
        </p:sp>
        <p:sp>
          <p:nvSpPr>
            <p:cNvPr id="251920" name="Text Box 16"/>
            <p:cNvSpPr txBox="1">
              <a:spLocks noChangeArrowheads="1"/>
            </p:cNvSpPr>
            <p:nvPr/>
          </p:nvSpPr>
          <p:spPr bwMode="auto">
            <a:xfrm>
              <a:off x="4984750" y="1431925"/>
              <a:ext cx="7048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</a:t>
              </a:r>
              <a:endParaRPr lang="en-US"/>
            </a:p>
          </p:txBody>
        </p:sp>
        <p:sp>
          <p:nvSpPr>
            <p:cNvPr id="251921" name="Text Box 17"/>
            <p:cNvSpPr txBox="1">
              <a:spLocks noChangeArrowheads="1"/>
            </p:cNvSpPr>
            <p:nvPr/>
          </p:nvSpPr>
          <p:spPr bwMode="auto">
            <a:xfrm>
              <a:off x="7019925" y="1989138"/>
              <a:ext cx="3492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D</a:t>
              </a:r>
              <a:endParaRPr lang="en-US"/>
            </a:p>
          </p:txBody>
        </p:sp>
        <p:sp>
          <p:nvSpPr>
            <p:cNvPr id="251922" name="Text Box 18"/>
            <p:cNvSpPr txBox="1">
              <a:spLocks noChangeArrowheads="1"/>
            </p:cNvSpPr>
            <p:nvPr/>
          </p:nvSpPr>
          <p:spPr bwMode="auto">
            <a:xfrm>
              <a:off x="7504113" y="3998913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A</a:t>
              </a:r>
              <a:endParaRPr lang="en-US"/>
            </a:p>
          </p:txBody>
        </p:sp>
        <p:sp>
          <p:nvSpPr>
            <p:cNvPr id="251923" name="Text Box 19"/>
            <p:cNvSpPr txBox="1">
              <a:spLocks noChangeArrowheads="1"/>
            </p:cNvSpPr>
            <p:nvPr/>
          </p:nvSpPr>
          <p:spPr bwMode="auto">
            <a:xfrm>
              <a:off x="5992813" y="3232150"/>
              <a:ext cx="349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C</a:t>
              </a:r>
              <a:endParaRPr lang="en-US"/>
            </a:p>
          </p:txBody>
        </p:sp>
        <p:sp>
          <p:nvSpPr>
            <p:cNvPr id="251924" name="Text Box 20"/>
            <p:cNvSpPr txBox="1">
              <a:spLocks noChangeArrowheads="1"/>
            </p:cNvSpPr>
            <p:nvPr/>
          </p:nvSpPr>
          <p:spPr bwMode="auto">
            <a:xfrm>
              <a:off x="6280150" y="3808413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B</a:t>
              </a:r>
              <a:endParaRPr lang="en-US"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4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1E50-EBF1-4ADF-B41C-0448FC5B5065}" type="slidenum">
              <a:rPr lang="en-GB"/>
              <a:pPr/>
              <a:t>18</a:t>
            </a:fld>
            <a:endParaRPr lang="en-GB"/>
          </a:p>
        </p:txBody>
      </p:sp>
      <p:sp>
        <p:nvSpPr>
          <p:cNvPr id="253956" name="Line 4"/>
          <p:cNvSpPr>
            <a:spLocks noChangeShapeType="1"/>
          </p:cNvSpPr>
          <p:nvPr/>
        </p:nvSpPr>
        <p:spPr bwMode="auto">
          <a:xfrm flipV="1">
            <a:off x="1331913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7" name="Line 5"/>
          <p:cNvSpPr>
            <a:spLocks noChangeShapeType="1"/>
          </p:cNvSpPr>
          <p:nvPr/>
        </p:nvSpPr>
        <p:spPr bwMode="auto">
          <a:xfrm>
            <a:off x="1331913" y="4724400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8" name="Line 6"/>
          <p:cNvSpPr>
            <a:spLocks noChangeShapeType="1"/>
          </p:cNvSpPr>
          <p:nvPr/>
        </p:nvSpPr>
        <p:spPr bwMode="auto">
          <a:xfrm flipV="1">
            <a:off x="3708400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9" name="Line 7"/>
          <p:cNvSpPr>
            <a:spLocks noChangeShapeType="1"/>
          </p:cNvSpPr>
          <p:nvPr/>
        </p:nvSpPr>
        <p:spPr bwMode="auto">
          <a:xfrm>
            <a:off x="3708400" y="4724400"/>
            <a:ext cx="1728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0" name="Line 8"/>
          <p:cNvSpPr>
            <a:spLocks noChangeShapeType="1"/>
          </p:cNvSpPr>
          <p:nvPr/>
        </p:nvSpPr>
        <p:spPr bwMode="auto">
          <a:xfrm flipV="1">
            <a:off x="608488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1" name="Line 9"/>
          <p:cNvSpPr>
            <a:spLocks noChangeShapeType="1"/>
          </p:cNvSpPr>
          <p:nvPr/>
        </p:nvSpPr>
        <p:spPr bwMode="auto">
          <a:xfrm>
            <a:off x="6084888" y="4724400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2" name="Text Box 10"/>
          <p:cNvSpPr txBox="1">
            <a:spLocks noChangeArrowheads="1"/>
          </p:cNvSpPr>
          <p:nvPr/>
        </p:nvSpPr>
        <p:spPr bwMode="auto">
          <a:xfrm>
            <a:off x="754063" y="1936750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2608263" y="479742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3964" name="Text Box 12"/>
          <p:cNvSpPr txBox="1">
            <a:spLocks noChangeArrowheads="1"/>
          </p:cNvSpPr>
          <p:nvPr/>
        </p:nvSpPr>
        <p:spPr bwMode="auto">
          <a:xfrm>
            <a:off x="3327400" y="1936750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3965" name="Text Box 13"/>
          <p:cNvSpPr txBox="1">
            <a:spLocks noChangeArrowheads="1"/>
          </p:cNvSpPr>
          <p:nvPr/>
        </p:nvSpPr>
        <p:spPr bwMode="auto">
          <a:xfrm>
            <a:off x="5703888" y="1989138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4479925" y="479107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3967" name="Oval 15"/>
          <p:cNvSpPr>
            <a:spLocks noChangeArrowheads="1"/>
          </p:cNvSpPr>
          <p:nvPr/>
        </p:nvSpPr>
        <p:spPr bwMode="auto">
          <a:xfrm>
            <a:off x="2700338" y="36972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68" name="Oval 16"/>
          <p:cNvSpPr>
            <a:spLocks noChangeArrowheads="1"/>
          </p:cNvSpPr>
          <p:nvPr/>
        </p:nvSpPr>
        <p:spPr bwMode="auto">
          <a:xfrm>
            <a:off x="2195513" y="42941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69" name="Oval 17"/>
          <p:cNvSpPr>
            <a:spLocks noChangeArrowheads="1"/>
          </p:cNvSpPr>
          <p:nvPr/>
        </p:nvSpPr>
        <p:spPr bwMode="auto">
          <a:xfrm>
            <a:off x="1835150" y="429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0" name="Oval 18"/>
          <p:cNvSpPr>
            <a:spLocks noChangeArrowheads="1"/>
          </p:cNvSpPr>
          <p:nvPr/>
        </p:nvSpPr>
        <p:spPr bwMode="auto">
          <a:xfrm>
            <a:off x="1547813" y="33385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1" name="Text Box 19"/>
          <p:cNvSpPr txBox="1">
            <a:spLocks noChangeArrowheads="1"/>
          </p:cNvSpPr>
          <p:nvPr/>
        </p:nvSpPr>
        <p:spPr bwMode="auto">
          <a:xfrm>
            <a:off x="1671638" y="32131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72" name="Text Box 20"/>
          <p:cNvSpPr txBox="1">
            <a:spLocks noChangeArrowheads="1"/>
          </p:cNvSpPr>
          <p:nvPr/>
        </p:nvSpPr>
        <p:spPr bwMode="auto">
          <a:xfrm>
            <a:off x="1908175" y="43846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73" name="Text Box 21"/>
          <p:cNvSpPr txBox="1">
            <a:spLocks noChangeArrowheads="1"/>
          </p:cNvSpPr>
          <p:nvPr/>
        </p:nvSpPr>
        <p:spPr bwMode="auto">
          <a:xfrm>
            <a:off x="2319338" y="416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75" name="Text Box 23"/>
          <p:cNvSpPr txBox="1">
            <a:spLocks noChangeArrowheads="1"/>
          </p:cNvSpPr>
          <p:nvPr/>
        </p:nvSpPr>
        <p:spPr bwMode="auto">
          <a:xfrm>
            <a:off x="2895600" y="35734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76" name="Oval 24"/>
          <p:cNvSpPr>
            <a:spLocks noChangeArrowheads="1"/>
          </p:cNvSpPr>
          <p:nvPr/>
        </p:nvSpPr>
        <p:spPr bwMode="auto">
          <a:xfrm>
            <a:off x="4448175" y="26892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77" name="Oval 25"/>
          <p:cNvSpPr>
            <a:spLocks noChangeArrowheads="1"/>
          </p:cNvSpPr>
          <p:nvPr/>
        </p:nvSpPr>
        <p:spPr bwMode="auto">
          <a:xfrm>
            <a:off x="3800475" y="34099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8" name="Oval 26"/>
          <p:cNvSpPr>
            <a:spLocks noChangeArrowheads="1"/>
          </p:cNvSpPr>
          <p:nvPr/>
        </p:nvSpPr>
        <p:spPr bwMode="auto">
          <a:xfrm>
            <a:off x="4306888" y="39338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9" name="Oval 27"/>
          <p:cNvSpPr>
            <a:spLocks noChangeArrowheads="1"/>
          </p:cNvSpPr>
          <p:nvPr/>
        </p:nvSpPr>
        <p:spPr bwMode="auto">
          <a:xfrm>
            <a:off x="5095875" y="42021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0" name="Text Box 28"/>
          <p:cNvSpPr txBox="1">
            <a:spLocks noChangeArrowheads="1"/>
          </p:cNvSpPr>
          <p:nvPr/>
        </p:nvSpPr>
        <p:spPr bwMode="auto">
          <a:xfrm>
            <a:off x="5219700" y="40767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81" name="Text Box 29"/>
          <p:cNvSpPr txBox="1">
            <a:spLocks noChangeArrowheads="1"/>
          </p:cNvSpPr>
          <p:nvPr/>
        </p:nvSpPr>
        <p:spPr bwMode="auto">
          <a:xfrm>
            <a:off x="4451350" y="378936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82" name="Text Box 30"/>
          <p:cNvSpPr txBox="1">
            <a:spLocks noChangeArrowheads="1"/>
          </p:cNvSpPr>
          <p:nvPr/>
        </p:nvSpPr>
        <p:spPr bwMode="auto">
          <a:xfrm>
            <a:off x="3924300" y="32845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83" name="Text Box 31"/>
          <p:cNvSpPr txBox="1">
            <a:spLocks noChangeArrowheads="1"/>
          </p:cNvSpPr>
          <p:nvPr/>
        </p:nvSpPr>
        <p:spPr bwMode="auto">
          <a:xfrm>
            <a:off x="4643438" y="2565400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84" name="Oval 32"/>
          <p:cNvSpPr>
            <a:spLocks noChangeArrowheads="1"/>
          </p:cNvSpPr>
          <p:nvPr/>
        </p:nvSpPr>
        <p:spPr bwMode="auto">
          <a:xfrm>
            <a:off x="7164388" y="36972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85" name="Oval 33"/>
          <p:cNvSpPr>
            <a:spLocks noChangeArrowheads="1"/>
          </p:cNvSpPr>
          <p:nvPr/>
        </p:nvSpPr>
        <p:spPr bwMode="auto">
          <a:xfrm>
            <a:off x="6588125" y="427513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6" name="Oval 34"/>
          <p:cNvSpPr>
            <a:spLocks noChangeArrowheads="1"/>
          </p:cNvSpPr>
          <p:nvPr/>
        </p:nvSpPr>
        <p:spPr bwMode="auto">
          <a:xfrm>
            <a:off x="6586538" y="39131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7" name="Oval 35"/>
          <p:cNvSpPr>
            <a:spLocks noChangeArrowheads="1"/>
          </p:cNvSpPr>
          <p:nvPr/>
        </p:nvSpPr>
        <p:spPr bwMode="auto">
          <a:xfrm>
            <a:off x="7327900" y="27622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8" name="Text Box 36"/>
          <p:cNvSpPr txBox="1">
            <a:spLocks noChangeArrowheads="1"/>
          </p:cNvSpPr>
          <p:nvPr/>
        </p:nvSpPr>
        <p:spPr bwMode="auto">
          <a:xfrm>
            <a:off x="7451725" y="26368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89" name="Text Box 37"/>
          <p:cNvSpPr txBox="1">
            <a:spLocks noChangeArrowheads="1"/>
          </p:cNvSpPr>
          <p:nvPr/>
        </p:nvSpPr>
        <p:spPr bwMode="auto">
          <a:xfrm>
            <a:off x="6683375" y="378936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90" name="Text Box 38"/>
          <p:cNvSpPr txBox="1">
            <a:spLocks noChangeArrowheads="1"/>
          </p:cNvSpPr>
          <p:nvPr/>
        </p:nvSpPr>
        <p:spPr bwMode="auto">
          <a:xfrm>
            <a:off x="6711950" y="414972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91" name="Text Box 39"/>
          <p:cNvSpPr txBox="1">
            <a:spLocks noChangeArrowheads="1"/>
          </p:cNvSpPr>
          <p:nvPr/>
        </p:nvSpPr>
        <p:spPr bwMode="auto">
          <a:xfrm>
            <a:off x="7359650" y="35734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92" name="Text Box 40"/>
          <p:cNvSpPr txBox="1">
            <a:spLocks noChangeArrowheads="1"/>
          </p:cNvSpPr>
          <p:nvPr/>
        </p:nvSpPr>
        <p:spPr bwMode="auto">
          <a:xfrm>
            <a:off x="7288213" y="4791075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Scatterplot Matrix</a:t>
            </a:r>
            <a:endParaRPr lang="en-US"/>
          </a:p>
        </p:txBody>
      </p:sp>
      <p:sp>
        <p:nvSpPr>
          <p:cNvPr id="4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EE6ED-91FC-477A-AEFE-965803472A24}" type="slidenum">
              <a:rPr lang="en-GB"/>
              <a:pPr/>
              <a:t>19</a:t>
            </a:fld>
            <a:endParaRPr lang="en-GB"/>
          </a:p>
        </p:txBody>
      </p:sp>
      <p:sp>
        <p:nvSpPr>
          <p:cNvPr id="256003" name="Line 3"/>
          <p:cNvSpPr>
            <a:spLocks noChangeShapeType="1"/>
          </p:cNvSpPr>
          <p:nvPr/>
        </p:nvSpPr>
        <p:spPr bwMode="auto">
          <a:xfrm flipV="1">
            <a:off x="2484438" y="1412875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4" name="Line 4"/>
          <p:cNvSpPr>
            <a:spLocks noChangeShapeType="1"/>
          </p:cNvSpPr>
          <p:nvPr/>
        </p:nvSpPr>
        <p:spPr bwMode="auto">
          <a:xfrm>
            <a:off x="2484438" y="3787775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5" name="Line 5"/>
          <p:cNvSpPr>
            <a:spLocks noChangeShapeType="1"/>
          </p:cNvSpPr>
          <p:nvPr/>
        </p:nvSpPr>
        <p:spPr bwMode="auto">
          <a:xfrm flipV="1">
            <a:off x="4429125" y="14144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6" name="Line 6"/>
          <p:cNvSpPr>
            <a:spLocks noChangeShapeType="1"/>
          </p:cNvSpPr>
          <p:nvPr/>
        </p:nvSpPr>
        <p:spPr bwMode="auto">
          <a:xfrm>
            <a:off x="4429125" y="3789363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7" name="Line 7"/>
          <p:cNvSpPr>
            <a:spLocks noChangeShapeType="1"/>
          </p:cNvSpPr>
          <p:nvPr/>
        </p:nvSpPr>
        <p:spPr bwMode="auto">
          <a:xfrm flipV="1">
            <a:off x="4429125" y="37893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8" name="Line 8"/>
          <p:cNvSpPr>
            <a:spLocks noChangeShapeType="1"/>
          </p:cNvSpPr>
          <p:nvPr/>
        </p:nvSpPr>
        <p:spPr bwMode="auto">
          <a:xfrm>
            <a:off x="4429125" y="6164263"/>
            <a:ext cx="19446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9" name="Text Box 9"/>
          <p:cNvSpPr txBox="1">
            <a:spLocks noChangeArrowheads="1"/>
          </p:cNvSpPr>
          <p:nvPr/>
        </p:nvSpPr>
        <p:spPr bwMode="auto">
          <a:xfrm>
            <a:off x="4716463" y="62309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6011" name="Text Box 11"/>
          <p:cNvSpPr txBox="1">
            <a:spLocks noChangeArrowheads="1"/>
          </p:cNvSpPr>
          <p:nvPr/>
        </p:nvSpPr>
        <p:spPr bwMode="auto">
          <a:xfrm>
            <a:off x="1763713" y="227647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6012" name="Text Box 12"/>
          <p:cNvSpPr txBox="1">
            <a:spLocks noChangeArrowheads="1"/>
          </p:cNvSpPr>
          <p:nvPr/>
        </p:nvSpPr>
        <p:spPr bwMode="auto">
          <a:xfrm>
            <a:off x="2987675" y="501332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2700338" y="378936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6014" name="Oval 14"/>
          <p:cNvSpPr>
            <a:spLocks noChangeArrowheads="1"/>
          </p:cNvSpPr>
          <p:nvPr/>
        </p:nvSpPr>
        <p:spPr bwMode="auto">
          <a:xfrm>
            <a:off x="5435600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15" name="Oval 15"/>
          <p:cNvSpPr>
            <a:spLocks noChangeArrowheads="1"/>
          </p:cNvSpPr>
          <p:nvPr/>
        </p:nvSpPr>
        <p:spPr bwMode="auto">
          <a:xfrm>
            <a:off x="4859338" y="246697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6" name="Oval 16"/>
          <p:cNvSpPr>
            <a:spLocks noChangeArrowheads="1"/>
          </p:cNvSpPr>
          <p:nvPr/>
        </p:nvSpPr>
        <p:spPr bwMode="auto">
          <a:xfrm>
            <a:off x="4859338" y="30019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7" name="Oval 17"/>
          <p:cNvSpPr>
            <a:spLocks noChangeArrowheads="1"/>
          </p:cNvSpPr>
          <p:nvPr/>
        </p:nvSpPr>
        <p:spPr bwMode="auto">
          <a:xfrm>
            <a:off x="5651500" y="325913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8" name="Text Box 18"/>
          <p:cNvSpPr txBox="1">
            <a:spLocks noChangeArrowheads="1"/>
          </p:cNvSpPr>
          <p:nvPr/>
        </p:nvSpPr>
        <p:spPr bwMode="auto">
          <a:xfrm>
            <a:off x="5775325" y="313372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19" name="Text Box 19"/>
          <p:cNvSpPr txBox="1">
            <a:spLocks noChangeArrowheads="1"/>
          </p:cNvSpPr>
          <p:nvPr/>
        </p:nvSpPr>
        <p:spPr bwMode="auto">
          <a:xfrm>
            <a:off x="5008563" y="29241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20" name="Text Box 20"/>
          <p:cNvSpPr txBox="1">
            <a:spLocks noChangeArrowheads="1"/>
          </p:cNvSpPr>
          <p:nvPr/>
        </p:nvSpPr>
        <p:spPr bwMode="auto">
          <a:xfrm>
            <a:off x="4983163" y="23415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21" name="Text Box 21"/>
          <p:cNvSpPr txBox="1">
            <a:spLocks noChangeArrowheads="1"/>
          </p:cNvSpPr>
          <p:nvPr/>
        </p:nvSpPr>
        <p:spPr bwMode="auto">
          <a:xfrm>
            <a:off x="5630863" y="162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22" name="Oval 22"/>
          <p:cNvSpPr>
            <a:spLocks noChangeArrowheads="1"/>
          </p:cNvSpPr>
          <p:nvPr/>
        </p:nvSpPr>
        <p:spPr bwMode="auto">
          <a:xfrm>
            <a:off x="3319463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23" name="Oval 23"/>
          <p:cNvSpPr>
            <a:spLocks noChangeArrowheads="1"/>
          </p:cNvSpPr>
          <p:nvPr/>
        </p:nvSpPr>
        <p:spPr bwMode="auto">
          <a:xfrm>
            <a:off x="2671763" y="24733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4" name="Oval 24"/>
          <p:cNvSpPr>
            <a:spLocks noChangeArrowheads="1"/>
          </p:cNvSpPr>
          <p:nvPr/>
        </p:nvSpPr>
        <p:spPr bwMode="auto">
          <a:xfrm>
            <a:off x="3178175" y="29972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5" name="Oval 25"/>
          <p:cNvSpPr>
            <a:spLocks noChangeArrowheads="1"/>
          </p:cNvSpPr>
          <p:nvPr/>
        </p:nvSpPr>
        <p:spPr bwMode="auto">
          <a:xfrm>
            <a:off x="3967163" y="32654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6" name="Text Box 26"/>
          <p:cNvSpPr txBox="1">
            <a:spLocks noChangeArrowheads="1"/>
          </p:cNvSpPr>
          <p:nvPr/>
        </p:nvSpPr>
        <p:spPr bwMode="auto">
          <a:xfrm>
            <a:off x="4090988" y="31400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27" name="Text Box 27"/>
          <p:cNvSpPr txBox="1">
            <a:spLocks noChangeArrowheads="1"/>
          </p:cNvSpPr>
          <p:nvPr/>
        </p:nvSpPr>
        <p:spPr bwMode="auto">
          <a:xfrm>
            <a:off x="3322638" y="28527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28" name="Text Box 28"/>
          <p:cNvSpPr txBox="1">
            <a:spLocks noChangeArrowheads="1"/>
          </p:cNvSpPr>
          <p:nvPr/>
        </p:nvSpPr>
        <p:spPr bwMode="auto">
          <a:xfrm>
            <a:off x="2795588" y="234791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29" name="Text Box 29"/>
          <p:cNvSpPr txBox="1">
            <a:spLocks noChangeArrowheads="1"/>
          </p:cNvSpPr>
          <p:nvPr/>
        </p:nvSpPr>
        <p:spPr bwMode="auto">
          <a:xfrm>
            <a:off x="3514725" y="162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30" name="Oval 30"/>
          <p:cNvSpPr>
            <a:spLocks noChangeArrowheads="1"/>
          </p:cNvSpPr>
          <p:nvPr/>
        </p:nvSpPr>
        <p:spPr bwMode="auto">
          <a:xfrm>
            <a:off x="5508625" y="51371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31" name="Oval 31"/>
          <p:cNvSpPr>
            <a:spLocks noChangeArrowheads="1"/>
          </p:cNvSpPr>
          <p:nvPr/>
        </p:nvSpPr>
        <p:spPr bwMode="auto">
          <a:xfrm>
            <a:off x="4932363" y="57150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2" name="Oval 32"/>
          <p:cNvSpPr>
            <a:spLocks noChangeArrowheads="1"/>
          </p:cNvSpPr>
          <p:nvPr/>
        </p:nvSpPr>
        <p:spPr bwMode="auto">
          <a:xfrm>
            <a:off x="4930775" y="53530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3" name="Oval 33"/>
          <p:cNvSpPr>
            <a:spLocks noChangeArrowheads="1"/>
          </p:cNvSpPr>
          <p:nvPr/>
        </p:nvSpPr>
        <p:spPr bwMode="auto">
          <a:xfrm>
            <a:off x="5672138" y="42021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4" name="Text Box 34"/>
          <p:cNvSpPr txBox="1">
            <a:spLocks noChangeArrowheads="1"/>
          </p:cNvSpPr>
          <p:nvPr/>
        </p:nvSpPr>
        <p:spPr bwMode="auto">
          <a:xfrm>
            <a:off x="5795963" y="40767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35" name="Text Box 35"/>
          <p:cNvSpPr txBox="1">
            <a:spLocks noChangeArrowheads="1"/>
          </p:cNvSpPr>
          <p:nvPr/>
        </p:nvSpPr>
        <p:spPr bwMode="auto">
          <a:xfrm>
            <a:off x="5027613" y="522922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36" name="Text Box 36"/>
          <p:cNvSpPr txBox="1">
            <a:spLocks noChangeArrowheads="1"/>
          </p:cNvSpPr>
          <p:nvPr/>
        </p:nvSpPr>
        <p:spPr bwMode="auto">
          <a:xfrm>
            <a:off x="5056188" y="558958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37" name="Text Box 37"/>
          <p:cNvSpPr txBox="1">
            <a:spLocks noChangeArrowheads="1"/>
          </p:cNvSpPr>
          <p:nvPr/>
        </p:nvSpPr>
        <p:spPr bwMode="auto">
          <a:xfrm>
            <a:off x="5703888" y="501332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39" name="Line 39"/>
          <p:cNvSpPr>
            <a:spLocks noChangeShapeType="1"/>
          </p:cNvSpPr>
          <p:nvPr/>
        </p:nvSpPr>
        <p:spPr bwMode="auto">
          <a:xfrm>
            <a:off x="2484438" y="1412875"/>
            <a:ext cx="3889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40" name="Line 40"/>
          <p:cNvSpPr>
            <a:spLocks noChangeShapeType="1"/>
          </p:cNvSpPr>
          <p:nvPr/>
        </p:nvSpPr>
        <p:spPr bwMode="auto">
          <a:xfrm>
            <a:off x="6373813" y="1412875"/>
            <a:ext cx="0" cy="4752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70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scatterplot matrix contains as many scatterplots as there are pairs of parameters</a:t>
            </a:r>
          </a:p>
          <a:p>
            <a:endParaRPr lang="en-GB" sz="2400" dirty="0" smtClean="0"/>
          </a:p>
          <a:p>
            <a:r>
              <a:rPr lang="en-GB" sz="2400" dirty="0" smtClean="0"/>
              <a:t>For </a:t>
            </a:r>
            <a:r>
              <a:rPr lang="en-GB" sz="2400" dirty="0"/>
              <a:t>more than five parameters this becomes unworkable</a:t>
            </a:r>
          </a:p>
          <a:p>
            <a:endParaRPr lang="en-GB" sz="2400" dirty="0" smtClean="0"/>
          </a:p>
          <a:p>
            <a:r>
              <a:rPr lang="en-GB" sz="2400" dirty="0" smtClean="0"/>
              <a:t>If </a:t>
            </a:r>
            <a:r>
              <a:rPr lang="en-GB" sz="2400" dirty="0"/>
              <a:t>we have </a:t>
            </a:r>
            <a:r>
              <a:rPr lang="en-GB" sz="2400" i="1" dirty="0"/>
              <a:t>N</a:t>
            </a:r>
            <a:r>
              <a:rPr lang="en-GB" sz="2400" dirty="0"/>
              <a:t> objects with </a:t>
            </a:r>
            <a:r>
              <a:rPr lang="en-GB" sz="2400" i="1" dirty="0"/>
              <a:t>M</a:t>
            </a:r>
            <a:r>
              <a:rPr lang="en-GB" sz="2400" dirty="0"/>
              <a:t> parameters we end up with </a:t>
            </a:r>
            <a:r>
              <a:rPr lang="en-GB" sz="2400" i="1" dirty="0" err="1"/>
              <a:t>N</a:t>
            </a:r>
            <a:r>
              <a:rPr lang="en-GB" sz="2400" dirty="0" err="1"/>
              <a:t>x</a:t>
            </a:r>
            <a:r>
              <a:rPr lang="en-GB" sz="2400" i="1" dirty="0" err="1"/>
              <a:t>M</a:t>
            </a:r>
            <a:r>
              <a:rPr lang="en-GB" sz="2400" dirty="0"/>
              <a:t> points in total</a:t>
            </a:r>
          </a:p>
          <a:p>
            <a:endParaRPr lang="en-GB" sz="2400" dirty="0" smtClean="0"/>
          </a:p>
          <a:p>
            <a:r>
              <a:rPr lang="en-GB" sz="2400" dirty="0" smtClean="0"/>
              <a:t>Labelling </a:t>
            </a:r>
            <a:r>
              <a:rPr lang="en-GB" sz="2400" dirty="0"/>
              <a:t>this many points is a problem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EC4C3-9747-4A42-928D-53D6CA3AECF7}" type="slidenum">
              <a:rPr lang="en-GB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Brushing</a:t>
            </a:r>
            <a:endParaRPr lang="en-US"/>
          </a:p>
        </p:txBody>
      </p:sp>
      <p:sp>
        <p:nvSpPr>
          <p:cNvPr id="2580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The scatterplot matrix is still a very useful tool if we use the </a:t>
            </a:r>
            <a:r>
              <a:rPr lang="en-GB" sz="2400" i="1" dirty="0"/>
              <a:t>brushing</a:t>
            </a:r>
            <a:r>
              <a:rPr lang="en-GB" sz="2400" dirty="0"/>
              <a:t> technique to highlight points of interest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If </a:t>
            </a:r>
            <a:r>
              <a:rPr lang="en-GB" sz="2400" dirty="0"/>
              <a:t>we select (or </a:t>
            </a:r>
            <a:r>
              <a:rPr lang="en-GB" sz="2400" i="1" dirty="0"/>
              <a:t>brush</a:t>
            </a:r>
            <a:r>
              <a:rPr lang="en-GB" sz="2400" dirty="0"/>
              <a:t>) a subset of points on one plot then the corresponding points on other plots are also highlighted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Brushing </a:t>
            </a:r>
            <a:r>
              <a:rPr lang="en-GB" sz="2400" dirty="0"/>
              <a:t>is particularly useful when dealing with </a:t>
            </a:r>
            <a:r>
              <a:rPr lang="en-GB" sz="2400" dirty="0" err="1"/>
              <a:t>hypervariate</a:t>
            </a:r>
            <a:r>
              <a:rPr lang="en-GB" sz="2400" dirty="0"/>
              <a:t> data and can be implemented in many ways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6E7A-CCDB-47BE-9BEE-180CD6AFFA0C}" type="slidenum">
              <a:rPr lang="en-GB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Brushing</a:t>
            </a:r>
            <a:endParaRPr lang="en-US"/>
          </a:p>
        </p:txBody>
      </p:sp>
      <p:sp>
        <p:nvSpPr>
          <p:cNvPr id="3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C238-9EBA-4E11-B1DE-25DF3EFE1CFA}" type="slidenum">
              <a:rPr lang="en-GB"/>
              <a:pPr/>
              <a:t>22</a:t>
            </a:fld>
            <a:endParaRPr lang="en-GB"/>
          </a:p>
        </p:txBody>
      </p:sp>
      <p:sp>
        <p:nvSpPr>
          <p:cNvPr id="2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259075" name="Line 3"/>
          <p:cNvSpPr>
            <a:spLocks noChangeShapeType="1"/>
          </p:cNvSpPr>
          <p:nvPr/>
        </p:nvSpPr>
        <p:spPr bwMode="auto">
          <a:xfrm flipV="1">
            <a:off x="2484438" y="1412875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6" name="Line 4"/>
          <p:cNvSpPr>
            <a:spLocks noChangeShapeType="1"/>
          </p:cNvSpPr>
          <p:nvPr/>
        </p:nvSpPr>
        <p:spPr bwMode="auto">
          <a:xfrm>
            <a:off x="2484438" y="3787775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7" name="Line 5"/>
          <p:cNvSpPr>
            <a:spLocks noChangeShapeType="1"/>
          </p:cNvSpPr>
          <p:nvPr/>
        </p:nvSpPr>
        <p:spPr bwMode="auto">
          <a:xfrm flipV="1">
            <a:off x="4429125" y="14144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8" name="Line 6"/>
          <p:cNvSpPr>
            <a:spLocks noChangeShapeType="1"/>
          </p:cNvSpPr>
          <p:nvPr/>
        </p:nvSpPr>
        <p:spPr bwMode="auto">
          <a:xfrm>
            <a:off x="4429125" y="3789363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9" name="Line 7"/>
          <p:cNvSpPr>
            <a:spLocks noChangeShapeType="1"/>
          </p:cNvSpPr>
          <p:nvPr/>
        </p:nvSpPr>
        <p:spPr bwMode="auto">
          <a:xfrm flipV="1">
            <a:off x="4429125" y="37893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80" name="Line 8"/>
          <p:cNvSpPr>
            <a:spLocks noChangeShapeType="1"/>
          </p:cNvSpPr>
          <p:nvPr/>
        </p:nvSpPr>
        <p:spPr bwMode="auto">
          <a:xfrm>
            <a:off x="4429125" y="6164263"/>
            <a:ext cx="19446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81" name="Text Box 9"/>
          <p:cNvSpPr txBox="1">
            <a:spLocks noChangeArrowheads="1"/>
          </p:cNvSpPr>
          <p:nvPr/>
        </p:nvSpPr>
        <p:spPr bwMode="auto">
          <a:xfrm>
            <a:off x="4716463" y="62309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9082" name="Text Box 10"/>
          <p:cNvSpPr txBox="1">
            <a:spLocks noChangeArrowheads="1"/>
          </p:cNvSpPr>
          <p:nvPr/>
        </p:nvSpPr>
        <p:spPr bwMode="auto">
          <a:xfrm>
            <a:off x="1763713" y="227647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9083" name="Text Box 11"/>
          <p:cNvSpPr txBox="1">
            <a:spLocks noChangeArrowheads="1"/>
          </p:cNvSpPr>
          <p:nvPr/>
        </p:nvSpPr>
        <p:spPr bwMode="auto">
          <a:xfrm>
            <a:off x="2987675" y="501332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9084" name="Text Box 12"/>
          <p:cNvSpPr txBox="1">
            <a:spLocks noChangeArrowheads="1"/>
          </p:cNvSpPr>
          <p:nvPr/>
        </p:nvSpPr>
        <p:spPr bwMode="auto">
          <a:xfrm>
            <a:off x="2700338" y="378936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9085" name="Oval 13"/>
          <p:cNvSpPr>
            <a:spLocks noChangeArrowheads="1"/>
          </p:cNvSpPr>
          <p:nvPr/>
        </p:nvSpPr>
        <p:spPr bwMode="auto">
          <a:xfrm>
            <a:off x="5435600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086" name="Oval 14"/>
          <p:cNvSpPr>
            <a:spLocks noChangeArrowheads="1"/>
          </p:cNvSpPr>
          <p:nvPr/>
        </p:nvSpPr>
        <p:spPr bwMode="auto">
          <a:xfrm>
            <a:off x="4859338" y="246697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87" name="Oval 15"/>
          <p:cNvSpPr>
            <a:spLocks noChangeArrowheads="1"/>
          </p:cNvSpPr>
          <p:nvPr/>
        </p:nvSpPr>
        <p:spPr bwMode="auto">
          <a:xfrm>
            <a:off x="4859338" y="3001963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88" name="Oval 16"/>
          <p:cNvSpPr>
            <a:spLocks noChangeArrowheads="1"/>
          </p:cNvSpPr>
          <p:nvPr/>
        </p:nvSpPr>
        <p:spPr bwMode="auto">
          <a:xfrm>
            <a:off x="5651500" y="3259138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3" name="Oval 21"/>
          <p:cNvSpPr>
            <a:spLocks noChangeArrowheads="1"/>
          </p:cNvSpPr>
          <p:nvPr/>
        </p:nvSpPr>
        <p:spPr bwMode="auto">
          <a:xfrm>
            <a:off x="3319463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094" name="Oval 22"/>
          <p:cNvSpPr>
            <a:spLocks noChangeArrowheads="1"/>
          </p:cNvSpPr>
          <p:nvPr/>
        </p:nvSpPr>
        <p:spPr bwMode="auto">
          <a:xfrm>
            <a:off x="2671763" y="24733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5" name="Oval 23"/>
          <p:cNvSpPr>
            <a:spLocks noChangeArrowheads="1"/>
          </p:cNvSpPr>
          <p:nvPr/>
        </p:nvSpPr>
        <p:spPr bwMode="auto">
          <a:xfrm>
            <a:off x="3178175" y="2997200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6" name="Oval 24"/>
          <p:cNvSpPr>
            <a:spLocks noChangeArrowheads="1"/>
          </p:cNvSpPr>
          <p:nvPr/>
        </p:nvSpPr>
        <p:spPr bwMode="auto">
          <a:xfrm>
            <a:off x="3967163" y="3265488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1" name="Oval 29"/>
          <p:cNvSpPr>
            <a:spLocks noChangeArrowheads="1"/>
          </p:cNvSpPr>
          <p:nvPr/>
        </p:nvSpPr>
        <p:spPr bwMode="auto">
          <a:xfrm>
            <a:off x="5508625" y="51371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102" name="Oval 30"/>
          <p:cNvSpPr>
            <a:spLocks noChangeArrowheads="1"/>
          </p:cNvSpPr>
          <p:nvPr/>
        </p:nvSpPr>
        <p:spPr bwMode="auto">
          <a:xfrm>
            <a:off x="4932363" y="57150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3" name="Oval 31"/>
          <p:cNvSpPr>
            <a:spLocks noChangeArrowheads="1"/>
          </p:cNvSpPr>
          <p:nvPr/>
        </p:nvSpPr>
        <p:spPr bwMode="auto">
          <a:xfrm>
            <a:off x="4930775" y="5353050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4" name="Oval 32"/>
          <p:cNvSpPr>
            <a:spLocks noChangeArrowheads="1"/>
          </p:cNvSpPr>
          <p:nvPr/>
        </p:nvSpPr>
        <p:spPr bwMode="auto">
          <a:xfrm>
            <a:off x="5672138" y="4202113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9" name="Line 37"/>
          <p:cNvSpPr>
            <a:spLocks noChangeShapeType="1"/>
          </p:cNvSpPr>
          <p:nvPr/>
        </p:nvSpPr>
        <p:spPr bwMode="auto">
          <a:xfrm>
            <a:off x="2484438" y="1412875"/>
            <a:ext cx="3889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110" name="Line 38"/>
          <p:cNvSpPr>
            <a:spLocks noChangeShapeType="1"/>
          </p:cNvSpPr>
          <p:nvPr/>
        </p:nvSpPr>
        <p:spPr bwMode="auto">
          <a:xfrm>
            <a:off x="6373813" y="1412875"/>
            <a:ext cx="0" cy="4752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111" name="Rectangle 39"/>
          <p:cNvSpPr>
            <a:spLocks noChangeArrowheads="1"/>
          </p:cNvSpPr>
          <p:nvPr/>
        </p:nvSpPr>
        <p:spPr bwMode="auto">
          <a:xfrm>
            <a:off x="2771775" y="2852738"/>
            <a:ext cx="1512888" cy="647700"/>
          </a:xfrm>
          <a:prstGeom prst="rect">
            <a:avLst/>
          </a:prstGeom>
          <a:noFill/>
          <a:ln w="19050">
            <a:solidFill>
              <a:schemeClr val="tx1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65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It is also difficult to interpret surfaces</a:t>
            </a:r>
          </a:p>
          <a:p>
            <a:r>
              <a:rPr lang="en-GB"/>
              <a:t>Simple questions such as ‘what is the minimum value of Z?’ are difficult to answer</a:t>
            </a:r>
          </a:p>
          <a:p>
            <a:r>
              <a:rPr lang="en-GB"/>
              <a:t>There are two main approaches to this</a:t>
            </a:r>
          </a:p>
          <a:p>
            <a:pPr lvl="1"/>
            <a:r>
              <a:rPr lang="en-GB"/>
              <a:t>Flooding, i.e. slicing through the surface at the desired value</a:t>
            </a:r>
          </a:p>
          <a:p>
            <a:pPr lvl="1"/>
            <a:r>
              <a:rPr lang="en-GB"/>
              <a:t>Rotating the surface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C4569-7789-4477-A94D-042AE10F731C}" type="slidenum">
              <a:rPr lang="en-GB"/>
              <a:pPr/>
              <a:t>23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354BD-E7F1-4E93-A45A-A0701C63D7FA}" type="slidenum">
              <a:rPr lang="en-GB"/>
              <a:pPr/>
              <a:t>24</a:t>
            </a:fld>
            <a:endParaRPr lang="en-GB"/>
          </a:p>
        </p:txBody>
      </p:sp>
      <p:pic>
        <p:nvPicPr>
          <p:cNvPr id="26726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352425"/>
            <a:ext cx="6553200" cy="595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60104" name="Rectangle 8"/>
          <p:cNvSpPr>
            <a:spLocks noGrp="1" noChangeArrowheads="1"/>
          </p:cNvSpPr>
          <p:nvPr>
            <p:ph idx="1"/>
          </p:nvPr>
        </p:nvSpPr>
        <p:spPr>
          <a:xfrm>
            <a:off x="395288" y="5661025"/>
            <a:ext cx="8229600" cy="647700"/>
          </a:xfrm>
        </p:spPr>
        <p:txBody>
          <a:bodyPr/>
          <a:lstStyle/>
          <a:p>
            <a:r>
              <a:rPr lang="en-US">
                <a:hlinkClick r:id="rId2"/>
              </a:rPr>
              <a:t>Rotate it…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C60-20A4-4F43-A63D-789E5B01A33C}" type="slidenum">
              <a:rPr lang="en-GB"/>
              <a:pPr/>
              <a:t>25</a:t>
            </a:fld>
            <a:endParaRPr lang="en-GB"/>
          </a:p>
        </p:txBody>
      </p:sp>
      <p:pic>
        <p:nvPicPr>
          <p:cNvPr id="260105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8438" y="1409700"/>
            <a:ext cx="3667125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69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Many real-world situations require us to display more than three variables</a:t>
            </a:r>
          </a:p>
          <a:p>
            <a:pPr>
              <a:lnSpc>
                <a:spcPct val="90000"/>
              </a:lnSpc>
            </a:pPr>
            <a:r>
              <a:rPr lang="en-GB"/>
              <a:t>One solution is to use </a:t>
            </a:r>
            <a:r>
              <a:rPr lang="en-GB" i="1"/>
              <a:t>parallel coordinate plots</a:t>
            </a:r>
          </a:p>
          <a:p>
            <a:pPr>
              <a:lnSpc>
                <a:spcPct val="90000"/>
              </a:lnSpc>
            </a:pPr>
            <a:r>
              <a:rPr lang="en-GB"/>
              <a:t>These take all of the axes of a multidimensional space and arrange them parallel to each other</a:t>
            </a:r>
          </a:p>
          <a:p>
            <a:pPr>
              <a:lnSpc>
                <a:spcPct val="90000"/>
              </a:lnSpc>
            </a:pPr>
            <a:r>
              <a:rPr lang="en-GB"/>
              <a:t>Each data point appears once on each axis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330A4-51AD-46A7-B4E1-1E3D59D5B640}" type="slidenum">
              <a:rPr lang="en-GB"/>
              <a:pPr/>
              <a:t>26</a:t>
            </a:fld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Parallel Coordinate Plot</a:t>
            </a:r>
            <a:endParaRPr lang="en-US"/>
          </a:p>
        </p:txBody>
      </p:sp>
      <p:sp>
        <p:nvSpPr>
          <p:cNvPr id="4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3A59-BA32-4B49-BFAF-83A997D0B614}" type="slidenum">
              <a:rPr lang="en-GB"/>
              <a:pPr/>
              <a:t>27</a:t>
            </a:fld>
            <a:endParaRPr lang="en-GB"/>
          </a:p>
        </p:txBody>
      </p:sp>
      <p:sp>
        <p:nvSpPr>
          <p:cNvPr id="270414" name="Line 78"/>
          <p:cNvSpPr>
            <a:spLocks noChangeShapeType="1"/>
          </p:cNvSpPr>
          <p:nvPr/>
        </p:nvSpPr>
        <p:spPr bwMode="auto">
          <a:xfrm flipV="1">
            <a:off x="6948488" y="2565400"/>
            <a:ext cx="1079500" cy="172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3" name="Line 77"/>
          <p:cNvSpPr>
            <a:spLocks noChangeShapeType="1"/>
          </p:cNvSpPr>
          <p:nvPr/>
        </p:nvSpPr>
        <p:spPr bwMode="auto">
          <a:xfrm flipV="1">
            <a:off x="6948488" y="3789363"/>
            <a:ext cx="1152525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2" name="Line 76"/>
          <p:cNvSpPr>
            <a:spLocks noChangeShapeType="1"/>
          </p:cNvSpPr>
          <p:nvPr/>
        </p:nvSpPr>
        <p:spPr bwMode="auto">
          <a:xfrm>
            <a:off x="6948488" y="3573463"/>
            <a:ext cx="107950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1" name="Line 75"/>
          <p:cNvSpPr>
            <a:spLocks noChangeShapeType="1"/>
          </p:cNvSpPr>
          <p:nvPr/>
        </p:nvSpPr>
        <p:spPr bwMode="auto">
          <a:xfrm>
            <a:off x="6948488" y="2781300"/>
            <a:ext cx="107950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5" name="Line 39"/>
          <p:cNvSpPr>
            <a:spLocks noChangeShapeType="1"/>
          </p:cNvSpPr>
          <p:nvPr/>
        </p:nvSpPr>
        <p:spPr bwMode="auto">
          <a:xfrm flipV="1">
            <a:off x="399573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6" name="Line 40"/>
          <p:cNvSpPr>
            <a:spLocks noChangeShapeType="1"/>
          </p:cNvSpPr>
          <p:nvPr/>
        </p:nvSpPr>
        <p:spPr bwMode="auto">
          <a:xfrm flipV="1">
            <a:off x="507523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7" name="Line 41"/>
          <p:cNvSpPr>
            <a:spLocks noChangeShapeType="1"/>
          </p:cNvSpPr>
          <p:nvPr/>
        </p:nvSpPr>
        <p:spPr bwMode="auto">
          <a:xfrm flipV="1">
            <a:off x="704850" y="2420938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8" name="Line 42"/>
          <p:cNvSpPr>
            <a:spLocks noChangeShapeType="1"/>
          </p:cNvSpPr>
          <p:nvPr/>
        </p:nvSpPr>
        <p:spPr bwMode="auto">
          <a:xfrm>
            <a:off x="704850" y="4795838"/>
            <a:ext cx="1728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9" name="Text Box 43"/>
          <p:cNvSpPr txBox="1">
            <a:spLocks noChangeArrowheads="1"/>
          </p:cNvSpPr>
          <p:nvPr/>
        </p:nvSpPr>
        <p:spPr bwMode="auto">
          <a:xfrm>
            <a:off x="323850" y="2008188"/>
            <a:ext cx="704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380" name="Text Box 44"/>
          <p:cNvSpPr txBox="1">
            <a:spLocks noChangeArrowheads="1"/>
          </p:cNvSpPr>
          <p:nvPr/>
        </p:nvSpPr>
        <p:spPr bwMode="auto">
          <a:xfrm>
            <a:off x="1476375" y="486251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381" name="Oval 45"/>
          <p:cNvSpPr>
            <a:spLocks noChangeArrowheads="1"/>
          </p:cNvSpPr>
          <p:nvPr/>
        </p:nvSpPr>
        <p:spPr bwMode="auto">
          <a:xfrm>
            <a:off x="1444625" y="27606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70382" name="Oval 46"/>
          <p:cNvSpPr>
            <a:spLocks noChangeArrowheads="1"/>
          </p:cNvSpPr>
          <p:nvPr/>
        </p:nvSpPr>
        <p:spPr bwMode="auto">
          <a:xfrm>
            <a:off x="796925" y="34813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3" name="Oval 47"/>
          <p:cNvSpPr>
            <a:spLocks noChangeArrowheads="1"/>
          </p:cNvSpPr>
          <p:nvPr/>
        </p:nvSpPr>
        <p:spPr bwMode="auto">
          <a:xfrm>
            <a:off x="1303338" y="40052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4" name="Oval 48"/>
          <p:cNvSpPr>
            <a:spLocks noChangeArrowheads="1"/>
          </p:cNvSpPr>
          <p:nvPr/>
        </p:nvSpPr>
        <p:spPr bwMode="auto">
          <a:xfrm>
            <a:off x="2092325" y="42735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5" name="Text Box 49"/>
          <p:cNvSpPr txBox="1">
            <a:spLocks noChangeArrowheads="1"/>
          </p:cNvSpPr>
          <p:nvPr/>
        </p:nvSpPr>
        <p:spPr bwMode="auto">
          <a:xfrm>
            <a:off x="2216150" y="41481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70386" name="Text Box 50"/>
          <p:cNvSpPr txBox="1">
            <a:spLocks noChangeArrowheads="1"/>
          </p:cNvSpPr>
          <p:nvPr/>
        </p:nvSpPr>
        <p:spPr bwMode="auto">
          <a:xfrm>
            <a:off x="1447800" y="38608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70387" name="Text Box 51"/>
          <p:cNvSpPr txBox="1">
            <a:spLocks noChangeArrowheads="1"/>
          </p:cNvSpPr>
          <p:nvPr/>
        </p:nvSpPr>
        <p:spPr bwMode="auto">
          <a:xfrm>
            <a:off x="920750" y="33559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70388" name="Text Box 52"/>
          <p:cNvSpPr txBox="1">
            <a:spLocks noChangeArrowheads="1"/>
          </p:cNvSpPr>
          <p:nvPr/>
        </p:nvSpPr>
        <p:spPr bwMode="auto">
          <a:xfrm>
            <a:off x="1639888" y="26368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70389" name="Oval 53"/>
          <p:cNvSpPr>
            <a:spLocks noChangeArrowheads="1"/>
          </p:cNvSpPr>
          <p:nvPr/>
        </p:nvSpPr>
        <p:spPr bwMode="auto">
          <a:xfrm>
            <a:off x="5003800" y="249237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0" name="Oval 54"/>
          <p:cNvSpPr>
            <a:spLocks noChangeArrowheads="1"/>
          </p:cNvSpPr>
          <p:nvPr/>
        </p:nvSpPr>
        <p:spPr bwMode="auto">
          <a:xfrm>
            <a:off x="5003800" y="3429000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1" name="Oval 55"/>
          <p:cNvSpPr>
            <a:spLocks noChangeArrowheads="1"/>
          </p:cNvSpPr>
          <p:nvPr/>
        </p:nvSpPr>
        <p:spPr bwMode="auto">
          <a:xfrm>
            <a:off x="5003800" y="3716338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2" name="Oval 56"/>
          <p:cNvSpPr>
            <a:spLocks noChangeArrowheads="1"/>
          </p:cNvSpPr>
          <p:nvPr/>
        </p:nvSpPr>
        <p:spPr bwMode="auto">
          <a:xfrm>
            <a:off x="5003800" y="436562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3" name="Oval 57"/>
          <p:cNvSpPr>
            <a:spLocks noChangeArrowheads="1"/>
          </p:cNvSpPr>
          <p:nvPr/>
        </p:nvSpPr>
        <p:spPr bwMode="auto">
          <a:xfrm>
            <a:off x="3924300" y="4221163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4" name="Oval 58"/>
          <p:cNvSpPr>
            <a:spLocks noChangeArrowheads="1"/>
          </p:cNvSpPr>
          <p:nvPr/>
        </p:nvSpPr>
        <p:spPr bwMode="auto">
          <a:xfrm>
            <a:off x="3924300" y="3860800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5" name="Oval 59"/>
          <p:cNvSpPr>
            <a:spLocks noChangeArrowheads="1"/>
          </p:cNvSpPr>
          <p:nvPr/>
        </p:nvSpPr>
        <p:spPr bwMode="auto">
          <a:xfrm>
            <a:off x="3924300" y="3500438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6" name="Oval 60"/>
          <p:cNvSpPr>
            <a:spLocks noChangeArrowheads="1"/>
          </p:cNvSpPr>
          <p:nvPr/>
        </p:nvSpPr>
        <p:spPr bwMode="auto">
          <a:xfrm>
            <a:off x="3924300" y="270827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7" name="Text Box 61"/>
          <p:cNvSpPr txBox="1">
            <a:spLocks noChangeArrowheads="1"/>
          </p:cNvSpPr>
          <p:nvPr/>
        </p:nvSpPr>
        <p:spPr bwMode="auto">
          <a:xfrm>
            <a:off x="3616325" y="1936750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398" name="Text Box 62"/>
          <p:cNvSpPr txBox="1">
            <a:spLocks noChangeArrowheads="1"/>
          </p:cNvSpPr>
          <p:nvPr/>
        </p:nvSpPr>
        <p:spPr bwMode="auto">
          <a:xfrm>
            <a:off x="4335463" y="1936750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399" name="Line 63"/>
          <p:cNvSpPr>
            <a:spLocks noChangeShapeType="1"/>
          </p:cNvSpPr>
          <p:nvPr/>
        </p:nvSpPr>
        <p:spPr bwMode="auto">
          <a:xfrm flipV="1">
            <a:off x="6969125" y="23288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00" name="Line 64"/>
          <p:cNvSpPr>
            <a:spLocks noChangeShapeType="1"/>
          </p:cNvSpPr>
          <p:nvPr/>
        </p:nvSpPr>
        <p:spPr bwMode="auto">
          <a:xfrm flipV="1">
            <a:off x="8048625" y="23288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01" name="Oval 65"/>
          <p:cNvSpPr>
            <a:spLocks noChangeArrowheads="1"/>
          </p:cNvSpPr>
          <p:nvPr/>
        </p:nvSpPr>
        <p:spPr bwMode="auto">
          <a:xfrm>
            <a:off x="7977188" y="247173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2" name="Oval 66"/>
          <p:cNvSpPr>
            <a:spLocks noChangeArrowheads="1"/>
          </p:cNvSpPr>
          <p:nvPr/>
        </p:nvSpPr>
        <p:spPr bwMode="auto">
          <a:xfrm>
            <a:off x="7977188" y="3408363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3" name="Oval 67"/>
          <p:cNvSpPr>
            <a:spLocks noChangeArrowheads="1"/>
          </p:cNvSpPr>
          <p:nvPr/>
        </p:nvSpPr>
        <p:spPr bwMode="auto">
          <a:xfrm>
            <a:off x="7977188" y="3695700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4" name="Oval 68"/>
          <p:cNvSpPr>
            <a:spLocks noChangeArrowheads="1"/>
          </p:cNvSpPr>
          <p:nvPr/>
        </p:nvSpPr>
        <p:spPr bwMode="auto">
          <a:xfrm>
            <a:off x="7977188" y="434498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5" name="Oval 69"/>
          <p:cNvSpPr>
            <a:spLocks noChangeArrowheads="1"/>
          </p:cNvSpPr>
          <p:nvPr/>
        </p:nvSpPr>
        <p:spPr bwMode="auto">
          <a:xfrm>
            <a:off x="6897688" y="4200525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6" name="Oval 70"/>
          <p:cNvSpPr>
            <a:spLocks noChangeArrowheads="1"/>
          </p:cNvSpPr>
          <p:nvPr/>
        </p:nvSpPr>
        <p:spPr bwMode="auto">
          <a:xfrm>
            <a:off x="6897688" y="3840163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7" name="Oval 71"/>
          <p:cNvSpPr>
            <a:spLocks noChangeArrowheads="1"/>
          </p:cNvSpPr>
          <p:nvPr/>
        </p:nvSpPr>
        <p:spPr bwMode="auto">
          <a:xfrm>
            <a:off x="6897688" y="3479800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8" name="Oval 72"/>
          <p:cNvSpPr>
            <a:spLocks noChangeArrowheads="1"/>
          </p:cNvSpPr>
          <p:nvPr/>
        </p:nvSpPr>
        <p:spPr bwMode="auto">
          <a:xfrm>
            <a:off x="6897688" y="268763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9" name="Text Box 73"/>
          <p:cNvSpPr txBox="1">
            <a:spLocks noChangeArrowheads="1"/>
          </p:cNvSpPr>
          <p:nvPr/>
        </p:nvSpPr>
        <p:spPr bwMode="auto">
          <a:xfrm>
            <a:off x="6589713" y="1916113"/>
            <a:ext cx="704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410" name="Text Box 74"/>
          <p:cNvSpPr txBox="1">
            <a:spLocks noChangeArrowheads="1"/>
          </p:cNvSpPr>
          <p:nvPr/>
        </p:nvSpPr>
        <p:spPr bwMode="auto">
          <a:xfrm>
            <a:off x="7308850" y="191611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415" name="AutoShape 79"/>
          <p:cNvSpPr>
            <a:spLocks noChangeArrowheads="1"/>
          </p:cNvSpPr>
          <p:nvPr/>
        </p:nvSpPr>
        <p:spPr bwMode="auto">
          <a:xfrm>
            <a:off x="2700338" y="3284538"/>
            <a:ext cx="719137" cy="504825"/>
          </a:xfrm>
          <a:prstGeom prst="rightArrow">
            <a:avLst>
              <a:gd name="adj1" fmla="val 50000"/>
              <a:gd name="adj2" fmla="val 356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16" name="AutoShape 80"/>
          <p:cNvSpPr>
            <a:spLocks noChangeArrowheads="1"/>
          </p:cNvSpPr>
          <p:nvPr/>
        </p:nvSpPr>
        <p:spPr bwMode="auto">
          <a:xfrm>
            <a:off x="5724525" y="3284538"/>
            <a:ext cx="719138" cy="504825"/>
          </a:xfrm>
          <a:prstGeom prst="rightArrow">
            <a:avLst>
              <a:gd name="adj1" fmla="val 50000"/>
              <a:gd name="adj2" fmla="val 356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Multivariate Data</a:t>
            </a:r>
            <a:endParaRPr lang="en-US"/>
          </a:p>
        </p:txBody>
      </p:sp>
      <p:sp>
        <p:nvSpPr>
          <p:cNvPr id="27136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8218488" cy="1612900"/>
          </a:xfrm>
        </p:spPr>
        <p:txBody>
          <a:bodyPr/>
          <a:lstStyle/>
          <a:p>
            <a:r>
              <a:rPr lang="en-GB"/>
              <a:t>This is easy to extend to any desired number of dimensions with each dimension being treated equally</a:t>
            </a:r>
            <a:endParaRPr lang="en-US"/>
          </a:p>
        </p:txBody>
      </p:sp>
      <p:sp>
        <p:nvSpPr>
          <p:cNvPr id="3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21894-00B9-4149-BAC5-424735D4D497}" type="slidenum">
              <a:rPr lang="en-GB"/>
              <a:pPr/>
              <a:t>28</a:t>
            </a:fld>
            <a:endParaRPr lang="en-GB"/>
          </a:p>
        </p:txBody>
      </p:sp>
      <p:sp>
        <p:nvSpPr>
          <p:cNvPr id="271368" name="Line 8"/>
          <p:cNvSpPr>
            <a:spLocks noChangeShapeType="1"/>
          </p:cNvSpPr>
          <p:nvPr/>
        </p:nvSpPr>
        <p:spPr bwMode="auto">
          <a:xfrm flipV="1">
            <a:off x="90011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69" name="Line 9"/>
          <p:cNvSpPr>
            <a:spLocks noChangeShapeType="1"/>
          </p:cNvSpPr>
          <p:nvPr/>
        </p:nvSpPr>
        <p:spPr bwMode="auto">
          <a:xfrm flipV="1">
            <a:off x="2325688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0" name="Line 10"/>
          <p:cNvSpPr>
            <a:spLocks noChangeShapeType="1"/>
          </p:cNvSpPr>
          <p:nvPr/>
        </p:nvSpPr>
        <p:spPr bwMode="auto">
          <a:xfrm flipV="1">
            <a:off x="3708400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1" name="Line 11"/>
          <p:cNvSpPr>
            <a:spLocks noChangeShapeType="1"/>
          </p:cNvSpPr>
          <p:nvPr/>
        </p:nvSpPr>
        <p:spPr bwMode="auto">
          <a:xfrm flipV="1">
            <a:off x="514826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2" name="Line 12"/>
          <p:cNvSpPr>
            <a:spLocks noChangeShapeType="1"/>
          </p:cNvSpPr>
          <p:nvPr/>
        </p:nvSpPr>
        <p:spPr bwMode="auto">
          <a:xfrm flipV="1">
            <a:off x="660241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3" name="Line 13"/>
          <p:cNvSpPr>
            <a:spLocks noChangeShapeType="1"/>
          </p:cNvSpPr>
          <p:nvPr/>
        </p:nvSpPr>
        <p:spPr bwMode="auto">
          <a:xfrm flipV="1">
            <a:off x="8027988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5" name="Line 15"/>
          <p:cNvSpPr>
            <a:spLocks noChangeShapeType="1"/>
          </p:cNvSpPr>
          <p:nvPr/>
        </p:nvSpPr>
        <p:spPr bwMode="auto">
          <a:xfrm>
            <a:off x="900113" y="3644900"/>
            <a:ext cx="1439862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6" name="Line 16"/>
          <p:cNvSpPr>
            <a:spLocks noChangeShapeType="1"/>
          </p:cNvSpPr>
          <p:nvPr/>
        </p:nvSpPr>
        <p:spPr bwMode="auto">
          <a:xfrm flipV="1">
            <a:off x="2339975" y="3860800"/>
            <a:ext cx="13684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7" name="Line 17"/>
          <p:cNvSpPr>
            <a:spLocks noChangeShapeType="1"/>
          </p:cNvSpPr>
          <p:nvPr/>
        </p:nvSpPr>
        <p:spPr bwMode="auto">
          <a:xfrm>
            <a:off x="3708400" y="3860800"/>
            <a:ext cx="1439863" cy="1657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8" name="Line 18"/>
          <p:cNvSpPr>
            <a:spLocks noChangeShapeType="1"/>
          </p:cNvSpPr>
          <p:nvPr/>
        </p:nvSpPr>
        <p:spPr bwMode="auto">
          <a:xfrm flipV="1">
            <a:off x="5148263" y="4868863"/>
            <a:ext cx="1439862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9" name="Line 19"/>
          <p:cNvSpPr>
            <a:spLocks noChangeShapeType="1"/>
          </p:cNvSpPr>
          <p:nvPr/>
        </p:nvSpPr>
        <p:spPr bwMode="auto">
          <a:xfrm flipV="1">
            <a:off x="6588125" y="4294188"/>
            <a:ext cx="1439863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0" name="Line 20"/>
          <p:cNvSpPr>
            <a:spLocks noChangeShapeType="1"/>
          </p:cNvSpPr>
          <p:nvPr/>
        </p:nvSpPr>
        <p:spPr bwMode="auto">
          <a:xfrm flipV="1">
            <a:off x="900113" y="4076700"/>
            <a:ext cx="1439862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1" name="Line 21"/>
          <p:cNvSpPr>
            <a:spLocks noChangeShapeType="1"/>
          </p:cNvSpPr>
          <p:nvPr/>
        </p:nvSpPr>
        <p:spPr bwMode="auto">
          <a:xfrm>
            <a:off x="2339975" y="4076700"/>
            <a:ext cx="13684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2" name="Line 22"/>
          <p:cNvSpPr>
            <a:spLocks noChangeShapeType="1"/>
          </p:cNvSpPr>
          <p:nvPr/>
        </p:nvSpPr>
        <p:spPr bwMode="auto">
          <a:xfrm flipV="1">
            <a:off x="3708400" y="4581525"/>
            <a:ext cx="14398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3" name="Line 23"/>
          <p:cNvSpPr>
            <a:spLocks noChangeShapeType="1"/>
          </p:cNvSpPr>
          <p:nvPr/>
        </p:nvSpPr>
        <p:spPr bwMode="auto">
          <a:xfrm>
            <a:off x="5148263" y="4581525"/>
            <a:ext cx="14398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4" name="Line 24"/>
          <p:cNvSpPr>
            <a:spLocks noChangeShapeType="1"/>
          </p:cNvSpPr>
          <p:nvPr/>
        </p:nvSpPr>
        <p:spPr bwMode="auto">
          <a:xfrm>
            <a:off x="6588125" y="5373688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5" name="Line 25"/>
          <p:cNvSpPr>
            <a:spLocks noChangeShapeType="1"/>
          </p:cNvSpPr>
          <p:nvPr/>
        </p:nvSpPr>
        <p:spPr bwMode="auto">
          <a:xfrm>
            <a:off x="900113" y="4725988"/>
            <a:ext cx="1439862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6" name="Line 26"/>
          <p:cNvSpPr>
            <a:spLocks noChangeShapeType="1"/>
          </p:cNvSpPr>
          <p:nvPr/>
        </p:nvSpPr>
        <p:spPr bwMode="auto">
          <a:xfrm flipV="1">
            <a:off x="2339975" y="4365625"/>
            <a:ext cx="1368425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7" name="Line 27"/>
          <p:cNvSpPr>
            <a:spLocks noChangeShapeType="1"/>
          </p:cNvSpPr>
          <p:nvPr/>
        </p:nvSpPr>
        <p:spPr bwMode="auto">
          <a:xfrm flipV="1">
            <a:off x="3708400" y="3717925"/>
            <a:ext cx="14398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8" name="Line 28"/>
          <p:cNvSpPr>
            <a:spLocks noChangeShapeType="1"/>
          </p:cNvSpPr>
          <p:nvPr/>
        </p:nvSpPr>
        <p:spPr bwMode="auto">
          <a:xfrm>
            <a:off x="5148263" y="3717925"/>
            <a:ext cx="14398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9" name="Line 29"/>
          <p:cNvSpPr>
            <a:spLocks noChangeShapeType="1"/>
          </p:cNvSpPr>
          <p:nvPr/>
        </p:nvSpPr>
        <p:spPr bwMode="auto">
          <a:xfrm flipV="1">
            <a:off x="6588125" y="3573463"/>
            <a:ext cx="1439863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0" name="Line 30"/>
          <p:cNvSpPr>
            <a:spLocks noChangeShapeType="1"/>
          </p:cNvSpPr>
          <p:nvPr/>
        </p:nvSpPr>
        <p:spPr bwMode="auto">
          <a:xfrm flipV="1">
            <a:off x="900113" y="4941888"/>
            <a:ext cx="14398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1" name="Line 31"/>
          <p:cNvSpPr>
            <a:spLocks noChangeShapeType="1"/>
          </p:cNvSpPr>
          <p:nvPr/>
        </p:nvSpPr>
        <p:spPr bwMode="auto">
          <a:xfrm>
            <a:off x="2339975" y="4941888"/>
            <a:ext cx="13684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2" name="Line 32"/>
          <p:cNvSpPr>
            <a:spLocks noChangeShapeType="1"/>
          </p:cNvSpPr>
          <p:nvPr/>
        </p:nvSpPr>
        <p:spPr bwMode="auto">
          <a:xfrm flipV="1">
            <a:off x="3708400" y="4076700"/>
            <a:ext cx="1439863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3" name="Line 33"/>
          <p:cNvSpPr>
            <a:spLocks noChangeShapeType="1"/>
          </p:cNvSpPr>
          <p:nvPr/>
        </p:nvSpPr>
        <p:spPr bwMode="auto">
          <a:xfrm flipV="1">
            <a:off x="5148263" y="3644900"/>
            <a:ext cx="14398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4" name="Line 34"/>
          <p:cNvSpPr>
            <a:spLocks noChangeShapeType="1"/>
          </p:cNvSpPr>
          <p:nvPr/>
        </p:nvSpPr>
        <p:spPr bwMode="auto">
          <a:xfrm>
            <a:off x="6588125" y="3644900"/>
            <a:ext cx="1439863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5" name="Line 35"/>
          <p:cNvSpPr>
            <a:spLocks noChangeShapeType="1"/>
          </p:cNvSpPr>
          <p:nvPr/>
        </p:nvSpPr>
        <p:spPr bwMode="auto">
          <a:xfrm flipV="1">
            <a:off x="900113" y="3717925"/>
            <a:ext cx="1439862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6" name="Line 36"/>
          <p:cNvSpPr>
            <a:spLocks noChangeShapeType="1"/>
          </p:cNvSpPr>
          <p:nvPr/>
        </p:nvSpPr>
        <p:spPr bwMode="auto">
          <a:xfrm flipV="1">
            <a:off x="2339975" y="3644900"/>
            <a:ext cx="13684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7" name="Line 37"/>
          <p:cNvSpPr>
            <a:spLocks noChangeShapeType="1"/>
          </p:cNvSpPr>
          <p:nvPr/>
        </p:nvSpPr>
        <p:spPr bwMode="auto">
          <a:xfrm>
            <a:off x="3708400" y="3644900"/>
            <a:ext cx="1439863" cy="1439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8" name="Line 38"/>
          <p:cNvSpPr>
            <a:spLocks noChangeShapeType="1"/>
          </p:cNvSpPr>
          <p:nvPr/>
        </p:nvSpPr>
        <p:spPr bwMode="auto">
          <a:xfrm flipV="1">
            <a:off x="5148263" y="4005263"/>
            <a:ext cx="1439862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9" name="Line 39"/>
          <p:cNvSpPr>
            <a:spLocks noChangeShapeType="1"/>
          </p:cNvSpPr>
          <p:nvPr/>
        </p:nvSpPr>
        <p:spPr bwMode="auto">
          <a:xfrm>
            <a:off x="6588125" y="4005263"/>
            <a:ext cx="14398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CEAEA-B722-4EAC-BCC3-3ED0FB1FCBE0}" type="slidenum">
              <a:rPr lang="en-GB"/>
              <a:pPr/>
              <a:t>29</a:t>
            </a:fld>
            <a:endParaRPr lang="en-GB"/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pic>
        <p:nvPicPr>
          <p:cNvPr id="2734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57200"/>
            <a:ext cx="8785225" cy="594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83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 variation on this approach is to use a</a:t>
            </a:r>
            <a:r>
              <a:rPr lang="en-GB" sz="2400" i="1" dirty="0"/>
              <a:t> </a:t>
            </a:r>
            <a:r>
              <a:rPr lang="en-GB" sz="2400" i="1" dirty="0" err="1"/>
              <a:t>starplot</a:t>
            </a:r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In </a:t>
            </a:r>
            <a:r>
              <a:rPr lang="en-GB" sz="2400" dirty="0"/>
              <a:t>this case the axes radiate from a common origin</a:t>
            </a:r>
          </a:p>
          <a:p>
            <a:endParaRPr lang="en-GB" sz="2400" dirty="0" smtClean="0"/>
          </a:p>
          <a:p>
            <a:r>
              <a:rPr lang="en-GB" sz="2400" dirty="0" smtClean="0"/>
              <a:t>Multiple </a:t>
            </a:r>
            <a:r>
              <a:rPr lang="en-GB" sz="2400" dirty="0"/>
              <a:t>objects can be compared on the basis of their shapes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65B6-D514-47CF-B7FC-7506BE59EA88}" type="slidenum">
              <a:rPr lang="en-GB"/>
              <a:pPr/>
              <a:t>30</a:t>
            </a:fld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Starplot</a:t>
            </a:r>
            <a:endParaRPr lang="en-US"/>
          </a:p>
        </p:txBody>
      </p:sp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4539-AECE-41D1-8E15-E254E342B097}" type="slidenum">
              <a:rPr lang="en-GB"/>
              <a:pPr/>
              <a:t>31</a:t>
            </a:fld>
            <a:endParaRPr lang="en-GB"/>
          </a:p>
        </p:txBody>
      </p:sp>
      <p:sp>
        <p:nvSpPr>
          <p:cNvPr id="284677" name="Line 5"/>
          <p:cNvSpPr>
            <a:spLocks noChangeShapeType="1"/>
          </p:cNvSpPr>
          <p:nvPr/>
        </p:nvSpPr>
        <p:spPr bwMode="auto">
          <a:xfrm flipV="1">
            <a:off x="4572000" y="1412875"/>
            <a:ext cx="0" cy="23764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8" name="Line 6"/>
          <p:cNvSpPr>
            <a:spLocks noChangeShapeType="1"/>
          </p:cNvSpPr>
          <p:nvPr/>
        </p:nvSpPr>
        <p:spPr bwMode="auto">
          <a:xfrm flipV="1">
            <a:off x="4572000" y="1700213"/>
            <a:ext cx="2232025" cy="20891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9" name="Line 7"/>
          <p:cNvSpPr>
            <a:spLocks noChangeShapeType="1"/>
          </p:cNvSpPr>
          <p:nvPr/>
        </p:nvSpPr>
        <p:spPr bwMode="auto">
          <a:xfrm>
            <a:off x="4572000" y="3789363"/>
            <a:ext cx="2592388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0" name="Line 8"/>
          <p:cNvSpPr>
            <a:spLocks noChangeShapeType="1"/>
          </p:cNvSpPr>
          <p:nvPr/>
        </p:nvSpPr>
        <p:spPr bwMode="auto">
          <a:xfrm>
            <a:off x="4572000" y="3789363"/>
            <a:ext cx="1295400" cy="25193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1" name="Line 9"/>
          <p:cNvSpPr>
            <a:spLocks noChangeShapeType="1"/>
          </p:cNvSpPr>
          <p:nvPr/>
        </p:nvSpPr>
        <p:spPr bwMode="auto">
          <a:xfrm flipH="1">
            <a:off x="3203575" y="3789363"/>
            <a:ext cx="1368425" cy="20875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2" name="Line 10"/>
          <p:cNvSpPr>
            <a:spLocks noChangeShapeType="1"/>
          </p:cNvSpPr>
          <p:nvPr/>
        </p:nvSpPr>
        <p:spPr bwMode="auto">
          <a:xfrm flipH="1">
            <a:off x="1692275" y="3789363"/>
            <a:ext cx="2879725" cy="7143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3" name="Line 11"/>
          <p:cNvSpPr>
            <a:spLocks noChangeShapeType="1"/>
          </p:cNvSpPr>
          <p:nvPr/>
        </p:nvSpPr>
        <p:spPr bwMode="auto">
          <a:xfrm flipH="1" flipV="1">
            <a:off x="2411413" y="1773238"/>
            <a:ext cx="2160587" cy="2016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4" name="Line 12"/>
          <p:cNvSpPr>
            <a:spLocks noChangeShapeType="1"/>
          </p:cNvSpPr>
          <p:nvPr/>
        </p:nvSpPr>
        <p:spPr bwMode="auto">
          <a:xfrm flipV="1">
            <a:off x="3419475" y="2349500"/>
            <a:ext cx="1152525" cy="35877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5" name="Line 13"/>
          <p:cNvSpPr>
            <a:spLocks noChangeShapeType="1"/>
          </p:cNvSpPr>
          <p:nvPr/>
        </p:nvSpPr>
        <p:spPr bwMode="auto">
          <a:xfrm>
            <a:off x="4572000" y="2349500"/>
            <a:ext cx="576263" cy="79216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6" name="Line 14"/>
          <p:cNvSpPr>
            <a:spLocks noChangeShapeType="1"/>
          </p:cNvSpPr>
          <p:nvPr/>
        </p:nvSpPr>
        <p:spPr bwMode="auto">
          <a:xfrm>
            <a:off x="5148263" y="3141663"/>
            <a:ext cx="1152525" cy="935037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7" name="Line 15"/>
          <p:cNvSpPr>
            <a:spLocks noChangeShapeType="1"/>
          </p:cNvSpPr>
          <p:nvPr/>
        </p:nvSpPr>
        <p:spPr bwMode="auto">
          <a:xfrm flipH="1">
            <a:off x="5003800" y="4076700"/>
            <a:ext cx="1296988" cy="57626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8" name="Line 16"/>
          <p:cNvSpPr>
            <a:spLocks noChangeShapeType="1"/>
          </p:cNvSpPr>
          <p:nvPr/>
        </p:nvSpPr>
        <p:spPr bwMode="auto">
          <a:xfrm flipH="1">
            <a:off x="3635375" y="4652963"/>
            <a:ext cx="1368425" cy="5762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9" name="Line 17"/>
          <p:cNvSpPr>
            <a:spLocks noChangeShapeType="1"/>
          </p:cNvSpPr>
          <p:nvPr/>
        </p:nvSpPr>
        <p:spPr bwMode="auto">
          <a:xfrm flipV="1">
            <a:off x="3635375" y="3789363"/>
            <a:ext cx="144463" cy="14398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0" name="Line 18"/>
          <p:cNvSpPr>
            <a:spLocks noChangeShapeType="1"/>
          </p:cNvSpPr>
          <p:nvPr/>
        </p:nvSpPr>
        <p:spPr bwMode="auto">
          <a:xfrm flipH="1" flipV="1">
            <a:off x="3419475" y="2708275"/>
            <a:ext cx="360363" cy="115252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1" name="Line 19"/>
          <p:cNvSpPr>
            <a:spLocks noChangeShapeType="1"/>
          </p:cNvSpPr>
          <p:nvPr/>
        </p:nvSpPr>
        <p:spPr bwMode="auto">
          <a:xfrm flipH="1" flipV="1">
            <a:off x="3132138" y="3860800"/>
            <a:ext cx="1079500" cy="576263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2" name="Line 20"/>
          <p:cNvSpPr>
            <a:spLocks noChangeShapeType="1"/>
          </p:cNvSpPr>
          <p:nvPr/>
        </p:nvSpPr>
        <p:spPr bwMode="auto">
          <a:xfrm flipV="1">
            <a:off x="3132138" y="3357563"/>
            <a:ext cx="935037" cy="503237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3" name="Line 21"/>
          <p:cNvSpPr>
            <a:spLocks noChangeShapeType="1"/>
          </p:cNvSpPr>
          <p:nvPr/>
        </p:nvSpPr>
        <p:spPr bwMode="auto">
          <a:xfrm flipV="1">
            <a:off x="4067175" y="2852738"/>
            <a:ext cx="504825" cy="504825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4" name="Line 22"/>
          <p:cNvSpPr>
            <a:spLocks noChangeShapeType="1"/>
          </p:cNvSpPr>
          <p:nvPr/>
        </p:nvSpPr>
        <p:spPr bwMode="auto">
          <a:xfrm flipV="1">
            <a:off x="4572000" y="2708275"/>
            <a:ext cx="1152525" cy="144463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5" name="Line 23"/>
          <p:cNvSpPr>
            <a:spLocks noChangeShapeType="1"/>
          </p:cNvSpPr>
          <p:nvPr/>
        </p:nvSpPr>
        <p:spPr bwMode="auto">
          <a:xfrm flipH="1">
            <a:off x="5508625" y="2708275"/>
            <a:ext cx="215900" cy="1225550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6" name="Line 24"/>
          <p:cNvSpPr>
            <a:spLocks noChangeShapeType="1"/>
          </p:cNvSpPr>
          <p:nvPr/>
        </p:nvSpPr>
        <p:spPr bwMode="auto">
          <a:xfrm flipH="1">
            <a:off x="5292725" y="3933825"/>
            <a:ext cx="215900" cy="1295400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7" name="Line 25"/>
          <p:cNvSpPr>
            <a:spLocks noChangeShapeType="1"/>
          </p:cNvSpPr>
          <p:nvPr/>
        </p:nvSpPr>
        <p:spPr bwMode="auto">
          <a:xfrm flipH="1" flipV="1">
            <a:off x="4211638" y="4437063"/>
            <a:ext cx="1081087" cy="792162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8" name="Text Box 26"/>
          <p:cNvSpPr txBox="1">
            <a:spLocks noChangeArrowheads="1"/>
          </p:cNvSpPr>
          <p:nvPr/>
        </p:nvSpPr>
        <p:spPr bwMode="auto">
          <a:xfrm>
            <a:off x="4624388" y="1216025"/>
            <a:ext cx="3365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84699" name="Text Box 27"/>
          <p:cNvSpPr txBox="1">
            <a:spLocks noChangeArrowheads="1"/>
          </p:cNvSpPr>
          <p:nvPr/>
        </p:nvSpPr>
        <p:spPr bwMode="auto">
          <a:xfrm>
            <a:off x="6856413" y="1431925"/>
            <a:ext cx="3365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84700" name="Text Box 28"/>
          <p:cNvSpPr txBox="1">
            <a:spLocks noChangeArrowheads="1"/>
          </p:cNvSpPr>
          <p:nvPr/>
        </p:nvSpPr>
        <p:spPr bwMode="auto">
          <a:xfrm>
            <a:off x="7288213" y="3952875"/>
            <a:ext cx="3492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84701" name="Text Box 29"/>
          <p:cNvSpPr txBox="1">
            <a:spLocks noChangeArrowheads="1"/>
          </p:cNvSpPr>
          <p:nvPr/>
        </p:nvSpPr>
        <p:spPr bwMode="auto">
          <a:xfrm>
            <a:off x="5919788" y="5969000"/>
            <a:ext cx="3492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84702" name="Text Box 30"/>
          <p:cNvSpPr txBox="1">
            <a:spLocks noChangeArrowheads="1"/>
          </p:cNvSpPr>
          <p:nvPr/>
        </p:nvSpPr>
        <p:spPr bwMode="auto">
          <a:xfrm>
            <a:off x="3184525" y="5897563"/>
            <a:ext cx="336550" cy="3667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E</a:t>
            </a:r>
            <a:endParaRPr lang="en-US"/>
          </a:p>
        </p:txBody>
      </p:sp>
      <p:sp>
        <p:nvSpPr>
          <p:cNvPr id="284703" name="Text Box 31"/>
          <p:cNvSpPr txBox="1">
            <a:spLocks noChangeArrowheads="1"/>
          </p:cNvSpPr>
          <p:nvPr/>
        </p:nvSpPr>
        <p:spPr bwMode="auto">
          <a:xfrm>
            <a:off x="1455738" y="3448050"/>
            <a:ext cx="3238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F</a:t>
            </a:r>
            <a:endParaRPr lang="en-US"/>
          </a:p>
        </p:txBody>
      </p:sp>
      <p:sp>
        <p:nvSpPr>
          <p:cNvPr id="284704" name="Text Box 32"/>
          <p:cNvSpPr txBox="1">
            <a:spLocks noChangeArrowheads="1"/>
          </p:cNvSpPr>
          <p:nvPr/>
        </p:nvSpPr>
        <p:spPr bwMode="auto">
          <a:xfrm>
            <a:off x="2319338" y="1289050"/>
            <a:ext cx="3619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G</a:t>
            </a:r>
            <a:endParaRPr 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74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Mosaic plots can also be used to represent and rearrange hypervariate data</a:t>
            </a:r>
          </a:p>
          <a:p>
            <a:endParaRPr lang="en-GB"/>
          </a:p>
          <a:p>
            <a:r>
              <a:rPr lang="en-GB"/>
              <a:t>If we add gender to the eye and hair colour data in the mosaic plot example we used last week  then we can extend the mosaic plot to show this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60461-FB39-46D4-AA5E-51411DC36682}" type="slidenum">
              <a:rPr lang="en-GB"/>
              <a:pPr/>
              <a:t>32</a:t>
            </a:fld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5458" name="Group 2"/>
          <p:cNvGraphicFramePr>
            <a:graphicFrameLocks noGrp="1"/>
          </p:cNvGraphicFramePr>
          <p:nvPr>
            <p:ph/>
          </p:nvPr>
        </p:nvGraphicFramePr>
        <p:xfrm>
          <a:off x="179388" y="277813"/>
          <a:ext cx="8850312" cy="5881689"/>
        </p:xfrm>
        <a:graphic>
          <a:graphicData uri="http://schemas.openxmlformats.org/drawingml/2006/table">
            <a:tbl>
              <a:tblPr/>
              <a:tblGrid>
                <a:gridCol w="1296987"/>
                <a:gridCol w="1079500"/>
                <a:gridCol w="3744913"/>
                <a:gridCol w="863600"/>
                <a:gridCol w="1865312"/>
              </a:tblGrid>
              <a:tr h="630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Blue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Green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65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Hazel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9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Brown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2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Black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Brown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Red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Blond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6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830B7-78D4-4397-892A-44871A7325BB}" type="slidenum">
              <a:rPr lang="en-GB"/>
              <a:pPr/>
              <a:t>33</a:t>
            </a:fld>
            <a:endParaRPr lang="en-GB"/>
          </a:p>
        </p:txBody>
      </p:sp>
      <p:sp>
        <p:nvSpPr>
          <p:cNvPr id="275504" name="Rectangle 48"/>
          <p:cNvSpPr>
            <a:spLocks noChangeArrowheads="1"/>
          </p:cNvSpPr>
          <p:nvPr/>
        </p:nvSpPr>
        <p:spPr bwMode="auto">
          <a:xfrm>
            <a:off x="1476375" y="1196975"/>
            <a:ext cx="1079500" cy="3603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05" name="Rectangle 49"/>
          <p:cNvSpPr>
            <a:spLocks noChangeArrowheads="1"/>
          </p:cNvSpPr>
          <p:nvPr/>
        </p:nvSpPr>
        <p:spPr bwMode="auto">
          <a:xfrm>
            <a:off x="1476375" y="1557338"/>
            <a:ext cx="1079500" cy="1079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06" name="Rectangle 50"/>
          <p:cNvSpPr>
            <a:spLocks noChangeArrowheads="1"/>
          </p:cNvSpPr>
          <p:nvPr/>
        </p:nvSpPr>
        <p:spPr bwMode="auto">
          <a:xfrm>
            <a:off x="1476375" y="260350"/>
            <a:ext cx="1079500" cy="936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07" name="Rectangle 51"/>
          <p:cNvSpPr>
            <a:spLocks noChangeArrowheads="1"/>
          </p:cNvSpPr>
          <p:nvPr/>
        </p:nvSpPr>
        <p:spPr bwMode="auto">
          <a:xfrm>
            <a:off x="1476375" y="2636838"/>
            <a:ext cx="1079500" cy="295275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08" name="Rectangle 52"/>
          <p:cNvSpPr>
            <a:spLocks noChangeArrowheads="1"/>
          </p:cNvSpPr>
          <p:nvPr/>
        </p:nvSpPr>
        <p:spPr bwMode="auto">
          <a:xfrm>
            <a:off x="2555875" y="1628775"/>
            <a:ext cx="3744913" cy="792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09" name="Rectangle 53"/>
          <p:cNvSpPr>
            <a:spLocks noChangeArrowheads="1"/>
          </p:cNvSpPr>
          <p:nvPr/>
        </p:nvSpPr>
        <p:spPr bwMode="auto">
          <a:xfrm>
            <a:off x="2555875" y="2420938"/>
            <a:ext cx="3744913" cy="936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0" name="Rectangle 54"/>
          <p:cNvSpPr>
            <a:spLocks noChangeArrowheads="1"/>
          </p:cNvSpPr>
          <p:nvPr/>
        </p:nvSpPr>
        <p:spPr bwMode="auto">
          <a:xfrm>
            <a:off x="2555875" y="260350"/>
            <a:ext cx="3744913" cy="13684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1" name="Rectangle 55"/>
          <p:cNvSpPr>
            <a:spLocks noChangeArrowheads="1"/>
          </p:cNvSpPr>
          <p:nvPr/>
        </p:nvSpPr>
        <p:spPr bwMode="auto">
          <a:xfrm>
            <a:off x="2555875" y="3357563"/>
            <a:ext cx="3744913" cy="22320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2" name="Rectangle 56"/>
          <p:cNvSpPr>
            <a:spLocks noChangeArrowheads="1"/>
          </p:cNvSpPr>
          <p:nvPr/>
        </p:nvSpPr>
        <p:spPr bwMode="auto">
          <a:xfrm>
            <a:off x="6300788" y="1484313"/>
            <a:ext cx="792162" cy="11525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3" name="Rectangle 57"/>
          <p:cNvSpPr>
            <a:spLocks noChangeArrowheads="1"/>
          </p:cNvSpPr>
          <p:nvPr/>
        </p:nvSpPr>
        <p:spPr bwMode="auto">
          <a:xfrm>
            <a:off x="6300788" y="2636838"/>
            <a:ext cx="792162" cy="10080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4" name="Rectangle 58"/>
          <p:cNvSpPr>
            <a:spLocks noChangeArrowheads="1"/>
          </p:cNvSpPr>
          <p:nvPr/>
        </p:nvSpPr>
        <p:spPr bwMode="auto">
          <a:xfrm>
            <a:off x="6300788" y="260350"/>
            <a:ext cx="792162" cy="12239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5" name="Rectangle 59"/>
          <p:cNvSpPr>
            <a:spLocks noChangeArrowheads="1"/>
          </p:cNvSpPr>
          <p:nvPr/>
        </p:nvSpPr>
        <p:spPr bwMode="auto">
          <a:xfrm>
            <a:off x="6300788" y="3644900"/>
            <a:ext cx="792162" cy="19446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6" name="Rectangle 60"/>
          <p:cNvSpPr>
            <a:spLocks noChangeArrowheads="1"/>
          </p:cNvSpPr>
          <p:nvPr/>
        </p:nvSpPr>
        <p:spPr bwMode="auto">
          <a:xfrm>
            <a:off x="7092950" y="3716338"/>
            <a:ext cx="1871663" cy="865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7" name="Rectangle 61"/>
          <p:cNvSpPr>
            <a:spLocks noChangeArrowheads="1"/>
          </p:cNvSpPr>
          <p:nvPr/>
        </p:nvSpPr>
        <p:spPr bwMode="auto">
          <a:xfrm>
            <a:off x="7092950" y="4581525"/>
            <a:ext cx="1871663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8" name="Rectangle 62"/>
          <p:cNvSpPr>
            <a:spLocks noChangeArrowheads="1"/>
          </p:cNvSpPr>
          <p:nvPr/>
        </p:nvSpPr>
        <p:spPr bwMode="auto">
          <a:xfrm>
            <a:off x="7092950" y="260350"/>
            <a:ext cx="1871663" cy="34559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519" name="Rectangle 63"/>
          <p:cNvSpPr>
            <a:spLocks noChangeArrowheads="1"/>
          </p:cNvSpPr>
          <p:nvPr/>
        </p:nvSpPr>
        <p:spPr bwMode="auto">
          <a:xfrm>
            <a:off x="7092950" y="5157788"/>
            <a:ext cx="1871663" cy="431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482" name="Group 2"/>
          <p:cNvGraphicFramePr>
            <a:graphicFrameLocks noGrp="1"/>
          </p:cNvGraphicFramePr>
          <p:nvPr>
            <p:ph/>
          </p:nvPr>
        </p:nvGraphicFramePr>
        <p:xfrm>
          <a:off x="179388" y="277813"/>
          <a:ext cx="8850312" cy="5881689"/>
        </p:xfrm>
        <a:graphic>
          <a:graphicData uri="http://schemas.openxmlformats.org/drawingml/2006/table">
            <a:tbl>
              <a:tblPr/>
              <a:tblGrid>
                <a:gridCol w="1296987"/>
                <a:gridCol w="1079500"/>
                <a:gridCol w="3744913"/>
                <a:gridCol w="863600"/>
                <a:gridCol w="1865312"/>
              </a:tblGrid>
              <a:tr h="630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Blue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Green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65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Hazel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9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Brown</a:t>
                      </a: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2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Black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Brown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Red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12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Blond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786E3-09CF-4ECC-BCFA-C8D869A0911A}" type="slidenum">
              <a:rPr lang="en-GB"/>
              <a:pPr/>
              <a:t>34</a:t>
            </a:fld>
            <a:endParaRPr lang="en-GB"/>
          </a:p>
        </p:txBody>
      </p:sp>
      <p:sp>
        <p:nvSpPr>
          <p:cNvPr id="276528" name="Rectangle 48"/>
          <p:cNvSpPr>
            <a:spLocks noChangeArrowheads="1"/>
          </p:cNvSpPr>
          <p:nvPr/>
        </p:nvSpPr>
        <p:spPr bwMode="auto">
          <a:xfrm>
            <a:off x="1476375" y="1196975"/>
            <a:ext cx="1079500" cy="3603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29" name="Rectangle 49"/>
          <p:cNvSpPr>
            <a:spLocks noChangeArrowheads="1"/>
          </p:cNvSpPr>
          <p:nvPr/>
        </p:nvSpPr>
        <p:spPr bwMode="auto">
          <a:xfrm>
            <a:off x="1476375" y="1557338"/>
            <a:ext cx="1079500" cy="1079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0" name="Rectangle 50"/>
          <p:cNvSpPr>
            <a:spLocks noChangeArrowheads="1"/>
          </p:cNvSpPr>
          <p:nvPr/>
        </p:nvSpPr>
        <p:spPr bwMode="auto">
          <a:xfrm>
            <a:off x="1476375" y="260350"/>
            <a:ext cx="1079500" cy="936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1" name="Rectangle 51"/>
          <p:cNvSpPr>
            <a:spLocks noChangeArrowheads="1"/>
          </p:cNvSpPr>
          <p:nvPr/>
        </p:nvSpPr>
        <p:spPr bwMode="auto">
          <a:xfrm>
            <a:off x="1476375" y="2636838"/>
            <a:ext cx="1079500" cy="295275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2" name="Rectangle 52"/>
          <p:cNvSpPr>
            <a:spLocks noChangeArrowheads="1"/>
          </p:cNvSpPr>
          <p:nvPr/>
        </p:nvSpPr>
        <p:spPr bwMode="auto">
          <a:xfrm>
            <a:off x="2555875" y="1628775"/>
            <a:ext cx="3744913" cy="792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3" name="Rectangle 53"/>
          <p:cNvSpPr>
            <a:spLocks noChangeArrowheads="1"/>
          </p:cNvSpPr>
          <p:nvPr/>
        </p:nvSpPr>
        <p:spPr bwMode="auto">
          <a:xfrm>
            <a:off x="2555875" y="2420938"/>
            <a:ext cx="3744913" cy="936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4" name="Rectangle 54"/>
          <p:cNvSpPr>
            <a:spLocks noChangeArrowheads="1"/>
          </p:cNvSpPr>
          <p:nvPr/>
        </p:nvSpPr>
        <p:spPr bwMode="auto">
          <a:xfrm>
            <a:off x="2555875" y="260350"/>
            <a:ext cx="3744913" cy="13684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5" name="Rectangle 55"/>
          <p:cNvSpPr>
            <a:spLocks noChangeArrowheads="1"/>
          </p:cNvSpPr>
          <p:nvPr/>
        </p:nvSpPr>
        <p:spPr bwMode="auto">
          <a:xfrm>
            <a:off x="2555875" y="3357563"/>
            <a:ext cx="3744913" cy="22320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6" name="Rectangle 56"/>
          <p:cNvSpPr>
            <a:spLocks noChangeArrowheads="1"/>
          </p:cNvSpPr>
          <p:nvPr/>
        </p:nvSpPr>
        <p:spPr bwMode="auto">
          <a:xfrm>
            <a:off x="6300788" y="1484313"/>
            <a:ext cx="792162" cy="11525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7" name="Rectangle 57"/>
          <p:cNvSpPr>
            <a:spLocks noChangeArrowheads="1"/>
          </p:cNvSpPr>
          <p:nvPr/>
        </p:nvSpPr>
        <p:spPr bwMode="auto">
          <a:xfrm>
            <a:off x="6300788" y="2636838"/>
            <a:ext cx="792162" cy="10080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8" name="Rectangle 58"/>
          <p:cNvSpPr>
            <a:spLocks noChangeArrowheads="1"/>
          </p:cNvSpPr>
          <p:nvPr/>
        </p:nvSpPr>
        <p:spPr bwMode="auto">
          <a:xfrm>
            <a:off x="6300788" y="260350"/>
            <a:ext cx="792162" cy="12239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9" name="Rectangle 59"/>
          <p:cNvSpPr>
            <a:spLocks noChangeArrowheads="1"/>
          </p:cNvSpPr>
          <p:nvPr/>
        </p:nvSpPr>
        <p:spPr bwMode="auto">
          <a:xfrm>
            <a:off x="6300788" y="3644900"/>
            <a:ext cx="792162" cy="19446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0" name="Rectangle 60"/>
          <p:cNvSpPr>
            <a:spLocks noChangeArrowheads="1"/>
          </p:cNvSpPr>
          <p:nvPr/>
        </p:nvSpPr>
        <p:spPr bwMode="auto">
          <a:xfrm>
            <a:off x="7092950" y="3716338"/>
            <a:ext cx="1871663" cy="865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1" name="Rectangle 61"/>
          <p:cNvSpPr>
            <a:spLocks noChangeArrowheads="1"/>
          </p:cNvSpPr>
          <p:nvPr/>
        </p:nvSpPr>
        <p:spPr bwMode="auto">
          <a:xfrm>
            <a:off x="7092950" y="4581525"/>
            <a:ext cx="1871663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2" name="Rectangle 62"/>
          <p:cNvSpPr>
            <a:spLocks noChangeArrowheads="1"/>
          </p:cNvSpPr>
          <p:nvPr/>
        </p:nvSpPr>
        <p:spPr bwMode="auto">
          <a:xfrm>
            <a:off x="7092950" y="260350"/>
            <a:ext cx="1871663" cy="34559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3" name="Rectangle 63"/>
          <p:cNvSpPr>
            <a:spLocks noChangeArrowheads="1"/>
          </p:cNvSpPr>
          <p:nvPr/>
        </p:nvSpPr>
        <p:spPr bwMode="auto">
          <a:xfrm>
            <a:off x="7092950" y="5157788"/>
            <a:ext cx="1871663" cy="431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4" name="Rectangle 64"/>
          <p:cNvSpPr>
            <a:spLocks noChangeArrowheads="1"/>
          </p:cNvSpPr>
          <p:nvPr/>
        </p:nvSpPr>
        <p:spPr bwMode="auto">
          <a:xfrm>
            <a:off x="1979613" y="260350"/>
            <a:ext cx="576262" cy="936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5" name="Rectangle 65"/>
          <p:cNvSpPr>
            <a:spLocks noChangeArrowheads="1"/>
          </p:cNvSpPr>
          <p:nvPr/>
        </p:nvSpPr>
        <p:spPr bwMode="auto">
          <a:xfrm>
            <a:off x="2124075" y="1196975"/>
            <a:ext cx="431800" cy="3603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6" name="Rectangle 66"/>
          <p:cNvSpPr>
            <a:spLocks noChangeArrowheads="1"/>
          </p:cNvSpPr>
          <p:nvPr/>
        </p:nvSpPr>
        <p:spPr bwMode="auto">
          <a:xfrm>
            <a:off x="2195513" y="1557338"/>
            <a:ext cx="360362" cy="1079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7" name="Rectangle 67"/>
          <p:cNvSpPr>
            <a:spLocks noChangeArrowheads="1"/>
          </p:cNvSpPr>
          <p:nvPr/>
        </p:nvSpPr>
        <p:spPr bwMode="auto">
          <a:xfrm>
            <a:off x="1908175" y="2636838"/>
            <a:ext cx="647700" cy="295275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8" name="Rectangle 68"/>
          <p:cNvSpPr>
            <a:spLocks noChangeArrowheads="1"/>
          </p:cNvSpPr>
          <p:nvPr/>
        </p:nvSpPr>
        <p:spPr bwMode="auto">
          <a:xfrm>
            <a:off x="4787900" y="260350"/>
            <a:ext cx="1512888" cy="13684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49" name="Rectangle 69"/>
          <p:cNvSpPr>
            <a:spLocks noChangeArrowheads="1"/>
          </p:cNvSpPr>
          <p:nvPr/>
        </p:nvSpPr>
        <p:spPr bwMode="auto">
          <a:xfrm>
            <a:off x="4356100" y="1628775"/>
            <a:ext cx="1944688" cy="792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0" name="Rectangle 70"/>
          <p:cNvSpPr>
            <a:spLocks noChangeArrowheads="1"/>
          </p:cNvSpPr>
          <p:nvPr/>
        </p:nvSpPr>
        <p:spPr bwMode="auto">
          <a:xfrm>
            <a:off x="3924300" y="2420938"/>
            <a:ext cx="2376488" cy="936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1" name="Rectangle 71"/>
          <p:cNvSpPr>
            <a:spLocks noChangeArrowheads="1"/>
          </p:cNvSpPr>
          <p:nvPr/>
        </p:nvSpPr>
        <p:spPr bwMode="auto">
          <a:xfrm>
            <a:off x="4067175" y="3357563"/>
            <a:ext cx="2233613" cy="22320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2" name="Rectangle 72"/>
          <p:cNvSpPr>
            <a:spLocks noChangeArrowheads="1"/>
          </p:cNvSpPr>
          <p:nvPr/>
        </p:nvSpPr>
        <p:spPr bwMode="auto">
          <a:xfrm>
            <a:off x="6732588" y="260350"/>
            <a:ext cx="360362" cy="12239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3" name="Rectangle 73"/>
          <p:cNvSpPr>
            <a:spLocks noChangeArrowheads="1"/>
          </p:cNvSpPr>
          <p:nvPr/>
        </p:nvSpPr>
        <p:spPr bwMode="auto">
          <a:xfrm>
            <a:off x="6659563" y="1484313"/>
            <a:ext cx="433387" cy="11525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5" name="Rectangle 75"/>
          <p:cNvSpPr>
            <a:spLocks noChangeArrowheads="1"/>
          </p:cNvSpPr>
          <p:nvPr/>
        </p:nvSpPr>
        <p:spPr bwMode="auto">
          <a:xfrm>
            <a:off x="6659563" y="2636838"/>
            <a:ext cx="433387" cy="10080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6" name="Rectangle 76"/>
          <p:cNvSpPr>
            <a:spLocks noChangeArrowheads="1"/>
          </p:cNvSpPr>
          <p:nvPr/>
        </p:nvSpPr>
        <p:spPr bwMode="auto">
          <a:xfrm>
            <a:off x="6516688" y="3644900"/>
            <a:ext cx="576262" cy="19446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7" name="Rectangle 77"/>
          <p:cNvSpPr>
            <a:spLocks noChangeArrowheads="1"/>
          </p:cNvSpPr>
          <p:nvPr/>
        </p:nvSpPr>
        <p:spPr bwMode="auto">
          <a:xfrm>
            <a:off x="7596188" y="260350"/>
            <a:ext cx="1368425" cy="34559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8" name="Rectangle 78"/>
          <p:cNvSpPr>
            <a:spLocks noChangeArrowheads="1"/>
          </p:cNvSpPr>
          <p:nvPr/>
        </p:nvSpPr>
        <p:spPr bwMode="auto">
          <a:xfrm>
            <a:off x="7812088" y="3716338"/>
            <a:ext cx="1152525" cy="865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59" name="Rectangle 79"/>
          <p:cNvSpPr>
            <a:spLocks noChangeArrowheads="1"/>
          </p:cNvSpPr>
          <p:nvPr/>
        </p:nvSpPr>
        <p:spPr bwMode="auto">
          <a:xfrm>
            <a:off x="7812088" y="4581525"/>
            <a:ext cx="1152525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60" name="Rectangle 80"/>
          <p:cNvSpPr>
            <a:spLocks noChangeArrowheads="1"/>
          </p:cNvSpPr>
          <p:nvPr/>
        </p:nvSpPr>
        <p:spPr bwMode="auto">
          <a:xfrm>
            <a:off x="7667625" y="5157788"/>
            <a:ext cx="1296988" cy="431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61" name="Text Box 81"/>
          <p:cNvSpPr txBox="1">
            <a:spLocks noChangeArrowheads="1"/>
          </p:cNvSpPr>
          <p:nvPr/>
        </p:nvSpPr>
        <p:spPr bwMode="auto">
          <a:xfrm>
            <a:off x="3184525" y="6256338"/>
            <a:ext cx="1631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Male / Female</a:t>
            </a:r>
            <a:endParaRPr 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Summary</a:t>
            </a:r>
            <a:endParaRPr lang="en-US"/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4744"/>
            <a:ext cx="8229600" cy="5328444"/>
          </a:xfrm>
        </p:spPr>
        <p:txBody>
          <a:bodyPr/>
          <a:lstStyle/>
          <a:p>
            <a:r>
              <a:rPr lang="en-GB" dirty="0" err="1"/>
              <a:t>Univariate</a:t>
            </a:r>
            <a:endParaRPr lang="en-GB" dirty="0"/>
          </a:p>
          <a:p>
            <a:pPr lvl="1"/>
            <a:r>
              <a:rPr lang="en-GB" dirty="0"/>
              <a:t>1 dimension, </a:t>
            </a:r>
            <a:r>
              <a:rPr lang="en-GB" dirty="0" err="1"/>
              <a:t>Tukey</a:t>
            </a:r>
            <a:r>
              <a:rPr lang="en-GB" dirty="0"/>
              <a:t> Box Plots</a:t>
            </a:r>
          </a:p>
          <a:p>
            <a:r>
              <a:rPr lang="en-GB" dirty="0"/>
              <a:t>Bivariate</a:t>
            </a:r>
          </a:p>
          <a:p>
            <a:pPr lvl="1"/>
            <a:r>
              <a:rPr lang="en-GB" dirty="0"/>
              <a:t>2 dimensions, scatterplots, histograms</a:t>
            </a:r>
          </a:p>
          <a:p>
            <a:r>
              <a:rPr lang="en-GB" dirty="0" err="1"/>
              <a:t>Trivariate</a:t>
            </a:r>
            <a:endParaRPr lang="en-GB" dirty="0"/>
          </a:p>
          <a:p>
            <a:pPr lvl="1"/>
            <a:r>
              <a:rPr lang="en-GB" dirty="0"/>
              <a:t>3 dimensions, scatterplot matrix, brushing</a:t>
            </a:r>
          </a:p>
          <a:p>
            <a:r>
              <a:rPr lang="en-GB" dirty="0" err="1"/>
              <a:t>Hypervariate</a:t>
            </a:r>
            <a:endParaRPr lang="en-GB" dirty="0"/>
          </a:p>
          <a:p>
            <a:pPr lvl="1"/>
            <a:r>
              <a:rPr lang="en-GB" dirty="0"/>
              <a:t>&gt;3 dimensions, parallel coordinate plots, mosaic diagrams, </a:t>
            </a:r>
            <a:r>
              <a:rPr lang="en-GB" dirty="0" err="1" smtClean="0"/>
              <a:t>starplots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E67-0989-49BD-BB2D-0630B676F1CF}" type="slidenum">
              <a:rPr lang="en-GB"/>
              <a:pPr/>
              <a:t>35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Representation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Homework: Read chapter 3 of </a:t>
            </a:r>
            <a:r>
              <a:rPr lang="en-GB" i="1" dirty="0"/>
              <a:t>Information Visualisation</a:t>
            </a:r>
            <a:r>
              <a:rPr lang="en-GB" dirty="0"/>
              <a:t> (Spence</a:t>
            </a:r>
            <a:r>
              <a:rPr lang="en-GB" dirty="0" smtClean="0"/>
              <a:t>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51E28-6D5A-4D74-A015-36DCAD7F4D0C}" type="slidenum">
              <a:rPr lang="en-GB"/>
              <a:pPr/>
              <a:t>36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20948</TotalTime>
  <Words>1156</Words>
  <Application>Microsoft Office PowerPoint</Application>
  <PresentationFormat>On-screen Show (4:3)</PresentationFormat>
  <Paragraphs>305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Wingdings</vt:lpstr>
      <vt:lpstr>Trebuchet MS</vt:lpstr>
      <vt:lpstr>Wingdings 2</vt:lpstr>
      <vt:lpstr>Georgia</vt:lpstr>
      <vt:lpstr>Nik2013</vt:lpstr>
      <vt:lpstr>Data Visualisation</vt:lpstr>
      <vt:lpstr>Basic Task</vt:lpstr>
      <vt:lpstr>Dimensionality</vt:lpstr>
      <vt:lpstr>Univariate Data</vt:lpstr>
      <vt:lpstr>Simple Plot</vt:lpstr>
      <vt:lpstr>Tukey Plots</vt:lpstr>
      <vt:lpstr>Simple Plots</vt:lpstr>
      <vt:lpstr>Bivariate Data</vt:lpstr>
      <vt:lpstr>Bivariate Data</vt:lpstr>
      <vt:lpstr>Multiple Boxplot</vt:lpstr>
      <vt:lpstr>Histograms</vt:lpstr>
      <vt:lpstr>PowerPoint Presentation</vt:lpstr>
      <vt:lpstr>PowerPoint Presentation</vt:lpstr>
      <vt:lpstr>PowerPoint Presentation</vt:lpstr>
      <vt:lpstr>PowerPoint Presentation</vt:lpstr>
      <vt:lpstr>Trivariate Data</vt:lpstr>
      <vt:lpstr>Trivariate Data</vt:lpstr>
      <vt:lpstr>Trivariate Data</vt:lpstr>
      <vt:lpstr>Scatterplot Matrix</vt:lpstr>
      <vt:lpstr>Trivariate Data</vt:lpstr>
      <vt:lpstr>Brushing</vt:lpstr>
      <vt:lpstr>Brushing</vt:lpstr>
      <vt:lpstr>Trivariate Data</vt:lpstr>
      <vt:lpstr>PowerPoint Presentation</vt:lpstr>
      <vt:lpstr>Trivariate Data</vt:lpstr>
      <vt:lpstr>Hypervariate Data</vt:lpstr>
      <vt:lpstr>Parallel Coordinate Plot</vt:lpstr>
      <vt:lpstr>Multivariate Data</vt:lpstr>
      <vt:lpstr>PowerPoint Presentation</vt:lpstr>
      <vt:lpstr>Hypervariate Data</vt:lpstr>
      <vt:lpstr>Starplot</vt:lpstr>
      <vt:lpstr>Hypervariate Data</vt:lpstr>
      <vt:lpstr>PowerPoint Presentation</vt:lpstr>
      <vt:lpstr>PowerPoint Presentation</vt:lpstr>
      <vt:lpstr>Summary</vt:lpstr>
      <vt:lpstr>Coming Soon…</vt:lpstr>
    </vt:vector>
  </TitlesOfParts>
  <Company>Háskólinn á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Quantitative Data</dc:subject>
  <dc:creator>Nik Whitehead</dc:creator>
  <cp:lastModifiedBy>Dr Nik Whitehead</cp:lastModifiedBy>
  <cp:revision>92</cp:revision>
  <dcterms:created xsi:type="dcterms:W3CDTF">2004-11-26T14:24:13Z</dcterms:created>
  <dcterms:modified xsi:type="dcterms:W3CDTF">2015-01-05T15:47:28Z</dcterms:modified>
</cp:coreProperties>
</file>