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82" r:id="rId8"/>
    <p:sldId id="262" r:id="rId9"/>
    <p:sldId id="281" r:id="rId10"/>
    <p:sldId id="263" r:id="rId11"/>
    <p:sldId id="283" r:id="rId12"/>
    <p:sldId id="284" r:id="rId13"/>
    <p:sldId id="266" r:id="rId14"/>
    <p:sldId id="267" r:id="rId15"/>
    <p:sldId id="268" r:id="rId16"/>
    <p:sldId id="285" r:id="rId17"/>
    <p:sldId id="286" r:id="rId18"/>
    <p:sldId id="287" r:id="rId19"/>
    <p:sldId id="288" r:id="rId20"/>
    <p:sldId id="289" r:id="rId21"/>
    <p:sldId id="290" r:id="rId22"/>
    <p:sldId id="291" r:id="rId23"/>
    <p:sldId id="274" r:id="rId24"/>
    <p:sldId id="292" r:id="rId25"/>
    <p:sldId id="293" r:id="rId26"/>
    <p:sldId id="275" r:id="rId27"/>
    <p:sldId id="294" r:id="rId28"/>
    <p:sldId id="295" r:id="rId29"/>
    <p:sldId id="277" r:id="rId30"/>
    <p:sldId id="296" r:id="rId31"/>
    <p:sldId id="298" r:id="rId32"/>
    <p:sldId id="299" r:id="rId33"/>
    <p:sldId id="300" r:id="rId34"/>
    <p:sldId id="301" r:id="rId35"/>
    <p:sldId id="278" r:id="rId36"/>
    <p:sldId id="280"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p:cViewPr varScale="1">
        <p:scale>
          <a:sx n="93" d="100"/>
          <a:sy n="93" d="100"/>
        </p:scale>
        <p:origin x="639" y="5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25/01/2024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ounselmagazine.co.uk/articles/blackstone%E2%80%99s-criminal-practice"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ebarchive.nationalarchives.gov.uk/ukgwa/20100304182510/http:/www.dhcarenetworks.org.uk/_library/Resources/BetterCommissioning/Support_materials/A_code_of_practice_for_Advocates_-_May_2006.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gov.wales/sites/default/files/publications/2019-12/social-services-and--well-being-wales-act-2014-part-10-code-of-practice-advocacy.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bcuhb.nhs.wales/services/health-services1/patient-and-carer-experience-team/patient-safety-and-experience/contact-the-patient-advice-and-liaison-service-pals/" TargetMode="External"/><Relationship Id="rId2" Type="http://schemas.openxmlformats.org/officeDocument/2006/relationships/hyperlink" Target="https://www.nhs.uk/nhs-services/hospitals/what-is-pals-patient-advice-and-liaison-service/"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bcuhb.nhs.wales/services/health-services1/patient-and-carer-experience-team/patient-safety-and-experience/contact-the-patient-advice-and-liaison-service-pals/" TargetMode="External"/><Relationship Id="rId2" Type="http://schemas.openxmlformats.org/officeDocument/2006/relationships/hyperlink" Target="https://ezproxy.uwtsd.ac.uk/login?url=https://search.ebscohost.com/login.aspx?direct=true&amp;db=nlebk&amp;AN=117504&amp;site=ehost-live" TargetMode="External"/><Relationship Id="rId1" Type="http://schemas.openxmlformats.org/officeDocument/2006/relationships/slideLayout" Target="../slideLayouts/slideLayout7.xml"/><Relationship Id="rId6" Type="http://schemas.openxmlformats.org/officeDocument/2006/relationships/hyperlink" Target="https://ezproxy.uwtsd.ac.uk/login?url=https://search.ebscohost.com/login.aspx?direct=true&amp;db=nlebk&amp;AN=433208&amp;site=ehost-live" TargetMode="External"/><Relationship Id="rId5" Type="http://schemas.openxmlformats.org/officeDocument/2006/relationships/hyperlink" Target="https://core.ac.uk/download/pdf/266994369.pdf" TargetMode="External"/><Relationship Id="rId4" Type="http://schemas.openxmlformats.org/officeDocument/2006/relationships/hyperlink" Target="https://www.legislation.gov.uk/ukpga/2014/23/part/1/crossheading/independent-advocacy-support/enacted"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nice.org.uk/guidance/ng204/evidence/i-independent-advocacy-in-healthcare-for-children-and-young-people-pdf-331430552532#:~:text=In%20addition%20to%20this%2C%20independent,or%20carers%20to%20represent%20them" TargetMode="External"/><Relationship Id="rId7" Type="http://schemas.openxmlformats.org/officeDocument/2006/relationships/hyperlink" Target="https://www.iriss.org.uk/sites/default/files/iriss-insight-20.pdf" TargetMode="External"/><Relationship Id="rId2" Type="http://schemas.openxmlformats.org/officeDocument/2006/relationships/hyperlink" Target="https://www.nhs.uk/nhs-services/hospitals/what-is-pals-patient-advice-and-liaison-service/" TargetMode="External"/><Relationship Id="rId1" Type="http://schemas.openxmlformats.org/officeDocument/2006/relationships/slideLayout" Target="../slideLayouts/slideLayout7.xml"/><Relationship Id="rId6" Type="http://schemas.openxmlformats.org/officeDocument/2006/relationships/hyperlink" Target="https://www.gov.wales/sites/default/files/publications/2019-05/part-10-code-of-practice-advocacy.pdf" TargetMode="External"/><Relationship Id="rId5" Type="http://schemas.openxmlformats.org/officeDocument/2006/relationships/hyperlink" Target="https://www.siaa.org.uk/what-is-independent-advocacy/" TargetMode="External"/><Relationship Id="rId4" Type="http://schemas.openxmlformats.org/officeDocument/2006/relationships/hyperlink" Target="https://www-jstor-org.ezproxy.uwtsd.ac.uk/stable/j.ctt1t88z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932040" y="332656"/>
            <a:ext cx="295232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26642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987824" y="2996952"/>
            <a:ext cx="119022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55976" y="1916832"/>
            <a:ext cx="2016224" cy="158417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3641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30887"/>
          </a:xfrm>
          <a:prstGeom prst="rect">
            <a:avLst/>
          </a:prstGeom>
          <a:noFill/>
        </p:spPr>
        <p:txBody>
          <a:bodyPr wrap="square" rtlCol="0">
            <a:spAutoFit/>
          </a:bodyPr>
          <a:lstStyle/>
          <a:p>
            <a:r>
              <a:rPr lang="en-GB" sz="2200" b="1" dirty="0"/>
              <a:t>ECAY6003: Advocacy: Maintaining Independence in Service Provision</a:t>
            </a:r>
          </a:p>
        </p:txBody>
      </p:sp>
      <p:sp>
        <p:nvSpPr>
          <p:cNvPr id="18" name="TextBox 17"/>
          <p:cNvSpPr txBox="1"/>
          <p:nvPr/>
        </p:nvSpPr>
        <p:spPr>
          <a:xfrm>
            <a:off x="251520" y="5343599"/>
            <a:ext cx="8496944" cy="430887"/>
          </a:xfrm>
          <a:prstGeom prst="rect">
            <a:avLst/>
          </a:prstGeom>
          <a:noFill/>
        </p:spPr>
        <p:txBody>
          <a:bodyPr wrap="square" rtlCol="0">
            <a:spAutoFit/>
          </a:bodyPr>
          <a:lstStyle/>
          <a:p>
            <a:r>
              <a:rPr lang="en-GB" sz="2200" b="1" dirty="0"/>
              <a:t>Theme 2: Independence </a:t>
            </a:r>
            <a:r>
              <a:rPr lang="en-GB" sz="2200" b="1"/>
              <a:t>in Advocacy (Part 1)</a:t>
            </a:r>
            <a:endParaRPr lang="en-GB" sz="2200" b="1" dirty="0"/>
          </a:p>
        </p:txBody>
      </p:sp>
      <p:pic>
        <p:nvPicPr>
          <p:cNvPr id="3" name="Picture 2">
            <a:extLst>
              <a:ext uri="{FF2B5EF4-FFF2-40B4-BE49-F238E27FC236}">
                <a16:creationId xmlns:a16="http://schemas.microsoft.com/office/drawing/2014/main" id="{0F03E1D7-5D3A-994A-8C99-8E6A778C41F8}"/>
              </a:ext>
            </a:extLst>
          </p:cNvPr>
          <p:cNvPicPr>
            <a:picLocks noChangeAspect="1"/>
          </p:cNvPicPr>
          <p:nvPr/>
        </p:nvPicPr>
        <p:blipFill>
          <a:blip r:embed="rId2"/>
          <a:stretch>
            <a:fillRect/>
          </a:stretch>
        </p:blipFill>
        <p:spPr>
          <a:xfrm>
            <a:off x="6808998" y="1972630"/>
            <a:ext cx="1790700" cy="2552700"/>
          </a:xfrm>
          <a:prstGeom prst="rect">
            <a:avLst/>
          </a:prstGeom>
        </p:spPr>
      </p:pic>
      <p:pic>
        <p:nvPicPr>
          <p:cNvPr id="11" name="Picture 10">
            <a:extLst>
              <a:ext uri="{FF2B5EF4-FFF2-40B4-BE49-F238E27FC236}">
                <a16:creationId xmlns:a16="http://schemas.microsoft.com/office/drawing/2014/main" id="{2F53FC39-06F9-8AB1-B79D-3823B0C11ADD}"/>
              </a:ext>
            </a:extLst>
          </p:cNvPr>
          <p:cNvPicPr>
            <a:picLocks noChangeAspect="1"/>
          </p:cNvPicPr>
          <p:nvPr/>
        </p:nvPicPr>
        <p:blipFill>
          <a:blip r:embed="rId3"/>
          <a:stretch>
            <a:fillRect/>
          </a:stretch>
        </p:blipFill>
        <p:spPr>
          <a:xfrm>
            <a:off x="4606764" y="1960741"/>
            <a:ext cx="1518828" cy="1518828"/>
          </a:xfrm>
          <a:prstGeom prst="rect">
            <a:avLst/>
          </a:prstGeom>
        </p:spPr>
      </p:pic>
      <p:pic>
        <p:nvPicPr>
          <p:cNvPr id="12" name="Picture 11">
            <a:extLst>
              <a:ext uri="{FF2B5EF4-FFF2-40B4-BE49-F238E27FC236}">
                <a16:creationId xmlns:a16="http://schemas.microsoft.com/office/drawing/2014/main" id="{DE9842FC-BC39-BD81-7B9B-A6478E471B7E}"/>
              </a:ext>
            </a:extLst>
          </p:cNvPr>
          <p:cNvPicPr>
            <a:picLocks noChangeAspect="1"/>
          </p:cNvPicPr>
          <p:nvPr/>
        </p:nvPicPr>
        <p:blipFill>
          <a:blip r:embed="rId4"/>
          <a:stretch>
            <a:fillRect/>
          </a:stretch>
        </p:blipFill>
        <p:spPr>
          <a:xfrm>
            <a:off x="565274" y="381518"/>
            <a:ext cx="1714842" cy="2422555"/>
          </a:xfrm>
          <a:prstGeom prst="rect">
            <a:avLst/>
          </a:prstGeom>
        </p:spPr>
      </p:pic>
      <p:pic>
        <p:nvPicPr>
          <p:cNvPr id="16" name="Picture 15">
            <a:extLst>
              <a:ext uri="{FF2B5EF4-FFF2-40B4-BE49-F238E27FC236}">
                <a16:creationId xmlns:a16="http://schemas.microsoft.com/office/drawing/2014/main" id="{BE0E83BF-1C47-96DA-0FB4-42FC5ABB4A64}"/>
              </a:ext>
            </a:extLst>
          </p:cNvPr>
          <p:cNvPicPr>
            <a:picLocks noChangeAspect="1"/>
          </p:cNvPicPr>
          <p:nvPr/>
        </p:nvPicPr>
        <p:blipFill>
          <a:blip r:embed="rId5"/>
          <a:stretch>
            <a:fillRect/>
          </a:stretch>
        </p:blipFill>
        <p:spPr>
          <a:xfrm>
            <a:off x="3056532" y="3068960"/>
            <a:ext cx="1052836" cy="1368152"/>
          </a:xfrm>
          <a:prstGeom prst="rect">
            <a:avLst/>
          </a:prstGeom>
        </p:spPr>
      </p:pic>
      <p:pic>
        <p:nvPicPr>
          <p:cNvPr id="19" name="Picture 18">
            <a:extLst>
              <a:ext uri="{FF2B5EF4-FFF2-40B4-BE49-F238E27FC236}">
                <a16:creationId xmlns:a16="http://schemas.microsoft.com/office/drawing/2014/main" id="{9A0F9D89-5471-5D87-D38C-F67D61E70C6F}"/>
              </a:ext>
            </a:extLst>
          </p:cNvPr>
          <p:cNvPicPr>
            <a:picLocks noChangeAspect="1"/>
          </p:cNvPicPr>
          <p:nvPr/>
        </p:nvPicPr>
        <p:blipFill>
          <a:blip r:embed="rId6"/>
          <a:stretch>
            <a:fillRect/>
          </a:stretch>
        </p:blipFill>
        <p:spPr>
          <a:xfrm>
            <a:off x="5004048" y="414487"/>
            <a:ext cx="2830321" cy="1283419"/>
          </a:xfrm>
          <a:prstGeom prst="rect">
            <a:avLst/>
          </a:prstGeom>
        </p:spPr>
      </p:pic>
      <p:sp>
        <p:nvSpPr>
          <p:cNvPr id="20" name="Rectangle 19">
            <a:extLst>
              <a:ext uri="{FF2B5EF4-FFF2-40B4-BE49-F238E27FC236}">
                <a16:creationId xmlns:a16="http://schemas.microsoft.com/office/drawing/2014/main" id="{6A4FCAEF-A757-FC5B-D336-251C0181F6EF}"/>
              </a:ext>
            </a:extLst>
          </p:cNvPr>
          <p:cNvSpPr/>
          <p:nvPr/>
        </p:nvSpPr>
        <p:spPr>
          <a:xfrm>
            <a:off x="323528" y="2996952"/>
            <a:ext cx="2520280" cy="15533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1A7193E-48F7-33A9-207C-F3D5BF1AD4EF}"/>
              </a:ext>
            </a:extLst>
          </p:cNvPr>
          <p:cNvSpPr/>
          <p:nvPr/>
        </p:nvSpPr>
        <p:spPr>
          <a:xfrm>
            <a:off x="7956376" y="332656"/>
            <a:ext cx="864096" cy="139317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DF78-E43A-470F-A863-24165F66AED0}"/>
              </a:ext>
            </a:extLst>
          </p:cNvPr>
          <p:cNvSpPr>
            <a:spLocks noGrp="1"/>
          </p:cNvSpPr>
          <p:nvPr>
            <p:ph type="title"/>
          </p:nvPr>
        </p:nvSpPr>
        <p:spPr>
          <a:xfrm>
            <a:off x="395536" y="188640"/>
            <a:ext cx="8229600" cy="922114"/>
          </a:xfrm>
        </p:spPr>
        <p:txBody>
          <a:bodyPr/>
          <a:lstStyle/>
          <a:p>
            <a:r>
              <a:rPr lang="en-GB" b="1" dirty="0"/>
              <a:t>Defining Independent Advocacy </a:t>
            </a:r>
          </a:p>
        </p:txBody>
      </p:sp>
      <p:sp>
        <p:nvSpPr>
          <p:cNvPr id="3" name="Content Placeholder 2">
            <a:extLst>
              <a:ext uri="{FF2B5EF4-FFF2-40B4-BE49-F238E27FC236}">
                <a16:creationId xmlns:a16="http://schemas.microsoft.com/office/drawing/2014/main" id="{78EF71B4-E7E8-47D3-B958-F0DD6E6D2643}"/>
              </a:ext>
            </a:extLst>
          </p:cNvPr>
          <p:cNvSpPr>
            <a:spLocks noGrp="1"/>
          </p:cNvSpPr>
          <p:nvPr>
            <p:ph idx="1"/>
          </p:nvPr>
        </p:nvSpPr>
        <p:spPr>
          <a:xfrm>
            <a:off x="395536" y="2636912"/>
            <a:ext cx="8229600" cy="676672"/>
          </a:xfrm>
        </p:spPr>
        <p:txBody>
          <a:bodyPr/>
          <a:lstStyle/>
          <a:p>
            <a:pPr algn="ctr"/>
            <a:r>
              <a:rPr lang="en-GB" b="0" i="0" dirty="0">
                <a:solidFill>
                  <a:srgbClr val="202124"/>
                </a:solidFill>
                <a:effectLst/>
                <a:latin typeface="+mj-lt"/>
              </a:rPr>
              <a:t>What is independent advocacy?</a:t>
            </a:r>
          </a:p>
        </p:txBody>
      </p:sp>
      <p:pic>
        <p:nvPicPr>
          <p:cNvPr id="5" name="Picture 4" descr="Icon&#10;&#10;Description automatically generated">
            <a:extLst>
              <a:ext uri="{FF2B5EF4-FFF2-40B4-BE49-F238E27FC236}">
                <a16:creationId xmlns:a16="http://schemas.microsoft.com/office/drawing/2014/main" id="{2DF6C573-982D-B270-5341-7D327119C3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9912" y="3645024"/>
            <a:ext cx="1214865" cy="1214865"/>
          </a:xfrm>
          <a:prstGeom prst="rect">
            <a:avLst/>
          </a:prstGeom>
        </p:spPr>
      </p:pic>
    </p:spTree>
    <p:extLst>
      <p:ext uri="{BB962C8B-B14F-4D97-AF65-F5344CB8AC3E}">
        <p14:creationId xmlns:p14="http://schemas.microsoft.com/office/powerpoint/2010/main" val="1057029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DF78-E43A-470F-A863-24165F66AED0}"/>
              </a:ext>
            </a:extLst>
          </p:cNvPr>
          <p:cNvSpPr>
            <a:spLocks noGrp="1"/>
          </p:cNvSpPr>
          <p:nvPr>
            <p:ph type="title"/>
          </p:nvPr>
        </p:nvSpPr>
        <p:spPr>
          <a:xfrm>
            <a:off x="457200" y="188640"/>
            <a:ext cx="8229600" cy="922114"/>
          </a:xfrm>
        </p:spPr>
        <p:txBody>
          <a:bodyPr/>
          <a:lstStyle/>
          <a:p>
            <a:r>
              <a:rPr lang="en-GB" b="1" dirty="0"/>
              <a:t>Defining Independent Advocacy </a:t>
            </a:r>
          </a:p>
        </p:txBody>
      </p:sp>
      <p:sp>
        <p:nvSpPr>
          <p:cNvPr id="3" name="Content Placeholder 2">
            <a:extLst>
              <a:ext uri="{FF2B5EF4-FFF2-40B4-BE49-F238E27FC236}">
                <a16:creationId xmlns:a16="http://schemas.microsoft.com/office/drawing/2014/main" id="{78EF71B4-E7E8-47D3-B958-F0DD6E6D2643}"/>
              </a:ext>
            </a:extLst>
          </p:cNvPr>
          <p:cNvSpPr>
            <a:spLocks noGrp="1"/>
          </p:cNvSpPr>
          <p:nvPr>
            <p:ph idx="1"/>
          </p:nvPr>
        </p:nvSpPr>
        <p:spPr>
          <a:xfrm>
            <a:off x="395536" y="1484784"/>
            <a:ext cx="8229600" cy="4525963"/>
          </a:xfrm>
        </p:spPr>
        <p:txBody>
          <a:bodyPr>
            <a:normAutofit/>
          </a:bodyPr>
          <a:lstStyle/>
          <a:p>
            <a:pPr algn="l"/>
            <a:r>
              <a:rPr lang="en-GB" sz="2800" b="0" i="0" dirty="0">
                <a:solidFill>
                  <a:srgbClr val="202124"/>
                </a:solidFill>
                <a:effectLst/>
                <a:latin typeface="+mj-lt"/>
              </a:rPr>
              <a:t>What is independent advocacy? An Advocacy Provider’s Definition</a:t>
            </a:r>
          </a:p>
          <a:p>
            <a:pPr algn="l">
              <a:spcBef>
                <a:spcPts val="600"/>
              </a:spcBef>
              <a:spcAft>
                <a:spcPts val="600"/>
              </a:spcAft>
            </a:pPr>
            <a:r>
              <a:rPr lang="en-GB" sz="2800" b="0" i="0" dirty="0">
                <a:solidFill>
                  <a:srgbClr val="202124"/>
                </a:solidFill>
                <a:effectLst/>
                <a:latin typeface="+mj-lt"/>
              </a:rPr>
              <a:t>Independent advocacy is </a:t>
            </a:r>
            <a:r>
              <a:rPr lang="en-GB" sz="2800" b="1" i="0" dirty="0">
                <a:solidFill>
                  <a:srgbClr val="202124"/>
                </a:solidFill>
                <a:effectLst/>
                <a:latin typeface="+mj-lt"/>
              </a:rPr>
              <a:t>about speaking up for, and standing alongside individuals or groups</a:t>
            </a:r>
            <a:r>
              <a:rPr lang="en-GB" sz="2800" b="0" i="0" dirty="0">
                <a:solidFill>
                  <a:srgbClr val="202124"/>
                </a:solidFill>
                <a:effectLst/>
                <a:latin typeface="+mj-lt"/>
              </a:rPr>
              <a:t>, and not being influenced by the views of others</a:t>
            </a:r>
          </a:p>
          <a:p>
            <a:r>
              <a:rPr lang="en-GB" sz="2800" b="0" i="0" dirty="0">
                <a:solidFill>
                  <a:srgbClr val="202124"/>
                </a:solidFill>
                <a:effectLst/>
                <a:latin typeface="+mj-lt"/>
              </a:rPr>
              <a:t> Independent advocacy is especially important when individuals or groups are not heard, are vulnerable or are discriminated against.</a:t>
            </a:r>
          </a:p>
          <a:p>
            <a:pPr marL="0" indent="0" algn="r">
              <a:buNone/>
            </a:pPr>
            <a:r>
              <a:rPr lang="en-GB" sz="2200" dirty="0">
                <a:solidFill>
                  <a:srgbClr val="202124"/>
                </a:solidFill>
                <a:latin typeface="+mj-lt"/>
              </a:rPr>
              <a:t>(Scottish Independent Advocacy Alliance [SIAA], 2022)</a:t>
            </a:r>
            <a:endParaRPr lang="en-GB" sz="2200" dirty="0">
              <a:latin typeface="+mj-lt"/>
            </a:endParaRPr>
          </a:p>
        </p:txBody>
      </p:sp>
    </p:spTree>
    <p:extLst>
      <p:ext uri="{BB962C8B-B14F-4D97-AF65-F5344CB8AC3E}">
        <p14:creationId xmlns:p14="http://schemas.microsoft.com/office/powerpoint/2010/main" val="30512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DF78-E43A-470F-A863-24165F66AED0}"/>
              </a:ext>
            </a:extLst>
          </p:cNvPr>
          <p:cNvSpPr>
            <a:spLocks noGrp="1"/>
          </p:cNvSpPr>
          <p:nvPr>
            <p:ph type="title"/>
          </p:nvPr>
        </p:nvSpPr>
        <p:spPr>
          <a:xfrm>
            <a:off x="457200" y="205401"/>
            <a:ext cx="8229600" cy="850106"/>
          </a:xfrm>
        </p:spPr>
        <p:txBody>
          <a:bodyPr/>
          <a:lstStyle/>
          <a:p>
            <a:r>
              <a:rPr lang="en-GB" b="1" dirty="0"/>
              <a:t>Defining Independent Advocacy </a:t>
            </a:r>
          </a:p>
        </p:txBody>
      </p:sp>
      <p:sp>
        <p:nvSpPr>
          <p:cNvPr id="3" name="Content Placeholder 2">
            <a:extLst>
              <a:ext uri="{FF2B5EF4-FFF2-40B4-BE49-F238E27FC236}">
                <a16:creationId xmlns:a16="http://schemas.microsoft.com/office/drawing/2014/main" id="{78EF71B4-E7E8-47D3-B958-F0DD6E6D2643}"/>
              </a:ext>
            </a:extLst>
          </p:cNvPr>
          <p:cNvSpPr>
            <a:spLocks noGrp="1"/>
          </p:cNvSpPr>
          <p:nvPr>
            <p:ph idx="1"/>
          </p:nvPr>
        </p:nvSpPr>
        <p:spPr>
          <a:xfrm>
            <a:off x="323528" y="1412776"/>
            <a:ext cx="8229600" cy="4525963"/>
          </a:xfrm>
        </p:spPr>
        <p:txBody>
          <a:bodyPr>
            <a:normAutofit lnSpcReduction="10000"/>
          </a:bodyPr>
          <a:lstStyle/>
          <a:p>
            <a:pPr algn="l"/>
            <a:r>
              <a:rPr lang="en-GB" sz="2800" b="0" i="0" dirty="0">
                <a:solidFill>
                  <a:srgbClr val="202124"/>
                </a:solidFill>
                <a:effectLst/>
                <a:latin typeface="+mj-lt"/>
              </a:rPr>
              <a:t>What is independent advocacy? Legal Definitions</a:t>
            </a:r>
          </a:p>
          <a:p>
            <a:r>
              <a:rPr lang="en-GB" sz="2800" dirty="0">
                <a:solidFill>
                  <a:srgbClr val="202124"/>
                </a:solidFill>
                <a:latin typeface="+mj-lt"/>
              </a:rPr>
              <a:t>a person who is independent of the authority (an “independent advocate”) to be available to represent and support the individual for the purpose of facilitating the individual’s involvement</a:t>
            </a:r>
          </a:p>
          <a:p>
            <a:pPr marL="0" indent="0" algn="r">
              <a:buNone/>
            </a:pPr>
            <a:r>
              <a:rPr lang="en-GB" sz="2000" dirty="0">
                <a:solidFill>
                  <a:srgbClr val="202124"/>
                </a:solidFill>
                <a:latin typeface="+mj-lt"/>
              </a:rPr>
              <a:t>(Care Act, 2014, Section 67 (2))</a:t>
            </a:r>
          </a:p>
          <a:p>
            <a:r>
              <a:rPr lang="en-GB" sz="2800" dirty="0">
                <a:latin typeface="+mj-lt"/>
              </a:rPr>
              <a:t>Independent professional advocates must ensure individuals’ views are accurately conveyed irrespective of the view of the advocate or others as to what is in the best interests of the individuals.</a:t>
            </a:r>
          </a:p>
          <a:p>
            <a:pPr marL="0" indent="0" algn="r">
              <a:buNone/>
            </a:pPr>
            <a:r>
              <a:rPr lang="en-GB" sz="2000" dirty="0">
                <a:latin typeface="+mj-lt"/>
              </a:rPr>
              <a:t>(Social Services and Wellbeing Act, 2014, Part 10, p.11)</a:t>
            </a:r>
          </a:p>
        </p:txBody>
      </p:sp>
    </p:spTree>
    <p:extLst>
      <p:ext uri="{BB962C8B-B14F-4D97-AF65-F5344CB8AC3E}">
        <p14:creationId xmlns:p14="http://schemas.microsoft.com/office/powerpoint/2010/main" val="948202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99C8-6BCB-4870-BB5B-469762201934}"/>
              </a:ext>
            </a:extLst>
          </p:cNvPr>
          <p:cNvSpPr>
            <a:spLocks noGrp="1"/>
          </p:cNvSpPr>
          <p:nvPr>
            <p:ph type="title"/>
          </p:nvPr>
        </p:nvSpPr>
        <p:spPr>
          <a:xfrm>
            <a:off x="457200" y="187175"/>
            <a:ext cx="8229600" cy="922114"/>
          </a:xfrm>
        </p:spPr>
        <p:txBody>
          <a:bodyPr/>
          <a:lstStyle/>
          <a:p>
            <a:r>
              <a:rPr lang="en-GB" b="1" dirty="0"/>
              <a:t>Independence in Advocacy</a:t>
            </a:r>
          </a:p>
        </p:txBody>
      </p:sp>
      <p:sp>
        <p:nvSpPr>
          <p:cNvPr id="3" name="Content Placeholder 2">
            <a:extLst>
              <a:ext uri="{FF2B5EF4-FFF2-40B4-BE49-F238E27FC236}">
                <a16:creationId xmlns:a16="http://schemas.microsoft.com/office/drawing/2014/main" id="{27E419F0-F91C-42B5-B48B-69F7DF0BA863}"/>
              </a:ext>
            </a:extLst>
          </p:cNvPr>
          <p:cNvSpPr>
            <a:spLocks noGrp="1"/>
          </p:cNvSpPr>
          <p:nvPr>
            <p:ph idx="1"/>
          </p:nvPr>
        </p:nvSpPr>
        <p:spPr>
          <a:xfrm>
            <a:off x="457200" y="1550291"/>
            <a:ext cx="7886700" cy="373594"/>
          </a:xfrm>
        </p:spPr>
        <p:txBody>
          <a:bodyPr>
            <a:noAutofit/>
          </a:bodyPr>
          <a:lstStyle/>
          <a:p>
            <a:r>
              <a:rPr lang="en-GB" sz="2800" b="1" dirty="0"/>
              <a:t>Questions to consider</a:t>
            </a:r>
          </a:p>
          <a:p>
            <a:pPr marL="0" indent="0">
              <a:buNone/>
            </a:pPr>
            <a:endParaRPr lang="en-GB" sz="2800" b="1" dirty="0"/>
          </a:p>
        </p:txBody>
      </p:sp>
      <p:sp>
        <p:nvSpPr>
          <p:cNvPr id="5" name="TextBox 4">
            <a:extLst>
              <a:ext uri="{FF2B5EF4-FFF2-40B4-BE49-F238E27FC236}">
                <a16:creationId xmlns:a16="http://schemas.microsoft.com/office/drawing/2014/main" id="{30B73E95-C5A4-CE18-C297-90CD0FE0DE8E}"/>
              </a:ext>
            </a:extLst>
          </p:cNvPr>
          <p:cNvSpPr txBox="1"/>
          <p:nvPr/>
        </p:nvSpPr>
        <p:spPr>
          <a:xfrm>
            <a:off x="1234230" y="2564904"/>
            <a:ext cx="7109670" cy="2708434"/>
          </a:xfrm>
          <a:prstGeom prst="rect">
            <a:avLst/>
          </a:prstGeom>
          <a:noFill/>
        </p:spPr>
        <p:txBody>
          <a:bodyPr wrap="square" rtlCol="0">
            <a:spAutoFit/>
          </a:bodyPr>
          <a:lstStyle/>
          <a:p>
            <a:pPr marL="342900" indent="-457200">
              <a:spcBef>
                <a:spcPts val="600"/>
              </a:spcBef>
              <a:spcAft>
                <a:spcPts val="600"/>
              </a:spcAft>
              <a:buFont typeface="Arial" panose="020B0604020202020204" pitchFamily="34" charset="0"/>
              <a:buChar char="•"/>
            </a:pPr>
            <a:r>
              <a:rPr lang="en-GB" sz="2800" dirty="0"/>
              <a:t>Is independence necessary?</a:t>
            </a:r>
          </a:p>
          <a:p>
            <a:pPr marL="342900" indent="-457200">
              <a:spcBef>
                <a:spcPts val="600"/>
              </a:spcBef>
              <a:spcAft>
                <a:spcPts val="600"/>
              </a:spcAft>
              <a:buFont typeface="Arial" panose="020B0604020202020204" pitchFamily="34" charset="0"/>
              <a:buChar char="•"/>
            </a:pPr>
            <a:r>
              <a:rPr lang="en-GB" sz="2800" dirty="0"/>
              <a:t>Is independence helpful or not in accessing services for clients/patients/residents?</a:t>
            </a:r>
          </a:p>
          <a:p>
            <a:pPr marL="342900" indent="-457200">
              <a:spcBef>
                <a:spcPts val="600"/>
              </a:spcBef>
              <a:spcAft>
                <a:spcPts val="600"/>
              </a:spcAft>
              <a:buFont typeface="Arial" panose="020B0604020202020204" pitchFamily="34" charset="0"/>
              <a:buChar char="•"/>
            </a:pPr>
            <a:r>
              <a:rPr lang="en-GB" sz="2800" dirty="0"/>
              <a:t>Is independence a possibility or an illusion?</a:t>
            </a:r>
          </a:p>
          <a:p>
            <a:pPr>
              <a:spcBef>
                <a:spcPts val="600"/>
              </a:spcBef>
              <a:spcAft>
                <a:spcPts val="600"/>
              </a:spcAft>
            </a:pPr>
            <a:endParaRPr lang="en-GB" sz="2800" dirty="0"/>
          </a:p>
        </p:txBody>
      </p:sp>
    </p:spTree>
    <p:extLst>
      <p:ext uri="{BB962C8B-B14F-4D97-AF65-F5344CB8AC3E}">
        <p14:creationId xmlns:p14="http://schemas.microsoft.com/office/powerpoint/2010/main" val="79587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B320-E357-4933-83D6-1AD23C577C40}"/>
              </a:ext>
            </a:extLst>
          </p:cNvPr>
          <p:cNvSpPr>
            <a:spLocks noGrp="1"/>
          </p:cNvSpPr>
          <p:nvPr>
            <p:ph type="title"/>
          </p:nvPr>
        </p:nvSpPr>
        <p:spPr/>
        <p:txBody>
          <a:bodyPr>
            <a:normAutofit fontScale="90000"/>
          </a:bodyPr>
          <a:lstStyle/>
          <a:p>
            <a:r>
              <a:rPr lang="en-GB" b="1" dirty="0"/>
              <a:t>The Importance of Independence - Reminder</a:t>
            </a:r>
          </a:p>
        </p:txBody>
      </p:sp>
      <p:sp>
        <p:nvSpPr>
          <p:cNvPr id="3" name="Content Placeholder 2">
            <a:extLst>
              <a:ext uri="{FF2B5EF4-FFF2-40B4-BE49-F238E27FC236}">
                <a16:creationId xmlns:a16="http://schemas.microsoft.com/office/drawing/2014/main" id="{9324436C-5CDE-4050-979C-FA56A641EEF0}"/>
              </a:ext>
            </a:extLst>
          </p:cNvPr>
          <p:cNvSpPr>
            <a:spLocks noGrp="1"/>
          </p:cNvSpPr>
          <p:nvPr>
            <p:ph idx="1"/>
          </p:nvPr>
        </p:nvSpPr>
        <p:spPr>
          <a:xfrm>
            <a:off x="457200" y="2276872"/>
            <a:ext cx="8507288" cy="2135282"/>
          </a:xfrm>
        </p:spPr>
        <p:txBody>
          <a:bodyPr>
            <a:noAutofit/>
          </a:bodyPr>
          <a:lstStyle/>
          <a:p>
            <a:r>
              <a:rPr lang="en-GB" sz="2800" dirty="0"/>
              <a:t>Where a service user in a disenfranchised position. </a:t>
            </a:r>
          </a:p>
          <a:p>
            <a:r>
              <a:rPr lang="en-GB" sz="2800" dirty="0"/>
              <a:t>And, where disenfranchisement is imposed by the service provider </a:t>
            </a:r>
          </a:p>
          <a:p>
            <a:pPr lvl="1"/>
            <a:r>
              <a:rPr lang="en-GB" dirty="0"/>
              <a:t>(e.g. in the case of mental health/capacity)</a:t>
            </a:r>
          </a:p>
          <a:p>
            <a:r>
              <a:rPr lang="en-GB" sz="2800" dirty="0"/>
              <a:t>There is an essential role for an advocate who is independent of both the service user and the service provider and who will seek simply to express the views of the service user</a:t>
            </a:r>
          </a:p>
        </p:txBody>
      </p:sp>
      <p:sp>
        <p:nvSpPr>
          <p:cNvPr id="4" name="TextBox 3">
            <a:extLst>
              <a:ext uri="{FF2B5EF4-FFF2-40B4-BE49-F238E27FC236}">
                <a16:creationId xmlns:a16="http://schemas.microsoft.com/office/drawing/2014/main" id="{1DDB7F7F-F0C9-5A9A-B937-BCE62CAC2AE9}"/>
              </a:ext>
            </a:extLst>
          </p:cNvPr>
          <p:cNvSpPr txBox="1"/>
          <p:nvPr/>
        </p:nvSpPr>
        <p:spPr>
          <a:xfrm>
            <a:off x="179512" y="1556792"/>
            <a:ext cx="6845941" cy="523220"/>
          </a:xfrm>
          <a:prstGeom prst="rect">
            <a:avLst/>
          </a:prstGeom>
          <a:noFill/>
        </p:spPr>
        <p:txBody>
          <a:bodyPr wrap="square" rtlCol="0">
            <a:spAutoFit/>
          </a:bodyPr>
          <a:lstStyle/>
          <a:p>
            <a:r>
              <a:rPr lang="en-GB" sz="2800" dirty="0"/>
              <a:t>Dalton &amp; Carlin (2002, p.21) state that:</a:t>
            </a:r>
          </a:p>
        </p:txBody>
      </p:sp>
    </p:spTree>
    <p:extLst>
      <p:ext uri="{BB962C8B-B14F-4D97-AF65-F5344CB8AC3E}">
        <p14:creationId xmlns:p14="http://schemas.microsoft.com/office/powerpoint/2010/main" val="4242090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B320-E357-4933-83D6-1AD23C577C40}"/>
              </a:ext>
            </a:extLst>
          </p:cNvPr>
          <p:cNvSpPr>
            <a:spLocks noGrp="1"/>
          </p:cNvSpPr>
          <p:nvPr>
            <p:ph type="title"/>
          </p:nvPr>
        </p:nvSpPr>
        <p:spPr/>
        <p:txBody>
          <a:bodyPr>
            <a:normAutofit fontScale="90000"/>
          </a:bodyPr>
          <a:lstStyle/>
          <a:p>
            <a:r>
              <a:rPr lang="en-GB" b="1" dirty="0"/>
              <a:t>The Importance of Independence - Reminder</a:t>
            </a:r>
          </a:p>
        </p:txBody>
      </p:sp>
      <p:sp>
        <p:nvSpPr>
          <p:cNvPr id="3" name="Content Placeholder 2">
            <a:extLst>
              <a:ext uri="{FF2B5EF4-FFF2-40B4-BE49-F238E27FC236}">
                <a16:creationId xmlns:a16="http://schemas.microsoft.com/office/drawing/2014/main" id="{9324436C-5CDE-4050-979C-FA56A641EEF0}"/>
              </a:ext>
            </a:extLst>
          </p:cNvPr>
          <p:cNvSpPr>
            <a:spLocks noGrp="1"/>
          </p:cNvSpPr>
          <p:nvPr>
            <p:ph idx="1"/>
          </p:nvPr>
        </p:nvSpPr>
        <p:spPr>
          <a:xfrm>
            <a:off x="179512" y="1556792"/>
            <a:ext cx="8507288" cy="2135282"/>
          </a:xfrm>
        </p:spPr>
        <p:txBody>
          <a:bodyPr>
            <a:noAutofit/>
          </a:bodyPr>
          <a:lstStyle/>
          <a:p>
            <a:pPr>
              <a:spcBef>
                <a:spcPts val="600"/>
              </a:spcBef>
              <a:spcAft>
                <a:spcPts val="600"/>
              </a:spcAft>
            </a:pPr>
            <a:r>
              <a:rPr lang="en-GB" sz="2400" dirty="0"/>
              <a:t>‘The Care Act 2014 and Mental Health Act 1983/2007 place a duty on UK councils to provide an independent advocate for a baby, child or young person who has substantial difficulties being involved in their own healthcare or who may not have an appropriate person to represent them’. </a:t>
            </a:r>
          </a:p>
          <a:p>
            <a:pPr>
              <a:spcBef>
                <a:spcPts val="600"/>
              </a:spcBef>
              <a:spcAft>
                <a:spcPts val="600"/>
              </a:spcAft>
            </a:pPr>
            <a:r>
              <a:rPr lang="en-GB" sz="2400" dirty="0"/>
              <a:t>‘In addition to this, independent advocates may be used in healthcare situations where babies, children and young people cannot agree with their parents or healthcare professionals over a healthcare decision, or where it is not appropriate for their parents or carers to represent them’. </a:t>
            </a:r>
          </a:p>
          <a:p>
            <a:pPr marL="0" indent="0" algn="r">
              <a:spcBef>
                <a:spcPts val="600"/>
              </a:spcBef>
              <a:spcAft>
                <a:spcPts val="600"/>
              </a:spcAft>
              <a:buNone/>
            </a:pPr>
            <a:r>
              <a:rPr lang="en-GB" sz="2000" dirty="0"/>
              <a:t>(National Institute for Clinical Excellence [NICE], 2021, p. 6)</a:t>
            </a:r>
          </a:p>
        </p:txBody>
      </p:sp>
      <p:sp>
        <p:nvSpPr>
          <p:cNvPr id="5" name="TextBox 4">
            <a:extLst>
              <a:ext uri="{FF2B5EF4-FFF2-40B4-BE49-F238E27FC236}">
                <a16:creationId xmlns:a16="http://schemas.microsoft.com/office/drawing/2014/main" id="{2EC70BF6-1EDF-B27A-2623-3148D0B964FC}"/>
              </a:ext>
            </a:extLst>
          </p:cNvPr>
          <p:cNvSpPr txBox="1"/>
          <p:nvPr/>
        </p:nvSpPr>
        <p:spPr>
          <a:xfrm>
            <a:off x="2483768" y="6093296"/>
            <a:ext cx="5688632" cy="400110"/>
          </a:xfrm>
          <a:prstGeom prst="rect">
            <a:avLst/>
          </a:prstGeom>
          <a:noFill/>
        </p:spPr>
        <p:txBody>
          <a:bodyPr wrap="square" rtlCol="0">
            <a:spAutoFit/>
          </a:bodyPr>
          <a:lstStyle/>
          <a:p>
            <a:r>
              <a:rPr lang="en-GB" sz="2000" b="1" dirty="0"/>
              <a:t>Is there anything significant about this information?</a:t>
            </a:r>
          </a:p>
        </p:txBody>
      </p:sp>
      <p:pic>
        <p:nvPicPr>
          <p:cNvPr id="7" name="Picture 6" descr="Icon&#10;&#10;Description automatically generated">
            <a:extLst>
              <a:ext uri="{FF2B5EF4-FFF2-40B4-BE49-F238E27FC236}">
                <a16:creationId xmlns:a16="http://schemas.microsoft.com/office/drawing/2014/main" id="{DA4971F9-3B0D-AE70-EC58-1F248EDD318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72400" y="6045958"/>
            <a:ext cx="494785" cy="494785"/>
          </a:xfrm>
          <a:prstGeom prst="rect">
            <a:avLst/>
          </a:prstGeom>
        </p:spPr>
      </p:pic>
    </p:spTree>
    <p:extLst>
      <p:ext uri="{BB962C8B-B14F-4D97-AF65-F5344CB8AC3E}">
        <p14:creationId xmlns:p14="http://schemas.microsoft.com/office/powerpoint/2010/main" val="340042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2A052-52C2-44AE-90B8-755DB853F50C}"/>
              </a:ext>
            </a:extLst>
          </p:cNvPr>
          <p:cNvSpPr>
            <a:spLocks noGrp="1"/>
          </p:cNvSpPr>
          <p:nvPr>
            <p:ph type="title"/>
          </p:nvPr>
        </p:nvSpPr>
        <p:spPr>
          <a:xfrm>
            <a:off x="284687" y="188640"/>
            <a:ext cx="8229600" cy="778098"/>
          </a:xfrm>
        </p:spPr>
        <p:txBody>
          <a:bodyPr>
            <a:normAutofit fontScale="90000"/>
          </a:bodyPr>
          <a:lstStyle/>
          <a:p>
            <a:r>
              <a:rPr lang="en-GB" b="1" dirty="0"/>
              <a:t>Overview of Independent Advocacy</a:t>
            </a:r>
          </a:p>
        </p:txBody>
      </p:sp>
      <p:sp>
        <p:nvSpPr>
          <p:cNvPr id="4" name="TextBox 3">
            <a:extLst>
              <a:ext uri="{FF2B5EF4-FFF2-40B4-BE49-F238E27FC236}">
                <a16:creationId xmlns:a16="http://schemas.microsoft.com/office/drawing/2014/main" id="{FD08B8AC-7CCB-650E-1DB9-67075A5EDE47}"/>
              </a:ext>
            </a:extLst>
          </p:cNvPr>
          <p:cNvSpPr txBox="1"/>
          <p:nvPr/>
        </p:nvSpPr>
        <p:spPr>
          <a:xfrm>
            <a:off x="284687" y="1196752"/>
            <a:ext cx="8391769" cy="954107"/>
          </a:xfrm>
          <a:prstGeom prst="rect">
            <a:avLst/>
          </a:prstGeom>
          <a:noFill/>
        </p:spPr>
        <p:txBody>
          <a:bodyPr wrap="square" rtlCol="0">
            <a:spAutoFit/>
          </a:bodyPr>
          <a:lstStyle/>
          <a:p>
            <a:r>
              <a:rPr lang="en-GB" sz="2800" dirty="0"/>
              <a:t>Dalton &amp; Carlin (2002) present a view of the advocate as being:</a:t>
            </a:r>
          </a:p>
        </p:txBody>
      </p:sp>
      <p:sp>
        <p:nvSpPr>
          <p:cNvPr id="6" name="TextBox 5">
            <a:extLst>
              <a:ext uri="{FF2B5EF4-FFF2-40B4-BE49-F238E27FC236}">
                <a16:creationId xmlns:a16="http://schemas.microsoft.com/office/drawing/2014/main" id="{E8350AE4-6377-19B2-A994-94055C1D8B33}"/>
              </a:ext>
            </a:extLst>
          </p:cNvPr>
          <p:cNvSpPr txBox="1"/>
          <p:nvPr/>
        </p:nvSpPr>
        <p:spPr>
          <a:xfrm>
            <a:off x="539552" y="2276872"/>
            <a:ext cx="8136904" cy="169277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 client’s agent</a:t>
            </a:r>
          </a:p>
          <a:p>
            <a:pPr marL="342900" indent="-342900">
              <a:spcBef>
                <a:spcPts val="600"/>
              </a:spcBef>
              <a:spcAft>
                <a:spcPts val="600"/>
              </a:spcAft>
              <a:buFont typeface="Arial" panose="020B0604020202020204" pitchFamily="34" charset="0"/>
              <a:buChar char="•"/>
            </a:pPr>
            <a:r>
              <a:rPr lang="en-GB" sz="2800" dirty="0"/>
              <a:t>With a Duty of Care</a:t>
            </a:r>
          </a:p>
          <a:p>
            <a:pPr marL="342900" indent="-342900">
              <a:spcBef>
                <a:spcPts val="600"/>
              </a:spcBef>
              <a:spcAft>
                <a:spcPts val="600"/>
              </a:spcAft>
              <a:buFont typeface="Arial" panose="020B0604020202020204" pitchFamily="34" charset="0"/>
              <a:buChar char="•"/>
            </a:pPr>
            <a:r>
              <a:rPr lang="en-GB" sz="2800" dirty="0"/>
              <a:t>But without an absolute guarantee of confidentiality</a:t>
            </a:r>
          </a:p>
        </p:txBody>
      </p:sp>
      <p:sp>
        <p:nvSpPr>
          <p:cNvPr id="9" name="TextBox 8">
            <a:extLst>
              <a:ext uri="{FF2B5EF4-FFF2-40B4-BE49-F238E27FC236}">
                <a16:creationId xmlns:a16="http://schemas.microsoft.com/office/drawing/2014/main" id="{770FB9EF-F374-0A4D-78AC-B87AB09DBFCA}"/>
              </a:ext>
            </a:extLst>
          </p:cNvPr>
          <p:cNvSpPr txBox="1"/>
          <p:nvPr/>
        </p:nvSpPr>
        <p:spPr>
          <a:xfrm>
            <a:off x="1079612" y="4293096"/>
            <a:ext cx="7056784" cy="523220"/>
          </a:xfrm>
          <a:prstGeom prst="rect">
            <a:avLst/>
          </a:prstGeom>
          <a:noFill/>
        </p:spPr>
        <p:txBody>
          <a:bodyPr wrap="square" rtlCol="0">
            <a:spAutoFit/>
          </a:bodyPr>
          <a:lstStyle/>
          <a:p>
            <a:pPr algn="ctr"/>
            <a:r>
              <a:rPr lang="en-GB" sz="2800" b="1" i="1" dirty="0"/>
              <a:t>Why do you think they make this last point?</a:t>
            </a:r>
          </a:p>
        </p:txBody>
      </p:sp>
      <p:pic>
        <p:nvPicPr>
          <p:cNvPr id="11" name="Picture 10" descr="Icon&#10;&#10;Description automatically generated">
            <a:extLst>
              <a:ext uri="{FF2B5EF4-FFF2-40B4-BE49-F238E27FC236}">
                <a16:creationId xmlns:a16="http://schemas.microsoft.com/office/drawing/2014/main" id="{CF99072D-85A0-195B-71F0-410AB2F41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81150" y="5085184"/>
            <a:ext cx="998841" cy="998841"/>
          </a:xfrm>
          <a:prstGeom prst="rect">
            <a:avLst/>
          </a:prstGeom>
        </p:spPr>
      </p:pic>
    </p:spTree>
    <p:extLst>
      <p:ext uri="{BB962C8B-B14F-4D97-AF65-F5344CB8AC3E}">
        <p14:creationId xmlns:p14="http://schemas.microsoft.com/office/powerpoint/2010/main" val="426632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2A052-52C2-44AE-90B8-755DB853F50C}"/>
              </a:ext>
            </a:extLst>
          </p:cNvPr>
          <p:cNvSpPr>
            <a:spLocks noGrp="1"/>
          </p:cNvSpPr>
          <p:nvPr>
            <p:ph type="title"/>
          </p:nvPr>
        </p:nvSpPr>
        <p:spPr>
          <a:xfrm>
            <a:off x="284687" y="188640"/>
            <a:ext cx="8229600" cy="778098"/>
          </a:xfrm>
        </p:spPr>
        <p:txBody>
          <a:bodyPr>
            <a:normAutofit fontScale="90000"/>
          </a:bodyPr>
          <a:lstStyle/>
          <a:p>
            <a:r>
              <a:rPr lang="en-GB" b="1" dirty="0"/>
              <a:t>Overview of Independent Advocacy</a:t>
            </a:r>
          </a:p>
        </p:txBody>
      </p:sp>
      <p:sp>
        <p:nvSpPr>
          <p:cNvPr id="3" name="Content Placeholder 2">
            <a:extLst>
              <a:ext uri="{FF2B5EF4-FFF2-40B4-BE49-F238E27FC236}">
                <a16:creationId xmlns:a16="http://schemas.microsoft.com/office/drawing/2014/main" id="{6C6C1468-922D-4C37-87A7-4FEBCA28CA62}"/>
              </a:ext>
            </a:extLst>
          </p:cNvPr>
          <p:cNvSpPr>
            <a:spLocks noGrp="1"/>
          </p:cNvSpPr>
          <p:nvPr>
            <p:ph idx="1"/>
          </p:nvPr>
        </p:nvSpPr>
        <p:spPr>
          <a:xfrm>
            <a:off x="56184" y="1052736"/>
            <a:ext cx="8803129" cy="3263504"/>
          </a:xfrm>
        </p:spPr>
        <p:txBody>
          <a:bodyPr>
            <a:noAutofit/>
          </a:bodyPr>
          <a:lstStyle/>
          <a:p>
            <a:pPr marL="270000" indent="0">
              <a:spcBef>
                <a:spcPts val="600"/>
              </a:spcBef>
              <a:spcAft>
                <a:spcPts val="600"/>
              </a:spcAft>
              <a:buNone/>
            </a:pPr>
            <a:r>
              <a:rPr lang="en-GB" sz="2400" dirty="0"/>
              <a:t>In </a:t>
            </a:r>
            <a:r>
              <a:rPr lang="en-GB" sz="2400"/>
              <a:t>making the point </a:t>
            </a:r>
            <a:r>
              <a:rPr lang="en-GB" sz="2400" dirty="0"/>
              <a:t>regarding confidentiality they argue that:</a:t>
            </a:r>
          </a:p>
          <a:p>
            <a:pPr marL="270000" indent="0">
              <a:spcBef>
                <a:spcPts val="600"/>
              </a:spcBef>
              <a:buNone/>
            </a:pPr>
            <a:r>
              <a:rPr lang="en-GB" sz="2400" dirty="0"/>
              <a:t>‘Unfortunately many advocates are unfamiliar with the law affecting their practice and its impact upon those principles, especially in respect of confidentiality.’ </a:t>
            </a:r>
          </a:p>
          <a:p>
            <a:pPr marL="270000" indent="0" algn="r">
              <a:spcBef>
                <a:spcPts val="0"/>
              </a:spcBef>
              <a:spcAft>
                <a:spcPts val="600"/>
              </a:spcAft>
              <a:buNone/>
            </a:pPr>
            <a:r>
              <a:rPr lang="en-GB" sz="2000" dirty="0"/>
              <a:t>(Dalton &amp; Carline, 2002 p.21)</a:t>
            </a:r>
          </a:p>
          <a:p>
            <a:pPr marL="270000" indent="0">
              <a:spcBef>
                <a:spcPts val="600"/>
              </a:spcBef>
              <a:spcAft>
                <a:spcPts val="600"/>
              </a:spcAft>
              <a:buNone/>
            </a:pPr>
            <a:r>
              <a:rPr lang="en-GB" sz="2400" dirty="0"/>
              <a:t>And go on to point out, citing Blackstone’s Criminal Practice (2001) that:</a:t>
            </a:r>
          </a:p>
          <a:p>
            <a:pPr marL="270000" indent="0">
              <a:spcBef>
                <a:spcPts val="600"/>
              </a:spcBef>
              <a:buNone/>
            </a:pPr>
            <a:r>
              <a:rPr lang="en-GB" sz="2400" dirty="0"/>
              <a:t>‘an advocate cannot ever give an absolute guarantee to a service user that information will remain private’ </a:t>
            </a:r>
          </a:p>
          <a:p>
            <a:pPr marL="270000" indent="0" algn="r">
              <a:spcBef>
                <a:spcPts val="0"/>
              </a:spcBef>
              <a:spcAft>
                <a:spcPts val="600"/>
              </a:spcAft>
              <a:buNone/>
            </a:pPr>
            <a:r>
              <a:rPr lang="en-GB" sz="2000" dirty="0"/>
              <a:t>(Dalton &amp; Carlin p.30)</a:t>
            </a:r>
          </a:p>
          <a:p>
            <a:pPr lvl="1">
              <a:spcBef>
                <a:spcPts val="600"/>
              </a:spcBef>
              <a:spcAft>
                <a:spcPts val="600"/>
              </a:spcAft>
            </a:pPr>
            <a:endParaRPr lang="en-GB" sz="2400" dirty="0"/>
          </a:p>
        </p:txBody>
      </p:sp>
      <p:sp>
        <p:nvSpPr>
          <p:cNvPr id="5" name="TextBox 4">
            <a:extLst>
              <a:ext uri="{FF2B5EF4-FFF2-40B4-BE49-F238E27FC236}">
                <a16:creationId xmlns:a16="http://schemas.microsoft.com/office/drawing/2014/main" id="{6A9E7789-8AEF-4158-28B0-D0A11EE0600F}"/>
              </a:ext>
            </a:extLst>
          </p:cNvPr>
          <p:cNvSpPr txBox="1"/>
          <p:nvPr/>
        </p:nvSpPr>
        <p:spPr>
          <a:xfrm>
            <a:off x="395536" y="5412909"/>
            <a:ext cx="5400600" cy="400110"/>
          </a:xfrm>
          <a:prstGeom prst="rect">
            <a:avLst/>
          </a:prstGeom>
          <a:noFill/>
        </p:spPr>
        <p:txBody>
          <a:bodyPr wrap="square" rtlCol="0">
            <a:spAutoFit/>
          </a:bodyPr>
          <a:lstStyle/>
          <a:p>
            <a:r>
              <a:rPr lang="en-GB" sz="2000" b="1" i="1" dirty="0"/>
              <a:t>Why do they cite Blackstone’s Criminal Practice?</a:t>
            </a:r>
          </a:p>
        </p:txBody>
      </p:sp>
      <p:pic>
        <p:nvPicPr>
          <p:cNvPr id="8" name="Picture 7" descr="Icon&#10;&#10;Description automatically generated">
            <a:extLst>
              <a:ext uri="{FF2B5EF4-FFF2-40B4-BE49-F238E27FC236}">
                <a16:creationId xmlns:a16="http://schemas.microsoft.com/office/drawing/2014/main" id="{6AC09A4F-EED6-5EFB-11DD-DC4DF318BA8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62610" y="5365112"/>
            <a:ext cx="494785" cy="494785"/>
          </a:xfrm>
          <a:prstGeom prst="rect">
            <a:avLst/>
          </a:prstGeom>
        </p:spPr>
      </p:pic>
      <p:pic>
        <p:nvPicPr>
          <p:cNvPr id="10" name="Picture 9">
            <a:hlinkClick r:id="rId3"/>
            <a:extLst>
              <a:ext uri="{FF2B5EF4-FFF2-40B4-BE49-F238E27FC236}">
                <a16:creationId xmlns:a16="http://schemas.microsoft.com/office/drawing/2014/main" id="{57B4A467-D89B-3606-F3D6-38F9CC3F4E8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44208" y="5365112"/>
            <a:ext cx="498151" cy="494785"/>
          </a:xfrm>
          <a:prstGeom prst="rect">
            <a:avLst/>
          </a:prstGeom>
        </p:spPr>
      </p:pic>
    </p:spTree>
    <p:extLst>
      <p:ext uri="{BB962C8B-B14F-4D97-AF65-F5344CB8AC3E}">
        <p14:creationId xmlns:p14="http://schemas.microsoft.com/office/powerpoint/2010/main" val="3422971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0E446-D2BC-4C53-A512-4D4E9D88CA70}"/>
              </a:ext>
            </a:extLst>
          </p:cNvPr>
          <p:cNvSpPr>
            <a:spLocks noGrp="1"/>
          </p:cNvSpPr>
          <p:nvPr>
            <p:ph type="title"/>
          </p:nvPr>
        </p:nvSpPr>
        <p:spPr>
          <a:xfrm>
            <a:off x="457200" y="274638"/>
            <a:ext cx="8229600" cy="850106"/>
          </a:xfrm>
        </p:spPr>
        <p:txBody>
          <a:bodyPr>
            <a:normAutofit fontScale="90000"/>
          </a:bodyPr>
          <a:lstStyle/>
          <a:p>
            <a:r>
              <a:rPr lang="en-GB" b="1" dirty="0"/>
              <a:t>Independent Advocacy: Duty of Care</a:t>
            </a:r>
          </a:p>
        </p:txBody>
      </p:sp>
      <p:sp>
        <p:nvSpPr>
          <p:cNvPr id="3" name="Content Placeholder 2">
            <a:extLst>
              <a:ext uri="{FF2B5EF4-FFF2-40B4-BE49-F238E27FC236}">
                <a16:creationId xmlns:a16="http://schemas.microsoft.com/office/drawing/2014/main" id="{68BC9AEA-A6B2-4C2D-8F0D-7FA24DEC5800}"/>
              </a:ext>
            </a:extLst>
          </p:cNvPr>
          <p:cNvSpPr>
            <a:spLocks noGrp="1"/>
          </p:cNvSpPr>
          <p:nvPr>
            <p:ph idx="1"/>
          </p:nvPr>
        </p:nvSpPr>
        <p:spPr>
          <a:xfrm>
            <a:off x="323528" y="1484784"/>
            <a:ext cx="8280920" cy="3263504"/>
          </a:xfrm>
        </p:spPr>
        <p:txBody>
          <a:bodyPr>
            <a:noAutofit/>
          </a:bodyPr>
          <a:lstStyle/>
          <a:p>
            <a:pPr>
              <a:spcBef>
                <a:spcPts val="600"/>
              </a:spcBef>
              <a:spcAft>
                <a:spcPts val="600"/>
              </a:spcAft>
            </a:pPr>
            <a:r>
              <a:rPr lang="en-GB" sz="2400" b="0" i="0" dirty="0">
                <a:solidFill>
                  <a:srgbClr val="000000"/>
                </a:solidFill>
                <a:effectLst/>
              </a:rPr>
              <a:t>Dalton and Carlin (2002) stated above that, as well as the service provider, the Advocate has a ‘Duty of Care’ to the service user.</a:t>
            </a:r>
          </a:p>
          <a:p>
            <a:pPr>
              <a:spcBef>
                <a:spcPts val="600"/>
              </a:spcBef>
              <a:spcAft>
                <a:spcPts val="600"/>
              </a:spcAft>
            </a:pPr>
            <a:r>
              <a:rPr lang="en-GB" sz="2400" dirty="0">
                <a:solidFill>
                  <a:srgbClr val="000000"/>
                </a:solidFill>
              </a:rPr>
              <a:t>They go on to state that ‘The advocate owes a duty of care to persons who are [..] closely and directly affected by the advocate’s act’ (p.21)</a:t>
            </a:r>
          </a:p>
          <a:p>
            <a:pPr>
              <a:spcBef>
                <a:spcPts val="600"/>
              </a:spcBef>
              <a:spcAft>
                <a:spcPts val="600"/>
              </a:spcAft>
            </a:pPr>
            <a:r>
              <a:rPr lang="en-GB" sz="2400" dirty="0">
                <a:solidFill>
                  <a:srgbClr val="000000"/>
                </a:solidFill>
              </a:rPr>
              <a:t>And that ‘It follows that there will have been negligence if the advocate, for want of care or skill, fails properly to understand the instructions given by the service user, or fails properly and accurately to communicate them to others’ (p.21)</a:t>
            </a:r>
          </a:p>
          <a:p>
            <a:pPr marL="0" indent="0">
              <a:spcBef>
                <a:spcPts val="600"/>
              </a:spcBef>
              <a:spcAft>
                <a:spcPts val="600"/>
              </a:spcAft>
              <a:buNone/>
            </a:pPr>
            <a:endParaRPr lang="en-GB" sz="2400" dirty="0"/>
          </a:p>
        </p:txBody>
      </p:sp>
    </p:spTree>
    <p:extLst>
      <p:ext uri="{BB962C8B-B14F-4D97-AF65-F5344CB8AC3E}">
        <p14:creationId xmlns:p14="http://schemas.microsoft.com/office/powerpoint/2010/main" val="2786134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6EDF4-496E-4DC5-AA68-E8ACF3F8799B}"/>
              </a:ext>
            </a:extLst>
          </p:cNvPr>
          <p:cNvSpPr>
            <a:spLocks noGrp="1"/>
          </p:cNvSpPr>
          <p:nvPr>
            <p:ph type="title"/>
          </p:nvPr>
        </p:nvSpPr>
        <p:spPr>
          <a:xfrm>
            <a:off x="441795" y="44624"/>
            <a:ext cx="8229600" cy="1143000"/>
          </a:xfrm>
        </p:spPr>
        <p:txBody>
          <a:bodyPr>
            <a:normAutofit fontScale="90000"/>
          </a:bodyPr>
          <a:lstStyle/>
          <a:p>
            <a:r>
              <a:rPr lang="en-GB" b="1" dirty="0"/>
              <a:t>Advocacy: Models and Effectiveness</a:t>
            </a:r>
          </a:p>
        </p:txBody>
      </p:sp>
      <p:sp>
        <p:nvSpPr>
          <p:cNvPr id="4" name="TextBox 3">
            <a:extLst>
              <a:ext uri="{FF2B5EF4-FFF2-40B4-BE49-F238E27FC236}">
                <a16:creationId xmlns:a16="http://schemas.microsoft.com/office/drawing/2014/main" id="{80C0408E-CF3B-76C6-7253-96A0E77C0C31}"/>
              </a:ext>
            </a:extLst>
          </p:cNvPr>
          <p:cNvSpPr txBox="1"/>
          <p:nvPr/>
        </p:nvSpPr>
        <p:spPr>
          <a:xfrm>
            <a:off x="323528" y="1187624"/>
            <a:ext cx="8568952" cy="954107"/>
          </a:xfrm>
          <a:prstGeom prst="rect">
            <a:avLst/>
          </a:prstGeom>
          <a:noFill/>
        </p:spPr>
        <p:txBody>
          <a:bodyPr wrap="square" rtlCol="0">
            <a:spAutoFit/>
          </a:bodyPr>
          <a:lstStyle/>
          <a:p>
            <a:r>
              <a:rPr lang="en-GB" sz="2800" dirty="0"/>
              <a:t>Stewart and Macintyre (2013, p. 2) have identified the following key issues:</a:t>
            </a:r>
          </a:p>
        </p:txBody>
      </p:sp>
      <p:sp>
        <p:nvSpPr>
          <p:cNvPr id="8" name="TextBox 7">
            <a:extLst>
              <a:ext uri="{FF2B5EF4-FFF2-40B4-BE49-F238E27FC236}">
                <a16:creationId xmlns:a16="http://schemas.microsoft.com/office/drawing/2014/main" id="{F83FBACF-05D1-73DF-2232-C0A841EDBD2E}"/>
              </a:ext>
            </a:extLst>
          </p:cNvPr>
          <p:cNvSpPr txBox="1"/>
          <p:nvPr/>
        </p:nvSpPr>
        <p:spPr>
          <a:xfrm>
            <a:off x="611559" y="2204864"/>
            <a:ext cx="8059835"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‘There is a range of models of advocacy, each with distinctive characteristics relating to:</a:t>
            </a:r>
          </a:p>
        </p:txBody>
      </p:sp>
      <p:sp>
        <p:nvSpPr>
          <p:cNvPr id="10" name="TextBox 9">
            <a:extLst>
              <a:ext uri="{FF2B5EF4-FFF2-40B4-BE49-F238E27FC236}">
                <a16:creationId xmlns:a16="http://schemas.microsoft.com/office/drawing/2014/main" id="{E9F0AA97-CDF1-D513-7237-09B66143B631}"/>
              </a:ext>
            </a:extLst>
          </p:cNvPr>
          <p:cNvSpPr txBox="1"/>
          <p:nvPr/>
        </p:nvSpPr>
        <p:spPr>
          <a:xfrm>
            <a:off x="2195736" y="3064513"/>
            <a:ext cx="4824536" cy="178510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Type of work undertaken</a:t>
            </a:r>
          </a:p>
          <a:p>
            <a:pPr marL="342900" indent="-342900">
              <a:spcBef>
                <a:spcPts val="600"/>
              </a:spcBef>
              <a:spcAft>
                <a:spcPts val="600"/>
              </a:spcAft>
              <a:buFont typeface="Arial" panose="020B0604020202020204" pitchFamily="34" charset="0"/>
              <a:buChar char="•"/>
            </a:pPr>
            <a:r>
              <a:rPr lang="en-GB" sz="2000" dirty="0"/>
              <a:t>Length of involvement </a:t>
            </a:r>
          </a:p>
          <a:p>
            <a:pPr marL="342900" indent="-342900">
              <a:spcBef>
                <a:spcPts val="600"/>
              </a:spcBef>
              <a:spcAft>
                <a:spcPts val="600"/>
              </a:spcAft>
              <a:buFont typeface="Arial" panose="020B0604020202020204" pitchFamily="34" charset="0"/>
              <a:buChar char="•"/>
            </a:pPr>
            <a:r>
              <a:rPr lang="en-GB" sz="2000" dirty="0"/>
              <a:t>The person undertaking the role’ </a:t>
            </a:r>
          </a:p>
          <a:p>
            <a:pPr marL="342900" indent="-342900">
              <a:spcBef>
                <a:spcPts val="600"/>
              </a:spcBef>
              <a:spcAft>
                <a:spcPts val="600"/>
              </a:spcAft>
              <a:buFont typeface="Arial" panose="020B0604020202020204" pitchFamily="34" charset="0"/>
              <a:buChar char="•"/>
            </a:pPr>
            <a:endParaRPr lang="en-GB" sz="2000" dirty="0"/>
          </a:p>
        </p:txBody>
      </p:sp>
      <p:sp>
        <p:nvSpPr>
          <p:cNvPr id="11" name="TextBox 10">
            <a:extLst>
              <a:ext uri="{FF2B5EF4-FFF2-40B4-BE49-F238E27FC236}">
                <a16:creationId xmlns:a16="http://schemas.microsoft.com/office/drawing/2014/main" id="{9BBB7D69-B58B-2070-60A5-957E26CEF85D}"/>
              </a:ext>
            </a:extLst>
          </p:cNvPr>
          <p:cNvSpPr txBox="1"/>
          <p:nvPr/>
        </p:nvSpPr>
        <p:spPr>
          <a:xfrm>
            <a:off x="645712" y="4515810"/>
            <a:ext cx="8059835"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‘There is a limited evidence base about the effectiveness of advocacy. This is primarily due to differing definitions and a lack of understanding about the role of advocacy’ </a:t>
            </a:r>
          </a:p>
        </p:txBody>
      </p:sp>
    </p:spTree>
    <p:extLst>
      <p:ext uri="{BB962C8B-B14F-4D97-AF65-F5344CB8AC3E}">
        <p14:creationId xmlns:p14="http://schemas.microsoft.com/office/powerpoint/2010/main" val="1666311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build="p"/>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6EDF4-496E-4DC5-AA68-E8ACF3F8799B}"/>
              </a:ext>
            </a:extLst>
          </p:cNvPr>
          <p:cNvSpPr>
            <a:spLocks noGrp="1"/>
          </p:cNvSpPr>
          <p:nvPr>
            <p:ph type="title"/>
          </p:nvPr>
        </p:nvSpPr>
        <p:spPr>
          <a:xfrm>
            <a:off x="441795" y="44624"/>
            <a:ext cx="8229600" cy="1143000"/>
          </a:xfrm>
        </p:spPr>
        <p:txBody>
          <a:bodyPr>
            <a:normAutofit fontScale="90000"/>
          </a:bodyPr>
          <a:lstStyle/>
          <a:p>
            <a:r>
              <a:rPr lang="en-GB" b="1" dirty="0"/>
              <a:t>Advocacy: Models and Effectiveness</a:t>
            </a:r>
          </a:p>
        </p:txBody>
      </p:sp>
      <p:sp>
        <p:nvSpPr>
          <p:cNvPr id="4" name="TextBox 3">
            <a:extLst>
              <a:ext uri="{FF2B5EF4-FFF2-40B4-BE49-F238E27FC236}">
                <a16:creationId xmlns:a16="http://schemas.microsoft.com/office/drawing/2014/main" id="{80C0408E-CF3B-76C6-7253-96A0E77C0C31}"/>
              </a:ext>
            </a:extLst>
          </p:cNvPr>
          <p:cNvSpPr txBox="1"/>
          <p:nvPr/>
        </p:nvSpPr>
        <p:spPr>
          <a:xfrm>
            <a:off x="323528" y="1187624"/>
            <a:ext cx="8568952" cy="523220"/>
          </a:xfrm>
          <a:prstGeom prst="rect">
            <a:avLst/>
          </a:prstGeom>
          <a:noFill/>
        </p:spPr>
        <p:txBody>
          <a:bodyPr wrap="square" rtlCol="0">
            <a:spAutoFit/>
          </a:bodyPr>
          <a:lstStyle/>
          <a:p>
            <a:r>
              <a:rPr lang="en-GB" sz="2800" dirty="0"/>
              <a:t>They go on to state that:</a:t>
            </a:r>
          </a:p>
        </p:txBody>
      </p:sp>
      <p:sp>
        <p:nvSpPr>
          <p:cNvPr id="8" name="TextBox 7">
            <a:extLst>
              <a:ext uri="{FF2B5EF4-FFF2-40B4-BE49-F238E27FC236}">
                <a16:creationId xmlns:a16="http://schemas.microsoft.com/office/drawing/2014/main" id="{F83FBACF-05D1-73DF-2232-C0A841EDBD2E}"/>
              </a:ext>
            </a:extLst>
          </p:cNvPr>
          <p:cNvSpPr txBox="1"/>
          <p:nvPr/>
        </p:nvSpPr>
        <p:spPr>
          <a:xfrm>
            <a:off x="323528" y="1710844"/>
            <a:ext cx="8424936" cy="37240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There is some evidence to suggest that the advocacy process promotes increased self-confidence and ensures the voices of people who access services are heard </a:t>
            </a:r>
          </a:p>
          <a:p>
            <a:pPr marL="457200" indent="-457200">
              <a:spcBef>
                <a:spcPts val="600"/>
              </a:spcBef>
              <a:spcAft>
                <a:spcPts val="600"/>
              </a:spcAft>
              <a:buFont typeface="Arial" panose="020B0604020202020204" pitchFamily="34" charset="0"/>
              <a:buChar char="•"/>
            </a:pPr>
            <a:r>
              <a:rPr lang="en-GB" sz="2400" dirty="0"/>
              <a:t>Geographically, the availability of advocacy is varied across Scotland, particularly for specialist forms of advocacy </a:t>
            </a:r>
          </a:p>
          <a:p>
            <a:pPr marL="457200" indent="-457200">
              <a:spcBef>
                <a:spcPts val="600"/>
              </a:spcBef>
              <a:buFont typeface="Arial" panose="020B0604020202020204" pitchFamily="34" charset="0"/>
              <a:buChar char="•"/>
            </a:pPr>
            <a:r>
              <a:rPr lang="en-GB" sz="2400" dirty="0"/>
              <a:t>Advocates require a significant set of skills to undertake the role effectively; there is a need for ongoing training and regular supervision to maximise effectiveness.</a:t>
            </a:r>
          </a:p>
          <a:p>
            <a:pPr algn="r">
              <a:spcAft>
                <a:spcPts val="600"/>
              </a:spcAft>
            </a:pPr>
            <a:r>
              <a:rPr lang="en-GB" sz="2000" dirty="0"/>
              <a:t>(Stewart &amp; Macintyre, 2013, p.2)</a:t>
            </a:r>
          </a:p>
        </p:txBody>
      </p:sp>
    </p:spTree>
    <p:extLst>
      <p:ext uri="{BB962C8B-B14F-4D97-AF65-F5344CB8AC3E}">
        <p14:creationId xmlns:p14="http://schemas.microsoft.com/office/powerpoint/2010/main" val="164383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436335-DE8D-4510-8890-E4060472F319}"/>
              </a:ext>
            </a:extLst>
          </p:cNvPr>
          <p:cNvSpPr>
            <a:spLocks noGrp="1"/>
          </p:cNvSpPr>
          <p:nvPr>
            <p:ph idx="1"/>
          </p:nvPr>
        </p:nvSpPr>
        <p:spPr>
          <a:xfrm>
            <a:off x="323528" y="1417638"/>
            <a:ext cx="8229600" cy="4525963"/>
          </a:xfrm>
        </p:spPr>
        <p:txBody>
          <a:bodyPr>
            <a:normAutofit fontScale="85000" lnSpcReduction="10000"/>
          </a:bodyPr>
          <a:lstStyle/>
          <a:p>
            <a:r>
              <a:rPr lang="en-GB" dirty="0"/>
              <a:t>There is some evidence to suggest that the advocacy process promotes increased self-confidence and ensures the voices of people who access services are heard </a:t>
            </a:r>
          </a:p>
          <a:p>
            <a:r>
              <a:rPr lang="en-GB" dirty="0"/>
              <a:t>Geographically, the availability of advocacy is varied across Scotland, particularly for specialist forms of advocacy </a:t>
            </a:r>
          </a:p>
          <a:p>
            <a:r>
              <a:rPr lang="en-GB" dirty="0"/>
              <a:t>Advocates require a significant set of skills to undertake the role effectively; there is a need for ongoing training and regular supervision to maximise effectiveness.</a:t>
            </a:r>
          </a:p>
          <a:p>
            <a:pPr marL="0" indent="0" algn="r">
              <a:buNone/>
            </a:pPr>
            <a:r>
              <a:rPr lang="en-GB" dirty="0"/>
              <a:t>(Stewart &amp; Macintyre, 2013).</a:t>
            </a:r>
          </a:p>
          <a:p>
            <a:endParaRPr lang="en-GB" dirty="0"/>
          </a:p>
        </p:txBody>
      </p:sp>
      <p:sp>
        <p:nvSpPr>
          <p:cNvPr id="4" name="TextBox 3">
            <a:extLst>
              <a:ext uri="{FF2B5EF4-FFF2-40B4-BE49-F238E27FC236}">
                <a16:creationId xmlns:a16="http://schemas.microsoft.com/office/drawing/2014/main" id="{8BDF88E6-A80E-D9AE-B3BD-D4D2CDD2638E}"/>
              </a:ext>
            </a:extLst>
          </p:cNvPr>
          <p:cNvSpPr txBox="1"/>
          <p:nvPr/>
        </p:nvSpPr>
        <p:spPr>
          <a:xfrm>
            <a:off x="2532564" y="5934670"/>
            <a:ext cx="4919756" cy="646331"/>
          </a:xfrm>
          <a:prstGeom prst="rect">
            <a:avLst/>
          </a:prstGeom>
          <a:noFill/>
        </p:spPr>
        <p:txBody>
          <a:bodyPr wrap="square" rtlCol="0">
            <a:spAutoFit/>
          </a:bodyPr>
          <a:lstStyle/>
          <a:p>
            <a:pPr marL="0" indent="0">
              <a:buNone/>
            </a:pPr>
            <a:r>
              <a:rPr lang="en-GB" b="1" dirty="0"/>
              <a:t>Is this the same for Wales? </a:t>
            </a:r>
          </a:p>
          <a:p>
            <a:pPr marL="0" indent="0">
              <a:buNone/>
            </a:pPr>
            <a:r>
              <a:rPr lang="en-GB" b="1" dirty="0"/>
              <a:t>Are there notable comparisons and differences?</a:t>
            </a:r>
          </a:p>
        </p:txBody>
      </p:sp>
      <p:pic>
        <p:nvPicPr>
          <p:cNvPr id="6" name="Picture 5" descr="Icon&#10;&#10;Description automatically generated">
            <a:extLst>
              <a:ext uri="{FF2B5EF4-FFF2-40B4-BE49-F238E27FC236}">
                <a16:creationId xmlns:a16="http://schemas.microsoft.com/office/drawing/2014/main" id="{711DD8F1-E5C0-7185-803D-DE8104FDF41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52320" y="5906033"/>
            <a:ext cx="646331" cy="646331"/>
          </a:xfrm>
          <a:prstGeom prst="rect">
            <a:avLst/>
          </a:prstGeom>
        </p:spPr>
      </p:pic>
      <p:sp>
        <p:nvSpPr>
          <p:cNvPr id="8" name="Title 1">
            <a:extLst>
              <a:ext uri="{FF2B5EF4-FFF2-40B4-BE49-F238E27FC236}">
                <a16:creationId xmlns:a16="http://schemas.microsoft.com/office/drawing/2014/main" id="{CC657A90-0D4D-23E4-C013-E5C795D245AB}"/>
              </a:ext>
            </a:extLst>
          </p:cNvPr>
          <p:cNvSpPr>
            <a:spLocks noGrp="1"/>
          </p:cNvSpPr>
          <p:nvPr>
            <p:ph type="title"/>
          </p:nvPr>
        </p:nvSpPr>
        <p:spPr>
          <a:xfrm>
            <a:off x="292002" y="116632"/>
            <a:ext cx="8229600" cy="1143000"/>
          </a:xfrm>
        </p:spPr>
        <p:txBody>
          <a:bodyPr>
            <a:normAutofit fontScale="90000"/>
          </a:bodyPr>
          <a:lstStyle/>
          <a:p>
            <a:r>
              <a:rPr lang="en-GB" b="1" dirty="0"/>
              <a:t>Advocacy: Models and Effectiveness</a:t>
            </a:r>
          </a:p>
        </p:txBody>
      </p:sp>
    </p:spTree>
    <p:extLst>
      <p:ext uri="{BB962C8B-B14F-4D97-AF65-F5344CB8AC3E}">
        <p14:creationId xmlns:p14="http://schemas.microsoft.com/office/powerpoint/2010/main" val="3802651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359532" y="2204864"/>
            <a:ext cx="8424936" cy="3263504"/>
          </a:xfrm>
        </p:spPr>
        <p:txBody>
          <a:bodyPr>
            <a:normAutofit/>
          </a:bodyPr>
          <a:lstStyle/>
          <a:p>
            <a:pPr>
              <a:spcBef>
                <a:spcPts val="1200"/>
              </a:spcBef>
              <a:spcAft>
                <a:spcPts val="1200"/>
              </a:spcAft>
            </a:pPr>
            <a:r>
              <a:rPr lang="en-GB" sz="2400" dirty="0"/>
              <a:t>is individuals acting and speaking for themselves.</a:t>
            </a:r>
          </a:p>
          <a:p>
            <a:pPr>
              <a:spcBef>
                <a:spcPts val="450"/>
              </a:spcBef>
              <a:spcAft>
                <a:spcPts val="450"/>
              </a:spcAft>
            </a:pPr>
            <a:r>
              <a:rPr lang="en-GB" sz="2400" dirty="0"/>
              <a:t>It may be hard for people to speak up in this way; </a:t>
            </a:r>
          </a:p>
          <a:p>
            <a:r>
              <a:rPr lang="en-GB" sz="2400" dirty="0"/>
              <a:t>the formation of self-advocacy groups has enabled them to support each other. Survivors Speak Out is perhaps the best known self-advocacy organisation in mental health advocacy.</a:t>
            </a:r>
          </a:p>
          <a:p>
            <a:pPr marL="685800" lvl="2" indent="0" algn="r">
              <a:buNone/>
            </a:pPr>
            <a:r>
              <a:rPr lang="en-GB" sz="2000" dirty="0"/>
              <a:t>(Dalton &amp; Carlin, 2002, p.24)</a:t>
            </a:r>
          </a:p>
        </p:txBody>
      </p:sp>
      <p:sp>
        <p:nvSpPr>
          <p:cNvPr id="4" name="TextBox 3">
            <a:extLst>
              <a:ext uri="{FF2B5EF4-FFF2-40B4-BE49-F238E27FC236}">
                <a16:creationId xmlns:a16="http://schemas.microsoft.com/office/drawing/2014/main" id="{745559A1-CEA0-A0ED-28AD-C0D430D9BBD0}"/>
              </a:ext>
            </a:extLst>
          </p:cNvPr>
          <p:cNvSpPr txBox="1"/>
          <p:nvPr/>
        </p:nvSpPr>
        <p:spPr>
          <a:xfrm>
            <a:off x="179512" y="1268760"/>
            <a:ext cx="4968552" cy="523220"/>
          </a:xfrm>
          <a:prstGeom prst="rect">
            <a:avLst/>
          </a:prstGeom>
          <a:noFill/>
        </p:spPr>
        <p:txBody>
          <a:bodyPr wrap="square" rtlCol="0">
            <a:spAutoFit/>
          </a:bodyPr>
          <a:lstStyle/>
          <a:p>
            <a:r>
              <a:rPr lang="en-GB" sz="2800" b="1" dirty="0"/>
              <a:t>Self Advocacy</a:t>
            </a:r>
          </a:p>
        </p:txBody>
      </p:sp>
    </p:spTree>
    <p:extLst>
      <p:ext uri="{BB962C8B-B14F-4D97-AF65-F5344CB8AC3E}">
        <p14:creationId xmlns:p14="http://schemas.microsoft.com/office/powerpoint/2010/main" val="375907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251520" y="2132856"/>
            <a:ext cx="8517632" cy="3096344"/>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71500" indent="-457200">
              <a:spcBef>
                <a:spcPts val="450"/>
              </a:spcBef>
              <a:spcAft>
                <a:spcPts val="450"/>
              </a:spcAft>
            </a:pPr>
            <a:r>
              <a:rPr lang="en-GB" sz="3800" dirty="0"/>
              <a:t>Individuals represent and speak up for themselves, with support, either individually or collectively. This support can be in a paid or unpaid capacity. Key features include: </a:t>
            </a:r>
          </a:p>
          <a:p>
            <a:pPr marL="571500" indent="-457200">
              <a:spcBef>
                <a:spcPts val="450"/>
              </a:spcBef>
              <a:spcAft>
                <a:spcPts val="450"/>
              </a:spcAft>
            </a:pPr>
            <a:r>
              <a:rPr lang="en-GB" sz="3800" dirty="0"/>
              <a:t>Outward-facing model aimed at securing services and supports for the individual</a:t>
            </a:r>
          </a:p>
          <a:p>
            <a:pPr marL="571500" indent="-457200">
              <a:spcBef>
                <a:spcPts val="450"/>
              </a:spcBef>
              <a:spcAft>
                <a:spcPts val="450"/>
              </a:spcAft>
            </a:pPr>
            <a:r>
              <a:rPr lang="en-GB" sz="3800" dirty="0"/>
              <a:t>Focus on ensuring the person’s voice is heard </a:t>
            </a:r>
          </a:p>
          <a:p>
            <a:pPr marL="571500" indent="-457200">
              <a:spcBef>
                <a:spcPts val="450"/>
              </a:spcBef>
              <a:spcAft>
                <a:spcPts val="450"/>
              </a:spcAft>
            </a:pPr>
            <a:r>
              <a:rPr lang="en-GB" sz="3800" dirty="0"/>
              <a:t>Can promote confidence, skills and knowledge and protection of individual rights </a:t>
            </a:r>
          </a:p>
          <a:p>
            <a:pPr marL="685800" lvl="2" indent="0" algn="r">
              <a:spcBef>
                <a:spcPts val="450"/>
              </a:spcBef>
              <a:spcAft>
                <a:spcPts val="450"/>
              </a:spcAft>
              <a:buNone/>
            </a:pPr>
            <a:r>
              <a:rPr lang="en-GB" sz="2600" dirty="0"/>
              <a:t>(Stewart &amp; Macintyre, 2013, p.3)</a:t>
            </a:r>
          </a:p>
        </p:txBody>
      </p:sp>
      <p:sp>
        <p:nvSpPr>
          <p:cNvPr id="8" name="TextBox 7">
            <a:extLst>
              <a:ext uri="{FF2B5EF4-FFF2-40B4-BE49-F238E27FC236}">
                <a16:creationId xmlns:a16="http://schemas.microsoft.com/office/drawing/2014/main" id="{A3CCBB97-2D2E-771F-3C44-4A98A78AAF6B}"/>
              </a:ext>
            </a:extLst>
          </p:cNvPr>
          <p:cNvSpPr txBox="1"/>
          <p:nvPr/>
        </p:nvSpPr>
        <p:spPr>
          <a:xfrm>
            <a:off x="179512" y="1268760"/>
            <a:ext cx="4968552" cy="523220"/>
          </a:xfrm>
          <a:prstGeom prst="rect">
            <a:avLst/>
          </a:prstGeom>
          <a:noFill/>
        </p:spPr>
        <p:txBody>
          <a:bodyPr wrap="square" rtlCol="0">
            <a:spAutoFit/>
          </a:bodyPr>
          <a:lstStyle/>
          <a:p>
            <a:r>
              <a:rPr lang="en-GB" sz="2800" b="1" dirty="0"/>
              <a:t>Self Advocacy</a:t>
            </a:r>
          </a:p>
        </p:txBody>
      </p:sp>
      <p:sp>
        <p:nvSpPr>
          <p:cNvPr id="11" name="TextBox 10">
            <a:extLst>
              <a:ext uri="{FF2B5EF4-FFF2-40B4-BE49-F238E27FC236}">
                <a16:creationId xmlns:a16="http://schemas.microsoft.com/office/drawing/2014/main" id="{D8C243F4-C077-4B1F-E66D-C031AB18B7BC}"/>
              </a:ext>
            </a:extLst>
          </p:cNvPr>
          <p:cNvSpPr txBox="1"/>
          <p:nvPr/>
        </p:nvSpPr>
        <p:spPr>
          <a:xfrm>
            <a:off x="1664561" y="5570076"/>
            <a:ext cx="6157070" cy="369332"/>
          </a:xfrm>
          <a:prstGeom prst="rect">
            <a:avLst/>
          </a:prstGeom>
          <a:noFill/>
        </p:spPr>
        <p:txBody>
          <a:bodyPr wrap="square" rtlCol="0">
            <a:spAutoFit/>
          </a:bodyPr>
          <a:lstStyle/>
          <a:p>
            <a:r>
              <a:rPr lang="en-GB" b="1" dirty="0"/>
              <a:t>Can you identify any draw-backs with this model of advocacy?</a:t>
            </a:r>
          </a:p>
        </p:txBody>
      </p:sp>
      <p:pic>
        <p:nvPicPr>
          <p:cNvPr id="13" name="Picture 12" descr="Icon&#10;&#10;Description automatically generated">
            <a:extLst>
              <a:ext uri="{FF2B5EF4-FFF2-40B4-BE49-F238E27FC236}">
                <a16:creationId xmlns:a16="http://schemas.microsoft.com/office/drawing/2014/main" id="{709B9043-4D45-318C-09D0-2CE4E0D551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21631" y="5588639"/>
            <a:ext cx="350769" cy="350769"/>
          </a:xfrm>
          <a:prstGeom prst="rect">
            <a:avLst/>
          </a:prstGeom>
        </p:spPr>
      </p:pic>
    </p:spTree>
    <p:extLst>
      <p:ext uri="{BB962C8B-B14F-4D97-AF65-F5344CB8AC3E}">
        <p14:creationId xmlns:p14="http://schemas.microsoft.com/office/powerpoint/2010/main" val="4221458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359532" y="2204864"/>
            <a:ext cx="8424936" cy="3623544"/>
          </a:xfrm>
        </p:spPr>
        <p:txBody>
          <a:bodyPr>
            <a:normAutofit fontScale="55000" lnSpcReduction="20000"/>
          </a:bodyPr>
          <a:lstStyle/>
          <a:p>
            <a:pPr>
              <a:spcBef>
                <a:spcPts val="1200"/>
              </a:spcBef>
              <a:spcAft>
                <a:spcPts val="1200"/>
              </a:spcAft>
            </a:pPr>
            <a:r>
              <a:rPr lang="en-GB" sz="4400" dirty="0"/>
              <a:t>is support from a person who is or has been a service user for another who is confronting experiences or difficulties similar to their own. </a:t>
            </a:r>
          </a:p>
          <a:p>
            <a:pPr>
              <a:spcBef>
                <a:spcPts val="1200"/>
              </a:spcBef>
              <a:spcAft>
                <a:spcPts val="1200"/>
              </a:spcAft>
            </a:pPr>
            <a:r>
              <a:rPr lang="en-GB" sz="4400" dirty="0"/>
              <a:t>It has been said that the uniqueness of the peer advocacy role is in the advocate’s empathy with the client’s situation; </a:t>
            </a:r>
          </a:p>
          <a:p>
            <a:pPr>
              <a:spcBef>
                <a:spcPts val="1200"/>
              </a:spcBef>
              <a:spcAft>
                <a:spcPts val="1200"/>
              </a:spcAft>
            </a:pPr>
            <a:r>
              <a:rPr lang="en-GB" sz="4400" dirty="0"/>
              <a:t>Their experience may have equipped them with valuable skills or qualities and the client may feel that they have a particularly equal relationship with the advocate</a:t>
            </a:r>
          </a:p>
          <a:p>
            <a:pPr marL="0" indent="0" algn="r">
              <a:spcBef>
                <a:spcPts val="1200"/>
              </a:spcBef>
              <a:spcAft>
                <a:spcPts val="1200"/>
              </a:spcAft>
              <a:buNone/>
            </a:pPr>
            <a:r>
              <a:rPr lang="en-GB" sz="3600" dirty="0"/>
              <a:t>(Dalton &amp; Carlin, 2002, p.24)</a:t>
            </a:r>
          </a:p>
        </p:txBody>
      </p:sp>
      <p:sp>
        <p:nvSpPr>
          <p:cNvPr id="4" name="TextBox 3">
            <a:extLst>
              <a:ext uri="{FF2B5EF4-FFF2-40B4-BE49-F238E27FC236}">
                <a16:creationId xmlns:a16="http://schemas.microsoft.com/office/drawing/2014/main" id="{745559A1-CEA0-A0ED-28AD-C0D430D9BBD0}"/>
              </a:ext>
            </a:extLst>
          </p:cNvPr>
          <p:cNvSpPr txBox="1"/>
          <p:nvPr/>
        </p:nvSpPr>
        <p:spPr>
          <a:xfrm>
            <a:off x="179512" y="1268760"/>
            <a:ext cx="4968552" cy="523220"/>
          </a:xfrm>
          <a:prstGeom prst="rect">
            <a:avLst/>
          </a:prstGeom>
          <a:noFill/>
        </p:spPr>
        <p:txBody>
          <a:bodyPr wrap="square" rtlCol="0">
            <a:spAutoFit/>
          </a:bodyPr>
          <a:lstStyle/>
          <a:p>
            <a:r>
              <a:rPr lang="en-GB" sz="2800" b="1" dirty="0"/>
              <a:t>Peer advocacy</a:t>
            </a:r>
          </a:p>
        </p:txBody>
      </p:sp>
    </p:spTree>
    <p:extLst>
      <p:ext uri="{BB962C8B-B14F-4D97-AF65-F5344CB8AC3E}">
        <p14:creationId xmlns:p14="http://schemas.microsoft.com/office/powerpoint/2010/main" val="1389849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179512" y="1628800"/>
            <a:ext cx="8517632" cy="3096344"/>
          </a:xfrm>
          <a:prstGeom prst="rect">
            <a:avLst/>
          </a:prstGeom>
        </p:spPr>
        <p:txBody>
          <a:bodyPr vert="horz" lIns="91440" tIns="45720" rIns="91440" bIns="45720" rtlCol="0">
            <a:normAutofit fontScale="2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600"/>
              </a:spcBef>
              <a:spcAft>
                <a:spcPts val="600"/>
              </a:spcAft>
            </a:pPr>
            <a:r>
              <a:rPr lang="en-GB" sz="8800" dirty="0"/>
              <a:t>The advocate and the person have a common background, for example, they may have shared experience of service provision, “experts by experience” (Monaghan, 2012). Peer advocacy can be conducted on an individual or collective basis and often develops spontaneously, for example in care homes or day centres. Key features include: </a:t>
            </a:r>
          </a:p>
          <a:p>
            <a:pPr>
              <a:spcBef>
                <a:spcPts val="600"/>
              </a:spcBef>
              <a:spcAft>
                <a:spcPts val="600"/>
              </a:spcAft>
            </a:pPr>
            <a:r>
              <a:rPr lang="en-GB" sz="8800" dirty="0"/>
              <a:t>Focused on common problem solving </a:t>
            </a:r>
          </a:p>
          <a:p>
            <a:pPr>
              <a:spcBef>
                <a:spcPts val="600"/>
              </a:spcBef>
              <a:spcAft>
                <a:spcPts val="600"/>
              </a:spcAft>
            </a:pPr>
            <a:r>
              <a:rPr lang="en-GB" sz="8800" dirty="0"/>
              <a:t>Lessens the imbalance of power between the advocate and their advocacy partner as they have shared experiences </a:t>
            </a:r>
          </a:p>
          <a:p>
            <a:pPr>
              <a:spcBef>
                <a:spcPts val="600"/>
              </a:spcBef>
              <a:spcAft>
                <a:spcPts val="600"/>
              </a:spcAft>
            </a:pPr>
            <a:r>
              <a:rPr lang="en-GB" sz="8800" dirty="0"/>
              <a:t>Most effectively used with specific groups, for example, people with substance misuse problems or mental health problems as they can prefer advocates with similar experiences (SIAA, 2008 </a:t>
            </a:r>
            <a:r>
              <a:rPr lang="en-GB" sz="8800" i="1" dirty="0"/>
              <a:t>cited in </a:t>
            </a:r>
            <a:r>
              <a:rPr lang="en-GB" sz="8800" dirty="0"/>
              <a:t>Stewart &amp; Macintyre, 2013).</a:t>
            </a:r>
          </a:p>
          <a:p>
            <a:pPr marL="0" indent="0" algn="r">
              <a:buNone/>
            </a:pPr>
            <a:r>
              <a:rPr lang="en-GB" sz="8000" dirty="0"/>
              <a:t>(Stewart &amp; Macintyre, 2013, p.4)</a:t>
            </a:r>
          </a:p>
        </p:txBody>
      </p:sp>
      <p:sp>
        <p:nvSpPr>
          <p:cNvPr id="8" name="TextBox 7">
            <a:extLst>
              <a:ext uri="{FF2B5EF4-FFF2-40B4-BE49-F238E27FC236}">
                <a16:creationId xmlns:a16="http://schemas.microsoft.com/office/drawing/2014/main" id="{A3CCBB97-2D2E-771F-3C44-4A98A78AAF6B}"/>
              </a:ext>
            </a:extLst>
          </p:cNvPr>
          <p:cNvSpPr txBox="1"/>
          <p:nvPr/>
        </p:nvSpPr>
        <p:spPr>
          <a:xfrm>
            <a:off x="164704" y="1105580"/>
            <a:ext cx="4968552" cy="523220"/>
          </a:xfrm>
          <a:prstGeom prst="rect">
            <a:avLst/>
          </a:prstGeom>
          <a:noFill/>
        </p:spPr>
        <p:txBody>
          <a:bodyPr wrap="square" rtlCol="0">
            <a:spAutoFit/>
          </a:bodyPr>
          <a:lstStyle/>
          <a:p>
            <a:r>
              <a:rPr lang="en-GB" sz="2800" b="1" dirty="0"/>
              <a:t>Peer advocacy</a:t>
            </a:r>
          </a:p>
        </p:txBody>
      </p:sp>
      <p:sp>
        <p:nvSpPr>
          <p:cNvPr id="11" name="TextBox 10">
            <a:extLst>
              <a:ext uri="{FF2B5EF4-FFF2-40B4-BE49-F238E27FC236}">
                <a16:creationId xmlns:a16="http://schemas.microsoft.com/office/drawing/2014/main" id="{D8C243F4-C077-4B1F-E66D-C031AB18B7BC}"/>
              </a:ext>
            </a:extLst>
          </p:cNvPr>
          <p:cNvSpPr txBox="1"/>
          <p:nvPr/>
        </p:nvSpPr>
        <p:spPr>
          <a:xfrm>
            <a:off x="2411760" y="6165304"/>
            <a:ext cx="6157070" cy="369332"/>
          </a:xfrm>
          <a:prstGeom prst="rect">
            <a:avLst/>
          </a:prstGeom>
          <a:noFill/>
        </p:spPr>
        <p:txBody>
          <a:bodyPr wrap="square" rtlCol="0">
            <a:spAutoFit/>
          </a:bodyPr>
          <a:lstStyle/>
          <a:p>
            <a:r>
              <a:rPr lang="en-GB" b="1" dirty="0"/>
              <a:t>Can you identify any draw-backs with this model of advocacy?</a:t>
            </a:r>
          </a:p>
        </p:txBody>
      </p:sp>
      <p:pic>
        <p:nvPicPr>
          <p:cNvPr id="13" name="Picture 12" descr="Icon&#10;&#10;Description automatically generated">
            <a:extLst>
              <a:ext uri="{FF2B5EF4-FFF2-40B4-BE49-F238E27FC236}">
                <a16:creationId xmlns:a16="http://schemas.microsoft.com/office/drawing/2014/main" id="{709B9043-4D45-318C-09D0-2CE4E0D551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68830" y="6183867"/>
            <a:ext cx="350769" cy="350769"/>
          </a:xfrm>
          <a:prstGeom prst="rect">
            <a:avLst/>
          </a:prstGeom>
        </p:spPr>
      </p:pic>
    </p:spTree>
    <p:extLst>
      <p:ext uri="{BB962C8B-B14F-4D97-AF65-F5344CB8AC3E}">
        <p14:creationId xmlns:p14="http://schemas.microsoft.com/office/powerpoint/2010/main" val="254199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363710" y="2204864"/>
            <a:ext cx="8424936" cy="3623544"/>
          </a:xfrm>
        </p:spPr>
        <p:txBody>
          <a:bodyPr>
            <a:normAutofit fontScale="47500" lnSpcReduction="20000"/>
          </a:bodyPr>
          <a:lstStyle/>
          <a:p>
            <a:pPr>
              <a:spcBef>
                <a:spcPts val="1200"/>
              </a:spcBef>
              <a:spcAft>
                <a:spcPts val="1200"/>
              </a:spcAft>
            </a:pPr>
            <a:r>
              <a:rPr lang="en-GB" sz="4400" dirty="0"/>
              <a:t>Is an independent, long term, one to one partnership between a volunteer citizen advocate and a person who needs help in representing and defending their interests and rights as a citizen. </a:t>
            </a:r>
          </a:p>
          <a:p>
            <a:pPr>
              <a:spcBef>
                <a:spcPts val="1200"/>
              </a:spcBef>
              <a:spcAft>
                <a:spcPts val="1200"/>
              </a:spcAft>
            </a:pPr>
            <a:r>
              <a:rPr lang="en-GB" sz="4400" dirty="0"/>
              <a:t>Citizen advocates are usually part of a scheme (led by a paid co-ordinator) which will recruit, train and support the volunteers. </a:t>
            </a:r>
          </a:p>
          <a:p>
            <a:pPr>
              <a:spcBef>
                <a:spcPts val="1200"/>
              </a:spcBef>
              <a:spcAft>
                <a:spcPts val="1200"/>
              </a:spcAft>
            </a:pPr>
            <a:r>
              <a:rPr lang="en-GB" sz="4400" dirty="0"/>
              <a:t>The citizen advocate role is different from other forms of advocacy in that it involves a long-term partnership with one person and involves responding to and representing many concerns or views that their ‘partner’ may have in different areas of their life</a:t>
            </a:r>
          </a:p>
          <a:p>
            <a:pPr marL="0" indent="0" algn="r">
              <a:spcBef>
                <a:spcPts val="1200"/>
              </a:spcBef>
              <a:spcAft>
                <a:spcPts val="1200"/>
              </a:spcAft>
              <a:buNone/>
            </a:pPr>
            <a:r>
              <a:rPr lang="en-GB" sz="3600" dirty="0"/>
              <a:t>(Dalton &amp; Carlin, 2002, p.24)</a:t>
            </a:r>
          </a:p>
        </p:txBody>
      </p:sp>
      <p:sp>
        <p:nvSpPr>
          <p:cNvPr id="4" name="TextBox 3">
            <a:extLst>
              <a:ext uri="{FF2B5EF4-FFF2-40B4-BE49-F238E27FC236}">
                <a16:creationId xmlns:a16="http://schemas.microsoft.com/office/drawing/2014/main" id="{745559A1-CEA0-A0ED-28AD-C0D430D9BBD0}"/>
              </a:ext>
            </a:extLst>
          </p:cNvPr>
          <p:cNvSpPr txBox="1"/>
          <p:nvPr/>
        </p:nvSpPr>
        <p:spPr>
          <a:xfrm>
            <a:off x="179512" y="1268760"/>
            <a:ext cx="4968552" cy="523220"/>
          </a:xfrm>
          <a:prstGeom prst="rect">
            <a:avLst/>
          </a:prstGeom>
          <a:noFill/>
        </p:spPr>
        <p:txBody>
          <a:bodyPr wrap="square" rtlCol="0">
            <a:spAutoFit/>
          </a:bodyPr>
          <a:lstStyle/>
          <a:p>
            <a:r>
              <a:rPr lang="en-GB" sz="2800" b="1" dirty="0"/>
              <a:t>Volunteer / Citizen Advocacy</a:t>
            </a:r>
          </a:p>
        </p:txBody>
      </p:sp>
    </p:spTree>
    <p:extLst>
      <p:ext uri="{BB962C8B-B14F-4D97-AF65-F5344CB8AC3E}">
        <p14:creationId xmlns:p14="http://schemas.microsoft.com/office/powerpoint/2010/main" val="3285770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313184" y="2242333"/>
            <a:ext cx="8517632" cy="3096344"/>
          </a:xfrm>
          <a:prstGeom prst="rect">
            <a:avLst/>
          </a:prstGeom>
        </p:spPr>
        <p:txBody>
          <a:bodyPr vert="horz" lIns="91440" tIns="45720" rIns="91440" bIns="45720" rtlCol="0">
            <a:normAutofit fontScale="2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1200"/>
              </a:spcBef>
              <a:spcAft>
                <a:spcPts val="1200"/>
              </a:spcAft>
            </a:pPr>
            <a:r>
              <a:rPr lang="en-GB" sz="8800" dirty="0"/>
              <a:t>Involves volunteers (unpaid) who are recruited, trained and matched with an individual – generally only one at a time.</a:t>
            </a:r>
          </a:p>
          <a:p>
            <a:pPr>
              <a:spcBef>
                <a:spcPts val="1200"/>
              </a:spcBef>
              <a:spcAft>
                <a:spcPts val="1200"/>
              </a:spcAft>
            </a:pPr>
            <a:r>
              <a:rPr lang="en-GB" sz="8800" dirty="0"/>
              <a:t>It involves a one-to-one relationship over an extended period and</a:t>
            </a:r>
          </a:p>
          <a:p>
            <a:pPr>
              <a:spcBef>
                <a:spcPts val="1200"/>
              </a:spcBef>
              <a:spcAft>
                <a:spcPts val="1200"/>
              </a:spcAft>
            </a:pPr>
            <a:r>
              <a:rPr lang="en-GB" sz="8800" dirty="0"/>
              <a:t>goes beyond befriending - the volunteer represents the views of the person. </a:t>
            </a:r>
          </a:p>
          <a:p>
            <a:pPr>
              <a:spcBef>
                <a:spcPts val="1200"/>
              </a:spcBef>
              <a:spcAft>
                <a:spcPts val="1200"/>
              </a:spcAft>
            </a:pPr>
            <a:r>
              <a:rPr lang="en-GB" sz="8800" dirty="0"/>
              <a:t>The partnership is independent, supported, but not influenced by, the</a:t>
            </a:r>
          </a:p>
          <a:p>
            <a:pPr>
              <a:spcBef>
                <a:spcPts val="1200"/>
              </a:spcBef>
              <a:spcAft>
                <a:spcPts val="1200"/>
              </a:spcAft>
            </a:pPr>
            <a:r>
              <a:rPr lang="en-GB" sz="8800" dirty="0"/>
              <a:t>advocacy organisation.</a:t>
            </a:r>
          </a:p>
          <a:p>
            <a:pPr marL="0" indent="0" algn="r">
              <a:spcBef>
                <a:spcPts val="1200"/>
              </a:spcBef>
              <a:spcAft>
                <a:spcPts val="1200"/>
              </a:spcAft>
              <a:buNone/>
            </a:pPr>
            <a:r>
              <a:rPr lang="en-GB" sz="8000" dirty="0"/>
              <a:t>(Stewart &amp; Macintyre, 2013, p.4)</a:t>
            </a:r>
          </a:p>
        </p:txBody>
      </p:sp>
      <p:sp>
        <p:nvSpPr>
          <p:cNvPr id="8" name="TextBox 7">
            <a:extLst>
              <a:ext uri="{FF2B5EF4-FFF2-40B4-BE49-F238E27FC236}">
                <a16:creationId xmlns:a16="http://schemas.microsoft.com/office/drawing/2014/main" id="{A3CCBB97-2D2E-771F-3C44-4A98A78AAF6B}"/>
              </a:ext>
            </a:extLst>
          </p:cNvPr>
          <p:cNvSpPr txBox="1"/>
          <p:nvPr/>
        </p:nvSpPr>
        <p:spPr>
          <a:xfrm>
            <a:off x="179512" y="1490596"/>
            <a:ext cx="4968552" cy="523220"/>
          </a:xfrm>
          <a:prstGeom prst="rect">
            <a:avLst/>
          </a:prstGeom>
          <a:noFill/>
        </p:spPr>
        <p:txBody>
          <a:bodyPr wrap="square" rtlCol="0">
            <a:spAutoFit/>
          </a:bodyPr>
          <a:lstStyle/>
          <a:p>
            <a:r>
              <a:rPr lang="en-GB" sz="2800" b="1" dirty="0"/>
              <a:t>Volunteer / Citizen Advocacy</a:t>
            </a:r>
          </a:p>
        </p:txBody>
      </p:sp>
    </p:spTree>
    <p:extLst>
      <p:ext uri="{BB962C8B-B14F-4D97-AF65-F5344CB8AC3E}">
        <p14:creationId xmlns:p14="http://schemas.microsoft.com/office/powerpoint/2010/main" val="1593721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226582" y="1988840"/>
            <a:ext cx="8517632" cy="3096344"/>
          </a:xfrm>
          <a:prstGeom prst="rect">
            <a:avLst/>
          </a:prstGeom>
        </p:spPr>
        <p:txBody>
          <a:bodyPr vert="horz" lIns="91440" tIns="45720" rIns="91440" bIns="45720" rtlCol="0">
            <a:normAutofit fontScale="2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1200"/>
              </a:spcBef>
              <a:spcAft>
                <a:spcPts val="1200"/>
              </a:spcAft>
              <a:buNone/>
            </a:pPr>
            <a:r>
              <a:rPr lang="en-GB" sz="9600" dirty="0"/>
              <a:t>Key Features:</a:t>
            </a:r>
          </a:p>
          <a:p>
            <a:pPr>
              <a:spcBef>
                <a:spcPts val="1200"/>
              </a:spcBef>
              <a:spcAft>
                <a:spcPts val="1200"/>
              </a:spcAft>
            </a:pPr>
            <a:r>
              <a:rPr lang="en-GB" sz="9600" dirty="0"/>
              <a:t>The relationship between the advocate and the individual (the partnership) is viewed as an outcome in and of itself</a:t>
            </a:r>
          </a:p>
          <a:p>
            <a:pPr>
              <a:spcBef>
                <a:spcPts val="1200"/>
              </a:spcBef>
              <a:spcAft>
                <a:spcPts val="1200"/>
              </a:spcAft>
            </a:pPr>
            <a:r>
              <a:rPr lang="en-GB" sz="9600" dirty="0"/>
              <a:t>The relationship continues regardless of any presenting ‘issue’</a:t>
            </a:r>
          </a:p>
          <a:p>
            <a:pPr>
              <a:spcBef>
                <a:spcPts val="1200"/>
              </a:spcBef>
              <a:spcAft>
                <a:spcPts val="1200"/>
              </a:spcAft>
            </a:pPr>
            <a:r>
              <a:rPr lang="en-GB" sz="9600" dirty="0"/>
              <a:t>Citizen advocates are supported to use their own networks, as well as community organisations to support them to develop their social networks.</a:t>
            </a:r>
          </a:p>
          <a:p>
            <a:pPr marL="0" indent="0" algn="r">
              <a:spcBef>
                <a:spcPts val="1200"/>
              </a:spcBef>
              <a:spcAft>
                <a:spcPts val="1200"/>
              </a:spcAft>
              <a:buNone/>
            </a:pPr>
            <a:r>
              <a:rPr lang="en-GB" sz="8000" dirty="0"/>
              <a:t>(Stewart &amp; Macintyre, 2013, p.4)</a:t>
            </a:r>
          </a:p>
        </p:txBody>
      </p:sp>
      <p:sp>
        <p:nvSpPr>
          <p:cNvPr id="8" name="TextBox 7">
            <a:extLst>
              <a:ext uri="{FF2B5EF4-FFF2-40B4-BE49-F238E27FC236}">
                <a16:creationId xmlns:a16="http://schemas.microsoft.com/office/drawing/2014/main" id="{A3CCBB97-2D2E-771F-3C44-4A98A78AAF6B}"/>
              </a:ext>
            </a:extLst>
          </p:cNvPr>
          <p:cNvSpPr txBox="1"/>
          <p:nvPr/>
        </p:nvSpPr>
        <p:spPr>
          <a:xfrm>
            <a:off x="107504" y="1331640"/>
            <a:ext cx="4968552" cy="523220"/>
          </a:xfrm>
          <a:prstGeom prst="rect">
            <a:avLst/>
          </a:prstGeom>
          <a:noFill/>
        </p:spPr>
        <p:txBody>
          <a:bodyPr wrap="square" rtlCol="0">
            <a:spAutoFit/>
          </a:bodyPr>
          <a:lstStyle/>
          <a:p>
            <a:r>
              <a:rPr lang="en-GB" sz="2800" b="1" dirty="0"/>
              <a:t>Volunteer / Citizen Advocacy</a:t>
            </a:r>
          </a:p>
        </p:txBody>
      </p:sp>
      <p:sp>
        <p:nvSpPr>
          <p:cNvPr id="11" name="TextBox 10">
            <a:extLst>
              <a:ext uri="{FF2B5EF4-FFF2-40B4-BE49-F238E27FC236}">
                <a16:creationId xmlns:a16="http://schemas.microsoft.com/office/drawing/2014/main" id="{D8C243F4-C077-4B1F-E66D-C031AB18B7BC}"/>
              </a:ext>
            </a:extLst>
          </p:cNvPr>
          <p:cNvSpPr txBox="1"/>
          <p:nvPr/>
        </p:nvSpPr>
        <p:spPr>
          <a:xfrm>
            <a:off x="2411760" y="6165304"/>
            <a:ext cx="6157070" cy="369332"/>
          </a:xfrm>
          <a:prstGeom prst="rect">
            <a:avLst/>
          </a:prstGeom>
          <a:noFill/>
        </p:spPr>
        <p:txBody>
          <a:bodyPr wrap="square" rtlCol="0">
            <a:spAutoFit/>
          </a:bodyPr>
          <a:lstStyle/>
          <a:p>
            <a:r>
              <a:rPr lang="en-GB" b="1" dirty="0"/>
              <a:t>Can you identify any draw-backs with this model of advocacy?</a:t>
            </a:r>
          </a:p>
        </p:txBody>
      </p:sp>
      <p:pic>
        <p:nvPicPr>
          <p:cNvPr id="13" name="Picture 12" descr="Icon&#10;&#10;Description automatically generated">
            <a:extLst>
              <a:ext uri="{FF2B5EF4-FFF2-40B4-BE49-F238E27FC236}">
                <a16:creationId xmlns:a16="http://schemas.microsoft.com/office/drawing/2014/main" id="{709B9043-4D45-318C-09D0-2CE4E0D551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68830" y="6183867"/>
            <a:ext cx="350769" cy="350769"/>
          </a:xfrm>
          <a:prstGeom prst="rect">
            <a:avLst/>
          </a:prstGeom>
        </p:spPr>
      </p:pic>
    </p:spTree>
    <p:extLst>
      <p:ext uri="{BB962C8B-B14F-4D97-AF65-F5344CB8AC3E}">
        <p14:creationId xmlns:p14="http://schemas.microsoft.com/office/powerpoint/2010/main" val="325580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302838" y="2132856"/>
            <a:ext cx="8424936" cy="3263504"/>
          </a:xfrm>
        </p:spPr>
        <p:txBody>
          <a:bodyPr>
            <a:normAutofit/>
          </a:bodyPr>
          <a:lstStyle/>
          <a:p>
            <a:pPr>
              <a:spcBef>
                <a:spcPts val="1200"/>
              </a:spcBef>
              <a:spcAft>
                <a:spcPts val="1800"/>
              </a:spcAft>
            </a:pPr>
            <a:r>
              <a:rPr lang="en-GB" sz="2600" dirty="0"/>
              <a:t>is where a trained, paid worker offers independent, short term, one to one support to a client who wishes to access the service or is a service user. </a:t>
            </a:r>
          </a:p>
          <a:p>
            <a:pPr>
              <a:spcBef>
                <a:spcPts val="1200"/>
              </a:spcBef>
              <a:spcAft>
                <a:spcPts val="1800"/>
              </a:spcAft>
            </a:pPr>
            <a:r>
              <a:rPr lang="en-GB" sz="2600" dirty="0"/>
              <a:t>This type of advocacy has often been developed and managed by voluntary organisations.</a:t>
            </a:r>
          </a:p>
          <a:p>
            <a:pPr marL="0" indent="0" algn="r">
              <a:spcBef>
                <a:spcPts val="1200"/>
              </a:spcBef>
              <a:spcAft>
                <a:spcPts val="1800"/>
              </a:spcAft>
              <a:buNone/>
            </a:pPr>
            <a:r>
              <a:rPr lang="en-GB" sz="2000" dirty="0"/>
              <a:t>(Dalton &amp; Carlin, 2002, p.24)</a:t>
            </a:r>
          </a:p>
        </p:txBody>
      </p:sp>
      <p:sp>
        <p:nvSpPr>
          <p:cNvPr id="4" name="TextBox 3">
            <a:extLst>
              <a:ext uri="{FF2B5EF4-FFF2-40B4-BE49-F238E27FC236}">
                <a16:creationId xmlns:a16="http://schemas.microsoft.com/office/drawing/2014/main" id="{745559A1-CEA0-A0ED-28AD-C0D430D9BBD0}"/>
              </a:ext>
            </a:extLst>
          </p:cNvPr>
          <p:cNvSpPr txBox="1"/>
          <p:nvPr/>
        </p:nvSpPr>
        <p:spPr>
          <a:xfrm>
            <a:off x="179512" y="1268760"/>
            <a:ext cx="6480720" cy="523220"/>
          </a:xfrm>
          <a:prstGeom prst="rect">
            <a:avLst/>
          </a:prstGeom>
          <a:noFill/>
        </p:spPr>
        <p:txBody>
          <a:bodyPr wrap="square" rtlCol="0">
            <a:spAutoFit/>
          </a:bodyPr>
          <a:lstStyle/>
          <a:p>
            <a:r>
              <a:rPr lang="en-GB" sz="2800" b="1" dirty="0"/>
              <a:t>Independent Professional Advocacy</a:t>
            </a:r>
          </a:p>
        </p:txBody>
      </p:sp>
    </p:spTree>
    <p:extLst>
      <p:ext uri="{BB962C8B-B14F-4D97-AF65-F5344CB8AC3E}">
        <p14:creationId xmlns:p14="http://schemas.microsoft.com/office/powerpoint/2010/main" val="2241370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226582" y="1988840"/>
            <a:ext cx="8517632" cy="3096344"/>
          </a:xfrm>
          <a:prstGeom prst="rect">
            <a:avLst/>
          </a:prstGeom>
        </p:spPr>
        <p:txBody>
          <a:bodyPr vert="horz" lIns="91440" tIns="45720" rIns="91440" bIns="45720" rtlCol="0">
            <a:normAutofit fontScale="2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600"/>
              </a:spcBef>
              <a:spcAft>
                <a:spcPts val="600"/>
              </a:spcAft>
              <a:buNone/>
            </a:pPr>
            <a:r>
              <a:rPr lang="en-GB" sz="9600" dirty="0"/>
              <a:t>Key Features:</a:t>
            </a:r>
          </a:p>
          <a:p>
            <a:pPr>
              <a:spcBef>
                <a:spcPts val="600"/>
              </a:spcBef>
              <a:spcAft>
                <a:spcPts val="600"/>
              </a:spcAft>
            </a:pPr>
            <a:r>
              <a:rPr lang="en-GB" sz="8800" dirty="0"/>
              <a:t>A partnership between a paid advocate and a person who accesses support. </a:t>
            </a:r>
          </a:p>
          <a:p>
            <a:pPr>
              <a:spcBef>
                <a:spcPts val="600"/>
              </a:spcBef>
              <a:spcAft>
                <a:spcPts val="600"/>
              </a:spcAft>
            </a:pPr>
            <a:r>
              <a:rPr lang="en-GB" sz="8800" dirty="0"/>
              <a:t>The advocate provides support, information and representation, with the aim of empowering their partner and enabling them to express their needs and choices.</a:t>
            </a:r>
          </a:p>
          <a:p>
            <a:pPr>
              <a:spcBef>
                <a:spcPts val="600"/>
              </a:spcBef>
              <a:spcAft>
                <a:spcPts val="600"/>
              </a:spcAft>
            </a:pPr>
            <a:r>
              <a:rPr lang="en-GB" sz="8800" dirty="0"/>
              <a:t>This type of advocacy can be undertaken on a short-term or long-term basis. </a:t>
            </a:r>
          </a:p>
          <a:p>
            <a:pPr>
              <a:spcBef>
                <a:spcPts val="600"/>
              </a:spcBef>
              <a:spcAft>
                <a:spcPts val="600"/>
              </a:spcAft>
            </a:pPr>
            <a:r>
              <a:rPr lang="en-GB" sz="8800" dirty="0"/>
              <a:t>Long-term advocacy work may be required due to changing needs over time and the complexity of issues, for example, with parents with learning disabilities involved in the child protection system.</a:t>
            </a:r>
          </a:p>
          <a:p>
            <a:pPr marL="0" indent="0" algn="r">
              <a:spcBef>
                <a:spcPts val="600"/>
              </a:spcBef>
              <a:spcAft>
                <a:spcPts val="600"/>
              </a:spcAft>
              <a:buNone/>
            </a:pPr>
            <a:r>
              <a:rPr lang="en-GB" sz="8000" dirty="0"/>
              <a:t>(Stewart &amp; Macintyre, 2013, p.5)</a:t>
            </a:r>
          </a:p>
        </p:txBody>
      </p:sp>
      <p:sp>
        <p:nvSpPr>
          <p:cNvPr id="8" name="TextBox 7">
            <a:extLst>
              <a:ext uri="{FF2B5EF4-FFF2-40B4-BE49-F238E27FC236}">
                <a16:creationId xmlns:a16="http://schemas.microsoft.com/office/drawing/2014/main" id="{A3CCBB97-2D2E-771F-3C44-4A98A78AAF6B}"/>
              </a:ext>
            </a:extLst>
          </p:cNvPr>
          <p:cNvSpPr txBox="1"/>
          <p:nvPr/>
        </p:nvSpPr>
        <p:spPr>
          <a:xfrm>
            <a:off x="107504" y="1331640"/>
            <a:ext cx="7560840" cy="523220"/>
          </a:xfrm>
          <a:prstGeom prst="rect">
            <a:avLst/>
          </a:prstGeom>
          <a:noFill/>
        </p:spPr>
        <p:txBody>
          <a:bodyPr wrap="square" rtlCol="0">
            <a:spAutoFit/>
          </a:bodyPr>
          <a:lstStyle/>
          <a:p>
            <a:r>
              <a:rPr lang="en-GB" sz="2800" b="1" dirty="0"/>
              <a:t>Independent Professional Advocacy</a:t>
            </a:r>
          </a:p>
        </p:txBody>
      </p:sp>
    </p:spTree>
    <p:extLst>
      <p:ext uri="{BB962C8B-B14F-4D97-AF65-F5344CB8AC3E}">
        <p14:creationId xmlns:p14="http://schemas.microsoft.com/office/powerpoint/2010/main" val="354611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BBE878-B02D-45C0-B181-DECA93D3386E}"/>
              </a:ext>
            </a:extLst>
          </p:cNvPr>
          <p:cNvSpPr>
            <a:spLocks noGrp="1"/>
          </p:cNvSpPr>
          <p:nvPr>
            <p:ph idx="1"/>
          </p:nvPr>
        </p:nvSpPr>
        <p:spPr>
          <a:xfrm>
            <a:off x="251520" y="1417638"/>
            <a:ext cx="8712968" cy="3340968"/>
          </a:xfrm>
        </p:spPr>
        <p:txBody>
          <a:bodyPr>
            <a:normAutofit fontScale="25000" lnSpcReduction="20000"/>
          </a:bodyPr>
          <a:lstStyle/>
          <a:p>
            <a:pPr marL="0" indent="0">
              <a:spcBef>
                <a:spcPts val="600"/>
              </a:spcBef>
              <a:spcAft>
                <a:spcPts val="600"/>
              </a:spcAft>
              <a:buNone/>
            </a:pPr>
            <a:r>
              <a:rPr lang="en-GB" sz="8800" dirty="0">
                <a:latin typeface="+mj-lt"/>
              </a:rPr>
              <a:t>Key features include: </a:t>
            </a:r>
          </a:p>
          <a:p>
            <a:pPr marL="0" indent="0">
              <a:spcBef>
                <a:spcPts val="600"/>
              </a:spcBef>
              <a:spcAft>
                <a:spcPts val="600"/>
              </a:spcAft>
              <a:buNone/>
            </a:pPr>
            <a:r>
              <a:rPr lang="en-GB" sz="8800" dirty="0">
                <a:latin typeface="+mj-lt"/>
              </a:rPr>
              <a:t>• A focus on upholding the person’s rights </a:t>
            </a:r>
          </a:p>
          <a:p>
            <a:pPr marL="0" indent="0">
              <a:spcBef>
                <a:spcPts val="600"/>
              </a:spcBef>
              <a:spcAft>
                <a:spcPts val="600"/>
              </a:spcAft>
              <a:buNone/>
            </a:pPr>
            <a:r>
              <a:rPr lang="en-GB" sz="8800" dirty="0">
                <a:latin typeface="+mj-lt"/>
              </a:rPr>
              <a:t>• Ensuring fair and equal treatment and access to services </a:t>
            </a:r>
          </a:p>
          <a:p>
            <a:pPr marL="0" indent="0">
              <a:spcBef>
                <a:spcPts val="600"/>
              </a:spcBef>
              <a:spcAft>
                <a:spcPts val="600"/>
              </a:spcAft>
              <a:buNone/>
            </a:pPr>
            <a:r>
              <a:rPr lang="en-GB" sz="8800" dirty="0">
                <a:latin typeface="+mj-lt"/>
              </a:rPr>
              <a:t>• Making certain that decisions are taken with consideration for the individual’s unique preferences and perspectives </a:t>
            </a:r>
          </a:p>
          <a:p>
            <a:pPr marL="0" indent="0">
              <a:spcBef>
                <a:spcPts val="600"/>
              </a:spcBef>
              <a:spcAft>
                <a:spcPts val="600"/>
              </a:spcAft>
              <a:buNone/>
            </a:pPr>
            <a:r>
              <a:rPr lang="en-GB" sz="8800" dirty="0">
                <a:latin typeface="+mj-lt"/>
              </a:rPr>
              <a:t>• Using as a last resort only when all other attempts at communicating and understanding an adults wishes have failed </a:t>
            </a:r>
          </a:p>
          <a:p>
            <a:pPr marL="0" indent="0">
              <a:spcBef>
                <a:spcPts val="600"/>
              </a:spcBef>
              <a:spcAft>
                <a:spcPts val="600"/>
              </a:spcAft>
              <a:buNone/>
            </a:pPr>
            <a:r>
              <a:rPr lang="en-GB" sz="8800" dirty="0">
                <a:latin typeface="+mj-lt"/>
              </a:rPr>
              <a:t>• Trying out a range of methods of communication to ensure the person’s wishes are clear </a:t>
            </a:r>
          </a:p>
          <a:p>
            <a:pPr marL="0" indent="0">
              <a:spcBef>
                <a:spcPts val="600"/>
              </a:spcBef>
              <a:spcAft>
                <a:spcPts val="600"/>
              </a:spcAft>
              <a:buNone/>
            </a:pPr>
            <a:r>
              <a:rPr lang="en-GB" sz="8800" dirty="0">
                <a:latin typeface="+mj-lt"/>
              </a:rPr>
              <a:t>• Using a number of core quality of life domains, together with relevant legislation, to make comparisons and consider what quality of life or experiences would be usual and acceptable to the general population.</a:t>
            </a:r>
          </a:p>
          <a:p>
            <a:pPr marL="0" indent="0" algn="r">
              <a:buNone/>
            </a:pPr>
            <a:r>
              <a:rPr lang="en-GB" sz="8000" dirty="0"/>
              <a:t>(Stewart &amp; Macintyre, 2013, p.5)</a:t>
            </a:r>
          </a:p>
          <a:p>
            <a:pPr marL="0" indent="0">
              <a:buNone/>
            </a:pPr>
            <a:endParaRPr lang="en-GB" sz="1500" dirty="0"/>
          </a:p>
        </p:txBody>
      </p:sp>
      <p:sp>
        <p:nvSpPr>
          <p:cNvPr id="6" name="Title 1">
            <a:extLst>
              <a:ext uri="{FF2B5EF4-FFF2-40B4-BE49-F238E27FC236}">
                <a16:creationId xmlns:a16="http://schemas.microsoft.com/office/drawing/2014/main" id="{49D05665-63BF-9183-1820-5CD1DB5F6CAA}"/>
              </a:ext>
            </a:extLst>
          </p:cNvPr>
          <p:cNvSpPr>
            <a:spLocks noGrp="1"/>
          </p:cNvSpPr>
          <p:nvPr>
            <p:ph type="title"/>
          </p:nvPr>
        </p:nvSpPr>
        <p:spPr>
          <a:xfrm>
            <a:off x="266178" y="6918"/>
            <a:ext cx="8229600" cy="1143000"/>
          </a:xfrm>
        </p:spPr>
        <p:txBody>
          <a:bodyPr/>
          <a:lstStyle/>
          <a:p>
            <a:r>
              <a:rPr lang="en-GB" b="1" dirty="0"/>
              <a:t>Models of Advocacy – A Reminder</a:t>
            </a:r>
          </a:p>
        </p:txBody>
      </p:sp>
      <p:sp>
        <p:nvSpPr>
          <p:cNvPr id="7" name="TextBox 6">
            <a:extLst>
              <a:ext uri="{FF2B5EF4-FFF2-40B4-BE49-F238E27FC236}">
                <a16:creationId xmlns:a16="http://schemas.microsoft.com/office/drawing/2014/main" id="{DE25EF35-0BAD-C1E9-E994-858138933688}"/>
              </a:ext>
            </a:extLst>
          </p:cNvPr>
          <p:cNvSpPr txBox="1"/>
          <p:nvPr/>
        </p:nvSpPr>
        <p:spPr>
          <a:xfrm>
            <a:off x="107504" y="894418"/>
            <a:ext cx="7560840" cy="523220"/>
          </a:xfrm>
          <a:prstGeom prst="rect">
            <a:avLst/>
          </a:prstGeom>
          <a:noFill/>
        </p:spPr>
        <p:txBody>
          <a:bodyPr wrap="square" rtlCol="0">
            <a:spAutoFit/>
          </a:bodyPr>
          <a:lstStyle/>
          <a:p>
            <a:r>
              <a:rPr lang="en-GB" sz="2800" b="1" dirty="0"/>
              <a:t>Independent Professional Advocacy</a:t>
            </a:r>
          </a:p>
        </p:txBody>
      </p:sp>
      <p:sp>
        <p:nvSpPr>
          <p:cNvPr id="8" name="TextBox 7">
            <a:extLst>
              <a:ext uri="{FF2B5EF4-FFF2-40B4-BE49-F238E27FC236}">
                <a16:creationId xmlns:a16="http://schemas.microsoft.com/office/drawing/2014/main" id="{8924F57F-8124-EBE8-571D-A846BE02A263}"/>
              </a:ext>
            </a:extLst>
          </p:cNvPr>
          <p:cNvSpPr txBox="1"/>
          <p:nvPr/>
        </p:nvSpPr>
        <p:spPr>
          <a:xfrm>
            <a:off x="2411760" y="6165304"/>
            <a:ext cx="6157070" cy="369332"/>
          </a:xfrm>
          <a:prstGeom prst="rect">
            <a:avLst/>
          </a:prstGeom>
          <a:noFill/>
        </p:spPr>
        <p:txBody>
          <a:bodyPr wrap="square" rtlCol="0">
            <a:spAutoFit/>
          </a:bodyPr>
          <a:lstStyle/>
          <a:p>
            <a:r>
              <a:rPr lang="en-GB" b="1" dirty="0"/>
              <a:t>Can you identify any draw-backs with this model of advocacy?</a:t>
            </a:r>
          </a:p>
        </p:txBody>
      </p:sp>
      <p:pic>
        <p:nvPicPr>
          <p:cNvPr id="9" name="Picture 8" descr="Icon&#10;&#10;Description automatically generated">
            <a:extLst>
              <a:ext uri="{FF2B5EF4-FFF2-40B4-BE49-F238E27FC236}">
                <a16:creationId xmlns:a16="http://schemas.microsoft.com/office/drawing/2014/main" id="{EBEAB812-8B49-FD97-CDCA-1CAEAB84C7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68830" y="6183867"/>
            <a:ext cx="350769" cy="350769"/>
          </a:xfrm>
          <a:prstGeom prst="rect">
            <a:avLst/>
          </a:prstGeom>
        </p:spPr>
      </p:pic>
    </p:spTree>
    <p:extLst>
      <p:ext uri="{BB962C8B-B14F-4D97-AF65-F5344CB8AC3E}">
        <p14:creationId xmlns:p14="http://schemas.microsoft.com/office/powerpoint/2010/main" val="397229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279673" y="1791980"/>
            <a:ext cx="8424936" cy="4032448"/>
          </a:xfrm>
        </p:spPr>
        <p:txBody>
          <a:bodyPr>
            <a:normAutofit fontScale="25000" lnSpcReduction="20000"/>
          </a:bodyPr>
          <a:lstStyle/>
          <a:p>
            <a:pPr>
              <a:spcBef>
                <a:spcPts val="600"/>
              </a:spcBef>
              <a:spcAft>
                <a:spcPts val="600"/>
              </a:spcAft>
            </a:pPr>
            <a:r>
              <a:rPr lang="en-GB" sz="8000" dirty="0"/>
              <a:t>Advocacy can be provided to those who are, for reasons of capacity, unable to personally instruct their advocate. </a:t>
            </a:r>
          </a:p>
          <a:p>
            <a:pPr>
              <a:spcBef>
                <a:spcPts val="600"/>
              </a:spcBef>
              <a:spcAft>
                <a:spcPts val="600"/>
              </a:spcAft>
            </a:pPr>
            <a:r>
              <a:rPr lang="en-GB" sz="8000" dirty="0"/>
              <a:t>This may be because of the person’s limitations in grasping concepts or because they are not able to make others understand their wishes because of significant communication barriers. </a:t>
            </a:r>
          </a:p>
          <a:p>
            <a:pPr>
              <a:spcBef>
                <a:spcPts val="600"/>
              </a:spcBef>
              <a:spcAft>
                <a:spcPts val="600"/>
              </a:spcAft>
            </a:pPr>
            <a:r>
              <a:rPr lang="en-GB" sz="8000" dirty="0"/>
              <a:t>Capacity to instruct or understand can be diminished for a number of reasons, for example mental health problems, dementia, acquired brain injury, or learning disabilities. </a:t>
            </a:r>
          </a:p>
          <a:p>
            <a:pPr>
              <a:spcBef>
                <a:spcPts val="600"/>
              </a:spcBef>
              <a:spcAft>
                <a:spcPts val="600"/>
              </a:spcAft>
            </a:pPr>
            <a:r>
              <a:rPr lang="en-GB" sz="8000" dirty="0"/>
              <a:t>However, it should be noted that having one of these conditions does not automatically mean a person lacks capacity. </a:t>
            </a:r>
          </a:p>
          <a:p>
            <a:pPr>
              <a:spcBef>
                <a:spcPts val="600"/>
              </a:spcBef>
              <a:spcAft>
                <a:spcPts val="600"/>
              </a:spcAft>
            </a:pPr>
            <a:r>
              <a:rPr lang="en-GB" sz="8000" dirty="0"/>
              <a:t>An advocate will observe the partner and their situation, look for alternative means of communication with the partner, gather information from significant others in the partner’s life, if appropriate, and ensure the partner’s rights are upheld.</a:t>
            </a:r>
          </a:p>
          <a:p>
            <a:pPr marL="0" indent="0" algn="r">
              <a:spcBef>
                <a:spcPts val="600"/>
              </a:spcBef>
              <a:spcAft>
                <a:spcPts val="600"/>
              </a:spcAft>
              <a:buNone/>
            </a:pPr>
            <a:r>
              <a:rPr lang="en-GB" sz="8000" dirty="0"/>
              <a:t>(Stewart &amp; Macintyre, 2013, p.6)</a:t>
            </a:r>
          </a:p>
          <a:p>
            <a:pPr marL="0" indent="0">
              <a:spcBef>
                <a:spcPts val="600"/>
              </a:spcBef>
              <a:spcAft>
                <a:spcPts val="600"/>
              </a:spcAft>
              <a:buNone/>
            </a:pPr>
            <a:endParaRPr lang="en-GB" sz="2000" dirty="0"/>
          </a:p>
        </p:txBody>
      </p:sp>
      <p:sp>
        <p:nvSpPr>
          <p:cNvPr id="4" name="TextBox 3">
            <a:extLst>
              <a:ext uri="{FF2B5EF4-FFF2-40B4-BE49-F238E27FC236}">
                <a16:creationId xmlns:a16="http://schemas.microsoft.com/office/drawing/2014/main" id="{745559A1-CEA0-A0ED-28AD-C0D430D9BBD0}"/>
              </a:ext>
            </a:extLst>
          </p:cNvPr>
          <p:cNvSpPr txBox="1"/>
          <p:nvPr/>
        </p:nvSpPr>
        <p:spPr>
          <a:xfrm>
            <a:off x="96726" y="1124744"/>
            <a:ext cx="8625258" cy="523220"/>
          </a:xfrm>
          <a:prstGeom prst="rect">
            <a:avLst/>
          </a:prstGeom>
          <a:noFill/>
        </p:spPr>
        <p:txBody>
          <a:bodyPr wrap="square" rtlCol="0">
            <a:spAutoFit/>
          </a:bodyPr>
          <a:lstStyle/>
          <a:p>
            <a:r>
              <a:rPr lang="en-GB" sz="2800" b="1" dirty="0"/>
              <a:t>‘Best Interests’ / Non Instructed Advocacy</a:t>
            </a:r>
          </a:p>
        </p:txBody>
      </p:sp>
    </p:spTree>
    <p:extLst>
      <p:ext uri="{BB962C8B-B14F-4D97-AF65-F5344CB8AC3E}">
        <p14:creationId xmlns:p14="http://schemas.microsoft.com/office/powerpoint/2010/main" val="13104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339230" y="188640"/>
            <a:ext cx="8229600" cy="1143000"/>
          </a:xfrm>
        </p:spPr>
        <p:txBody>
          <a:bodyPr/>
          <a:lstStyle/>
          <a:p>
            <a:r>
              <a:rPr lang="en-GB" b="1" dirty="0"/>
              <a:t>Models of Advocacy – A Reminder</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279673" y="1791980"/>
            <a:ext cx="8424936" cy="4032448"/>
          </a:xfrm>
        </p:spPr>
        <p:txBody>
          <a:bodyPr>
            <a:normAutofit fontScale="25000" lnSpcReduction="20000"/>
          </a:bodyPr>
          <a:lstStyle/>
          <a:p>
            <a:pPr>
              <a:spcBef>
                <a:spcPts val="600"/>
              </a:spcBef>
              <a:spcAft>
                <a:spcPts val="600"/>
              </a:spcAft>
            </a:pPr>
            <a:r>
              <a:rPr lang="en-GB" sz="8000" dirty="0"/>
              <a:t>Key features include:</a:t>
            </a:r>
          </a:p>
          <a:p>
            <a:pPr>
              <a:spcBef>
                <a:spcPts val="600"/>
              </a:spcBef>
              <a:spcAft>
                <a:spcPts val="600"/>
              </a:spcAft>
            </a:pPr>
            <a:r>
              <a:rPr lang="en-GB" sz="8000" dirty="0"/>
              <a:t>A focus on upholding the persons rights</a:t>
            </a:r>
          </a:p>
          <a:p>
            <a:pPr>
              <a:spcBef>
                <a:spcPts val="600"/>
              </a:spcBef>
              <a:spcAft>
                <a:spcPts val="600"/>
              </a:spcAft>
            </a:pPr>
            <a:r>
              <a:rPr lang="en-GB" sz="8000" dirty="0"/>
              <a:t>Ensuring fair and equal treatment and access to services</a:t>
            </a:r>
          </a:p>
          <a:p>
            <a:pPr>
              <a:spcBef>
                <a:spcPts val="600"/>
              </a:spcBef>
              <a:spcAft>
                <a:spcPts val="600"/>
              </a:spcAft>
            </a:pPr>
            <a:r>
              <a:rPr lang="en-GB" sz="8000" dirty="0"/>
              <a:t>Making certain that decisions are taken with consideration for the individual’s unique preferences and perspectives</a:t>
            </a:r>
          </a:p>
          <a:p>
            <a:pPr>
              <a:spcBef>
                <a:spcPts val="600"/>
              </a:spcBef>
              <a:spcAft>
                <a:spcPts val="600"/>
              </a:spcAft>
            </a:pPr>
            <a:r>
              <a:rPr lang="en-GB" sz="8000" dirty="0"/>
              <a:t>Using as a last resort only when all other attempts at communicating and understanding an adults wishes have failed</a:t>
            </a:r>
          </a:p>
          <a:p>
            <a:pPr>
              <a:spcBef>
                <a:spcPts val="600"/>
              </a:spcBef>
              <a:spcAft>
                <a:spcPts val="600"/>
              </a:spcAft>
            </a:pPr>
            <a:r>
              <a:rPr lang="en-GB" sz="8000" dirty="0"/>
              <a:t>Trying out a range of methods of communication to ensure the person’s wishes are clear</a:t>
            </a:r>
          </a:p>
          <a:p>
            <a:pPr>
              <a:spcBef>
                <a:spcPts val="600"/>
              </a:spcBef>
              <a:spcAft>
                <a:spcPts val="600"/>
              </a:spcAft>
            </a:pPr>
            <a:r>
              <a:rPr lang="en-GB" sz="8000" dirty="0"/>
              <a:t>Using a number of core quality of life domains, together with relevant legislation, to make comparisons and consider what quality of life or experiences would be usual and acceptable to the general population.</a:t>
            </a:r>
          </a:p>
          <a:p>
            <a:pPr marL="0" indent="0" algn="r">
              <a:spcBef>
                <a:spcPts val="600"/>
              </a:spcBef>
              <a:spcAft>
                <a:spcPts val="600"/>
              </a:spcAft>
              <a:buNone/>
            </a:pPr>
            <a:r>
              <a:rPr lang="en-GB" sz="8000" dirty="0"/>
              <a:t>(Stewart &amp; Macintyre, 2013, p.6)</a:t>
            </a:r>
          </a:p>
          <a:p>
            <a:pPr marL="0" indent="0">
              <a:spcBef>
                <a:spcPts val="600"/>
              </a:spcBef>
              <a:spcAft>
                <a:spcPts val="600"/>
              </a:spcAft>
              <a:buNone/>
            </a:pPr>
            <a:endParaRPr lang="en-GB" sz="2000" dirty="0"/>
          </a:p>
        </p:txBody>
      </p:sp>
      <p:sp>
        <p:nvSpPr>
          <p:cNvPr id="4" name="TextBox 3">
            <a:extLst>
              <a:ext uri="{FF2B5EF4-FFF2-40B4-BE49-F238E27FC236}">
                <a16:creationId xmlns:a16="http://schemas.microsoft.com/office/drawing/2014/main" id="{745559A1-CEA0-A0ED-28AD-C0D430D9BBD0}"/>
              </a:ext>
            </a:extLst>
          </p:cNvPr>
          <p:cNvSpPr txBox="1"/>
          <p:nvPr/>
        </p:nvSpPr>
        <p:spPr>
          <a:xfrm>
            <a:off x="96726" y="1124744"/>
            <a:ext cx="8625258" cy="523220"/>
          </a:xfrm>
          <a:prstGeom prst="rect">
            <a:avLst/>
          </a:prstGeom>
          <a:noFill/>
        </p:spPr>
        <p:txBody>
          <a:bodyPr wrap="square" rtlCol="0">
            <a:spAutoFit/>
          </a:bodyPr>
          <a:lstStyle/>
          <a:p>
            <a:r>
              <a:rPr lang="en-GB" sz="2800" b="1" dirty="0"/>
              <a:t>‘Best Interests’ / Non Instructed Advocacy</a:t>
            </a:r>
          </a:p>
        </p:txBody>
      </p:sp>
    </p:spTree>
    <p:extLst>
      <p:ext uri="{BB962C8B-B14F-4D97-AF65-F5344CB8AC3E}">
        <p14:creationId xmlns:p14="http://schemas.microsoft.com/office/powerpoint/2010/main" val="3205067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C826-6BA4-47F3-93EB-3F5C57BD1E78}"/>
              </a:ext>
            </a:extLst>
          </p:cNvPr>
          <p:cNvSpPr>
            <a:spLocks noGrp="1"/>
          </p:cNvSpPr>
          <p:nvPr>
            <p:ph type="title"/>
          </p:nvPr>
        </p:nvSpPr>
        <p:spPr>
          <a:xfrm>
            <a:off x="251520" y="116632"/>
            <a:ext cx="8229600" cy="922114"/>
          </a:xfrm>
        </p:spPr>
        <p:txBody>
          <a:bodyPr/>
          <a:lstStyle/>
          <a:p>
            <a:r>
              <a:rPr lang="en-GB" b="1" dirty="0"/>
              <a:t>Standards For Advocacy Services </a:t>
            </a:r>
          </a:p>
        </p:txBody>
      </p:sp>
      <p:sp>
        <p:nvSpPr>
          <p:cNvPr id="3" name="Content Placeholder 2">
            <a:extLst>
              <a:ext uri="{FF2B5EF4-FFF2-40B4-BE49-F238E27FC236}">
                <a16:creationId xmlns:a16="http://schemas.microsoft.com/office/drawing/2014/main" id="{F1CEF57B-0222-4ADC-A12C-B3B786AF2DF0}"/>
              </a:ext>
            </a:extLst>
          </p:cNvPr>
          <p:cNvSpPr>
            <a:spLocks noGrp="1"/>
          </p:cNvSpPr>
          <p:nvPr>
            <p:ph idx="1"/>
          </p:nvPr>
        </p:nvSpPr>
        <p:spPr>
          <a:xfrm>
            <a:off x="457200" y="1700808"/>
            <a:ext cx="8363272" cy="4525963"/>
          </a:xfrm>
        </p:spPr>
        <p:txBody>
          <a:bodyPr>
            <a:normAutofit fontScale="92500" lnSpcReduction="10000"/>
          </a:bodyPr>
          <a:lstStyle/>
          <a:p>
            <a:pPr marL="0" indent="0">
              <a:buNone/>
            </a:pPr>
            <a:r>
              <a:rPr lang="en-GB" sz="2400" dirty="0"/>
              <a:t>‘In order to ensure that advocacy services are provided in a way that effectively meet the needs of people who access support and operate in a way that is underpinned by an evidence base, standards for generic advocacy services have been developed by </a:t>
            </a:r>
            <a:r>
              <a:rPr lang="en-GB" sz="2400" dirty="0">
                <a:hlinkClick r:id="rId2"/>
              </a:rPr>
              <a:t>Action for Advocacy (2006)</a:t>
            </a:r>
            <a:r>
              <a:rPr lang="en-GB" sz="2400" dirty="0"/>
              <a:t> ’. </a:t>
            </a:r>
          </a:p>
          <a:p>
            <a:pPr marL="0" indent="0">
              <a:buNone/>
            </a:pPr>
            <a:r>
              <a:rPr lang="en-GB" sz="2400" dirty="0"/>
              <a:t>These standards relate to: </a:t>
            </a:r>
          </a:p>
          <a:p>
            <a:pPr marL="0" indent="0">
              <a:buNone/>
            </a:pPr>
            <a:r>
              <a:rPr lang="en-GB" sz="2400" dirty="0"/>
              <a:t>• clarity of purpose </a:t>
            </a:r>
          </a:p>
          <a:p>
            <a:pPr marL="0" indent="0">
              <a:buNone/>
            </a:pPr>
            <a:r>
              <a:rPr lang="en-GB" sz="2400" dirty="0"/>
              <a:t>• independence </a:t>
            </a:r>
          </a:p>
          <a:p>
            <a:pPr marL="0" indent="0">
              <a:buNone/>
            </a:pPr>
            <a:r>
              <a:rPr lang="en-GB" sz="2400" dirty="0"/>
              <a:t>• putting people first </a:t>
            </a:r>
          </a:p>
          <a:p>
            <a:pPr marL="0" indent="0">
              <a:buNone/>
            </a:pPr>
            <a:r>
              <a:rPr lang="en-GB" sz="2400" dirty="0"/>
              <a:t>• empowerment</a:t>
            </a:r>
          </a:p>
          <a:p>
            <a:pPr marL="0" indent="0">
              <a:buNone/>
            </a:pPr>
            <a:r>
              <a:rPr lang="en-GB" sz="2400" dirty="0"/>
              <a:t>• equal opportunity </a:t>
            </a:r>
          </a:p>
          <a:p>
            <a:pPr marL="0" indent="0">
              <a:buNone/>
            </a:pPr>
            <a:r>
              <a:rPr lang="en-GB" sz="2400" dirty="0"/>
              <a:t>• accessibility and accountability • supporting advocates </a:t>
            </a:r>
          </a:p>
          <a:p>
            <a:pPr marL="0" indent="0">
              <a:buNone/>
            </a:pPr>
            <a:r>
              <a:rPr lang="en-GB" sz="2400" dirty="0"/>
              <a:t>• confidentiality and complaints. </a:t>
            </a:r>
          </a:p>
          <a:p>
            <a:pPr marL="0" indent="0">
              <a:buNone/>
            </a:pPr>
            <a:endParaRPr lang="en-GB" sz="2400" dirty="0"/>
          </a:p>
        </p:txBody>
      </p:sp>
      <p:sp>
        <p:nvSpPr>
          <p:cNvPr id="4" name="TextBox 3">
            <a:extLst>
              <a:ext uri="{FF2B5EF4-FFF2-40B4-BE49-F238E27FC236}">
                <a16:creationId xmlns:a16="http://schemas.microsoft.com/office/drawing/2014/main" id="{36D1EC85-F52F-AD6B-C010-670DD2F443F4}"/>
              </a:ext>
            </a:extLst>
          </p:cNvPr>
          <p:cNvSpPr txBox="1"/>
          <p:nvPr/>
        </p:nvSpPr>
        <p:spPr>
          <a:xfrm>
            <a:off x="179512" y="1038746"/>
            <a:ext cx="8229600" cy="523220"/>
          </a:xfrm>
          <a:prstGeom prst="rect">
            <a:avLst/>
          </a:prstGeom>
          <a:noFill/>
        </p:spPr>
        <p:txBody>
          <a:bodyPr wrap="square" rtlCol="0">
            <a:spAutoFit/>
          </a:bodyPr>
          <a:lstStyle/>
          <a:p>
            <a:r>
              <a:rPr lang="en-GB" sz="2800" b="1" dirty="0"/>
              <a:t>An Advocacy Providers Code of Practice</a:t>
            </a:r>
          </a:p>
        </p:txBody>
      </p:sp>
    </p:spTree>
    <p:extLst>
      <p:ext uri="{BB962C8B-B14F-4D97-AF65-F5344CB8AC3E}">
        <p14:creationId xmlns:p14="http://schemas.microsoft.com/office/powerpoint/2010/main" val="200412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C826-6BA4-47F3-93EB-3F5C57BD1E78}"/>
              </a:ext>
            </a:extLst>
          </p:cNvPr>
          <p:cNvSpPr>
            <a:spLocks noGrp="1"/>
          </p:cNvSpPr>
          <p:nvPr>
            <p:ph type="title"/>
          </p:nvPr>
        </p:nvSpPr>
        <p:spPr>
          <a:xfrm>
            <a:off x="251520" y="116632"/>
            <a:ext cx="8229600" cy="922114"/>
          </a:xfrm>
        </p:spPr>
        <p:txBody>
          <a:bodyPr/>
          <a:lstStyle/>
          <a:p>
            <a:r>
              <a:rPr lang="en-GB" b="1" dirty="0"/>
              <a:t>Standards For Advocacy Services </a:t>
            </a:r>
          </a:p>
        </p:txBody>
      </p:sp>
      <p:sp>
        <p:nvSpPr>
          <p:cNvPr id="3" name="Content Placeholder 2">
            <a:extLst>
              <a:ext uri="{FF2B5EF4-FFF2-40B4-BE49-F238E27FC236}">
                <a16:creationId xmlns:a16="http://schemas.microsoft.com/office/drawing/2014/main" id="{F1CEF57B-0222-4ADC-A12C-B3B786AF2DF0}"/>
              </a:ext>
            </a:extLst>
          </p:cNvPr>
          <p:cNvSpPr>
            <a:spLocks noGrp="1"/>
          </p:cNvSpPr>
          <p:nvPr>
            <p:ph idx="1"/>
          </p:nvPr>
        </p:nvSpPr>
        <p:spPr>
          <a:xfrm>
            <a:off x="457200" y="1700808"/>
            <a:ext cx="8363272" cy="4525963"/>
          </a:xfrm>
        </p:spPr>
        <p:txBody>
          <a:bodyPr>
            <a:normAutofit/>
          </a:bodyPr>
          <a:lstStyle/>
          <a:p>
            <a:r>
              <a:rPr lang="en-GB" sz="2400" dirty="0"/>
              <a:t>The previous code of practice was developed by Advocacy providers</a:t>
            </a:r>
          </a:p>
          <a:p>
            <a:r>
              <a:rPr lang="en-GB" sz="2400" dirty="0"/>
              <a:t>However, in Wales there is a Code of Practice with statutory implications.</a:t>
            </a:r>
          </a:p>
          <a:p>
            <a:r>
              <a:rPr lang="en-GB" sz="2400" dirty="0"/>
              <a:t>What do we mean by statutory?</a:t>
            </a:r>
          </a:p>
          <a:p>
            <a:r>
              <a:rPr lang="en-GB" sz="2400" dirty="0"/>
              <a:t>As part of the </a:t>
            </a:r>
            <a:r>
              <a:rPr lang="en-GB" sz="2400" dirty="0">
                <a:hlinkClick r:id="rId2"/>
              </a:rPr>
              <a:t>Social Services and Wellbeing (Wales) Act 2014</a:t>
            </a:r>
            <a:r>
              <a:rPr lang="en-GB" sz="2400" dirty="0"/>
              <a:t> the Welsh Government has produced a Code of Practice for Advocacy</a:t>
            </a:r>
          </a:p>
          <a:p>
            <a:pPr marL="0" indent="0">
              <a:buNone/>
            </a:pPr>
            <a:endParaRPr lang="en-GB" sz="2400" dirty="0"/>
          </a:p>
        </p:txBody>
      </p:sp>
      <p:sp>
        <p:nvSpPr>
          <p:cNvPr id="4" name="TextBox 3">
            <a:extLst>
              <a:ext uri="{FF2B5EF4-FFF2-40B4-BE49-F238E27FC236}">
                <a16:creationId xmlns:a16="http://schemas.microsoft.com/office/drawing/2014/main" id="{36D1EC85-F52F-AD6B-C010-670DD2F443F4}"/>
              </a:ext>
            </a:extLst>
          </p:cNvPr>
          <p:cNvSpPr txBox="1"/>
          <p:nvPr/>
        </p:nvSpPr>
        <p:spPr>
          <a:xfrm>
            <a:off x="179512" y="1038746"/>
            <a:ext cx="8229600" cy="523220"/>
          </a:xfrm>
          <a:prstGeom prst="rect">
            <a:avLst/>
          </a:prstGeom>
          <a:noFill/>
        </p:spPr>
        <p:txBody>
          <a:bodyPr wrap="square" rtlCol="0">
            <a:spAutoFit/>
          </a:bodyPr>
          <a:lstStyle/>
          <a:p>
            <a:r>
              <a:rPr lang="en-GB" sz="2800" b="1" dirty="0"/>
              <a:t>A Statutory Code of Practice</a:t>
            </a:r>
          </a:p>
        </p:txBody>
      </p:sp>
    </p:spTree>
    <p:extLst>
      <p:ext uri="{BB962C8B-B14F-4D97-AF65-F5344CB8AC3E}">
        <p14:creationId xmlns:p14="http://schemas.microsoft.com/office/powerpoint/2010/main" val="694328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C826-6BA4-47F3-93EB-3F5C57BD1E78}"/>
              </a:ext>
            </a:extLst>
          </p:cNvPr>
          <p:cNvSpPr>
            <a:spLocks noGrp="1"/>
          </p:cNvSpPr>
          <p:nvPr>
            <p:ph type="title"/>
          </p:nvPr>
        </p:nvSpPr>
        <p:spPr>
          <a:xfrm>
            <a:off x="251520" y="116632"/>
            <a:ext cx="8229600" cy="922114"/>
          </a:xfrm>
        </p:spPr>
        <p:txBody>
          <a:bodyPr/>
          <a:lstStyle/>
          <a:p>
            <a:r>
              <a:rPr lang="en-GB" b="1" dirty="0"/>
              <a:t>Standards For Advocacy Services </a:t>
            </a:r>
          </a:p>
        </p:txBody>
      </p:sp>
      <p:sp>
        <p:nvSpPr>
          <p:cNvPr id="4" name="TextBox 3">
            <a:extLst>
              <a:ext uri="{FF2B5EF4-FFF2-40B4-BE49-F238E27FC236}">
                <a16:creationId xmlns:a16="http://schemas.microsoft.com/office/drawing/2014/main" id="{36D1EC85-F52F-AD6B-C010-670DD2F443F4}"/>
              </a:ext>
            </a:extLst>
          </p:cNvPr>
          <p:cNvSpPr txBox="1"/>
          <p:nvPr/>
        </p:nvSpPr>
        <p:spPr>
          <a:xfrm>
            <a:off x="179512" y="1038746"/>
            <a:ext cx="8229600" cy="523220"/>
          </a:xfrm>
          <a:prstGeom prst="rect">
            <a:avLst/>
          </a:prstGeom>
          <a:noFill/>
        </p:spPr>
        <p:txBody>
          <a:bodyPr wrap="square" rtlCol="0">
            <a:spAutoFit/>
          </a:bodyPr>
          <a:lstStyle/>
          <a:p>
            <a:pPr algn="ctr"/>
            <a:r>
              <a:rPr lang="en-GB" sz="2800" b="1" dirty="0"/>
              <a:t>Critical Thinking Exercise</a:t>
            </a:r>
          </a:p>
        </p:txBody>
      </p:sp>
      <p:sp>
        <p:nvSpPr>
          <p:cNvPr id="8" name="TextBox 7">
            <a:extLst>
              <a:ext uri="{FF2B5EF4-FFF2-40B4-BE49-F238E27FC236}">
                <a16:creationId xmlns:a16="http://schemas.microsoft.com/office/drawing/2014/main" id="{0981D3B4-D8D0-1A88-A0B3-9656C44BA077}"/>
              </a:ext>
            </a:extLst>
          </p:cNvPr>
          <p:cNvSpPr txBox="1"/>
          <p:nvPr/>
        </p:nvSpPr>
        <p:spPr>
          <a:xfrm>
            <a:off x="323528" y="1700808"/>
            <a:ext cx="8424936" cy="3970318"/>
          </a:xfrm>
          <a:prstGeom prst="rect">
            <a:avLst/>
          </a:prstGeom>
          <a:noFill/>
        </p:spPr>
        <p:txBody>
          <a:bodyPr wrap="square" rtlCol="0">
            <a:spAutoFit/>
          </a:bodyPr>
          <a:lstStyle/>
          <a:p>
            <a:pPr algn="ctr">
              <a:spcBef>
                <a:spcPts val="600"/>
              </a:spcBef>
              <a:spcAft>
                <a:spcPts val="600"/>
              </a:spcAft>
            </a:pPr>
            <a:r>
              <a:rPr lang="en-GB" sz="2400" i="1" dirty="0"/>
              <a:t>Take some time to read both Codes of Practice.</a:t>
            </a:r>
          </a:p>
          <a:p>
            <a:pPr algn="ctr">
              <a:spcBef>
                <a:spcPts val="600"/>
              </a:spcBef>
              <a:spcAft>
                <a:spcPts val="600"/>
              </a:spcAft>
            </a:pPr>
            <a:r>
              <a:rPr lang="en-GB" sz="2400" i="1" dirty="0"/>
              <a:t>You do not have to read the entire documents but you should read enough of each to compare the two.</a:t>
            </a:r>
          </a:p>
          <a:p>
            <a:pPr algn="ctr">
              <a:spcBef>
                <a:spcPts val="600"/>
              </a:spcBef>
              <a:spcAft>
                <a:spcPts val="600"/>
              </a:spcAft>
            </a:pPr>
            <a:r>
              <a:rPr lang="en-GB" sz="2400" i="1" dirty="0"/>
              <a:t>Then answer the following questions</a:t>
            </a:r>
          </a:p>
          <a:p>
            <a:pPr marL="457200" indent="-457200">
              <a:spcBef>
                <a:spcPts val="600"/>
              </a:spcBef>
              <a:spcAft>
                <a:spcPts val="600"/>
              </a:spcAft>
              <a:buFont typeface="+mj-lt"/>
              <a:buAutoNum type="arabicPeriod"/>
            </a:pPr>
            <a:r>
              <a:rPr lang="en-GB" sz="2400" i="1" dirty="0"/>
              <a:t>Which do think should take precedence and why?</a:t>
            </a:r>
          </a:p>
          <a:p>
            <a:pPr marL="457200" indent="-457200">
              <a:spcBef>
                <a:spcPts val="600"/>
              </a:spcBef>
              <a:spcAft>
                <a:spcPts val="600"/>
              </a:spcAft>
              <a:buFont typeface="+mj-lt"/>
              <a:buAutoNum type="arabicPeriod"/>
            </a:pPr>
            <a:r>
              <a:rPr lang="en-GB" sz="2400" i="1" dirty="0"/>
              <a:t>Are there similarities between the two Codes of Practice?</a:t>
            </a:r>
          </a:p>
          <a:p>
            <a:pPr marL="457200" indent="-457200">
              <a:spcBef>
                <a:spcPts val="600"/>
              </a:spcBef>
              <a:spcAft>
                <a:spcPts val="600"/>
              </a:spcAft>
              <a:buFont typeface="+mj-lt"/>
              <a:buAutoNum type="arabicPeriod"/>
            </a:pPr>
            <a:r>
              <a:rPr lang="en-GB" sz="2400" i="1" dirty="0"/>
              <a:t>Are there differences between the two Codes of Practice?</a:t>
            </a:r>
          </a:p>
          <a:p>
            <a:pPr>
              <a:spcBef>
                <a:spcPts val="600"/>
              </a:spcBef>
              <a:spcAft>
                <a:spcPts val="600"/>
              </a:spcAft>
            </a:pPr>
            <a:endParaRPr lang="en-GB" sz="2400" i="1" dirty="0"/>
          </a:p>
        </p:txBody>
      </p:sp>
    </p:spTree>
    <p:extLst>
      <p:ext uri="{BB962C8B-B14F-4D97-AF65-F5344CB8AC3E}">
        <p14:creationId xmlns:p14="http://schemas.microsoft.com/office/powerpoint/2010/main" val="3580824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251520" y="188640"/>
            <a:ext cx="8640960" cy="646331"/>
          </a:xfrm>
          <a:prstGeom prst="rect">
            <a:avLst/>
          </a:prstGeom>
          <a:noFill/>
        </p:spPr>
        <p:txBody>
          <a:bodyPr wrap="square" rtlCol="0">
            <a:spAutoFit/>
          </a:bodyPr>
          <a:lstStyle/>
          <a:p>
            <a:pPr algn="ctr"/>
            <a:r>
              <a:rPr lang="en-GB" sz="3600" b="1" dirty="0"/>
              <a:t>Independent Advocacy – A clash of interests</a:t>
            </a:r>
          </a:p>
        </p:txBody>
      </p:sp>
      <p:sp>
        <p:nvSpPr>
          <p:cNvPr id="5" name="TextBox 4">
            <a:extLst>
              <a:ext uri="{FF2B5EF4-FFF2-40B4-BE49-F238E27FC236}">
                <a16:creationId xmlns:a16="http://schemas.microsoft.com/office/drawing/2014/main" id="{049C9A29-27F4-561F-483D-1C2081FDFAFC}"/>
              </a:ext>
            </a:extLst>
          </p:cNvPr>
          <p:cNvSpPr txBox="1"/>
          <p:nvPr/>
        </p:nvSpPr>
        <p:spPr>
          <a:xfrm>
            <a:off x="539552" y="1196752"/>
            <a:ext cx="8064896" cy="427809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paper by Dalton and Carlin (2002), used above,  was written as a critical response to UK Government plans to introduce the Patient Advice and Liaison Service (PALS) in England and Wales</a:t>
            </a:r>
          </a:p>
          <a:p>
            <a:pPr marL="457200" indent="-457200">
              <a:spcBef>
                <a:spcPts val="600"/>
              </a:spcBef>
              <a:spcAft>
                <a:spcPts val="600"/>
              </a:spcAft>
              <a:buFont typeface="Arial" panose="020B0604020202020204" pitchFamily="34" charset="0"/>
              <a:buChar char="•"/>
            </a:pPr>
            <a:r>
              <a:rPr lang="en-GB" sz="2800" dirty="0"/>
              <a:t> This service is now in place in NHS provision in both countries</a:t>
            </a:r>
          </a:p>
          <a:p>
            <a:pPr marL="457200" indent="-457200">
              <a:spcBef>
                <a:spcPts val="600"/>
              </a:spcBef>
              <a:spcAft>
                <a:spcPts val="600"/>
              </a:spcAft>
              <a:buFont typeface="Arial" panose="020B0604020202020204" pitchFamily="34" charset="0"/>
              <a:buChar char="•"/>
            </a:pPr>
            <a:r>
              <a:rPr lang="en-GB" sz="2800" dirty="0"/>
              <a:t>The following information is taken from the </a:t>
            </a:r>
            <a:r>
              <a:rPr lang="en-GB" sz="2800" dirty="0">
                <a:hlinkClick r:id="rId2"/>
              </a:rPr>
              <a:t>NHS website</a:t>
            </a:r>
            <a:r>
              <a:rPr lang="en-GB" sz="2800" dirty="0"/>
              <a:t> and the </a:t>
            </a:r>
            <a:r>
              <a:rPr lang="en-GB" sz="2800" dirty="0">
                <a:hlinkClick r:id="rId3"/>
              </a:rPr>
              <a:t>Betsi Cadwaladr University Health Board website</a:t>
            </a:r>
            <a:endParaRPr lang="en-GB" sz="2800" dirty="0"/>
          </a:p>
        </p:txBody>
      </p:sp>
    </p:spTree>
    <p:extLst>
      <p:ext uri="{BB962C8B-B14F-4D97-AF65-F5344CB8AC3E}">
        <p14:creationId xmlns:p14="http://schemas.microsoft.com/office/powerpoint/2010/main" val="194380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251520" y="188640"/>
            <a:ext cx="8640960" cy="646331"/>
          </a:xfrm>
          <a:prstGeom prst="rect">
            <a:avLst/>
          </a:prstGeom>
          <a:noFill/>
        </p:spPr>
        <p:txBody>
          <a:bodyPr wrap="square" rtlCol="0">
            <a:spAutoFit/>
          </a:bodyPr>
          <a:lstStyle/>
          <a:p>
            <a:pPr algn="ctr"/>
            <a:r>
              <a:rPr lang="en-GB" sz="3600" b="1" dirty="0"/>
              <a:t>Independent Advocacy – A clash of interests</a:t>
            </a:r>
          </a:p>
        </p:txBody>
      </p:sp>
      <p:sp>
        <p:nvSpPr>
          <p:cNvPr id="4" name="TextBox 3">
            <a:extLst>
              <a:ext uri="{FF2B5EF4-FFF2-40B4-BE49-F238E27FC236}">
                <a16:creationId xmlns:a16="http://schemas.microsoft.com/office/drawing/2014/main" id="{E5CBF314-BBBD-5B3A-D407-1070BF2A8BEC}"/>
              </a:ext>
            </a:extLst>
          </p:cNvPr>
          <p:cNvSpPr txBox="1"/>
          <p:nvPr/>
        </p:nvSpPr>
        <p:spPr>
          <a:xfrm>
            <a:off x="539552" y="1196752"/>
            <a:ext cx="8064896" cy="4154984"/>
          </a:xfrm>
          <a:prstGeom prst="rect">
            <a:avLst/>
          </a:prstGeom>
          <a:noFill/>
        </p:spPr>
        <p:txBody>
          <a:bodyPr wrap="square" rtlCol="0">
            <a:spAutoFit/>
          </a:bodyPr>
          <a:lstStyle/>
          <a:p>
            <a:pPr>
              <a:spcBef>
                <a:spcPts val="600"/>
              </a:spcBef>
              <a:spcAft>
                <a:spcPts val="600"/>
              </a:spcAft>
            </a:pPr>
            <a:r>
              <a:rPr lang="en-GB" sz="2800" b="1" dirty="0"/>
              <a:t>What is PALS (Patient Advice and Liaison Service)?</a:t>
            </a:r>
          </a:p>
          <a:p>
            <a:pPr marL="457200" indent="-457200">
              <a:spcBef>
                <a:spcPts val="600"/>
              </a:spcBef>
              <a:spcAft>
                <a:spcPts val="600"/>
              </a:spcAft>
              <a:buFont typeface="Arial" panose="020B0604020202020204" pitchFamily="34" charset="0"/>
              <a:buChar char="•"/>
            </a:pPr>
            <a:r>
              <a:rPr lang="en-GB" sz="2800" dirty="0"/>
              <a:t>The Patient Advice and Liaison Service (PALS) offers confidential advice, support and information on health-related matters.</a:t>
            </a:r>
          </a:p>
          <a:p>
            <a:pPr marL="457200" indent="-457200">
              <a:spcBef>
                <a:spcPts val="600"/>
              </a:spcBef>
              <a:spcAft>
                <a:spcPts val="600"/>
              </a:spcAft>
              <a:buFont typeface="Arial" panose="020B0604020202020204" pitchFamily="34" charset="0"/>
              <a:buChar char="•"/>
            </a:pPr>
            <a:r>
              <a:rPr lang="en-GB" sz="2800" dirty="0"/>
              <a:t>They provide a point of contact for patients, their families and their carers.</a:t>
            </a:r>
          </a:p>
          <a:p>
            <a:pPr marL="457200" indent="-457200">
              <a:spcBef>
                <a:spcPts val="600"/>
              </a:spcBef>
              <a:spcAft>
                <a:spcPts val="600"/>
              </a:spcAft>
              <a:buFont typeface="Arial" panose="020B0604020202020204" pitchFamily="34" charset="0"/>
              <a:buChar char="•"/>
            </a:pPr>
            <a:r>
              <a:rPr lang="en-GB" sz="2800" dirty="0"/>
              <a:t>You can find PALS officers in your local hospital.</a:t>
            </a:r>
          </a:p>
          <a:p>
            <a:pPr algn="r">
              <a:spcBef>
                <a:spcPts val="600"/>
              </a:spcBef>
              <a:spcAft>
                <a:spcPts val="600"/>
              </a:spcAft>
            </a:pPr>
            <a:r>
              <a:rPr lang="en-GB" sz="2000" dirty="0"/>
              <a:t>(NHS, 2021)</a:t>
            </a:r>
          </a:p>
        </p:txBody>
      </p:sp>
    </p:spTree>
    <p:extLst>
      <p:ext uri="{BB962C8B-B14F-4D97-AF65-F5344CB8AC3E}">
        <p14:creationId xmlns:p14="http://schemas.microsoft.com/office/powerpoint/2010/main" val="177697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251520" y="188640"/>
            <a:ext cx="8640960" cy="646331"/>
          </a:xfrm>
          <a:prstGeom prst="rect">
            <a:avLst/>
          </a:prstGeom>
          <a:noFill/>
        </p:spPr>
        <p:txBody>
          <a:bodyPr wrap="square" rtlCol="0">
            <a:spAutoFit/>
          </a:bodyPr>
          <a:lstStyle/>
          <a:p>
            <a:pPr algn="ctr"/>
            <a:r>
              <a:rPr lang="en-GB" sz="3600" b="1" dirty="0"/>
              <a:t>Independent Advocacy – A clash of interests</a:t>
            </a:r>
          </a:p>
        </p:txBody>
      </p:sp>
      <p:sp>
        <p:nvSpPr>
          <p:cNvPr id="4" name="TextBox 3">
            <a:extLst>
              <a:ext uri="{FF2B5EF4-FFF2-40B4-BE49-F238E27FC236}">
                <a16:creationId xmlns:a16="http://schemas.microsoft.com/office/drawing/2014/main" id="{E5CBF314-BBBD-5B3A-D407-1070BF2A8BEC}"/>
              </a:ext>
            </a:extLst>
          </p:cNvPr>
          <p:cNvSpPr txBox="1"/>
          <p:nvPr/>
        </p:nvSpPr>
        <p:spPr>
          <a:xfrm>
            <a:off x="395536" y="857264"/>
            <a:ext cx="8352928" cy="5755422"/>
          </a:xfrm>
          <a:prstGeom prst="rect">
            <a:avLst/>
          </a:prstGeom>
          <a:noFill/>
        </p:spPr>
        <p:txBody>
          <a:bodyPr wrap="square" rtlCol="0">
            <a:spAutoFit/>
          </a:bodyPr>
          <a:lstStyle/>
          <a:p>
            <a:pPr>
              <a:spcBef>
                <a:spcPts val="600"/>
              </a:spcBef>
              <a:spcAft>
                <a:spcPts val="600"/>
              </a:spcAft>
            </a:pPr>
            <a:r>
              <a:rPr lang="en-GB" sz="2800" b="1" dirty="0"/>
              <a:t>How can PALS help?</a:t>
            </a:r>
          </a:p>
          <a:p>
            <a:pPr marL="342900" indent="-342900">
              <a:spcBef>
                <a:spcPts val="600"/>
              </a:spcBef>
              <a:spcAft>
                <a:spcPts val="600"/>
              </a:spcAft>
              <a:buFont typeface="Arial" panose="020B0604020202020204" pitchFamily="34" charset="0"/>
              <a:buChar char="•"/>
            </a:pPr>
            <a:r>
              <a:rPr lang="en-GB" sz="2000" dirty="0"/>
              <a:t>PALS provides help in many ways. For example, it can:</a:t>
            </a:r>
          </a:p>
          <a:p>
            <a:pPr marL="342900" indent="-342900">
              <a:spcBef>
                <a:spcPts val="600"/>
              </a:spcBef>
              <a:spcAft>
                <a:spcPts val="600"/>
              </a:spcAft>
              <a:buFont typeface="Arial" panose="020B0604020202020204" pitchFamily="34" charset="0"/>
              <a:buChar char="•"/>
            </a:pPr>
            <a:r>
              <a:rPr lang="en-GB" sz="2000" dirty="0"/>
              <a:t>help you with health-related questions</a:t>
            </a:r>
          </a:p>
          <a:p>
            <a:pPr marL="342900" indent="-342900">
              <a:spcBef>
                <a:spcPts val="600"/>
              </a:spcBef>
              <a:spcAft>
                <a:spcPts val="600"/>
              </a:spcAft>
              <a:buFont typeface="Arial" panose="020B0604020202020204" pitchFamily="34" charset="0"/>
              <a:buChar char="•"/>
            </a:pPr>
            <a:r>
              <a:rPr lang="en-GB" sz="2000" dirty="0"/>
              <a:t>help resolve concerns or problems when you're using the NHS</a:t>
            </a:r>
          </a:p>
          <a:p>
            <a:pPr marL="342900" indent="-342900">
              <a:spcBef>
                <a:spcPts val="600"/>
              </a:spcBef>
              <a:spcAft>
                <a:spcPts val="600"/>
              </a:spcAft>
              <a:buFont typeface="Arial" panose="020B0604020202020204" pitchFamily="34" charset="0"/>
              <a:buChar char="•"/>
            </a:pPr>
            <a:r>
              <a:rPr lang="en-GB" sz="2000" dirty="0"/>
              <a:t>tell you how to get more involved in your own healthcare</a:t>
            </a:r>
          </a:p>
          <a:p>
            <a:pPr>
              <a:spcBef>
                <a:spcPts val="600"/>
              </a:spcBef>
              <a:spcAft>
                <a:spcPts val="600"/>
              </a:spcAft>
            </a:pPr>
            <a:r>
              <a:rPr lang="en-GB" sz="2000" dirty="0"/>
              <a:t>PALS can give you information about:</a:t>
            </a:r>
          </a:p>
          <a:p>
            <a:pPr marL="342900" indent="-342900">
              <a:spcBef>
                <a:spcPts val="600"/>
              </a:spcBef>
              <a:spcAft>
                <a:spcPts val="600"/>
              </a:spcAft>
              <a:buFont typeface="Arial" panose="020B0604020202020204" pitchFamily="34" charset="0"/>
              <a:buChar char="•"/>
            </a:pPr>
            <a:r>
              <a:rPr lang="en-GB" sz="2000" dirty="0"/>
              <a:t>the NHS</a:t>
            </a:r>
          </a:p>
          <a:p>
            <a:pPr marL="342900" indent="-342900">
              <a:spcBef>
                <a:spcPts val="600"/>
              </a:spcBef>
              <a:spcAft>
                <a:spcPts val="600"/>
              </a:spcAft>
              <a:buFont typeface="Arial" panose="020B0604020202020204" pitchFamily="34" charset="0"/>
              <a:buChar char="•"/>
            </a:pPr>
            <a:r>
              <a:rPr lang="en-GB" sz="2000" dirty="0"/>
              <a:t>the NHS complaints procedure, including how to get independent help if you want to make a complaint</a:t>
            </a:r>
          </a:p>
          <a:p>
            <a:pPr marL="342900" indent="-342900">
              <a:spcBef>
                <a:spcPts val="600"/>
              </a:spcBef>
              <a:spcAft>
                <a:spcPts val="600"/>
              </a:spcAft>
              <a:buFont typeface="Arial" panose="020B0604020202020204" pitchFamily="34" charset="0"/>
              <a:buChar char="•"/>
            </a:pPr>
            <a:r>
              <a:rPr lang="en-GB" sz="2000" dirty="0"/>
              <a:t>support groups outside the NHS</a:t>
            </a:r>
          </a:p>
          <a:p>
            <a:pPr marL="342900" indent="-342900">
              <a:spcBef>
                <a:spcPts val="600"/>
              </a:spcBef>
              <a:spcAft>
                <a:spcPts val="600"/>
              </a:spcAft>
              <a:buFont typeface="Arial" panose="020B0604020202020204" pitchFamily="34" charset="0"/>
              <a:buChar char="•"/>
            </a:pPr>
            <a:r>
              <a:rPr lang="en-GB" sz="2000" dirty="0"/>
              <a:t>PALS also helps to improve the NHS by listening to your concerns and suggestions.</a:t>
            </a:r>
          </a:p>
          <a:p>
            <a:pPr algn="r">
              <a:spcBef>
                <a:spcPts val="600"/>
              </a:spcBef>
              <a:spcAft>
                <a:spcPts val="600"/>
              </a:spcAft>
            </a:pPr>
            <a:r>
              <a:rPr lang="en-GB" sz="2000" dirty="0"/>
              <a:t>(NHS, 2021)</a:t>
            </a:r>
          </a:p>
        </p:txBody>
      </p:sp>
    </p:spTree>
    <p:extLst>
      <p:ext uri="{BB962C8B-B14F-4D97-AF65-F5344CB8AC3E}">
        <p14:creationId xmlns:p14="http://schemas.microsoft.com/office/powerpoint/2010/main" val="181695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251520" y="188640"/>
            <a:ext cx="8640960" cy="646331"/>
          </a:xfrm>
          <a:prstGeom prst="rect">
            <a:avLst/>
          </a:prstGeom>
          <a:noFill/>
        </p:spPr>
        <p:txBody>
          <a:bodyPr wrap="square" rtlCol="0">
            <a:spAutoFit/>
          </a:bodyPr>
          <a:lstStyle/>
          <a:p>
            <a:pPr algn="ctr"/>
            <a:r>
              <a:rPr lang="en-GB" sz="3600" b="1" dirty="0"/>
              <a:t>Independent Advocacy – A clash of interests</a:t>
            </a:r>
          </a:p>
        </p:txBody>
      </p:sp>
      <p:sp>
        <p:nvSpPr>
          <p:cNvPr id="4" name="TextBox 3">
            <a:extLst>
              <a:ext uri="{FF2B5EF4-FFF2-40B4-BE49-F238E27FC236}">
                <a16:creationId xmlns:a16="http://schemas.microsoft.com/office/drawing/2014/main" id="{E5CBF314-BBBD-5B3A-D407-1070BF2A8BEC}"/>
              </a:ext>
            </a:extLst>
          </p:cNvPr>
          <p:cNvSpPr txBox="1"/>
          <p:nvPr/>
        </p:nvSpPr>
        <p:spPr>
          <a:xfrm>
            <a:off x="395536" y="857264"/>
            <a:ext cx="8352928" cy="4185761"/>
          </a:xfrm>
          <a:prstGeom prst="rect">
            <a:avLst/>
          </a:prstGeom>
          <a:noFill/>
        </p:spPr>
        <p:txBody>
          <a:bodyPr wrap="square" rtlCol="0">
            <a:spAutoFit/>
          </a:bodyPr>
          <a:lstStyle/>
          <a:p>
            <a:pPr>
              <a:spcBef>
                <a:spcPts val="600"/>
              </a:spcBef>
              <a:spcAft>
                <a:spcPts val="600"/>
              </a:spcAft>
            </a:pPr>
            <a:r>
              <a:rPr lang="en-GB" sz="2800" b="1" dirty="0"/>
              <a:t>About us</a:t>
            </a:r>
          </a:p>
          <a:p>
            <a:pPr marL="342900" indent="-342900">
              <a:spcBef>
                <a:spcPts val="600"/>
              </a:spcBef>
              <a:spcAft>
                <a:spcPts val="600"/>
              </a:spcAft>
              <a:buFont typeface="Arial" panose="020B0604020202020204" pitchFamily="34" charset="0"/>
              <a:buChar char="•"/>
            </a:pPr>
            <a:r>
              <a:rPr lang="en-GB" sz="2200" dirty="0"/>
              <a:t>PALS provides information, advice and support to resolve any issues or concerns that arise from using our services. The team can support everyone accessing our services including inpatients, outpatients, carers and families.</a:t>
            </a:r>
          </a:p>
          <a:p>
            <a:pPr marL="342900" indent="-342900">
              <a:spcBef>
                <a:spcPts val="600"/>
              </a:spcBef>
              <a:spcAft>
                <a:spcPts val="600"/>
              </a:spcAft>
              <a:buFont typeface="Arial" panose="020B0604020202020204" pitchFamily="34" charset="0"/>
              <a:buChar char="•"/>
            </a:pPr>
            <a:r>
              <a:rPr lang="en-GB" sz="2200" dirty="0"/>
              <a:t>PALS can help you get the information and support you need regarding your care and treatment. </a:t>
            </a:r>
          </a:p>
          <a:p>
            <a:pPr marL="342900" indent="-342900">
              <a:spcBef>
                <a:spcPts val="600"/>
              </a:spcBef>
              <a:spcAft>
                <a:spcPts val="600"/>
              </a:spcAft>
              <a:buFont typeface="Arial" panose="020B0604020202020204" pitchFamily="34" charset="0"/>
              <a:buChar char="•"/>
            </a:pPr>
            <a:r>
              <a:rPr lang="en-GB" sz="2200" dirty="0"/>
              <a:t>You can talk to a PALS Officer who can provide confidential advice and support to patients, carers and families.</a:t>
            </a:r>
          </a:p>
          <a:p>
            <a:pPr algn="r">
              <a:spcBef>
                <a:spcPts val="600"/>
              </a:spcBef>
              <a:spcAft>
                <a:spcPts val="600"/>
              </a:spcAft>
            </a:pPr>
            <a:r>
              <a:rPr lang="en-GB" sz="2000" dirty="0"/>
              <a:t>(Betsi Cadwaladr University Health Board, No Date)</a:t>
            </a:r>
          </a:p>
        </p:txBody>
      </p:sp>
    </p:spTree>
    <p:extLst>
      <p:ext uri="{BB962C8B-B14F-4D97-AF65-F5344CB8AC3E}">
        <p14:creationId xmlns:p14="http://schemas.microsoft.com/office/powerpoint/2010/main" val="229213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251520" y="188640"/>
            <a:ext cx="8640960" cy="646331"/>
          </a:xfrm>
          <a:prstGeom prst="rect">
            <a:avLst/>
          </a:prstGeom>
          <a:noFill/>
        </p:spPr>
        <p:txBody>
          <a:bodyPr wrap="square" rtlCol="0">
            <a:spAutoFit/>
          </a:bodyPr>
          <a:lstStyle/>
          <a:p>
            <a:pPr algn="ctr"/>
            <a:r>
              <a:rPr lang="en-GB" sz="3600" b="1" dirty="0"/>
              <a:t>Independent Advocacy – A clash of interests</a:t>
            </a:r>
          </a:p>
        </p:txBody>
      </p:sp>
      <p:sp>
        <p:nvSpPr>
          <p:cNvPr id="4" name="TextBox 3">
            <a:extLst>
              <a:ext uri="{FF2B5EF4-FFF2-40B4-BE49-F238E27FC236}">
                <a16:creationId xmlns:a16="http://schemas.microsoft.com/office/drawing/2014/main" id="{E5CBF314-BBBD-5B3A-D407-1070BF2A8BEC}"/>
              </a:ext>
            </a:extLst>
          </p:cNvPr>
          <p:cNvSpPr txBox="1"/>
          <p:nvPr/>
        </p:nvSpPr>
        <p:spPr>
          <a:xfrm>
            <a:off x="395536" y="857264"/>
            <a:ext cx="8352928" cy="4247317"/>
          </a:xfrm>
          <a:prstGeom prst="rect">
            <a:avLst/>
          </a:prstGeom>
          <a:noFill/>
        </p:spPr>
        <p:txBody>
          <a:bodyPr wrap="square" rtlCol="0">
            <a:spAutoFit/>
          </a:bodyPr>
          <a:lstStyle/>
          <a:p>
            <a:pPr>
              <a:spcBef>
                <a:spcPts val="600"/>
              </a:spcBef>
              <a:spcAft>
                <a:spcPts val="600"/>
              </a:spcAft>
            </a:pPr>
            <a:r>
              <a:rPr lang="en-GB" sz="2800" b="1" dirty="0"/>
              <a:t>Our PALS team works with patients and staff to improve our service by:</a:t>
            </a:r>
          </a:p>
          <a:p>
            <a:pPr marL="457200" indent="-457200">
              <a:spcBef>
                <a:spcPts val="600"/>
              </a:spcBef>
              <a:spcAft>
                <a:spcPts val="600"/>
              </a:spcAft>
              <a:buFont typeface="Arial" panose="020B0604020202020204" pitchFamily="34" charset="0"/>
              <a:buChar char="•"/>
            </a:pPr>
            <a:r>
              <a:rPr lang="en-GB" sz="2800" dirty="0"/>
              <a:t>Offering advice and support to patients and carers</a:t>
            </a:r>
          </a:p>
          <a:p>
            <a:pPr marL="457200" indent="-457200">
              <a:spcBef>
                <a:spcPts val="600"/>
              </a:spcBef>
              <a:spcAft>
                <a:spcPts val="600"/>
              </a:spcAft>
              <a:buFont typeface="Arial" panose="020B0604020202020204" pitchFamily="34" charset="0"/>
              <a:buChar char="•"/>
            </a:pPr>
            <a:r>
              <a:rPr lang="en-GB" sz="2800" dirty="0"/>
              <a:t>Listening to concerns and queries</a:t>
            </a:r>
          </a:p>
          <a:p>
            <a:pPr marL="457200" indent="-457200">
              <a:spcBef>
                <a:spcPts val="600"/>
              </a:spcBef>
              <a:spcAft>
                <a:spcPts val="600"/>
              </a:spcAft>
              <a:buFont typeface="Arial" panose="020B0604020202020204" pitchFamily="34" charset="0"/>
              <a:buChar char="•"/>
            </a:pPr>
            <a:r>
              <a:rPr lang="en-GB" sz="2800" dirty="0"/>
              <a:t>Helping to sort out problems quickly on your behalf</a:t>
            </a:r>
          </a:p>
          <a:p>
            <a:pPr marL="457200" indent="-457200">
              <a:spcBef>
                <a:spcPts val="600"/>
              </a:spcBef>
              <a:spcAft>
                <a:spcPts val="600"/>
              </a:spcAft>
              <a:buFont typeface="Arial" panose="020B0604020202020204" pitchFamily="34" charset="0"/>
              <a:buChar char="•"/>
            </a:pPr>
            <a:r>
              <a:rPr lang="en-GB" sz="2800" dirty="0"/>
              <a:t>Receiving compliments from grateful patients who wish to thank staff</a:t>
            </a:r>
          </a:p>
          <a:p>
            <a:pPr algn="r">
              <a:spcBef>
                <a:spcPts val="600"/>
              </a:spcBef>
              <a:spcAft>
                <a:spcPts val="600"/>
              </a:spcAft>
            </a:pPr>
            <a:r>
              <a:rPr lang="en-GB" sz="2400" dirty="0"/>
              <a:t>(Betsi Cadwaladr University Health Board, No Date)</a:t>
            </a:r>
          </a:p>
        </p:txBody>
      </p:sp>
    </p:spTree>
    <p:extLst>
      <p:ext uri="{BB962C8B-B14F-4D97-AF65-F5344CB8AC3E}">
        <p14:creationId xmlns:p14="http://schemas.microsoft.com/office/powerpoint/2010/main" val="195442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C826-6BA4-47F3-93EB-3F5C57BD1E78}"/>
              </a:ext>
            </a:extLst>
          </p:cNvPr>
          <p:cNvSpPr>
            <a:spLocks noGrp="1"/>
          </p:cNvSpPr>
          <p:nvPr>
            <p:ph type="title"/>
          </p:nvPr>
        </p:nvSpPr>
        <p:spPr>
          <a:xfrm>
            <a:off x="251520" y="116632"/>
            <a:ext cx="8229600" cy="922114"/>
          </a:xfrm>
        </p:spPr>
        <p:txBody>
          <a:bodyPr/>
          <a:lstStyle/>
          <a:p>
            <a:r>
              <a:rPr lang="en-GB" b="1" dirty="0"/>
              <a:t>Standards For Advocacy Services </a:t>
            </a:r>
          </a:p>
        </p:txBody>
      </p:sp>
      <p:sp>
        <p:nvSpPr>
          <p:cNvPr id="4" name="TextBox 3">
            <a:extLst>
              <a:ext uri="{FF2B5EF4-FFF2-40B4-BE49-F238E27FC236}">
                <a16:creationId xmlns:a16="http://schemas.microsoft.com/office/drawing/2014/main" id="{36D1EC85-F52F-AD6B-C010-670DD2F443F4}"/>
              </a:ext>
            </a:extLst>
          </p:cNvPr>
          <p:cNvSpPr txBox="1"/>
          <p:nvPr/>
        </p:nvSpPr>
        <p:spPr>
          <a:xfrm>
            <a:off x="179512" y="1038746"/>
            <a:ext cx="8229600" cy="523220"/>
          </a:xfrm>
          <a:prstGeom prst="rect">
            <a:avLst/>
          </a:prstGeom>
          <a:noFill/>
        </p:spPr>
        <p:txBody>
          <a:bodyPr wrap="square" rtlCol="0">
            <a:spAutoFit/>
          </a:bodyPr>
          <a:lstStyle/>
          <a:p>
            <a:pPr algn="ctr"/>
            <a:r>
              <a:rPr lang="en-GB" sz="2800" b="1" dirty="0"/>
              <a:t>Critical Thinking Exercise</a:t>
            </a:r>
          </a:p>
        </p:txBody>
      </p:sp>
      <p:sp>
        <p:nvSpPr>
          <p:cNvPr id="8" name="TextBox 7">
            <a:extLst>
              <a:ext uri="{FF2B5EF4-FFF2-40B4-BE49-F238E27FC236}">
                <a16:creationId xmlns:a16="http://schemas.microsoft.com/office/drawing/2014/main" id="{0981D3B4-D8D0-1A88-A0B3-9656C44BA077}"/>
              </a:ext>
            </a:extLst>
          </p:cNvPr>
          <p:cNvSpPr txBox="1"/>
          <p:nvPr/>
        </p:nvSpPr>
        <p:spPr>
          <a:xfrm>
            <a:off x="323528" y="1700808"/>
            <a:ext cx="8424936" cy="3693319"/>
          </a:xfrm>
          <a:prstGeom prst="rect">
            <a:avLst/>
          </a:prstGeom>
          <a:noFill/>
        </p:spPr>
        <p:txBody>
          <a:bodyPr wrap="square" rtlCol="0">
            <a:spAutoFit/>
          </a:bodyPr>
          <a:lstStyle/>
          <a:p>
            <a:pPr algn="ctr">
              <a:spcBef>
                <a:spcPts val="1800"/>
              </a:spcBef>
              <a:spcAft>
                <a:spcPts val="1800"/>
              </a:spcAft>
            </a:pPr>
            <a:r>
              <a:rPr lang="en-GB" sz="2400" i="1" dirty="0"/>
              <a:t>Take some time to research more on the PALS service.</a:t>
            </a:r>
          </a:p>
          <a:p>
            <a:pPr algn="ctr">
              <a:spcBef>
                <a:spcPts val="1800"/>
              </a:spcBef>
              <a:spcAft>
                <a:spcPts val="1800"/>
              </a:spcAft>
            </a:pPr>
            <a:r>
              <a:rPr lang="en-GB" sz="2400" i="1" dirty="0"/>
              <a:t>Then answer the following questions</a:t>
            </a:r>
          </a:p>
          <a:p>
            <a:pPr marL="457200" indent="-457200">
              <a:spcBef>
                <a:spcPts val="1800"/>
              </a:spcBef>
              <a:spcAft>
                <a:spcPts val="1800"/>
              </a:spcAft>
              <a:buFont typeface="+mj-lt"/>
              <a:buAutoNum type="arabicPeriod"/>
            </a:pPr>
            <a:r>
              <a:rPr lang="en-GB" sz="2400" i="1" dirty="0"/>
              <a:t>How independent do you think PALS is? Give reasons for your answer.</a:t>
            </a:r>
          </a:p>
          <a:p>
            <a:pPr marL="457200" indent="-457200">
              <a:spcBef>
                <a:spcPts val="1800"/>
              </a:spcBef>
              <a:spcAft>
                <a:spcPts val="1800"/>
              </a:spcAft>
              <a:buFont typeface="+mj-lt"/>
              <a:buAutoNum type="arabicPeriod"/>
            </a:pPr>
            <a:r>
              <a:rPr lang="en-GB" sz="2400" i="1" dirty="0"/>
              <a:t>Does the PALS service remove the need for Independent Advocacy? Give reasons for your answer.</a:t>
            </a:r>
          </a:p>
        </p:txBody>
      </p:sp>
    </p:spTree>
    <p:extLst>
      <p:ext uri="{BB962C8B-B14F-4D97-AF65-F5344CB8AC3E}">
        <p14:creationId xmlns:p14="http://schemas.microsoft.com/office/powerpoint/2010/main" val="3940989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7530C8-6CDB-442F-985A-C6C5AC190CA4}"/>
              </a:ext>
            </a:extLst>
          </p:cNvPr>
          <p:cNvSpPr txBox="1"/>
          <p:nvPr/>
        </p:nvSpPr>
        <p:spPr>
          <a:xfrm>
            <a:off x="593517" y="1052736"/>
            <a:ext cx="7596926" cy="4888518"/>
          </a:xfrm>
          <a:prstGeom prst="rect">
            <a:avLst/>
          </a:prstGeom>
          <a:noFill/>
        </p:spPr>
        <p:txBody>
          <a:bodyPr wrap="square" rtlCol="0">
            <a:spAutoFit/>
          </a:bodyPr>
          <a:lstStyle/>
          <a:p>
            <a:pPr indent="-342900">
              <a:spcBef>
                <a:spcPts val="450"/>
              </a:spcBef>
              <a:spcAft>
                <a:spcPts val="450"/>
              </a:spcAft>
            </a:pPr>
            <a:r>
              <a:rPr lang="en-GB" sz="1350" dirty="0"/>
              <a:t>Bateman, N. (2000) </a:t>
            </a:r>
            <a:r>
              <a:rPr lang="en-GB" sz="1350" i="1" dirty="0"/>
              <a:t>Advocacy Skills for health and social care professionals</a:t>
            </a:r>
            <a:r>
              <a:rPr lang="en-GB" sz="1350" dirty="0"/>
              <a:t>. London: J. Kingsley Available at: </a:t>
            </a:r>
            <a:r>
              <a:rPr lang="en-GB" sz="1350" dirty="0">
                <a:hlinkClick r:id="rId2"/>
              </a:rPr>
              <a:t>https://ezproxy.uwtsd.ac.uk/login?url=https://search.ebscohost.com/login.aspx?direct=true&amp;db=nlebk&amp;AN=117504&amp;site=ehost-live</a:t>
            </a:r>
            <a:r>
              <a:rPr lang="en-GB" sz="1350" dirty="0"/>
              <a:t> [Accessed 25/01/2024]</a:t>
            </a:r>
          </a:p>
          <a:p>
            <a:pPr indent="-342900">
              <a:spcBef>
                <a:spcPts val="450"/>
              </a:spcBef>
              <a:spcAft>
                <a:spcPts val="450"/>
              </a:spcAft>
            </a:pPr>
            <a:r>
              <a:rPr lang="en-GB" sz="1350" dirty="0"/>
              <a:t>Betsi Cadwaladr University Health Board (No Date) </a:t>
            </a:r>
            <a:r>
              <a:rPr lang="en-GB" sz="1350" i="1" dirty="0"/>
              <a:t>Contact the Patient Advice and Liaison Service (PALS)</a:t>
            </a:r>
            <a:r>
              <a:rPr lang="en-GB" sz="1350" dirty="0"/>
              <a:t> Available at: </a:t>
            </a:r>
            <a:r>
              <a:rPr lang="en-GB" sz="1350" dirty="0">
                <a:hlinkClick r:id="rId3"/>
              </a:rPr>
              <a:t>https://bcuhb.nhs.wales/services/health-services1/patient-and-carer-experience-team/patient-safety-and-experience/contact-the-patient-advice-and-liaison-service-pals/</a:t>
            </a:r>
            <a:r>
              <a:rPr lang="en-GB" sz="1350" dirty="0"/>
              <a:t> [Accessed 25/01/2024]</a:t>
            </a:r>
            <a:endParaRPr lang="en-GB" sz="1350" i="1" dirty="0"/>
          </a:p>
          <a:p>
            <a:pPr indent="-342900">
              <a:spcBef>
                <a:spcPts val="450"/>
              </a:spcBef>
              <a:spcAft>
                <a:spcPts val="450"/>
              </a:spcAft>
            </a:pPr>
            <a:r>
              <a:rPr lang="en-GB" sz="1350" i="1" dirty="0"/>
              <a:t>Care Act (2014) </a:t>
            </a:r>
            <a:r>
              <a:rPr lang="en-GB" sz="1350" dirty="0"/>
              <a:t>Available at: </a:t>
            </a:r>
            <a:r>
              <a:rPr lang="en-GB" sz="1350" dirty="0">
                <a:hlinkClick r:id="rId4"/>
              </a:rPr>
              <a:t>https://www.legislation.gov.uk/ukpga/2014/23/part/1/crossheading/independent-advocacy-support/enacted</a:t>
            </a:r>
            <a:r>
              <a:rPr lang="en-GB" sz="1350" dirty="0"/>
              <a:t> ]Accessed 25/01/2024]</a:t>
            </a:r>
            <a:endParaRPr lang="en-GB" sz="1350" i="1" dirty="0"/>
          </a:p>
          <a:p>
            <a:pPr indent="-342900">
              <a:spcBef>
                <a:spcPts val="450"/>
              </a:spcBef>
              <a:spcAft>
                <a:spcPts val="450"/>
              </a:spcAft>
            </a:pPr>
            <a:r>
              <a:rPr lang="en-GB" sz="1350" dirty="0"/>
              <a:t>Dalton, S. &amp; Carlin, P. (2002) ‘Independent Advocacy: A brief look at its past and present. Is its future under threat?’  </a:t>
            </a:r>
            <a:r>
              <a:rPr lang="en-GB" sz="1350" i="1" dirty="0"/>
              <a:t>Journal of Mental Health Law </a:t>
            </a:r>
            <a:r>
              <a:rPr lang="en-GB" sz="1350" dirty="0"/>
              <a:t>[Feb 2002] Available at: </a:t>
            </a:r>
            <a:r>
              <a:rPr lang="en-GB" sz="1350" dirty="0">
                <a:hlinkClick r:id="rId5"/>
              </a:rPr>
              <a:t>https://core.ac.uk/download/pdf/266994369.pdf</a:t>
            </a:r>
            <a:r>
              <a:rPr lang="en-GB" sz="1350" dirty="0"/>
              <a:t> [Accessed 26/01/2024]</a:t>
            </a:r>
          </a:p>
          <a:p>
            <a:pPr indent="-342900">
              <a:spcBef>
                <a:spcPts val="450"/>
              </a:spcBef>
              <a:spcAft>
                <a:spcPts val="450"/>
              </a:spcAft>
            </a:pPr>
            <a:r>
              <a:rPr lang="en-GB" sz="1350" dirty="0"/>
              <a:t>Jowett, C. (2001) ‘Blackstone’s Criminal Practice 2001, 11th ed’, </a:t>
            </a:r>
            <a:r>
              <a:rPr lang="en-GB" sz="1350" i="1" dirty="0"/>
              <a:t>New Law Journal</a:t>
            </a:r>
            <a:r>
              <a:rPr lang="en-GB" sz="1350" dirty="0"/>
              <a:t>. Butterworths &amp; Company (Publishers) Ltd. (UK) </a:t>
            </a:r>
            <a:r>
              <a:rPr lang="en-GB" sz="1350" b="1" dirty="0"/>
              <a:t>[N.B. The library link to this was not working as of 27/01/2022]</a:t>
            </a:r>
            <a:endParaRPr lang="en-GB" sz="1350" dirty="0"/>
          </a:p>
          <a:p>
            <a:pPr indent="-342900">
              <a:spcBef>
                <a:spcPts val="450"/>
              </a:spcBef>
              <a:spcAft>
                <a:spcPts val="450"/>
              </a:spcAft>
            </a:pPr>
            <a:r>
              <a:rPr lang="en-GB" sz="1350" dirty="0"/>
              <a:t>Martin, J. &amp; Gosling, J. (2012) </a:t>
            </a:r>
            <a:r>
              <a:rPr lang="en-GB" sz="1350" i="1" dirty="0"/>
              <a:t>Making partnerships with service users and advocacy groups</a:t>
            </a:r>
            <a:r>
              <a:rPr lang="en-GB" sz="1350" dirty="0"/>
              <a:t>. London: J. Kingsley Available at: </a:t>
            </a:r>
            <a:r>
              <a:rPr lang="en-GB" sz="1350" dirty="0">
                <a:hlinkClick r:id="rId6"/>
              </a:rPr>
              <a:t>https://ezproxy.uwtsd.ac.uk/login?url=https://search.ebscohost.com/login.aspx?direct=true&amp;db=nlebk&amp;AN=433208&amp;site=ehost-live</a:t>
            </a:r>
            <a:r>
              <a:rPr lang="en-GB" sz="1350" dirty="0"/>
              <a:t> [Accessed 27/01/2024]</a:t>
            </a:r>
          </a:p>
        </p:txBody>
      </p:sp>
      <p:sp>
        <p:nvSpPr>
          <p:cNvPr id="3" name="TextBox 2">
            <a:extLst>
              <a:ext uri="{FF2B5EF4-FFF2-40B4-BE49-F238E27FC236}">
                <a16:creationId xmlns:a16="http://schemas.microsoft.com/office/drawing/2014/main" id="{AF04915B-60EE-769A-F644-1F6C979A3B90}"/>
              </a:ext>
            </a:extLst>
          </p:cNvPr>
          <p:cNvSpPr txBox="1"/>
          <p:nvPr/>
        </p:nvSpPr>
        <p:spPr>
          <a:xfrm>
            <a:off x="395536" y="188640"/>
            <a:ext cx="7992888" cy="769441"/>
          </a:xfrm>
          <a:prstGeom prst="rect">
            <a:avLst/>
          </a:prstGeom>
          <a:noFill/>
        </p:spPr>
        <p:txBody>
          <a:bodyPr wrap="square" rtlCol="0">
            <a:spAutoFit/>
          </a:bodyPr>
          <a:lstStyle/>
          <a:p>
            <a:pPr algn="ctr"/>
            <a:r>
              <a:rPr lang="en-GB" sz="4400" b="1" dirty="0"/>
              <a:t>References</a:t>
            </a:r>
          </a:p>
        </p:txBody>
      </p:sp>
    </p:spTree>
    <p:extLst>
      <p:ext uri="{BB962C8B-B14F-4D97-AF65-F5344CB8AC3E}">
        <p14:creationId xmlns:p14="http://schemas.microsoft.com/office/powerpoint/2010/main" val="27846736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7530C8-6CDB-442F-985A-C6C5AC190CA4}"/>
              </a:ext>
            </a:extLst>
          </p:cNvPr>
          <p:cNvSpPr txBox="1"/>
          <p:nvPr/>
        </p:nvSpPr>
        <p:spPr>
          <a:xfrm>
            <a:off x="593517" y="1196752"/>
            <a:ext cx="7596926" cy="4809009"/>
          </a:xfrm>
          <a:prstGeom prst="rect">
            <a:avLst/>
          </a:prstGeom>
          <a:noFill/>
        </p:spPr>
        <p:txBody>
          <a:bodyPr wrap="square" rtlCol="0">
            <a:spAutoFit/>
          </a:bodyPr>
          <a:lstStyle/>
          <a:p>
            <a:pPr indent="-342900">
              <a:spcBef>
                <a:spcPts val="450"/>
              </a:spcBef>
              <a:spcAft>
                <a:spcPts val="450"/>
              </a:spcAft>
            </a:pPr>
            <a:r>
              <a:rPr lang="en-GB" sz="1350" dirty="0"/>
              <a:t>NHS (2021) </a:t>
            </a:r>
            <a:r>
              <a:rPr lang="en-GB" sz="1350" i="1" dirty="0"/>
              <a:t>What is PALS (Patient Advice and Liaison Service)?</a:t>
            </a:r>
            <a:r>
              <a:rPr lang="en-GB" sz="1350" dirty="0"/>
              <a:t> Available at: </a:t>
            </a:r>
            <a:r>
              <a:rPr lang="en-GB" sz="1350" dirty="0">
                <a:hlinkClick r:id="rId2"/>
              </a:rPr>
              <a:t>https://www.nhs.uk/nhs-services/hospitals/what-is-pals-patient-advice-and-liaison-service/</a:t>
            </a:r>
            <a:r>
              <a:rPr lang="en-GB" sz="1350" dirty="0"/>
              <a:t> [Accessed 27/01/2024]</a:t>
            </a:r>
            <a:endParaRPr lang="en-GB" sz="1350" i="1" dirty="0"/>
          </a:p>
          <a:p>
            <a:pPr indent="-342900">
              <a:spcBef>
                <a:spcPts val="450"/>
              </a:spcBef>
              <a:spcAft>
                <a:spcPts val="450"/>
              </a:spcAft>
            </a:pPr>
            <a:r>
              <a:rPr lang="en-GB" sz="1350" dirty="0"/>
              <a:t>NICE (2021) </a:t>
            </a:r>
            <a:r>
              <a:rPr lang="en-GB" sz="1350" i="1" dirty="0"/>
              <a:t>Babies, children and young people’s experience of healthcare: Independent advocacy in healthcare for children and young people: NICE guideline NG204 </a:t>
            </a:r>
            <a:r>
              <a:rPr lang="en-GB" sz="1350" dirty="0"/>
              <a:t>Available at: </a:t>
            </a:r>
            <a:r>
              <a:rPr lang="en-GB" sz="1350" dirty="0">
                <a:hlinkClick r:id="rId3"/>
              </a:rPr>
              <a:t>https://www.nice.org.uk/guidance/ng204/evidence/i-independent-advocacy-in-healthcare-for-children-and-young-people-pdf-331430552532#:~:text=In%20addition%20to%20this%2C%20independent,or%20carers%20to%20represent%20them</a:t>
            </a:r>
            <a:r>
              <a:rPr lang="en-GB" sz="1350" dirty="0"/>
              <a:t>. [Accessed 27/01/2024]</a:t>
            </a:r>
            <a:endParaRPr lang="en-GB" sz="1350" i="1" dirty="0"/>
          </a:p>
          <a:p>
            <a:pPr indent="-342900">
              <a:spcBef>
                <a:spcPts val="450"/>
              </a:spcBef>
              <a:spcAft>
                <a:spcPts val="450"/>
              </a:spcAft>
            </a:pPr>
            <a:r>
              <a:rPr lang="en-GB" sz="1350" dirty="0"/>
              <a:t>Pochin, M &amp; Henderson, R. (2001) </a:t>
            </a:r>
            <a:r>
              <a:rPr lang="en-GB" sz="1350" i="1" dirty="0"/>
              <a:t>A Right Result? Advocacy, justice and empowerment</a:t>
            </a:r>
            <a:r>
              <a:rPr lang="en-GB" sz="1350" dirty="0"/>
              <a:t>. Policy Press, UK. Available at: </a:t>
            </a:r>
            <a:r>
              <a:rPr lang="en-GB" sz="1350" dirty="0">
                <a:hlinkClick r:id="rId4"/>
              </a:rPr>
              <a:t>https://www-jstor-org.ezproxy.uwtsd.ac.uk/stable/j.ctt1t88z0s</a:t>
            </a:r>
            <a:r>
              <a:rPr lang="en-GB" sz="1350" dirty="0"/>
              <a:t> [Accessed 27/01/2024]</a:t>
            </a:r>
          </a:p>
          <a:p>
            <a:pPr indent="-342900">
              <a:spcBef>
                <a:spcPts val="450"/>
              </a:spcBef>
              <a:spcAft>
                <a:spcPts val="450"/>
              </a:spcAft>
            </a:pPr>
            <a:r>
              <a:rPr lang="en-GB" sz="1350" dirty="0"/>
              <a:t>SIAA (2022) </a:t>
            </a:r>
            <a:r>
              <a:rPr lang="en-GB" sz="1350" i="1" dirty="0"/>
              <a:t>What is Independent Advocacy? </a:t>
            </a:r>
            <a:r>
              <a:rPr lang="en-GB" sz="1350" dirty="0"/>
              <a:t>Available at: </a:t>
            </a:r>
            <a:r>
              <a:rPr lang="en-GB" sz="1350" dirty="0">
                <a:hlinkClick r:id="rId5"/>
              </a:rPr>
              <a:t>https://www.siaa.org.uk/what-is-independent-advocacy/</a:t>
            </a:r>
            <a:r>
              <a:rPr lang="en-GB" sz="1350" dirty="0"/>
              <a:t> [Accessed 26/01/2024]</a:t>
            </a:r>
          </a:p>
          <a:p>
            <a:pPr indent="-342900">
              <a:spcBef>
                <a:spcPts val="450"/>
              </a:spcBef>
              <a:spcAft>
                <a:spcPts val="450"/>
              </a:spcAft>
            </a:pPr>
            <a:r>
              <a:rPr lang="en-GB" sz="1350" i="1" dirty="0"/>
              <a:t>Social Services and Wellbeing Act</a:t>
            </a:r>
            <a:r>
              <a:rPr lang="en-GB" sz="1350" dirty="0"/>
              <a:t> (2014) ‘Part 10: Code of Practice (Advocacy) Available at: </a:t>
            </a:r>
            <a:r>
              <a:rPr lang="en-GB" sz="1350" dirty="0">
                <a:hlinkClick r:id="rId6"/>
              </a:rPr>
              <a:t>https://www.gov.wales/sites/default/files/publications/2019-05/part-10-code-of-practice-advocacy.pdf</a:t>
            </a:r>
            <a:r>
              <a:rPr lang="en-GB" sz="1350" dirty="0"/>
              <a:t> [Accessed 27/01/2024]</a:t>
            </a:r>
            <a:endParaRPr lang="en-GB" sz="1350" i="1" dirty="0"/>
          </a:p>
          <a:p>
            <a:pPr indent="-342900">
              <a:spcBef>
                <a:spcPts val="450"/>
              </a:spcBef>
              <a:spcAft>
                <a:spcPts val="450"/>
              </a:spcAft>
            </a:pPr>
            <a:r>
              <a:rPr lang="en-GB" sz="1350" dirty="0"/>
              <a:t>Stewart, A &amp; Macintyre, G (2013) Advocacy: Models and Effectiveness. Institute for Research in Social Services [</a:t>
            </a:r>
            <a:r>
              <a:rPr lang="en-GB" sz="1350" dirty="0" err="1"/>
              <a:t>Iriss</a:t>
            </a:r>
            <a:r>
              <a:rPr lang="en-GB" sz="1350" dirty="0"/>
              <a:t>], Scotland. Available at: </a:t>
            </a:r>
            <a:r>
              <a:rPr lang="en-GB" sz="1350" dirty="0">
                <a:hlinkClick r:id="rId7"/>
              </a:rPr>
              <a:t>https://www.iriss.org.uk/sites/default/files/iriss-insight-20.pdf</a:t>
            </a:r>
            <a:r>
              <a:rPr lang="en-GB" sz="1350" dirty="0"/>
              <a:t> [Accessed 26/01/2024]</a:t>
            </a:r>
          </a:p>
          <a:p>
            <a:pPr indent="-342900">
              <a:spcBef>
                <a:spcPts val="450"/>
              </a:spcBef>
              <a:spcAft>
                <a:spcPts val="450"/>
              </a:spcAft>
            </a:pPr>
            <a:endParaRPr lang="en-GB" sz="1350" dirty="0"/>
          </a:p>
        </p:txBody>
      </p:sp>
      <p:sp>
        <p:nvSpPr>
          <p:cNvPr id="3" name="TextBox 2">
            <a:extLst>
              <a:ext uri="{FF2B5EF4-FFF2-40B4-BE49-F238E27FC236}">
                <a16:creationId xmlns:a16="http://schemas.microsoft.com/office/drawing/2014/main" id="{AF04915B-60EE-769A-F644-1F6C979A3B90}"/>
              </a:ext>
            </a:extLst>
          </p:cNvPr>
          <p:cNvSpPr txBox="1"/>
          <p:nvPr/>
        </p:nvSpPr>
        <p:spPr>
          <a:xfrm>
            <a:off x="395536" y="188640"/>
            <a:ext cx="7992888" cy="769441"/>
          </a:xfrm>
          <a:prstGeom prst="rect">
            <a:avLst/>
          </a:prstGeom>
          <a:noFill/>
        </p:spPr>
        <p:txBody>
          <a:bodyPr wrap="square" rtlCol="0">
            <a:spAutoFit/>
          </a:bodyPr>
          <a:lstStyle/>
          <a:p>
            <a:pPr algn="ctr"/>
            <a:r>
              <a:rPr lang="en-GB" sz="4400" b="1" dirty="0"/>
              <a:t>References</a:t>
            </a:r>
          </a:p>
        </p:txBody>
      </p:sp>
    </p:spTree>
    <p:extLst>
      <p:ext uri="{BB962C8B-B14F-4D97-AF65-F5344CB8AC3E}">
        <p14:creationId xmlns:p14="http://schemas.microsoft.com/office/powerpoint/2010/main" val="1437801093"/>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ECAY6003 Template (lecture front page)" id="{B4A250D1-EAD2-4D52-AC00-70E1C61F9B4B}" vid="{206E1402-A30D-4517-B100-B07D6AFEBBB1}"/>
    </a:ext>
  </a:extLst>
</a:theme>
</file>

<file path=docProps/app.xml><?xml version="1.0" encoding="utf-8"?>
<Properties xmlns="http://schemas.openxmlformats.org/officeDocument/2006/extended-properties" xmlns:vt="http://schemas.openxmlformats.org/officeDocument/2006/docPropsVTypes">
  <Template>ECAY6003 Template (lecture front page)</Template>
  <TotalTime>271</TotalTime>
  <Words>3596</Words>
  <Application>Microsoft Office PowerPoint</Application>
  <PresentationFormat>On-screen Show (4:3)</PresentationFormat>
  <Paragraphs>241</Paragraphs>
  <Slides>36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36</vt:i4>
      </vt:variant>
    </vt:vector>
  </HeadingPairs>
  <TitlesOfParts>
    <vt:vector size="39" baseType="lpstr">
      <vt:lpstr>Arial</vt:lpstr>
      <vt:lpstr>Calibri</vt:lpstr>
      <vt:lpstr>UWTSD blue background</vt:lpstr>
      <vt:lpstr>PowerPoint Presentation</vt:lpstr>
      <vt:lpstr>Defining Independent Advocacy </vt:lpstr>
      <vt:lpstr>Defining Independent Advocacy </vt:lpstr>
      <vt:lpstr>Defining Independent Advocacy </vt:lpstr>
      <vt:lpstr>Independence in Advocacy</vt:lpstr>
      <vt:lpstr>The Importance of Independence - Reminder</vt:lpstr>
      <vt:lpstr>The Importance of Independence - Reminder</vt:lpstr>
      <vt:lpstr>Overview of Independent Advocacy</vt:lpstr>
      <vt:lpstr>Overview of Independent Advocacy</vt:lpstr>
      <vt:lpstr>Independent Advocacy: Duty of Care</vt:lpstr>
      <vt:lpstr>Advocacy: Models and Effectiveness</vt:lpstr>
      <vt:lpstr>Advocacy: Models and Effectiveness</vt:lpstr>
      <vt:lpstr>Advocacy: Models and Effectiveness</vt:lpstr>
      <vt:lpstr>Models of Advocacy – A Reminder</vt:lpstr>
      <vt:lpstr>Models of Advocacy – A Reminder</vt:lpstr>
      <vt:lpstr>Models of Advocacy – A Reminder</vt:lpstr>
      <vt:lpstr>Models of Advocacy – A Reminder</vt:lpstr>
      <vt:lpstr>Models of Advocacy – A Reminder</vt:lpstr>
      <vt:lpstr>Models of Advocacy – A Reminder</vt:lpstr>
      <vt:lpstr>Models of Advocacy – A Reminder</vt:lpstr>
      <vt:lpstr>Models of Advocacy – A Reminder</vt:lpstr>
      <vt:lpstr>Models of Advocacy – A Reminder</vt:lpstr>
      <vt:lpstr>Models of Advocacy – A Reminder</vt:lpstr>
      <vt:lpstr>Models of Advocacy – A Reminder</vt:lpstr>
      <vt:lpstr>Models of Advocacy – A Reminder</vt:lpstr>
      <vt:lpstr>Standards For Advocacy Services </vt:lpstr>
      <vt:lpstr>Standards For Advocacy Services </vt:lpstr>
      <vt:lpstr>Standards For Advocacy Services </vt:lpstr>
      <vt:lpstr>PowerPoint Presentation</vt:lpstr>
      <vt:lpstr>PowerPoint Presentation</vt:lpstr>
      <vt:lpstr>PowerPoint Presentation</vt:lpstr>
      <vt:lpstr>PowerPoint Presentation</vt:lpstr>
      <vt:lpstr>PowerPoint Presentation</vt:lpstr>
      <vt:lpstr>Standards For Advocacy Services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16</cp:revision>
  <dcterms:created xsi:type="dcterms:W3CDTF">2023-01-27T09:46:36Z</dcterms:created>
  <dcterms:modified xsi:type="dcterms:W3CDTF">2024-01-25T14:27:26Z</dcterms:modified>
</cp:coreProperties>
</file>