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embedTrueTypeFonts="1" autoCompressPictures="0">
  <p:sldMasterIdLst>
    <p:sldMasterId id="2147483863" r:id="rId4"/>
  </p:sldMasterIdLst>
  <p:notesMasterIdLst>
    <p:notesMasterId r:id="rId20"/>
  </p:notesMasterIdLst>
  <p:handoutMasterIdLst>
    <p:handoutMasterId r:id="rId21"/>
  </p:handoutMasterIdLst>
  <p:sldIdLst>
    <p:sldId id="258" r:id="rId5"/>
    <p:sldId id="265" r:id="rId6"/>
    <p:sldId id="300" r:id="rId7"/>
    <p:sldId id="301" r:id="rId8"/>
    <p:sldId id="302" r:id="rId9"/>
    <p:sldId id="303" r:id="rId10"/>
    <p:sldId id="268" r:id="rId11"/>
    <p:sldId id="304" r:id="rId12"/>
    <p:sldId id="305" r:id="rId13"/>
    <p:sldId id="307" r:id="rId14"/>
    <p:sldId id="306" r:id="rId15"/>
    <p:sldId id="308" r:id="rId16"/>
    <p:sldId id="309" r:id="rId17"/>
    <p:sldId id="310" r:id="rId18"/>
    <p:sldId id="299" r:id="rId19"/>
  </p:sldIdLst>
  <p:sldSz cx="12192000" cy="6858000"/>
  <p:notesSz cx="6858000" cy="9144000"/>
  <p:embeddedFontLst>
    <p:embeddedFont>
      <p:font typeface="Calibri" panose="020F0502020204030204" pitchFamily="34" charset="0"/>
      <p:regular r:id="rId22"/>
      <p:bold r:id="rId23"/>
      <p:italic r:id="rId24"/>
      <p:boldItalic r:id="rId25"/>
    </p:embeddedFont>
    <p:embeddedFont>
      <p:font typeface="Tw Cen MT" panose="020B0602020104020603" pitchFamily="34" charset="0"/>
      <p:regular r:id="rId26"/>
      <p:bold r:id="rId27"/>
      <p:italic r:id="rId28"/>
      <p:boldItalic r:id="rId29"/>
    </p:embeddedFont>
    <p:embeddedFont>
      <p:font typeface="Segoe UI" panose="020B0502040204020203" pitchFamily="34" charset="0"/>
      <p:regular r:id="rId30"/>
      <p:bold r:id="rId31"/>
      <p:italic r:id="rId32"/>
      <p:boldItalic r:id="rId33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249" autoAdjust="0"/>
  </p:normalViewPr>
  <p:slideViewPr>
    <p:cSldViewPr snapToGrid="0">
      <p:cViewPr varScale="1">
        <p:scale>
          <a:sx n="82" d="100"/>
          <a:sy n="82" d="100"/>
        </p:scale>
        <p:origin x="720" y="62"/>
      </p:cViewPr>
      <p:guideLst/>
    </p:cSldViewPr>
  </p:slideViewPr>
  <p:outlineViewPr>
    <p:cViewPr>
      <p:scale>
        <a:sx n="33" d="100"/>
        <a:sy n="33" d="100"/>
      </p:scale>
      <p:origin x="0" y="-3354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5.fntdata"/><Relationship Id="rId21" Type="http://schemas.openxmlformats.org/officeDocument/2006/relationships/handoutMaster" Target="handoutMasters/handoutMaster1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4.fntdata"/><Relationship Id="rId33" Type="http://schemas.openxmlformats.org/officeDocument/2006/relationships/font" Target="fonts/font12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3.fntdata"/><Relationship Id="rId32" Type="http://schemas.openxmlformats.org/officeDocument/2006/relationships/font" Target="fonts/font11.fntdata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2.fntdata"/><Relationship Id="rId28" Type="http://schemas.openxmlformats.org/officeDocument/2006/relationships/font" Target="fonts/font7.fntdata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10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schemas.openxmlformats.org/officeDocument/2006/relationships/font" Target="fonts/font9.fntdata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4D1AA9-F79F-40BD-9040-9CE9C702D46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17274E6-4554-48D6-8BEB-2AE7B081E519}">
      <dgm:prSet phldrT="[Text]"/>
      <dgm:spPr/>
      <dgm:t>
        <a:bodyPr/>
        <a:lstStyle/>
        <a:p>
          <a:r>
            <a:rPr lang="en-US" dirty="0" smtClean="0"/>
            <a:t>TALENT ACQUISITION </a:t>
          </a:r>
          <a:endParaRPr lang="en-US" dirty="0"/>
        </a:p>
      </dgm:t>
    </dgm:pt>
    <dgm:pt modelId="{955676D3-B461-4C4F-BD08-C34E1E2BF956}" type="parTrans" cxnId="{715571A2-52D3-40A4-8777-0D343CBD6B63}">
      <dgm:prSet/>
      <dgm:spPr/>
      <dgm:t>
        <a:bodyPr/>
        <a:lstStyle/>
        <a:p>
          <a:endParaRPr lang="en-US"/>
        </a:p>
      </dgm:t>
    </dgm:pt>
    <dgm:pt modelId="{18212CD2-9EA0-45D0-942E-F54E2520C999}" type="sibTrans" cxnId="{715571A2-52D3-40A4-8777-0D343CBD6B63}">
      <dgm:prSet/>
      <dgm:spPr/>
      <dgm:t>
        <a:bodyPr/>
        <a:lstStyle/>
        <a:p>
          <a:endParaRPr lang="en-US"/>
        </a:p>
      </dgm:t>
    </dgm:pt>
    <dgm:pt modelId="{17052952-597C-4E76-9838-8A4118994197}">
      <dgm:prSet phldrT="[Text]"/>
      <dgm:spPr/>
      <dgm:t>
        <a:bodyPr/>
        <a:lstStyle/>
        <a:p>
          <a:r>
            <a:rPr lang="en-US" dirty="0" smtClean="0"/>
            <a:t>EMPLOYEE DEVELOPMENT </a:t>
          </a:r>
          <a:endParaRPr lang="en-US" dirty="0"/>
        </a:p>
      </dgm:t>
    </dgm:pt>
    <dgm:pt modelId="{C01A47AD-E6E3-4F99-BADE-AAC553EA0D42}" type="parTrans" cxnId="{7448E876-7DBE-487D-875E-6E3B650AA43A}">
      <dgm:prSet/>
      <dgm:spPr/>
      <dgm:t>
        <a:bodyPr/>
        <a:lstStyle/>
        <a:p>
          <a:endParaRPr lang="en-US"/>
        </a:p>
      </dgm:t>
    </dgm:pt>
    <dgm:pt modelId="{367E439E-5A5A-4825-BC45-F254D8BB0DF0}" type="sibTrans" cxnId="{7448E876-7DBE-487D-875E-6E3B650AA43A}">
      <dgm:prSet/>
      <dgm:spPr/>
      <dgm:t>
        <a:bodyPr/>
        <a:lstStyle/>
        <a:p>
          <a:endParaRPr lang="en-US"/>
        </a:p>
      </dgm:t>
    </dgm:pt>
    <dgm:pt modelId="{089ACEA5-3A0F-47E2-A23B-D24B2F0ED186}">
      <dgm:prSet phldrT="[Text]"/>
      <dgm:spPr/>
      <dgm:t>
        <a:bodyPr/>
        <a:lstStyle/>
        <a:p>
          <a:r>
            <a:rPr lang="en-US" dirty="0" smtClean="0"/>
            <a:t>WELLNESS PROGRAMS</a:t>
          </a:r>
          <a:endParaRPr lang="en-US" dirty="0"/>
        </a:p>
      </dgm:t>
    </dgm:pt>
    <dgm:pt modelId="{6D4A4964-4C6A-4E9D-8496-26CC5D453510}" type="parTrans" cxnId="{E44CFD62-596B-407D-809D-D7B0DA00B101}">
      <dgm:prSet/>
      <dgm:spPr/>
      <dgm:t>
        <a:bodyPr/>
        <a:lstStyle/>
        <a:p>
          <a:endParaRPr lang="en-US"/>
        </a:p>
      </dgm:t>
    </dgm:pt>
    <dgm:pt modelId="{92C2B2F8-1BF3-4809-A80E-0370DCD6F3BA}" type="sibTrans" cxnId="{E44CFD62-596B-407D-809D-D7B0DA00B101}">
      <dgm:prSet/>
      <dgm:spPr/>
      <dgm:t>
        <a:bodyPr/>
        <a:lstStyle/>
        <a:p>
          <a:endParaRPr lang="en-US"/>
        </a:p>
      </dgm:t>
    </dgm:pt>
    <dgm:pt modelId="{E3DF1A7E-FCA4-475B-A1FA-0131BD7ECBE5}">
      <dgm:prSet phldrT="[Text]"/>
      <dgm:spPr/>
      <dgm:t>
        <a:bodyPr/>
        <a:lstStyle/>
        <a:p>
          <a:r>
            <a:rPr lang="en-US" dirty="0" smtClean="0"/>
            <a:t>DATA-DRIVEN DECISION MAKING</a:t>
          </a:r>
          <a:endParaRPr lang="en-US" dirty="0"/>
        </a:p>
      </dgm:t>
    </dgm:pt>
    <dgm:pt modelId="{744870AF-065A-4F64-8AEB-881144F564D8}" type="parTrans" cxnId="{04230F45-0DCF-419C-9BF2-04279D13A8EC}">
      <dgm:prSet/>
      <dgm:spPr/>
      <dgm:t>
        <a:bodyPr/>
        <a:lstStyle/>
        <a:p>
          <a:endParaRPr lang="en-US"/>
        </a:p>
      </dgm:t>
    </dgm:pt>
    <dgm:pt modelId="{BD377D39-3D58-4E7B-A55D-AA60CA31F90A}" type="sibTrans" cxnId="{04230F45-0DCF-419C-9BF2-04279D13A8EC}">
      <dgm:prSet/>
      <dgm:spPr/>
      <dgm:t>
        <a:bodyPr/>
        <a:lstStyle/>
        <a:p>
          <a:endParaRPr lang="en-US"/>
        </a:p>
      </dgm:t>
    </dgm:pt>
    <dgm:pt modelId="{8DA5EC63-B55A-4AAB-8F97-FEB7254D7A51}" type="pres">
      <dgm:prSet presAssocID="{A74D1AA9-F79F-40BD-9040-9CE9C702D469}" presName="diagram" presStyleCnt="0">
        <dgm:presLayoutVars>
          <dgm:dir/>
          <dgm:resizeHandles val="exact"/>
        </dgm:presLayoutVars>
      </dgm:prSet>
      <dgm:spPr/>
    </dgm:pt>
    <dgm:pt modelId="{D81F2D47-19A8-45AA-B247-BFA3A2FF3F74}" type="pres">
      <dgm:prSet presAssocID="{417274E6-4554-48D6-8BEB-2AE7B081E519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BAE0BB-F79E-4FAE-B308-C60E41763B2A}" type="pres">
      <dgm:prSet presAssocID="{18212CD2-9EA0-45D0-942E-F54E2520C999}" presName="sibTrans" presStyleCnt="0"/>
      <dgm:spPr/>
    </dgm:pt>
    <dgm:pt modelId="{98865BA2-B444-4F37-89FE-EFF4DCE85F7C}" type="pres">
      <dgm:prSet presAssocID="{17052952-597C-4E76-9838-8A411899419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6CC6262-7B5C-48D6-BBC9-7FC62D692112}" type="pres">
      <dgm:prSet presAssocID="{367E439E-5A5A-4825-BC45-F254D8BB0DF0}" presName="sibTrans" presStyleCnt="0"/>
      <dgm:spPr/>
    </dgm:pt>
    <dgm:pt modelId="{A66E4C79-A9EE-46F3-92D4-402B56415469}" type="pres">
      <dgm:prSet presAssocID="{089ACEA5-3A0F-47E2-A23B-D24B2F0ED186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7DE3DDF-609C-454E-A1C3-3F9F6D8B37AC}" type="pres">
      <dgm:prSet presAssocID="{92C2B2F8-1BF3-4809-A80E-0370DCD6F3BA}" presName="sibTrans" presStyleCnt="0"/>
      <dgm:spPr/>
    </dgm:pt>
    <dgm:pt modelId="{CBBD6A42-AADD-4523-8B63-7A7130E89E39}" type="pres">
      <dgm:prSet presAssocID="{E3DF1A7E-FCA4-475B-A1FA-0131BD7ECBE5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4230F45-0DCF-419C-9BF2-04279D13A8EC}" srcId="{A74D1AA9-F79F-40BD-9040-9CE9C702D469}" destId="{E3DF1A7E-FCA4-475B-A1FA-0131BD7ECBE5}" srcOrd="3" destOrd="0" parTransId="{744870AF-065A-4F64-8AEB-881144F564D8}" sibTransId="{BD377D39-3D58-4E7B-A55D-AA60CA31F90A}"/>
    <dgm:cxn modelId="{E44CFD62-596B-407D-809D-D7B0DA00B101}" srcId="{A74D1AA9-F79F-40BD-9040-9CE9C702D469}" destId="{089ACEA5-3A0F-47E2-A23B-D24B2F0ED186}" srcOrd="2" destOrd="0" parTransId="{6D4A4964-4C6A-4E9D-8496-26CC5D453510}" sibTransId="{92C2B2F8-1BF3-4809-A80E-0370DCD6F3BA}"/>
    <dgm:cxn modelId="{6BD82624-297A-447D-A874-C509A2CD6ABF}" type="presOf" srcId="{417274E6-4554-48D6-8BEB-2AE7B081E519}" destId="{D81F2D47-19A8-45AA-B247-BFA3A2FF3F74}" srcOrd="0" destOrd="0" presId="urn:microsoft.com/office/officeart/2005/8/layout/default"/>
    <dgm:cxn modelId="{B6FFF912-6B5E-4B0F-9A95-73B635002BAC}" type="presOf" srcId="{089ACEA5-3A0F-47E2-A23B-D24B2F0ED186}" destId="{A66E4C79-A9EE-46F3-92D4-402B56415469}" srcOrd="0" destOrd="0" presId="urn:microsoft.com/office/officeart/2005/8/layout/default"/>
    <dgm:cxn modelId="{715571A2-52D3-40A4-8777-0D343CBD6B63}" srcId="{A74D1AA9-F79F-40BD-9040-9CE9C702D469}" destId="{417274E6-4554-48D6-8BEB-2AE7B081E519}" srcOrd="0" destOrd="0" parTransId="{955676D3-B461-4C4F-BD08-C34E1E2BF956}" sibTransId="{18212CD2-9EA0-45D0-942E-F54E2520C999}"/>
    <dgm:cxn modelId="{7448E876-7DBE-487D-875E-6E3B650AA43A}" srcId="{A74D1AA9-F79F-40BD-9040-9CE9C702D469}" destId="{17052952-597C-4E76-9838-8A4118994197}" srcOrd="1" destOrd="0" parTransId="{C01A47AD-E6E3-4F99-BADE-AAC553EA0D42}" sibTransId="{367E439E-5A5A-4825-BC45-F254D8BB0DF0}"/>
    <dgm:cxn modelId="{63D8C2E0-F438-464A-94F8-BF8CCDE2ADF6}" type="presOf" srcId="{17052952-597C-4E76-9838-8A4118994197}" destId="{98865BA2-B444-4F37-89FE-EFF4DCE85F7C}" srcOrd="0" destOrd="0" presId="urn:microsoft.com/office/officeart/2005/8/layout/default"/>
    <dgm:cxn modelId="{D0CD9F3E-7236-4947-AA2F-D7C6CB091FD7}" type="presOf" srcId="{A74D1AA9-F79F-40BD-9040-9CE9C702D469}" destId="{8DA5EC63-B55A-4AAB-8F97-FEB7254D7A51}" srcOrd="0" destOrd="0" presId="urn:microsoft.com/office/officeart/2005/8/layout/default"/>
    <dgm:cxn modelId="{1F78785B-F7B8-4701-B53F-CFEA3E722BB6}" type="presOf" srcId="{E3DF1A7E-FCA4-475B-A1FA-0131BD7ECBE5}" destId="{CBBD6A42-AADD-4523-8B63-7A7130E89E39}" srcOrd="0" destOrd="0" presId="urn:microsoft.com/office/officeart/2005/8/layout/default"/>
    <dgm:cxn modelId="{B8422E27-4845-4030-A301-E4F30DB3B073}" type="presParOf" srcId="{8DA5EC63-B55A-4AAB-8F97-FEB7254D7A51}" destId="{D81F2D47-19A8-45AA-B247-BFA3A2FF3F74}" srcOrd="0" destOrd="0" presId="urn:microsoft.com/office/officeart/2005/8/layout/default"/>
    <dgm:cxn modelId="{479DABF1-883A-4244-A392-639B474F3F65}" type="presParOf" srcId="{8DA5EC63-B55A-4AAB-8F97-FEB7254D7A51}" destId="{DEBAE0BB-F79E-4FAE-B308-C60E41763B2A}" srcOrd="1" destOrd="0" presId="urn:microsoft.com/office/officeart/2005/8/layout/default"/>
    <dgm:cxn modelId="{1C651B38-F891-4E96-85FD-5915DC6016C0}" type="presParOf" srcId="{8DA5EC63-B55A-4AAB-8F97-FEB7254D7A51}" destId="{98865BA2-B444-4F37-89FE-EFF4DCE85F7C}" srcOrd="2" destOrd="0" presId="urn:microsoft.com/office/officeart/2005/8/layout/default"/>
    <dgm:cxn modelId="{674C1351-AA60-4B0A-B744-7B66DAA5B5AA}" type="presParOf" srcId="{8DA5EC63-B55A-4AAB-8F97-FEB7254D7A51}" destId="{06CC6262-7B5C-48D6-BBC9-7FC62D692112}" srcOrd="3" destOrd="0" presId="urn:microsoft.com/office/officeart/2005/8/layout/default"/>
    <dgm:cxn modelId="{63EED3F6-29DF-42C2-9BC4-E38B868BEC3E}" type="presParOf" srcId="{8DA5EC63-B55A-4AAB-8F97-FEB7254D7A51}" destId="{A66E4C79-A9EE-46F3-92D4-402B56415469}" srcOrd="4" destOrd="0" presId="urn:microsoft.com/office/officeart/2005/8/layout/default"/>
    <dgm:cxn modelId="{8E9FA590-9AD0-44AA-9D19-83D82BC1FE3C}" type="presParOf" srcId="{8DA5EC63-B55A-4AAB-8F97-FEB7254D7A51}" destId="{67DE3DDF-609C-454E-A1C3-3F9F6D8B37AC}" srcOrd="5" destOrd="0" presId="urn:microsoft.com/office/officeart/2005/8/layout/default"/>
    <dgm:cxn modelId="{F128AA30-7ADC-47EA-B15E-70833736702E}" type="presParOf" srcId="{8DA5EC63-B55A-4AAB-8F97-FEB7254D7A51}" destId="{CBBD6A42-AADD-4523-8B63-7A7130E89E39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4D1AA9-F79F-40BD-9040-9CE9C702D46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17274E6-4554-48D6-8BEB-2AE7B081E519}">
      <dgm:prSet phldrT="[Text]"/>
      <dgm:spPr/>
      <dgm:t>
        <a:bodyPr/>
        <a:lstStyle/>
        <a:p>
          <a:r>
            <a:rPr lang="en-IN" b="0" i="0" dirty="0" smtClean="0"/>
            <a:t>EMPLOYEE WELLNESS AND ENGAGEMENT</a:t>
          </a:r>
          <a:endParaRPr lang="en-US" dirty="0"/>
        </a:p>
      </dgm:t>
    </dgm:pt>
    <dgm:pt modelId="{955676D3-B461-4C4F-BD08-C34E1E2BF956}" type="parTrans" cxnId="{715571A2-52D3-40A4-8777-0D343CBD6B63}">
      <dgm:prSet/>
      <dgm:spPr/>
      <dgm:t>
        <a:bodyPr/>
        <a:lstStyle/>
        <a:p>
          <a:endParaRPr lang="en-US"/>
        </a:p>
      </dgm:t>
    </dgm:pt>
    <dgm:pt modelId="{18212CD2-9EA0-45D0-942E-F54E2520C999}" type="sibTrans" cxnId="{715571A2-52D3-40A4-8777-0D343CBD6B63}">
      <dgm:prSet/>
      <dgm:spPr/>
      <dgm:t>
        <a:bodyPr/>
        <a:lstStyle/>
        <a:p>
          <a:endParaRPr lang="en-US"/>
        </a:p>
      </dgm:t>
    </dgm:pt>
    <dgm:pt modelId="{17052952-597C-4E76-9838-8A4118994197}">
      <dgm:prSet phldrT="[Text]"/>
      <dgm:spPr/>
      <dgm:t>
        <a:bodyPr/>
        <a:lstStyle/>
        <a:p>
          <a:r>
            <a:rPr lang="en-IN" b="0" i="0" dirty="0" smtClean="0"/>
            <a:t>DIVERSITY AND INCLUSION INITIATIVES</a:t>
          </a:r>
          <a:endParaRPr lang="en-US" dirty="0"/>
        </a:p>
      </dgm:t>
    </dgm:pt>
    <dgm:pt modelId="{C01A47AD-E6E3-4F99-BADE-AAC553EA0D42}" type="parTrans" cxnId="{7448E876-7DBE-487D-875E-6E3B650AA43A}">
      <dgm:prSet/>
      <dgm:spPr/>
      <dgm:t>
        <a:bodyPr/>
        <a:lstStyle/>
        <a:p>
          <a:endParaRPr lang="en-US"/>
        </a:p>
      </dgm:t>
    </dgm:pt>
    <dgm:pt modelId="{367E439E-5A5A-4825-BC45-F254D8BB0DF0}" type="sibTrans" cxnId="{7448E876-7DBE-487D-875E-6E3B650AA43A}">
      <dgm:prSet/>
      <dgm:spPr/>
      <dgm:t>
        <a:bodyPr/>
        <a:lstStyle/>
        <a:p>
          <a:endParaRPr lang="en-US"/>
        </a:p>
      </dgm:t>
    </dgm:pt>
    <dgm:pt modelId="{089ACEA5-3A0F-47E2-A23B-D24B2F0ED186}">
      <dgm:prSet phldrT="[Text]"/>
      <dgm:spPr/>
      <dgm:t>
        <a:bodyPr/>
        <a:lstStyle/>
        <a:p>
          <a:r>
            <a:rPr lang="en-IN" b="0" i="0" dirty="0" smtClean="0"/>
            <a:t>WORKFORCE PLANNING</a:t>
          </a:r>
          <a:endParaRPr lang="en-US" dirty="0"/>
        </a:p>
      </dgm:t>
    </dgm:pt>
    <dgm:pt modelId="{6D4A4964-4C6A-4E9D-8496-26CC5D453510}" type="parTrans" cxnId="{E44CFD62-596B-407D-809D-D7B0DA00B101}">
      <dgm:prSet/>
      <dgm:spPr/>
      <dgm:t>
        <a:bodyPr/>
        <a:lstStyle/>
        <a:p>
          <a:endParaRPr lang="en-US"/>
        </a:p>
      </dgm:t>
    </dgm:pt>
    <dgm:pt modelId="{92C2B2F8-1BF3-4809-A80E-0370DCD6F3BA}" type="sibTrans" cxnId="{E44CFD62-596B-407D-809D-D7B0DA00B101}">
      <dgm:prSet/>
      <dgm:spPr/>
      <dgm:t>
        <a:bodyPr/>
        <a:lstStyle/>
        <a:p>
          <a:endParaRPr lang="en-US"/>
        </a:p>
      </dgm:t>
    </dgm:pt>
    <dgm:pt modelId="{E3DF1A7E-FCA4-475B-A1FA-0131BD7ECBE5}">
      <dgm:prSet phldrT="[Text]"/>
      <dgm:spPr/>
      <dgm:t>
        <a:bodyPr/>
        <a:lstStyle/>
        <a:p>
          <a:r>
            <a:rPr lang="en-IN" b="0" i="0" dirty="0" smtClean="0"/>
            <a:t>PROFESSIONAL DEVELOPMENT</a:t>
          </a:r>
          <a:endParaRPr lang="en-US" dirty="0"/>
        </a:p>
      </dgm:t>
    </dgm:pt>
    <dgm:pt modelId="{744870AF-065A-4F64-8AEB-881144F564D8}" type="parTrans" cxnId="{04230F45-0DCF-419C-9BF2-04279D13A8EC}">
      <dgm:prSet/>
      <dgm:spPr/>
      <dgm:t>
        <a:bodyPr/>
        <a:lstStyle/>
        <a:p>
          <a:endParaRPr lang="en-US"/>
        </a:p>
      </dgm:t>
    </dgm:pt>
    <dgm:pt modelId="{BD377D39-3D58-4E7B-A55D-AA60CA31F90A}" type="sibTrans" cxnId="{04230F45-0DCF-419C-9BF2-04279D13A8EC}">
      <dgm:prSet/>
      <dgm:spPr/>
      <dgm:t>
        <a:bodyPr/>
        <a:lstStyle/>
        <a:p>
          <a:endParaRPr lang="en-US"/>
        </a:p>
      </dgm:t>
    </dgm:pt>
    <dgm:pt modelId="{8DA5EC63-B55A-4AAB-8F97-FEB7254D7A51}" type="pres">
      <dgm:prSet presAssocID="{A74D1AA9-F79F-40BD-9040-9CE9C702D469}" presName="diagram" presStyleCnt="0">
        <dgm:presLayoutVars>
          <dgm:dir/>
          <dgm:resizeHandles val="exact"/>
        </dgm:presLayoutVars>
      </dgm:prSet>
      <dgm:spPr/>
    </dgm:pt>
    <dgm:pt modelId="{D81F2D47-19A8-45AA-B247-BFA3A2FF3F74}" type="pres">
      <dgm:prSet presAssocID="{417274E6-4554-48D6-8BEB-2AE7B081E519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BAE0BB-F79E-4FAE-B308-C60E41763B2A}" type="pres">
      <dgm:prSet presAssocID="{18212CD2-9EA0-45D0-942E-F54E2520C999}" presName="sibTrans" presStyleCnt="0"/>
      <dgm:spPr/>
    </dgm:pt>
    <dgm:pt modelId="{98865BA2-B444-4F37-89FE-EFF4DCE85F7C}" type="pres">
      <dgm:prSet presAssocID="{17052952-597C-4E76-9838-8A411899419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6CC6262-7B5C-48D6-BBC9-7FC62D692112}" type="pres">
      <dgm:prSet presAssocID="{367E439E-5A5A-4825-BC45-F254D8BB0DF0}" presName="sibTrans" presStyleCnt="0"/>
      <dgm:spPr/>
    </dgm:pt>
    <dgm:pt modelId="{A66E4C79-A9EE-46F3-92D4-402B56415469}" type="pres">
      <dgm:prSet presAssocID="{089ACEA5-3A0F-47E2-A23B-D24B2F0ED186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7DE3DDF-609C-454E-A1C3-3F9F6D8B37AC}" type="pres">
      <dgm:prSet presAssocID="{92C2B2F8-1BF3-4809-A80E-0370DCD6F3BA}" presName="sibTrans" presStyleCnt="0"/>
      <dgm:spPr/>
    </dgm:pt>
    <dgm:pt modelId="{CBBD6A42-AADD-4523-8B63-7A7130E89E39}" type="pres">
      <dgm:prSet presAssocID="{E3DF1A7E-FCA4-475B-A1FA-0131BD7ECBE5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6FFF912-6B5E-4B0F-9A95-73B635002BAC}" type="presOf" srcId="{089ACEA5-3A0F-47E2-A23B-D24B2F0ED186}" destId="{A66E4C79-A9EE-46F3-92D4-402B56415469}" srcOrd="0" destOrd="0" presId="urn:microsoft.com/office/officeart/2005/8/layout/default"/>
    <dgm:cxn modelId="{7448E876-7DBE-487D-875E-6E3B650AA43A}" srcId="{A74D1AA9-F79F-40BD-9040-9CE9C702D469}" destId="{17052952-597C-4E76-9838-8A4118994197}" srcOrd="1" destOrd="0" parTransId="{C01A47AD-E6E3-4F99-BADE-AAC553EA0D42}" sibTransId="{367E439E-5A5A-4825-BC45-F254D8BB0DF0}"/>
    <dgm:cxn modelId="{1F78785B-F7B8-4701-B53F-CFEA3E722BB6}" type="presOf" srcId="{E3DF1A7E-FCA4-475B-A1FA-0131BD7ECBE5}" destId="{CBBD6A42-AADD-4523-8B63-7A7130E89E39}" srcOrd="0" destOrd="0" presId="urn:microsoft.com/office/officeart/2005/8/layout/default"/>
    <dgm:cxn modelId="{715571A2-52D3-40A4-8777-0D343CBD6B63}" srcId="{A74D1AA9-F79F-40BD-9040-9CE9C702D469}" destId="{417274E6-4554-48D6-8BEB-2AE7B081E519}" srcOrd="0" destOrd="0" parTransId="{955676D3-B461-4C4F-BD08-C34E1E2BF956}" sibTransId="{18212CD2-9EA0-45D0-942E-F54E2520C999}"/>
    <dgm:cxn modelId="{E44CFD62-596B-407D-809D-D7B0DA00B101}" srcId="{A74D1AA9-F79F-40BD-9040-9CE9C702D469}" destId="{089ACEA5-3A0F-47E2-A23B-D24B2F0ED186}" srcOrd="2" destOrd="0" parTransId="{6D4A4964-4C6A-4E9D-8496-26CC5D453510}" sibTransId="{92C2B2F8-1BF3-4809-A80E-0370DCD6F3BA}"/>
    <dgm:cxn modelId="{6BD82624-297A-447D-A874-C509A2CD6ABF}" type="presOf" srcId="{417274E6-4554-48D6-8BEB-2AE7B081E519}" destId="{D81F2D47-19A8-45AA-B247-BFA3A2FF3F74}" srcOrd="0" destOrd="0" presId="urn:microsoft.com/office/officeart/2005/8/layout/default"/>
    <dgm:cxn modelId="{04230F45-0DCF-419C-9BF2-04279D13A8EC}" srcId="{A74D1AA9-F79F-40BD-9040-9CE9C702D469}" destId="{E3DF1A7E-FCA4-475B-A1FA-0131BD7ECBE5}" srcOrd="3" destOrd="0" parTransId="{744870AF-065A-4F64-8AEB-881144F564D8}" sibTransId="{BD377D39-3D58-4E7B-A55D-AA60CA31F90A}"/>
    <dgm:cxn modelId="{63D8C2E0-F438-464A-94F8-BF8CCDE2ADF6}" type="presOf" srcId="{17052952-597C-4E76-9838-8A4118994197}" destId="{98865BA2-B444-4F37-89FE-EFF4DCE85F7C}" srcOrd="0" destOrd="0" presId="urn:microsoft.com/office/officeart/2005/8/layout/default"/>
    <dgm:cxn modelId="{D0CD9F3E-7236-4947-AA2F-D7C6CB091FD7}" type="presOf" srcId="{A74D1AA9-F79F-40BD-9040-9CE9C702D469}" destId="{8DA5EC63-B55A-4AAB-8F97-FEB7254D7A51}" srcOrd="0" destOrd="0" presId="urn:microsoft.com/office/officeart/2005/8/layout/default"/>
    <dgm:cxn modelId="{B8422E27-4845-4030-A301-E4F30DB3B073}" type="presParOf" srcId="{8DA5EC63-B55A-4AAB-8F97-FEB7254D7A51}" destId="{D81F2D47-19A8-45AA-B247-BFA3A2FF3F74}" srcOrd="0" destOrd="0" presId="urn:microsoft.com/office/officeart/2005/8/layout/default"/>
    <dgm:cxn modelId="{479DABF1-883A-4244-A392-639B474F3F65}" type="presParOf" srcId="{8DA5EC63-B55A-4AAB-8F97-FEB7254D7A51}" destId="{DEBAE0BB-F79E-4FAE-B308-C60E41763B2A}" srcOrd="1" destOrd="0" presId="urn:microsoft.com/office/officeart/2005/8/layout/default"/>
    <dgm:cxn modelId="{1C651B38-F891-4E96-85FD-5915DC6016C0}" type="presParOf" srcId="{8DA5EC63-B55A-4AAB-8F97-FEB7254D7A51}" destId="{98865BA2-B444-4F37-89FE-EFF4DCE85F7C}" srcOrd="2" destOrd="0" presId="urn:microsoft.com/office/officeart/2005/8/layout/default"/>
    <dgm:cxn modelId="{674C1351-AA60-4B0A-B744-7B66DAA5B5AA}" type="presParOf" srcId="{8DA5EC63-B55A-4AAB-8F97-FEB7254D7A51}" destId="{06CC6262-7B5C-48D6-BBC9-7FC62D692112}" srcOrd="3" destOrd="0" presId="urn:microsoft.com/office/officeart/2005/8/layout/default"/>
    <dgm:cxn modelId="{63EED3F6-29DF-42C2-9BC4-E38B868BEC3E}" type="presParOf" srcId="{8DA5EC63-B55A-4AAB-8F97-FEB7254D7A51}" destId="{A66E4C79-A9EE-46F3-92D4-402B56415469}" srcOrd="4" destOrd="0" presId="urn:microsoft.com/office/officeart/2005/8/layout/default"/>
    <dgm:cxn modelId="{8E9FA590-9AD0-44AA-9D19-83D82BC1FE3C}" type="presParOf" srcId="{8DA5EC63-B55A-4AAB-8F97-FEB7254D7A51}" destId="{67DE3DDF-609C-454E-A1C3-3F9F6D8B37AC}" srcOrd="5" destOrd="0" presId="urn:microsoft.com/office/officeart/2005/8/layout/default"/>
    <dgm:cxn modelId="{F128AA30-7ADC-47EA-B15E-70833736702E}" type="presParOf" srcId="{8DA5EC63-B55A-4AAB-8F97-FEB7254D7A51}" destId="{CBBD6A42-AADD-4523-8B63-7A7130E89E39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1F2D47-19A8-45AA-B247-BFA3A2FF3F74}">
      <dsp:nvSpPr>
        <dsp:cNvPr id="0" name=""/>
        <dsp:cNvSpPr/>
      </dsp:nvSpPr>
      <dsp:spPr>
        <a:xfrm>
          <a:off x="180181" y="264"/>
          <a:ext cx="3698874" cy="22193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300" kern="1200" dirty="0" smtClean="0"/>
            <a:t>TALENT ACQUISITION </a:t>
          </a:r>
          <a:endParaRPr lang="en-US" sz="4300" kern="1200" dirty="0"/>
        </a:p>
      </dsp:txBody>
      <dsp:txXfrm>
        <a:off x="180181" y="264"/>
        <a:ext cx="3698874" cy="2219325"/>
      </dsp:txXfrm>
    </dsp:sp>
    <dsp:sp modelId="{98865BA2-B444-4F37-89FE-EFF4DCE85F7C}">
      <dsp:nvSpPr>
        <dsp:cNvPr id="0" name=""/>
        <dsp:cNvSpPr/>
      </dsp:nvSpPr>
      <dsp:spPr>
        <a:xfrm>
          <a:off x="4248943" y="264"/>
          <a:ext cx="3698874" cy="22193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300" kern="1200" dirty="0" smtClean="0"/>
            <a:t>EMPLOYEE DEVELOPMENT </a:t>
          </a:r>
          <a:endParaRPr lang="en-US" sz="4300" kern="1200" dirty="0"/>
        </a:p>
      </dsp:txBody>
      <dsp:txXfrm>
        <a:off x="4248943" y="264"/>
        <a:ext cx="3698874" cy="2219325"/>
      </dsp:txXfrm>
    </dsp:sp>
    <dsp:sp modelId="{A66E4C79-A9EE-46F3-92D4-402B56415469}">
      <dsp:nvSpPr>
        <dsp:cNvPr id="0" name=""/>
        <dsp:cNvSpPr/>
      </dsp:nvSpPr>
      <dsp:spPr>
        <a:xfrm>
          <a:off x="180181" y="2589477"/>
          <a:ext cx="3698874" cy="22193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300" kern="1200" dirty="0" smtClean="0"/>
            <a:t>WELLNESS PROGRAMS</a:t>
          </a:r>
          <a:endParaRPr lang="en-US" sz="4300" kern="1200" dirty="0"/>
        </a:p>
      </dsp:txBody>
      <dsp:txXfrm>
        <a:off x="180181" y="2589477"/>
        <a:ext cx="3698874" cy="2219325"/>
      </dsp:txXfrm>
    </dsp:sp>
    <dsp:sp modelId="{CBBD6A42-AADD-4523-8B63-7A7130E89E39}">
      <dsp:nvSpPr>
        <dsp:cNvPr id="0" name=""/>
        <dsp:cNvSpPr/>
      </dsp:nvSpPr>
      <dsp:spPr>
        <a:xfrm>
          <a:off x="4248943" y="2589477"/>
          <a:ext cx="3698874" cy="22193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300" kern="1200" dirty="0" smtClean="0"/>
            <a:t>DATA-DRIVEN DECISION MAKING</a:t>
          </a:r>
          <a:endParaRPr lang="en-US" sz="4300" kern="1200" dirty="0"/>
        </a:p>
      </dsp:txBody>
      <dsp:txXfrm>
        <a:off x="4248943" y="2589477"/>
        <a:ext cx="3698874" cy="22193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1F2D47-19A8-45AA-B247-BFA3A2FF3F74}">
      <dsp:nvSpPr>
        <dsp:cNvPr id="0" name=""/>
        <dsp:cNvSpPr/>
      </dsp:nvSpPr>
      <dsp:spPr>
        <a:xfrm>
          <a:off x="180181" y="264"/>
          <a:ext cx="3698874" cy="22193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4100" b="0" i="0" kern="1200" dirty="0" smtClean="0"/>
            <a:t>EMPLOYEE WELLNESS AND ENGAGEMENT</a:t>
          </a:r>
          <a:endParaRPr lang="en-US" sz="4100" kern="1200" dirty="0"/>
        </a:p>
      </dsp:txBody>
      <dsp:txXfrm>
        <a:off x="180181" y="264"/>
        <a:ext cx="3698874" cy="2219325"/>
      </dsp:txXfrm>
    </dsp:sp>
    <dsp:sp modelId="{98865BA2-B444-4F37-89FE-EFF4DCE85F7C}">
      <dsp:nvSpPr>
        <dsp:cNvPr id="0" name=""/>
        <dsp:cNvSpPr/>
      </dsp:nvSpPr>
      <dsp:spPr>
        <a:xfrm>
          <a:off x="4248943" y="264"/>
          <a:ext cx="3698874" cy="22193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4100" b="0" i="0" kern="1200" dirty="0" smtClean="0"/>
            <a:t>DIVERSITY AND INCLUSION INITIATIVES</a:t>
          </a:r>
          <a:endParaRPr lang="en-US" sz="4100" kern="1200" dirty="0"/>
        </a:p>
      </dsp:txBody>
      <dsp:txXfrm>
        <a:off x="4248943" y="264"/>
        <a:ext cx="3698874" cy="2219325"/>
      </dsp:txXfrm>
    </dsp:sp>
    <dsp:sp modelId="{A66E4C79-A9EE-46F3-92D4-402B56415469}">
      <dsp:nvSpPr>
        <dsp:cNvPr id="0" name=""/>
        <dsp:cNvSpPr/>
      </dsp:nvSpPr>
      <dsp:spPr>
        <a:xfrm>
          <a:off x="180181" y="2589477"/>
          <a:ext cx="3698874" cy="22193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4100" b="0" i="0" kern="1200" dirty="0" smtClean="0"/>
            <a:t>WORKFORCE PLANNING</a:t>
          </a:r>
          <a:endParaRPr lang="en-US" sz="4100" kern="1200" dirty="0"/>
        </a:p>
      </dsp:txBody>
      <dsp:txXfrm>
        <a:off x="180181" y="2589477"/>
        <a:ext cx="3698874" cy="2219325"/>
      </dsp:txXfrm>
    </dsp:sp>
    <dsp:sp modelId="{CBBD6A42-AADD-4523-8B63-7A7130E89E39}">
      <dsp:nvSpPr>
        <dsp:cNvPr id="0" name=""/>
        <dsp:cNvSpPr/>
      </dsp:nvSpPr>
      <dsp:spPr>
        <a:xfrm>
          <a:off x="4248943" y="2589477"/>
          <a:ext cx="3698874" cy="22193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4100" b="0" i="0" kern="1200" dirty="0" smtClean="0"/>
            <a:t>PROFESSIONAL DEVELOPMENT</a:t>
          </a:r>
          <a:endParaRPr lang="en-US" sz="4100" kern="1200" dirty="0"/>
        </a:p>
      </dsp:txBody>
      <dsp:txXfrm>
        <a:off x="4248943" y="2589477"/>
        <a:ext cx="3698874" cy="2219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FA9168-1AA0-4330-93C8-8A2BC786DAA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5761D6-F269-4E92-99D5-40AC843D869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8C0DD2-AAFF-40FB-B1D5-B76D6B9F63F5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2D8426-202C-4385-BEF1-8D0C15BC743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F91F5F-CE2D-4C59-9BE8-D5C9660BC83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82E420-31C0-4FAB-9C47-370244A3A0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3939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EAA7A3-4278-43C6-8774-F62FA0274339}" type="datetimeFigureOut">
              <a:rPr lang="en-US" smtClean="0"/>
              <a:t>7/11/2023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BDF500-FE05-4D50-AB42-37EDEB80A66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920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66436"/>
      </p:ext>
    </p:extLst>
  </p:cSld>
  <p:clrMapOvr>
    <a:masterClrMapping/>
  </p:clrMapOvr>
  <p:hf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46671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337472"/>
      </p:ext>
    </p:extLst>
  </p:cSld>
  <p:clrMapOvr>
    <a:masterClrMapping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8679243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1933805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161256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803901"/>
      </p:ext>
    </p:extLst>
  </p:cSld>
  <p:clrMapOvr>
    <a:masterClrMapping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012476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028901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205923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913976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1744892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916769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8273526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611637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51179"/>
      </p:ext>
    </p:extLst>
  </p:cSld>
  <p:clrMapOvr>
    <a:masterClrMapping/>
  </p:clrMapOvr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7746516"/>
      </p:ext>
    </p:extLst>
  </p:cSld>
  <p:clrMapOvr>
    <a:masterClrMapping/>
  </p:clrMapOvr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00582"/>
            <a:ext cx="8807116" cy="915873"/>
          </a:xfrm>
        </p:spPr>
        <p:txBody>
          <a:bodyPr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949257"/>
            <a:ext cx="9144000" cy="601840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03798-9F8A-4555-A128-691FDFB38DA9}" type="datetime1">
              <a:rPr lang="en-US" noProof="0" smtClean="0"/>
              <a:t>7/11/2023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878000"/>
            <a:ext cx="144000" cy="19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79420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F632EEF-732A-4DE7-BC5A-A86C31DB6F5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C54CE062-7CDB-4AB7-B86E-461B22E7F45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6048" y="1013969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634356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700327"/>
            <a:ext cx="4143555" cy="1536580"/>
          </a:xfrm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  <a:tileRect/>
                </a:gradFill>
              </a:defRPr>
            </a:lvl1pPr>
          </a:lstStyle>
          <a:p>
            <a:r>
              <a:rPr lang="en-US" dirty="0"/>
              <a:t>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4145" y="2138878"/>
            <a:ext cx="4361941" cy="31229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865D4-BE98-46E3-A6B7-4F34A5E5D254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941196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313915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279799"/>
            <a:ext cx="4143555" cy="692595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70163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98820" y="4537309"/>
            <a:ext cx="9384760" cy="915873"/>
          </a:xfrm>
        </p:spPr>
        <p:txBody>
          <a:bodyPr anchor="b">
            <a:normAutofit/>
          </a:bodyPr>
          <a:lstStyle>
            <a:lvl1pPr>
              <a:defRPr sz="400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SECTION DIVIDER SLIDE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ABAA4CC-3D2B-49F9-B077-001CA4738B89}"/>
              </a:ext>
            </a:extLst>
          </p:cNvPr>
          <p:cNvSpPr/>
          <p:nvPr userDrawn="1"/>
        </p:nvSpPr>
        <p:spPr>
          <a:xfrm>
            <a:off x="0" y="0"/>
            <a:ext cx="12192000" cy="4446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453F6-9CD2-44E4-BBC5-2899F0ED8F61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98819" y="6159402"/>
            <a:ext cx="2616158" cy="38420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E2523DB2-F162-4E92-B6E1-B5E87D5D8ACF}"/>
              </a:ext>
            </a:extLst>
          </p:cNvPr>
          <p:cNvSpPr/>
          <p:nvPr userDrawn="1"/>
        </p:nvSpPr>
        <p:spPr>
          <a:xfrm>
            <a:off x="1283369" y="4914000"/>
            <a:ext cx="72000" cy="1944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316CC9B7-E806-4C95-96A5-EEEEBB4E99A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698820" y="5702936"/>
            <a:ext cx="9384760" cy="526936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Subtitle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95F7760-B839-4F89-B618-3371C8B08414}"/>
              </a:ext>
            </a:extLst>
          </p:cNvPr>
          <p:cNvCxnSpPr/>
          <p:nvPr userDrawn="1"/>
        </p:nvCxnSpPr>
        <p:spPr>
          <a:xfrm>
            <a:off x="1838883" y="5560637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80597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7A75830-97F6-4D74-A47F-8CD50EFD373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724195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272009"/>
            <a:ext cx="5157787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BD9244-253B-4F61-9F15-81C783E03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386142"/>
            <a:ext cx="5157787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4744" y="2272009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55260-6F71-4500-AA56-E197C8A5E92E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687289" y="0"/>
            <a:ext cx="72000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50FF488-85D0-4162-BF82-7F9DAA427094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726B73F3-1DAC-413E-B204-D9A6E14725E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8574EA-1B80-4D53-A1C5-929097CBD6A1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DDB37A-C70A-4701-A519-6A882408133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1068863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641224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D988384-E3A4-482D-94EF-A8F8894AA508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6310145" y="3386142"/>
            <a:ext cx="5157787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94270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7FDF157-A493-4A5F-9B08-356A30F203C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2822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AB17F-C031-4630-8FA3-EE6012C20DE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891E214-8AE6-4CA6-B994-7A8BDD0B394C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C95F487E-1B8C-4FBA-95B3-043C11DA1E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B912DCD-5EAD-419F-BF95-02B45172EDB0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659525"/>
            <a:ext cx="12192000" cy="4517136"/>
          </a:xfrm>
          <a:solidFill>
            <a:schemeClr val="bg1">
              <a:alpha val="5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3440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FC33DF7-D0A2-49E4-BF1D-6DC097E62DC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52069"/>
            <a:ext cx="3932237" cy="2390931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WITH</a:t>
            </a:r>
            <a:br>
              <a:rPr lang="en-US" dirty="0"/>
            </a:br>
            <a:r>
              <a:rPr lang="en-US" dirty="0"/>
              <a:t>CAPTION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1566" y="0"/>
            <a:ext cx="5231567" cy="6857999"/>
          </a:xfrm>
          <a:solidFill>
            <a:schemeClr val="bg1">
              <a:alpha val="3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8800" y="328371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DD192-6800-47D0-90F1-7D91FE57976D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687289" y="0"/>
            <a:ext cx="72000" cy="28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068863" y="316976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43ED311-FC15-4C06-8B1C-5C57F3F9A78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40050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07100"/>
            <a:ext cx="4737482" cy="697044"/>
          </a:xfrm>
        </p:spPr>
        <p:txBody>
          <a:bodyPr anchor="b">
            <a:noAutofit/>
          </a:bodyPr>
          <a:lstStyle>
            <a:lvl1pPr>
              <a:defRPr lang="en-US" sz="4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28801" y="26355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57DDE-1A3D-4921-8DA7-F028633C78C6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687289" y="0"/>
            <a:ext cx="72000" cy="115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467663" y="26355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006525" y="26355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928801" y="47467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467663" y="47467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006525" y="47467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928801" y="3059153"/>
            <a:ext cx="3256674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467663" y="3059153"/>
            <a:ext cx="3256674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006525" y="3059153"/>
            <a:ext cx="3256674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928801" y="5170358"/>
            <a:ext cx="3256674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467663" y="5170358"/>
            <a:ext cx="3256674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006525" y="5170358"/>
            <a:ext cx="3256674" cy="49949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77066" y="1757980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512376" y="1757980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047686" y="1757980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77066" y="3890091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512376" y="3890091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047686" y="3890091"/>
            <a:ext cx="867600" cy="868680"/>
          </a:xfrm>
          <a:prstGeom prst="ellipse">
            <a:avLst/>
          </a:prstGeom>
          <a:noFill/>
          <a:ln w="19050"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5962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00332"/>
            <a:ext cx="8807116" cy="915873"/>
          </a:xfrm>
        </p:spPr>
        <p:txBody>
          <a:bodyPr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963075"/>
            <a:ext cx="9144000" cy="601840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C389B-1365-4D57-8640-FE32C76A82BF}" type="datetime1">
              <a:rPr lang="en-US" noProof="0" smtClean="0"/>
              <a:t>7/11/2023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878000"/>
            <a:ext cx="144000" cy="19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808027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F632EEF-732A-4DE7-BC5A-A86C31DB6F5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C54CE062-7CDB-4AB7-B86E-461B22E7F45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6048" y="1006893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64215434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5A1ED5E-125E-4828-9BC6-A73A2C8B88E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318288"/>
            <a:ext cx="8807116" cy="2387600"/>
          </a:xfrm>
        </p:spPr>
        <p:txBody>
          <a:bodyPr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3052756"/>
            <a:ext cx="9144000" cy="1397991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FB3C-F5CB-4FF4-9626-146326B1E467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0"/>
            <a:ext cx="144000" cy="248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289770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172200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5396630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267817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522758"/>
            <a:ext cx="8807116" cy="2387600"/>
          </a:xfrm>
        </p:spPr>
        <p:txBody>
          <a:bodyPr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257226"/>
            <a:ext cx="9144000" cy="1397991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174AC-6E10-46E9-BC4A-4E3A595D534E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3438000"/>
            <a:ext cx="144000" cy="342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10217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1015979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6874461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413986"/>
            <a:ext cx="7107331" cy="1838643"/>
          </a:xfrm>
        </p:spPr>
        <p:txBody>
          <a:bodyPr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4599498"/>
            <a:ext cx="7107331" cy="966857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Lorem Ipsum</a:t>
            </a:r>
            <a:br>
              <a:rPr lang="en-US" noProof="0"/>
            </a:br>
            <a:r>
              <a:rPr lang="en-US" noProof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C6A1-E569-4FC9-9D93-90A846C9C5BB}" type="datetime1">
              <a:rPr lang="en-US" noProof="0" smtClean="0"/>
              <a:t>7/11/2023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2740862"/>
            <a:ext cx="144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4444451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E88EDA-C5A5-4C22-8CE4-5C7FDCF2E859}"/>
              </a:ext>
            </a:extLst>
          </p:cNvPr>
          <p:cNvCxnSpPr>
            <a:cxnSpLocks/>
          </p:cNvCxnSpPr>
          <p:nvPr userDrawn="1"/>
        </p:nvCxnSpPr>
        <p:spPr>
          <a:xfrm flipV="1">
            <a:off x="11077074" y="5622756"/>
            <a:ext cx="0" cy="984222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1B98974C-AC7A-4E66-AE1A-DBA5F1A1D05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5532986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251742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-1"/>
            <a:ext cx="12192000" cy="446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85756"/>
            <a:ext cx="8807116" cy="915873"/>
          </a:xfrm>
        </p:spPr>
        <p:txBody>
          <a:bodyPr anchor="b">
            <a:normAutofit/>
          </a:bodyPr>
          <a:lstStyle>
            <a:lvl1pPr algn="l">
              <a:defRPr sz="5500" b="1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6050473"/>
            <a:ext cx="9144000" cy="601840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FBC92-456B-42A9-BBF5-ADCA2050DDCF}" type="datetime1">
              <a:rPr lang="en-US" noProof="0" smtClean="0"/>
              <a:t>7/11/2023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950000"/>
            <a:ext cx="144000" cy="190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882423"/>
            <a:ext cx="930442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0800000">
            <a:off x="10820400" y="870003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668000" y="1005185"/>
            <a:ext cx="1460500" cy="481013"/>
          </a:xfrm>
        </p:spPr>
        <p:txBody>
          <a:bodyPr/>
          <a:lstStyle>
            <a:lvl1pPr marL="0" indent="0" algn="l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9861559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1" y="458919"/>
            <a:ext cx="9971159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641" y="3775165"/>
            <a:ext cx="9971158" cy="2427923"/>
          </a:xfrm>
        </p:spPr>
        <p:txBody>
          <a:bodyPr>
            <a:normAutofit/>
          </a:bodyPr>
          <a:lstStyle>
            <a:lvl1pPr marL="0" indent="0"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F99D1-A115-46CA-B10A-279193A83BBC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687289" y="0"/>
            <a:ext cx="72000" cy="12710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068863" y="1528464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929641" y="1669110"/>
            <a:ext cx="9971158" cy="692595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98104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1" y="458919"/>
            <a:ext cx="9971159" cy="1325563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641" y="3133484"/>
            <a:ext cx="10515600" cy="242792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buNone/>
              <a:defRPr sz="16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buNone/>
              <a:defRPr sz="14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buNone/>
              <a:defRPr sz="14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E1783-EEF8-44D1-A300-8D20A32BB2D3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687289" y="0"/>
            <a:ext cx="72000" cy="127101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068863" y="1528464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929641" y="1669110"/>
            <a:ext cx="9971158" cy="692595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333310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CF94AF4-4F78-4DA5-8571-FD66FFA6313D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21" y="546844"/>
            <a:ext cx="8997738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CONTENT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520" y="3581731"/>
            <a:ext cx="8997737" cy="2230464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C37E-76B3-4A0D-BCD1-C5A52A858D66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90400" y="6159402"/>
            <a:ext cx="2788169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8" y="244717"/>
            <a:ext cx="72000" cy="10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2" y="161638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20" y="1757035"/>
            <a:ext cx="8997737" cy="692595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0938200" y="1341281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1016" y="1377655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80265F1-E793-484F-ADC9-31450ADF8B0E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668826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443655"/>
            <a:ext cx="4143555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8B931-E896-4471-A71A-819D3B68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1409" y="2588054"/>
            <a:ext cx="5228216" cy="31229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600" i="0">
                <a:solidFill>
                  <a:schemeClr val="bg1"/>
                </a:solidFill>
              </a:defRPr>
            </a:lvl1pPr>
            <a:lvl2pPr marL="457200" indent="0">
              <a:buNone/>
              <a:defRPr sz="1800" i="1">
                <a:solidFill>
                  <a:schemeClr val="bg1"/>
                </a:solidFill>
              </a:defRPr>
            </a:lvl2pPr>
            <a:lvl3pPr marL="914400" indent="0">
              <a:buNone/>
              <a:defRPr sz="1600" i="1">
                <a:solidFill>
                  <a:schemeClr val="bg1"/>
                </a:solidFill>
              </a:defRPr>
            </a:lvl3pPr>
            <a:lvl4pPr marL="1371600" indent="0">
              <a:buNone/>
              <a:defRPr sz="1400" i="1">
                <a:solidFill>
                  <a:schemeClr val="bg1"/>
                </a:solidFill>
              </a:defRPr>
            </a:lvl4pPr>
            <a:lvl5pPr marL="1828800" indent="0">
              <a:buNone/>
              <a:defRPr sz="1400" i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2C234-967A-4CF5-82BF-1AF9EBDCBA35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684524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2882481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023127"/>
            <a:ext cx="4143555" cy="692595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63811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2864D1B-05AA-49BC-BA1A-52FAC02DA9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2316701"/>
            <a:ext cx="10515600" cy="1500187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8800" y="4083026"/>
            <a:ext cx="10515600" cy="770328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060C0-AC53-4D64-ABD7-4A55C0A77859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900A71E-3FCF-4E9F-9CE1-57411851763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687289" y="0"/>
            <a:ext cx="72000" cy="367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1068863" y="3940727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65400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2864D1B-05AA-49BC-BA1A-52FAC02DA9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2781919"/>
            <a:ext cx="10515600" cy="1500187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8800" y="4548244"/>
            <a:ext cx="10515600" cy="770328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BC66F-F4C2-4254-902A-540C5FFDD766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28800" y="6159402"/>
            <a:ext cx="2919886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687289" y="3186000"/>
            <a:ext cx="72000" cy="367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1068863" y="4405945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B5B0FB-5693-42A3-BD99-CA01387F8DF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19562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37245BE-F984-498B-9CBB-C4DDD775060D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4F6DA-C141-44B8-A3D2-B717A87A83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20" y="2316701"/>
            <a:ext cx="9556063" cy="1500187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DD7E2-5C7F-4027-B814-C7CC0E8D95A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27520" y="4083026"/>
            <a:ext cx="9556064" cy="770328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02D73-8A0A-45AB-A4F6-F8D00BF25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19AD0-5F22-4AC8-A079-4E7FF62CE0BA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BD5BA-639F-449E-A055-BE79772AE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626F1-D33A-4FC7-A75F-B53331D9D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CAE552-11D7-45BF-8B66-071AE054F7B4}"/>
              </a:ext>
            </a:extLst>
          </p:cNvPr>
          <p:cNvSpPr/>
          <p:nvPr userDrawn="1"/>
        </p:nvSpPr>
        <p:spPr>
          <a:xfrm>
            <a:off x="1285167" y="255684"/>
            <a:ext cx="72000" cy="34119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4F7723-8043-4A0B-B2AB-BCF5A44ED246}"/>
              </a:ext>
            </a:extLst>
          </p:cNvPr>
          <p:cNvCxnSpPr/>
          <p:nvPr userDrawn="1"/>
        </p:nvCxnSpPr>
        <p:spPr>
          <a:xfrm>
            <a:off x="1666742" y="3940727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E0C289-2BC1-4B83-96F5-C1B9E010D027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5F65E082-5015-4DA2-9655-AE200511FDB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2539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A8760C4-08C1-4929-A6AE-568F6788388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69AE345-7CB6-4F86-99E6-C8B881714A2B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774018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443655"/>
            <a:ext cx="4143555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FA05-2726-422B-A595-CD6EE4C03A22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684524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2882481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023127"/>
            <a:ext cx="4143555" cy="692595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99057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1700327"/>
            <a:ext cx="4143555" cy="1536580"/>
          </a:xfrm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  <a:tileRect/>
                </a:gradFill>
              </a:defRPr>
            </a:lvl1pPr>
          </a:lstStyle>
          <a:p>
            <a:r>
              <a:rPr lang="en-US" dirty="0"/>
              <a:t>SECTION</a:t>
            </a:r>
            <a:br>
              <a:rPr lang="en-US" dirty="0"/>
            </a:br>
            <a:r>
              <a:rPr lang="en-US" dirty="0"/>
              <a:t>DIVIDER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DC830-91D4-4D76-B486-41F29E6EE30C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1941196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4D4EAA8-8E55-45C3-BD00-531D549BB77D}"/>
              </a:ext>
            </a:extLst>
          </p:cNvPr>
          <p:cNvCxnSpPr/>
          <p:nvPr userDrawn="1"/>
        </p:nvCxnSpPr>
        <p:spPr>
          <a:xfrm>
            <a:off x="1666741" y="313915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>
            <a:extLst>
              <a:ext uri="{FF2B5EF4-FFF2-40B4-BE49-F238E27FC236}">
                <a16:creationId xmlns:a16="http://schemas.microsoft.com/office/drawing/2014/main" id="{126D1C29-9D03-4CB6-B17E-D7DC93295F21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527519" y="3279799"/>
            <a:ext cx="4143555" cy="692595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Slide Subtitle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592915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A30FC14-A5B3-4B00-8DE8-B6E28CF32743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724195"/>
            <a:ext cx="10515600" cy="1325563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272009"/>
            <a:ext cx="5157787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BD9244-253B-4F61-9F15-81C783E03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386142"/>
            <a:ext cx="5157787" cy="2015247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4744" y="2272009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9DAC08-B52B-4DCC-9D22-E4E54E7116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4744" y="3386142"/>
            <a:ext cx="5183188" cy="2015247"/>
          </a:xfrm>
        </p:spPr>
        <p:txBody>
          <a:bodyPr>
            <a:normAutofit/>
          </a:bodyPr>
          <a:lstStyle>
            <a:lvl1pPr marL="180000" indent="-180000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228600" lvl="0" indent="-228600" algn="l" defTabSz="914400" rtl="0" eaLnBrk="1" latinLnBrk="0" hangingPunct="1">
              <a:lnSpc>
                <a:spcPct val="100000"/>
              </a:lnSpc>
              <a:spcBef>
                <a:spcPts val="600"/>
              </a:spcBef>
            </a:pPr>
            <a:r>
              <a:rPr lang="en-US" smtClean="0"/>
              <a:t>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01007-55FE-4B9E-99B0-5FCA5C63BEEE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687289" y="0"/>
            <a:ext cx="72000" cy="1828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50FF488-85D0-4162-BF82-7F9DAA427094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726B73F3-1DAC-413E-B204-D9A6E14725E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8574EA-1B80-4D53-A1C5-929097CBD6A1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DDB37A-C70A-4701-A519-6A882408133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1068863" y="322696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6412241" y="3226963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0277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BBFDD45-3FE7-46CA-9142-8DBABF181C24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95AFA-7DE7-4BBC-AE6C-B5FAE8A37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724195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AFDAC-3A23-4F5B-B2BE-CDF8D1AFC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272009"/>
            <a:ext cx="5157787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65450-4B24-4A6B-9987-1F3CF67B41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4744" y="2272009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3D5824-9ACF-4E5F-AC80-9ACD7B67F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71A2B-ADE3-40A2-A02A-09FC8B80F731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28EAD-9FFC-4EDD-96C6-CDAF179BA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D156D5-5DCA-446B-8C31-2251F7EC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4CE474-0060-44FE-B47E-DA6AF06C369C}"/>
              </a:ext>
            </a:extLst>
          </p:cNvPr>
          <p:cNvSpPr/>
          <p:nvPr userDrawn="1"/>
        </p:nvSpPr>
        <p:spPr>
          <a:xfrm>
            <a:off x="687288" y="255684"/>
            <a:ext cx="72000" cy="15731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DEED813-3D7D-4166-A729-7E883823CD5E}"/>
              </a:ext>
            </a:extLst>
          </p:cNvPr>
          <p:cNvCxnSpPr/>
          <p:nvPr userDrawn="1"/>
        </p:nvCxnSpPr>
        <p:spPr>
          <a:xfrm>
            <a:off x="1068863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CC230C-5438-4284-8FAA-05E533A44A5C}"/>
              </a:ext>
            </a:extLst>
          </p:cNvPr>
          <p:cNvCxnSpPr/>
          <p:nvPr userDrawn="1"/>
        </p:nvCxnSpPr>
        <p:spPr>
          <a:xfrm>
            <a:off x="641224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28791ED-1F60-48B9-B73C-7835714E670D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15">
            <a:extLst>
              <a:ext uri="{FF2B5EF4-FFF2-40B4-BE49-F238E27FC236}">
                <a16:creationId xmlns:a16="http://schemas.microsoft.com/office/drawing/2014/main" id="{F968FAF7-548C-4383-BE8C-5A194EC21F1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2539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EDEE03-9903-44CE-8EB8-22B19F5E8DD7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FE8DF3E-FD5B-4215-B847-DFFB761C21A4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C2B73E5D-AD65-4FEE-89DE-2E2643A345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386142"/>
            <a:ext cx="5157787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E10D0906-57D4-410E-823B-3BAD416949E1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6310145" y="3386142"/>
            <a:ext cx="5157787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9739307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8" y="2272009"/>
            <a:ext cx="4759643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3913D-DE21-4303-8F9D-A21ACDBC3B69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2272009"/>
            <a:ext cx="4783083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Content Placeholder 3">
            <a:extLst>
              <a:ext uri="{FF2B5EF4-FFF2-40B4-BE49-F238E27FC236}">
                <a16:creationId xmlns:a16="http://schemas.microsoft.com/office/drawing/2014/main" id="{757A12BA-9C40-44B2-BB42-FE7A1F89A090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1527519" y="3386142"/>
            <a:ext cx="4783074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16A390F6-1520-488F-97A9-78F0B2119006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6911271" y="3386142"/>
            <a:ext cx="4783075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9026708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9" y="2272009"/>
            <a:ext cx="4540672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TWO CONTENT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1E45D-B5D1-4EF4-9967-78E83BC898CC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2272009"/>
            <a:ext cx="4783083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80E9747C-D5E4-4606-9D3D-103BF578726B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527519" y="3386142"/>
            <a:ext cx="4559068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Content Placeholder 3">
            <a:extLst>
              <a:ext uri="{FF2B5EF4-FFF2-40B4-BE49-F238E27FC236}">
                <a16:creationId xmlns:a16="http://schemas.microsoft.com/office/drawing/2014/main" id="{C45F91F2-CC9B-43AA-A5DF-A0BCEB342754}"/>
              </a:ext>
            </a:extLst>
          </p:cNvPr>
          <p:cNvSpPr>
            <a:spLocks noGrp="1"/>
          </p:cNvSpPr>
          <p:nvPr>
            <p:ph sz="half" idx="18"/>
          </p:nvPr>
        </p:nvSpPr>
        <p:spPr>
          <a:xfrm>
            <a:off x="6911271" y="3386142"/>
            <a:ext cx="4783069" cy="2773258"/>
          </a:xfrm>
        </p:spPr>
        <p:txBody>
          <a:bodyPr>
            <a:norm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1179243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and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0DB8CD8-F2C6-48F5-8A73-E5FB643BC475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2822"/>
            <a:ext cx="10515600" cy="1325563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6CC0F-AE50-44ED-8007-5467636E4C42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891E214-8AE6-4CA6-B994-7A8BDD0B394C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C95F487E-1B8C-4FBA-95B3-043C11DA1E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B912DCD-5EAD-419F-BF95-02B45172EDB0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659525"/>
            <a:ext cx="12192000" cy="3872910"/>
          </a:xfrm>
          <a:solidFill>
            <a:schemeClr val="bg1">
              <a:alpha val="5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25C7F29-6151-4F91-80D1-C96C51C06795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41077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50F2065-1E46-45F4-8B82-40AFF3B380E4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D56-F1B1-4DBE-9DF3-13C23A2BEF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2822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PICTURE SLIDE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93C86-ABD2-4554-A6DC-88EB255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BCE4A-56A6-49EC-A673-D7F2D2D770DB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45015-FD92-48FC-8C28-ACCBC8BAB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07E4C-515F-4DA3-9B83-5C6CE5B9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1F59C3-73BF-4D90-B580-4014C2B27C2C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E570BBF0-DF30-4898-89DD-8E929C0AD0B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46000" y="1659525"/>
            <a:ext cx="11700000" cy="4517136"/>
          </a:xfrm>
          <a:solidFill>
            <a:schemeClr val="bg1">
              <a:alpha val="5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A58BD2B-1B9B-49E6-8C1A-77F7A60420D7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A17DA84B-7C7B-413F-9A4E-88B7975E1CB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32539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53C73EB-9DF5-425B-B9EA-BADEC346708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09916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icture and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90DA0444-D1E1-48F5-9158-243679F7B63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2167439"/>
            <a:ext cx="12192000" cy="4009222"/>
          </a:xfrm>
          <a:solidFill>
            <a:schemeClr val="bg1">
              <a:alpha val="50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F2B0D-49A2-441C-B800-8DA3FF9758CE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913910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icture and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4FC6DCA8-CFF5-4F20-A410-C3EA0873DE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9" cy="4251153"/>
          </a:xfrm>
          <a:custGeom>
            <a:avLst/>
            <a:gdLst>
              <a:gd name="connsiteX0" fmla="*/ 0 w 12191999"/>
              <a:gd name="connsiteY0" fmla="*/ 0 h 4251153"/>
              <a:gd name="connsiteX1" fmla="*/ 12191999 w 12191999"/>
              <a:gd name="connsiteY1" fmla="*/ 0 h 4251153"/>
              <a:gd name="connsiteX2" fmla="*/ 12191999 w 12191999"/>
              <a:gd name="connsiteY2" fmla="*/ 795243 h 4251153"/>
              <a:gd name="connsiteX3" fmla="*/ 11190767 w 12191999"/>
              <a:gd name="connsiteY3" fmla="*/ 795243 h 4251153"/>
              <a:gd name="connsiteX4" fmla="*/ 11190767 w 12191999"/>
              <a:gd name="connsiteY4" fmla="*/ 802443 h 4251153"/>
              <a:gd name="connsiteX5" fmla="*/ 12191999 w 12191999"/>
              <a:gd name="connsiteY5" fmla="*/ 802443 h 4251153"/>
              <a:gd name="connsiteX6" fmla="*/ 12191999 w 12191999"/>
              <a:gd name="connsiteY6" fmla="*/ 4251153 h 4251153"/>
              <a:gd name="connsiteX7" fmla="*/ 0 w 12191999"/>
              <a:gd name="connsiteY7" fmla="*/ 4251153 h 4251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4251153">
                <a:moveTo>
                  <a:pt x="0" y="0"/>
                </a:moveTo>
                <a:lnTo>
                  <a:pt x="12191999" y="0"/>
                </a:lnTo>
                <a:lnTo>
                  <a:pt x="12191999" y="795243"/>
                </a:lnTo>
                <a:lnTo>
                  <a:pt x="11190767" y="795243"/>
                </a:lnTo>
                <a:lnTo>
                  <a:pt x="11190767" y="802443"/>
                </a:lnTo>
                <a:lnTo>
                  <a:pt x="12191999" y="802443"/>
                </a:lnTo>
                <a:lnTo>
                  <a:pt x="12191999" y="4251153"/>
                </a:lnTo>
                <a:lnTo>
                  <a:pt x="0" y="425115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94227" y="4435638"/>
            <a:ext cx="8807116" cy="1571359"/>
          </a:xfrm>
        </p:spPr>
        <p:txBody>
          <a:bodyPr anchor="b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D5FDB-2FE7-44AD-B9BD-8BEF95F41952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94226" y="6159402"/>
            <a:ext cx="215446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AE6B4C8-5DC5-48CB-A4AB-540F064C26C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CBA6E06C-D6DA-4EDA-9A87-02C42E3144CB}"/>
              </a:ext>
            </a:extLst>
          </p:cNvPr>
          <p:cNvSpPr/>
          <p:nvPr userDrawn="1"/>
        </p:nvSpPr>
        <p:spPr>
          <a:xfrm>
            <a:off x="1283369" y="4914000"/>
            <a:ext cx="72000" cy="19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D9DE605B-C51B-41B7-9FCB-86CE13FFB5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2311598-88E6-4CCA-AFD4-E5D87D3AAF1D}"/>
              </a:ext>
            </a:extLst>
          </p:cNvPr>
          <p:cNvCxnSpPr>
            <a:cxnSpLocks/>
          </p:cNvCxnSpPr>
          <p:nvPr userDrawn="1"/>
        </p:nvCxnSpPr>
        <p:spPr>
          <a:xfrm>
            <a:off x="11184000" y="805368"/>
            <a:ext cx="1008000" cy="0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668973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A48C424-A3E8-45D9-A344-780A64F65F99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2C5870-C68D-4A7D-82BB-410BAD394D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0055"/>
            <a:ext cx="10515600" cy="1325563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CHART SLIDE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36F3ED-82D9-4642-A435-86170B89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0E14-8D81-41DD-8E4A-1160D6D337E4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72C020-7618-45BB-AF25-CD2F3A57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FB5F8-C1DD-4F45-9C62-6669B348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28A3A2-B6A3-4735-BBC9-E721BA710C9B}"/>
              </a:ext>
            </a:extLst>
          </p:cNvPr>
          <p:cNvSpPr/>
          <p:nvPr userDrawn="1"/>
        </p:nvSpPr>
        <p:spPr>
          <a:xfrm>
            <a:off x="687289" y="0"/>
            <a:ext cx="72000" cy="128930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DDF5A7-229B-4731-9A6F-9DE095F66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316979"/>
            <a:ext cx="5157787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31A72C0-870A-4F64-AE16-6B1FA2C61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431112"/>
            <a:ext cx="5157787" cy="2017154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962AFC0-1C35-4CF7-B15A-469738360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84" y="1402584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A1EF39B-44B4-41E9-B813-11A664255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84" y="2516716"/>
            <a:ext cx="5183188" cy="2931545"/>
          </a:xfrm>
        </p:spPr>
        <p:txBody>
          <a:bodyPr>
            <a:normAutofit/>
          </a:bodyPr>
          <a:lstStyle>
            <a:lvl1pPr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13CA67-E267-486C-8B01-B07C27F7D30A}"/>
              </a:ext>
            </a:extLst>
          </p:cNvPr>
          <p:cNvCxnSpPr/>
          <p:nvPr userDrawn="1"/>
        </p:nvCxnSpPr>
        <p:spPr>
          <a:xfrm>
            <a:off x="1068863" y="327193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51A0EC-216D-492E-A209-7CD61B5343CC}"/>
              </a:ext>
            </a:extLst>
          </p:cNvPr>
          <p:cNvCxnSpPr/>
          <p:nvPr userDrawn="1"/>
        </p:nvCxnSpPr>
        <p:spPr>
          <a:xfrm>
            <a:off x="6352281" y="2357538"/>
            <a:ext cx="63093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BE7B492-C944-422B-9779-A95207B000CF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7A18CA1-13F1-4B77-BA9C-71FAF3AEE43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66915A3-52A7-4C8C-B8EC-41071CB1A90B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48B84D4-EC6A-481E-87B5-0AA6E59A5C12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756118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10540321-6794-45E5-A403-F840A499D670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A226BC7-E49E-4871-8B90-93766E659C8E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 Placeholder 15">
            <a:extLst>
              <a:ext uri="{FF2B5EF4-FFF2-40B4-BE49-F238E27FC236}">
                <a16:creationId xmlns:a16="http://schemas.microsoft.com/office/drawing/2014/main" id="{7FD1F1BF-3901-435E-A225-44921D70976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832539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A349A95-A047-4A05-83FB-F32C3818143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A2C5870-C68D-4A7D-82BB-410BAD394D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470055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CHART SLIDE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36F3ED-82D9-4642-A435-86170B891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25738-C96E-44D6-94FE-78EC73B11312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72C020-7618-45BB-AF25-CD2F3A57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FB5F8-C1DD-4F45-9C62-6669B348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28A3A2-B6A3-4735-BBC9-E721BA710C9B}"/>
              </a:ext>
            </a:extLst>
          </p:cNvPr>
          <p:cNvSpPr/>
          <p:nvPr userDrawn="1"/>
        </p:nvSpPr>
        <p:spPr>
          <a:xfrm>
            <a:off x="687288" y="255842"/>
            <a:ext cx="72000" cy="10334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DDF5A7-229B-4731-9A6F-9DE095F66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800" y="2316979"/>
            <a:ext cx="5157787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31A72C0-870A-4F64-AE16-6B1FA2C61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8800" y="3431112"/>
            <a:ext cx="5157787" cy="2773258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962AFC0-1C35-4CF7-B15A-469738360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84" y="1402584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2A1EF39B-44B4-41E9-B813-11A664255B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84" y="2516716"/>
            <a:ext cx="5183188" cy="3687653"/>
          </a:xfrm>
        </p:spPr>
        <p:txBody>
          <a:bodyPr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E13CA67-E267-486C-8B01-B07C27F7D30A}"/>
              </a:ext>
            </a:extLst>
          </p:cNvPr>
          <p:cNvCxnSpPr/>
          <p:nvPr userDrawn="1"/>
        </p:nvCxnSpPr>
        <p:spPr>
          <a:xfrm>
            <a:off x="1068863" y="327193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51A0EC-216D-492E-A209-7CD61B5343CC}"/>
              </a:ext>
            </a:extLst>
          </p:cNvPr>
          <p:cNvCxnSpPr/>
          <p:nvPr userDrawn="1"/>
        </p:nvCxnSpPr>
        <p:spPr>
          <a:xfrm>
            <a:off x="6352281" y="2357538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DF95BF2-B52F-4059-BC20-4B61F5F92FC3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298521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CC8FE21-4B79-46A0-A2D5-AA64AFC619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8" y="2272009"/>
            <a:ext cx="4759643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CHART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9398F-A7F5-4300-AD8D-F2211496F365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3B530EAF-CF53-49F1-B6C8-C2B60A5F63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55328" y="3386142"/>
            <a:ext cx="4759643" cy="2773258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1414759"/>
            <a:ext cx="4783083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17E62B55-2C81-4D0C-82F0-D765EFB745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11272" y="2528891"/>
            <a:ext cx="4783083" cy="3630507"/>
          </a:xfrm>
        </p:spPr>
        <p:txBody>
          <a:bodyPr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236971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006709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0CD2376-834B-4EE0-BA14-A9AEA2135615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4D589D6B-831D-4563-A99C-EBE25640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5329" y="2272009"/>
            <a:ext cx="4540672" cy="823912"/>
          </a:xfrm>
        </p:spPr>
        <p:txBody>
          <a:bodyPr anchor="b"/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48368-1908-4FA2-8871-C97A5210E9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7519" y="630859"/>
            <a:ext cx="4143555" cy="1536580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CHART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9E74E-E12F-474D-8520-0AAEE930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D69A2-DE74-4722-929F-847049DD6A45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68C84-3A49-4E3F-B2E7-4CE5D636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80AB7-46B3-4911-A879-10A547487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751D1-0AE0-4B49-A19D-74CA71D2C096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83713E2-6BCF-4CEB-A9B2-A0F540060B9B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57CF87C-3640-450C-B0F1-EAD2166611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2A467A-5EC5-4E43-861E-F15D1E487F6D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FCDC761-E078-4116-B4FD-B0C88CDEB3DB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3B530EAF-CF53-49F1-B6C8-C2B60A5F63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55329" y="3386142"/>
            <a:ext cx="4540672" cy="2773258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0" algn="l" defTabSz="914400" rtl="0" eaLnBrk="1" latinLnBrk="0" hangingPunct="1">
              <a:lnSpc>
                <a:spcPct val="90000"/>
              </a:lnSpc>
              <a:buFont typeface="Arial" panose="020B0604020202020204" pitchFamily="34" charset="0"/>
              <a:buNone/>
              <a:def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3B77664-6718-4048-AA03-DCFB4D6D88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11272" y="1414759"/>
            <a:ext cx="4783083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17E62B55-2C81-4D0C-82F0-D765EFB745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11272" y="2528891"/>
            <a:ext cx="4783083" cy="3630507"/>
          </a:xfrm>
        </p:spPr>
        <p:txBody>
          <a:bodyPr>
            <a:normAutofit/>
          </a:bodyPr>
          <a:lstStyle>
            <a:lvl1pPr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6ECB7AA-A238-4E2E-8A06-0B7C8B62A61D}"/>
              </a:ext>
            </a:extLst>
          </p:cNvPr>
          <p:cNvCxnSpPr>
            <a:cxnSpLocks/>
          </p:cNvCxnSpPr>
          <p:nvPr userDrawn="1"/>
        </p:nvCxnSpPr>
        <p:spPr>
          <a:xfrm>
            <a:off x="1695391" y="3226963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34F3080-CEDC-41FB-BA9C-9C93575A8C71}"/>
              </a:ext>
            </a:extLst>
          </p:cNvPr>
          <p:cNvCxnSpPr>
            <a:cxnSpLocks/>
          </p:cNvCxnSpPr>
          <p:nvPr userDrawn="1"/>
        </p:nvCxnSpPr>
        <p:spPr>
          <a:xfrm>
            <a:off x="7038769" y="2369713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03516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ED1F5F9-2E42-493E-906D-AA9F7D5F0880}"/>
              </a:ext>
            </a:extLst>
          </p:cNvPr>
          <p:cNvSpPr/>
          <p:nvPr userDrawn="1"/>
        </p:nvSpPr>
        <p:spPr>
          <a:xfrm>
            <a:off x="0" y="5532437"/>
            <a:ext cx="12192000" cy="132556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47703"/>
            <a:ext cx="6291150" cy="1328497"/>
          </a:xfrm>
        </p:spPr>
        <p:txBody>
          <a:bodyPr anchor="b">
            <a:noAutofit/>
          </a:bodyPr>
          <a:lstStyle>
            <a:lvl1pPr>
              <a:defRPr sz="400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PICTURE WITH</a:t>
            </a:r>
            <a:br>
              <a:rPr lang="en-US" dirty="0"/>
            </a:br>
            <a:r>
              <a:rPr lang="en-US" dirty="0"/>
              <a:t>CAPTION 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950934"/>
            <a:ext cx="12192000" cy="2581498"/>
          </a:xfrm>
          <a:solidFill>
            <a:schemeClr val="bg1">
              <a:alpha val="3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8800" y="2216910"/>
            <a:ext cx="6291150" cy="654726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EC1E2-BCC4-44B2-A3D7-036C18CBFA1C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687289" y="0"/>
            <a:ext cx="71723" cy="1813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068863" y="2102969"/>
            <a:ext cx="630936" cy="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8707FDA-D4BE-43FA-91CD-CBA55EB8CA17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675384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01289E2-E0FB-4100-99AE-FC48AB519EE0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52069"/>
            <a:ext cx="3932237" cy="2390931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WITH</a:t>
            </a:r>
            <a:br>
              <a:rPr lang="en-US" dirty="0"/>
            </a:br>
            <a:r>
              <a:rPr lang="en-US" dirty="0"/>
              <a:t>CAPTION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1566" y="255600"/>
            <a:ext cx="5231567" cy="6346800"/>
          </a:xfrm>
          <a:solidFill>
            <a:schemeClr val="bg1">
              <a:alpha val="3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28800" y="328371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89723-4BF4-48A4-B5CD-B482435A8942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687289" y="0"/>
            <a:ext cx="72000" cy="288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068863" y="316976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BF50E9D-E2D8-41FB-816D-829494C06AD8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0C17ED7B-D5EA-4FB8-8E1B-F04BFE982E6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832539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A992C28-7C5F-479C-A649-564EFD0EEABF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D1F0C21-A9B5-47E2-93F8-6226D37312FC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43764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FC33DF7-D0A2-49E4-BF1D-6DC097E62DC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F872A-3B4F-4F8E-9C76-EEF7A4FEA4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9351" y="652069"/>
            <a:ext cx="3490800" cy="2390931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PICTURE</a:t>
            </a:r>
            <a:br>
              <a:rPr lang="en-US" dirty="0"/>
            </a:br>
            <a:r>
              <a:rPr lang="en-US" dirty="0"/>
              <a:t>WITH</a:t>
            </a:r>
            <a:br>
              <a:rPr lang="en-US" dirty="0"/>
            </a:br>
            <a:r>
              <a:rPr lang="en-US" dirty="0"/>
              <a:t>CAPTION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25F378-E3B6-430E-A0C8-CEF68EC348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1566" y="0"/>
            <a:ext cx="5231567" cy="6857999"/>
          </a:xfrm>
          <a:solidFill>
            <a:schemeClr val="bg1">
              <a:alpha val="3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09A766-AE6E-4EE0-BBA9-267550F4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9351" y="3283710"/>
            <a:ext cx="3490800" cy="2439988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FA4ED-DF34-437A-A3DD-C590456AE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F4EC-7DDE-4C95-9956-59513BFBB065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E8EAD-D127-4320-BE56-300A2412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D6BD1-5229-4162-9050-A799C1123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1F678A-2BA4-4866-BA2B-804BAFA272E6}"/>
              </a:ext>
            </a:extLst>
          </p:cNvPr>
          <p:cNvSpPr/>
          <p:nvPr userDrawn="1"/>
        </p:nvSpPr>
        <p:spPr>
          <a:xfrm>
            <a:off x="1277838" y="837332"/>
            <a:ext cx="72843" cy="20426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7F503C-8741-4170-AB97-2F028D895E60}"/>
              </a:ext>
            </a:extLst>
          </p:cNvPr>
          <p:cNvCxnSpPr/>
          <p:nvPr userDrawn="1"/>
        </p:nvCxnSpPr>
        <p:spPr>
          <a:xfrm>
            <a:off x="1659413" y="3169769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339F42-187E-423E-888A-A223C1B2E02E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156C8BB-DCB4-4A6F-9463-81442ECFAE6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43ED311-FC15-4C06-8B1C-5C57F3F9A786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6941A3-2F65-4CFA-8EEF-AB50FBB6660E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702070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4FC6DCA8-CFF5-4F20-A410-C3EA0873DE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9" cy="4251153"/>
          </a:xfrm>
          <a:custGeom>
            <a:avLst/>
            <a:gdLst>
              <a:gd name="connsiteX0" fmla="*/ 0 w 12191999"/>
              <a:gd name="connsiteY0" fmla="*/ 0 h 4251153"/>
              <a:gd name="connsiteX1" fmla="*/ 12191999 w 12191999"/>
              <a:gd name="connsiteY1" fmla="*/ 0 h 4251153"/>
              <a:gd name="connsiteX2" fmla="*/ 12191999 w 12191999"/>
              <a:gd name="connsiteY2" fmla="*/ 795243 h 4251153"/>
              <a:gd name="connsiteX3" fmla="*/ 11190767 w 12191999"/>
              <a:gd name="connsiteY3" fmla="*/ 795243 h 4251153"/>
              <a:gd name="connsiteX4" fmla="*/ 11190767 w 12191999"/>
              <a:gd name="connsiteY4" fmla="*/ 802443 h 4251153"/>
              <a:gd name="connsiteX5" fmla="*/ 12191999 w 12191999"/>
              <a:gd name="connsiteY5" fmla="*/ 802443 h 4251153"/>
              <a:gd name="connsiteX6" fmla="*/ 12191999 w 12191999"/>
              <a:gd name="connsiteY6" fmla="*/ 4251153 h 4251153"/>
              <a:gd name="connsiteX7" fmla="*/ 0 w 12191999"/>
              <a:gd name="connsiteY7" fmla="*/ 4251153 h 4251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4251153">
                <a:moveTo>
                  <a:pt x="0" y="0"/>
                </a:moveTo>
                <a:lnTo>
                  <a:pt x="12191999" y="0"/>
                </a:lnTo>
                <a:lnTo>
                  <a:pt x="12191999" y="795243"/>
                </a:lnTo>
                <a:lnTo>
                  <a:pt x="11190767" y="795243"/>
                </a:lnTo>
                <a:lnTo>
                  <a:pt x="11190767" y="802443"/>
                </a:lnTo>
                <a:lnTo>
                  <a:pt x="12191999" y="802443"/>
                </a:lnTo>
                <a:lnTo>
                  <a:pt x="12191999" y="4251153"/>
                </a:lnTo>
                <a:lnTo>
                  <a:pt x="0" y="425115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 noProof="0" smtClean="0"/>
              <a:t>Click icon to add picture</a:t>
            </a:r>
            <a:endParaRPr lang="en-US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4251158"/>
            <a:ext cx="12192000" cy="2606842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20892" y="5027253"/>
            <a:ext cx="5373461" cy="1132143"/>
          </a:xfrm>
        </p:spPr>
        <p:txBody>
          <a:bodyPr>
            <a:normAutofit/>
          </a:bodyPr>
          <a:lstStyle>
            <a:lvl1pPr marL="0" indent="0" algn="l">
              <a:buNone/>
              <a:defRPr sz="25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Lorem Ipsum Dolor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6A7686-9AC4-4F00-9096-A661393BEBDC}"/>
              </a:ext>
            </a:extLst>
          </p:cNvPr>
          <p:cNvCxnSpPr/>
          <p:nvPr userDrawn="1"/>
        </p:nvCxnSpPr>
        <p:spPr>
          <a:xfrm>
            <a:off x="1838883" y="6072701"/>
            <a:ext cx="63093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94226" y="4626870"/>
            <a:ext cx="4626665" cy="1389106"/>
          </a:xfrm>
        </p:spPr>
        <p:txBody>
          <a:bodyPr anchor="b"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PICTURE</a:t>
            </a:r>
            <a:br>
              <a:rPr lang="en-US" noProof="0"/>
            </a:br>
            <a:r>
              <a:rPr lang="en-US" noProof="0"/>
              <a:t>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F7C77-DBB5-4D0F-9120-27BDB5B99C32}" type="datetime1">
              <a:rPr lang="en-US" noProof="0" smtClean="0"/>
              <a:t>7/11/2023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94226" y="6159402"/>
            <a:ext cx="2154460" cy="365125"/>
          </a:xfrm>
        </p:spPr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noProof="0" smtClean="0"/>
              <a:t>‹#›</a:t>
            </a:fld>
            <a:endParaRPr lang="en-US" noProof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AE6B4C8-5DC5-48CB-A4AB-540F064C26CA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CBA6E06C-D6DA-4EDA-9A87-02C42E3144CB}"/>
              </a:ext>
            </a:extLst>
          </p:cNvPr>
          <p:cNvSpPr/>
          <p:nvPr userDrawn="1"/>
        </p:nvSpPr>
        <p:spPr>
          <a:xfrm>
            <a:off x="1283369" y="4914000"/>
            <a:ext cx="72000" cy="194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088D115-EF5A-444B-AD3E-D2EE18401B4A}"/>
              </a:ext>
            </a:extLst>
          </p:cNvPr>
          <p:cNvCxnSpPr>
            <a:cxnSpLocks/>
          </p:cNvCxnSpPr>
          <p:nvPr userDrawn="1"/>
        </p:nvCxnSpPr>
        <p:spPr>
          <a:xfrm>
            <a:off x="11184000" y="805368"/>
            <a:ext cx="1008000" cy="0"/>
          </a:xfrm>
          <a:prstGeom prst="line">
            <a:avLst/>
          </a:prstGeom>
          <a:ln w="349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D9DE605B-C51B-41B7-9FCB-86CE13FFB5F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46249400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vervie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7427B840-CC27-4923-A00E-7899AF7A4460}"/>
              </a:ext>
            </a:extLst>
          </p:cNvPr>
          <p:cNvSpPr/>
          <p:nvPr userDrawn="1"/>
        </p:nvSpPr>
        <p:spPr>
          <a:xfrm>
            <a:off x="0" y="5764039"/>
            <a:ext cx="12192000" cy="109396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07100"/>
            <a:ext cx="4737482" cy="697044"/>
          </a:xfrm>
        </p:spPr>
        <p:txBody>
          <a:bodyPr anchor="b">
            <a:noAutofit/>
          </a:bodyPr>
          <a:lstStyle>
            <a:lvl1pPr>
              <a:defRPr lang="en-US" sz="4000" b="1" kern="1200" dirty="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28801" y="245270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A6B8C-51E0-4512-9EB9-DD1BB2387348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687289" y="0"/>
            <a:ext cx="72000" cy="1152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2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467663" y="245270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006525" y="245270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928801" y="456391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467663" y="456391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006525" y="456391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928801" y="287627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467663" y="287627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006525" y="287627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928801" y="498747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467663" y="498747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006525" y="498747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41234" y="157510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576544" y="157510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111854" y="157510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041234" y="370721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576544" y="370721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111854" y="370721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9610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70994831-EE46-4DEA-9077-4FEBBCD60EB3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8800" y="607100"/>
            <a:ext cx="4737482" cy="697044"/>
          </a:xfrm>
        </p:spPr>
        <p:txBody>
          <a:bodyPr anchor="b">
            <a:noAutofit/>
          </a:bodyPr>
          <a:lstStyle>
            <a:lvl1pPr>
              <a:defRPr lang="en-US" sz="4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 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928801" y="26355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065FF-3A74-4B0F-9624-362545A943D5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3C2BC3-19D8-497A-B742-E2E5155DEA2E}"/>
              </a:ext>
            </a:extLst>
          </p:cNvPr>
          <p:cNvSpPr/>
          <p:nvPr userDrawn="1"/>
        </p:nvSpPr>
        <p:spPr>
          <a:xfrm>
            <a:off x="687289" y="244444"/>
            <a:ext cx="72000" cy="9075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467663" y="26355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006525" y="26355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928801" y="47467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467663" y="47467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006525" y="47467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928801" y="30591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467663" y="30591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006525" y="30591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928801" y="51703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467663" y="51703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006525" y="51703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41234" y="17579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576544" y="17579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111854" y="17579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041234" y="38900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576544" y="38900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111854" y="38900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6EC8F712-6C02-43F3-8A0A-5DCA975E7C38}"/>
              </a:ext>
            </a:extLst>
          </p:cNvPr>
          <p:cNvCxnSpPr>
            <a:cxnSpLocks/>
          </p:cNvCxnSpPr>
          <p:nvPr userDrawn="1"/>
        </p:nvCxnSpPr>
        <p:spPr>
          <a:xfrm flipV="1">
            <a:off x="11663289" y="6300217"/>
            <a:ext cx="0" cy="310226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8B62D71-4318-4C96-828A-D19FFBFA7BDA}"/>
              </a:ext>
            </a:extLst>
          </p:cNvPr>
          <p:cNvCxnSpPr>
            <a:cxnSpLocks/>
          </p:cNvCxnSpPr>
          <p:nvPr userDrawn="1"/>
        </p:nvCxnSpPr>
        <p:spPr>
          <a:xfrm>
            <a:off x="10939723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12E8DD1E-B3CA-4756-A792-B476AFA9AE2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832539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603F760-AD2F-4611-99B6-58C4666AEBA1}"/>
              </a:ext>
            </a:extLst>
          </p:cNvPr>
          <p:cNvCxnSpPr>
            <a:cxnSpLocks/>
          </p:cNvCxnSpPr>
          <p:nvPr userDrawn="1"/>
        </p:nvCxnSpPr>
        <p:spPr>
          <a:xfrm>
            <a:off x="256374" y="6168360"/>
            <a:ext cx="15084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621820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9350" y="645199"/>
            <a:ext cx="4737482" cy="1338841"/>
          </a:xfrm>
        </p:spPr>
        <p:txBody>
          <a:bodyPr anchor="b">
            <a:noAutofit/>
          </a:bodyPr>
          <a:lstStyle>
            <a:lvl1pPr>
              <a:defRPr lang="en-US" sz="4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1386001" y="30927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8B35B-55DE-4D82-AAED-127142AD1F9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AC031692-3E92-4C7E-A067-5F49BD12670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1084400" y="838800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924863" y="30927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463725" y="30927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1386001" y="52039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924863" y="52039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463725" y="52039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1386001" y="35163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924863" y="35163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463725" y="35163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1386001" y="56275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924863" y="56275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463725" y="56275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49843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503374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56905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49843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503374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56905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C2768A5-0309-41B3-94FB-AA3A2FCB638E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354528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verview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8D5CEF0-7838-4E94-B0E2-6286757235DA}"/>
              </a:ext>
            </a:extLst>
          </p:cNvPr>
          <p:cNvSpPr/>
          <p:nvPr userDrawn="1"/>
        </p:nvSpPr>
        <p:spPr>
          <a:xfrm>
            <a:off x="4724400" y="0"/>
            <a:ext cx="74676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5FD86-80D5-4520-8C38-1EDDAB179D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9350" y="645199"/>
            <a:ext cx="4737482" cy="1338841"/>
          </a:xfrm>
        </p:spPr>
        <p:txBody>
          <a:bodyPr anchor="b">
            <a:noAutofit/>
          </a:bodyPr>
          <a:lstStyle>
            <a:lvl1pPr>
              <a:defRPr lang="en-US" sz="4000" b="1" kern="1200" dirty="0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OVERVIEW</a:t>
            </a:r>
            <a:br>
              <a:rPr lang="en-US" dirty="0"/>
            </a:br>
            <a:r>
              <a:rPr lang="en-US" dirty="0"/>
              <a:t>SLIDE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7C16C-60B5-44CB-B3D5-09EA7F61FE4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1386001" y="30927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1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BC91B-2A3F-445A-9C91-9BF782613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41BB-2CCE-42E8-8A4D-47586555D345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24CAE-7220-4370-B793-B9D4AA1A3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5915-4FF1-41EB-9C2F-1918DA858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AD1AF6-056E-449E-ABB4-F42FCFF2154D}"/>
              </a:ext>
            </a:extLst>
          </p:cNvPr>
          <p:cNvCxnSpPr>
            <a:cxnSpLocks/>
          </p:cNvCxnSpPr>
          <p:nvPr userDrawn="1"/>
        </p:nvCxnSpPr>
        <p:spPr>
          <a:xfrm>
            <a:off x="11190767" y="800959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B49EFE94-C72E-4FA8-9AE2-70BFB09FB2C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083583" y="837333"/>
            <a:ext cx="610772" cy="328893"/>
          </a:xfrm>
        </p:spPr>
        <p:txBody>
          <a:bodyPr>
            <a:normAutofit/>
          </a:bodyPr>
          <a:lstStyle>
            <a:lvl1pPr marL="0" indent="0" algn="l">
              <a:buNone/>
              <a:defRPr sz="1200" i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7F17BC-9B89-4B33-A693-1583A7EAEED0}"/>
              </a:ext>
            </a:extLst>
          </p:cNvPr>
          <p:cNvCxnSpPr>
            <a:cxnSpLocks/>
          </p:cNvCxnSpPr>
          <p:nvPr userDrawn="1"/>
        </p:nvCxnSpPr>
        <p:spPr>
          <a:xfrm>
            <a:off x="0" y="6168360"/>
            <a:ext cx="176479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2FBCB0-43B1-4129-B190-2F32EAB36A7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4397" y="6579108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AF92140-8242-4A51-9463-35E60CF48BE9}"/>
              </a:ext>
            </a:extLst>
          </p:cNvPr>
          <p:cNvCxnSpPr>
            <a:cxnSpLocks/>
          </p:cNvCxnSpPr>
          <p:nvPr userDrawn="1"/>
        </p:nvCxnSpPr>
        <p:spPr>
          <a:xfrm>
            <a:off x="11192400" y="802800"/>
            <a:ext cx="1001233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8D84BA3-D783-472E-AB10-C96A8DE8D0DD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383200" y="6580800"/>
            <a:ext cx="55778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2BBCA2FF-2B83-4966-811C-E9FEEB77CBE4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4924863" y="30927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2 Title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663E6488-61FD-4194-B014-22CF5050C2C7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463725" y="3092789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3 Title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76A0643E-8E5C-4070-97FD-974351B1D00C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1386001" y="52039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4 Title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A4ECC130-379C-4A4E-AAC7-D84522D434E2}"/>
              </a:ext>
            </a:extLst>
          </p:cNvPr>
          <p:cNvSpPr>
            <a:spLocks noGrp="1"/>
          </p:cNvSpPr>
          <p:nvPr>
            <p:ph type="body" sz="half" idx="19" hasCustomPrompt="1"/>
          </p:nvPr>
        </p:nvSpPr>
        <p:spPr>
          <a:xfrm>
            <a:off x="4924863" y="52039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5 Title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8C2920A-FB6F-4697-8CDD-0896EC262719}"/>
              </a:ext>
            </a:extLst>
          </p:cNvPr>
          <p:cNvSpPr>
            <a:spLocks noGrp="1"/>
          </p:cNvSpPr>
          <p:nvPr>
            <p:ph type="body" sz="half" idx="20" hasCustomPrompt="1"/>
          </p:nvPr>
        </p:nvSpPr>
        <p:spPr>
          <a:xfrm>
            <a:off x="8463725" y="5203994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2500" b="1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Item 6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F84CD40D-D65C-419A-B22F-5633C9254F52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1386001" y="35163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4902ECF4-C668-49EA-AD7B-E0B3332DE48A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4924863" y="35163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648A6F22-3F59-4E0F-BAE5-9B7E0D16D33F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8463725" y="3516353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689CAE6-6963-412E-9DAD-B7B5AFC41DCF}"/>
              </a:ext>
            </a:extLst>
          </p:cNvPr>
          <p:cNvSpPr>
            <a:spLocks noGrp="1"/>
          </p:cNvSpPr>
          <p:nvPr>
            <p:ph type="body" sz="half" idx="24"/>
          </p:nvPr>
        </p:nvSpPr>
        <p:spPr>
          <a:xfrm>
            <a:off x="1386001" y="56275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8D9757D-1411-42F4-AABD-CC173E4A038B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4924863" y="56275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0590AA6E-50BC-4492-8B87-7D8D4A8A5E76}"/>
              </a:ext>
            </a:extLst>
          </p:cNvPr>
          <p:cNvSpPr>
            <a:spLocks noGrp="1"/>
          </p:cNvSpPr>
          <p:nvPr>
            <p:ph type="body" sz="half" idx="26"/>
          </p:nvPr>
        </p:nvSpPr>
        <p:spPr>
          <a:xfrm>
            <a:off x="8463725" y="5627558"/>
            <a:ext cx="3256674" cy="499493"/>
          </a:xfrm>
        </p:spPr>
        <p:txBody>
          <a:bodyPr>
            <a:normAutofit/>
          </a:bodyPr>
          <a:lstStyle>
            <a:lvl1pPr marL="0" indent="0">
              <a:buNone/>
              <a:defRPr lang="en-US" sz="1600" i="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64786CCE-CCCC-4B2D-890D-9D719713DB7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498434" y="2215180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B08972C-68CE-41CC-9351-3DD741E539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503374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6347D157-8108-4656-88F3-59B693C47F9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569054" y="2215180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B4548244-F89A-4EA8-9DB4-056E45B2FDF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1498434" y="4347291"/>
            <a:ext cx="867600" cy="868680"/>
          </a:xfrm>
          <a:prstGeom prst="ellipse">
            <a:avLst/>
          </a:prstGeom>
          <a:ln w="19050">
            <a:gradFill flip="none" rotWithShape="1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0" scaled="1"/>
              <a:tileRect/>
            </a:gra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6B46EEEA-383D-42CD-ABFC-86BD330E07A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503374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2" name="Picture Placeholder 46">
            <a:extLst>
              <a:ext uri="{FF2B5EF4-FFF2-40B4-BE49-F238E27FC236}">
                <a16:creationId xmlns:a16="http://schemas.microsoft.com/office/drawing/2014/main" id="{DF75483C-CE05-4E90-8A93-D0424442392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8569054" y="4347291"/>
            <a:ext cx="867600" cy="868680"/>
          </a:xfrm>
          <a:prstGeom prst="ellipse">
            <a:avLst/>
          </a:prstGeom>
          <a:ln w="1905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C2768A5-0309-41B3-94FB-AA3A2FCB638E}"/>
              </a:ext>
            </a:extLst>
          </p:cNvPr>
          <p:cNvSpPr/>
          <p:nvPr userDrawn="1"/>
        </p:nvSpPr>
        <p:spPr>
          <a:xfrm>
            <a:off x="1285167" y="871728"/>
            <a:ext cx="72000" cy="93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06215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85FB182-4CCC-45D7-A2A4-A593CA00EB5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8E2AFE-9147-47F3-ADFE-AD251E989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14400" y="1144587"/>
            <a:ext cx="9395400" cy="1483413"/>
          </a:xfrm>
        </p:spPr>
        <p:txBody>
          <a:bodyPr>
            <a:noAutofit/>
          </a:bodyPr>
          <a:lstStyle>
            <a:lvl1pPr>
              <a:defRPr sz="5500"/>
            </a:lvl1pPr>
          </a:lstStyle>
          <a:p>
            <a:r>
              <a:rPr lang="en-US" dirty="0"/>
              <a:t>THANK</a:t>
            </a:r>
            <a:br>
              <a:rPr lang="en-US" dirty="0"/>
            </a:br>
            <a:r>
              <a:rPr lang="en-US" dirty="0"/>
              <a:t>YOU!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46BDE-7853-435A-80A6-D25940D17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0F1A0-84E6-4AA0-9183-7CA10A278BD9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C83E82-A916-403C-8BE8-252132A94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F2326-238E-4FE6-8842-680DE4A04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B9D0891-2A9E-4F35-82BE-7966AECBB0F1}"/>
              </a:ext>
            </a:extLst>
          </p:cNvPr>
          <p:cNvSpPr/>
          <p:nvPr userDrawn="1"/>
        </p:nvSpPr>
        <p:spPr>
          <a:xfrm>
            <a:off x="1379621" y="0"/>
            <a:ext cx="144000" cy="248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E52F6420-3AFC-4D7F-A45D-56EA5EFC0D18}"/>
              </a:ext>
            </a:extLst>
          </p:cNvPr>
          <p:cNvSpPr>
            <a:spLocks noGrp="1"/>
          </p:cNvSpPr>
          <p:nvPr>
            <p:ph type="subTitle" idx="13" hasCustomPrompt="1"/>
          </p:nvPr>
        </p:nvSpPr>
        <p:spPr>
          <a:xfrm>
            <a:off x="1812758" y="3038688"/>
            <a:ext cx="9144000" cy="1397991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BC78E93-F6DF-44C7-A9BB-D035C397BFD5}"/>
              </a:ext>
            </a:extLst>
          </p:cNvPr>
          <p:cNvCxnSpPr/>
          <p:nvPr userDrawn="1"/>
        </p:nvCxnSpPr>
        <p:spPr>
          <a:xfrm>
            <a:off x="1957137" y="2883641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7BFFD5-4519-4811-BDD2-3B0318780ACC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172200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A4E36001-6B54-4F6D-9532-965904F3C33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6048" y="5377580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0585837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-1" y="0"/>
            <a:ext cx="12191989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522758"/>
            <a:ext cx="8807116" cy="2387600"/>
          </a:xfrm>
        </p:spPr>
        <p:txBody>
          <a:bodyPr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</a:t>
            </a:r>
            <a:br>
              <a:rPr lang="en-US" dirty="0"/>
            </a:br>
            <a:r>
              <a:rPr lang="en-US" dirty="0"/>
              <a:t>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5257226"/>
            <a:ext cx="9144000" cy="1397991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9F772-C659-4F6E-A95D-21349475745A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3438000"/>
            <a:ext cx="144000" cy="342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5102179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0391274" y="685801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1006893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53495056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D61DF5-2BE6-40B6-97DF-A161EF9520AA}"/>
              </a:ext>
            </a:extLst>
          </p:cNvPr>
          <p:cNvSpPr/>
          <p:nvPr userDrawn="1"/>
        </p:nvSpPr>
        <p:spPr>
          <a:xfrm>
            <a:off x="120000" y="117000"/>
            <a:ext cx="11952000" cy="6624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 w="273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2413986"/>
            <a:ext cx="7107331" cy="1838643"/>
          </a:xfrm>
        </p:spPr>
        <p:txBody>
          <a:bodyPr anchor="b">
            <a:normAutofit/>
          </a:bodyPr>
          <a:lstStyle>
            <a:lvl1pPr algn="l">
              <a:defRPr sz="55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</a:t>
            </a:r>
            <a:br>
              <a:rPr lang="en-US" dirty="0"/>
            </a:br>
            <a:r>
              <a:rPr lang="en-US" dirty="0"/>
              <a:t>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4599498"/>
            <a:ext cx="7107331" cy="966857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Lorem Ipsum</a:t>
            </a:r>
            <a:br>
              <a:rPr lang="en-US" dirty="0"/>
            </a:br>
            <a:r>
              <a:rPr lang="en-US" dirty="0"/>
              <a:t>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BB306-77B6-40D8-8A71-1A24515FE48B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2740862"/>
            <a:ext cx="144000" cy="1289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240730-69E4-4798-8578-D648F7A2C4C9}"/>
              </a:ext>
            </a:extLst>
          </p:cNvPr>
          <p:cNvCxnSpPr/>
          <p:nvPr userDrawn="1"/>
        </p:nvCxnSpPr>
        <p:spPr>
          <a:xfrm>
            <a:off x="1957137" y="4444451"/>
            <a:ext cx="930442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E88EDA-C5A5-4C22-8CE4-5C7FDCF2E859}"/>
              </a:ext>
            </a:extLst>
          </p:cNvPr>
          <p:cNvCxnSpPr>
            <a:cxnSpLocks/>
          </p:cNvCxnSpPr>
          <p:nvPr userDrawn="1"/>
        </p:nvCxnSpPr>
        <p:spPr>
          <a:xfrm flipV="1">
            <a:off x="11077074" y="5622756"/>
            <a:ext cx="0" cy="984222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1B98974C-AC7A-4E66-AE1A-DBA5F1A1D05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6048" y="5513936"/>
            <a:ext cx="1460500" cy="481013"/>
          </a:xfrm>
        </p:spPr>
        <p:txBody>
          <a:bodyPr/>
          <a:lstStyle>
            <a:lvl1pPr marL="0" indent="0" algn="r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0273398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hank You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E6F6CA0-765E-484B-B9C2-16E6A4F4986D}"/>
              </a:ext>
            </a:extLst>
          </p:cNvPr>
          <p:cNvSpPr/>
          <p:nvPr userDrawn="1"/>
        </p:nvSpPr>
        <p:spPr>
          <a:xfrm>
            <a:off x="0" y="0"/>
            <a:ext cx="12192000" cy="4446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85000"/>
                </a:schemeClr>
              </a:gs>
              <a:gs pos="100000">
                <a:schemeClr val="accent1">
                  <a:alpha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FC0E2-CB24-439B-B95B-B8EF13A99E3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12758" y="4764500"/>
            <a:ext cx="8807116" cy="915873"/>
          </a:xfrm>
        </p:spPr>
        <p:txBody>
          <a:bodyPr anchor="b">
            <a:normAutofit/>
          </a:bodyPr>
          <a:lstStyle>
            <a:lvl1pPr algn="l">
              <a:defRPr sz="5500" b="1">
                <a:gradFill>
                  <a:gsLst>
                    <a:gs pos="0">
                      <a:schemeClr val="bg2"/>
                    </a:gs>
                    <a:gs pos="100000">
                      <a:schemeClr val="accent1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noProof="0"/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30698B-AFFB-41C1-AFEB-59EFD036622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12758" y="6043285"/>
            <a:ext cx="9144000" cy="601840"/>
          </a:xfrm>
        </p:spPr>
        <p:txBody>
          <a:bodyPr>
            <a:normAutofit/>
          </a:bodyPr>
          <a:lstStyle>
            <a:lvl1pPr marL="0" indent="0" algn="l">
              <a:buNone/>
              <a:defRPr sz="30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Lorem Ipsum Dolor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87B92-5889-454A-83C8-E0DE513D8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D3CFD-4D7A-41AC-A46D-B09F422513E8}" type="datetime1">
              <a:rPr lang="en-US" noProof="0" smtClean="0"/>
              <a:t>7/11/2023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3F66A-C669-4D83-A278-F325DE22E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F6560-92FA-4E92-B73B-21E2BA87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5CBEC59-7FF9-4688-98DF-89832A0C9025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AFD9A3-66C4-4954-8678-720CFA24D244}"/>
              </a:ext>
            </a:extLst>
          </p:cNvPr>
          <p:cNvSpPr/>
          <p:nvPr userDrawn="1"/>
        </p:nvSpPr>
        <p:spPr>
          <a:xfrm>
            <a:off x="1379621" y="4950000"/>
            <a:ext cx="144000" cy="190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4AF3E3-F20C-4D84-A158-6DFC09B69A91}"/>
              </a:ext>
            </a:extLst>
          </p:cNvPr>
          <p:cNvCxnSpPr>
            <a:cxnSpLocks/>
          </p:cNvCxnSpPr>
          <p:nvPr userDrawn="1"/>
        </p:nvCxnSpPr>
        <p:spPr>
          <a:xfrm rot="10800000">
            <a:off x="10820400" y="870003"/>
            <a:ext cx="137160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32342D9-9DBE-4809-840C-62844DDC034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668000" y="1005185"/>
            <a:ext cx="1460500" cy="481013"/>
          </a:xfrm>
        </p:spPr>
        <p:txBody>
          <a:bodyPr/>
          <a:lstStyle>
            <a:lvl1pPr marL="0" indent="0" algn="l">
              <a:buNone/>
              <a:defRPr lang="en-US" sz="3000" b="1" i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475710E-5533-4BB2-A66B-352BB2B1F9CB}"/>
              </a:ext>
            </a:extLst>
          </p:cNvPr>
          <p:cNvCxnSpPr/>
          <p:nvPr userDrawn="1"/>
        </p:nvCxnSpPr>
        <p:spPr>
          <a:xfrm>
            <a:off x="1957137" y="5823067"/>
            <a:ext cx="930442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3180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image" Target="../media/image1.png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64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E5F88F2-B164-4B6F-A4D1-FF377EA65B7F}" type="datetime1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5CBEC59-7FF9-4688-98DF-89832A0C902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68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  <p:sldLayoutId id="2147483875" r:id="rId12"/>
    <p:sldLayoutId id="2147483876" r:id="rId13"/>
    <p:sldLayoutId id="2147483877" r:id="rId14"/>
    <p:sldLayoutId id="2147483878" r:id="rId15"/>
    <p:sldLayoutId id="2147483879" r:id="rId16"/>
    <p:sldLayoutId id="2147483880" r:id="rId17"/>
    <p:sldLayoutId id="2147483881" r:id="rId18"/>
    <p:sldLayoutId id="2147483882" r:id="rId19"/>
    <p:sldLayoutId id="2147483883" r:id="rId20"/>
    <p:sldLayoutId id="2147483884" r:id="rId21"/>
    <p:sldLayoutId id="2147483885" r:id="rId22"/>
    <p:sldLayoutId id="2147483887" r:id="rId23"/>
    <p:sldLayoutId id="2147483888" r:id="rId24"/>
    <p:sldLayoutId id="2147483889" r:id="rId25"/>
    <p:sldLayoutId id="2147483649" r:id="rId26"/>
    <p:sldLayoutId id="2147483659" r:id="rId27"/>
    <p:sldLayoutId id="2147483661" r:id="rId28"/>
    <p:sldLayoutId id="2147483662" r:id="rId29"/>
    <p:sldLayoutId id="2147483650" r:id="rId30"/>
    <p:sldLayoutId id="2147483663" r:id="rId31"/>
    <p:sldLayoutId id="2147483664" r:id="rId32"/>
    <p:sldLayoutId id="2147483665" r:id="rId33"/>
    <p:sldLayoutId id="2147483651" r:id="rId34"/>
    <p:sldLayoutId id="2147483670" r:id="rId35"/>
    <p:sldLayoutId id="2147483668" r:id="rId36"/>
    <p:sldLayoutId id="2147483671" r:id="rId37"/>
    <p:sldLayoutId id="2147483669" r:id="rId38"/>
    <p:sldLayoutId id="2147483672" r:id="rId39"/>
    <p:sldLayoutId id="2147483673" r:id="rId40"/>
    <p:sldLayoutId id="2147483674" r:id="rId41"/>
    <p:sldLayoutId id="2147483676" r:id="rId42"/>
    <p:sldLayoutId id="2147483677" r:id="rId43"/>
    <p:sldLayoutId id="2147483678" r:id="rId44"/>
    <p:sldLayoutId id="2147483679" r:id="rId45"/>
    <p:sldLayoutId id="2147483681" r:id="rId46"/>
    <p:sldLayoutId id="2147483682" r:id="rId47"/>
    <p:sldLayoutId id="2147483683" r:id="rId48"/>
    <p:sldLayoutId id="2147483684" r:id="rId49"/>
    <p:sldLayoutId id="2147483685" r:id="rId50"/>
    <p:sldLayoutId id="2147483686" r:id="rId51"/>
    <p:sldLayoutId id="2147483687" r:id="rId52"/>
    <p:sldLayoutId id="2147483688" r:id="rId53"/>
    <p:sldLayoutId id="2147483689" r:id="rId54"/>
    <p:sldLayoutId id="2147483690" r:id="rId55"/>
    <p:sldLayoutId id="2147483691" r:id="rId56"/>
    <p:sldLayoutId id="2147483692" r:id="rId57"/>
    <p:sldLayoutId id="2147483697" r:id="rId58"/>
    <p:sldLayoutId id="2147483658" r:id="rId59"/>
    <p:sldLayoutId id="2147483693" r:id="rId60"/>
    <p:sldLayoutId id="2147483695" r:id="rId61"/>
    <p:sldLayoutId id="2147483696" r:id="rId62"/>
  </p:sldLayoutIdLst>
  <p:hf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about.google/" TargetMode="External"/><Relationship Id="rId2" Type="http://schemas.openxmlformats.org/officeDocument/2006/relationships/hyperlink" Target="https://www.inc.com/business-insider/women-employees-google-really-like-the-company-glassdoor-data.html" TargetMode="External"/><Relationship Id="rId1" Type="http://schemas.openxmlformats.org/officeDocument/2006/relationships/slideLayout" Target="../slideLayouts/slideLayout30.xml"/><Relationship Id="rId5" Type="http://schemas.openxmlformats.org/officeDocument/2006/relationships/hyperlink" Target="https://www.aihr.com/blog/human-resources-models/" TargetMode="External"/><Relationship Id="rId4" Type="http://schemas.openxmlformats.org/officeDocument/2006/relationships/hyperlink" Target="https://www.nhs.uk/using-the-nhs/about-the-nhs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FA173-4917-43E5-B91C-3914C1A8D2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2800" dirty="0" smtClean="0">
                <a:solidFill>
                  <a:schemeClr val="accent3">
                    <a:lumMod val="50000"/>
                  </a:schemeClr>
                </a:solidFill>
              </a:rPr>
              <a:t>EXPLORING THE ROLE OF HR STRATEGY IN PRIVATE AND PUBLIC SECTORS: A COMPARATIVE STUDY OF GOOGLE AND NHS</a:t>
            </a:r>
            <a:endParaRPr lang="en-US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99D82B-F86A-4C04-9207-B25F53939FB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Lorem Ipsum Dolor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484CCC-9AB9-41BA-BF31-C9CA5A12189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250017" y="1013969"/>
            <a:ext cx="1626531" cy="60184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013068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C75E2-C7E9-4CDE-A3E7-DB7E770B9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INTRODUCTION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2D16A-183F-4A38-8872-766FA01EA7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6285" y="1166226"/>
            <a:ext cx="4361941" cy="3122935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sz="2000" b="1" dirty="0">
                <a:solidFill>
                  <a:schemeClr val="accent3">
                    <a:lumMod val="50000"/>
                  </a:schemeClr>
                </a:solidFill>
              </a:rPr>
              <a:t>HR strategies of two vastly different yet highly influential organizations - Google, from the private sector, and NHS, from the public sector. The aim is to explore how their respective HR strategies support their overall business strategy and help them maintain a competitive edge (</a:t>
            </a:r>
            <a:r>
              <a:rPr lang="en-US" sz="2000" b="1" dirty="0" err="1">
                <a:solidFill>
                  <a:schemeClr val="accent3">
                    <a:lumMod val="50000"/>
                  </a:schemeClr>
                </a:solidFill>
              </a:rPr>
              <a:t>Kramar</a:t>
            </a:r>
            <a:r>
              <a:rPr lang="en-US" sz="2000" b="1" dirty="0">
                <a:solidFill>
                  <a:schemeClr val="accent3">
                    <a:lumMod val="50000"/>
                  </a:schemeClr>
                </a:solidFill>
              </a:rPr>
              <a:t>, 2017).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417046-E8D4-4851-862C-0BF84D8D1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FC0AEA-646D-49DC-8618-CEFD70130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2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4252A41-D1CF-4A54-AC0D-995C22071BB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372925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3</a:t>
            </a:fld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928800" y="1402584"/>
            <a:ext cx="5157787" cy="1738307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Google, now a subsidiary of Alphabet Inc., is a multinational technology company that specializes in internet-related services and products. These include online advertising technologies, a search engine, cloud computing, software, and hardware (Google, </a:t>
            </a:r>
            <a:r>
              <a:rPr lang="en-US" dirty="0" smtClean="0">
                <a:solidFill>
                  <a:schemeClr val="accent4">
                    <a:lumMod val="75000"/>
                  </a:schemeClr>
                </a:solidFill>
              </a:rPr>
              <a:t>2023).</a:t>
            </a:r>
            <a:endParaRPr lang="en-IN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4" name="Content Placeholder 13" descr="Google logo PN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301" y="3430588"/>
            <a:ext cx="4900560" cy="2017712"/>
          </a:xfrm>
        </p:spPr>
      </p:pic>
      <p:sp>
        <p:nvSpPr>
          <p:cNvPr id="11" name="Text Placeholder 10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en-US" sz="1600" dirty="0">
                <a:solidFill>
                  <a:schemeClr val="accent1">
                    <a:lumMod val="75000"/>
                  </a:schemeClr>
                </a:solidFill>
              </a:rPr>
              <a:t>The National Health Service (NHS) is the publicly-funded healthcare system in the UK. It provides a comprehensive range of health services, the vast majority of which are free at the point of use for residents in the UK (NHS, </a:t>
            </a:r>
            <a:r>
              <a:rPr lang="en-US" sz="1600" dirty="0" smtClean="0">
                <a:solidFill>
                  <a:schemeClr val="accent1">
                    <a:lumMod val="75000"/>
                  </a:schemeClr>
                </a:solidFill>
              </a:rPr>
              <a:t>2023).</a:t>
            </a:r>
            <a:endParaRPr lang="en-IN" sz="16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5" name="Content Placeholder 14" descr="EU Referendum and the importance of your vote on 23rd June 2016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4588" y="2945607"/>
            <a:ext cx="5183187" cy="2073274"/>
          </a:xfrm>
        </p:spPr>
      </p:pic>
      <p:sp>
        <p:nvSpPr>
          <p:cNvPr id="13" name="Text Placeholder 12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807264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071DD-D1ED-4494-BAB0-E44D84460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b="1" dirty="0" smtClean="0"/>
              <a:t>LITERATURE REVIEW</a:t>
            </a:r>
            <a:endParaRPr lang="en-US" sz="44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046CD-889C-4A2E-8DC3-BED5C7901E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ARTICLE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8E0C3E-549F-4B12-BC1D-70D49FDEE3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9197" y="2682123"/>
            <a:ext cx="5157787" cy="277325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US" sz="2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US" sz="24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2400" b="1" i="1" dirty="0">
                <a:solidFill>
                  <a:schemeClr val="accent2">
                    <a:lumMod val="50000"/>
                  </a:schemeClr>
                </a:solidFill>
              </a:rPr>
              <a:t>"Expanding the resource-based view model of strategic human resource management" by Collins (2021)</a:t>
            </a:r>
            <a:endParaRPr lang="en-US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C7831C-5C8A-4D10-8B69-B54C753E23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KEY FINDINGS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1088409-0EAA-441A-9E25-8CC3324ED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3B47294-B529-4908-976B-4F8ECE7A4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527968E-142A-49A3-8ED6-285EDE03F37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2BF507-75ED-4F09-959F-8E0854B6033A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5685441" y="3317971"/>
            <a:ext cx="6008914" cy="277325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 smtClean="0">
                <a:solidFill>
                  <a:srgbClr val="002060"/>
                </a:solidFill>
              </a:rPr>
              <a:t>integrates </a:t>
            </a:r>
            <a:r>
              <a:rPr lang="en-US" sz="1800" b="1" dirty="0">
                <a:solidFill>
                  <a:srgbClr val="002060"/>
                </a:solidFill>
              </a:rPr>
              <a:t>resource-based HRM with Porter's Five Forces, the Value Chain, and SWOT analysis</a:t>
            </a:r>
            <a:r>
              <a:rPr lang="en-US" sz="1800" b="1" dirty="0" smtClean="0">
                <a:solidFill>
                  <a:srgbClr val="002060"/>
                </a:solidFill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US" sz="1800" b="1" dirty="0" smtClean="0">
                <a:solidFill>
                  <a:srgbClr val="002060"/>
                </a:solidFill>
              </a:rPr>
              <a:t>company's </a:t>
            </a:r>
            <a:r>
              <a:rPr lang="en-US" sz="1800" b="1" dirty="0">
                <a:solidFill>
                  <a:srgbClr val="002060"/>
                </a:solidFill>
              </a:rPr>
              <a:t>unique and hard-to-copy HR </a:t>
            </a:r>
            <a:r>
              <a:rPr lang="en-US" sz="1800" b="1" dirty="0" smtClean="0">
                <a:solidFill>
                  <a:srgbClr val="002060"/>
                </a:solidFill>
              </a:rPr>
              <a:t>practices </a:t>
            </a:r>
            <a:r>
              <a:rPr lang="en-US" sz="1800" b="1" dirty="0">
                <a:solidFill>
                  <a:srgbClr val="002060"/>
                </a:solidFill>
              </a:rPr>
              <a:t>can give it a durable competitive advantage</a:t>
            </a:r>
            <a:r>
              <a:rPr lang="en-US" sz="1800" b="1" dirty="0" smtClean="0">
                <a:solidFill>
                  <a:srgbClr val="002060"/>
                </a:solidFill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US" sz="1800" b="1" dirty="0" smtClean="0">
                <a:solidFill>
                  <a:srgbClr val="002060"/>
                </a:solidFill>
              </a:rPr>
              <a:t>HR </a:t>
            </a:r>
            <a:r>
              <a:rPr lang="en-US" sz="1800" b="1" dirty="0">
                <a:solidFill>
                  <a:srgbClr val="002060"/>
                </a:solidFill>
              </a:rPr>
              <a:t>develops and maintains an organization's core skills, which complement the business plan, according to the study.</a:t>
            </a:r>
          </a:p>
        </p:txBody>
      </p:sp>
    </p:spTree>
    <p:extLst>
      <p:ext uri="{BB962C8B-B14F-4D97-AF65-F5344CB8AC3E}">
        <p14:creationId xmlns:p14="http://schemas.microsoft.com/office/powerpoint/2010/main" val="2003029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071DD-D1ED-4494-BAB0-E44D84460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b="1" dirty="0" smtClean="0"/>
              <a:t>LITERATURE REVIEW</a:t>
            </a:r>
            <a:endParaRPr lang="en-US" sz="44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046CD-889C-4A2E-8DC3-BED5C7901E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ARTICLE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8E0C3E-549F-4B12-BC1D-70D49FDEE3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8527" y="2802107"/>
            <a:ext cx="5157787" cy="277325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US" sz="20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US" sz="2000" b="1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2600" b="1" i="1" dirty="0">
                <a:solidFill>
                  <a:schemeClr val="accent2">
                    <a:lumMod val="50000"/>
                  </a:schemeClr>
                </a:solidFill>
              </a:rPr>
              <a:t>"Searching for Competitive Advantage in the HRM/Firm Performance Relationship" by Chadwick and Flinchbaugh (2020)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C7831C-5C8A-4D10-8B69-B54C753E23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KEY FINDINGS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1088409-0EAA-441A-9E25-8CC3324ED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3B47294-B529-4908-976B-4F8ECE7A4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527968E-142A-49A3-8ED6-285EDE03F37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2BF507-75ED-4F09-959F-8E0854B6033A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5685441" y="3317971"/>
            <a:ext cx="6008914" cy="277325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 smtClean="0">
                <a:solidFill>
                  <a:srgbClr val="002060"/>
                </a:solidFill>
              </a:rPr>
              <a:t>effective </a:t>
            </a:r>
            <a:r>
              <a:rPr lang="en-US" sz="1800" b="1" dirty="0">
                <a:solidFill>
                  <a:srgbClr val="002060"/>
                </a:solidFill>
              </a:rPr>
              <a:t>HRM strategy can improve firm performance and give a company a competitive edge.</a:t>
            </a:r>
          </a:p>
          <a:p>
            <a:pPr algn="just">
              <a:lnSpc>
                <a:spcPct val="150000"/>
              </a:lnSpc>
            </a:pPr>
            <a:r>
              <a:rPr lang="en-US" sz="1800" b="1" dirty="0" smtClean="0">
                <a:solidFill>
                  <a:srgbClr val="002060"/>
                </a:solidFill>
              </a:rPr>
              <a:t>firms </a:t>
            </a:r>
            <a:r>
              <a:rPr lang="en-US" sz="1800" b="1" dirty="0">
                <a:solidFill>
                  <a:srgbClr val="002060"/>
                </a:solidFill>
              </a:rPr>
              <a:t>with high-performance HR systems tend to outperform competitors in their industry.</a:t>
            </a:r>
          </a:p>
          <a:p>
            <a:pPr algn="just">
              <a:lnSpc>
                <a:spcPct val="150000"/>
              </a:lnSpc>
            </a:pPr>
            <a:r>
              <a:rPr lang="en-US" sz="1800" b="1" dirty="0" smtClean="0">
                <a:solidFill>
                  <a:srgbClr val="002060"/>
                </a:solidFill>
              </a:rPr>
              <a:t>HRM </a:t>
            </a:r>
            <a:r>
              <a:rPr lang="en-US" sz="1800" b="1" dirty="0">
                <a:solidFill>
                  <a:srgbClr val="002060"/>
                </a:solidFill>
              </a:rPr>
              <a:t>plays </a:t>
            </a:r>
            <a:r>
              <a:rPr lang="en-US" sz="1800" b="1" dirty="0" smtClean="0">
                <a:solidFill>
                  <a:srgbClr val="002060"/>
                </a:solidFill>
              </a:rPr>
              <a:t>ROLE in </a:t>
            </a:r>
            <a:r>
              <a:rPr lang="en-US" sz="1800" b="1" dirty="0">
                <a:solidFill>
                  <a:srgbClr val="002060"/>
                </a:solidFill>
              </a:rPr>
              <a:t>aligning individual goals with organizational goals to drive performance and achieve a competitive advantage.</a:t>
            </a:r>
          </a:p>
        </p:txBody>
      </p:sp>
    </p:spTree>
    <p:extLst>
      <p:ext uri="{BB962C8B-B14F-4D97-AF65-F5344CB8AC3E}">
        <p14:creationId xmlns:p14="http://schemas.microsoft.com/office/powerpoint/2010/main" val="3071475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071DD-D1ED-4494-BAB0-E44D84460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b="1" dirty="0" smtClean="0"/>
              <a:t>LITERATURE REVIEW</a:t>
            </a:r>
            <a:endParaRPr lang="en-US" sz="44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046CD-889C-4A2E-8DC3-BED5C7901E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ARTICLE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8E0C3E-549F-4B12-BC1D-70D49FDEE3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8528" y="2887967"/>
            <a:ext cx="5157787" cy="2773258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endParaRPr lang="en-US" sz="20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US" sz="2000" b="1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ctr">
              <a:lnSpc>
                <a:spcPct val="170000"/>
              </a:lnSpc>
              <a:buNone/>
            </a:pPr>
            <a:r>
              <a:rPr lang="en-US" sz="2600" b="1" i="1" dirty="0">
                <a:solidFill>
                  <a:schemeClr val="accent2">
                    <a:lumMod val="50000"/>
                  </a:schemeClr>
                </a:solidFill>
              </a:rPr>
              <a:t>"The Impact of Strategic Human Resource Management Practices on Competitive Advantage Sustainability: The Mediation of Human Capital Development and Employee Commitment" by Hamadamin and Atan (2019)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C7831C-5C8A-4D10-8B69-B54C753E23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KEY FINDINGS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1088409-0EAA-441A-9E25-8CC3324ED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3B47294-B529-4908-976B-4F8ECE7A4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527968E-142A-49A3-8ED6-285EDE03F37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2BF507-75ED-4F09-959F-8E0854B6033A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5685441" y="3317971"/>
            <a:ext cx="6008914" cy="2773258"/>
          </a:xfrm>
        </p:spPr>
        <p:txBody>
          <a:bodyPr>
            <a:noAutofit/>
          </a:bodyPr>
          <a:lstStyle/>
          <a:p>
            <a:pPr algn="just"/>
            <a:r>
              <a:rPr lang="en-US" sz="1800" b="1" dirty="0" smtClean="0">
                <a:solidFill>
                  <a:srgbClr val="002060"/>
                </a:solidFill>
              </a:rPr>
              <a:t>human </a:t>
            </a:r>
            <a:r>
              <a:rPr lang="en-US" sz="1800" b="1" dirty="0">
                <a:solidFill>
                  <a:srgbClr val="002060"/>
                </a:solidFill>
              </a:rPr>
              <a:t>capital development and employee commitment in driving the sustainability of a firm's competitive advantage through strategic HRM practices.</a:t>
            </a:r>
          </a:p>
          <a:p>
            <a:pPr algn="just"/>
            <a:r>
              <a:rPr lang="en-US" sz="1800" b="1" dirty="0" smtClean="0">
                <a:solidFill>
                  <a:srgbClr val="002060"/>
                </a:solidFill>
              </a:rPr>
              <a:t>HRM </a:t>
            </a:r>
            <a:r>
              <a:rPr lang="en-US" sz="1800" b="1" dirty="0">
                <a:solidFill>
                  <a:srgbClr val="002060"/>
                </a:solidFill>
              </a:rPr>
              <a:t>practices focus on enhancing human capital development and employee commitment, it leads to sustainable competitive advantages.</a:t>
            </a:r>
          </a:p>
          <a:p>
            <a:pPr algn="just"/>
            <a:r>
              <a:rPr lang="en-US" sz="1800" b="1" dirty="0" smtClean="0">
                <a:solidFill>
                  <a:srgbClr val="002060"/>
                </a:solidFill>
              </a:rPr>
              <a:t>importance </a:t>
            </a:r>
            <a:r>
              <a:rPr lang="en-US" sz="1800" b="1" dirty="0">
                <a:solidFill>
                  <a:srgbClr val="002060"/>
                </a:solidFill>
              </a:rPr>
              <a:t>of employee development and commitment in achieving and sustaining competitive advantage through strategic HRM practices.</a:t>
            </a:r>
          </a:p>
        </p:txBody>
      </p:sp>
    </p:spTree>
    <p:extLst>
      <p:ext uri="{BB962C8B-B14F-4D97-AF65-F5344CB8AC3E}">
        <p14:creationId xmlns:p14="http://schemas.microsoft.com/office/powerpoint/2010/main" val="15951419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ABA256-8519-42C7-BF9C-F3966AE7F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A18759-B9AA-49AB-A320-92AF51051E7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pic>
        <p:nvPicPr>
          <p:cNvPr id="1026" name="Picture 2" descr="8 HR Models Every HR Practitioner Should Know in 2023 - AIH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040" y="487692"/>
            <a:ext cx="7744408" cy="4317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698823" y="5332527"/>
            <a:ext cx="9384760" cy="915873"/>
          </a:xfrm>
        </p:spPr>
        <p:txBody>
          <a:bodyPr>
            <a:noAutofit/>
          </a:bodyPr>
          <a:lstStyle/>
          <a:p>
            <a:pPr algn="just"/>
            <a:r>
              <a:rPr lang="en-US" sz="2400" b="1" dirty="0"/>
              <a:t>Harvard Model (Beer et al., 1984) which stresses the role of HRM in aligning company strategy and employee interests.</a:t>
            </a:r>
            <a:endParaRPr lang="en-IN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2817845" y="4543656"/>
            <a:ext cx="240729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050" b="1" dirty="0" smtClean="0"/>
              <a:t>SOURCE: VAN VULPEN, 2018</a:t>
            </a:r>
            <a:endParaRPr lang="en-IN" sz="1050" b="1" dirty="0"/>
          </a:p>
        </p:txBody>
      </p:sp>
    </p:spTree>
    <p:extLst>
      <p:ext uri="{BB962C8B-B14F-4D97-AF65-F5344CB8AC3E}">
        <p14:creationId xmlns:p14="http://schemas.microsoft.com/office/powerpoint/2010/main" val="1920497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CD96C-ADDF-4D9F-B790-CF6E3E55A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799" y="607100"/>
            <a:ext cx="6134473" cy="697044"/>
          </a:xfrm>
        </p:spPr>
        <p:txBody>
          <a:bodyPr/>
          <a:lstStyle/>
          <a:p>
            <a:r>
              <a:rPr lang="en-US" dirty="0" smtClean="0"/>
              <a:t>GOOGLE HR </a:t>
            </a:r>
            <a:r>
              <a:rPr lang="en-US" dirty="0" smtClean="0"/>
              <a:t>Strategies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0104A1-25DB-4A49-B257-40CF6B30A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040D52-4191-48B5-89BF-0F57F61C4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5BD9075D-1F42-4726-8EC6-EE8B416392B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599135828"/>
              </p:ext>
            </p:extLst>
          </p:nvPr>
        </p:nvGraphicFramePr>
        <p:xfrm>
          <a:off x="1506862" y="1439333"/>
          <a:ext cx="8128000" cy="480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8164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CAEA0E-0AD2-4431-A4BB-BA6FE0FB9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FA8F80-4A21-4C24-8E8C-2EF0B85E8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9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18E7856-1972-4633-98B1-7926DA31AF8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idx="1"/>
          </p:nvPr>
        </p:nvSpPr>
        <p:spPr/>
      </p:sp>
      <p:pic>
        <p:nvPicPr>
          <p:cNvPr id="1026" name="Picture 2" descr="Alphabet: number of employees 2022 | Statis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022" y="851748"/>
            <a:ext cx="5832899" cy="4695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Women Employees Are Actually Highly Satisfied Working at Google, Except for  One Thing | Inc.co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921" y="851748"/>
            <a:ext cx="5998402" cy="4695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7162411" y="5300417"/>
            <a:ext cx="240729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050" b="1" dirty="0" smtClean="0"/>
              <a:t>SOURCE: BORT, 2017</a:t>
            </a:r>
            <a:endParaRPr lang="en-IN" sz="105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1930844" y="5330236"/>
            <a:ext cx="240729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050" b="1" dirty="0" smtClean="0"/>
              <a:t>SOURCE: JOHNSON, 2012</a:t>
            </a:r>
            <a:endParaRPr lang="en-IN" sz="1050" b="1" dirty="0"/>
          </a:p>
        </p:txBody>
      </p:sp>
    </p:spTree>
    <p:extLst>
      <p:ext uri="{BB962C8B-B14F-4D97-AF65-F5344CB8AC3E}">
        <p14:creationId xmlns:p14="http://schemas.microsoft.com/office/powerpoint/2010/main" val="21106068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SWOT</a:t>
            </a: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10</a:t>
            </a:fld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5"/>
          </p:nvPr>
        </p:nvSpPr>
        <p:spPr/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296190"/>
              </p:ext>
            </p:extLst>
          </p:nvPr>
        </p:nvGraphicFramePr>
        <p:xfrm>
          <a:off x="2136709" y="1798387"/>
          <a:ext cx="8108302" cy="426646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054151">
                  <a:extLst>
                    <a:ext uri="{9D8B030D-6E8A-4147-A177-3AD203B41FA5}">
                      <a16:colId xmlns:a16="http://schemas.microsoft.com/office/drawing/2014/main" val="2850400511"/>
                    </a:ext>
                  </a:extLst>
                </a:gridCol>
                <a:gridCol w="4054151">
                  <a:extLst>
                    <a:ext uri="{9D8B030D-6E8A-4147-A177-3AD203B41FA5}">
                      <a16:colId xmlns:a16="http://schemas.microsoft.com/office/drawing/2014/main" val="1274360914"/>
                    </a:ext>
                  </a:extLst>
                </a:gridCol>
              </a:tblGrid>
              <a:tr h="328776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000" b="1" u="none" strike="noStrike" dirty="0">
                          <a:effectLst/>
                        </a:rPr>
                        <a:t>Strengths</a:t>
                      </a:r>
                      <a:endParaRPr lang="en-IN" sz="2000" b="1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085" marR="3085" marT="308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2000" b="1" u="none" strike="noStrike" dirty="0">
                          <a:effectLst/>
                        </a:rPr>
                        <a:t>Weaknesses</a:t>
                      </a:r>
                      <a:endParaRPr lang="en-IN" sz="2000" b="1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085" marR="3085" marT="3085" marB="0" anchor="ctr"/>
                </a:tc>
                <a:extLst>
                  <a:ext uri="{0D108BD9-81ED-4DB2-BD59-A6C34878D82A}">
                    <a16:rowId xmlns:a16="http://schemas.microsoft.com/office/drawing/2014/main" val="555150406"/>
                  </a:ext>
                </a:extLst>
              </a:tr>
              <a:tr h="836730"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US" sz="1600" b="0" u="none" strike="noStrike" dirty="0">
                          <a:effectLst/>
                        </a:rPr>
                        <a:t>- Attraction and retention of top talent due to strong employer brand and compelling perks</a:t>
                      </a:r>
                      <a:endParaRPr lang="en-US" sz="1600" b="0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085" marR="3085" marT="3085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US" sz="1600" b="0" u="none" strike="noStrike" dirty="0">
                          <a:effectLst/>
                        </a:rPr>
                        <a:t>- Potential over-reliance on key individuals which might affect stability</a:t>
                      </a:r>
                      <a:endParaRPr lang="en-US" sz="1600" b="0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085" marR="3085" marT="3085" marB="0" anchor="ctr"/>
                </a:tc>
                <a:extLst>
                  <a:ext uri="{0D108BD9-81ED-4DB2-BD59-A6C34878D82A}">
                    <a16:rowId xmlns:a16="http://schemas.microsoft.com/office/drawing/2014/main" val="3832310915"/>
                  </a:ext>
                </a:extLst>
              </a:tr>
              <a:tr h="912497"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US" sz="1600" b="0" u="none" strike="noStrike" dirty="0">
                          <a:effectLst/>
                        </a:rPr>
                        <a:t>- Comprehensive learning and development programs fostering innovation</a:t>
                      </a:r>
                      <a:endParaRPr lang="en-US" sz="1600" b="0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085" marR="3085" marT="3085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US" sz="1600" b="0" u="none" strike="noStrike" dirty="0">
                          <a:effectLst/>
                        </a:rPr>
                        <a:t>- Challenges in maintaining company culture due to rapid expansion and diversity</a:t>
                      </a:r>
                      <a:endParaRPr lang="en-US" sz="1600" b="0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085" marR="3085" marT="3085" marB="0" anchor="ctr"/>
                </a:tc>
                <a:extLst>
                  <a:ext uri="{0D108BD9-81ED-4DB2-BD59-A6C34878D82A}">
                    <a16:rowId xmlns:a16="http://schemas.microsoft.com/office/drawing/2014/main" val="543468686"/>
                  </a:ext>
                </a:extLst>
              </a:tr>
              <a:tr h="491516">
                <a:tc>
                  <a:txBody>
                    <a:bodyPr/>
                    <a:lstStyle/>
                    <a:p>
                      <a:pPr algn="ctr" fontAlgn="ctr">
                        <a:lnSpc>
                          <a:spcPct val="150000"/>
                        </a:lnSpc>
                      </a:pPr>
                      <a:r>
                        <a:rPr lang="en-IN" sz="2000" b="1" u="none" strike="noStrike" dirty="0">
                          <a:effectLst/>
                        </a:rPr>
                        <a:t>Opportunities</a:t>
                      </a:r>
                      <a:endParaRPr lang="en-IN" sz="2000" b="1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085" marR="3085" marT="3085" marB="0" anchor="ctr"/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50000"/>
                        </a:lnSpc>
                      </a:pPr>
                      <a:r>
                        <a:rPr lang="en-IN" sz="2000" b="1" u="none" strike="noStrike" dirty="0">
                          <a:effectLst/>
                        </a:rPr>
                        <a:t>Threats</a:t>
                      </a:r>
                      <a:endParaRPr lang="en-IN" sz="2000" b="1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085" marR="3085" marT="3085" marB="0" anchor="ctr"/>
                </a:tc>
                <a:extLst>
                  <a:ext uri="{0D108BD9-81ED-4DB2-BD59-A6C34878D82A}">
                    <a16:rowId xmlns:a16="http://schemas.microsoft.com/office/drawing/2014/main" val="3575288741"/>
                  </a:ext>
                </a:extLst>
              </a:tr>
              <a:tr h="784449"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US" sz="1600" b="0" u="none" strike="noStrike">
                          <a:effectLst/>
                        </a:rPr>
                        <a:t>- Leveraging data and technology for better HR decision making</a:t>
                      </a:r>
                      <a:endParaRPr lang="en-US" sz="1600" b="0" i="0" u="none" strike="noStrike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085" marR="3085" marT="3085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US" sz="1600" b="0" u="none" strike="noStrike" dirty="0">
                          <a:effectLst/>
                        </a:rPr>
                        <a:t>- Intense competition for talent in the tech industry</a:t>
                      </a:r>
                      <a:endParaRPr lang="en-US" sz="1600" b="0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085" marR="3085" marT="3085" marB="0" anchor="ctr"/>
                </a:tc>
                <a:extLst>
                  <a:ext uri="{0D108BD9-81ED-4DB2-BD59-A6C34878D82A}">
                    <a16:rowId xmlns:a16="http://schemas.microsoft.com/office/drawing/2014/main" val="2671364956"/>
                  </a:ext>
                </a:extLst>
              </a:tr>
              <a:tr h="912497"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US" sz="1600" b="0" u="none" strike="noStrike">
                          <a:effectLst/>
                        </a:rPr>
                        <a:t>- Increasing remote work possibilities can attract a more diverse global workforce</a:t>
                      </a:r>
                      <a:endParaRPr lang="en-US" sz="1600" b="0" i="0" u="none" strike="noStrike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085" marR="3085" marT="3085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US" sz="1600" b="0" u="none" strike="noStrike" dirty="0">
                          <a:effectLst/>
                        </a:rPr>
                        <a:t>- Maintaining employee satisfaction and productivity with remote and distributed teams</a:t>
                      </a:r>
                      <a:endParaRPr lang="en-US" sz="1600" b="0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085" marR="3085" marT="3085" marB="0" anchor="ctr"/>
                </a:tc>
                <a:extLst>
                  <a:ext uri="{0D108BD9-81ED-4DB2-BD59-A6C34878D82A}">
                    <a16:rowId xmlns:a16="http://schemas.microsoft.com/office/drawing/2014/main" val="33353168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18448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CD96C-ADDF-4D9F-B790-CF6E3E55A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799" y="607100"/>
            <a:ext cx="6134473" cy="697044"/>
          </a:xfrm>
        </p:spPr>
        <p:txBody>
          <a:bodyPr/>
          <a:lstStyle/>
          <a:p>
            <a:r>
              <a:rPr lang="en-US" dirty="0" smtClean="0"/>
              <a:t>NHS </a:t>
            </a:r>
            <a:r>
              <a:rPr lang="en-US" dirty="0" smtClean="0"/>
              <a:t>HR </a:t>
            </a:r>
            <a:r>
              <a:rPr lang="en-US" dirty="0" smtClean="0"/>
              <a:t>Strategies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0104A1-25DB-4A49-B257-40CF6B30A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040D52-4191-48B5-89BF-0F57F61C4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5BD9075D-1F42-4726-8EC6-EE8B416392B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503123767"/>
              </p:ext>
            </p:extLst>
          </p:nvPr>
        </p:nvGraphicFramePr>
        <p:xfrm>
          <a:off x="1506862" y="1439333"/>
          <a:ext cx="8128000" cy="480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5797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CAEA0E-0AD2-4431-A4BB-BA6FE0FB9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FA8F80-4A21-4C24-8E8C-2EF0B85E8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12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18E7856-1972-4633-98B1-7926DA31AF8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idx="1"/>
          </p:nvPr>
        </p:nvSpPr>
        <p:spPr/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4824" y="473302"/>
            <a:ext cx="8501701" cy="57750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408743" y="5804227"/>
            <a:ext cx="240729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050" b="1" dirty="0" smtClean="0"/>
              <a:t>SOURCE: NHS BRISTOL, N.D.</a:t>
            </a:r>
            <a:endParaRPr lang="en-IN" sz="1050" b="1" dirty="0"/>
          </a:p>
        </p:txBody>
      </p:sp>
    </p:spTree>
    <p:extLst>
      <p:ext uri="{BB962C8B-B14F-4D97-AF65-F5344CB8AC3E}">
        <p14:creationId xmlns:p14="http://schemas.microsoft.com/office/powerpoint/2010/main" val="35828498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SWOT</a:t>
            </a:r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13</a:t>
            </a:fld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5"/>
          </p:nvPr>
        </p:nvSpPr>
        <p:spPr/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3725228"/>
              </p:ext>
            </p:extLst>
          </p:nvPr>
        </p:nvGraphicFramePr>
        <p:xfrm>
          <a:off x="2631637" y="1925882"/>
          <a:ext cx="7109926" cy="409625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554963">
                  <a:extLst>
                    <a:ext uri="{9D8B030D-6E8A-4147-A177-3AD203B41FA5}">
                      <a16:colId xmlns:a16="http://schemas.microsoft.com/office/drawing/2014/main" val="2291788731"/>
                    </a:ext>
                  </a:extLst>
                </a:gridCol>
                <a:gridCol w="3554963">
                  <a:extLst>
                    <a:ext uri="{9D8B030D-6E8A-4147-A177-3AD203B41FA5}">
                      <a16:colId xmlns:a16="http://schemas.microsoft.com/office/drawing/2014/main" val="2897460288"/>
                    </a:ext>
                  </a:extLst>
                </a:gridCol>
              </a:tblGrid>
              <a:tr h="158093"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b="1" u="none" strike="noStrike" dirty="0">
                          <a:effectLst/>
                        </a:rPr>
                        <a:t>Strengths</a:t>
                      </a:r>
                      <a:endParaRPr lang="en-IN" sz="1800" b="1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364" marR="3364" marT="3364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sz="1800" b="1" u="none" strike="noStrike" dirty="0">
                          <a:effectLst/>
                        </a:rPr>
                        <a:t>Weaknesses</a:t>
                      </a:r>
                      <a:endParaRPr lang="en-IN" sz="1800" b="1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364" marR="3364" marT="3364" marB="0" anchor="ctr"/>
                </a:tc>
                <a:extLst>
                  <a:ext uri="{0D108BD9-81ED-4DB2-BD59-A6C34878D82A}">
                    <a16:rowId xmlns:a16="http://schemas.microsoft.com/office/drawing/2014/main" val="1779587510"/>
                  </a:ext>
                </a:extLst>
              </a:tr>
              <a:tr h="467553"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IN" sz="1600" u="none" strike="noStrike" dirty="0">
                          <a:effectLst/>
                        </a:rPr>
                        <a:t>- Dedicated and professional workforce</a:t>
                      </a:r>
                      <a:endParaRPr lang="en-IN" sz="1600" b="0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364" marR="3364" marT="3364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US" sz="1600" u="none" strike="noStrike">
                          <a:effectLst/>
                        </a:rPr>
                        <a:t>- High public expectations and scrutiny</a:t>
                      </a:r>
                      <a:endParaRPr lang="en-US" sz="1600" b="0" i="0" u="none" strike="noStrike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364" marR="3364" marT="3364" marB="0" anchor="ctr"/>
                </a:tc>
                <a:extLst>
                  <a:ext uri="{0D108BD9-81ED-4DB2-BD59-A6C34878D82A}">
                    <a16:rowId xmlns:a16="http://schemas.microsoft.com/office/drawing/2014/main" val="2476750410"/>
                  </a:ext>
                </a:extLst>
              </a:tr>
              <a:tr h="699648"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US" sz="1600" u="none" strike="noStrike" dirty="0">
                          <a:effectLst/>
                        </a:rPr>
                        <a:t>- Extensive experience in managing diverse and large-scale workforce</a:t>
                      </a:r>
                      <a:endParaRPr lang="en-US" sz="1600" b="0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364" marR="3364" marT="3364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US" sz="1600" u="none" strike="noStrike">
                          <a:effectLst/>
                        </a:rPr>
                        <a:t>- Staff shortages and high turnover rates</a:t>
                      </a:r>
                      <a:endParaRPr lang="en-US" sz="1600" b="0" i="0" u="none" strike="noStrike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364" marR="3364" marT="3364" marB="0" anchor="ctr"/>
                </a:tc>
                <a:extLst>
                  <a:ext uri="{0D108BD9-81ED-4DB2-BD59-A6C34878D82A}">
                    <a16:rowId xmlns:a16="http://schemas.microsoft.com/office/drawing/2014/main" val="1895759388"/>
                  </a:ext>
                </a:extLst>
              </a:tr>
              <a:tr h="158093">
                <a:tc>
                  <a:txBody>
                    <a:bodyPr/>
                    <a:lstStyle/>
                    <a:p>
                      <a:pPr algn="ctr" fontAlgn="ctr">
                        <a:lnSpc>
                          <a:spcPct val="150000"/>
                        </a:lnSpc>
                      </a:pPr>
                      <a:r>
                        <a:rPr lang="en-IN" sz="1800" b="1" u="none" strike="noStrike" dirty="0">
                          <a:effectLst/>
                        </a:rPr>
                        <a:t>Opportunities</a:t>
                      </a:r>
                      <a:endParaRPr lang="en-IN" sz="1800" b="1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364" marR="3364" marT="3364" marB="0" anchor="ctr"/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50000"/>
                        </a:lnSpc>
                      </a:pPr>
                      <a:r>
                        <a:rPr lang="en-IN" sz="1800" b="1" u="none" strike="noStrike" dirty="0">
                          <a:effectLst/>
                        </a:rPr>
                        <a:t>Threats</a:t>
                      </a:r>
                      <a:endParaRPr lang="en-IN" sz="1800" b="1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364" marR="3364" marT="3364" marB="0" anchor="ctr"/>
                </a:tc>
                <a:extLst>
                  <a:ext uri="{0D108BD9-81ED-4DB2-BD59-A6C34878D82A}">
                    <a16:rowId xmlns:a16="http://schemas.microsoft.com/office/drawing/2014/main" val="3262499299"/>
                  </a:ext>
                </a:extLst>
              </a:tr>
              <a:tr h="854377"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US" sz="1600" u="none" strike="noStrike" dirty="0">
                          <a:effectLst/>
                        </a:rPr>
                        <a:t>- Potential to utilize technology for better workforce management and HR decision-making</a:t>
                      </a:r>
                      <a:endParaRPr lang="en-US" sz="1600" b="0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364" marR="3364" marT="3364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IN" sz="1600" u="none" strike="noStrike">
                          <a:effectLst/>
                        </a:rPr>
                        <a:t>- Budget constraints and political influences</a:t>
                      </a:r>
                      <a:endParaRPr lang="en-IN" sz="1600" b="0" i="0" u="none" strike="noStrike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364" marR="3364" marT="3364" marB="0" anchor="ctr"/>
                </a:tc>
                <a:extLst>
                  <a:ext uri="{0D108BD9-81ED-4DB2-BD59-A6C34878D82A}">
                    <a16:rowId xmlns:a16="http://schemas.microsoft.com/office/drawing/2014/main" val="2158348165"/>
                  </a:ext>
                </a:extLst>
              </a:tr>
              <a:tr h="1086472"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US" sz="1600" u="none" strike="noStrike" dirty="0">
                          <a:effectLst/>
                        </a:rPr>
                        <a:t>- Opportunity to implement more flexible working arrangements and wellness initiatives to attract and retain staff</a:t>
                      </a:r>
                      <a:endParaRPr lang="en-US" sz="1600" b="0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364" marR="3364" marT="3364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50000"/>
                        </a:lnSpc>
                      </a:pPr>
                      <a:r>
                        <a:rPr lang="en-US" sz="1600" u="none" strike="noStrike" dirty="0">
                          <a:effectLst/>
                        </a:rPr>
                        <a:t>- Increasing demand for healthcare services due to aging population and chronic illnesses</a:t>
                      </a:r>
                      <a:endParaRPr lang="en-US" sz="1600" b="0" i="0" u="none" strike="noStrike" dirty="0">
                        <a:solidFill>
                          <a:srgbClr val="37415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3364" marR="3364" marT="3364" marB="0" anchor="ctr"/>
                </a:tc>
                <a:extLst>
                  <a:ext uri="{0D108BD9-81ED-4DB2-BD59-A6C34878D82A}">
                    <a16:rowId xmlns:a16="http://schemas.microsoft.com/office/drawing/2014/main" val="31734201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64799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REFERRENCE</a:t>
            </a:r>
            <a:endParaRPr lang="en-IN" dirty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>
          <a:xfrm>
            <a:off x="913774" y="1784482"/>
            <a:ext cx="9971158" cy="2427923"/>
          </a:xfrm>
        </p:spPr>
        <p:txBody>
          <a:bodyPr>
            <a:noAutofit/>
          </a:bodyPr>
          <a:lstStyle/>
          <a:p>
            <a:r>
              <a:rPr lang="en-US" sz="900" dirty="0" err="1">
                <a:solidFill>
                  <a:srgbClr val="002060"/>
                </a:solidFill>
              </a:rPr>
              <a:t>Bort</a:t>
            </a:r>
            <a:r>
              <a:rPr lang="en-US" sz="900" dirty="0">
                <a:solidFill>
                  <a:srgbClr val="002060"/>
                </a:solidFill>
              </a:rPr>
              <a:t>, J. (2017). </a:t>
            </a:r>
            <a:r>
              <a:rPr lang="en-US" sz="900" i="1" dirty="0">
                <a:solidFill>
                  <a:srgbClr val="002060"/>
                </a:solidFill>
              </a:rPr>
              <a:t>Women Employees Are Actually Highly Satisfied Working at Google, Except for One Thing</a:t>
            </a:r>
            <a:r>
              <a:rPr lang="en-US" sz="900" dirty="0">
                <a:solidFill>
                  <a:srgbClr val="002060"/>
                </a:solidFill>
              </a:rPr>
              <a:t>. [online] Inc.com. Available at: </a:t>
            </a:r>
            <a:r>
              <a:rPr lang="en-US" sz="900" dirty="0">
                <a:solidFill>
                  <a:srgbClr val="002060"/>
                </a:solidFill>
                <a:hlinkClick r:id="rId2"/>
              </a:rPr>
              <a:t>https://www.inc.com/business-insider/women-employees-google-really-like-the-company-glassdoor-data.html</a:t>
            </a:r>
            <a:r>
              <a:rPr lang="en-US" sz="900" dirty="0" smtClean="0">
                <a:solidFill>
                  <a:srgbClr val="002060"/>
                </a:solidFill>
              </a:rPr>
              <a:t>.</a:t>
            </a:r>
          </a:p>
          <a:p>
            <a:r>
              <a:rPr lang="en-US" sz="900" dirty="0" smtClean="0">
                <a:solidFill>
                  <a:srgbClr val="002060"/>
                </a:solidFill>
              </a:rPr>
              <a:t>Collins</a:t>
            </a:r>
            <a:r>
              <a:rPr lang="en-US" sz="900" dirty="0">
                <a:solidFill>
                  <a:srgbClr val="002060"/>
                </a:solidFill>
              </a:rPr>
              <a:t>, C.J. (2021). Expanding the resource based view model of strategic human resource management. The International Journal of Human Resource Management, 32(2), pp.1–28. </a:t>
            </a:r>
            <a:r>
              <a:rPr lang="en-US" sz="900" dirty="0" err="1">
                <a:solidFill>
                  <a:srgbClr val="002060"/>
                </a:solidFill>
              </a:rPr>
              <a:t>doi:https</a:t>
            </a:r>
            <a:r>
              <a:rPr lang="en-US" sz="900" dirty="0">
                <a:solidFill>
                  <a:srgbClr val="002060"/>
                </a:solidFill>
              </a:rPr>
              <a:t>://doi.org/10.1080/09585192.2019.1711442. </a:t>
            </a:r>
            <a:endParaRPr lang="en-US" sz="900" dirty="0" smtClean="0">
              <a:solidFill>
                <a:srgbClr val="002060"/>
              </a:solidFill>
            </a:endParaRPr>
          </a:p>
          <a:p>
            <a:r>
              <a:rPr lang="en-US" sz="900" dirty="0" smtClean="0">
                <a:solidFill>
                  <a:srgbClr val="002060"/>
                </a:solidFill>
              </a:rPr>
              <a:t>‌Chadwick</a:t>
            </a:r>
            <a:r>
              <a:rPr lang="en-US" sz="900" dirty="0">
                <a:solidFill>
                  <a:srgbClr val="002060"/>
                </a:solidFill>
              </a:rPr>
              <a:t>, C. and </a:t>
            </a:r>
            <a:r>
              <a:rPr lang="en-US" sz="900" dirty="0" err="1">
                <a:solidFill>
                  <a:srgbClr val="002060"/>
                </a:solidFill>
              </a:rPr>
              <a:t>Flinchbaugh</a:t>
            </a:r>
            <a:r>
              <a:rPr lang="en-US" sz="900" dirty="0">
                <a:solidFill>
                  <a:srgbClr val="002060"/>
                </a:solidFill>
              </a:rPr>
              <a:t>, C. (2020). SEARCHING FOR COMPETITIVE ADVANTAGE IN THE HRM/FIRM PERFORMANCE RELATIONSHIP. Academy of Management Perspectives, 35(2). </a:t>
            </a:r>
            <a:r>
              <a:rPr lang="en-US" sz="900" dirty="0" err="1">
                <a:solidFill>
                  <a:srgbClr val="002060"/>
                </a:solidFill>
              </a:rPr>
              <a:t>doi:https</a:t>
            </a:r>
            <a:r>
              <a:rPr lang="en-US" sz="900" dirty="0">
                <a:solidFill>
                  <a:srgbClr val="002060"/>
                </a:solidFill>
              </a:rPr>
              <a:t>://doi.org/10.5465/amp.2018.0065. </a:t>
            </a:r>
            <a:r>
              <a:rPr lang="en-US" sz="900" dirty="0" smtClean="0">
                <a:solidFill>
                  <a:srgbClr val="002060"/>
                </a:solidFill>
              </a:rPr>
              <a:t>‌‌</a:t>
            </a:r>
          </a:p>
          <a:p>
            <a:r>
              <a:rPr lang="en-US" sz="900" dirty="0">
                <a:solidFill>
                  <a:srgbClr val="002060"/>
                </a:solidFill>
              </a:rPr>
              <a:t>Google. (</a:t>
            </a:r>
            <a:r>
              <a:rPr lang="en-US" sz="900" dirty="0" smtClean="0">
                <a:solidFill>
                  <a:srgbClr val="002060"/>
                </a:solidFill>
              </a:rPr>
              <a:t>2023). </a:t>
            </a:r>
            <a:r>
              <a:rPr lang="en-US" sz="900" dirty="0">
                <a:solidFill>
                  <a:srgbClr val="002060"/>
                </a:solidFill>
              </a:rPr>
              <a:t>About Google. Retrieved from </a:t>
            </a:r>
            <a:r>
              <a:rPr lang="en-US" sz="900" u="sng" dirty="0">
                <a:solidFill>
                  <a:srgbClr val="002060"/>
                </a:solidFill>
                <a:hlinkClick r:id="rId3"/>
              </a:rPr>
              <a:t>https://about.google</a:t>
            </a:r>
            <a:r>
              <a:rPr lang="en-US" sz="900" u="sng" dirty="0" smtClean="0">
                <a:solidFill>
                  <a:srgbClr val="002060"/>
                </a:solidFill>
                <a:hlinkClick r:id="rId3"/>
              </a:rPr>
              <a:t>/</a:t>
            </a:r>
            <a:endParaRPr lang="en-US" sz="900" dirty="0" smtClean="0">
              <a:solidFill>
                <a:srgbClr val="002060"/>
              </a:solidFill>
            </a:endParaRPr>
          </a:p>
          <a:p>
            <a:r>
              <a:rPr lang="en-US" sz="900" dirty="0" err="1" smtClean="0">
                <a:solidFill>
                  <a:srgbClr val="002060"/>
                </a:solidFill>
              </a:rPr>
              <a:t>Hamadamin</a:t>
            </a:r>
            <a:r>
              <a:rPr lang="en-US" sz="900" dirty="0">
                <a:solidFill>
                  <a:srgbClr val="002060"/>
                </a:solidFill>
              </a:rPr>
              <a:t>, H.H. and </a:t>
            </a:r>
            <a:r>
              <a:rPr lang="en-US" sz="900" dirty="0" err="1">
                <a:solidFill>
                  <a:srgbClr val="002060"/>
                </a:solidFill>
              </a:rPr>
              <a:t>Atan</a:t>
            </a:r>
            <a:r>
              <a:rPr lang="en-US" sz="900" dirty="0">
                <a:solidFill>
                  <a:srgbClr val="002060"/>
                </a:solidFill>
              </a:rPr>
              <a:t>, T. (2019). The Impact of Strategic Human Resource Management Practices on Competitive Advantage Sustainability: The Mediation of Human Capital Development and Employee Commitment. Sustainability, [online] 11(20), p.5782. </a:t>
            </a:r>
            <a:r>
              <a:rPr lang="en-US" sz="900" dirty="0" err="1">
                <a:solidFill>
                  <a:srgbClr val="002060"/>
                </a:solidFill>
              </a:rPr>
              <a:t>doi:https</a:t>
            </a:r>
            <a:r>
              <a:rPr lang="en-US" sz="900" dirty="0">
                <a:solidFill>
                  <a:srgbClr val="002060"/>
                </a:solidFill>
              </a:rPr>
              <a:t>://doi.org/10.3390/su11205782</a:t>
            </a:r>
            <a:r>
              <a:rPr lang="en-US" sz="900" dirty="0" smtClean="0">
                <a:solidFill>
                  <a:srgbClr val="002060"/>
                </a:solidFill>
              </a:rPr>
              <a:t>.</a:t>
            </a:r>
          </a:p>
          <a:p>
            <a:r>
              <a:rPr lang="en-US" sz="900" dirty="0">
                <a:solidFill>
                  <a:srgbClr val="002060"/>
                </a:solidFill>
              </a:rPr>
              <a:t>Johnson, J. (2022). </a:t>
            </a:r>
            <a:r>
              <a:rPr lang="en-US" sz="900" i="1" dirty="0">
                <a:solidFill>
                  <a:srgbClr val="002060"/>
                </a:solidFill>
              </a:rPr>
              <a:t>Number of Google employees 2017 | Statista</a:t>
            </a:r>
            <a:r>
              <a:rPr lang="en-US" sz="900" dirty="0">
                <a:solidFill>
                  <a:srgbClr val="002060"/>
                </a:solidFill>
              </a:rPr>
              <a:t>. [online] Statista. Available at: https://www.statista.com/statistics/273744/number-of-full-time-google-employees</a:t>
            </a:r>
            <a:r>
              <a:rPr lang="en-US" sz="900" dirty="0" smtClean="0">
                <a:solidFill>
                  <a:srgbClr val="002060"/>
                </a:solidFill>
              </a:rPr>
              <a:t>/.</a:t>
            </a:r>
          </a:p>
          <a:p>
            <a:r>
              <a:rPr lang="en-US" sz="900" dirty="0" err="1">
                <a:solidFill>
                  <a:srgbClr val="002060"/>
                </a:solidFill>
              </a:rPr>
              <a:t>Kramar</a:t>
            </a:r>
            <a:r>
              <a:rPr lang="en-US" sz="900" dirty="0">
                <a:solidFill>
                  <a:srgbClr val="002060"/>
                </a:solidFill>
              </a:rPr>
              <a:t>, R. (2017). Beyond strategic human resource management: is sustainable human resource management the next approach?. The International Journal of Human Resource Management, 28(9), 1367-1383</a:t>
            </a:r>
            <a:r>
              <a:rPr lang="en-US" sz="900" dirty="0" smtClean="0">
                <a:solidFill>
                  <a:srgbClr val="002060"/>
                </a:solidFill>
              </a:rPr>
              <a:t>.</a:t>
            </a:r>
          </a:p>
          <a:p>
            <a:r>
              <a:rPr lang="en-US" sz="900" dirty="0" smtClean="0">
                <a:solidFill>
                  <a:srgbClr val="002060"/>
                </a:solidFill>
              </a:rPr>
              <a:t>NHS</a:t>
            </a:r>
            <a:r>
              <a:rPr lang="en-US" sz="900" dirty="0">
                <a:solidFill>
                  <a:srgbClr val="002060"/>
                </a:solidFill>
              </a:rPr>
              <a:t>. (</a:t>
            </a:r>
            <a:r>
              <a:rPr lang="en-US" sz="900" dirty="0" smtClean="0">
                <a:solidFill>
                  <a:srgbClr val="002060"/>
                </a:solidFill>
              </a:rPr>
              <a:t>2023). </a:t>
            </a:r>
            <a:r>
              <a:rPr lang="en-US" sz="900" dirty="0">
                <a:solidFill>
                  <a:srgbClr val="002060"/>
                </a:solidFill>
              </a:rPr>
              <a:t>About the NHS. Retrieved from </a:t>
            </a:r>
            <a:r>
              <a:rPr lang="en-US" sz="900" u="sng" dirty="0">
                <a:solidFill>
                  <a:srgbClr val="002060"/>
                </a:solidFill>
                <a:hlinkClick r:id="rId4"/>
              </a:rPr>
              <a:t>https://www.nhs.uk/using-the-nhs/about-the-nhs</a:t>
            </a:r>
            <a:r>
              <a:rPr lang="en-US" sz="900" u="sng" dirty="0" smtClean="0">
                <a:solidFill>
                  <a:srgbClr val="002060"/>
                </a:solidFill>
                <a:hlinkClick r:id="rId4"/>
              </a:rPr>
              <a:t>/</a:t>
            </a:r>
            <a:endParaRPr lang="en-US" sz="900" u="sng" dirty="0" smtClean="0">
              <a:solidFill>
                <a:srgbClr val="002060"/>
              </a:solidFill>
            </a:endParaRPr>
          </a:p>
          <a:p>
            <a:r>
              <a:rPr lang="en-US" sz="900" dirty="0">
                <a:solidFill>
                  <a:srgbClr val="002060"/>
                </a:solidFill>
              </a:rPr>
              <a:t>Van </a:t>
            </a:r>
            <a:r>
              <a:rPr lang="en-US" sz="900" dirty="0" err="1">
                <a:solidFill>
                  <a:srgbClr val="002060"/>
                </a:solidFill>
              </a:rPr>
              <a:t>Vulpen</a:t>
            </a:r>
            <a:r>
              <a:rPr lang="en-US" sz="900" dirty="0">
                <a:solidFill>
                  <a:srgbClr val="002060"/>
                </a:solidFill>
              </a:rPr>
              <a:t>, E. (2018). </a:t>
            </a:r>
            <a:r>
              <a:rPr lang="en-US" sz="900" i="1" dirty="0">
                <a:solidFill>
                  <a:srgbClr val="002060"/>
                </a:solidFill>
              </a:rPr>
              <a:t>5 Human Resources Models Every HR Practitioner Should Know</a:t>
            </a:r>
            <a:r>
              <a:rPr lang="en-US" sz="900" dirty="0">
                <a:solidFill>
                  <a:srgbClr val="002060"/>
                </a:solidFill>
              </a:rPr>
              <a:t>. [online] AIHR. Available at: </a:t>
            </a:r>
            <a:r>
              <a:rPr lang="en-US" sz="900" dirty="0">
                <a:solidFill>
                  <a:srgbClr val="002060"/>
                </a:solidFill>
                <a:hlinkClick r:id="rId5"/>
              </a:rPr>
              <a:t>https://www.aihr.com/blog/human-resources-models</a:t>
            </a:r>
            <a:r>
              <a:rPr lang="en-US" sz="900" dirty="0" smtClean="0">
                <a:solidFill>
                  <a:srgbClr val="002060"/>
                </a:solidFill>
                <a:hlinkClick r:id="rId5"/>
              </a:rPr>
              <a:t>/</a:t>
            </a:r>
            <a:r>
              <a:rPr lang="en-US" sz="900" dirty="0" smtClean="0">
                <a:solidFill>
                  <a:srgbClr val="002060"/>
                </a:solidFill>
              </a:rPr>
              <a:t>.</a:t>
            </a:r>
          </a:p>
          <a:p>
            <a:r>
              <a:rPr lang="en-US" sz="900" dirty="0">
                <a:solidFill>
                  <a:srgbClr val="002060"/>
                </a:solidFill>
              </a:rPr>
              <a:t>www.nbt.nhs.uk. (</a:t>
            </a:r>
            <a:r>
              <a:rPr lang="en-US" sz="900" dirty="0" err="1">
                <a:solidFill>
                  <a:srgbClr val="002060"/>
                </a:solidFill>
              </a:rPr>
              <a:t>n.d.</a:t>
            </a:r>
            <a:r>
              <a:rPr lang="en-US" sz="900" dirty="0">
                <a:solidFill>
                  <a:srgbClr val="002060"/>
                </a:solidFill>
              </a:rPr>
              <a:t>). </a:t>
            </a:r>
            <a:r>
              <a:rPr lang="en-US" sz="900" i="1" dirty="0">
                <a:solidFill>
                  <a:srgbClr val="002060"/>
                </a:solidFill>
              </a:rPr>
              <a:t>Search | North Bristol NHS Trust</a:t>
            </a:r>
            <a:r>
              <a:rPr lang="en-US" sz="900" dirty="0">
                <a:solidFill>
                  <a:srgbClr val="002060"/>
                </a:solidFill>
              </a:rPr>
              <a:t>. [online] Available at: https://www.nbt.nhs.uk/sites/default/files/North%20Bristol%20NHS%20Trust%20People%20Strategy%202020-2025.pdf [Accessed 11 Jul. 2023</a:t>
            </a:r>
            <a:r>
              <a:rPr lang="en-US" sz="900" dirty="0" smtClean="0">
                <a:solidFill>
                  <a:srgbClr val="002060"/>
                </a:solidFill>
              </a:rPr>
              <a:t>].</a:t>
            </a:r>
            <a:endParaRPr lang="en-US" sz="900" dirty="0">
              <a:solidFill>
                <a:srgbClr val="002060"/>
              </a:solidFill>
            </a:endParaRPr>
          </a:p>
          <a:p>
            <a:endParaRPr lang="en-US" sz="900" dirty="0">
              <a:solidFill>
                <a:srgbClr val="002060"/>
              </a:solidFill>
            </a:endParaRPr>
          </a:p>
          <a:p>
            <a:endParaRPr lang="en-IN" sz="900" dirty="0">
              <a:solidFill>
                <a:srgbClr val="00206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BEC59-7FF9-4688-98DF-89832A0C9025}" type="slidenum">
              <a:rPr lang="en-US" smtClean="0"/>
              <a:t>14</a:t>
            </a:fld>
            <a:endParaRPr lang="en-US" dirty="0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7645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5BCE0-C492-45D1-B14B-D698228DC0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THANK YOU!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A5BD8C-215E-470E-9A15-CEABC3C16B4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342783" y="1006893"/>
            <a:ext cx="1533765" cy="60184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6301587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9fc9171bb41dc08635275f351de8590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29387215989a890c06011de04edfe97d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42AFFF-C96F-4C05-9045-3240A5329ECA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504F5DC0-7B0F-411B-A0C5-A1B1D5EB33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17F9CC6-F7CA-41EA-81DA-97EFF19429B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1000</Words>
  <Application>Microsoft Office PowerPoint</Application>
  <PresentationFormat>Widescreen</PresentationFormat>
  <Paragraphs>122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Tw Cen MT</vt:lpstr>
      <vt:lpstr>Arial</vt:lpstr>
      <vt:lpstr>Segoe UI</vt:lpstr>
      <vt:lpstr>Droplet</vt:lpstr>
      <vt:lpstr>EXPLORING THE ROLE OF HR STRATEGY IN PRIVATE AND PUBLIC SECTORS: A COMPARATIVE STUDY OF GOOGLE AND NHS</vt:lpstr>
      <vt:lpstr>INTRODUCTION</vt:lpstr>
      <vt:lpstr>PowerPoint Presentation</vt:lpstr>
      <vt:lpstr>LITERATURE REVIEW</vt:lpstr>
      <vt:lpstr>LITERATURE REVIEW</vt:lpstr>
      <vt:lpstr>LITERATURE REVIEW</vt:lpstr>
      <vt:lpstr>Harvard Model (Beer et al., 1984) which stresses the role of HRM in aligning company strategy and employee interests.</vt:lpstr>
      <vt:lpstr>GOOGLE HR Strategies</vt:lpstr>
      <vt:lpstr>PowerPoint Presentation</vt:lpstr>
      <vt:lpstr>SWOT</vt:lpstr>
      <vt:lpstr>NHS HR Strategies</vt:lpstr>
      <vt:lpstr>PowerPoint Presentation</vt:lpstr>
      <vt:lpstr>SWOT</vt:lpstr>
      <vt:lpstr>REFERRENCE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2023-07-11T09:34:24Z</dcterms:created>
  <dcterms:modified xsi:type="dcterms:W3CDTF">2023-07-11T10:35:19Z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