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 id="269" r:id="rId12"/>
    <p:sldId id="267" r:id="rId13"/>
    <p:sldId id="268" r:id="rId14"/>
    <p:sldId id="270" r:id="rId15"/>
    <p:sldId id="266"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08" autoAdjust="0"/>
    <p:restoredTop sz="94660"/>
  </p:normalViewPr>
  <p:slideViewPr>
    <p:cSldViewPr snapToGrid="0">
      <p:cViewPr varScale="1">
        <p:scale>
          <a:sx n="116" d="100"/>
          <a:sy n="116" d="100"/>
        </p:scale>
        <p:origin x="37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11/20/2017</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xmlns="" id="{AE3E78A0-6738-48F6-8AA0-64E06F9EB1E2}"/>
              </a:ext>
            </a:extLst>
          </p:cNvPr>
          <p:cNvPicPr>
            <a:picLocks noChangeAspect="1"/>
          </p:cNvPicPr>
          <p:nvPr/>
        </p:nvPicPr>
        <p:blipFill>
          <a:blip r:embed="rId2"/>
          <a:stretch>
            <a:fillRect/>
          </a:stretch>
        </p:blipFill>
        <p:spPr>
          <a:xfrm>
            <a:off x="0" y="0"/>
            <a:ext cx="12192000" cy="6861646"/>
          </a:xfrm>
          <a:prstGeom prst="rect">
            <a:avLst/>
          </a:prstGeom>
        </p:spPr>
      </p:pic>
      <p:sp>
        <p:nvSpPr>
          <p:cNvPr id="7" name="TextBox 6"/>
          <p:cNvSpPr txBox="1"/>
          <p:nvPr/>
        </p:nvSpPr>
        <p:spPr>
          <a:xfrm>
            <a:off x="2344188" y="382386"/>
            <a:ext cx="6949439" cy="1569660"/>
          </a:xfrm>
          <a:prstGeom prst="rect">
            <a:avLst/>
          </a:prstGeom>
          <a:noFill/>
        </p:spPr>
        <p:txBody>
          <a:bodyPr wrap="square" rtlCol="0">
            <a:spAutoFit/>
          </a:bodyPr>
          <a:lstStyle/>
          <a:p>
            <a:r>
              <a:rPr lang="en-GB" sz="4800" b="1" dirty="0" smtClean="0">
                <a:latin typeface="Times New Roman" panose="02020603050405020304" pitchFamily="18" charset="0"/>
                <a:cs typeface="Times New Roman" panose="02020603050405020304" pitchFamily="18" charset="0"/>
              </a:rPr>
              <a:t>SPORTS INDUSTRY RESEARCH PROJECT</a:t>
            </a:r>
            <a:endParaRPr lang="en-GB" sz="4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9642764" y="6076604"/>
            <a:ext cx="1970116" cy="369332"/>
          </a:xfrm>
          <a:prstGeom prst="rect">
            <a:avLst/>
          </a:prstGeom>
          <a:noFill/>
        </p:spPr>
        <p:txBody>
          <a:bodyPr wrap="square" rtlCol="0">
            <a:spAutoFit/>
          </a:bodyPr>
          <a:lstStyle/>
          <a:p>
            <a:r>
              <a:rPr lang="en-GB" dirty="0" smtClean="0"/>
              <a:t>Jack Rees</a:t>
            </a:r>
            <a:endParaRPr lang="en-GB" dirty="0"/>
          </a:p>
        </p:txBody>
      </p:sp>
    </p:spTree>
    <p:extLst>
      <p:ext uri="{BB962C8B-B14F-4D97-AF65-F5344CB8AC3E}">
        <p14:creationId xmlns:p14="http://schemas.microsoft.com/office/powerpoint/2010/main" val="41259289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19747" y="556953"/>
            <a:ext cx="1812174" cy="707886"/>
          </a:xfrm>
          <a:prstGeom prst="rect">
            <a:avLst/>
          </a:prstGeom>
          <a:noFill/>
        </p:spPr>
        <p:txBody>
          <a:bodyPr wrap="square" rtlCol="0">
            <a:spAutoFit/>
          </a:bodyPr>
          <a:lstStyle/>
          <a:p>
            <a:r>
              <a:rPr lang="en-GB" sz="4000" b="1" dirty="0" smtClean="0">
                <a:latin typeface="Times New Roman" panose="02020603050405020304" pitchFamily="18" charset="0"/>
                <a:cs typeface="Times New Roman" panose="02020603050405020304" pitchFamily="18" charset="0"/>
              </a:rPr>
              <a:t>TITLE</a:t>
            </a:r>
            <a:endParaRPr lang="en-GB" sz="40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798490" y="2708596"/>
            <a:ext cx="8281116" cy="523220"/>
          </a:xfrm>
          <a:prstGeom prst="rect">
            <a:avLst/>
          </a:prstGeom>
          <a:noFill/>
        </p:spPr>
        <p:txBody>
          <a:bodyPr wrap="square" rtlCol="0">
            <a:spAutoFit/>
          </a:bodyPr>
          <a:lstStyle/>
          <a:p>
            <a:r>
              <a:rPr lang="en-GB" sz="2800" dirty="0" smtClean="0">
                <a:latin typeface="Times New Roman" panose="02020603050405020304" pitchFamily="18" charset="0"/>
                <a:cs typeface="Times New Roman" panose="02020603050405020304" pitchFamily="18" charset="0"/>
              </a:rPr>
              <a:t>Golf sponsorship in South East Wales golf clubs</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46861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4344987" cy="944275"/>
          </a:xfrm>
        </p:spPr>
        <p:txBody>
          <a:bodyPr>
            <a:norm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RATIONALE</a:t>
            </a: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627610" y="1694758"/>
            <a:ext cx="8715375" cy="4708981"/>
          </a:xfrm>
          <a:prstGeom prst="rect">
            <a:avLst/>
          </a:prstGeom>
          <a:noFill/>
        </p:spPr>
        <p:txBody>
          <a:bodyPr wrap="square" rtlCol="0">
            <a:spAutoFit/>
          </a:bodyPr>
          <a:lstStyle/>
          <a:p>
            <a:pPr marL="342900" indent="-342900">
              <a:buClr>
                <a:schemeClr val="accent2"/>
              </a:buClr>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Played golf for over 10 years (represented county and played in British amateur events all over the country) </a:t>
            </a:r>
          </a:p>
          <a:p>
            <a:pPr marL="342900" indent="-342900">
              <a:buClr>
                <a:schemeClr val="accent2"/>
              </a:buClr>
              <a:buFont typeface="Wingdings" panose="05000000000000000000" pitchFamily="2" charset="2"/>
              <a:buChar char="Ø"/>
            </a:pPr>
            <a:endParaRPr lang="en-GB" sz="2000" dirty="0" smtClean="0">
              <a:latin typeface="Times New Roman" panose="02020603050405020304" pitchFamily="18" charset="0"/>
              <a:cs typeface="Times New Roman" panose="02020603050405020304" pitchFamily="18" charset="0"/>
            </a:endParaRPr>
          </a:p>
          <a:p>
            <a:pPr marL="342900" indent="-342900">
              <a:buClr>
                <a:schemeClr val="accent2"/>
              </a:buClr>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Worked in industry for 6 years </a:t>
            </a:r>
          </a:p>
          <a:p>
            <a:pPr marL="342900" indent="-342900">
              <a:buClr>
                <a:schemeClr val="accent2"/>
              </a:buClr>
              <a:buFont typeface="Wingdings" panose="05000000000000000000" pitchFamily="2" charset="2"/>
              <a:buChar char="Ø"/>
            </a:pPr>
            <a:endParaRPr lang="en-GB" sz="2000" dirty="0" smtClean="0">
              <a:latin typeface="Times New Roman" panose="02020603050405020304" pitchFamily="18" charset="0"/>
              <a:cs typeface="Times New Roman" panose="02020603050405020304" pitchFamily="18" charset="0"/>
            </a:endParaRPr>
          </a:p>
          <a:p>
            <a:pPr marL="342900" indent="-342900">
              <a:buClr>
                <a:schemeClr val="accent2"/>
              </a:buClr>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Seen first hand the decline in participation in recent years (especially junior golf) </a:t>
            </a:r>
          </a:p>
          <a:p>
            <a:pPr marL="342900" indent="-342900">
              <a:buClr>
                <a:schemeClr val="accent2"/>
              </a:buClr>
              <a:buFont typeface="Wingdings" panose="05000000000000000000" pitchFamily="2" charset="2"/>
              <a:buChar char="Ø"/>
            </a:pPr>
            <a:endParaRPr lang="en-GB" sz="2000" dirty="0">
              <a:latin typeface="Times New Roman" panose="02020603050405020304" pitchFamily="18" charset="0"/>
              <a:cs typeface="Times New Roman" panose="02020603050405020304" pitchFamily="18" charset="0"/>
            </a:endParaRPr>
          </a:p>
          <a:p>
            <a:pPr marL="342900" indent="-342900">
              <a:buClr>
                <a:schemeClr val="accent2"/>
              </a:buClr>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Sponsorship is used worldwide on a professional level in golf, but do not see it as much in local golf clubs. </a:t>
            </a:r>
          </a:p>
          <a:p>
            <a:pPr marL="342900" indent="-342900">
              <a:buClr>
                <a:schemeClr val="accent2"/>
              </a:buClr>
              <a:buFont typeface="Wingdings" panose="05000000000000000000" pitchFamily="2" charset="2"/>
              <a:buChar char="Ø"/>
            </a:pPr>
            <a:endParaRPr lang="en-GB" sz="2000" dirty="0" smtClean="0">
              <a:latin typeface="Times New Roman" panose="02020603050405020304" pitchFamily="18" charset="0"/>
              <a:cs typeface="Times New Roman" panose="02020603050405020304" pitchFamily="18" charset="0"/>
            </a:endParaRPr>
          </a:p>
          <a:p>
            <a:pPr marL="342900" indent="-342900">
              <a:buClr>
                <a:schemeClr val="accent2"/>
              </a:buClr>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Extremely interested to see if sponsorship effects participation and revenue</a:t>
            </a:r>
          </a:p>
          <a:p>
            <a:pPr>
              <a:buClr>
                <a:schemeClr val="accent2"/>
              </a:buClr>
            </a:pPr>
            <a:endParaRPr lang="en-GB" sz="2000" dirty="0" smtClean="0">
              <a:latin typeface="Times New Roman" panose="02020603050405020304" pitchFamily="18" charset="0"/>
              <a:cs typeface="Times New Roman" panose="02020603050405020304" pitchFamily="18" charset="0"/>
            </a:endParaRPr>
          </a:p>
          <a:p>
            <a:pPr marL="342900" indent="-342900">
              <a:buClr>
                <a:schemeClr val="accent2"/>
              </a:buClr>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With my research, hopefully aid golf clubs utilise sponsors in order to increase participation and revenue</a:t>
            </a:r>
          </a:p>
        </p:txBody>
      </p:sp>
    </p:spTree>
    <p:extLst>
      <p:ext uri="{BB962C8B-B14F-4D97-AF65-F5344CB8AC3E}">
        <p14:creationId xmlns:p14="http://schemas.microsoft.com/office/powerpoint/2010/main" val="36577262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522" y="610205"/>
            <a:ext cx="4344987" cy="944275"/>
          </a:xfrm>
        </p:spPr>
        <p:txBody>
          <a:bodyPr>
            <a:norm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AIM</a:t>
            </a: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59522" y="2091545"/>
            <a:ext cx="8484725" cy="1524491"/>
          </a:xfrm>
        </p:spPr>
        <p:txBody>
          <a:bodyPr>
            <a:noAutofit/>
          </a:bodyPr>
          <a:lstStyle/>
          <a:p>
            <a:pPr marL="0" indent="0">
              <a:buNone/>
            </a:pPr>
            <a:r>
              <a:rPr lang="en-GB" sz="2800" dirty="0" smtClean="0">
                <a:latin typeface="Times New Roman" panose="02020603050405020304" pitchFamily="18" charset="0"/>
                <a:cs typeface="Times New Roman" panose="02020603050405020304" pitchFamily="18" charset="0"/>
              </a:rPr>
              <a:t>Evaluate how effectively South East Wales Golf Clubs attract and use sponsorship in order to increase participation and revenue.</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84172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41413" y="618518"/>
            <a:ext cx="4344987" cy="944275"/>
          </a:xfrm>
        </p:spPr>
        <p:txBody>
          <a:bodyPr>
            <a:norm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OBJECTIVES</a:t>
            </a: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5" name="Content Placeholder 2"/>
          <p:cNvSpPr>
            <a:spLocks noGrp="1"/>
          </p:cNvSpPr>
          <p:nvPr>
            <p:ph idx="1"/>
          </p:nvPr>
        </p:nvSpPr>
        <p:spPr>
          <a:xfrm>
            <a:off x="775652" y="2091546"/>
            <a:ext cx="7894523" cy="3541714"/>
          </a:xfrm>
        </p:spPr>
        <p:txBody>
          <a:bodyPr/>
          <a:lstStyle/>
          <a:p>
            <a:pPr>
              <a:buFont typeface="Wingdings" panose="05000000000000000000" pitchFamily="2" charset="2"/>
              <a:buChar char="Ø"/>
            </a:pPr>
            <a:r>
              <a:rPr lang="en-GB" dirty="0" smtClean="0"/>
              <a:t>Analyse data from interviewees and questionnaires regarding sponsorship within their respective golf clubs </a:t>
            </a:r>
          </a:p>
          <a:p>
            <a:pPr>
              <a:buFont typeface="Wingdings" panose="05000000000000000000" pitchFamily="2" charset="2"/>
              <a:buChar char="Ø"/>
            </a:pPr>
            <a:endParaRPr lang="en-GB" dirty="0" smtClean="0"/>
          </a:p>
          <a:p>
            <a:pPr>
              <a:buFont typeface="Wingdings" panose="05000000000000000000" pitchFamily="2" charset="2"/>
              <a:buChar char="Ø"/>
            </a:pPr>
            <a:r>
              <a:rPr lang="en-GB" dirty="0" smtClean="0"/>
              <a:t>Evaluate the effectiveness of sponsorship within South East Wales Golf Clubs and if there is a direct link to participation and revenue </a:t>
            </a:r>
          </a:p>
          <a:p>
            <a:pPr>
              <a:buFont typeface="Wingdings" panose="05000000000000000000" pitchFamily="2" charset="2"/>
              <a:buChar char="Ø"/>
            </a:pPr>
            <a:endParaRPr lang="en-GB" dirty="0" smtClean="0"/>
          </a:p>
          <a:p>
            <a:pPr>
              <a:buFont typeface="Wingdings" panose="05000000000000000000" pitchFamily="2" charset="2"/>
              <a:buChar char="Ø"/>
            </a:pPr>
            <a:r>
              <a:rPr lang="en-GB" dirty="0" smtClean="0"/>
              <a:t>Evaluate the effectiveness of sponsorship in sport and recommend how South East Wales golf clubs can capitalise on this in order to increase participation, and as a result – revenue.</a:t>
            </a:r>
            <a:endParaRPr lang="en-GB" dirty="0"/>
          </a:p>
        </p:txBody>
      </p:sp>
    </p:spTree>
    <p:extLst>
      <p:ext uri="{BB962C8B-B14F-4D97-AF65-F5344CB8AC3E}">
        <p14:creationId xmlns:p14="http://schemas.microsoft.com/office/powerpoint/2010/main" val="8806041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41413" y="618518"/>
            <a:ext cx="4344987" cy="944275"/>
          </a:xfrm>
        </p:spPr>
        <p:txBody>
          <a:bodyPr>
            <a:norm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BACKGROUND</a:t>
            </a: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542896" y="2169621"/>
            <a:ext cx="7390014" cy="584775"/>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By the end of 2017, the global sponsorship spending is predicted to amount to 62.8 BILLION dollars!! (statista.com, 2017). </a:t>
            </a:r>
          </a:p>
        </p:txBody>
      </p:sp>
      <p:sp>
        <p:nvSpPr>
          <p:cNvPr id="8" name="TextBox 7"/>
          <p:cNvSpPr txBox="1"/>
          <p:nvPr/>
        </p:nvSpPr>
        <p:spPr>
          <a:xfrm>
            <a:off x="542896" y="1443530"/>
            <a:ext cx="7390014" cy="584775"/>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In 2002, the global sponsorship market was worth approximately $30 billion (Beech &amp; Chadwick, 2007).</a:t>
            </a:r>
          </a:p>
        </p:txBody>
      </p:sp>
      <p:sp>
        <p:nvSpPr>
          <p:cNvPr id="9" name="TextBox 8"/>
          <p:cNvSpPr txBox="1"/>
          <p:nvPr/>
        </p:nvSpPr>
        <p:spPr>
          <a:xfrm>
            <a:off x="542896" y="3031260"/>
            <a:ext cx="7390014" cy="338554"/>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That’s a rise of over 50% in the last 15 years!</a:t>
            </a:r>
          </a:p>
        </p:txBody>
      </p:sp>
      <p:sp>
        <p:nvSpPr>
          <p:cNvPr id="10" name="TextBox 9"/>
          <p:cNvSpPr txBox="1"/>
          <p:nvPr/>
        </p:nvSpPr>
        <p:spPr>
          <a:xfrm>
            <a:off x="542896" y="3693120"/>
            <a:ext cx="7390014" cy="584775"/>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Golf sponsorship equates to 1.82 billion dollars of those spending's, in comparison Tennis spends 801 million dollars (statista.com, 2017).  </a:t>
            </a:r>
          </a:p>
        </p:txBody>
      </p:sp>
      <p:sp>
        <p:nvSpPr>
          <p:cNvPr id="7" name="TextBox 6"/>
          <p:cNvSpPr txBox="1"/>
          <p:nvPr/>
        </p:nvSpPr>
        <p:spPr>
          <a:xfrm>
            <a:off x="542896" y="4601201"/>
            <a:ext cx="7390014" cy="830997"/>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However, the research I have found is specifically linked to international, global professional events. There is little research directly linked to local golf clubs and their use of sponsorship. </a:t>
            </a:r>
          </a:p>
        </p:txBody>
      </p:sp>
      <p:pic>
        <p:nvPicPr>
          <p:cNvPr id="2" name="Picture 1"/>
          <p:cNvPicPr>
            <a:picLocks noChangeAspect="1"/>
          </p:cNvPicPr>
          <p:nvPr/>
        </p:nvPicPr>
        <p:blipFill>
          <a:blip r:embed="rId2"/>
          <a:stretch>
            <a:fillRect/>
          </a:stretch>
        </p:blipFill>
        <p:spPr>
          <a:xfrm>
            <a:off x="8464925" y="2866447"/>
            <a:ext cx="2495550" cy="1828800"/>
          </a:xfrm>
          <a:prstGeom prst="rect">
            <a:avLst/>
          </a:prstGeom>
        </p:spPr>
      </p:pic>
      <p:pic>
        <p:nvPicPr>
          <p:cNvPr id="5" name="Picture 4"/>
          <p:cNvPicPr>
            <a:picLocks noChangeAspect="1"/>
          </p:cNvPicPr>
          <p:nvPr/>
        </p:nvPicPr>
        <p:blipFill>
          <a:blip r:embed="rId3"/>
          <a:stretch>
            <a:fillRect/>
          </a:stretch>
        </p:blipFill>
        <p:spPr>
          <a:xfrm>
            <a:off x="8464925" y="5016699"/>
            <a:ext cx="2857500" cy="1600200"/>
          </a:xfrm>
          <a:prstGeom prst="rect">
            <a:avLst/>
          </a:prstGeom>
        </p:spPr>
      </p:pic>
      <p:pic>
        <p:nvPicPr>
          <p:cNvPr id="6" name="Picture 5"/>
          <p:cNvPicPr>
            <a:picLocks noChangeAspect="1"/>
          </p:cNvPicPr>
          <p:nvPr/>
        </p:nvPicPr>
        <p:blipFill>
          <a:blip r:embed="rId4"/>
          <a:stretch>
            <a:fillRect/>
          </a:stretch>
        </p:blipFill>
        <p:spPr>
          <a:xfrm>
            <a:off x="8464925" y="912585"/>
            <a:ext cx="1140866" cy="1632410"/>
          </a:xfrm>
          <a:prstGeom prst="rect">
            <a:avLst/>
          </a:prstGeom>
        </p:spPr>
      </p:pic>
      <p:sp>
        <p:nvSpPr>
          <p:cNvPr id="11" name="TextBox 10"/>
          <p:cNvSpPr txBox="1"/>
          <p:nvPr/>
        </p:nvSpPr>
        <p:spPr>
          <a:xfrm>
            <a:off x="542896" y="5755504"/>
            <a:ext cx="7390014" cy="584775"/>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Resulting in my interest on whether or not LOCAL golf clubs attract and use sponsors in order to increase participation and revenue. </a:t>
            </a:r>
          </a:p>
        </p:txBody>
      </p:sp>
    </p:spTree>
    <p:extLst>
      <p:ext uri="{BB962C8B-B14F-4D97-AF65-F5344CB8AC3E}">
        <p14:creationId xmlns:p14="http://schemas.microsoft.com/office/powerpoint/2010/main" val="8061177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41413" y="618518"/>
            <a:ext cx="5766463" cy="944275"/>
          </a:xfrm>
        </p:spPr>
        <p:txBody>
          <a:bodyPr>
            <a:no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LITERATURE REVIEW</a:t>
            </a: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548637" y="2824359"/>
            <a:ext cx="8445731" cy="830997"/>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Sporting Sponsorship is ‘investing in a sports entity (athlete, league, team, or event) to support overall organisational objectives, marketing goals, and promotional strategies’ (Shank, 2009 </a:t>
            </a:r>
            <a:r>
              <a:rPr lang="en-GB" sz="1600" dirty="0" err="1" smtClean="0">
                <a:latin typeface="Arial" panose="020B0604020202020204" pitchFamily="34" charset="0"/>
                <a:cs typeface="Arial" panose="020B0604020202020204" pitchFamily="34" charset="0"/>
              </a:rPr>
              <a:t>pg</a:t>
            </a:r>
            <a:r>
              <a:rPr lang="en-GB" sz="1600" dirty="0" smtClean="0">
                <a:latin typeface="Arial" panose="020B0604020202020204" pitchFamily="34" charset="0"/>
                <a:cs typeface="Arial" panose="020B0604020202020204" pitchFamily="34" charset="0"/>
              </a:rPr>
              <a:t> 324). </a:t>
            </a:r>
            <a:endParaRPr lang="en-GB" sz="1600" dirty="0">
              <a:latin typeface="Arial" panose="020B0604020202020204" pitchFamily="34" charset="0"/>
              <a:cs typeface="Arial" panose="020B0604020202020204" pitchFamily="34" charset="0"/>
            </a:endParaRPr>
          </a:p>
        </p:txBody>
      </p:sp>
      <p:sp>
        <p:nvSpPr>
          <p:cNvPr id="7" name="TextBox 6"/>
          <p:cNvSpPr txBox="1"/>
          <p:nvPr/>
        </p:nvSpPr>
        <p:spPr>
          <a:xfrm>
            <a:off x="548638" y="1562793"/>
            <a:ext cx="8445731" cy="1077218"/>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Howard &amp; Crompton (1995) cited in Beech &amp; Chadwick (2007) define sponsorship as ‘a business relationship between a provider of funds, resources or services and a sports event or organisation which offers in return some rights and association that may be used for commercial advantage’. </a:t>
            </a:r>
            <a:endParaRPr lang="en-GB" sz="1600" dirty="0">
              <a:latin typeface="Arial" panose="020B0604020202020204" pitchFamily="34" charset="0"/>
              <a:cs typeface="Arial" panose="020B0604020202020204" pitchFamily="34" charset="0"/>
            </a:endParaRPr>
          </a:p>
        </p:txBody>
      </p:sp>
      <p:sp>
        <p:nvSpPr>
          <p:cNvPr id="2" name="TextBox 1"/>
          <p:cNvSpPr txBox="1"/>
          <p:nvPr/>
        </p:nvSpPr>
        <p:spPr>
          <a:xfrm>
            <a:off x="548637" y="4043323"/>
            <a:ext cx="8212978" cy="1077218"/>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Conversely, Chadwick (2016) cited by Walker (2016) argued because of the amount of money sponsors spend on sport teams, events, players they are expecting a “tangible return” and are constantly being asked to show numbers that prove the investments sponsors made are giving a good return.</a:t>
            </a:r>
            <a:endParaRPr lang="en-GB" sz="1600" dirty="0">
              <a:latin typeface="Arial" panose="020B0604020202020204" pitchFamily="34" charset="0"/>
              <a:cs typeface="Arial" panose="020B0604020202020204" pitchFamily="34" charset="0"/>
            </a:endParaRPr>
          </a:p>
        </p:txBody>
      </p:sp>
      <p:sp>
        <p:nvSpPr>
          <p:cNvPr id="8" name="TextBox 7"/>
          <p:cNvSpPr txBox="1"/>
          <p:nvPr/>
        </p:nvSpPr>
        <p:spPr>
          <a:xfrm>
            <a:off x="548637" y="5440061"/>
            <a:ext cx="8212978" cy="830997"/>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However, recent research (into sponsorship effects on firms) proved sponsorship deals of smaller firms, deals on brand level, and national deals were found to have significantly higher abnormal returns (</a:t>
            </a:r>
            <a:r>
              <a:rPr lang="en-GB" sz="1600" dirty="0" err="1" smtClean="0">
                <a:latin typeface="Arial" panose="020B0604020202020204" pitchFamily="34" charset="0"/>
                <a:cs typeface="Arial" panose="020B0604020202020204" pitchFamily="34" charset="0"/>
              </a:rPr>
              <a:t>Reiser</a:t>
            </a:r>
            <a:r>
              <a:rPr lang="en-GB" sz="1600" dirty="0" smtClean="0">
                <a:latin typeface="Arial" panose="020B0604020202020204" pitchFamily="34" charset="0"/>
                <a:cs typeface="Arial" panose="020B0604020202020204" pitchFamily="34" charset="0"/>
              </a:rPr>
              <a:t>, Breuer and Wicker, 2012). </a:t>
            </a:r>
            <a:endParaRPr lang="en-GB" sz="16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9636354" y="1742543"/>
            <a:ext cx="1985646" cy="1350531"/>
          </a:xfrm>
          <a:prstGeom prst="rect">
            <a:avLst/>
          </a:prstGeom>
        </p:spPr>
      </p:pic>
      <p:pic>
        <p:nvPicPr>
          <p:cNvPr id="9" name="Picture 8"/>
          <p:cNvPicPr>
            <a:picLocks noChangeAspect="1"/>
          </p:cNvPicPr>
          <p:nvPr/>
        </p:nvPicPr>
        <p:blipFill>
          <a:blip r:embed="rId3"/>
          <a:stretch>
            <a:fillRect/>
          </a:stretch>
        </p:blipFill>
        <p:spPr>
          <a:xfrm>
            <a:off x="9636354" y="4153961"/>
            <a:ext cx="2001116" cy="1421846"/>
          </a:xfrm>
          <a:prstGeom prst="rect">
            <a:avLst/>
          </a:prstGeom>
        </p:spPr>
      </p:pic>
    </p:spTree>
    <p:extLst>
      <p:ext uri="{BB962C8B-B14F-4D97-AF65-F5344CB8AC3E}">
        <p14:creationId xmlns:p14="http://schemas.microsoft.com/office/powerpoint/2010/main" val="23682291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41413" y="618518"/>
            <a:ext cx="5766463" cy="944275"/>
          </a:xfrm>
        </p:spPr>
        <p:txBody>
          <a:bodyPr>
            <a:no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LITERATURE REVIEW</a:t>
            </a: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403292" y="5102223"/>
            <a:ext cx="8245976" cy="830997"/>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Research specifically to international, global professional events </a:t>
            </a:r>
          </a:p>
          <a:p>
            <a:pPr marL="285750" indent="-285750">
              <a:buFont typeface="Arial" panose="020B0604020202020204" pitchFamily="34" charset="0"/>
              <a:buChar char="•"/>
            </a:pPr>
            <a:endParaRPr lang="en-GB" sz="16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Further research is needed specifically to local golf clubs and sponsorship </a:t>
            </a:r>
          </a:p>
        </p:txBody>
      </p:sp>
      <p:sp>
        <p:nvSpPr>
          <p:cNvPr id="5" name="TextBox 4"/>
          <p:cNvSpPr txBox="1"/>
          <p:nvPr/>
        </p:nvSpPr>
        <p:spPr>
          <a:xfrm>
            <a:off x="403292" y="1396531"/>
            <a:ext cx="8445731" cy="3539430"/>
          </a:xfrm>
          <a:prstGeom prst="rect">
            <a:avLst/>
          </a:prstGeom>
          <a:noFill/>
        </p:spPr>
        <p:txBody>
          <a:bodyPr wrap="square" rtlCol="0">
            <a:spAutoFit/>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However, the four majors in the golf calendar are rare examples of international major events that do not have a title sponsor. </a:t>
            </a:r>
          </a:p>
          <a:p>
            <a:pPr marL="285750" indent="-285750">
              <a:buFont typeface="Arial" panose="020B0604020202020204" pitchFamily="34" charset="0"/>
              <a:buChar char="•"/>
            </a:pPr>
            <a:endParaRPr lang="en-GB" sz="16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Golf events can include corporate outings, celebrity and pro-am tournaments, fund raising tournaments and professional tournaments. The corporate golf day is the most popular (in relation to local golf clubs) and can range from a small group of corporate executives getting together on a specific day to play golf, to a major cooperate event which would involve suppliers, clients and corporate executives (Graham, </a:t>
            </a:r>
            <a:r>
              <a:rPr lang="en-GB" sz="1600" dirty="0" err="1" smtClean="0">
                <a:latin typeface="Arial" panose="020B0604020202020204" pitchFamily="34" charset="0"/>
                <a:cs typeface="Arial" panose="020B0604020202020204" pitchFamily="34" charset="0"/>
              </a:rPr>
              <a:t>Neirotti</a:t>
            </a:r>
            <a:r>
              <a:rPr lang="en-GB" sz="1600" dirty="0" smtClean="0">
                <a:latin typeface="Arial" panose="020B0604020202020204" pitchFamily="34" charset="0"/>
                <a:cs typeface="Arial" panose="020B0604020202020204" pitchFamily="34" charset="0"/>
              </a:rPr>
              <a:t> &amp; </a:t>
            </a:r>
            <a:r>
              <a:rPr lang="en-GB" sz="1600" dirty="0" err="1" smtClean="0">
                <a:latin typeface="Arial" panose="020B0604020202020204" pitchFamily="34" charset="0"/>
                <a:cs typeface="Arial" panose="020B0604020202020204" pitchFamily="34" charset="0"/>
              </a:rPr>
              <a:t>Goldblatt</a:t>
            </a:r>
            <a:r>
              <a:rPr lang="en-GB" sz="1600" dirty="0" smtClean="0">
                <a:latin typeface="Arial" panose="020B0604020202020204" pitchFamily="34" charset="0"/>
                <a:cs typeface="Arial" panose="020B0604020202020204" pitchFamily="34" charset="0"/>
              </a:rPr>
              <a:t>, 2001).  </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What’s attractive to sponsors about golf is the difference in the level of participation, because of the handicap system you can give sponsors the chance to play against the highest level of competition </a:t>
            </a:r>
            <a:r>
              <a:rPr lang="en-GB" sz="1600" dirty="0" err="1" smtClean="0">
                <a:latin typeface="Arial" panose="020B0604020202020204" pitchFamily="34" charset="0"/>
                <a:cs typeface="Arial" panose="020B0604020202020204" pitchFamily="34" charset="0"/>
              </a:rPr>
              <a:t>i.e</a:t>
            </a:r>
            <a:r>
              <a:rPr lang="en-GB" sz="1600" dirty="0" smtClean="0">
                <a:latin typeface="Arial" panose="020B0604020202020204" pitchFamily="34" charset="0"/>
                <a:cs typeface="Arial" panose="020B0604020202020204" pitchFamily="34" charset="0"/>
              </a:rPr>
              <a:t> professional golfer (Cave, 2006).</a:t>
            </a:r>
            <a:endParaRPr lang="en-GB" sz="16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9396949" y="1562793"/>
            <a:ext cx="1810064" cy="1810064"/>
          </a:xfrm>
          <a:prstGeom prst="rect">
            <a:avLst/>
          </a:prstGeom>
        </p:spPr>
      </p:pic>
      <p:sp>
        <p:nvSpPr>
          <p:cNvPr id="8" name="TextBox 7"/>
          <p:cNvSpPr txBox="1"/>
          <p:nvPr/>
        </p:nvSpPr>
        <p:spPr>
          <a:xfrm>
            <a:off x="403292" y="6024577"/>
            <a:ext cx="8445731" cy="830997"/>
          </a:xfrm>
          <a:prstGeom prst="rect">
            <a:avLst/>
          </a:prstGeom>
          <a:noFill/>
        </p:spPr>
        <p:txBody>
          <a:bodyPr wrap="square" rtlCol="0">
            <a:spAutoFit/>
          </a:bodyPr>
          <a:lstStyle/>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However, my original research has found a ‘tiered structure’ (</a:t>
            </a:r>
            <a:r>
              <a:rPr lang="en-GB" sz="1600" dirty="0" err="1" smtClean="0">
                <a:latin typeface="Arial" panose="020B0604020202020204" pitchFamily="34" charset="0"/>
                <a:cs typeface="Arial" panose="020B0604020202020204" pitchFamily="34" charset="0"/>
              </a:rPr>
              <a:t>Masterman</a:t>
            </a:r>
            <a:r>
              <a:rPr lang="en-GB" sz="1600" dirty="0" smtClean="0">
                <a:latin typeface="Arial" panose="020B0604020202020204" pitchFamily="34" charset="0"/>
                <a:cs typeface="Arial" panose="020B0604020202020204" pitchFamily="34" charset="0"/>
              </a:rPr>
              <a:t>, 2014) approach to sponsorship in golf clubs where each status has more status than the one below </a:t>
            </a:r>
            <a:r>
              <a:rPr lang="en-GB" sz="1600" dirty="0" err="1" smtClean="0">
                <a:latin typeface="Arial" panose="020B0604020202020204" pitchFamily="34" charset="0"/>
                <a:cs typeface="Arial" panose="020B0604020202020204" pitchFamily="34" charset="0"/>
              </a:rPr>
              <a:t>e.g</a:t>
            </a:r>
            <a:r>
              <a:rPr lang="en-GB" sz="1600" dirty="0" smtClean="0">
                <a:latin typeface="Arial" panose="020B0604020202020204" pitchFamily="34" charset="0"/>
                <a:cs typeface="Arial" panose="020B0604020202020204" pitchFamily="34" charset="0"/>
              </a:rPr>
              <a:t> gold, silver and bronze packages</a:t>
            </a:r>
            <a:endParaRPr lang="en-GB" sz="1600" dirty="0">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96949" y="4059975"/>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81859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925283" y="601892"/>
            <a:ext cx="6398231" cy="944275"/>
          </a:xfrm>
        </p:spPr>
        <p:txBody>
          <a:bodyPr>
            <a:no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ACCESS TO RESOURCES</a:t>
            </a: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756458" y="1853738"/>
            <a:ext cx="8163098" cy="1077218"/>
          </a:xfrm>
          <a:prstGeom prst="rect">
            <a:avLst/>
          </a:prstGeom>
          <a:noFill/>
        </p:spPr>
        <p:txBody>
          <a:bodyPr wrap="square" rtlCol="0">
            <a:spAutoFit/>
          </a:bodyPr>
          <a:lstStyle/>
          <a:p>
            <a:pPr marL="342900" indent="-34290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Personal contacts in Golf Clubs </a:t>
            </a:r>
          </a:p>
          <a:p>
            <a:pPr marL="800100" lvl="1" indent="-34290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John Peters (</a:t>
            </a:r>
            <a:r>
              <a:rPr lang="en-GB" sz="1600" dirty="0" err="1" smtClean="0">
                <a:latin typeface="Arial" panose="020B0604020202020204" pitchFamily="34" charset="0"/>
                <a:cs typeface="Arial" panose="020B0604020202020204" pitchFamily="34" charset="0"/>
              </a:rPr>
              <a:t>Southerndown</a:t>
            </a:r>
            <a:r>
              <a:rPr lang="en-GB" sz="1600" dirty="0" smtClean="0">
                <a:latin typeface="Arial" panose="020B0604020202020204" pitchFamily="34" charset="0"/>
                <a:cs typeface="Arial" panose="020B0604020202020204" pitchFamily="34" charset="0"/>
              </a:rPr>
              <a:t> Golf Club, Director of Golf) </a:t>
            </a:r>
          </a:p>
          <a:p>
            <a:pPr marL="800100" lvl="1" indent="-34290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Mike Thomas (Grove Golf Club, Chief Executive) </a:t>
            </a:r>
          </a:p>
          <a:p>
            <a:pPr marL="800100" lvl="1" indent="-34290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Mike Perry (Whitchurch Golf Club, Chief Executive) </a:t>
            </a:r>
          </a:p>
        </p:txBody>
      </p:sp>
      <p:sp>
        <p:nvSpPr>
          <p:cNvPr id="7" name="TextBox 6"/>
          <p:cNvSpPr txBox="1"/>
          <p:nvPr/>
        </p:nvSpPr>
        <p:spPr>
          <a:xfrm>
            <a:off x="756457" y="3699164"/>
            <a:ext cx="8370917" cy="584775"/>
          </a:xfrm>
          <a:prstGeom prst="rect">
            <a:avLst/>
          </a:prstGeom>
          <a:noFill/>
        </p:spPr>
        <p:txBody>
          <a:bodyPr wrap="square" rtlCol="0">
            <a:spAutoFit/>
          </a:bodyPr>
          <a:lstStyle/>
          <a:p>
            <a:pPr marL="285750"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Furthermore, through those contacts above, they have referred myself to other Director of Golf/ Chief Executives in order to carry out my research </a:t>
            </a:r>
            <a:endParaRPr lang="en-GB" sz="1600" dirty="0">
              <a:latin typeface="Arial" panose="020B0604020202020204" pitchFamily="34" charset="0"/>
              <a:cs typeface="Arial" panose="020B0604020202020204" pitchFamily="34" charset="0"/>
            </a:endParaRPr>
          </a:p>
        </p:txBody>
      </p:sp>
      <p:sp>
        <p:nvSpPr>
          <p:cNvPr id="8" name="TextBox 7"/>
          <p:cNvSpPr txBox="1"/>
          <p:nvPr/>
        </p:nvSpPr>
        <p:spPr>
          <a:xfrm>
            <a:off x="756457" y="5073535"/>
            <a:ext cx="8370917" cy="584775"/>
          </a:xfrm>
          <a:prstGeom prst="rect">
            <a:avLst/>
          </a:prstGeom>
          <a:noFill/>
        </p:spPr>
        <p:txBody>
          <a:bodyPr wrap="square" rtlCol="0">
            <a:spAutoFit/>
          </a:bodyPr>
          <a:lstStyle/>
          <a:p>
            <a:pPr marL="285750"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Secondary Research </a:t>
            </a: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Journals, Textbooks, Online Articles, Newspapers</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874512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0636" y="585267"/>
            <a:ext cx="6398231" cy="944275"/>
          </a:xfrm>
        </p:spPr>
        <p:txBody>
          <a:bodyPr>
            <a:no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METHODOLOGY</a:t>
            </a: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007125" y="2473815"/>
            <a:ext cx="8071658" cy="3293209"/>
          </a:xfrm>
          <a:prstGeom prst="rect">
            <a:avLst/>
          </a:prstGeom>
          <a:noFill/>
        </p:spPr>
        <p:txBody>
          <a:bodyPr wrap="square" rtlCol="0">
            <a:spAutoFit/>
          </a:bodyPr>
          <a:lstStyle/>
          <a:p>
            <a:pPr marL="285750" indent="-285750">
              <a:buClr>
                <a:schemeClr val="accent1"/>
              </a:buClr>
              <a:buFont typeface="Wingdings" panose="05000000000000000000" pitchFamily="2" charset="2"/>
              <a:buChar char="Ø"/>
            </a:pPr>
            <a:r>
              <a:rPr lang="en-GB" sz="1600" u="sng" dirty="0" smtClean="0">
                <a:latin typeface="Arial" panose="020B0604020202020204" pitchFamily="34" charset="0"/>
                <a:cs typeface="Arial" panose="020B0604020202020204" pitchFamily="34" charset="0"/>
              </a:rPr>
              <a:t>Interviews</a:t>
            </a: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5 or 6 Director of Golf/ Chief Executive</a:t>
            </a:r>
          </a:p>
          <a:p>
            <a:pPr marL="742950" lvl="1" indent="-285750">
              <a:buClr>
                <a:schemeClr val="accent1"/>
              </a:buClr>
              <a:buFont typeface="Wingdings" panose="05000000000000000000" pitchFamily="2" charset="2"/>
              <a:buChar char="Ø"/>
            </a:pPr>
            <a:endParaRPr lang="en-GB" sz="1600" dirty="0" smtClean="0">
              <a:latin typeface="Arial" panose="020B0604020202020204" pitchFamily="34" charset="0"/>
              <a:cs typeface="Arial" panose="020B0604020202020204" pitchFamily="34" charset="0"/>
            </a:endParaRP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Sponsorship Manager of </a:t>
            </a:r>
            <a:r>
              <a:rPr lang="en-GB" sz="1600" dirty="0" err="1" smtClean="0">
                <a:latin typeface="Arial" panose="020B0604020202020204" pitchFamily="34" charset="0"/>
                <a:cs typeface="Arial" panose="020B0604020202020204" pitchFamily="34" charset="0"/>
              </a:rPr>
              <a:t>Velindre</a:t>
            </a:r>
            <a:r>
              <a:rPr lang="en-GB" sz="1600" dirty="0" smtClean="0">
                <a:latin typeface="Arial" panose="020B0604020202020204" pitchFamily="34" charset="0"/>
                <a:cs typeface="Arial" panose="020B0604020202020204" pitchFamily="34" charset="0"/>
              </a:rPr>
              <a:t> Fundraising</a:t>
            </a:r>
          </a:p>
          <a:p>
            <a:pPr marL="742950" lvl="1" indent="-285750">
              <a:buClr>
                <a:schemeClr val="accent1"/>
              </a:buClr>
              <a:buFont typeface="Wingdings" panose="05000000000000000000" pitchFamily="2" charset="2"/>
              <a:buChar char="Ø"/>
            </a:pPr>
            <a:endParaRPr lang="en-GB" sz="1600" dirty="0" smtClean="0">
              <a:latin typeface="Arial" panose="020B0604020202020204" pitchFamily="34" charset="0"/>
              <a:cs typeface="Arial" panose="020B0604020202020204" pitchFamily="34" charset="0"/>
            </a:endParaRP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Interviews are seen by many as straightforward and an effective method of gaining insight into real life situations </a:t>
            </a:r>
          </a:p>
          <a:p>
            <a:pPr marL="742950" lvl="1" indent="-285750">
              <a:buClr>
                <a:schemeClr val="accent1"/>
              </a:buClr>
              <a:buFont typeface="Wingdings" panose="05000000000000000000" pitchFamily="2" charset="2"/>
              <a:buChar char="Ø"/>
            </a:pPr>
            <a:endParaRPr lang="en-GB" sz="1600" dirty="0" smtClean="0">
              <a:latin typeface="Arial" panose="020B0604020202020204" pitchFamily="34" charset="0"/>
              <a:cs typeface="Arial" panose="020B0604020202020204" pitchFamily="34" charset="0"/>
            </a:endParaRP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Best suited to studies where opinions, emotions and experiences are relevant (Pasian, 2015) </a:t>
            </a:r>
          </a:p>
          <a:p>
            <a:pPr marL="742950" lvl="1" indent="-285750">
              <a:buClr>
                <a:schemeClr val="accent1"/>
              </a:buClr>
              <a:buFont typeface="Wingdings" panose="05000000000000000000" pitchFamily="2" charset="2"/>
              <a:buChar char="Ø"/>
            </a:pPr>
            <a:endParaRPr lang="en-GB" sz="1600" dirty="0" smtClean="0">
              <a:latin typeface="Arial" panose="020B0604020202020204" pitchFamily="34" charset="0"/>
              <a:cs typeface="Arial" panose="020B0604020202020204" pitchFamily="34" charset="0"/>
            </a:endParaRP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However, results may not be repeatable as they reflect reality of the time of the interview and could change in time (Smith et al,. 2012 cited in Pasian, 2015)</a:t>
            </a:r>
            <a:endParaRPr lang="en-GB" sz="1600" dirty="0">
              <a:latin typeface="Arial" panose="020B0604020202020204" pitchFamily="34" charset="0"/>
              <a:cs typeface="Arial" panose="020B0604020202020204" pitchFamily="34" charset="0"/>
            </a:endParaRPr>
          </a:p>
        </p:txBody>
      </p:sp>
      <p:sp>
        <p:nvSpPr>
          <p:cNvPr id="2" name="TextBox 1"/>
          <p:cNvSpPr txBox="1"/>
          <p:nvPr/>
        </p:nvSpPr>
        <p:spPr>
          <a:xfrm>
            <a:off x="615142" y="1463038"/>
            <a:ext cx="8204662" cy="646331"/>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‘Research is essentially about the production of new knowledge’ (O’Gorman &amp; Macintosh, 2015).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39167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0636" y="585267"/>
            <a:ext cx="6398231" cy="944275"/>
          </a:xfrm>
        </p:spPr>
        <p:txBody>
          <a:bodyPr>
            <a:no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METHODOLOGY</a:t>
            </a: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58670" y="1635579"/>
            <a:ext cx="4944395" cy="4278094"/>
          </a:xfrm>
          <a:prstGeom prst="rect">
            <a:avLst/>
          </a:prstGeom>
        </p:spPr>
        <p:txBody>
          <a:bodyPr wrap="square">
            <a:spAutoFit/>
          </a:bodyPr>
          <a:lstStyle/>
          <a:p>
            <a:pPr marL="285750" indent="-285750">
              <a:buClr>
                <a:schemeClr val="accent1"/>
              </a:buClr>
              <a:buFont typeface="Wingdings" panose="05000000000000000000" pitchFamily="2" charset="2"/>
              <a:buChar char="Ø"/>
            </a:pPr>
            <a:r>
              <a:rPr lang="en-GB" sz="1600" u="sng" dirty="0">
                <a:latin typeface="Arial" panose="020B0604020202020204" pitchFamily="34" charset="0"/>
                <a:cs typeface="Arial" panose="020B0604020202020204" pitchFamily="34" charset="0"/>
              </a:rPr>
              <a:t>Questionnaires</a:t>
            </a:r>
          </a:p>
          <a:p>
            <a:pPr marL="742950" lvl="1" indent="-285750">
              <a:buClr>
                <a:schemeClr val="accent1"/>
              </a:buClr>
              <a:buFont typeface="Wingdings" panose="05000000000000000000" pitchFamily="2" charset="2"/>
              <a:buChar char="Ø"/>
            </a:pPr>
            <a:r>
              <a:rPr lang="en-GB" sz="1600" dirty="0">
                <a:latin typeface="Arial" panose="020B0604020202020204" pitchFamily="34" charset="0"/>
                <a:cs typeface="Arial" panose="020B0604020202020204" pitchFamily="34" charset="0"/>
              </a:rPr>
              <a:t>20 to 25 questionnaires </a:t>
            </a:r>
          </a:p>
          <a:p>
            <a:pPr marL="742950" lvl="1" indent="-285750">
              <a:buClr>
                <a:schemeClr val="accent1"/>
              </a:buClr>
              <a:buFont typeface="Wingdings" panose="05000000000000000000" pitchFamily="2" charset="2"/>
              <a:buChar char="Ø"/>
            </a:pPr>
            <a:endParaRPr lang="en-GB" sz="1600" dirty="0" smtClean="0">
              <a:latin typeface="Arial" panose="020B0604020202020204" pitchFamily="34" charset="0"/>
              <a:cs typeface="Arial" panose="020B0604020202020204" pitchFamily="34" charset="0"/>
            </a:endParaRP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Questions </a:t>
            </a:r>
            <a:r>
              <a:rPr lang="en-GB" sz="1600" dirty="0">
                <a:latin typeface="Arial" panose="020B0604020202020204" pitchFamily="34" charset="0"/>
                <a:cs typeface="Arial" panose="020B0604020202020204" pitchFamily="34" charset="0"/>
              </a:rPr>
              <a:t>focusing on business owners and golf club members </a:t>
            </a:r>
            <a:endParaRPr lang="en-GB" sz="1600" dirty="0" smtClean="0">
              <a:latin typeface="Arial" panose="020B0604020202020204" pitchFamily="34" charset="0"/>
              <a:cs typeface="Arial" panose="020B0604020202020204" pitchFamily="34" charset="0"/>
            </a:endParaRPr>
          </a:p>
          <a:p>
            <a:pPr marL="742950" lvl="1" indent="-285750">
              <a:buClr>
                <a:schemeClr val="accent1"/>
              </a:buClr>
              <a:buFont typeface="Wingdings" panose="05000000000000000000" pitchFamily="2" charset="2"/>
              <a:buChar char="Ø"/>
            </a:pPr>
            <a:endParaRPr lang="en-GB" sz="1600" dirty="0">
              <a:latin typeface="Arial" panose="020B0604020202020204" pitchFamily="34" charset="0"/>
              <a:cs typeface="Arial" panose="020B0604020202020204" pitchFamily="34" charset="0"/>
            </a:endParaRP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Closed questions which are ‘easy to code, record and analyse results’ (</a:t>
            </a:r>
            <a:r>
              <a:rPr lang="en-GB" sz="1600" dirty="0" err="1" smtClean="0">
                <a:latin typeface="Arial" panose="020B0604020202020204" pitchFamily="34" charset="0"/>
                <a:cs typeface="Arial" panose="020B0604020202020204" pitchFamily="34" charset="0"/>
              </a:rPr>
              <a:t>Gorgens</a:t>
            </a:r>
            <a:r>
              <a:rPr lang="en-GB" sz="1600" dirty="0" smtClean="0">
                <a:latin typeface="Arial" panose="020B0604020202020204" pitchFamily="34" charset="0"/>
                <a:cs typeface="Arial" panose="020B0604020202020204" pitchFamily="34" charset="0"/>
              </a:rPr>
              <a:t> and </a:t>
            </a:r>
            <a:r>
              <a:rPr lang="en-GB" sz="1600" dirty="0" err="1" smtClean="0">
                <a:latin typeface="Arial" panose="020B0604020202020204" pitchFamily="34" charset="0"/>
                <a:cs typeface="Arial" panose="020B0604020202020204" pitchFamily="34" charset="0"/>
              </a:rPr>
              <a:t>Kusek</a:t>
            </a:r>
            <a:r>
              <a:rPr lang="en-GB" sz="1600" dirty="0" smtClean="0">
                <a:latin typeface="Arial" panose="020B0604020202020204" pitchFamily="34" charset="0"/>
                <a:cs typeface="Arial" panose="020B0604020202020204" pitchFamily="34" charset="0"/>
              </a:rPr>
              <a:t>, 2009:300)</a:t>
            </a:r>
            <a:endParaRPr lang="en-GB" sz="1600" dirty="0">
              <a:latin typeface="Arial" panose="020B0604020202020204" pitchFamily="34" charset="0"/>
              <a:cs typeface="Arial" panose="020B0604020202020204" pitchFamily="34" charset="0"/>
            </a:endParaRPr>
          </a:p>
          <a:p>
            <a:pPr marL="742950" lvl="1" indent="-285750">
              <a:buClr>
                <a:schemeClr val="accent1"/>
              </a:buClr>
              <a:buFont typeface="Wingdings" panose="05000000000000000000" pitchFamily="2" charset="2"/>
              <a:buChar char="Ø"/>
            </a:pPr>
            <a:endParaRPr lang="en-GB" sz="1600" dirty="0" smtClean="0">
              <a:latin typeface="Arial" panose="020B0604020202020204" pitchFamily="34" charset="0"/>
              <a:cs typeface="Arial" panose="020B0604020202020204" pitchFamily="34" charset="0"/>
            </a:endParaRP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Results can be quickly and easily quantified and cost effective </a:t>
            </a:r>
          </a:p>
          <a:p>
            <a:pPr marL="742950" lvl="1" indent="-285750">
              <a:buClr>
                <a:schemeClr val="accent1"/>
              </a:buClr>
              <a:buFont typeface="Wingdings" panose="05000000000000000000" pitchFamily="2" charset="2"/>
              <a:buChar char="Ø"/>
            </a:pPr>
            <a:endParaRPr lang="en-GB" sz="1600" dirty="0">
              <a:latin typeface="Arial" panose="020B0604020202020204" pitchFamily="34" charset="0"/>
              <a:cs typeface="Arial" panose="020B0604020202020204" pitchFamily="34" charset="0"/>
            </a:endParaRP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However, if the questionnaire is long it may provide artificial answers and as a result, question the integrity of questionnaire </a:t>
            </a:r>
          </a:p>
          <a:p>
            <a:pPr marL="742950" lvl="1" indent="-285750">
              <a:buClr>
                <a:schemeClr val="accent1"/>
              </a:buClr>
              <a:buFont typeface="Wingdings" panose="05000000000000000000" pitchFamily="2" charset="2"/>
              <a:buChar char="Ø"/>
            </a:pPr>
            <a:endParaRPr lang="en-GB" sz="1600" dirty="0">
              <a:latin typeface="Arial" panose="020B0604020202020204" pitchFamily="34" charset="0"/>
              <a:cs typeface="Arial" panose="020B0604020202020204" pitchFamily="34" charset="0"/>
            </a:endParaRPr>
          </a:p>
        </p:txBody>
      </p:sp>
      <p:sp>
        <p:nvSpPr>
          <p:cNvPr id="5" name="Rectangle 4"/>
          <p:cNvSpPr/>
          <p:nvPr/>
        </p:nvSpPr>
        <p:spPr>
          <a:xfrm>
            <a:off x="5203065" y="1644089"/>
            <a:ext cx="5189093" cy="1323439"/>
          </a:xfrm>
          <a:prstGeom prst="rect">
            <a:avLst/>
          </a:prstGeom>
        </p:spPr>
        <p:txBody>
          <a:bodyPr wrap="square">
            <a:spAutoFit/>
          </a:bodyPr>
          <a:lstStyle/>
          <a:p>
            <a:pPr marL="285750" indent="-285750">
              <a:buClr>
                <a:schemeClr val="accent1"/>
              </a:buClr>
              <a:buFont typeface="Wingdings" panose="05000000000000000000" pitchFamily="2" charset="2"/>
              <a:buChar char="Ø"/>
            </a:pPr>
            <a:r>
              <a:rPr lang="en-GB" sz="1600" u="sng" dirty="0" smtClean="0">
                <a:latin typeface="Arial" panose="020B0604020202020204" pitchFamily="34" charset="0"/>
                <a:cs typeface="Arial" panose="020B0604020202020204" pitchFamily="34" charset="0"/>
              </a:rPr>
              <a:t>Desk Research </a:t>
            </a: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Textbooks </a:t>
            </a: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Journals </a:t>
            </a: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Articles </a:t>
            </a:r>
          </a:p>
          <a:p>
            <a:pPr marL="742950" lvl="1" indent="-285750">
              <a:buClr>
                <a:schemeClr val="accent1"/>
              </a:buClr>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Previous studies </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19606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0636" y="585267"/>
            <a:ext cx="6398231" cy="944275"/>
          </a:xfrm>
        </p:spPr>
        <p:txBody>
          <a:bodyPr>
            <a:no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ETHICS FORM</a:t>
            </a:r>
            <a:endParaRPr lang="en-GB" sz="4000" b="1" dirty="0">
              <a:solidFill>
                <a:schemeClr val="tx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1282" y="1390750"/>
            <a:ext cx="3924848" cy="528711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9332" y="1390749"/>
            <a:ext cx="3991532" cy="5287113"/>
          </a:xfrm>
          <a:prstGeom prst="rect">
            <a:avLst/>
          </a:prstGeom>
        </p:spPr>
      </p:pic>
    </p:spTree>
    <p:extLst>
      <p:ext uri="{BB962C8B-B14F-4D97-AF65-F5344CB8AC3E}">
        <p14:creationId xmlns:p14="http://schemas.microsoft.com/office/powerpoint/2010/main" val="15880828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292902"/>
            <a:ext cx="5615189" cy="944275"/>
          </a:xfrm>
        </p:spPr>
        <p:txBody>
          <a:bodyPr>
            <a:no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TIMELINE</a:t>
            </a:r>
            <a:endParaRPr lang="en-GB" sz="4000" b="1" dirty="0">
              <a:solidFill>
                <a:schemeClr val="tx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5610" y="1237177"/>
            <a:ext cx="8654603" cy="5553386"/>
          </a:xfrm>
          <a:prstGeom prst="rect">
            <a:avLst/>
          </a:prstGeom>
        </p:spPr>
      </p:pic>
    </p:spTree>
    <p:extLst>
      <p:ext uri="{BB962C8B-B14F-4D97-AF65-F5344CB8AC3E}">
        <p14:creationId xmlns:p14="http://schemas.microsoft.com/office/powerpoint/2010/main" val="27299008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0636" y="160264"/>
            <a:ext cx="6398231" cy="944275"/>
          </a:xfrm>
        </p:spPr>
        <p:txBody>
          <a:bodyPr>
            <a:no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TIMELINE</a:t>
            </a:r>
            <a:endParaRPr lang="en-GB" sz="40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003826021"/>
              </p:ext>
            </p:extLst>
          </p:nvPr>
        </p:nvGraphicFramePr>
        <p:xfrm>
          <a:off x="682580" y="875762"/>
          <a:ext cx="5602310" cy="5894655"/>
        </p:xfrm>
        <a:graphic>
          <a:graphicData uri="http://schemas.openxmlformats.org/drawingml/2006/table">
            <a:tbl>
              <a:tblPr firstRow="1" bandRow="1">
                <a:tableStyleId>{5C22544A-7EE6-4342-B048-85BDC9FD1C3A}</a:tableStyleId>
              </a:tblPr>
              <a:tblGrid>
                <a:gridCol w="3234667">
                  <a:extLst>
                    <a:ext uri="{9D8B030D-6E8A-4147-A177-3AD203B41FA5}">
                      <a16:colId xmlns:a16="http://schemas.microsoft.com/office/drawing/2014/main" xmlns="" val="20000"/>
                    </a:ext>
                  </a:extLst>
                </a:gridCol>
                <a:gridCol w="789215">
                  <a:extLst>
                    <a:ext uri="{9D8B030D-6E8A-4147-A177-3AD203B41FA5}">
                      <a16:colId xmlns:a16="http://schemas.microsoft.com/office/drawing/2014/main" xmlns="" val="20001"/>
                    </a:ext>
                  </a:extLst>
                </a:gridCol>
                <a:gridCol w="811446">
                  <a:extLst>
                    <a:ext uri="{9D8B030D-6E8A-4147-A177-3AD203B41FA5}">
                      <a16:colId xmlns:a16="http://schemas.microsoft.com/office/drawing/2014/main" xmlns="" val="20002"/>
                    </a:ext>
                  </a:extLst>
                </a:gridCol>
                <a:gridCol w="766982">
                  <a:extLst>
                    <a:ext uri="{9D8B030D-6E8A-4147-A177-3AD203B41FA5}">
                      <a16:colId xmlns:a16="http://schemas.microsoft.com/office/drawing/2014/main" xmlns="" val="20003"/>
                    </a:ext>
                  </a:extLst>
                </a:gridCol>
              </a:tblGrid>
              <a:tr h="559695">
                <a:tc>
                  <a:txBody>
                    <a:bodyPr/>
                    <a:lstStyle/>
                    <a:p>
                      <a:r>
                        <a:rPr lang="en-GB" dirty="0" smtClean="0">
                          <a:latin typeface="Arial" panose="020B0604020202020204" pitchFamily="34" charset="0"/>
                          <a:cs typeface="Arial" panose="020B0604020202020204" pitchFamily="34" charset="0"/>
                        </a:rPr>
                        <a:t>Task</a:t>
                      </a:r>
                      <a:r>
                        <a:rPr lang="en-GB" baseline="0" dirty="0" smtClean="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txBody>
                  <a:tcPr/>
                </a:tc>
                <a:tc>
                  <a:txBody>
                    <a:bodyPr/>
                    <a:lstStyle/>
                    <a:p>
                      <a:r>
                        <a:rPr lang="en-GB" dirty="0" smtClean="0">
                          <a:latin typeface="Arial" panose="020B0604020202020204" pitchFamily="34" charset="0"/>
                          <a:cs typeface="Arial" panose="020B0604020202020204" pitchFamily="34" charset="0"/>
                        </a:rPr>
                        <a:t>Start Date</a:t>
                      </a:r>
                      <a:endParaRPr lang="en-GB" dirty="0">
                        <a:latin typeface="Arial" panose="020B0604020202020204" pitchFamily="34" charset="0"/>
                        <a:cs typeface="Arial" panose="020B0604020202020204" pitchFamily="34" charset="0"/>
                      </a:endParaRPr>
                    </a:p>
                  </a:txBody>
                  <a:tcPr/>
                </a:tc>
                <a:tc>
                  <a:txBody>
                    <a:bodyPr/>
                    <a:lstStyle/>
                    <a:p>
                      <a:r>
                        <a:rPr lang="en-GB" dirty="0" smtClean="0">
                          <a:latin typeface="Arial" panose="020B0604020202020204" pitchFamily="34" charset="0"/>
                          <a:cs typeface="Arial" panose="020B0604020202020204" pitchFamily="34" charset="0"/>
                        </a:rPr>
                        <a:t>End Date</a:t>
                      </a:r>
                      <a:endParaRPr lang="en-GB" dirty="0">
                        <a:latin typeface="Arial" panose="020B0604020202020204" pitchFamily="34" charset="0"/>
                        <a:cs typeface="Arial" panose="020B0604020202020204" pitchFamily="34" charset="0"/>
                      </a:endParaRPr>
                    </a:p>
                  </a:txBody>
                  <a:tcPr/>
                </a:tc>
                <a:tc>
                  <a:txBody>
                    <a:bodyPr/>
                    <a:lstStyle/>
                    <a:p>
                      <a:r>
                        <a:rPr lang="en-GB" sz="1800" dirty="0" smtClean="0">
                          <a:latin typeface="Arial" panose="020B0604020202020204" pitchFamily="34" charset="0"/>
                          <a:cs typeface="Arial" panose="020B0604020202020204" pitchFamily="34" charset="0"/>
                        </a:rPr>
                        <a:t>Days</a:t>
                      </a:r>
                      <a:endParaRPr lang="en-GB"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0"/>
                  </a:ext>
                </a:extLst>
              </a:tr>
              <a:tr h="319825">
                <a:tc>
                  <a:txBody>
                    <a:bodyPr/>
                    <a:lstStyle/>
                    <a:p>
                      <a:r>
                        <a:rPr lang="en-GB" sz="1200" dirty="0" smtClean="0">
                          <a:latin typeface="Arial" panose="020B0604020202020204" pitchFamily="34" charset="0"/>
                          <a:cs typeface="Arial" panose="020B0604020202020204" pitchFamily="34" charset="0"/>
                        </a:rPr>
                        <a:t>Research</a:t>
                      </a:r>
                      <a:r>
                        <a:rPr lang="en-GB" sz="1200" baseline="0" dirty="0" smtClean="0">
                          <a:latin typeface="Arial" panose="020B0604020202020204" pitchFamily="34" charset="0"/>
                          <a:cs typeface="Arial" panose="020B0604020202020204" pitchFamily="34" charset="0"/>
                        </a:rPr>
                        <a:t> Topic</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29/09/17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05/10/17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6</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1"/>
                  </a:ext>
                </a:extLst>
              </a:tr>
              <a:tr h="319825">
                <a:tc>
                  <a:txBody>
                    <a:bodyPr/>
                    <a:lstStyle/>
                    <a:p>
                      <a:r>
                        <a:rPr lang="en-GB" sz="1200" dirty="0" smtClean="0">
                          <a:latin typeface="Arial" panose="020B0604020202020204" pitchFamily="34" charset="0"/>
                          <a:cs typeface="Arial" panose="020B0604020202020204" pitchFamily="34" charset="0"/>
                        </a:rPr>
                        <a:t>Pick Topic</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05/10/17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12/10/17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7</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2"/>
                  </a:ext>
                </a:extLst>
              </a:tr>
              <a:tr h="319825">
                <a:tc>
                  <a:txBody>
                    <a:bodyPr/>
                    <a:lstStyle/>
                    <a:p>
                      <a:r>
                        <a:rPr lang="en-GB" sz="1200" dirty="0" smtClean="0">
                          <a:latin typeface="Arial" panose="020B0604020202020204" pitchFamily="34" charset="0"/>
                          <a:cs typeface="Arial" panose="020B0604020202020204" pitchFamily="34" charset="0"/>
                        </a:rPr>
                        <a:t>Identify objectives</a:t>
                      </a:r>
                      <a:r>
                        <a:rPr lang="en-GB" sz="1200" baseline="0" dirty="0" smtClean="0">
                          <a:latin typeface="Arial" panose="020B0604020202020204" pitchFamily="34" charset="0"/>
                          <a:cs typeface="Arial" panose="020B0604020202020204" pitchFamily="34" charset="0"/>
                        </a:rPr>
                        <a:t> of project</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12/10/17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19/10/17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7</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3"/>
                  </a:ext>
                </a:extLst>
              </a:tr>
              <a:tr h="319825">
                <a:tc>
                  <a:txBody>
                    <a:bodyPr/>
                    <a:lstStyle/>
                    <a:p>
                      <a:r>
                        <a:rPr lang="en-GB" sz="1200" dirty="0" smtClean="0">
                          <a:latin typeface="Arial" panose="020B0604020202020204" pitchFamily="34" charset="0"/>
                          <a:cs typeface="Arial" panose="020B0604020202020204" pitchFamily="34" charset="0"/>
                        </a:rPr>
                        <a:t>Research questions </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19/10/17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26/10/16</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7</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4"/>
                  </a:ext>
                </a:extLst>
              </a:tr>
              <a:tr h="319825">
                <a:tc>
                  <a:txBody>
                    <a:bodyPr/>
                    <a:lstStyle/>
                    <a:p>
                      <a:r>
                        <a:rPr lang="en-GB" sz="1200" dirty="0" smtClean="0">
                          <a:latin typeface="Arial" panose="020B0604020202020204" pitchFamily="34" charset="0"/>
                          <a:cs typeface="Arial" panose="020B0604020202020204" pitchFamily="34" charset="0"/>
                        </a:rPr>
                        <a:t>Finalise questions</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26/10/17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30/10/17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4</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5"/>
                  </a:ext>
                </a:extLst>
              </a:tr>
              <a:tr h="319825">
                <a:tc>
                  <a:txBody>
                    <a:bodyPr/>
                    <a:lstStyle/>
                    <a:p>
                      <a:r>
                        <a:rPr lang="en-GB" sz="1200" dirty="0" smtClean="0">
                          <a:latin typeface="Arial" panose="020B0604020202020204" pitchFamily="34" charset="0"/>
                          <a:cs typeface="Arial" panose="020B0604020202020204" pitchFamily="34" charset="0"/>
                        </a:rPr>
                        <a:t>Preparation</a:t>
                      </a:r>
                      <a:r>
                        <a:rPr lang="en-GB" sz="1200" baseline="0" dirty="0" smtClean="0">
                          <a:latin typeface="Arial" panose="020B0604020202020204" pitchFamily="34" charset="0"/>
                          <a:cs typeface="Arial" panose="020B0604020202020204" pitchFamily="34" charset="0"/>
                        </a:rPr>
                        <a:t> of presentation</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26/10/16</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09/11/17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14</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6"/>
                  </a:ext>
                </a:extLst>
              </a:tr>
              <a:tr h="319825">
                <a:tc>
                  <a:txBody>
                    <a:bodyPr/>
                    <a:lstStyle/>
                    <a:p>
                      <a:r>
                        <a:rPr lang="en-GB" sz="1200" dirty="0" smtClean="0">
                          <a:latin typeface="Arial" panose="020B0604020202020204" pitchFamily="34" charset="0"/>
                          <a:cs typeface="Arial" panose="020B0604020202020204" pitchFamily="34" charset="0"/>
                        </a:rPr>
                        <a:t>Complete initial</a:t>
                      </a:r>
                      <a:r>
                        <a:rPr lang="en-GB" sz="1200" baseline="0" dirty="0" smtClean="0">
                          <a:latin typeface="Arial" panose="020B0604020202020204" pitchFamily="34" charset="0"/>
                          <a:cs typeface="Arial" panose="020B0604020202020204" pitchFamily="34" charset="0"/>
                        </a:rPr>
                        <a:t> ethics form required</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06/11/17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09/11/17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3</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7"/>
                  </a:ext>
                </a:extLst>
              </a:tr>
              <a:tr h="319825">
                <a:tc>
                  <a:txBody>
                    <a:bodyPr/>
                    <a:lstStyle/>
                    <a:p>
                      <a:r>
                        <a:rPr lang="en-GB" sz="1200" dirty="0" smtClean="0">
                          <a:latin typeface="Arial" panose="020B0604020202020204" pitchFamily="34" charset="0"/>
                          <a:cs typeface="Arial" panose="020B0604020202020204" pitchFamily="34" charset="0"/>
                        </a:rPr>
                        <a:t>Establish</a:t>
                      </a:r>
                      <a:r>
                        <a:rPr lang="en-GB" sz="1200" baseline="0" dirty="0" smtClean="0">
                          <a:latin typeface="Arial" panose="020B0604020202020204" pitchFamily="34" charset="0"/>
                          <a:cs typeface="Arial" panose="020B0604020202020204" pitchFamily="34" charset="0"/>
                        </a:rPr>
                        <a:t> contact with interviewees</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10/11/17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24/11/17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14</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8"/>
                  </a:ext>
                </a:extLst>
              </a:tr>
              <a:tr h="319825">
                <a:tc>
                  <a:txBody>
                    <a:bodyPr/>
                    <a:lstStyle/>
                    <a:p>
                      <a:r>
                        <a:rPr lang="en-GB" sz="1200" dirty="0" smtClean="0">
                          <a:latin typeface="Arial" panose="020B0604020202020204" pitchFamily="34" charset="0"/>
                          <a:cs typeface="Arial" panose="020B0604020202020204" pitchFamily="34" charset="0"/>
                        </a:rPr>
                        <a:t>Research literature</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24/11/17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28/02/18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96</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9"/>
                  </a:ext>
                </a:extLst>
              </a:tr>
              <a:tr h="319825">
                <a:tc>
                  <a:txBody>
                    <a:bodyPr/>
                    <a:lstStyle/>
                    <a:p>
                      <a:r>
                        <a:rPr lang="en-GB" sz="1200" dirty="0" smtClean="0">
                          <a:latin typeface="Arial" panose="020B0604020202020204" pitchFamily="34" charset="0"/>
                          <a:cs typeface="Arial" panose="020B0604020202020204" pitchFamily="34" charset="0"/>
                        </a:rPr>
                        <a:t>Research</a:t>
                      </a:r>
                      <a:r>
                        <a:rPr lang="en-GB" sz="1200" baseline="0" dirty="0" smtClean="0">
                          <a:latin typeface="Arial" panose="020B0604020202020204" pitchFamily="34" charset="0"/>
                          <a:cs typeface="Arial" panose="020B0604020202020204" pitchFamily="34" charset="0"/>
                        </a:rPr>
                        <a:t> methodology</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12/12/17</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28/02/18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78</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10"/>
                  </a:ext>
                </a:extLst>
              </a:tr>
              <a:tr h="319825">
                <a:tc>
                  <a:txBody>
                    <a:bodyPr/>
                    <a:lstStyle/>
                    <a:p>
                      <a:r>
                        <a:rPr lang="en-GB" sz="1200" dirty="0" smtClean="0">
                          <a:latin typeface="Arial" panose="020B0604020202020204" pitchFamily="34" charset="0"/>
                          <a:cs typeface="Arial" panose="020B0604020202020204" pitchFamily="34" charset="0"/>
                        </a:rPr>
                        <a:t>Arrange</a:t>
                      </a:r>
                      <a:r>
                        <a:rPr lang="en-GB" sz="1200" baseline="0" dirty="0" smtClean="0">
                          <a:latin typeface="Arial" panose="020B0604020202020204" pitchFamily="34" charset="0"/>
                          <a:cs typeface="Arial" panose="020B0604020202020204" pitchFamily="34" charset="0"/>
                        </a:rPr>
                        <a:t> and hold interviews</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15/01/18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12/02/18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28</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11"/>
                  </a:ext>
                </a:extLst>
              </a:tr>
              <a:tr h="319825">
                <a:tc>
                  <a:txBody>
                    <a:bodyPr/>
                    <a:lstStyle/>
                    <a:p>
                      <a:r>
                        <a:rPr lang="en-GB" sz="1200" dirty="0" smtClean="0">
                          <a:latin typeface="Arial" panose="020B0604020202020204" pitchFamily="34" charset="0"/>
                          <a:cs typeface="Arial" panose="020B0604020202020204" pitchFamily="34" charset="0"/>
                        </a:rPr>
                        <a:t>Complete ethics form</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15/01/18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12/02/18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28</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12"/>
                  </a:ext>
                </a:extLst>
              </a:tr>
              <a:tr h="399782">
                <a:tc>
                  <a:txBody>
                    <a:bodyPr/>
                    <a:lstStyle/>
                    <a:p>
                      <a:r>
                        <a:rPr lang="en-GB" sz="1200" dirty="0" smtClean="0">
                          <a:latin typeface="Arial" panose="020B0604020202020204" pitchFamily="34" charset="0"/>
                          <a:cs typeface="Arial" panose="020B0604020202020204" pitchFamily="34" charset="0"/>
                        </a:rPr>
                        <a:t>Analysis of primary data and hand in of primary data</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12/02/18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28/02/18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16</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13"/>
                  </a:ext>
                </a:extLst>
              </a:tr>
              <a:tr h="319825">
                <a:tc>
                  <a:txBody>
                    <a:bodyPr/>
                    <a:lstStyle/>
                    <a:p>
                      <a:r>
                        <a:rPr lang="en-GB" sz="1200" dirty="0" smtClean="0">
                          <a:latin typeface="Arial" panose="020B0604020202020204" pitchFamily="34" charset="0"/>
                          <a:cs typeface="Arial" panose="020B0604020202020204" pitchFamily="34" charset="0"/>
                        </a:rPr>
                        <a:t>Create graphs</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28/02/18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07/03/18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7</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14"/>
                  </a:ext>
                </a:extLst>
              </a:tr>
              <a:tr h="319825">
                <a:tc>
                  <a:txBody>
                    <a:bodyPr/>
                    <a:lstStyle/>
                    <a:p>
                      <a:r>
                        <a:rPr lang="en-GB" sz="1200" dirty="0" smtClean="0">
                          <a:latin typeface="Arial" panose="020B0604020202020204" pitchFamily="34" charset="0"/>
                          <a:cs typeface="Arial" panose="020B0604020202020204" pitchFamily="34" charset="0"/>
                        </a:rPr>
                        <a:t>Conclusion and key recommendations</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07/03/18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31/03/18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24</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15"/>
                  </a:ext>
                </a:extLst>
              </a:tr>
              <a:tr h="319825">
                <a:tc>
                  <a:txBody>
                    <a:bodyPr/>
                    <a:lstStyle/>
                    <a:p>
                      <a:r>
                        <a:rPr lang="en-GB" sz="1200" dirty="0" smtClean="0">
                          <a:latin typeface="Arial" panose="020B0604020202020204" pitchFamily="34" charset="0"/>
                          <a:cs typeface="Arial" panose="020B0604020202020204" pitchFamily="34" charset="0"/>
                        </a:rPr>
                        <a:t>Proof read ready for hand</a:t>
                      </a:r>
                      <a:r>
                        <a:rPr lang="en-GB" sz="1200" baseline="0" dirty="0" smtClean="0">
                          <a:latin typeface="Arial" panose="020B0604020202020204" pitchFamily="34" charset="0"/>
                          <a:cs typeface="Arial" panose="020B0604020202020204" pitchFamily="34" charset="0"/>
                        </a:rPr>
                        <a:t> in</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01/04/18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30/04/18</a:t>
                      </a:r>
                      <a:endParaRPr lang="en-GB" sz="1200" dirty="0">
                        <a:latin typeface="Arial" panose="020B0604020202020204" pitchFamily="34" charset="0"/>
                        <a:cs typeface="Arial" panose="020B0604020202020204" pitchFamily="34" charset="0"/>
                      </a:endParaRPr>
                    </a:p>
                  </a:txBody>
                  <a:tcPr/>
                </a:tc>
                <a:tc>
                  <a:txBody>
                    <a:bodyPr/>
                    <a:lstStyle/>
                    <a:p>
                      <a:r>
                        <a:rPr lang="en-GB" sz="1200" dirty="0" smtClean="0">
                          <a:latin typeface="Arial" panose="020B0604020202020204" pitchFamily="34" charset="0"/>
                          <a:cs typeface="Arial" panose="020B0604020202020204" pitchFamily="34" charset="0"/>
                        </a:rPr>
                        <a:t>29</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16"/>
                  </a:ext>
                </a:extLst>
              </a:tr>
            </a:tbl>
          </a:graphicData>
        </a:graphic>
      </p:graphicFrame>
    </p:spTree>
    <p:extLst>
      <p:ext uri="{BB962C8B-B14F-4D97-AF65-F5344CB8AC3E}">
        <p14:creationId xmlns:p14="http://schemas.microsoft.com/office/powerpoint/2010/main" val="23610838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35574" y="277696"/>
            <a:ext cx="6398231" cy="944275"/>
          </a:xfrm>
        </p:spPr>
        <p:txBody>
          <a:bodyPr>
            <a:noAutofit/>
          </a:bodyPr>
          <a:lstStyle/>
          <a:p>
            <a:pPr algn="ctr"/>
            <a:r>
              <a:rPr lang="en-GB" sz="4000" b="1" dirty="0" smtClean="0">
                <a:solidFill>
                  <a:schemeClr val="tx1"/>
                </a:solidFill>
                <a:latin typeface="Times New Roman" panose="02020603050405020304" pitchFamily="18" charset="0"/>
                <a:cs typeface="Times New Roman" panose="02020603050405020304" pitchFamily="18" charset="0"/>
              </a:rPr>
              <a:t>REFERENCES</a:t>
            </a: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390697" y="1221971"/>
            <a:ext cx="7157259" cy="5424562"/>
          </a:xfrm>
          <a:prstGeom prst="rect">
            <a:avLst/>
          </a:prstGeom>
          <a:noFill/>
        </p:spPr>
        <p:txBody>
          <a:bodyPr wrap="square" rtlCol="0">
            <a:spAutoFit/>
          </a:bodyPr>
          <a:lstStyle/>
          <a:p>
            <a:pPr marL="285750" indent="-285750">
              <a:buFont typeface="Arial" panose="020B0604020202020204" pitchFamily="34" charset="0"/>
              <a:buChar char="•"/>
            </a:pPr>
            <a:r>
              <a:rPr lang="en-GB" sz="1050" dirty="0" smtClean="0">
                <a:latin typeface="Arial" panose="020B0604020202020204" pitchFamily="34" charset="0"/>
                <a:cs typeface="Arial" panose="020B0604020202020204" pitchFamily="34" charset="0"/>
              </a:rPr>
              <a:t>Beech J and Chadwick S. 2007. </a:t>
            </a:r>
            <a:r>
              <a:rPr lang="en-GB" sz="1050" i="1" dirty="0" smtClean="0">
                <a:latin typeface="Arial" panose="020B0604020202020204" pitchFamily="34" charset="0"/>
                <a:cs typeface="Arial" panose="020B0604020202020204" pitchFamily="34" charset="0"/>
              </a:rPr>
              <a:t>The Marketing of Sport</a:t>
            </a:r>
            <a:r>
              <a:rPr lang="en-GB" sz="1050" dirty="0" smtClean="0">
                <a:latin typeface="Arial" panose="020B0604020202020204" pitchFamily="34" charset="0"/>
                <a:cs typeface="Arial" panose="020B0604020202020204" pitchFamily="34" charset="0"/>
              </a:rPr>
              <a:t>. Harlow. Pearson Education Limited.</a:t>
            </a:r>
          </a:p>
          <a:p>
            <a:pPr marL="285750" indent="-285750">
              <a:buFont typeface="Arial" panose="020B0604020202020204" pitchFamily="34" charset="0"/>
              <a:buChar char="•"/>
            </a:pPr>
            <a:endParaRPr lang="en-GB"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050" dirty="0" smtClean="0">
                <a:latin typeface="Arial" panose="020B0604020202020204" pitchFamily="34" charset="0"/>
                <a:cs typeface="Arial" panose="020B0604020202020204" pitchFamily="34" charset="0"/>
              </a:rPr>
              <a:t>Cave</a:t>
            </a:r>
            <a:r>
              <a:rPr lang="en-GB" sz="1050" dirty="0">
                <a:latin typeface="Arial" panose="020B0604020202020204" pitchFamily="34" charset="0"/>
                <a:cs typeface="Arial" panose="020B0604020202020204" pitchFamily="34" charset="0"/>
              </a:rPr>
              <a:t>, A 2006, 'The Daily Telegraph: THE BEST SPORT TO SPONSOR A TOUGH YEAR FOR CLUBS AND SALES The chance of taking to the fairway with a top golfer, or spending a day in the hospitality tent make golf a good bet for businesses to raise their profile.', </a:t>
            </a:r>
            <a:r>
              <a:rPr lang="en-GB" sz="1050" i="1" dirty="0">
                <a:latin typeface="Arial" panose="020B0604020202020204" pitchFamily="34" charset="0"/>
                <a:cs typeface="Arial" panose="020B0604020202020204" pitchFamily="34" charset="0"/>
              </a:rPr>
              <a:t>Daily Telegraph, The (London, England)</a:t>
            </a:r>
            <a:r>
              <a:rPr lang="en-GB" sz="1050" dirty="0">
                <a:latin typeface="Arial" panose="020B0604020202020204" pitchFamily="34" charset="0"/>
                <a:cs typeface="Arial" panose="020B0604020202020204" pitchFamily="34" charset="0"/>
              </a:rPr>
              <a:t>, 6 Nov, p. 003, (online </a:t>
            </a:r>
            <a:r>
              <a:rPr lang="en-GB" sz="1050" dirty="0" err="1">
                <a:latin typeface="Arial" panose="020B0604020202020204" pitchFamily="34" charset="0"/>
                <a:cs typeface="Arial" panose="020B0604020202020204" pitchFamily="34" charset="0"/>
              </a:rPr>
              <a:t>NewsBank</a:t>
            </a:r>
            <a:r>
              <a:rPr lang="en-GB" sz="1050" dirty="0">
                <a:latin typeface="Arial" panose="020B0604020202020204" pitchFamily="34" charset="0"/>
                <a:cs typeface="Arial" panose="020B0604020202020204" pitchFamily="34" charset="0"/>
              </a:rPr>
              <a:t>).</a:t>
            </a:r>
            <a:endParaRPr lang="en-GB"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050" dirty="0" err="1">
                <a:latin typeface="Arial" panose="020B0604020202020204" pitchFamily="34" charset="0"/>
                <a:cs typeface="Arial" panose="020B0604020202020204" pitchFamily="34" charset="0"/>
              </a:rPr>
              <a:t>Görgens</a:t>
            </a:r>
            <a:r>
              <a:rPr lang="en-GB" sz="1050" dirty="0">
                <a:latin typeface="Arial" panose="020B0604020202020204" pitchFamily="34" charset="0"/>
                <a:cs typeface="Arial" panose="020B0604020202020204" pitchFamily="34" charset="0"/>
              </a:rPr>
              <a:t>, M. and </a:t>
            </a:r>
            <a:r>
              <a:rPr lang="en-GB" sz="1050" dirty="0" err="1">
                <a:latin typeface="Arial" panose="020B0604020202020204" pitchFamily="34" charset="0"/>
                <a:cs typeface="Arial" panose="020B0604020202020204" pitchFamily="34" charset="0"/>
              </a:rPr>
              <a:t>Kusek</a:t>
            </a:r>
            <a:r>
              <a:rPr lang="en-GB" sz="1050" dirty="0">
                <a:latin typeface="Arial" panose="020B0604020202020204" pitchFamily="34" charset="0"/>
                <a:cs typeface="Arial" panose="020B0604020202020204" pitchFamily="34" charset="0"/>
              </a:rPr>
              <a:t>, J. (2009) </a:t>
            </a:r>
            <a:r>
              <a:rPr lang="en-GB" sz="1050" i="1" dirty="0">
                <a:latin typeface="Arial" panose="020B0604020202020204" pitchFamily="34" charset="0"/>
                <a:cs typeface="Arial" panose="020B0604020202020204" pitchFamily="34" charset="0"/>
              </a:rPr>
              <a:t>Making monitoring and evaluation systems work</a:t>
            </a:r>
            <a:r>
              <a:rPr lang="en-GB" sz="1050" dirty="0">
                <a:latin typeface="Arial" panose="020B0604020202020204" pitchFamily="34" charset="0"/>
                <a:cs typeface="Arial" panose="020B0604020202020204" pitchFamily="34" charset="0"/>
              </a:rPr>
              <a:t>. 1st ed. Washington, DC: World Bank, p.300.</a:t>
            </a:r>
          </a:p>
          <a:p>
            <a:pPr marL="285750" indent="-285750">
              <a:buFont typeface="Arial" panose="020B0604020202020204" pitchFamily="34" charset="0"/>
              <a:buChar char="•"/>
            </a:pPr>
            <a:endParaRPr lang="en-US"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050" dirty="0" err="1"/>
              <a:t>Masterman</a:t>
            </a:r>
            <a:r>
              <a:rPr lang="en-GB" sz="1050" dirty="0"/>
              <a:t>, G. (2014). Strategic Sports Event Management, Third Edition. </a:t>
            </a:r>
            <a:endParaRPr lang="en-US"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050" dirty="0" smtClean="0">
                <a:latin typeface="Arial" panose="020B0604020202020204" pitchFamily="34" charset="0"/>
                <a:cs typeface="Arial" panose="020B0604020202020204" pitchFamily="34" charset="0"/>
              </a:rPr>
              <a:t>O’Gorman </a:t>
            </a:r>
            <a:r>
              <a:rPr lang="en-US" sz="1050" dirty="0">
                <a:latin typeface="Arial" panose="020B0604020202020204" pitchFamily="34" charset="0"/>
                <a:cs typeface="Arial" panose="020B0604020202020204" pitchFamily="34" charset="0"/>
              </a:rPr>
              <a:t>K &amp; </a:t>
            </a:r>
            <a:r>
              <a:rPr lang="en-US" sz="1050" dirty="0" err="1">
                <a:latin typeface="Arial" panose="020B0604020202020204" pitchFamily="34" charset="0"/>
                <a:cs typeface="Arial" panose="020B0604020202020204" pitchFamily="34" charset="0"/>
              </a:rPr>
              <a:t>MacIntosh</a:t>
            </a:r>
            <a:r>
              <a:rPr lang="en-US" sz="1050" dirty="0">
                <a:latin typeface="Arial" panose="020B0604020202020204" pitchFamily="34" charset="0"/>
                <a:cs typeface="Arial" panose="020B0604020202020204" pitchFamily="34" charset="0"/>
              </a:rPr>
              <a:t> R (</a:t>
            </a:r>
            <a:r>
              <a:rPr lang="en-US" sz="1050" dirty="0" smtClean="0">
                <a:latin typeface="Arial" panose="020B0604020202020204" pitchFamily="34" charset="0"/>
                <a:cs typeface="Arial" panose="020B0604020202020204" pitchFamily="34" charset="0"/>
              </a:rPr>
              <a:t>2015) </a:t>
            </a:r>
            <a:r>
              <a:rPr lang="en-US" sz="1050" u="sng" dirty="0">
                <a:latin typeface="Arial" panose="020B0604020202020204" pitchFamily="34" charset="0"/>
                <a:cs typeface="Arial" panose="020B0604020202020204" pitchFamily="34" charset="0"/>
              </a:rPr>
              <a:t>Research Methods for Business and Management</a:t>
            </a:r>
            <a:r>
              <a:rPr lang="en-US" sz="1050" dirty="0">
                <a:latin typeface="Arial" panose="020B0604020202020204" pitchFamily="34" charset="0"/>
                <a:cs typeface="Arial" panose="020B0604020202020204" pitchFamily="34" charset="0"/>
              </a:rPr>
              <a:t>, </a:t>
            </a:r>
            <a:r>
              <a:rPr lang="en-US" sz="1050" dirty="0" smtClean="0">
                <a:latin typeface="Arial" panose="020B0604020202020204" pitchFamily="34" charset="0"/>
                <a:cs typeface="Arial" panose="020B0604020202020204" pitchFamily="34" charset="0"/>
              </a:rPr>
              <a:t>2</a:t>
            </a:r>
            <a:r>
              <a:rPr lang="en-US" sz="1050" baseline="30000" dirty="0" smtClean="0">
                <a:latin typeface="Arial" panose="020B0604020202020204" pitchFamily="34" charset="0"/>
                <a:cs typeface="Arial" panose="020B0604020202020204" pitchFamily="34" charset="0"/>
              </a:rPr>
              <a:t>nd</a:t>
            </a:r>
            <a:r>
              <a:rPr lang="en-US" sz="1050" dirty="0" smtClean="0">
                <a:latin typeface="Arial" panose="020B0604020202020204" pitchFamily="34" charset="0"/>
                <a:cs typeface="Arial" panose="020B0604020202020204" pitchFamily="34" charset="0"/>
              </a:rPr>
              <a:t> edition. </a:t>
            </a:r>
            <a:r>
              <a:rPr lang="en-US" sz="1050" dirty="0" err="1" smtClean="0">
                <a:latin typeface="Arial" panose="020B0604020202020204" pitchFamily="34" charset="0"/>
                <a:cs typeface="Arial" panose="020B0604020202020204" pitchFamily="34" charset="0"/>
              </a:rPr>
              <a:t>Goodfellow</a:t>
            </a:r>
            <a:r>
              <a:rPr lang="en-US" sz="1050" dirty="0" smtClean="0">
                <a:latin typeface="Arial" panose="020B0604020202020204" pitchFamily="34" charset="0"/>
                <a:cs typeface="Arial" panose="020B0604020202020204" pitchFamily="34" charset="0"/>
              </a:rPr>
              <a:t> </a:t>
            </a:r>
            <a:r>
              <a:rPr lang="en-US" sz="1050" dirty="0">
                <a:latin typeface="Arial" panose="020B0604020202020204" pitchFamily="34" charset="0"/>
                <a:cs typeface="Arial" panose="020B0604020202020204" pitchFamily="34" charset="0"/>
              </a:rPr>
              <a:t>Publishers. </a:t>
            </a:r>
            <a:endParaRPr lang="en-GB" sz="105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050" dirty="0">
                <a:latin typeface="Arial" panose="020B0604020202020204" pitchFamily="34" charset="0"/>
                <a:cs typeface="Arial" panose="020B0604020202020204" pitchFamily="34" charset="0"/>
              </a:rPr>
              <a:t>Pasian, B. (2015). </a:t>
            </a:r>
            <a:r>
              <a:rPr lang="en-GB" sz="1050" i="1" dirty="0">
                <a:latin typeface="Arial" panose="020B0604020202020204" pitchFamily="34" charset="0"/>
                <a:cs typeface="Arial" panose="020B0604020202020204" pitchFamily="34" charset="0"/>
              </a:rPr>
              <a:t>Designs, methods and practices for research of project management</a:t>
            </a:r>
            <a:r>
              <a:rPr lang="en-GB" sz="1050" dirty="0">
                <a:latin typeface="Arial" panose="020B0604020202020204" pitchFamily="34" charset="0"/>
                <a:cs typeface="Arial" panose="020B0604020202020204" pitchFamily="34" charset="0"/>
              </a:rPr>
              <a:t>. Farnham: Gower Applied Research.</a:t>
            </a:r>
          </a:p>
          <a:p>
            <a:pPr marL="285750" indent="-285750">
              <a:buFont typeface="Arial" panose="020B0604020202020204" pitchFamily="34" charset="0"/>
              <a:buChar char="•"/>
            </a:pPr>
            <a:endParaRPr lang="en-GB"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050" dirty="0" err="1">
                <a:latin typeface="Arial" panose="020B0604020202020204" pitchFamily="34" charset="0"/>
                <a:cs typeface="Arial" panose="020B0604020202020204" pitchFamily="34" charset="0"/>
              </a:rPr>
              <a:t>Reiser</a:t>
            </a:r>
            <a:r>
              <a:rPr lang="en-GB" sz="1050" dirty="0">
                <a:latin typeface="Arial" panose="020B0604020202020204" pitchFamily="34" charset="0"/>
                <a:cs typeface="Arial" panose="020B0604020202020204" pitchFamily="34" charset="0"/>
              </a:rPr>
              <a:t>, M, Breuer, C, &amp; Wicker, P 2012, 'The Sponsorship Effect: Do Sport Sponsorship Announcements Impact the Firm Value of Sponsoring Firms?', </a:t>
            </a:r>
            <a:r>
              <a:rPr lang="en-GB" sz="1050" i="1" dirty="0">
                <a:latin typeface="Arial" panose="020B0604020202020204" pitchFamily="34" charset="0"/>
                <a:cs typeface="Arial" panose="020B0604020202020204" pitchFamily="34" charset="0"/>
              </a:rPr>
              <a:t>International Journal Of Sport Finance</a:t>
            </a:r>
            <a:r>
              <a:rPr lang="en-GB" sz="1050" dirty="0">
                <a:latin typeface="Arial" panose="020B0604020202020204" pitchFamily="34" charset="0"/>
                <a:cs typeface="Arial" panose="020B0604020202020204" pitchFamily="34" charset="0"/>
              </a:rPr>
              <a:t>, 7, 3, pp. 232-248, </a:t>
            </a:r>
            <a:r>
              <a:rPr lang="en-GB" sz="1050" dirty="0" err="1">
                <a:latin typeface="Arial" panose="020B0604020202020204" pitchFamily="34" charset="0"/>
                <a:cs typeface="Arial" panose="020B0604020202020204" pitchFamily="34" charset="0"/>
              </a:rPr>
              <a:t>SPORTDiscus</a:t>
            </a:r>
            <a:r>
              <a:rPr lang="en-GB" sz="1050" dirty="0">
                <a:latin typeface="Arial" panose="020B0604020202020204" pitchFamily="34" charset="0"/>
                <a:cs typeface="Arial" panose="020B0604020202020204" pitchFamily="34" charset="0"/>
              </a:rPr>
              <a:t> with Full Text, EBSCO</a:t>
            </a:r>
            <a:r>
              <a:rPr lang="en-GB" sz="1050" i="1" dirty="0">
                <a:latin typeface="Arial" panose="020B0604020202020204" pitchFamily="34" charset="0"/>
                <a:cs typeface="Arial" panose="020B0604020202020204" pitchFamily="34" charset="0"/>
              </a:rPr>
              <a:t>host</a:t>
            </a:r>
            <a:r>
              <a:rPr lang="en-GB" sz="1050" dirty="0">
                <a:latin typeface="Arial" panose="020B0604020202020204" pitchFamily="34" charset="0"/>
                <a:cs typeface="Arial" panose="020B0604020202020204" pitchFamily="34" charset="0"/>
              </a:rPr>
              <a:t>, viewed 9 November 2017.</a:t>
            </a:r>
            <a:endParaRPr lang="en-GB"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050" dirty="0">
                <a:latin typeface="Arial" panose="020B0604020202020204" pitchFamily="34" charset="0"/>
                <a:cs typeface="Arial" panose="020B0604020202020204" pitchFamily="34" charset="0"/>
              </a:rPr>
              <a:t>Shank, M. 2012. </a:t>
            </a:r>
            <a:r>
              <a:rPr lang="en-US" sz="1050" i="1" dirty="0">
                <a:latin typeface="Arial" panose="020B0604020202020204" pitchFamily="34" charset="0"/>
                <a:cs typeface="Arial" panose="020B0604020202020204" pitchFamily="34" charset="0"/>
              </a:rPr>
              <a:t>Sports Marketing: A Strategic Perspective.</a:t>
            </a:r>
            <a:r>
              <a:rPr lang="en-US" sz="1050" dirty="0">
                <a:latin typeface="Arial" panose="020B0604020202020204" pitchFamily="34" charset="0"/>
                <a:cs typeface="Arial" panose="020B0604020202020204" pitchFamily="34" charset="0"/>
              </a:rPr>
              <a:t> 4</a:t>
            </a:r>
            <a:r>
              <a:rPr lang="en-US" sz="1050" baseline="30000" dirty="0">
                <a:latin typeface="Arial" panose="020B0604020202020204" pitchFamily="34" charset="0"/>
                <a:cs typeface="Arial" panose="020B0604020202020204" pitchFamily="34" charset="0"/>
              </a:rPr>
              <a:t>th</a:t>
            </a:r>
            <a:r>
              <a:rPr lang="en-US" sz="1050" dirty="0">
                <a:latin typeface="Arial" panose="020B0604020202020204" pitchFamily="34" charset="0"/>
                <a:cs typeface="Arial" panose="020B0604020202020204" pitchFamily="34" charset="0"/>
              </a:rPr>
              <a:t> edition. London. Pearson International edition. </a:t>
            </a:r>
            <a:endParaRPr lang="en-GB" sz="105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05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050" dirty="0" smtClean="0">
                <a:latin typeface="Arial" panose="020B0604020202020204" pitchFamily="34" charset="0"/>
                <a:cs typeface="Arial" panose="020B0604020202020204" pitchFamily="34" charset="0"/>
              </a:rPr>
              <a:t>Statista</a:t>
            </a:r>
            <a:r>
              <a:rPr lang="en-GB" sz="1050" dirty="0">
                <a:latin typeface="Arial" panose="020B0604020202020204" pitchFamily="34" charset="0"/>
                <a:cs typeface="Arial" panose="020B0604020202020204" pitchFamily="34" charset="0"/>
              </a:rPr>
              <a:t>. (2017). </a:t>
            </a:r>
            <a:r>
              <a:rPr lang="en-GB" sz="1050" i="1" dirty="0">
                <a:latin typeface="Arial" panose="020B0604020202020204" pitchFamily="34" charset="0"/>
                <a:cs typeface="Arial" panose="020B0604020202020204" pitchFamily="34" charset="0"/>
              </a:rPr>
              <a:t>Golf sponsorship spending worldwide 2010-2016 | Statistic</a:t>
            </a:r>
            <a:r>
              <a:rPr lang="en-GB" sz="1050" dirty="0">
                <a:latin typeface="Arial" panose="020B0604020202020204" pitchFamily="34" charset="0"/>
                <a:cs typeface="Arial" panose="020B0604020202020204" pitchFamily="34" charset="0"/>
              </a:rPr>
              <a:t>. [online] Available at: https://www.statista.com/statistics/380418/golf-sponsorship-spending-worldwide/ [Accessed 1 Nov. 2017</a:t>
            </a:r>
            <a:r>
              <a:rPr lang="en-GB" sz="105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GB" sz="105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050" dirty="0" smtClean="0">
                <a:latin typeface="Arial" panose="020B0604020202020204" pitchFamily="34" charset="0"/>
                <a:cs typeface="Arial" panose="020B0604020202020204" pitchFamily="34" charset="0"/>
              </a:rPr>
              <a:t>Statista. (2017). </a:t>
            </a:r>
            <a:r>
              <a:rPr lang="en-GB" sz="1050" i="1" dirty="0" smtClean="0">
                <a:latin typeface="Arial" panose="020B0604020202020204" pitchFamily="34" charset="0"/>
                <a:cs typeface="Arial" panose="020B0604020202020204" pitchFamily="34" charset="0"/>
              </a:rPr>
              <a:t>Tennis sponsorship spending worldwide 2010-2-16 Statistic. </a:t>
            </a:r>
            <a:r>
              <a:rPr lang="en-GB" sz="1050" dirty="0" smtClean="0">
                <a:latin typeface="Arial" panose="020B0604020202020204" pitchFamily="34" charset="0"/>
                <a:cs typeface="Arial" panose="020B0604020202020204" pitchFamily="34" charset="0"/>
              </a:rPr>
              <a:t>[online] Available </a:t>
            </a:r>
            <a:r>
              <a:rPr lang="en-GB" sz="1050" dirty="0">
                <a:latin typeface="Arial" panose="020B0604020202020204" pitchFamily="34" charset="0"/>
                <a:cs typeface="Arial" panose="020B0604020202020204" pitchFamily="34" charset="0"/>
              </a:rPr>
              <a:t>at: https://www.statista.com/statistics/380296/tennis-sponsorship-spending-worldwide</a:t>
            </a:r>
            <a:r>
              <a:rPr lang="en-GB" sz="1050" dirty="0" smtClean="0">
                <a:latin typeface="Arial" panose="020B0604020202020204" pitchFamily="34" charset="0"/>
                <a:cs typeface="Arial" panose="020B0604020202020204" pitchFamily="34" charset="0"/>
              </a:rPr>
              <a:t>/ [Accessed 1 Nov. 2017]. </a:t>
            </a:r>
          </a:p>
          <a:p>
            <a:pPr marL="285750" indent="-285750">
              <a:buFont typeface="Arial" panose="020B0604020202020204" pitchFamily="34" charset="0"/>
              <a:buChar char="•"/>
            </a:pPr>
            <a:endParaRPr lang="en-GB" sz="1050" i="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050" dirty="0" smtClean="0">
                <a:latin typeface="Arial" panose="020B0604020202020204" pitchFamily="34" charset="0"/>
                <a:cs typeface="Arial" panose="020B0604020202020204" pitchFamily="34" charset="0"/>
              </a:rPr>
              <a:t>Walker, T., 2016. The power of brands. Are sponsors who plough huge sums of money into sport becoming too powerful as they seek a return on their investment?, 20 (3/115), pp 40-42.</a:t>
            </a:r>
          </a:p>
        </p:txBody>
      </p:sp>
    </p:spTree>
    <p:extLst>
      <p:ext uri="{BB962C8B-B14F-4D97-AF65-F5344CB8AC3E}">
        <p14:creationId xmlns:p14="http://schemas.microsoft.com/office/powerpoint/2010/main" val="2053444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575</TotalTime>
  <Words>1171</Words>
  <Application>Microsoft Office PowerPoint</Application>
  <PresentationFormat>Widescreen</PresentationFormat>
  <Paragraphs>177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Times New Roman</vt:lpstr>
      <vt:lpstr>Trebuchet MS</vt:lpstr>
      <vt:lpstr>Wingdings</vt:lpstr>
      <vt:lpstr>Wingdings 3</vt:lpstr>
      <vt:lpstr>Facet</vt:lpstr>
      <vt:lpstr>PowerPoint Presentation</vt:lpstr>
      <vt:lpstr>PowerPoint Presentation</vt:lpstr>
      <vt:lpstr>RATIONALE</vt:lpstr>
      <vt:lpstr>AIM</vt:lpstr>
      <vt:lpstr>OBJECTIVES</vt:lpstr>
      <vt:lpstr>BACKGROUND</vt:lpstr>
      <vt:lpstr>LITERATURE REVIEW</vt:lpstr>
      <vt:lpstr>LITERATURE REVIEW</vt:lpstr>
      <vt:lpstr>ACCESS TO RESOURCES</vt:lpstr>
      <vt:lpstr>METHODOLOGY</vt:lpstr>
      <vt:lpstr>METHODOLOGY</vt:lpstr>
      <vt:lpstr>ETHICS FORM</vt:lpstr>
      <vt:lpstr>TIMELINE</vt:lpstr>
      <vt:lpstr>TIMELINE</vt:lpstr>
      <vt:lpstr>REFERENCES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Rees (P117877)</dc:creator>
  <cp:lastModifiedBy>Andrew Thomas</cp:lastModifiedBy>
  <cp:revision>53</cp:revision>
  <dcterms:created xsi:type="dcterms:W3CDTF">2017-10-20T10:22:58Z</dcterms:created>
  <dcterms:modified xsi:type="dcterms:W3CDTF">2017-11-20T10:18:30Z</dcterms:modified>
</cp:coreProperties>
</file>