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theme/themeOverride4.xml" ContentType="application/vnd.openxmlformats-officedocument.themeOverride+xml"/>
  <Override PartName="/ppt/notesSlides/notesSlide2.xml" ContentType="application/vnd.openxmlformats-officedocument.presentationml.notesSl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notesSlides/notesSlide3.xml" ContentType="application/vnd.openxmlformats-officedocument.presentationml.notesSlide+xml"/>
  <Override PartName="/ppt/theme/themeOverride14.xml" ContentType="application/vnd.openxmlformats-officedocument.themeOverride+xml"/>
  <Override PartName="/ppt/notesSlides/notesSlide4.xml" ContentType="application/vnd.openxmlformats-officedocument.presentationml.notesSlide+xml"/>
  <Override PartName="/ppt/theme/themeOverride15.xml" ContentType="application/vnd.openxmlformats-officedocument.themeOverride+xml"/>
  <Override PartName="/ppt/notesSlides/notesSlide5.xml" ContentType="application/vnd.openxmlformats-officedocument.presentationml.notesSl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notesSlides/notesSlide6.xml" ContentType="application/vnd.openxmlformats-officedocument.presentationml.notesSlide+xml"/>
  <Override PartName="/ppt/theme/themeOverride19.xml" ContentType="application/vnd.openxmlformats-officedocument.themeOverride+xml"/>
  <Override PartName="/ppt/theme/themeOverride20.xml" ContentType="application/vnd.openxmlformats-officedocument.themeOverride+xml"/>
  <Override PartName="/ppt/notesSlides/notesSlide7.xml" ContentType="application/vnd.openxmlformats-officedocument.presentationml.notesSlide+xml"/>
  <Override PartName="/ppt/theme/themeOverride21.xml" ContentType="application/vnd.openxmlformats-officedocument.themeOverride+xml"/>
  <Override PartName="/ppt/theme/themeOverride22.xml" ContentType="application/vnd.openxmlformats-officedocument.themeOverride+xml"/>
  <Override PartName="/ppt/theme/themeOverride23.xml" ContentType="application/vnd.openxmlformats-officedocument.themeOverride+xml"/>
  <Override PartName="/ppt/notesSlides/notesSlide8.xml" ContentType="application/vnd.openxmlformats-officedocument.presentationml.notesSl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notesSlides/notesSlide9.xml" ContentType="application/vnd.openxmlformats-officedocument.presentationml.notesSlide+xml"/>
  <Override PartName="/ppt/theme/themeOverride28.xml" ContentType="application/vnd.openxmlformats-officedocument.themeOverride+xml"/>
  <Override PartName="/ppt/notesSlides/notesSlide10.xml" ContentType="application/vnd.openxmlformats-officedocument.presentationml.notesSlide+xml"/>
  <Override PartName="/ppt/theme/themeOverride29.xml" ContentType="application/vnd.openxmlformats-officedocument.themeOverride+xml"/>
  <Override PartName="/ppt/notesSlides/notesSlide11.xml" ContentType="application/vnd.openxmlformats-officedocument.presentationml.notesSl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theme/themeOverride41.xml" ContentType="application/vnd.openxmlformats-officedocument.themeOverride+xml"/>
  <Override PartName="/ppt/theme/themeOverride42.xml" ContentType="application/vnd.openxmlformats-officedocument.themeOverride+xml"/>
  <Override PartName="/ppt/theme/themeOverride43.xml" ContentType="application/vnd.openxmlformats-officedocument.themeOverride+xml"/>
  <Override PartName="/ppt/notesSlides/notesSlide12.xml" ContentType="application/vnd.openxmlformats-officedocument.presentationml.notesSl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theme/themeOverride51.xml" ContentType="application/vnd.openxmlformats-officedocument.themeOverride+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theme/themeOverride60.xml" ContentType="application/vnd.openxmlformats-officedocument.themeOverride+xml"/>
  <Override PartName="/ppt/theme/themeOverride61.xml" ContentType="application/vnd.openxmlformats-officedocument.themeOverride+xml"/>
  <Override PartName="/ppt/theme/themeOverride6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p:sldMasterIdLst>
    <p:sldMasterId id="2147483648" r:id="rId1"/>
  </p:sldMasterIdLst>
  <p:notesMasterIdLst>
    <p:notesMasterId r:id="rId64"/>
  </p:notesMasterIdLst>
  <p:handoutMasterIdLst>
    <p:handoutMasterId r:id="rId65"/>
  </p:handoutMasterIdLst>
  <p:sldIdLst>
    <p:sldId id="592" r:id="rId2"/>
    <p:sldId id="535" r:id="rId3"/>
    <p:sldId id="618" r:id="rId4"/>
    <p:sldId id="637" r:id="rId5"/>
    <p:sldId id="617" r:id="rId6"/>
    <p:sldId id="537" r:id="rId7"/>
    <p:sldId id="536" r:id="rId8"/>
    <p:sldId id="619" r:id="rId9"/>
    <p:sldId id="538" r:id="rId10"/>
    <p:sldId id="541" r:id="rId11"/>
    <p:sldId id="544" r:id="rId12"/>
    <p:sldId id="545" r:id="rId13"/>
    <p:sldId id="546" r:id="rId14"/>
    <p:sldId id="547" r:id="rId15"/>
    <p:sldId id="579" r:id="rId16"/>
    <p:sldId id="582" r:id="rId17"/>
    <p:sldId id="583" r:id="rId18"/>
    <p:sldId id="548" r:id="rId19"/>
    <p:sldId id="553" r:id="rId20"/>
    <p:sldId id="554" r:id="rId21"/>
    <p:sldId id="555" r:id="rId22"/>
    <p:sldId id="580" r:id="rId23"/>
    <p:sldId id="620" r:id="rId24"/>
    <p:sldId id="621" r:id="rId25"/>
    <p:sldId id="622" r:id="rId26"/>
    <p:sldId id="624" r:id="rId27"/>
    <p:sldId id="623" r:id="rId28"/>
    <p:sldId id="625" r:id="rId29"/>
    <p:sldId id="626" r:id="rId30"/>
    <p:sldId id="627" r:id="rId31"/>
    <p:sldId id="634" r:id="rId32"/>
    <p:sldId id="628" r:id="rId33"/>
    <p:sldId id="635" r:id="rId34"/>
    <p:sldId id="629" r:id="rId35"/>
    <p:sldId id="630" r:id="rId36"/>
    <p:sldId id="581" r:id="rId37"/>
    <p:sldId id="557" r:id="rId38"/>
    <p:sldId id="584" r:id="rId39"/>
    <p:sldId id="585" r:id="rId40"/>
    <p:sldId id="578" r:id="rId41"/>
    <p:sldId id="586" r:id="rId42"/>
    <p:sldId id="589" r:id="rId43"/>
    <p:sldId id="590" r:id="rId44"/>
    <p:sldId id="591" r:id="rId45"/>
    <p:sldId id="593" r:id="rId46"/>
    <p:sldId id="594" r:id="rId47"/>
    <p:sldId id="599" r:id="rId48"/>
    <p:sldId id="595" r:id="rId49"/>
    <p:sldId id="596" r:id="rId50"/>
    <p:sldId id="600" r:id="rId51"/>
    <p:sldId id="602" r:id="rId52"/>
    <p:sldId id="603" r:id="rId53"/>
    <p:sldId id="604" r:id="rId54"/>
    <p:sldId id="636" r:id="rId55"/>
    <p:sldId id="606" r:id="rId56"/>
    <p:sldId id="605" r:id="rId57"/>
    <p:sldId id="609" r:id="rId58"/>
    <p:sldId id="607" r:id="rId59"/>
    <p:sldId id="608" r:id="rId60"/>
    <p:sldId id="610" r:id="rId61"/>
    <p:sldId id="611" r:id="rId62"/>
    <p:sldId id="638" r:id="rId63"/>
  </p:sldIdLst>
  <p:sldSz cx="12190413" cy="6859588"/>
  <p:notesSz cx="9144000" cy="6858000"/>
  <p:defaultTex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82242" autoAdjust="0"/>
  </p:normalViewPr>
  <p:slideViewPr>
    <p:cSldViewPr>
      <p:cViewPr varScale="1">
        <p:scale>
          <a:sx n="60" d="100"/>
          <a:sy n="60" d="100"/>
        </p:scale>
        <p:origin x="744" y="274"/>
      </p:cViewPr>
      <p:guideLst>
        <p:guide orient="horz" pos="2160"/>
        <p:guide pos="3840"/>
      </p:guideLst>
    </p:cSldViewPr>
  </p:slideViewPr>
  <p:outlineViewPr>
    <p:cViewPr>
      <p:scale>
        <a:sx n="33" d="100"/>
        <a:sy n="33" d="100"/>
      </p:scale>
      <p:origin x="252" y="59814"/>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5180013" y="0"/>
            <a:ext cx="3962400" cy="342900"/>
          </a:xfrm>
          <a:prstGeom prst="rect">
            <a:avLst/>
          </a:prstGeom>
        </p:spPr>
        <p:txBody>
          <a:bodyPr vert="horz" lIns="91440" tIns="45720" rIns="91440" bIns="45720" rtlCol="0"/>
          <a:lstStyle>
            <a:lvl1pPr algn="r">
              <a:defRPr sz="1200"/>
            </a:lvl1pPr>
          </a:lstStyle>
          <a:p>
            <a:fld id="{EB915022-A997-4DF3-8499-075E49A52474}" type="datetimeFigureOut">
              <a:rPr lang="zh-CN" altLang="en-US" smtClean="0"/>
              <a:t>2025/11/12</a:t>
            </a:fld>
            <a:endParaRPr lang="zh-CN" altLang="en-US"/>
          </a:p>
        </p:txBody>
      </p:sp>
      <p:sp>
        <p:nvSpPr>
          <p:cNvPr id="4" name="页脚占位符 3"/>
          <p:cNvSpPr>
            <a:spLocks noGrp="1"/>
          </p:cNvSpPr>
          <p:nvPr>
            <p:ph type="ftr" sz="quarter" idx="2"/>
          </p:nvPr>
        </p:nvSpPr>
        <p:spPr>
          <a:xfrm>
            <a:off x="0" y="6513513"/>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5180013" y="6513513"/>
            <a:ext cx="3962400" cy="342900"/>
          </a:xfrm>
          <a:prstGeom prst="rect">
            <a:avLst/>
          </a:prstGeom>
        </p:spPr>
        <p:txBody>
          <a:bodyPr vert="horz" lIns="91440" tIns="45720" rIns="91440" bIns="45720" rtlCol="0" anchor="b"/>
          <a:lstStyle>
            <a:lvl1pPr algn="r">
              <a:defRPr sz="1200"/>
            </a:lvl1pPr>
          </a:lstStyle>
          <a:p>
            <a:fld id="{82DF80B7-87AD-4D22-82DF-3074D172CFFA}" type="slidenum">
              <a:rPr lang="zh-CN" altLang="en-US" smtClean="0"/>
              <a:t>‹#›</a:t>
            </a:fld>
            <a:endParaRPr lang="zh-CN"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D2A4731B-CE8C-46D1-AE18-5115C7560FE6}" type="datetimeFigureOut">
              <a:rPr lang="zh-CN" altLang="en-US" smtClean="0"/>
              <a:t>2025/11/12</a:t>
            </a:fld>
            <a:endParaRPr lang="zh-CN" altLang="en-US"/>
          </a:p>
        </p:txBody>
      </p:sp>
      <p:sp>
        <p:nvSpPr>
          <p:cNvPr id="4" name="幻灯片图像占位符 3"/>
          <p:cNvSpPr>
            <a:spLocks noGrp="1" noRot="1" noChangeAspect="1"/>
          </p:cNvSpPr>
          <p:nvPr>
            <p:ph type="sldImg" idx="2"/>
          </p:nvPr>
        </p:nvSpPr>
        <p:spPr>
          <a:xfrm>
            <a:off x="2287588" y="514350"/>
            <a:ext cx="4568825" cy="257175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AB63FA80-F00C-4A7E-884D-8773B4EA9B65}" type="slidenum">
              <a:rPr lang="zh-CN" altLang="en-US" smtClean="0"/>
              <a:t>‹#›</a:t>
            </a:fld>
            <a:endParaRPr lang="zh-CN" altLang="en-US"/>
          </a:p>
        </p:txBody>
      </p:sp>
    </p:spTree>
    <p:extLst>
      <p:ext uri="{BB962C8B-B14F-4D97-AF65-F5344CB8AC3E}">
        <p14:creationId xmlns:p14="http://schemas.microsoft.com/office/powerpoint/2010/main" val="923321321"/>
      </p:ext>
    </p:extLst>
  </p:cSld>
  <p:clrMap bg1="lt1" tx1="dk1" bg2="lt2" tx2="dk2" accent1="accent1" accent2="accent2" accent3="accent3" accent4="accent4" accent5="accent5" accent6="accent6" hlink="hlink" folHlink="folHlink"/>
  <p:hf sldNum="0" hdr="0" ftr="0" dt="0"/>
  <p:notesStyle>
    <a:lvl1pPr marL="0" algn="l" defTabSz="1219200" rtl="0" eaLnBrk="1" latinLnBrk="0" hangingPunct="1">
      <a:defRPr sz="1600" kern="1200">
        <a:solidFill>
          <a:schemeClr val="tx1"/>
        </a:solidFill>
        <a:latin typeface="+mn-lt"/>
        <a:ea typeface="+mn-ea"/>
        <a:cs typeface="+mn-cs"/>
      </a:defRPr>
    </a:lvl1pPr>
    <a:lvl2pPr marL="609600" algn="l" defTabSz="1219200" rtl="0" eaLnBrk="1" latinLnBrk="0" hangingPunct="1">
      <a:defRPr sz="1600" kern="1200">
        <a:solidFill>
          <a:schemeClr val="tx1"/>
        </a:solidFill>
        <a:latin typeface="+mn-lt"/>
        <a:ea typeface="+mn-ea"/>
        <a:cs typeface="+mn-cs"/>
      </a:defRPr>
    </a:lvl2pPr>
    <a:lvl3pPr marL="1219200" algn="l" defTabSz="1219200" rtl="0" eaLnBrk="1" latinLnBrk="0" hangingPunct="1">
      <a:defRPr sz="1600" kern="1200">
        <a:solidFill>
          <a:schemeClr val="tx1"/>
        </a:solidFill>
        <a:latin typeface="+mn-lt"/>
        <a:ea typeface="+mn-ea"/>
        <a:cs typeface="+mn-cs"/>
      </a:defRPr>
    </a:lvl3pPr>
    <a:lvl4pPr marL="1828800" algn="l" defTabSz="1219200" rtl="0" eaLnBrk="1" latinLnBrk="0" hangingPunct="1">
      <a:defRPr sz="1600" kern="1200">
        <a:solidFill>
          <a:schemeClr val="tx1"/>
        </a:solidFill>
        <a:latin typeface="+mn-lt"/>
        <a:ea typeface="+mn-ea"/>
        <a:cs typeface="+mn-cs"/>
      </a:defRPr>
    </a:lvl4pPr>
    <a:lvl5pPr marL="2438400" algn="l" defTabSz="1219200" rtl="0" eaLnBrk="1" latinLnBrk="0" hangingPunct="1">
      <a:defRPr sz="1600" kern="1200">
        <a:solidFill>
          <a:schemeClr val="tx1"/>
        </a:solidFill>
        <a:latin typeface="+mn-lt"/>
        <a:ea typeface="+mn-ea"/>
        <a:cs typeface="+mn-cs"/>
      </a:defRPr>
    </a:lvl5pPr>
    <a:lvl6pPr marL="3048000" algn="l" defTabSz="1219200" rtl="0" eaLnBrk="1" latinLnBrk="0" hangingPunct="1">
      <a:defRPr sz="1600" kern="1200">
        <a:solidFill>
          <a:schemeClr val="tx1"/>
        </a:solidFill>
        <a:latin typeface="+mn-lt"/>
        <a:ea typeface="+mn-ea"/>
        <a:cs typeface="+mn-cs"/>
      </a:defRPr>
    </a:lvl6pPr>
    <a:lvl7pPr marL="3657600" algn="l" defTabSz="1219200" rtl="0" eaLnBrk="1" latinLnBrk="0" hangingPunct="1">
      <a:defRPr sz="1600" kern="1200">
        <a:solidFill>
          <a:schemeClr val="tx1"/>
        </a:solidFill>
        <a:latin typeface="+mn-lt"/>
        <a:ea typeface="+mn-ea"/>
        <a:cs typeface="+mn-cs"/>
      </a:defRPr>
    </a:lvl7pPr>
    <a:lvl8pPr marL="4267200" algn="l" defTabSz="1219200" rtl="0" eaLnBrk="1" latinLnBrk="0" hangingPunct="1">
      <a:defRPr sz="1600" kern="1200">
        <a:solidFill>
          <a:schemeClr val="tx1"/>
        </a:solidFill>
        <a:latin typeface="+mn-lt"/>
        <a:ea typeface="+mn-ea"/>
        <a:cs typeface="+mn-cs"/>
      </a:defRPr>
    </a:lvl8pPr>
    <a:lvl9pPr marL="4876800" algn="l" defTabSz="1219200"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178995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dirty="0"/>
              <a:t>Contemporaneous- [</a:t>
            </a:r>
            <a:r>
              <a:rPr lang="en-US" altLang="zh-TW" dirty="0" err="1"/>
              <a:t>kənˌtempəˈreɪniəs</a:t>
            </a:r>
            <a:r>
              <a:rPr lang="en-US" altLang="zh-TW" dirty="0"/>
              <a:t>]</a:t>
            </a:r>
            <a:endParaRPr lang="zh-TW" altLang="en-US" dirty="0"/>
          </a:p>
        </p:txBody>
      </p:sp>
    </p:spTree>
    <p:extLst>
      <p:ext uri="{BB962C8B-B14F-4D97-AF65-F5344CB8AC3E}">
        <p14:creationId xmlns:p14="http://schemas.microsoft.com/office/powerpoint/2010/main" val="1825820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Reification- [ˌ</a:t>
            </a:r>
            <a:r>
              <a:rPr lang="en-US" altLang="zh-TW" sz="1600" dirty="0" err="1">
                <a:solidFill>
                  <a:schemeClr val="bg1"/>
                </a:solidFill>
                <a:latin typeface="Times New Roman" panose="02020603050405020304" pitchFamily="18" charset="0"/>
              </a:rPr>
              <a:t>ri:əfɪ'keɪʃən</a:t>
            </a:r>
            <a:r>
              <a:rPr lang="en-US" altLang="zh-TW" sz="1600" dirty="0">
                <a:solidFill>
                  <a:schemeClr val="bg1"/>
                </a:solidFill>
                <a:latin typeface="Times New Roman" panose="02020603050405020304" pitchFamily="18" charset="0"/>
              </a:rPr>
              <a:t>]</a:t>
            </a:r>
            <a:endParaRPr lang="zh-TW" altLang="en-US" dirty="0"/>
          </a:p>
        </p:txBody>
      </p:sp>
    </p:spTree>
    <p:extLst>
      <p:ext uri="{BB962C8B-B14F-4D97-AF65-F5344CB8AC3E}">
        <p14:creationId xmlns:p14="http://schemas.microsoft.com/office/powerpoint/2010/main" val="2526851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reductio ad absurdum - [</a:t>
            </a:r>
            <a:r>
              <a:rPr lang="en-US" altLang="zh-TW" sz="1600" dirty="0" err="1">
                <a:solidFill>
                  <a:schemeClr val="bg1"/>
                </a:solidFill>
                <a:latin typeface="Times New Roman" panose="02020603050405020304" pitchFamily="18" charset="0"/>
              </a:rPr>
              <a:t>rɪˌdʌktiəʊ</a:t>
            </a:r>
            <a:r>
              <a:rPr lang="en-US" altLang="zh-TW" sz="1600" dirty="0">
                <a:solidFill>
                  <a:schemeClr val="bg1"/>
                </a:solidFill>
                <a:latin typeface="Times New Roman" panose="02020603050405020304" pitchFamily="18" charset="0"/>
              </a:rPr>
              <a:t> </a:t>
            </a:r>
            <a:r>
              <a:rPr lang="en-US" altLang="zh-TW" sz="1600" dirty="0" err="1">
                <a:solidFill>
                  <a:schemeClr val="bg1"/>
                </a:solidFill>
                <a:latin typeface="Times New Roman" panose="02020603050405020304" pitchFamily="18" charset="0"/>
              </a:rPr>
              <a:t>æd</a:t>
            </a:r>
            <a:r>
              <a:rPr lang="en-US" altLang="zh-TW" sz="1600" dirty="0">
                <a:solidFill>
                  <a:schemeClr val="bg1"/>
                </a:solidFill>
                <a:latin typeface="Times New Roman" panose="02020603050405020304" pitchFamily="18" charset="0"/>
              </a:rPr>
              <a:t> </a:t>
            </a:r>
            <a:r>
              <a:rPr lang="en-US" altLang="zh-TW" sz="1600" dirty="0" err="1">
                <a:solidFill>
                  <a:schemeClr val="bg1"/>
                </a:solidFill>
                <a:latin typeface="Times New Roman" panose="02020603050405020304" pitchFamily="18" charset="0"/>
              </a:rPr>
              <a:t>æbˈsɜ:dəm</a:t>
            </a:r>
            <a:r>
              <a:rPr lang="en-US" altLang="zh-TW" sz="1600" dirty="0">
                <a:solidFill>
                  <a:schemeClr val="bg1"/>
                </a:solidFill>
                <a:latin typeface="Times New Roman" panose="02020603050405020304" pitchFamily="18" charset="0"/>
              </a:rPr>
              <a:t>] a method of proving that </a:t>
            </a:r>
            <a:r>
              <a:rPr lang="en-US" altLang="zh-TW" sz="1600" dirty="0" err="1">
                <a:solidFill>
                  <a:schemeClr val="bg1"/>
                </a:solidFill>
                <a:latin typeface="Times New Roman" panose="02020603050405020304" pitchFamily="18" charset="0"/>
              </a:rPr>
              <a:t>sth</a:t>
            </a:r>
            <a:r>
              <a:rPr lang="en-US" altLang="zh-TW" sz="1600" dirty="0">
                <a:solidFill>
                  <a:schemeClr val="bg1"/>
                </a:solidFill>
                <a:latin typeface="Times New Roman" panose="02020603050405020304" pitchFamily="18" charset="0"/>
              </a:rPr>
              <a:t> is not true by showing that its result is not logical or sensible </a:t>
            </a:r>
            <a:r>
              <a:rPr lang="zh-TW" altLang="en-US" sz="1600" dirty="0">
                <a:solidFill>
                  <a:schemeClr val="bg1"/>
                </a:solidFill>
                <a:latin typeface="Times New Roman" panose="02020603050405020304" pitchFamily="18" charset="0"/>
              </a:rPr>
              <a:t>归谬法</a:t>
            </a:r>
            <a:endParaRPr lang="zh-TW" altLang="en-US" dirty="0"/>
          </a:p>
        </p:txBody>
      </p:sp>
    </p:spTree>
    <p:extLst>
      <p:ext uri="{BB962C8B-B14F-4D97-AF65-F5344CB8AC3E}">
        <p14:creationId xmlns:p14="http://schemas.microsoft.com/office/powerpoint/2010/main" val="14150367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Critique- [</a:t>
            </a:r>
            <a:r>
              <a:rPr lang="en-US" altLang="zh-TW" sz="1600" dirty="0" err="1">
                <a:solidFill>
                  <a:schemeClr val="bg1"/>
                </a:solidFill>
                <a:latin typeface="Times New Roman" panose="02020603050405020304" pitchFamily="18" charset="0"/>
              </a:rPr>
              <a:t>krɪˈti:k</a:t>
            </a:r>
            <a:r>
              <a:rPr lang="en-US" altLang="zh-TW" sz="1600" dirty="0">
                <a:solidFill>
                  <a:schemeClr val="bg1"/>
                </a:solidFill>
                <a:latin typeface="Times New Roman" panose="02020603050405020304" pitchFamily="18" charset="0"/>
              </a:rPr>
              <a:t>]</a:t>
            </a:r>
            <a:endParaRPr lang="zh-TW" altLang="en-US" dirty="0"/>
          </a:p>
        </p:txBody>
      </p:sp>
    </p:spTree>
    <p:extLst>
      <p:ext uri="{BB962C8B-B14F-4D97-AF65-F5344CB8AC3E}">
        <p14:creationId xmlns:p14="http://schemas.microsoft.com/office/powerpoint/2010/main" val="2256839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Customary  [ˈ</a:t>
            </a:r>
            <a:r>
              <a:rPr lang="en-US" altLang="zh-TW" sz="1600" dirty="0" err="1">
                <a:solidFill>
                  <a:schemeClr val="bg1"/>
                </a:solidFill>
                <a:latin typeface="Times New Roman" panose="02020603050405020304" pitchFamily="18" charset="0"/>
              </a:rPr>
              <a:t>kʌstəməri</a:t>
            </a:r>
            <a:r>
              <a:rPr lang="en-US" altLang="zh-TW" sz="1600" dirty="0">
                <a:solidFill>
                  <a:schemeClr val="bg1"/>
                </a:solidFill>
                <a:latin typeface="Times New Roman" panose="02020603050405020304" pitchFamily="18" charset="0"/>
              </a:rPr>
              <a:t>] </a:t>
            </a:r>
            <a:endParaRPr lang="zh-TW" altLang="en-US" dirty="0"/>
          </a:p>
        </p:txBody>
      </p:sp>
    </p:spTree>
    <p:extLst>
      <p:ext uri="{BB962C8B-B14F-4D97-AF65-F5344CB8AC3E}">
        <p14:creationId xmlns:p14="http://schemas.microsoft.com/office/powerpoint/2010/main" val="27644340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TW" altLang="en-US" dirty="0"/>
          </a:p>
        </p:txBody>
      </p:sp>
    </p:spTree>
    <p:extLst>
      <p:ext uri="{BB962C8B-B14F-4D97-AF65-F5344CB8AC3E}">
        <p14:creationId xmlns:p14="http://schemas.microsoft.com/office/powerpoint/2010/main" val="936681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Roger  [ˈ</a:t>
            </a:r>
            <a:r>
              <a:rPr lang="en-US" altLang="zh-TW" sz="1600" dirty="0" err="1">
                <a:solidFill>
                  <a:schemeClr val="bg1"/>
                </a:solidFill>
                <a:latin typeface="Times New Roman" panose="02020603050405020304" pitchFamily="18" charset="0"/>
              </a:rPr>
              <a:t>rɒdʒə</a:t>
            </a:r>
            <a:r>
              <a:rPr lang="en-US" altLang="zh-TW" sz="1600" dirty="0">
                <a:solidFill>
                  <a:schemeClr val="bg1"/>
                </a:solidFill>
                <a:latin typeface="Times New Roman" panose="02020603050405020304" pitchFamily="18" charset="0"/>
              </a:rPr>
              <a:t>(r)] </a:t>
            </a:r>
            <a:endParaRPr lang="zh-TW" altLang="en-US" dirty="0"/>
          </a:p>
        </p:txBody>
      </p:sp>
    </p:spTree>
    <p:extLst>
      <p:ext uri="{BB962C8B-B14F-4D97-AF65-F5344CB8AC3E}">
        <p14:creationId xmlns:p14="http://schemas.microsoft.com/office/powerpoint/2010/main" val="41465160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Tenet  [ˈ</a:t>
            </a:r>
            <a:r>
              <a:rPr lang="en-US" altLang="zh-TW" sz="1600" dirty="0" err="1">
                <a:solidFill>
                  <a:schemeClr val="bg1"/>
                </a:solidFill>
                <a:latin typeface="Times New Roman" panose="02020603050405020304" pitchFamily="18" charset="0"/>
              </a:rPr>
              <a:t>tenɪt</a:t>
            </a:r>
            <a:r>
              <a:rPr lang="en-US" altLang="zh-TW" sz="1600" dirty="0">
                <a:solidFill>
                  <a:schemeClr val="bg1"/>
                </a:solidFill>
                <a:latin typeface="Times New Roman" panose="02020603050405020304" pitchFamily="18" charset="0"/>
              </a:rPr>
              <a:t>] </a:t>
            </a:r>
          </a:p>
          <a:p>
            <a:r>
              <a:rPr lang="en-US" altLang="zh-TW" sz="1600" dirty="0">
                <a:solidFill>
                  <a:schemeClr val="bg1"/>
                </a:solidFill>
                <a:latin typeface="Times New Roman" panose="02020603050405020304" pitchFamily="18" charset="0"/>
              </a:rPr>
              <a:t>Untenable [</a:t>
            </a:r>
            <a:r>
              <a:rPr lang="en-US" altLang="zh-TW" sz="1600" dirty="0" err="1">
                <a:solidFill>
                  <a:schemeClr val="bg1"/>
                </a:solidFill>
                <a:latin typeface="Times New Roman" panose="02020603050405020304" pitchFamily="18" charset="0"/>
              </a:rPr>
              <a:t>ʌnˈtenəbl</a:t>
            </a:r>
            <a:r>
              <a:rPr lang="en-US" altLang="zh-TW" sz="1600" dirty="0">
                <a:solidFill>
                  <a:schemeClr val="bg1"/>
                </a:solidFill>
                <a:latin typeface="Times New Roman" panose="02020603050405020304" pitchFamily="18" charset="0"/>
              </a:rPr>
              <a:t>] </a:t>
            </a:r>
          </a:p>
          <a:p>
            <a:r>
              <a:rPr lang="en-US" altLang="zh-TW" sz="1600" dirty="0">
                <a:solidFill>
                  <a:schemeClr val="bg1"/>
                </a:solidFill>
                <a:latin typeface="Times New Roman" panose="02020603050405020304" pitchFamily="18" charset="0"/>
              </a:rPr>
              <a:t>Efficacious  [ˌ</a:t>
            </a:r>
            <a:r>
              <a:rPr lang="en-US" altLang="zh-TW" sz="1600" dirty="0" err="1">
                <a:solidFill>
                  <a:schemeClr val="bg1"/>
                </a:solidFill>
                <a:latin typeface="Times New Roman" panose="02020603050405020304" pitchFamily="18" charset="0"/>
              </a:rPr>
              <a:t>efɪˈkeɪʃəs</a:t>
            </a:r>
            <a:r>
              <a:rPr lang="en-US" altLang="zh-TW" sz="1600" dirty="0">
                <a:solidFill>
                  <a:schemeClr val="bg1"/>
                </a:solidFill>
                <a:latin typeface="Times New Roman" panose="02020603050405020304" pitchFamily="18" charset="0"/>
              </a:rPr>
              <a:t>] </a:t>
            </a:r>
          </a:p>
          <a:p>
            <a:r>
              <a:rPr lang="en-US" altLang="zh-TW" sz="1600" dirty="0">
                <a:solidFill>
                  <a:schemeClr val="bg1"/>
                </a:solidFill>
                <a:latin typeface="Times New Roman" panose="02020603050405020304" pitchFamily="18" charset="0"/>
              </a:rPr>
              <a:t>naively   [</a:t>
            </a:r>
            <a:r>
              <a:rPr lang="en-US" altLang="zh-TW" sz="1600" dirty="0" err="1">
                <a:solidFill>
                  <a:schemeClr val="bg1"/>
                </a:solidFill>
                <a:latin typeface="Times New Roman" panose="02020603050405020304" pitchFamily="18" charset="0"/>
              </a:rPr>
              <a:t>nɑˈi:vlɪ</a:t>
            </a:r>
            <a:r>
              <a:rPr lang="en-US" altLang="zh-TW" sz="1600" dirty="0">
                <a:solidFill>
                  <a:schemeClr val="bg1"/>
                </a:solidFill>
                <a:latin typeface="Times New Roman" panose="02020603050405020304" pitchFamily="18" charset="0"/>
              </a:rPr>
              <a:t>] </a:t>
            </a:r>
          </a:p>
          <a:p>
            <a:endParaRPr lang="zh-TW" altLang="en-US" dirty="0"/>
          </a:p>
        </p:txBody>
      </p:sp>
    </p:spTree>
    <p:extLst>
      <p:ext uri="{BB962C8B-B14F-4D97-AF65-F5344CB8AC3E}">
        <p14:creationId xmlns:p14="http://schemas.microsoft.com/office/powerpoint/2010/main" val="18743611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sz="1600" dirty="0">
                <a:solidFill>
                  <a:schemeClr val="bg1"/>
                </a:solidFill>
                <a:latin typeface="Times New Roman" panose="02020603050405020304" pitchFamily="18" charset="0"/>
              </a:rPr>
              <a:t>Encompassing [</a:t>
            </a:r>
            <a:r>
              <a:rPr lang="en-US" altLang="zh-TW" sz="1600" dirty="0" err="1">
                <a:solidFill>
                  <a:schemeClr val="bg1"/>
                </a:solidFill>
                <a:latin typeface="Times New Roman" panose="02020603050405020304" pitchFamily="18" charset="0"/>
              </a:rPr>
              <a:t>enˈkʌmpəsɪŋ</a:t>
            </a:r>
            <a:r>
              <a:rPr lang="en-US" altLang="zh-TW" sz="1600" dirty="0">
                <a:solidFill>
                  <a:schemeClr val="bg1"/>
                </a:solidFill>
                <a:latin typeface="Times New Roman" panose="02020603050405020304" pitchFamily="18" charset="0"/>
              </a:rPr>
              <a:t>] </a:t>
            </a:r>
            <a:endParaRPr lang="zh-TW" altLang="en-US" dirty="0"/>
          </a:p>
        </p:txBody>
      </p:sp>
    </p:spTree>
    <p:extLst>
      <p:ext uri="{BB962C8B-B14F-4D97-AF65-F5344CB8AC3E}">
        <p14:creationId xmlns:p14="http://schemas.microsoft.com/office/powerpoint/2010/main" val="31629350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pPr marL="0" marR="0" lvl="0" indent="0" algn="l" defTabSz="1219200" rtl="0" eaLnBrk="1" fontAlgn="auto" latinLnBrk="0" hangingPunct="1">
              <a:lnSpc>
                <a:spcPct val="100000"/>
              </a:lnSpc>
              <a:spcBef>
                <a:spcPts val="0"/>
              </a:spcBef>
              <a:spcAft>
                <a:spcPts val="0"/>
              </a:spcAft>
              <a:buClrTx/>
              <a:buSzTx/>
              <a:buFontTx/>
              <a:buNone/>
              <a:tabLst/>
              <a:defRPr/>
            </a:pPr>
            <a:r>
              <a:rPr lang="en-US" altLang="zh-TW" sz="1600" b="1" dirty="0">
                <a:solidFill>
                  <a:schemeClr val="bg1"/>
                </a:solidFill>
                <a:latin typeface="Times New Roman" panose="02020603050405020304" pitchFamily="18" charset="0"/>
              </a:rPr>
              <a:t>Soteriology  [</a:t>
            </a:r>
            <a:r>
              <a:rPr lang="en-US" altLang="zh-TW" sz="1600" b="1" dirty="0" err="1">
                <a:solidFill>
                  <a:schemeClr val="bg1"/>
                </a:solidFill>
                <a:latin typeface="Times New Roman" panose="02020603050405020304" pitchFamily="18" charset="0"/>
              </a:rPr>
              <a:t>sətɪərɪ'ɒlədʒɪ</a:t>
            </a:r>
            <a:r>
              <a:rPr lang="en-US" altLang="zh-TW" sz="1600" b="1" dirty="0">
                <a:solidFill>
                  <a:schemeClr val="bg1"/>
                </a:solidFill>
                <a:latin typeface="Times New Roman" panose="02020603050405020304" pitchFamily="18" charset="0"/>
              </a:rPr>
              <a:t>] </a:t>
            </a:r>
          </a:p>
          <a:p>
            <a:pPr marL="0" marR="0" lvl="0" indent="0" algn="l" defTabSz="1219200" rtl="0" eaLnBrk="1" fontAlgn="auto" latinLnBrk="0" hangingPunct="1">
              <a:lnSpc>
                <a:spcPct val="100000"/>
              </a:lnSpc>
              <a:spcBef>
                <a:spcPts val="0"/>
              </a:spcBef>
              <a:spcAft>
                <a:spcPts val="0"/>
              </a:spcAft>
              <a:buClrTx/>
              <a:buSzTx/>
              <a:buFontTx/>
              <a:buNone/>
              <a:tabLst/>
              <a:defRPr/>
            </a:pPr>
            <a:endParaRPr lang="en-US" altLang="zh-TW" sz="1600" b="1" dirty="0">
              <a:solidFill>
                <a:schemeClr val="bg1"/>
              </a:solidFill>
              <a:latin typeface="Times New Roman" panose="02020603050405020304" pitchFamily="18" charset="0"/>
            </a:endParaRPr>
          </a:p>
          <a:p>
            <a:endParaRPr lang="zh-TW" altLang="en-US" dirty="0"/>
          </a:p>
        </p:txBody>
      </p:sp>
    </p:spTree>
    <p:extLst>
      <p:ext uri="{BB962C8B-B14F-4D97-AF65-F5344CB8AC3E}">
        <p14:creationId xmlns:p14="http://schemas.microsoft.com/office/powerpoint/2010/main" val="8354240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影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TW" dirty="0"/>
              <a:t>Substratum-[ˈ</a:t>
            </a:r>
            <a:r>
              <a:rPr lang="en-US" altLang="zh-TW" dirty="0" err="1"/>
              <a:t>sʌbstrɑ:təm</a:t>
            </a:r>
            <a:r>
              <a:rPr lang="en-US" altLang="zh-TW" dirty="0"/>
              <a:t>] </a:t>
            </a:r>
            <a:endParaRPr lang="zh-TW" altLang="en-US" dirty="0"/>
          </a:p>
        </p:txBody>
      </p:sp>
    </p:spTree>
    <p:extLst>
      <p:ext uri="{BB962C8B-B14F-4D97-AF65-F5344CB8AC3E}">
        <p14:creationId xmlns:p14="http://schemas.microsoft.com/office/powerpoint/2010/main" val="167322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283" y="2130919"/>
            <a:ext cx="10361851" cy="1470366"/>
          </a:xfrm>
        </p:spPr>
        <p:txBody>
          <a:bodyPr/>
          <a:lstStyle/>
          <a:p>
            <a:r>
              <a:rPr lang="zh-CN" altLang="en-US"/>
              <a:t>单击此处编辑母版标题样式</a:t>
            </a:r>
          </a:p>
        </p:txBody>
      </p:sp>
      <p:sp>
        <p:nvSpPr>
          <p:cNvPr id="3" name="副标题 2"/>
          <p:cNvSpPr>
            <a:spLocks noGrp="1"/>
          </p:cNvSpPr>
          <p:nvPr>
            <p:ph type="subTitle" idx="1"/>
          </p:nvPr>
        </p:nvSpPr>
        <p:spPr>
          <a:xfrm>
            <a:off x="1828564" y="3887100"/>
            <a:ext cx="8533289" cy="1753006"/>
          </a:xfr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67A009EC-57E2-404F-85A6-5BD9FEAB1787}" type="datetime1">
              <a:rPr lang="zh-CN" altLang="en-US" smtClean="0"/>
              <a:t>2025/11/12</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a:xfrm>
            <a:off x="2" y="6230646"/>
            <a:ext cx="792089" cy="628942"/>
          </a:xfrm>
          <a:prstGeom prst="rect">
            <a:avLst/>
          </a:prstGeom>
        </p:spPr>
        <p:txBody>
          <a:bodyPr/>
          <a:lstStyle>
            <a:lvl1pPr>
              <a:defRPr sz="2800"/>
            </a:lvl1pPr>
          </a:lstStyle>
          <a:p>
            <a:fld id="{7183A52F-D388-438E-A748-ED6C72307AC6}" type="slidenum">
              <a:rPr lang="zh-CN" altLang="en-US" smtClean="0"/>
              <a:t>‹#›</a:t>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A091EB6F-1D34-AB4D-AA80-22D269F95281}" type="datetime1">
              <a:rPr lang="zh-CN" altLang="en-US" smtClean="0"/>
              <a:t>2025/11/12</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962961" y="4407922"/>
            <a:ext cx="10361851" cy="1362390"/>
          </a:xfrm>
        </p:spPr>
        <p:txBody>
          <a:bodyPr anchor="t"/>
          <a:lstStyle>
            <a:lvl1pPr algn="l">
              <a:defRPr sz="5300" b="1" cap="all"/>
            </a:lvl1pPr>
          </a:lstStyle>
          <a:p>
            <a:r>
              <a:rPr lang="zh-CN" altLang="en-US"/>
              <a:t>单击此处编辑母版标题样式</a:t>
            </a:r>
          </a:p>
        </p:txBody>
      </p:sp>
      <p:sp>
        <p:nvSpPr>
          <p:cNvPr id="3" name="文本占位符 2"/>
          <p:cNvSpPr>
            <a:spLocks noGrp="1"/>
          </p:cNvSpPr>
          <p:nvPr>
            <p:ph type="body" idx="1"/>
          </p:nvPr>
        </p:nvSpPr>
        <p:spPr>
          <a:xfrm>
            <a:off x="962961" y="2907388"/>
            <a:ext cx="10361851" cy="1500534"/>
          </a:xfrm>
        </p:spPr>
        <p:txBody>
          <a:bodyPr anchor="b"/>
          <a:lstStyle>
            <a:lvl1pPr marL="0" indent="0">
              <a:buNone/>
              <a:defRPr sz="2700">
                <a:solidFill>
                  <a:schemeClr val="tx1">
                    <a:tint val="75000"/>
                  </a:schemeClr>
                </a:solidFill>
              </a:defRPr>
            </a:lvl1pPr>
            <a:lvl2pPr marL="609600" indent="0">
              <a:buNone/>
              <a:defRPr sz="2400">
                <a:solidFill>
                  <a:schemeClr val="tx1">
                    <a:tint val="75000"/>
                  </a:schemeClr>
                </a:solidFill>
              </a:defRPr>
            </a:lvl2pPr>
            <a:lvl3pPr marL="1219200" indent="0">
              <a:buNone/>
              <a:defRPr sz="2100">
                <a:solidFill>
                  <a:schemeClr val="tx1">
                    <a:tint val="75000"/>
                  </a:schemeClr>
                </a:solidFill>
              </a:defRPr>
            </a:lvl3pPr>
            <a:lvl4pPr marL="1828800" indent="0">
              <a:buNone/>
              <a:defRPr sz="1900">
                <a:solidFill>
                  <a:schemeClr val="tx1">
                    <a:tint val="75000"/>
                  </a:schemeClr>
                </a:solidFill>
              </a:defRPr>
            </a:lvl4pPr>
            <a:lvl5pPr marL="2438400" indent="0">
              <a:buNone/>
              <a:defRPr sz="1900">
                <a:solidFill>
                  <a:schemeClr val="tx1">
                    <a:tint val="75000"/>
                  </a:schemeClr>
                </a:solidFill>
              </a:defRPr>
            </a:lvl5pPr>
            <a:lvl6pPr marL="3048000" indent="0">
              <a:buNone/>
              <a:defRPr sz="1900">
                <a:solidFill>
                  <a:schemeClr val="tx1">
                    <a:tint val="75000"/>
                  </a:schemeClr>
                </a:solidFill>
              </a:defRPr>
            </a:lvl6pPr>
            <a:lvl7pPr marL="3657600" indent="0">
              <a:buNone/>
              <a:defRPr sz="1900">
                <a:solidFill>
                  <a:schemeClr val="tx1">
                    <a:tint val="75000"/>
                  </a:schemeClr>
                </a:solidFill>
              </a:defRPr>
            </a:lvl7pPr>
            <a:lvl8pPr marL="4267200" indent="0">
              <a:buNone/>
              <a:defRPr sz="1900">
                <a:solidFill>
                  <a:schemeClr val="tx1">
                    <a:tint val="75000"/>
                  </a:schemeClr>
                </a:solidFill>
              </a:defRPr>
            </a:lvl8pPr>
            <a:lvl9pPr marL="4876800" indent="0">
              <a:buNone/>
              <a:defRPr sz="19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3B8C24D9-D21A-7C40-A680-405A948FFC92}" type="datetime1">
              <a:rPr lang="zh-CN" altLang="en-US" smtClean="0"/>
              <a:t>2025/11/12</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52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6793" y="1600574"/>
            <a:ext cx="5384099" cy="4527011"/>
          </a:xfrm>
        </p:spPr>
        <p:txBody>
          <a:bodyPr/>
          <a:lstStyle>
            <a:lvl1pPr>
              <a:defRPr sz="3700"/>
            </a:lvl1pPr>
            <a:lvl2pPr>
              <a:defRPr sz="3200"/>
            </a:lvl2pPr>
            <a:lvl3pPr>
              <a:defRPr sz="2700"/>
            </a:lvl3pPr>
            <a:lvl4pPr>
              <a:defRPr sz="2400"/>
            </a:lvl4pPr>
            <a:lvl5pPr>
              <a:defRPr sz="2400"/>
            </a:lvl5pPr>
            <a:lvl6pPr>
              <a:defRPr sz="2400"/>
            </a:lvl6pPr>
            <a:lvl7pPr>
              <a:defRPr sz="2400"/>
            </a:lvl7pPr>
            <a:lvl8pPr>
              <a:defRPr sz="2400"/>
            </a:lvl8pPr>
            <a:lvl9pPr>
              <a:defRPr sz="24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251F7683-F025-B44E-AE06-E33914094DCF}" type="datetime1">
              <a:rPr lang="zh-CN" altLang="en-US" smtClean="0"/>
              <a:t>2025/11/12</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lvl1pPr>
              <a:defRPr/>
            </a:lvl1pPr>
          </a:lstStyle>
          <a:p>
            <a:r>
              <a:rPr lang="zh-CN" altLang="en-US"/>
              <a:t>单击此处编辑母版标题样式</a:t>
            </a:r>
          </a:p>
        </p:txBody>
      </p:sp>
      <p:sp>
        <p:nvSpPr>
          <p:cNvPr id="3" name="文本占位符 2"/>
          <p:cNvSpPr>
            <a:spLocks noGrp="1"/>
          </p:cNvSpPr>
          <p:nvPr>
            <p:ph type="body" idx="1"/>
          </p:nvPr>
        </p:nvSpPr>
        <p:spPr>
          <a:xfrm>
            <a:off x="609521" y="1535471"/>
            <a:ext cx="5386216"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4" name="内容占位符 3"/>
          <p:cNvSpPr>
            <a:spLocks noGrp="1"/>
          </p:cNvSpPr>
          <p:nvPr>
            <p:ph sz="half" idx="2"/>
          </p:nvPr>
        </p:nvSpPr>
        <p:spPr>
          <a:xfrm>
            <a:off x="609521" y="2175380"/>
            <a:ext cx="5386216"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92562" y="1535471"/>
            <a:ext cx="5388332" cy="639911"/>
          </a:xfrm>
        </p:spPr>
        <p:txBody>
          <a:bodyPr anchor="b"/>
          <a:lstStyle>
            <a:lvl1pPr marL="0" indent="0">
              <a:buNone/>
              <a:defRPr sz="3200" b="1"/>
            </a:lvl1pPr>
            <a:lvl2pPr marL="609600" indent="0">
              <a:buNone/>
              <a:defRPr sz="2700" b="1"/>
            </a:lvl2pPr>
            <a:lvl3pPr marL="1219200" indent="0">
              <a:buNone/>
              <a:defRPr sz="2400" b="1"/>
            </a:lvl3pPr>
            <a:lvl4pPr marL="1828800" indent="0">
              <a:buNone/>
              <a:defRPr sz="2100" b="1"/>
            </a:lvl4pPr>
            <a:lvl5pPr marL="2438400" indent="0">
              <a:buNone/>
              <a:defRPr sz="2100" b="1"/>
            </a:lvl5pPr>
            <a:lvl6pPr marL="3048000" indent="0">
              <a:buNone/>
              <a:defRPr sz="2100" b="1"/>
            </a:lvl6pPr>
            <a:lvl7pPr marL="3657600" indent="0">
              <a:buNone/>
              <a:defRPr sz="2100" b="1"/>
            </a:lvl7pPr>
            <a:lvl8pPr marL="4267200" indent="0">
              <a:buNone/>
              <a:defRPr sz="2100" b="1"/>
            </a:lvl8pPr>
            <a:lvl9pPr marL="4876800" indent="0">
              <a:buNone/>
              <a:defRPr sz="2100" b="1"/>
            </a:lvl9pPr>
          </a:lstStyle>
          <a:p>
            <a:pPr lvl="0"/>
            <a:r>
              <a:rPr lang="zh-CN" altLang="en-US"/>
              <a:t>单击此处编辑母版文本样式</a:t>
            </a:r>
          </a:p>
        </p:txBody>
      </p:sp>
      <p:sp>
        <p:nvSpPr>
          <p:cNvPr id="6" name="内容占位符 5"/>
          <p:cNvSpPr>
            <a:spLocks noGrp="1"/>
          </p:cNvSpPr>
          <p:nvPr>
            <p:ph sz="quarter" idx="4"/>
          </p:nvPr>
        </p:nvSpPr>
        <p:spPr>
          <a:xfrm>
            <a:off x="6192562" y="2175380"/>
            <a:ext cx="5388332" cy="3952203"/>
          </a:xfrm>
        </p:spPr>
        <p:txBody>
          <a:bodyPr/>
          <a:lstStyle>
            <a:lvl1pPr>
              <a:defRPr sz="3200"/>
            </a:lvl1pPr>
            <a:lvl2pPr>
              <a:defRPr sz="2700"/>
            </a:lvl2pPr>
            <a:lvl3pPr>
              <a:defRPr sz="2400"/>
            </a:lvl3pPr>
            <a:lvl4pPr>
              <a:defRPr sz="2100"/>
            </a:lvl4pPr>
            <a:lvl5pPr>
              <a:defRPr sz="2100"/>
            </a:lvl5pPr>
            <a:lvl6pPr>
              <a:defRPr sz="2100"/>
            </a:lvl6pPr>
            <a:lvl7pPr>
              <a:defRPr sz="2100"/>
            </a:lvl7pPr>
            <a:lvl8pPr>
              <a:defRPr sz="2100"/>
            </a:lvl8pPr>
            <a:lvl9pPr>
              <a:defRPr sz="21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01CD85D-A002-D84D-8524-D85E87E005ED}" type="datetime1">
              <a:rPr lang="zh-CN" altLang="en-US" smtClean="0"/>
              <a:t>2025/11/12</a:t>
            </a:fld>
            <a:endParaRPr lang="zh-CN" altLang="en-US"/>
          </a:p>
        </p:txBody>
      </p:sp>
      <p:sp>
        <p:nvSpPr>
          <p:cNvPr id="8" name="页脚占位符 7"/>
          <p:cNvSpPr>
            <a:spLocks noGrp="1"/>
          </p:cNvSpPr>
          <p:nvPr>
            <p:ph type="ftr" sz="quarter" idx="11"/>
          </p:nvPr>
        </p:nvSpPr>
        <p:spPr/>
        <p:txBody>
          <a:bodyPr/>
          <a:lstStyle/>
          <a:p>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78BAC96D-1B80-A24D-973F-DCD017EFAAA7}" type="datetime1">
              <a:rPr lang="zh-CN" altLang="en-US" smtClean="0"/>
              <a:t>2025/11/12</a:t>
            </a:fld>
            <a:endParaRPr lang="zh-CN" altLang="en-US"/>
          </a:p>
        </p:txBody>
      </p:sp>
      <p:sp>
        <p:nvSpPr>
          <p:cNvPr id="4" name="页脚占位符 3"/>
          <p:cNvSpPr>
            <a:spLocks noGrp="1"/>
          </p:cNvSpPr>
          <p:nvPr>
            <p:ph type="ftr" sz="quarter" idx="11"/>
          </p:nvPr>
        </p:nvSpPr>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3EFDB423-F4EB-1244-AC62-4B4A08009BC0}" type="datetime1">
              <a:rPr lang="zh-CN" altLang="en-US" smtClean="0"/>
              <a:t>2025/11/12</a:t>
            </a:fld>
            <a:endParaRPr lang="zh-CN" altLang="en-US"/>
          </a:p>
        </p:txBody>
      </p:sp>
      <p:sp>
        <p:nvSpPr>
          <p:cNvPr id="3" name="页脚占位符 2"/>
          <p:cNvSpPr>
            <a:spLocks noGrp="1"/>
          </p:cNvSpPr>
          <p:nvPr>
            <p:ph type="ftr" sz="quarter" idx="11"/>
          </p:nvPr>
        </p:nvSpPr>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609523" y="273114"/>
            <a:ext cx="4010562" cy="1162320"/>
          </a:xfrm>
        </p:spPr>
        <p:txBody>
          <a:bodyPr anchor="b"/>
          <a:lstStyle>
            <a:lvl1pPr algn="l">
              <a:defRPr sz="2700" b="1"/>
            </a:lvl1pPr>
          </a:lstStyle>
          <a:p>
            <a:r>
              <a:rPr lang="zh-CN" altLang="en-US"/>
              <a:t>单击此处编辑母版标题样式</a:t>
            </a:r>
          </a:p>
        </p:txBody>
      </p:sp>
      <p:sp>
        <p:nvSpPr>
          <p:cNvPr id="3" name="内容占位符 2"/>
          <p:cNvSpPr>
            <a:spLocks noGrp="1"/>
          </p:cNvSpPr>
          <p:nvPr>
            <p:ph idx="1"/>
          </p:nvPr>
        </p:nvSpPr>
        <p:spPr>
          <a:xfrm>
            <a:off x="4766113" y="273114"/>
            <a:ext cx="6814779" cy="5854469"/>
          </a:xfrm>
        </p:spPr>
        <p:txBody>
          <a:bodyPr/>
          <a:lstStyle>
            <a:lvl1pPr>
              <a:defRPr sz="4300"/>
            </a:lvl1pPr>
            <a:lvl2pPr>
              <a:defRPr sz="3700"/>
            </a:lvl2pPr>
            <a:lvl3pPr>
              <a:defRPr sz="3200"/>
            </a:lvl3pPr>
            <a:lvl4pPr>
              <a:defRPr sz="2700"/>
            </a:lvl4pPr>
            <a:lvl5pPr>
              <a:defRPr sz="2700"/>
            </a:lvl5pPr>
            <a:lvl6pPr>
              <a:defRPr sz="2700"/>
            </a:lvl6pPr>
            <a:lvl7pPr>
              <a:defRPr sz="2700"/>
            </a:lvl7pPr>
            <a:lvl8pPr>
              <a:defRPr sz="2700"/>
            </a:lvl8pPr>
            <a:lvl9pPr>
              <a:defRPr sz="27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609523" y="1435436"/>
            <a:ext cx="4010562" cy="46921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02DA494E-93C7-DF40-A7EF-8902FB8B9286}" type="datetime1">
              <a:rPr lang="zh-CN" altLang="en-US" smtClean="0"/>
              <a:t>2025/11/12</a:t>
            </a:fld>
            <a:endParaRPr lang="zh-CN" altLang="en-US"/>
          </a:p>
        </p:txBody>
      </p:sp>
      <p:sp>
        <p:nvSpPr>
          <p:cNvPr id="6" name="页脚占位符 5"/>
          <p:cNvSpPr>
            <a:spLocks noGrp="1"/>
          </p:cNvSpPr>
          <p:nvPr>
            <p:ph type="ftr" sz="quarter" idx="11"/>
          </p:nvPr>
        </p:nvSpPr>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2389406" y="4801712"/>
            <a:ext cx="7314248" cy="566870"/>
          </a:xfrm>
        </p:spPr>
        <p:txBody>
          <a:bodyPr anchor="b"/>
          <a:lstStyle>
            <a:lvl1pPr algn="l">
              <a:defRPr sz="2700" b="1"/>
            </a:lvl1pPr>
          </a:lstStyle>
          <a:p>
            <a:r>
              <a:rPr lang="zh-CN" altLang="en-US"/>
              <a:t>单击此处编辑母版标题样式</a:t>
            </a:r>
          </a:p>
        </p:txBody>
      </p:sp>
      <p:sp>
        <p:nvSpPr>
          <p:cNvPr id="3" name="图片占位符 2"/>
          <p:cNvSpPr>
            <a:spLocks noGrp="1"/>
          </p:cNvSpPr>
          <p:nvPr>
            <p:ph type="pic" idx="1"/>
          </p:nvPr>
        </p:nvSpPr>
        <p:spPr>
          <a:xfrm>
            <a:off x="2389406" y="612918"/>
            <a:ext cx="7314248" cy="4115753"/>
          </a:xfrm>
        </p:spPr>
        <p:txBody>
          <a:bodyPr/>
          <a:lstStyle>
            <a:lvl1pPr marL="0" indent="0">
              <a:buNone/>
              <a:defRPr sz="4300"/>
            </a:lvl1pPr>
            <a:lvl2pPr marL="609600" indent="0">
              <a:buNone/>
              <a:defRPr sz="3700"/>
            </a:lvl2pPr>
            <a:lvl3pPr marL="1219200" indent="0">
              <a:buNone/>
              <a:defRPr sz="3200"/>
            </a:lvl3pPr>
            <a:lvl4pPr marL="1828800" indent="0">
              <a:buNone/>
              <a:defRPr sz="2700"/>
            </a:lvl4pPr>
            <a:lvl5pPr marL="2438400" indent="0">
              <a:buNone/>
              <a:defRPr sz="2700"/>
            </a:lvl5pPr>
            <a:lvl6pPr marL="3048000" indent="0">
              <a:buNone/>
              <a:defRPr sz="2700"/>
            </a:lvl6pPr>
            <a:lvl7pPr marL="3657600" indent="0">
              <a:buNone/>
              <a:defRPr sz="2700"/>
            </a:lvl7pPr>
            <a:lvl8pPr marL="4267200" indent="0">
              <a:buNone/>
              <a:defRPr sz="2700"/>
            </a:lvl8pPr>
            <a:lvl9pPr marL="4876800" indent="0">
              <a:buNone/>
              <a:defRPr sz="2700"/>
            </a:lvl9pPr>
          </a:lstStyle>
          <a:p>
            <a:endParaRPr lang="zh-CN" altLang="en-US"/>
          </a:p>
        </p:txBody>
      </p:sp>
      <p:sp>
        <p:nvSpPr>
          <p:cNvPr id="4" name="文本占位符 3"/>
          <p:cNvSpPr>
            <a:spLocks noGrp="1"/>
          </p:cNvSpPr>
          <p:nvPr>
            <p:ph type="body" sz="half" idx="2"/>
          </p:nvPr>
        </p:nvSpPr>
        <p:spPr>
          <a:xfrm>
            <a:off x="2389406" y="5368583"/>
            <a:ext cx="7314248" cy="805049"/>
          </a:xfrm>
        </p:spPr>
        <p:txBody>
          <a:bodyPr/>
          <a:lstStyle>
            <a:lvl1pPr marL="0" indent="0">
              <a:buNone/>
              <a:defRPr sz="1900"/>
            </a:lvl1pPr>
            <a:lvl2pPr marL="609600" indent="0">
              <a:buNone/>
              <a:defRPr sz="1600"/>
            </a:lvl2pPr>
            <a:lvl3pPr marL="1219200" indent="0">
              <a:buNone/>
              <a:defRPr sz="1300"/>
            </a:lvl3pPr>
            <a:lvl4pPr marL="1828800" indent="0">
              <a:buNone/>
              <a:defRPr sz="1200"/>
            </a:lvl4pPr>
            <a:lvl5pPr marL="2438400" indent="0">
              <a:buNone/>
              <a:defRPr sz="1200"/>
            </a:lvl5pPr>
            <a:lvl6pPr marL="3048000" indent="0">
              <a:buNone/>
              <a:defRPr sz="1200"/>
            </a:lvl6pPr>
            <a:lvl7pPr marL="3657600" indent="0">
              <a:buNone/>
              <a:defRPr sz="1200"/>
            </a:lvl7pPr>
            <a:lvl8pPr marL="4267200" indent="0">
              <a:buNone/>
              <a:defRPr sz="1200"/>
            </a:lvl8pPr>
            <a:lvl9pPr marL="4876800" indent="0">
              <a:buNone/>
              <a:defRPr sz="12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832171EA-63BC-D448-8BB3-CC8128F1A6E9}" type="datetime1">
              <a:rPr lang="zh-CN" altLang="en-US" smtClean="0"/>
              <a:t>2025/11/12</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8" name="Slide Number Placeholder 5"/>
          <p:cNvSpPr txBox="1"/>
          <p:nvPr userDrawn="1"/>
        </p:nvSpPr>
        <p:spPr>
          <a:xfrm>
            <a:off x="-62129" y="6238108"/>
            <a:ext cx="779665" cy="621483"/>
          </a:xfrm>
          <a:prstGeom prst="rect">
            <a:avLst/>
          </a:prstGeom>
        </p:spPr>
        <p:txBody>
          <a:bodyPr vert="horz" lIns="121917" tIns="60958" rIns="121917" bIns="60958" rtlCol="0" anchor="ctr"/>
          <a:lstStyle>
            <a:lvl1pPr>
              <a:defRPr sz="2800">
                <a:solidFill>
                  <a:schemeClr val="tx1"/>
                </a:solidFill>
              </a:defRPr>
            </a:lvl1pPr>
          </a:lstStyle>
          <a:p>
            <a:pPr marL="0" marR="0" lvl="0" indent="0" algn="r" defTabSz="1219200" rtl="0" eaLnBrk="1" fontAlgn="auto" latinLnBrk="0" hangingPunct="1">
              <a:lnSpc>
                <a:spcPct val="100000"/>
              </a:lnSpc>
              <a:spcBef>
                <a:spcPts val="0"/>
              </a:spcBef>
              <a:spcAft>
                <a:spcPts val="0"/>
              </a:spcAft>
              <a:buClrTx/>
              <a:buSzTx/>
              <a:buFontTx/>
              <a:buNone/>
              <a:defRPr/>
            </a:pPr>
            <a:endParaRPr kumimoji="0" lang="en-US" altLang="zh-TW" sz="28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B004C8EF-C26B-584E-9CEF-AD13F86556E4}" type="datetime1">
              <a:rPr lang="zh-CN" altLang="en-US" smtClean="0"/>
              <a:t>2025/11/12</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8049" y="274702"/>
            <a:ext cx="2742843" cy="5852880"/>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523" y="274702"/>
            <a:ext cx="8025355" cy="5852880"/>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563EA9FA-7BEF-1148-A3D2-9F0C72892EB9}" type="datetime1">
              <a:rPr lang="zh-CN" altLang="en-US" smtClean="0"/>
              <a:t>2025/11/12</a:t>
            </a:fld>
            <a:endParaRPr lang="zh-CN" altLang="en-US"/>
          </a:p>
        </p:txBody>
      </p:sp>
      <p:sp>
        <p:nvSpPr>
          <p:cNvPr id="5" name="页脚占位符 4"/>
          <p:cNvSpPr>
            <a:spLocks noGrp="1"/>
          </p:cNvSpPr>
          <p:nvPr>
            <p:ph type="ftr" sz="quarter" idx="11"/>
          </p:nvPr>
        </p:nvSpPr>
        <p:spPr/>
        <p:txBody>
          <a:bodyPr/>
          <a:lstStyle/>
          <a:p>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609521" y="274702"/>
            <a:ext cx="10971372" cy="1143265"/>
          </a:xfrm>
          <a:prstGeom prst="rect">
            <a:avLst/>
          </a:prstGeom>
        </p:spPr>
        <p:txBody>
          <a:bodyPr vert="horz" lIns="121917" tIns="60958" rIns="121917" bIns="60958" rtlCol="0" anchor="ctr">
            <a:normAutofit/>
          </a:bodyPr>
          <a:lstStyle/>
          <a:p>
            <a:r>
              <a:rPr lang="zh-CN" altLang="en-US"/>
              <a:t>单击此处编辑母版标题样式</a:t>
            </a:r>
          </a:p>
        </p:txBody>
      </p:sp>
      <p:sp>
        <p:nvSpPr>
          <p:cNvPr id="3" name="文本占位符 2"/>
          <p:cNvSpPr>
            <a:spLocks noGrp="1"/>
          </p:cNvSpPr>
          <p:nvPr>
            <p:ph type="body" idx="1"/>
          </p:nvPr>
        </p:nvSpPr>
        <p:spPr>
          <a:xfrm>
            <a:off x="609521" y="1600574"/>
            <a:ext cx="10971372" cy="4527011"/>
          </a:xfrm>
          <a:prstGeom prst="rect">
            <a:avLst/>
          </a:prstGeom>
        </p:spPr>
        <p:txBody>
          <a:bodyPr vert="horz" lIns="121917" tIns="60958" rIns="121917" bIns="60958"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609521" y="6357822"/>
            <a:ext cx="2844430" cy="365210"/>
          </a:xfrm>
          <a:prstGeom prst="rect">
            <a:avLst/>
          </a:prstGeom>
        </p:spPr>
        <p:txBody>
          <a:bodyPr vert="horz" lIns="121917" tIns="60958" rIns="121917" bIns="60958" rtlCol="0" anchor="ctr"/>
          <a:lstStyle>
            <a:lvl1pPr algn="l">
              <a:defRPr sz="1600">
                <a:solidFill>
                  <a:schemeClr val="tx1">
                    <a:tint val="75000"/>
                  </a:schemeClr>
                </a:solidFill>
              </a:defRPr>
            </a:lvl1pPr>
          </a:lstStyle>
          <a:p>
            <a:fld id="{654EA20B-5F01-614A-AE90-09D6BDF5EBFA}" type="datetime1">
              <a:rPr lang="zh-CN" altLang="en-US" smtClean="0"/>
              <a:t>2025/11/12</a:t>
            </a:fld>
            <a:endParaRPr lang="zh-CN" altLang="en-US"/>
          </a:p>
        </p:txBody>
      </p:sp>
      <p:sp>
        <p:nvSpPr>
          <p:cNvPr id="5" name="页脚占位符 4"/>
          <p:cNvSpPr>
            <a:spLocks noGrp="1"/>
          </p:cNvSpPr>
          <p:nvPr>
            <p:ph type="ftr" sz="quarter" idx="3"/>
          </p:nvPr>
        </p:nvSpPr>
        <p:spPr>
          <a:xfrm>
            <a:off x="4165060" y="6357822"/>
            <a:ext cx="3860297" cy="365210"/>
          </a:xfrm>
          <a:prstGeom prst="rect">
            <a:avLst/>
          </a:prstGeom>
        </p:spPr>
        <p:txBody>
          <a:bodyPr vert="horz" lIns="121917" tIns="60958" rIns="121917" bIns="60958" rtlCol="0" anchor="ctr"/>
          <a:lstStyle>
            <a:lvl1pPr algn="ctr">
              <a:defRPr sz="1600">
                <a:solidFill>
                  <a:schemeClr val="tx1">
                    <a:tint val="75000"/>
                  </a:schemeClr>
                </a:solidFill>
              </a:defRPr>
            </a:lvl1pPr>
          </a:lstStyle>
          <a:p>
            <a:endParaRPr lang="zh-CN" altLang="en-US"/>
          </a:p>
        </p:txBody>
      </p:sp>
      <p:sp>
        <p:nvSpPr>
          <p:cNvPr id="7" name="灯片编号占位符 5"/>
          <p:cNvSpPr txBox="1"/>
          <p:nvPr userDrawn="1"/>
        </p:nvSpPr>
        <p:spPr>
          <a:xfrm>
            <a:off x="2" y="6230646"/>
            <a:ext cx="792089" cy="628942"/>
          </a:xfrm>
          <a:prstGeom prst="rect">
            <a:avLst/>
          </a:prstGeom>
        </p:spPr>
        <p:txBody>
          <a:bodyPr/>
          <a:lstStyle>
            <a:defPPr>
              <a:defRPr lang="zh-CN"/>
            </a:defPPr>
            <a:lvl1pPr marL="0" algn="l" defTabSz="1219200" rtl="0" eaLnBrk="1" latinLnBrk="0" hangingPunct="1">
              <a:defRPr sz="28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fld id="{7183A52F-D388-438E-A748-ED6C72307AC6}" type="slidenum">
              <a:rPr lang="zh-CN" altLang="en-US" smtClean="0"/>
              <a:t>‹#›</a:t>
            </a:fld>
            <a:endParaRPr lang="zh-CN" alt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1219200"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9200"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1pPr>
      <a:lvl2pPr marL="990600" indent="-381000" algn="l" defTabSz="1219200" rtl="0" eaLnBrk="1" latinLnBrk="0" hangingPunct="1">
        <a:spcBef>
          <a:spcPct val="20000"/>
        </a:spcBef>
        <a:buFont typeface="Arial" panose="020B0604020202020204" pitchFamily="34" charset="0"/>
        <a:buChar char="–"/>
        <a:defRPr sz="3700" kern="1200">
          <a:solidFill>
            <a:schemeClr val="tx1"/>
          </a:solidFill>
          <a:latin typeface="+mn-lt"/>
          <a:ea typeface="+mn-ea"/>
          <a:cs typeface="+mn-cs"/>
        </a:defRPr>
      </a:lvl2pPr>
      <a:lvl3pPr marL="1524000" indent="-304800" algn="l" defTabSz="12192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3pPr>
      <a:lvl4pPr marL="2133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4pPr>
      <a:lvl5pPr marL="27432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5pPr>
      <a:lvl6pPr marL="33528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6pPr>
      <a:lvl7pPr marL="39624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7pPr>
      <a:lvl8pPr marL="45720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8pPr>
      <a:lvl9pPr marL="5181600" indent="-304800" algn="l" defTabSz="1219200" rtl="0" eaLnBrk="1" latinLnBrk="0" hangingPunct="1">
        <a:spcBef>
          <a:spcPct val="20000"/>
        </a:spcBef>
        <a:buFont typeface="Arial" panose="020B0604020202020204" pitchFamily="34" charset="0"/>
        <a:buChar char="•"/>
        <a:defRPr sz="2700" kern="1200">
          <a:solidFill>
            <a:schemeClr val="tx1"/>
          </a:solidFill>
          <a:latin typeface="+mn-lt"/>
          <a:ea typeface="+mn-ea"/>
          <a:cs typeface="+mn-cs"/>
        </a:defRPr>
      </a:lvl9pPr>
    </p:bodyStyle>
    <p:other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6.xml"/><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12.xml"/><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3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slideLayout" Target="../slideLayouts/slideLayout2.xml"/><Relationship Id="rId1" Type="http://schemas.openxmlformats.org/officeDocument/2006/relationships/themeOverride" Target="../theme/themeOverride38.xml"/><Relationship Id="rId5" Type="http://schemas.openxmlformats.org/officeDocument/2006/relationships/image" Target="../media/image10.png"/><Relationship Id="rId4" Type="http://schemas.openxmlformats.org/officeDocument/2006/relationships/image" Target="../media/image9.png"/></Relationships>
</file>

<file path=ppt/slides/_rels/slide3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0.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1.xml"/></Relationships>
</file>

<file path=ppt/slides/_rels/slide4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2.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4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0.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1.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55.xml.rels><?xml version="1.0" encoding="UTF-8" standalone="yes"?>
<Relationships xmlns="http://schemas.openxmlformats.org/package/2006/relationships"><Relationship Id="rId3" Type="http://schemas.openxmlformats.org/officeDocument/2006/relationships/hyperlink" Target="https://huntingtonarchive.org/resources/downloads/sutras/08technicalMayayana/Lions%20Roar%20fo%20SriVimala.doc.pdf" TargetMode="External"/><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9.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0.xml"/></Relationships>
</file>

<file path=ppt/slides/_rels/slide6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61.xml"/><Relationship Id="rId5" Type="http://schemas.openxmlformats.org/officeDocument/2006/relationships/image" Target="../media/image16.png"/><Relationship Id="rId4" Type="http://schemas.openxmlformats.org/officeDocument/2006/relationships/image" Target="../media/image15.png"/></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C68D003-B106-0ECD-1CD0-269391C8F160}"/>
              </a:ext>
            </a:extLst>
          </p:cNvPr>
          <p:cNvSpPr/>
          <p:nvPr/>
        </p:nvSpPr>
        <p:spPr>
          <a:xfrm>
            <a:off x="262559" y="206937"/>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2" name="文字方塊 1">
            <a:extLst>
              <a:ext uri="{FF2B5EF4-FFF2-40B4-BE49-F238E27FC236}">
                <a16:creationId xmlns:a16="http://schemas.microsoft.com/office/drawing/2014/main" id="{8DC6F435-DAFD-4AC6-A74B-1805EF1CCBBA}"/>
              </a:ext>
            </a:extLst>
          </p:cNvPr>
          <p:cNvSpPr txBox="1"/>
          <p:nvPr/>
        </p:nvSpPr>
        <p:spPr>
          <a:xfrm>
            <a:off x="1198663" y="2233788"/>
            <a:ext cx="5112568" cy="523220"/>
          </a:xfrm>
          <a:prstGeom prst="rect">
            <a:avLst/>
          </a:prstGeom>
          <a:noFill/>
          <a:ln>
            <a:solidFill>
              <a:schemeClr val="bg1"/>
            </a:solidFill>
          </a:ln>
        </p:spPr>
        <p:txBody>
          <a:bodyPr wrap="square" rtlCol="0">
            <a:spAutoFit/>
          </a:bodyPr>
          <a:lstStyle/>
          <a:p>
            <a:r>
              <a:rPr lang="en-US" altLang="zh-CN" sz="2800" dirty="0">
                <a:solidFill>
                  <a:schemeClr val="bg1"/>
                </a:solidFill>
              </a:rPr>
              <a:t>Sangha - Buddhist monastic order</a:t>
            </a:r>
          </a:p>
        </p:txBody>
      </p:sp>
      <p:sp>
        <p:nvSpPr>
          <p:cNvPr id="3" name="文字方塊 2">
            <a:extLst>
              <a:ext uri="{FF2B5EF4-FFF2-40B4-BE49-F238E27FC236}">
                <a16:creationId xmlns:a16="http://schemas.microsoft.com/office/drawing/2014/main" id="{2AB64A20-40C3-7DEF-8F83-21EB89E6EF0B}"/>
              </a:ext>
            </a:extLst>
          </p:cNvPr>
          <p:cNvSpPr txBox="1"/>
          <p:nvPr/>
        </p:nvSpPr>
        <p:spPr>
          <a:xfrm>
            <a:off x="405780" y="4590760"/>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6" name="文字方塊 5">
            <a:extLst>
              <a:ext uri="{FF2B5EF4-FFF2-40B4-BE49-F238E27FC236}">
                <a16:creationId xmlns:a16="http://schemas.microsoft.com/office/drawing/2014/main" id="{803EF0C7-3177-66A1-41B8-AFBD6354D392}"/>
              </a:ext>
            </a:extLst>
          </p:cNvPr>
          <p:cNvSpPr txBox="1"/>
          <p:nvPr/>
        </p:nvSpPr>
        <p:spPr>
          <a:xfrm>
            <a:off x="4877579" y="4590760"/>
            <a:ext cx="2520280"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7" name="直線單箭頭接點 6">
            <a:extLst>
              <a:ext uri="{FF2B5EF4-FFF2-40B4-BE49-F238E27FC236}">
                <a16:creationId xmlns:a16="http://schemas.microsoft.com/office/drawing/2014/main" id="{47541ACD-E1E5-DD86-182D-64E8F0E6C4EB}"/>
              </a:ext>
            </a:extLst>
          </p:cNvPr>
          <p:cNvCxnSpPr/>
          <p:nvPr/>
        </p:nvCxnSpPr>
        <p:spPr>
          <a:xfrm flipH="1">
            <a:off x="2508853" y="3006584"/>
            <a:ext cx="1728192" cy="136815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A784D566-20F3-B34F-C08F-1F12B46F8A84}"/>
              </a:ext>
            </a:extLst>
          </p:cNvPr>
          <p:cNvCxnSpPr>
            <a:cxnSpLocks/>
          </p:cNvCxnSpPr>
          <p:nvPr/>
        </p:nvCxnSpPr>
        <p:spPr>
          <a:xfrm>
            <a:off x="4237045" y="3006584"/>
            <a:ext cx="1584176" cy="136815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6B682390-0B08-5853-6A7A-FB0BEC2C31BB}"/>
              </a:ext>
            </a:extLst>
          </p:cNvPr>
          <p:cNvSpPr txBox="1"/>
          <p:nvPr/>
        </p:nvSpPr>
        <p:spPr>
          <a:xfrm>
            <a:off x="386003" y="5613133"/>
            <a:ext cx="4454659" cy="1174552"/>
          </a:xfrm>
          <a:prstGeom prst="rect">
            <a:avLst/>
          </a:prstGeom>
          <a:noFill/>
        </p:spPr>
        <p:txBody>
          <a:bodyPr wrap="square" rtlCol="0">
            <a:spAutoFit/>
          </a:bodyPr>
          <a:lstStyle/>
          <a:p>
            <a:pPr>
              <a:lnSpc>
                <a:spcPts val="4400"/>
              </a:lnSpc>
            </a:pPr>
            <a:r>
              <a:rPr lang="en-US" altLang="zh-CN" sz="2800" dirty="0">
                <a:solidFill>
                  <a:schemeClr val="bg1"/>
                </a:solidFill>
              </a:rPr>
              <a:t>‘Teaching of the elders’</a:t>
            </a:r>
          </a:p>
          <a:p>
            <a:pPr>
              <a:lnSpc>
                <a:spcPts val="4400"/>
              </a:lnSpc>
            </a:pPr>
            <a:r>
              <a:rPr lang="en-US" altLang="zh-CN" sz="2800" dirty="0">
                <a:solidFill>
                  <a:schemeClr val="bg1"/>
                </a:solidFill>
              </a:rPr>
              <a:t>(conservative)</a:t>
            </a:r>
          </a:p>
        </p:txBody>
      </p:sp>
      <p:sp>
        <p:nvSpPr>
          <p:cNvPr id="10" name="文字方塊 9">
            <a:extLst>
              <a:ext uri="{FF2B5EF4-FFF2-40B4-BE49-F238E27FC236}">
                <a16:creationId xmlns:a16="http://schemas.microsoft.com/office/drawing/2014/main" id="{24E51B0A-3640-E273-2885-739BEDDE8CCD}"/>
              </a:ext>
            </a:extLst>
          </p:cNvPr>
          <p:cNvSpPr txBox="1"/>
          <p:nvPr/>
        </p:nvSpPr>
        <p:spPr>
          <a:xfrm>
            <a:off x="7734166" y="1824581"/>
            <a:ext cx="4454659" cy="1174552"/>
          </a:xfrm>
          <a:prstGeom prst="rect">
            <a:avLst/>
          </a:prstGeom>
          <a:noFill/>
        </p:spPr>
        <p:txBody>
          <a:bodyPr wrap="square" rtlCol="0">
            <a:spAutoFit/>
          </a:bodyPr>
          <a:lstStyle/>
          <a:p>
            <a:pPr>
              <a:lnSpc>
                <a:spcPts val="4400"/>
              </a:lnSpc>
            </a:pPr>
            <a:r>
              <a:rPr lang="en-US" altLang="zh-CN" sz="2800" dirty="0">
                <a:solidFill>
                  <a:schemeClr val="bg1"/>
                </a:solidFill>
              </a:rPr>
              <a:t>Pre-sectarian Buddhism or Early Buddhism </a:t>
            </a:r>
          </a:p>
        </p:txBody>
      </p:sp>
      <p:sp>
        <p:nvSpPr>
          <p:cNvPr id="11" name="文字方塊 10">
            <a:extLst>
              <a:ext uri="{FF2B5EF4-FFF2-40B4-BE49-F238E27FC236}">
                <a16:creationId xmlns:a16="http://schemas.microsoft.com/office/drawing/2014/main" id="{DF7EF811-1C27-01C0-7388-0280675AC409}"/>
              </a:ext>
            </a:extLst>
          </p:cNvPr>
          <p:cNvSpPr txBox="1"/>
          <p:nvPr/>
        </p:nvSpPr>
        <p:spPr>
          <a:xfrm>
            <a:off x="8371048" y="4643313"/>
            <a:ext cx="3819365" cy="1738809"/>
          </a:xfrm>
          <a:prstGeom prst="rect">
            <a:avLst/>
          </a:prstGeom>
          <a:noFill/>
        </p:spPr>
        <p:txBody>
          <a:bodyPr wrap="square" rtlCol="0">
            <a:spAutoFit/>
          </a:bodyPr>
          <a:lstStyle/>
          <a:p>
            <a:pPr>
              <a:lnSpc>
                <a:spcPts val="4400"/>
              </a:lnSpc>
            </a:pPr>
            <a:r>
              <a:rPr lang="en-US" altLang="zh-CN" sz="2800" dirty="0">
                <a:solidFill>
                  <a:schemeClr val="bg1"/>
                </a:solidFill>
              </a:rPr>
              <a:t>Sectarian Buddhism or </a:t>
            </a:r>
            <a:r>
              <a:rPr lang="en-US" altLang="zh-CN" sz="2800" dirty="0" err="1">
                <a:solidFill>
                  <a:schemeClr val="bg1"/>
                </a:solidFill>
              </a:rPr>
              <a:t>Nikāya</a:t>
            </a:r>
            <a:r>
              <a:rPr lang="en-US" altLang="zh-CN" sz="2800" dirty="0">
                <a:solidFill>
                  <a:schemeClr val="bg1"/>
                </a:solidFill>
              </a:rPr>
              <a:t> Buddhism or Early Buddhist Schools</a:t>
            </a:r>
          </a:p>
        </p:txBody>
      </p:sp>
      <p:sp>
        <p:nvSpPr>
          <p:cNvPr id="12" name="文字方塊 11">
            <a:extLst>
              <a:ext uri="{FF2B5EF4-FFF2-40B4-BE49-F238E27FC236}">
                <a16:creationId xmlns:a16="http://schemas.microsoft.com/office/drawing/2014/main" id="{0E4F5295-9A93-FF40-B5BC-FA365842A2C6}"/>
              </a:ext>
            </a:extLst>
          </p:cNvPr>
          <p:cNvSpPr txBox="1"/>
          <p:nvPr/>
        </p:nvSpPr>
        <p:spPr>
          <a:xfrm>
            <a:off x="4582244" y="5599867"/>
            <a:ext cx="4454659" cy="1174552"/>
          </a:xfrm>
          <a:prstGeom prst="rect">
            <a:avLst/>
          </a:prstGeom>
          <a:noFill/>
        </p:spPr>
        <p:txBody>
          <a:bodyPr wrap="square" rtlCol="0">
            <a:spAutoFit/>
          </a:bodyPr>
          <a:lstStyle/>
          <a:p>
            <a:pPr>
              <a:lnSpc>
                <a:spcPts val="4400"/>
              </a:lnSpc>
            </a:pPr>
            <a:r>
              <a:rPr lang="en-US" altLang="zh-CN" sz="2800" dirty="0">
                <a:solidFill>
                  <a:schemeClr val="bg1"/>
                </a:solidFill>
              </a:rPr>
              <a:t>‘Great order of monks’</a:t>
            </a:r>
          </a:p>
          <a:p>
            <a:pPr>
              <a:lnSpc>
                <a:spcPts val="4400"/>
              </a:lnSpc>
            </a:pPr>
            <a:r>
              <a:rPr lang="en-US" altLang="zh-CN" sz="2800" dirty="0">
                <a:solidFill>
                  <a:schemeClr val="bg1"/>
                </a:solidFill>
              </a:rPr>
              <a:t>(progressive)</a:t>
            </a:r>
          </a:p>
        </p:txBody>
      </p:sp>
      <p:cxnSp>
        <p:nvCxnSpPr>
          <p:cNvPr id="13" name="直線接點 12">
            <a:extLst>
              <a:ext uri="{FF2B5EF4-FFF2-40B4-BE49-F238E27FC236}">
                <a16:creationId xmlns:a16="http://schemas.microsoft.com/office/drawing/2014/main" id="{15F44B28-4A00-52E7-1C19-5A61EDFC0597}"/>
              </a:ext>
            </a:extLst>
          </p:cNvPr>
          <p:cNvCxnSpPr/>
          <p:nvPr/>
        </p:nvCxnSpPr>
        <p:spPr>
          <a:xfrm>
            <a:off x="7544986" y="3798672"/>
            <a:ext cx="4238058" cy="0"/>
          </a:xfrm>
          <a:prstGeom prst="line">
            <a:avLst/>
          </a:prstGeom>
          <a:ln>
            <a:solidFill>
              <a:schemeClr val="bg1"/>
            </a:solidFill>
            <a:prstDash val="lgDash"/>
          </a:ln>
        </p:spPr>
        <p:style>
          <a:lnRef idx="1">
            <a:schemeClr val="accent1"/>
          </a:lnRef>
          <a:fillRef idx="0">
            <a:schemeClr val="accent1"/>
          </a:fillRef>
          <a:effectRef idx="0">
            <a:schemeClr val="accent1"/>
          </a:effectRef>
          <a:fontRef idx="minor">
            <a:schemeClr val="tx1"/>
          </a:fontRef>
        </p:style>
      </p:cxnSp>
      <p:sp>
        <p:nvSpPr>
          <p:cNvPr id="14" name="箭號: 向上 13">
            <a:extLst>
              <a:ext uri="{FF2B5EF4-FFF2-40B4-BE49-F238E27FC236}">
                <a16:creationId xmlns:a16="http://schemas.microsoft.com/office/drawing/2014/main" id="{70F20DAB-8F88-9D7F-37A9-D62A1E02FB88}"/>
              </a:ext>
            </a:extLst>
          </p:cNvPr>
          <p:cNvSpPr/>
          <p:nvPr/>
        </p:nvSpPr>
        <p:spPr>
          <a:xfrm>
            <a:off x="9414121" y="3165180"/>
            <a:ext cx="484632" cy="474207"/>
          </a:xfrm>
          <a:prstGeom prst="up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5" name="箭號: 向上 14">
            <a:extLst>
              <a:ext uri="{FF2B5EF4-FFF2-40B4-BE49-F238E27FC236}">
                <a16:creationId xmlns:a16="http://schemas.microsoft.com/office/drawing/2014/main" id="{4DE98C15-CAAA-C0F2-6420-7C172A93617F}"/>
              </a:ext>
            </a:extLst>
          </p:cNvPr>
          <p:cNvSpPr/>
          <p:nvPr/>
        </p:nvSpPr>
        <p:spPr>
          <a:xfrm rot="10800000">
            <a:off x="9437656" y="3964719"/>
            <a:ext cx="484632" cy="474207"/>
          </a:xfrm>
          <a:prstGeom prst="up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5" name="文字方塊 4">
            <a:extLst>
              <a:ext uri="{FF2B5EF4-FFF2-40B4-BE49-F238E27FC236}">
                <a16:creationId xmlns:a16="http://schemas.microsoft.com/office/drawing/2014/main" id="{B2BA9642-5679-57DD-9EB5-35D814ED16D0}"/>
              </a:ext>
            </a:extLst>
          </p:cNvPr>
          <p:cNvSpPr txBox="1"/>
          <p:nvPr/>
        </p:nvSpPr>
        <p:spPr>
          <a:xfrm>
            <a:off x="1115" y="2964066"/>
            <a:ext cx="3717827" cy="1200329"/>
          </a:xfrm>
          <a:prstGeom prst="rect">
            <a:avLst/>
          </a:prstGeom>
          <a:noFill/>
        </p:spPr>
        <p:txBody>
          <a:bodyPr wrap="square" rtlCol="0">
            <a:spAutoFit/>
          </a:bodyPr>
          <a:lstStyle/>
          <a:p>
            <a:r>
              <a:rPr lang="en-US" altLang="zh-CN" dirty="0">
                <a:solidFill>
                  <a:srgbClr val="FFFF00"/>
                </a:solidFill>
              </a:rPr>
              <a:t>One hundred years after the passing of the Buddha </a:t>
            </a:r>
          </a:p>
          <a:p>
            <a:r>
              <a:rPr lang="en-US" altLang="zh-CN" dirty="0">
                <a:solidFill>
                  <a:srgbClr val="FFFF00"/>
                </a:solidFill>
              </a:rPr>
              <a:t>(c.350 BCE)</a:t>
            </a:r>
          </a:p>
        </p:txBody>
      </p:sp>
      <p:sp>
        <p:nvSpPr>
          <p:cNvPr id="16" name="文字方塊 15">
            <a:extLst>
              <a:ext uri="{FF2B5EF4-FFF2-40B4-BE49-F238E27FC236}">
                <a16:creationId xmlns:a16="http://schemas.microsoft.com/office/drawing/2014/main" id="{140FBB0A-3BC1-F54C-9824-C59BA01ED17C}"/>
              </a:ext>
            </a:extLst>
          </p:cNvPr>
          <p:cNvSpPr txBox="1"/>
          <p:nvPr/>
        </p:nvSpPr>
        <p:spPr>
          <a:xfrm>
            <a:off x="4982997" y="3022753"/>
            <a:ext cx="2751169" cy="461665"/>
          </a:xfrm>
          <a:prstGeom prst="rect">
            <a:avLst/>
          </a:prstGeom>
          <a:noFill/>
        </p:spPr>
        <p:txBody>
          <a:bodyPr wrap="square" rtlCol="0">
            <a:spAutoFit/>
          </a:bodyPr>
          <a:lstStyle/>
          <a:p>
            <a:r>
              <a:rPr lang="en-US" altLang="zh-CN" dirty="0">
                <a:solidFill>
                  <a:srgbClr val="FFFF00"/>
                </a:solidFill>
              </a:rPr>
              <a:t>The Great Schism.</a:t>
            </a:r>
          </a:p>
        </p:txBody>
      </p:sp>
      <p:sp>
        <p:nvSpPr>
          <p:cNvPr id="18" name="文字方塊 17">
            <a:extLst>
              <a:ext uri="{FF2B5EF4-FFF2-40B4-BE49-F238E27FC236}">
                <a16:creationId xmlns:a16="http://schemas.microsoft.com/office/drawing/2014/main" id="{8DF489DA-FD38-1E52-AC6E-32F07191F113}"/>
              </a:ext>
            </a:extLst>
          </p:cNvPr>
          <p:cNvSpPr txBox="1"/>
          <p:nvPr/>
        </p:nvSpPr>
        <p:spPr>
          <a:xfrm>
            <a:off x="4840662" y="1106274"/>
            <a:ext cx="4454659" cy="610295"/>
          </a:xfrm>
          <a:prstGeom prst="rect">
            <a:avLst/>
          </a:prstGeom>
          <a:noFill/>
        </p:spPr>
        <p:txBody>
          <a:bodyPr wrap="square" rtlCol="0">
            <a:spAutoFit/>
          </a:bodyPr>
          <a:lstStyle/>
          <a:p>
            <a:pPr>
              <a:lnSpc>
                <a:spcPts val="4400"/>
              </a:lnSpc>
            </a:pPr>
            <a:r>
              <a:rPr lang="en-US" altLang="zh-CN" sz="2800" b="1" dirty="0">
                <a:solidFill>
                  <a:schemeClr val="bg1"/>
                </a:solidFill>
              </a:rPr>
              <a:t>The origin of Mahayana</a:t>
            </a:r>
          </a:p>
        </p:txBody>
      </p:sp>
    </p:spTree>
    <p:extLst>
      <p:ext uri="{BB962C8B-B14F-4D97-AF65-F5344CB8AC3E}">
        <p14:creationId xmlns:p14="http://schemas.microsoft.com/office/powerpoint/2010/main" val="27000708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13"/>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10"/>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animBg="1"/>
      <p:bldP spid="9" grpId="0"/>
      <p:bldP spid="10" grpId="0"/>
      <p:bldP spid="11" grpId="0"/>
      <p:bldP spid="12" grpId="0"/>
      <p:bldP spid="14" grpId="0" animBg="1"/>
      <p:bldP spid="15" grpId="0" animBg="1"/>
      <p:bldP spid="5" grpId="0"/>
      <p:bldP spid="16" grpId="0"/>
      <p:bldP spid="1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文字方塊 7">
            <a:extLst>
              <a:ext uri="{FF2B5EF4-FFF2-40B4-BE49-F238E27FC236}">
                <a16:creationId xmlns:a16="http://schemas.microsoft.com/office/drawing/2014/main" id="{3BDD330B-FD19-BEA4-5D16-F14F9BC8310E}"/>
              </a:ext>
            </a:extLst>
          </p:cNvPr>
          <p:cNvSpPr txBox="1"/>
          <p:nvPr/>
        </p:nvSpPr>
        <p:spPr>
          <a:xfrm>
            <a:off x="162272" y="3068960"/>
            <a:ext cx="1296144" cy="523220"/>
          </a:xfrm>
          <a:prstGeom prst="rect">
            <a:avLst/>
          </a:prstGeom>
          <a:noFill/>
          <a:ln>
            <a:solidFill>
              <a:schemeClr val="bg1"/>
            </a:solidFill>
          </a:ln>
        </p:spPr>
        <p:txBody>
          <a:bodyPr wrap="square" rtlCol="0">
            <a:spAutoFit/>
          </a:bodyPr>
          <a:lstStyle/>
          <a:p>
            <a:r>
              <a:rPr lang="en-US" altLang="zh-CN" sz="2800" dirty="0">
                <a:solidFill>
                  <a:schemeClr val="bg1"/>
                </a:solidFill>
              </a:rPr>
              <a:t>Sangha</a:t>
            </a:r>
          </a:p>
        </p:txBody>
      </p:sp>
      <p:sp>
        <p:nvSpPr>
          <p:cNvPr id="10" name="文字方塊 9">
            <a:extLst>
              <a:ext uri="{FF2B5EF4-FFF2-40B4-BE49-F238E27FC236}">
                <a16:creationId xmlns:a16="http://schemas.microsoft.com/office/drawing/2014/main" id="{5ADAA3CE-22AE-71EC-C313-3F0E23D61CD0}"/>
              </a:ext>
            </a:extLst>
          </p:cNvPr>
          <p:cNvSpPr txBox="1"/>
          <p:nvPr/>
        </p:nvSpPr>
        <p:spPr>
          <a:xfrm>
            <a:off x="1557908" y="1296647"/>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11" name="文字方塊 10">
            <a:extLst>
              <a:ext uri="{FF2B5EF4-FFF2-40B4-BE49-F238E27FC236}">
                <a16:creationId xmlns:a16="http://schemas.microsoft.com/office/drawing/2014/main" id="{4EC82172-54D1-F06E-6ED2-14E139C5B754}"/>
              </a:ext>
            </a:extLst>
          </p:cNvPr>
          <p:cNvSpPr txBox="1"/>
          <p:nvPr/>
        </p:nvSpPr>
        <p:spPr>
          <a:xfrm>
            <a:off x="1015549" y="4455449"/>
            <a:ext cx="2380861"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12" name="直線單箭頭接點 11">
            <a:extLst>
              <a:ext uri="{FF2B5EF4-FFF2-40B4-BE49-F238E27FC236}">
                <a16:creationId xmlns:a16="http://schemas.microsoft.com/office/drawing/2014/main" id="{BD1AD27F-CB87-5DB2-019F-BAC7CF566DEA}"/>
              </a:ext>
            </a:extLst>
          </p:cNvPr>
          <p:cNvCxnSpPr>
            <a:cxnSpLocks/>
            <a:stCxn id="8" idx="3"/>
          </p:cNvCxnSpPr>
          <p:nvPr/>
        </p:nvCxnSpPr>
        <p:spPr>
          <a:xfrm>
            <a:off x="1458416" y="3330570"/>
            <a:ext cx="516615" cy="110654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直線單箭頭接點 12">
            <a:extLst>
              <a:ext uri="{FF2B5EF4-FFF2-40B4-BE49-F238E27FC236}">
                <a16:creationId xmlns:a16="http://schemas.microsoft.com/office/drawing/2014/main" id="{E4FA9979-16A1-E1AC-103B-1D7F43D01F48}"/>
              </a:ext>
            </a:extLst>
          </p:cNvPr>
          <p:cNvCxnSpPr>
            <a:cxnSpLocks/>
            <a:stCxn id="8" idx="3"/>
          </p:cNvCxnSpPr>
          <p:nvPr/>
        </p:nvCxnSpPr>
        <p:spPr>
          <a:xfrm flipV="1">
            <a:off x="1458416" y="1888879"/>
            <a:ext cx="785419" cy="144169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4" name="文字方塊 13">
            <a:extLst>
              <a:ext uri="{FF2B5EF4-FFF2-40B4-BE49-F238E27FC236}">
                <a16:creationId xmlns:a16="http://schemas.microsoft.com/office/drawing/2014/main" id="{BAD466C8-FAFF-A8E8-3894-B9D252B3E646}"/>
              </a:ext>
            </a:extLst>
          </p:cNvPr>
          <p:cNvSpPr txBox="1"/>
          <p:nvPr/>
        </p:nvSpPr>
        <p:spPr>
          <a:xfrm>
            <a:off x="4589707" y="44624"/>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p:txBody>
      </p:sp>
      <p:sp>
        <p:nvSpPr>
          <p:cNvPr id="15" name="文字方塊 14">
            <a:extLst>
              <a:ext uri="{FF2B5EF4-FFF2-40B4-BE49-F238E27FC236}">
                <a16:creationId xmlns:a16="http://schemas.microsoft.com/office/drawing/2014/main" id="{9B9343DE-CABE-1A56-FB0F-84BDCA5B4BBA}"/>
              </a:ext>
            </a:extLst>
          </p:cNvPr>
          <p:cNvSpPr txBox="1"/>
          <p:nvPr/>
        </p:nvSpPr>
        <p:spPr>
          <a:xfrm>
            <a:off x="4589707" y="966025"/>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p:txBody>
      </p:sp>
      <p:cxnSp>
        <p:nvCxnSpPr>
          <p:cNvPr id="18" name="直線單箭頭接點 17">
            <a:extLst>
              <a:ext uri="{FF2B5EF4-FFF2-40B4-BE49-F238E27FC236}">
                <a16:creationId xmlns:a16="http://schemas.microsoft.com/office/drawing/2014/main" id="{88192FBE-ABDF-62DC-9A82-B67A83979D6D}"/>
              </a:ext>
            </a:extLst>
          </p:cNvPr>
          <p:cNvCxnSpPr>
            <a:cxnSpLocks/>
            <a:stCxn id="10" idx="3"/>
            <a:endCxn id="14" idx="1"/>
          </p:cNvCxnSpPr>
          <p:nvPr/>
        </p:nvCxnSpPr>
        <p:spPr>
          <a:xfrm flipV="1">
            <a:off x="3646140" y="306234"/>
            <a:ext cx="943567" cy="125202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直線單箭頭接點 18">
            <a:extLst>
              <a:ext uri="{FF2B5EF4-FFF2-40B4-BE49-F238E27FC236}">
                <a16:creationId xmlns:a16="http://schemas.microsoft.com/office/drawing/2014/main" id="{0154001C-B865-B91E-71F0-83442E5C6D42}"/>
              </a:ext>
            </a:extLst>
          </p:cNvPr>
          <p:cNvCxnSpPr>
            <a:cxnSpLocks/>
            <a:stCxn id="10" idx="3"/>
            <a:endCxn id="15" idx="1"/>
          </p:cNvCxnSpPr>
          <p:nvPr/>
        </p:nvCxnSpPr>
        <p:spPr>
          <a:xfrm flipV="1">
            <a:off x="3646140" y="1227635"/>
            <a:ext cx="943567" cy="33062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 name="文字方塊 1">
            <a:extLst>
              <a:ext uri="{FF2B5EF4-FFF2-40B4-BE49-F238E27FC236}">
                <a16:creationId xmlns:a16="http://schemas.microsoft.com/office/drawing/2014/main" id="{91E9EFBA-11D8-E9C4-C750-47BF31AA143B}"/>
              </a:ext>
            </a:extLst>
          </p:cNvPr>
          <p:cNvSpPr txBox="1"/>
          <p:nvPr/>
        </p:nvSpPr>
        <p:spPr>
          <a:xfrm>
            <a:off x="7064128" y="20963"/>
            <a:ext cx="4968552" cy="610295"/>
          </a:xfrm>
          <a:prstGeom prst="rect">
            <a:avLst/>
          </a:prstGeom>
          <a:noFill/>
        </p:spPr>
        <p:txBody>
          <a:bodyPr wrap="square" rtlCol="0">
            <a:spAutoFit/>
          </a:bodyPr>
          <a:lstStyle/>
          <a:p>
            <a:pPr>
              <a:lnSpc>
                <a:spcPts val="4400"/>
              </a:lnSpc>
            </a:pPr>
            <a:r>
              <a:rPr lang="en-US" altLang="zh-CN" sz="2800" dirty="0">
                <a:solidFill>
                  <a:schemeClr val="bg1"/>
                </a:solidFill>
              </a:rPr>
              <a:t>—</a:t>
            </a:r>
            <a:r>
              <a:rPr lang="en-US" altLang="zh-CN" sz="2800" dirty="0" err="1">
                <a:solidFill>
                  <a:schemeClr val="bg1"/>
                </a:solidFill>
              </a:rPr>
              <a:t>analysing</a:t>
            </a:r>
            <a:r>
              <a:rPr lang="en-US" altLang="zh-CN" sz="2800" dirty="0">
                <a:solidFill>
                  <a:schemeClr val="bg1"/>
                </a:solidFill>
              </a:rPr>
              <a:t>; making distinctions</a:t>
            </a:r>
          </a:p>
        </p:txBody>
      </p:sp>
      <p:sp>
        <p:nvSpPr>
          <p:cNvPr id="3" name="文字方塊 2">
            <a:extLst>
              <a:ext uri="{FF2B5EF4-FFF2-40B4-BE49-F238E27FC236}">
                <a16:creationId xmlns:a16="http://schemas.microsoft.com/office/drawing/2014/main" id="{A0417328-6569-C59F-001D-71408622113C}"/>
              </a:ext>
            </a:extLst>
          </p:cNvPr>
          <p:cNvSpPr txBox="1"/>
          <p:nvPr/>
        </p:nvSpPr>
        <p:spPr>
          <a:xfrm>
            <a:off x="7064128" y="874232"/>
            <a:ext cx="4316719" cy="610295"/>
          </a:xfrm>
          <a:prstGeom prst="rect">
            <a:avLst/>
          </a:prstGeom>
          <a:noFill/>
        </p:spPr>
        <p:txBody>
          <a:bodyPr wrap="square" rtlCol="0">
            <a:spAutoFit/>
          </a:bodyPr>
          <a:lstStyle/>
          <a:p>
            <a:pPr>
              <a:lnSpc>
                <a:spcPts val="4400"/>
              </a:lnSpc>
            </a:pPr>
            <a:r>
              <a:rPr lang="en-US" altLang="zh-CN" sz="2800" dirty="0">
                <a:solidFill>
                  <a:schemeClr val="bg1"/>
                </a:solidFill>
              </a:rPr>
              <a:t>—the doctrine of "all exists"</a:t>
            </a:r>
          </a:p>
        </p:txBody>
      </p:sp>
      <p:sp>
        <p:nvSpPr>
          <p:cNvPr id="4" name="文字方塊 3">
            <a:extLst>
              <a:ext uri="{FF2B5EF4-FFF2-40B4-BE49-F238E27FC236}">
                <a16:creationId xmlns:a16="http://schemas.microsoft.com/office/drawing/2014/main" id="{93C1C26E-D6F0-188A-F47D-16C281C5FF3C}"/>
              </a:ext>
            </a:extLst>
          </p:cNvPr>
          <p:cNvSpPr txBox="1"/>
          <p:nvPr/>
        </p:nvSpPr>
        <p:spPr>
          <a:xfrm>
            <a:off x="7463358" y="1505082"/>
            <a:ext cx="4564783" cy="5143203"/>
          </a:xfrm>
          <a:prstGeom prst="rect">
            <a:avLst/>
          </a:prstGeom>
          <a:noFill/>
          <a:ln>
            <a:solidFill>
              <a:srgbClr val="FFFF00"/>
            </a:solidFill>
          </a:ln>
        </p:spPr>
        <p:txBody>
          <a:bodyPr wrap="square" rtlCol="0">
            <a:spAutoFit/>
          </a:bodyPr>
          <a:lstStyle/>
          <a:p>
            <a:pPr>
              <a:lnSpc>
                <a:spcPts val="3600"/>
              </a:lnSpc>
            </a:pPr>
            <a:r>
              <a:rPr lang="en-US" altLang="zh-CN" sz="2600" dirty="0" err="1">
                <a:solidFill>
                  <a:srgbClr val="FFFF00"/>
                </a:solidFill>
              </a:rPr>
              <a:t>Vibhajyavādins</a:t>
            </a:r>
            <a:r>
              <a:rPr lang="en-US" altLang="zh-CN" sz="2600" dirty="0">
                <a:solidFill>
                  <a:srgbClr val="FFFF00"/>
                </a:solidFill>
              </a:rPr>
              <a:t> held that dharmas exist in the present, but not exist in the future. With regards to past dharmas, those wholesome or unwholesome dharmas that had already brought forth its fruit or effect were said not to exist, but those which had not yet brought forth a karmic effect could be said to have some efficacy.</a:t>
            </a:r>
          </a:p>
        </p:txBody>
      </p:sp>
      <p:cxnSp>
        <p:nvCxnSpPr>
          <p:cNvPr id="5" name="直線單箭頭接點 4">
            <a:extLst>
              <a:ext uri="{FF2B5EF4-FFF2-40B4-BE49-F238E27FC236}">
                <a16:creationId xmlns:a16="http://schemas.microsoft.com/office/drawing/2014/main" id="{9A61F33A-B76C-2CD5-1427-6C50C15F7C1A}"/>
              </a:ext>
            </a:extLst>
          </p:cNvPr>
          <p:cNvCxnSpPr>
            <a:cxnSpLocks/>
            <a:stCxn id="14" idx="3"/>
            <a:endCxn id="4" idx="0"/>
          </p:cNvCxnSpPr>
          <p:nvPr/>
        </p:nvCxnSpPr>
        <p:spPr>
          <a:xfrm>
            <a:off x="6677939" y="306234"/>
            <a:ext cx="3067811" cy="1198848"/>
          </a:xfrm>
          <a:prstGeom prst="straightConnector1">
            <a:avLst/>
          </a:prstGeom>
          <a:ln w="190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6" name="文字方塊 5">
            <a:extLst>
              <a:ext uri="{FF2B5EF4-FFF2-40B4-BE49-F238E27FC236}">
                <a16:creationId xmlns:a16="http://schemas.microsoft.com/office/drawing/2014/main" id="{6BC33282-8F5B-B17B-2943-6202667E508C}"/>
              </a:ext>
            </a:extLst>
          </p:cNvPr>
          <p:cNvSpPr txBox="1"/>
          <p:nvPr/>
        </p:nvSpPr>
        <p:spPr>
          <a:xfrm>
            <a:off x="4037813" y="2348884"/>
            <a:ext cx="3194596" cy="2964914"/>
          </a:xfrm>
          <a:prstGeom prst="rect">
            <a:avLst/>
          </a:prstGeom>
          <a:noFill/>
          <a:ln>
            <a:solidFill>
              <a:srgbClr val="00B0F0"/>
            </a:solidFill>
          </a:ln>
        </p:spPr>
        <p:txBody>
          <a:bodyPr wrap="square" rtlCol="0">
            <a:spAutoFit/>
          </a:bodyPr>
          <a:lstStyle/>
          <a:p>
            <a:pPr>
              <a:lnSpc>
                <a:spcPts val="3200"/>
              </a:lnSpc>
            </a:pPr>
            <a:r>
              <a:rPr lang="en-US" altLang="zh-CN" sz="2800" dirty="0">
                <a:solidFill>
                  <a:srgbClr val="00B0F0"/>
                </a:solidFill>
              </a:rPr>
              <a:t>All dharmas (principles, phenomena) exist in the past, present and future. Abhidharma school (higher teaching).</a:t>
            </a:r>
          </a:p>
        </p:txBody>
      </p:sp>
      <p:cxnSp>
        <p:nvCxnSpPr>
          <p:cNvPr id="7" name="直線單箭頭接點 6">
            <a:extLst>
              <a:ext uri="{FF2B5EF4-FFF2-40B4-BE49-F238E27FC236}">
                <a16:creationId xmlns:a16="http://schemas.microsoft.com/office/drawing/2014/main" id="{2DDC1731-12BA-82A3-E8F7-CFF16FCA0AE0}"/>
              </a:ext>
            </a:extLst>
          </p:cNvPr>
          <p:cNvCxnSpPr>
            <a:cxnSpLocks/>
            <a:stCxn id="15" idx="2"/>
            <a:endCxn id="6" idx="0"/>
          </p:cNvCxnSpPr>
          <p:nvPr/>
        </p:nvCxnSpPr>
        <p:spPr>
          <a:xfrm>
            <a:off x="5633823" y="1489245"/>
            <a:ext cx="1288" cy="859639"/>
          </a:xfrm>
          <a:prstGeom prst="straightConnector1">
            <a:avLst/>
          </a:prstGeom>
          <a:ln w="19050">
            <a:solidFill>
              <a:srgbClr val="00B0F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41557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2" grpId="0"/>
      <p:bldP spid="3" grpId="0"/>
      <p:bldP spid="4" grpId="0" animBg="1"/>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11732C4-9EA7-B529-972E-716CE8D3544C}"/>
              </a:ext>
            </a:extLst>
          </p:cNvPr>
          <p:cNvSpPr txBox="1"/>
          <p:nvPr/>
        </p:nvSpPr>
        <p:spPr>
          <a:xfrm>
            <a:off x="162272" y="3068960"/>
            <a:ext cx="1296144" cy="523220"/>
          </a:xfrm>
          <a:prstGeom prst="rect">
            <a:avLst/>
          </a:prstGeom>
          <a:noFill/>
          <a:ln>
            <a:solidFill>
              <a:schemeClr val="bg1"/>
            </a:solidFill>
          </a:ln>
        </p:spPr>
        <p:txBody>
          <a:bodyPr wrap="square" rtlCol="0">
            <a:spAutoFit/>
          </a:bodyPr>
          <a:lstStyle/>
          <a:p>
            <a:r>
              <a:rPr lang="en-US" altLang="zh-CN" sz="2800" dirty="0">
                <a:solidFill>
                  <a:schemeClr val="bg1"/>
                </a:solidFill>
              </a:rPr>
              <a:t>Sangha</a:t>
            </a:r>
          </a:p>
        </p:txBody>
      </p:sp>
      <p:sp>
        <p:nvSpPr>
          <p:cNvPr id="5" name="文字方塊 4">
            <a:extLst>
              <a:ext uri="{FF2B5EF4-FFF2-40B4-BE49-F238E27FC236}">
                <a16:creationId xmlns:a16="http://schemas.microsoft.com/office/drawing/2014/main" id="{C4CEBF41-A66A-7DE3-0BB5-ECEB3D20574E}"/>
              </a:ext>
            </a:extLst>
          </p:cNvPr>
          <p:cNvSpPr txBox="1"/>
          <p:nvPr/>
        </p:nvSpPr>
        <p:spPr>
          <a:xfrm>
            <a:off x="1557908" y="1296647"/>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6" name="文字方塊 5">
            <a:extLst>
              <a:ext uri="{FF2B5EF4-FFF2-40B4-BE49-F238E27FC236}">
                <a16:creationId xmlns:a16="http://schemas.microsoft.com/office/drawing/2014/main" id="{1B450091-2F77-4A00-B699-E87E8819BAA4}"/>
              </a:ext>
            </a:extLst>
          </p:cNvPr>
          <p:cNvSpPr txBox="1"/>
          <p:nvPr/>
        </p:nvSpPr>
        <p:spPr>
          <a:xfrm>
            <a:off x="1015549" y="4455449"/>
            <a:ext cx="2380861"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7" name="直線單箭頭接點 6">
            <a:extLst>
              <a:ext uri="{FF2B5EF4-FFF2-40B4-BE49-F238E27FC236}">
                <a16:creationId xmlns:a16="http://schemas.microsoft.com/office/drawing/2014/main" id="{AAA8A150-F6A2-8E18-882B-B3E396F99C84}"/>
              </a:ext>
            </a:extLst>
          </p:cNvPr>
          <p:cNvCxnSpPr>
            <a:cxnSpLocks/>
            <a:stCxn id="4" idx="3"/>
          </p:cNvCxnSpPr>
          <p:nvPr/>
        </p:nvCxnSpPr>
        <p:spPr>
          <a:xfrm>
            <a:off x="1458416" y="3330570"/>
            <a:ext cx="516615" cy="110654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256F6668-9ED4-CB1A-7646-6B6ED99DDABE}"/>
              </a:ext>
            </a:extLst>
          </p:cNvPr>
          <p:cNvCxnSpPr>
            <a:cxnSpLocks/>
            <a:stCxn id="4" idx="3"/>
          </p:cNvCxnSpPr>
          <p:nvPr/>
        </p:nvCxnSpPr>
        <p:spPr>
          <a:xfrm flipV="1">
            <a:off x="1458416" y="1888510"/>
            <a:ext cx="820366" cy="144206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B300A7D8-E824-4203-5CCA-D3D6928A6180}"/>
              </a:ext>
            </a:extLst>
          </p:cNvPr>
          <p:cNvSpPr txBox="1"/>
          <p:nvPr/>
        </p:nvSpPr>
        <p:spPr>
          <a:xfrm>
            <a:off x="4589707" y="44624"/>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p:txBody>
      </p:sp>
      <p:sp>
        <p:nvSpPr>
          <p:cNvPr id="10" name="文字方塊 9">
            <a:extLst>
              <a:ext uri="{FF2B5EF4-FFF2-40B4-BE49-F238E27FC236}">
                <a16:creationId xmlns:a16="http://schemas.microsoft.com/office/drawing/2014/main" id="{0239C947-BC6B-8CD8-8050-AC6E4EA0F202}"/>
              </a:ext>
            </a:extLst>
          </p:cNvPr>
          <p:cNvSpPr txBox="1"/>
          <p:nvPr/>
        </p:nvSpPr>
        <p:spPr>
          <a:xfrm>
            <a:off x="4589707" y="966025"/>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p:txBody>
      </p:sp>
      <p:cxnSp>
        <p:nvCxnSpPr>
          <p:cNvPr id="11" name="直線單箭頭接點 10">
            <a:extLst>
              <a:ext uri="{FF2B5EF4-FFF2-40B4-BE49-F238E27FC236}">
                <a16:creationId xmlns:a16="http://schemas.microsoft.com/office/drawing/2014/main" id="{B60BA290-0666-E5F4-6410-7AA80C6B65D7}"/>
              </a:ext>
            </a:extLst>
          </p:cNvPr>
          <p:cNvCxnSpPr>
            <a:cxnSpLocks/>
            <a:stCxn id="5" idx="3"/>
            <a:endCxn id="9" idx="1"/>
          </p:cNvCxnSpPr>
          <p:nvPr/>
        </p:nvCxnSpPr>
        <p:spPr>
          <a:xfrm flipV="1">
            <a:off x="3646140" y="306234"/>
            <a:ext cx="943567" cy="125202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直線單箭頭接點 11">
            <a:extLst>
              <a:ext uri="{FF2B5EF4-FFF2-40B4-BE49-F238E27FC236}">
                <a16:creationId xmlns:a16="http://schemas.microsoft.com/office/drawing/2014/main" id="{603540BE-489F-C4E9-8F4B-DD606EDFCADB}"/>
              </a:ext>
            </a:extLst>
          </p:cNvPr>
          <p:cNvCxnSpPr>
            <a:cxnSpLocks/>
            <a:stCxn id="5" idx="3"/>
            <a:endCxn id="10" idx="1"/>
          </p:cNvCxnSpPr>
          <p:nvPr/>
        </p:nvCxnSpPr>
        <p:spPr>
          <a:xfrm flipV="1">
            <a:off x="3646140" y="1227635"/>
            <a:ext cx="943567" cy="33062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3" name="文字方塊 12">
            <a:extLst>
              <a:ext uri="{FF2B5EF4-FFF2-40B4-BE49-F238E27FC236}">
                <a16:creationId xmlns:a16="http://schemas.microsoft.com/office/drawing/2014/main" id="{351D30EF-49F5-AFE5-A47E-F390D4D5BC8A}"/>
              </a:ext>
            </a:extLst>
          </p:cNvPr>
          <p:cNvSpPr txBox="1"/>
          <p:nvPr/>
        </p:nvSpPr>
        <p:spPr>
          <a:xfrm>
            <a:off x="6905272" y="-39625"/>
            <a:ext cx="4968552" cy="610295"/>
          </a:xfrm>
          <a:prstGeom prst="rect">
            <a:avLst/>
          </a:prstGeom>
          <a:noFill/>
        </p:spPr>
        <p:txBody>
          <a:bodyPr wrap="square" rtlCol="0">
            <a:spAutoFit/>
          </a:bodyPr>
          <a:lstStyle/>
          <a:p>
            <a:pPr>
              <a:lnSpc>
                <a:spcPts val="4400"/>
              </a:lnSpc>
            </a:pPr>
            <a:r>
              <a:rPr lang="en-US" altLang="zh-CN" sz="2800" dirty="0">
                <a:solidFill>
                  <a:schemeClr val="bg1"/>
                </a:solidFill>
              </a:rPr>
              <a:t>—</a:t>
            </a:r>
            <a:r>
              <a:rPr lang="en-US" altLang="zh-CN" sz="2800" dirty="0" err="1">
                <a:solidFill>
                  <a:schemeClr val="bg1"/>
                </a:solidFill>
              </a:rPr>
              <a:t>analysing</a:t>
            </a:r>
            <a:r>
              <a:rPr lang="en-US" altLang="zh-CN" sz="2800" dirty="0">
                <a:solidFill>
                  <a:schemeClr val="bg1"/>
                </a:solidFill>
              </a:rPr>
              <a:t>; making distinctions</a:t>
            </a:r>
          </a:p>
        </p:txBody>
      </p:sp>
      <p:sp>
        <p:nvSpPr>
          <p:cNvPr id="14" name="文字方塊 13">
            <a:extLst>
              <a:ext uri="{FF2B5EF4-FFF2-40B4-BE49-F238E27FC236}">
                <a16:creationId xmlns:a16="http://schemas.microsoft.com/office/drawing/2014/main" id="{E63D3EFB-5104-4645-A312-70F5535036E2}"/>
              </a:ext>
            </a:extLst>
          </p:cNvPr>
          <p:cNvSpPr txBox="1"/>
          <p:nvPr/>
        </p:nvSpPr>
        <p:spPr>
          <a:xfrm>
            <a:off x="6929424" y="878950"/>
            <a:ext cx="4316719" cy="610295"/>
          </a:xfrm>
          <a:prstGeom prst="rect">
            <a:avLst/>
          </a:prstGeom>
          <a:noFill/>
        </p:spPr>
        <p:txBody>
          <a:bodyPr wrap="square" rtlCol="0">
            <a:spAutoFit/>
          </a:bodyPr>
          <a:lstStyle/>
          <a:p>
            <a:pPr>
              <a:lnSpc>
                <a:spcPts val="4400"/>
              </a:lnSpc>
            </a:pPr>
            <a:r>
              <a:rPr lang="en-US" altLang="zh-CN" sz="2800" dirty="0">
                <a:solidFill>
                  <a:schemeClr val="bg1"/>
                </a:solidFill>
              </a:rPr>
              <a:t>—the doctrine of "all exists"</a:t>
            </a:r>
          </a:p>
        </p:txBody>
      </p:sp>
      <p:sp>
        <p:nvSpPr>
          <p:cNvPr id="15" name="文字方塊 14">
            <a:extLst>
              <a:ext uri="{FF2B5EF4-FFF2-40B4-BE49-F238E27FC236}">
                <a16:creationId xmlns:a16="http://schemas.microsoft.com/office/drawing/2014/main" id="{38113B1F-62E0-9FB6-3CA4-BFE7B83CF1CD}"/>
              </a:ext>
            </a:extLst>
          </p:cNvPr>
          <p:cNvSpPr txBox="1"/>
          <p:nvPr/>
        </p:nvSpPr>
        <p:spPr>
          <a:xfrm>
            <a:off x="4596831" y="1888510"/>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Vatsīputrīya</a:t>
            </a:r>
            <a:endParaRPr lang="en-US" altLang="zh-CN" sz="2000" dirty="0">
              <a:solidFill>
                <a:schemeClr val="bg1"/>
              </a:solidFill>
            </a:endParaRPr>
          </a:p>
        </p:txBody>
      </p:sp>
      <p:sp>
        <p:nvSpPr>
          <p:cNvPr id="16" name="文字方塊 15">
            <a:extLst>
              <a:ext uri="{FF2B5EF4-FFF2-40B4-BE49-F238E27FC236}">
                <a16:creationId xmlns:a16="http://schemas.microsoft.com/office/drawing/2014/main" id="{C3208E93-0BDC-DCAE-2D06-374955319862}"/>
              </a:ext>
            </a:extLst>
          </p:cNvPr>
          <p:cNvSpPr txBox="1"/>
          <p:nvPr/>
        </p:nvSpPr>
        <p:spPr>
          <a:xfrm>
            <a:off x="3971629" y="3330570"/>
            <a:ext cx="8037196" cy="1738809"/>
          </a:xfrm>
          <a:prstGeom prst="rect">
            <a:avLst/>
          </a:prstGeom>
          <a:noFill/>
          <a:ln>
            <a:solidFill>
              <a:srgbClr val="FFFF00"/>
            </a:solidFill>
          </a:ln>
        </p:spPr>
        <p:txBody>
          <a:bodyPr wrap="square" rtlCol="0">
            <a:spAutoFit/>
          </a:bodyPr>
          <a:lstStyle/>
          <a:p>
            <a:pPr>
              <a:lnSpc>
                <a:spcPts val="4400"/>
              </a:lnSpc>
            </a:pPr>
            <a:r>
              <a:rPr lang="en-US" altLang="zh-CN" sz="2800" dirty="0">
                <a:solidFill>
                  <a:srgbClr val="FFFF00"/>
                </a:solidFill>
              </a:rPr>
              <a:t>While there is no </a:t>
            </a:r>
            <a:r>
              <a:rPr lang="en-US" altLang="zh-CN" sz="2800" dirty="0" err="1">
                <a:solidFill>
                  <a:srgbClr val="FFFF00"/>
                </a:solidFill>
              </a:rPr>
              <a:t>ātman</a:t>
            </a:r>
            <a:r>
              <a:rPr lang="en-US" altLang="zh-CN" sz="2800" dirty="0">
                <a:solidFill>
                  <a:srgbClr val="FFFF00"/>
                </a:solidFill>
              </a:rPr>
              <a:t> (self), there exists a </a:t>
            </a:r>
            <a:r>
              <a:rPr lang="en-US" altLang="zh-CN" sz="2800" dirty="0" err="1">
                <a:solidFill>
                  <a:srgbClr val="FFFF00"/>
                </a:solidFill>
              </a:rPr>
              <a:t>pudgala</a:t>
            </a:r>
            <a:r>
              <a:rPr lang="en-US" altLang="zh-CN" sz="2800" dirty="0">
                <a:solidFill>
                  <a:srgbClr val="FFFF00"/>
                </a:solidFill>
              </a:rPr>
              <a:t> (person) or sattva (being) that is neither a conditioned phenomenon nor an unconditioned phenomenon.</a:t>
            </a:r>
          </a:p>
        </p:txBody>
      </p:sp>
      <p:cxnSp>
        <p:nvCxnSpPr>
          <p:cNvPr id="17" name="直線單箭頭接點 16">
            <a:extLst>
              <a:ext uri="{FF2B5EF4-FFF2-40B4-BE49-F238E27FC236}">
                <a16:creationId xmlns:a16="http://schemas.microsoft.com/office/drawing/2014/main" id="{0D238A61-332D-0CDE-2037-F8656E6168D4}"/>
              </a:ext>
            </a:extLst>
          </p:cNvPr>
          <p:cNvCxnSpPr>
            <a:cxnSpLocks/>
          </p:cNvCxnSpPr>
          <p:nvPr/>
        </p:nvCxnSpPr>
        <p:spPr>
          <a:xfrm>
            <a:off x="3639016" y="1582359"/>
            <a:ext cx="950691" cy="56667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0" name="文字方塊 19">
            <a:extLst>
              <a:ext uri="{FF2B5EF4-FFF2-40B4-BE49-F238E27FC236}">
                <a16:creationId xmlns:a16="http://schemas.microsoft.com/office/drawing/2014/main" id="{AFE70B92-475E-080D-0F34-6040E25CFBBD}"/>
              </a:ext>
            </a:extLst>
          </p:cNvPr>
          <p:cNvSpPr txBox="1"/>
          <p:nvPr/>
        </p:nvSpPr>
        <p:spPr>
          <a:xfrm>
            <a:off x="6929424" y="1752204"/>
            <a:ext cx="5079401" cy="610295"/>
          </a:xfrm>
          <a:prstGeom prst="rect">
            <a:avLst/>
          </a:prstGeom>
          <a:noFill/>
        </p:spPr>
        <p:txBody>
          <a:bodyPr wrap="square" rtlCol="0">
            <a:spAutoFit/>
          </a:bodyPr>
          <a:lstStyle/>
          <a:p>
            <a:pPr>
              <a:lnSpc>
                <a:spcPts val="4400"/>
              </a:lnSpc>
            </a:pPr>
            <a:r>
              <a:rPr lang="en-US" altLang="zh-CN" sz="2800" dirty="0">
                <a:solidFill>
                  <a:schemeClr val="bg1"/>
                </a:solidFill>
              </a:rPr>
              <a:t>—the doctrine of "Personalism"</a:t>
            </a:r>
          </a:p>
        </p:txBody>
      </p:sp>
      <p:cxnSp>
        <p:nvCxnSpPr>
          <p:cNvPr id="21" name="直線單箭頭接點 20">
            <a:extLst>
              <a:ext uri="{FF2B5EF4-FFF2-40B4-BE49-F238E27FC236}">
                <a16:creationId xmlns:a16="http://schemas.microsoft.com/office/drawing/2014/main" id="{25C7CAED-8B6B-635F-DA92-6957D89C688F}"/>
              </a:ext>
            </a:extLst>
          </p:cNvPr>
          <p:cNvCxnSpPr>
            <a:cxnSpLocks/>
          </p:cNvCxnSpPr>
          <p:nvPr/>
        </p:nvCxnSpPr>
        <p:spPr>
          <a:xfrm>
            <a:off x="5715360" y="2400717"/>
            <a:ext cx="1964022" cy="880622"/>
          </a:xfrm>
          <a:prstGeom prst="straightConnector1">
            <a:avLst/>
          </a:prstGeom>
          <a:ln w="19050">
            <a:solidFill>
              <a:srgbClr val="FFFF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03273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20"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027936D2-7F34-23A5-B2EA-AC57597C320C}"/>
              </a:ext>
            </a:extLst>
          </p:cNvPr>
          <p:cNvSpPr txBox="1"/>
          <p:nvPr/>
        </p:nvSpPr>
        <p:spPr>
          <a:xfrm>
            <a:off x="162272" y="3068960"/>
            <a:ext cx="1296144" cy="523220"/>
          </a:xfrm>
          <a:prstGeom prst="rect">
            <a:avLst/>
          </a:prstGeom>
          <a:noFill/>
          <a:ln>
            <a:solidFill>
              <a:schemeClr val="bg1"/>
            </a:solidFill>
          </a:ln>
        </p:spPr>
        <p:txBody>
          <a:bodyPr wrap="square" rtlCol="0">
            <a:spAutoFit/>
          </a:bodyPr>
          <a:lstStyle/>
          <a:p>
            <a:r>
              <a:rPr lang="en-US" altLang="zh-CN" sz="2800" dirty="0">
                <a:solidFill>
                  <a:schemeClr val="bg1"/>
                </a:solidFill>
              </a:rPr>
              <a:t>Sangha</a:t>
            </a:r>
          </a:p>
        </p:txBody>
      </p:sp>
      <p:sp>
        <p:nvSpPr>
          <p:cNvPr id="5" name="文字方塊 4">
            <a:extLst>
              <a:ext uri="{FF2B5EF4-FFF2-40B4-BE49-F238E27FC236}">
                <a16:creationId xmlns:a16="http://schemas.microsoft.com/office/drawing/2014/main" id="{0060A1B4-941C-5503-3C69-13EF265D7048}"/>
              </a:ext>
            </a:extLst>
          </p:cNvPr>
          <p:cNvSpPr txBox="1"/>
          <p:nvPr/>
        </p:nvSpPr>
        <p:spPr>
          <a:xfrm>
            <a:off x="1557908" y="1296647"/>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6" name="文字方塊 5">
            <a:extLst>
              <a:ext uri="{FF2B5EF4-FFF2-40B4-BE49-F238E27FC236}">
                <a16:creationId xmlns:a16="http://schemas.microsoft.com/office/drawing/2014/main" id="{51DA4845-884F-17C1-0748-8A867964C83C}"/>
              </a:ext>
            </a:extLst>
          </p:cNvPr>
          <p:cNvSpPr txBox="1"/>
          <p:nvPr/>
        </p:nvSpPr>
        <p:spPr>
          <a:xfrm>
            <a:off x="1015549" y="4455449"/>
            <a:ext cx="2380861"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7" name="直線單箭頭接點 6">
            <a:extLst>
              <a:ext uri="{FF2B5EF4-FFF2-40B4-BE49-F238E27FC236}">
                <a16:creationId xmlns:a16="http://schemas.microsoft.com/office/drawing/2014/main" id="{22E47AE4-E600-4CA9-0A9B-2251DDF8E54B}"/>
              </a:ext>
            </a:extLst>
          </p:cNvPr>
          <p:cNvCxnSpPr>
            <a:cxnSpLocks/>
            <a:stCxn id="4" idx="3"/>
          </p:cNvCxnSpPr>
          <p:nvPr/>
        </p:nvCxnSpPr>
        <p:spPr>
          <a:xfrm>
            <a:off x="1458416" y="3330570"/>
            <a:ext cx="516615" cy="110654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4DB3B0F3-4399-48F2-2EB8-E3907C1EAB65}"/>
              </a:ext>
            </a:extLst>
          </p:cNvPr>
          <p:cNvCxnSpPr>
            <a:cxnSpLocks/>
            <a:stCxn id="4" idx="3"/>
          </p:cNvCxnSpPr>
          <p:nvPr/>
        </p:nvCxnSpPr>
        <p:spPr>
          <a:xfrm flipV="1">
            <a:off x="1458416" y="1888510"/>
            <a:ext cx="820366" cy="144206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02240D28-DA7D-0CBD-EEB7-DCE933E0B709}"/>
              </a:ext>
            </a:extLst>
          </p:cNvPr>
          <p:cNvSpPr txBox="1"/>
          <p:nvPr/>
        </p:nvSpPr>
        <p:spPr>
          <a:xfrm>
            <a:off x="4589707" y="44624"/>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p:txBody>
      </p:sp>
      <p:sp>
        <p:nvSpPr>
          <p:cNvPr id="10" name="文字方塊 9">
            <a:extLst>
              <a:ext uri="{FF2B5EF4-FFF2-40B4-BE49-F238E27FC236}">
                <a16:creationId xmlns:a16="http://schemas.microsoft.com/office/drawing/2014/main" id="{B94A9C6D-1AD9-4C39-1B06-4098FE3B8F34}"/>
              </a:ext>
            </a:extLst>
          </p:cNvPr>
          <p:cNvSpPr txBox="1"/>
          <p:nvPr/>
        </p:nvSpPr>
        <p:spPr>
          <a:xfrm>
            <a:off x="4589707" y="966025"/>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p:txBody>
      </p:sp>
      <p:cxnSp>
        <p:nvCxnSpPr>
          <p:cNvPr id="11" name="直線單箭頭接點 10">
            <a:extLst>
              <a:ext uri="{FF2B5EF4-FFF2-40B4-BE49-F238E27FC236}">
                <a16:creationId xmlns:a16="http://schemas.microsoft.com/office/drawing/2014/main" id="{D397CF4F-9DDC-C99D-FF4F-1FA0EE7C9FCA}"/>
              </a:ext>
            </a:extLst>
          </p:cNvPr>
          <p:cNvCxnSpPr>
            <a:cxnSpLocks/>
            <a:stCxn id="5" idx="3"/>
            <a:endCxn id="9" idx="1"/>
          </p:cNvCxnSpPr>
          <p:nvPr/>
        </p:nvCxnSpPr>
        <p:spPr>
          <a:xfrm flipV="1">
            <a:off x="3646140" y="306234"/>
            <a:ext cx="943567" cy="125202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直線單箭頭接點 11">
            <a:extLst>
              <a:ext uri="{FF2B5EF4-FFF2-40B4-BE49-F238E27FC236}">
                <a16:creationId xmlns:a16="http://schemas.microsoft.com/office/drawing/2014/main" id="{A9A1F811-6CCA-EAD5-133F-B94977092D2A}"/>
              </a:ext>
            </a:extLst>
          </p:cNvPr>
          <p:cNvCxnSpPr>
            <a:cxnSpLocks/>
            <a:stCxn id="5" idx="3"/>
            <a:endCxn id="10" idx="1"/>
          </p:cNvCxnSpPr>
          <p:nvPr/>
        </p:nvCxnSpPr>
        <p:spPr>
          <a:xfrm flipV="1">
            <a:off x="3646140" y="1227635"/>
            <a:ext cx="943567" cy="33062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3" name="文字方塊 12">
            <a:extLst>
              <a:ext uri="{FF2B5EF4-FFF2-40B4-BE49-F238E27FC236}">
                <a16:creationId xmlns:a16="http://schemas.microsoft.com/office/drawing/2014/main" id="{72F8533D-BB4B-DA7E-A916-B12D8DE0634B}"/>
              </a:ext>
            </a:extLst>
          </p:cNvPr>
          <p:cNvSpPr txBox="1"/>
          <p:nvPr/>
        </p:nvSpPr>
        <p:spPr>
          <a:xfrm>
            <a:off x="6905272" y="-39625"/>
            <a:ext cx="4968552" cy="610295"/>
          </a:xfrm>
          <a:prstGeom prst="rect">
            <a:avLst/>
          </a:prstGeom>
          <a:noFill/>
        </p:spPr>
        <p:txBody>
          <a:bodyPr wrap="square" rtlCol="0">
            <a:spAutoFit/>
          </a:bodyPr>
          <a:lstStyle/>
          <a:p>
            <a:pPr>
              <a:lnSpc>
                <a:spcPts val="4400"/>
              </a:lnSpc>
            </a:pPr>
            <a:r>
              <a:rPr lang="en-US" altLang="zh-CN" sz="2800" dirty="0">
                <a:solidFill>
                  <a:schemeClr val="bg1"/>
                </a:solidFill>
              </a:rPr>
              <a:t>—</a:t>
            </a:r>
            <a:r>
              <a:rPr lang="en-US" altLang="zh-CN" sz="2800" dirty="0" err="1">
                <a:solidFill>
                  <a:schemeClr val="bg1"/>
                </a:solidFill>
              </a:rPr>
              <a:t>analysing</a:t>
            </a:r>
            <a:r>
              <a:rPr lang="en-US" altLang="zh-CN" sz="2800" dirty="0">
                <a:solidFill>
                  <a:schemeClr val="bg1"/>
                </a:solidFill>
              </a:rPr>
              <a:t>; making distinctions</a:t>
            </a:r>
          </a:p>
        </p:txBody>
      </p:sp>
      <p:sp>
        <p:nvSpPr>
          <p:cNvPr id="14" name="文字方塊 13">
            <a:extLst>
              <a:ext uri="{FF2B5EF4-FFF2-40B4-BE49-F238E27FC236}">
                <a16:creationId xmlns:a16="http://schemas.microsoft.com/office/drawing/2014/main" id="{F41FAD4B-37CF-0297-F109-DF321C7BD972}"/>
              </a:ext>
            </a:extLst>
          </p:cNvPr>
          <p:cNvSpPr txBox="1"/>
          <p:nvPr/>
        </p:nvSpPr>
        <p:spPr>
          <a:xfrm>
            <a:off x="6929424" y="878950"/>
            <a:ext cx="4316719" cy="610295"/>
          </a:xfrm>
          <a:prstGeom prst="rect">
            <a:avLst/>
          </a:prstGeom>
          <a:noFill/>
        </p:spPr>
        <p:txBody>
          <a:bodyPr wrap="square" rtlCol="0">
            <a:spAutoFit/>
          </a:bodyPr>
          <a:lstStyle/>
          <a:p>
            <a:pPr>
              <a:lnSpc>
                <a:spcPts val="4400"/>
              </a:lnSpc>
            </a:pPr>
            <a:r>
              <a:rPr lang="en-US" altLang="zh-CN" sz="2800" dirty="0">
                <a:solidFill>
                  <a:schemeClr val="bg1"/>
                </a:solidFill>
              </a:rPr>
              <a:t>—the doctrine of "all exists"</a:t>
            </a:r>
          </a:p>
        </p:txBody>
      </p:sp>
      <p:sp>
        <p:nvSpPr>
          <p:cNvPr id="15" name="文字方塊 14">
            <a:extLst>
              <a:ext uri="{FF2B5EF4-FFF2-40B4-BE49-F238E27FC236}">
                <a16:creationId xmlns:a16="http://schemas.microsoft.com/office/drawing/2014/main" id="{2F8C51FD-AF10-282A-5DC9-8D3A0FC24306}"/>
              </a:ext>
            </a:extLst>
          </p:cNvPr>
          <p:cNvSpPr txBox="1"/>
          <p:nvPr/>
        </p:nvSpPr>
        <p:spPr>
          <a:xfrm>
            <a:off x="4596831" y="1888510"/>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Vatsīputrīya</a:t>
            </a:r>
            <a:endParaRPr lang="en-US" altLang="zh-CN" sz="2000" dirty="0">
              <a:solidFill>
                <a:schemeClr val="bg1"/>
              </a:solidFill>
            </a:endParaRPr>
          </a:p>
        </p:txBody>
      </p:sp>
      <p:cxnSp>
        <p:nvCxnSpPr>
          <p:cNvPr id="17" name="直線單箭頭接點 16">
            <a:extLst>
              <a:ext uri="{FF2B5EF4-FFF2-40B4-BE49-F238E27FC236}">
                <a16:creationId xmlns:a16="http://schemas.microsoft.com/office/drawing/2014/main" id="{59040A18-465F-35BB-17CC-449E71911F48}"/>
              </a:ext>
            </a:extLst>
          </p:cNvPr>
          <p:cNvCxnSpPr>
            <a:cxnSpLocks/>
          </p:cNvCxnSpPr>
          <p:nvPr/>
        </p:nvCxnSpPr>
        <p:spPr>
          <a:xfrm>
            <a:off x="3639016" y="1582359"/>
            <a:ext cx="950691" cy="56667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8" name="文字方塊 17">
            <a:extLst>
              <a:ext uri="{FF2B5EF4-FFF2-40B4-BE49-F238E27FC236}">
                <a16:creationId xmlns:a16="http://schemas.microsoft.com/office/drawing/2014/main" id="{49009573-4EE4-C086-0B71-CE1900F28DFF}"/>
              </a:ext>
            </a:extLst>
          </p:cNvPr>
          <p:cNvSpPr txBox="1"/>
          <p:nvPr/>
        </p:nvSpPr>
        <p:spPr>
          <a:xfrm>
            <a:off x="6929424" y="1752204"/>
            <a:ext cx="5079401" cy="610295"/>
          </a:xfrm>
          <a:prstGeom prst="rect">
            <a:avLst/>
          </a:prstGeom>
          <a:noFill/>
        </p:spPr>
        <p:txBody>
          <a:bodyPr wrap="square" rtlCol="0">
            <a:spAutoFit/>
          </a:bodyPr>
          <a:lstStyle/>
          <a:p>
            <a:pPr>
              <a:lnSpc>
                <a:spcPts val="4400"/>
              </a:lnSpc>
            </a:pPr>
            <a:r>
              <a:rPr lang="en-US" altLang="zh-CN" sz="2800" dirty="0">
                <a:solidFill>
                  <a:schemeClr val="bg1"/>
                </a:solidFill>
              </a:rPr>
              <a:t>—the doctrine of "Personalism"</a:t>
            </a:r>
          </a:p>
        </p:txBody>
      </p:sp>
      <p:sp>
        <p:nvSpPr>
          <p:cNvPr id="34" name="文字方塊 33">
            <a:extLst>
              <a:ext uri="{FF2B5EF4-FFF2-40B4-BE49-F238E27FC236}">
                <a16:creationId xmlns:a16="http://schemas.microsoft.com/office/drawing/2014/main" id="{E01DED5B-A493-7CD2-90C0-4619669118CD}"/>
              </a:ext>
            </a:extLst>
          </p:cNvPr>
          <p:cNvSpPr txBox="1"/>
          <p:nvPr/>
        </p:nvSpPr>
        <p:spPr>
          <a:xfrm>
            <a:off x="5088683" y="3330570"/>
            <a:ext cx="6785141" cy="2867323"/>
          </a:xfrm>
          <a:prstGeom prst="rect">
            <a:avLst/>
          </a:prstGeom>
          <a:noFill/>
          <a:ln>
            <a:solidFill>
              <a:srgbClr val="FFFF00"/>
            </a:solidFill>
          </a:ln>
        </p:spPr>
        <p:txBody>
          <a:bodyPr wrap="square" rtlCol="0">
            <a:spAutoFit/>
          </a:bodyPr>
          <a:lstStyle/>
          <a:p>
            <a:pPr>
              <a:lnSpc>
                <a:spcPts val="4400"/>
              </a:lnSpc>
            </a:pPr>
            <a:r>
              <a:rPr lang="en-US" altLang="zh-CN" sz="2800" dirty="0">
                <a:solidFill>
                  <a:srgbClr val="FFFF00"/>
                </a:solidFill>
              </a:rPr>
              <a:t>The Buddha was a fully transcendent being, there are many contemporaneous Buddhas and bodhisattvas throughout the universe, the doctrine of the inherent purity and luminosity of the mind . . .</a:t>
            </a:r>
          </a:p>
        </p:txBody>
      </p:sp>
      <p:cxnSp>
        <p:nvCxnSpPr>
          <p:cNvPr id="35" name="直線單箭頭接點 34">
            <a:extLst>
              <a:ext uri="{FF2B5EF4-FFF2-40B4-BE49-F238E27FC236}">
                <a16:creationId xmlns:a16="http://schemas.microsoft.com/office/drawing/2014/main" id="{4AC13750-38D4-A2D7-D99E-22769997B3F1}"/>
              </a:ext>
            </a:extLst>
          </p:cNvPr>
          <p:cNvCxnSpPr>
            <a:cxnSpLocks/>
            <a:endCxn id="34" idx="1"/>
          </p:cNvCxnSpPr>
          <p:nvPr/>
        </p:nvCxnSpPr>
        <p:spPr>
          <a:xfrm>
            <a:off x="3396410" y="4764232"/>
            <a:ext cx="1692273" cy="0"/>
          </a:xfrm>
          <a:prstGeom prst="straightConnector1">
            <a:avLst/>
          </a:prstGeom>
          <a:ln>
            <a:solidFill>
              <a:srgbClr val="FFFF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41749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9720750B-BA13-7667-A67B-1D23A81C36A2}"/>
              </a:ext>
            </a:extLst>
          </p:cNvPr>
          <p:cNvSpPr txBox="1"/>
          <p:nvPr/>
        </p:nvSpPr>
        <p:spPr>
          <a:xfrm>
            <a:off x="162272" y="3068960"/>
            <a:ext cx="1296144" cy="523220"/>
          </a:xfrm>
          <a:prstGeom prst="rect">
            <a:avLst/>
          </a:prstGeom>
          <a:noFill/>
          <a:ln>
            <a:solidFill>
              <a:schemeClr val="bg1"/>
            </a:solidFill>
          </a:ln>
        </p:spPr>
        <p:txBody>
          <a:bodyPr wrap="square" rtlCol="0">
            <a:spAutoFit/>
          </a:bodyPr>
          <a:lstStyle/>
          <a:p>
            <a:r>
              <a:rPr lang="en-US" altLang="zh-CN" sz="2800" dirty="0">
                <a:solidFill>
                  <a:schemeClr val="bg1"/>
                </a:solidFill>
              </a:rPr>
              <a:t>Sangha</a:t>
            </a:r>
          </a:p>
        </p:txBody>
      </p:sp>
      <p:sp>
        <p:nvSpPr>
          <p:cNvPr id="5" name="文字方塊 4">
            <a:extLst>
              <a:ext uri="{FF2B5EF4-FFF2-40B4-BE49-F238E27FC236}">
                <a16:creationId xmlns:a16="http://schemas.microsoft.com/office/drawing/2014/main" id="{D8EF8B38-5DF6-768E-DD59-8DF08277A1C9}"/>
              </a:ext>
            </a:extLst>
          </p:cNvPr>
          <p:cNvSpPr txBox="1"/>
          <p:nvPr/>
        </p:nvSpPr>
        <p:spPr>
          <a:xfrm>
            <a:off x="1557908" y="1296647"/>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Sthaviravāda</a:t>
            </a:r>
            <a:endParaRPr lang="en-US" altLang="zh-CN" sz="2800" dirty="0">
              <a:solidFill>
                <a:schemeClr val="bg1"/>
              </a:solidFill>
            </a:endParaRPr>
          </a:p>
        </p:txBody>
      </p:sp>
      <p:sp>
        <p:nvSpPr>
          <p:cNvPr id="6" name="文字方塊 5">
            <a:extLst>
              <a:ext uri="{FF2B5EF4-FFF2-40B4-BE49-F238E27FC236}">
                <a16:creationId xmlns:a16="http://schemas.microsoft.com/office/drawing/2014/main" id="{7FCBE3A7-73AB-D154-1E75-C2853910A1C5}"/>
              </a:ext>
            </a:extLst>
          </p:cNvPr>
          <p:cNvSpPr txBox="1"/>
          <p:nvPr/>
        </p:nvSpPr>
        <p:spPr>
          <a:xfrm>
            <a:off x="1015549" y="4455449"/>
            <a:ext cx="2380861" cy="523220"/>
          </a:xfrm>
          <a:prstGeom prst="rect">
            <a:avLst/>
          </a:prstGeom>
          <a:noFill/>
          <a:ln>
            <a:solidFill>
              <a:schemeClr val="bg1"/>
            </a:solidFill>
          </a:ln>
        </p:spPr>
        <p:txBody>
          <a:bodyPr wrap="square" rtlCol="0">
            <a:spAutoFit/>
          </a:bodyPr>
          <a:lstStyle/>
          <a:p>
            <a:r>
              <a:rPr lang="en-US" altLang="zh-CN" sz="2800" dirty="0" err="1">
                <a:solidFill>
                  <a:schemeClr val="bg1"/>
                </a:solidFill>
              </a:rPr>
              <a:t>Mahāsāṅghika</a:t>
            </a:r>
            <a:endParaRPr lang="en-US" altLang="zh-CN" sz="2800" dirty="0">
              <a:solidFill>
                <a:schemeClr val="bg1"/>
              </a:solidFill>
            </a:endParaRPr>
          </a:p>
        </p:txBody>
      </p:sp>
      <p:cxnSp>
        <p:nvCxnSpPr>
          <p:cNvPr id="7" name="直線單箭頭接點 6">
            <a:extLst>
              <a:ext uri="{FF2B5EF4-FFF2-40B4-BE49-F238E27FC236}">
                <a16:creationId xmlns:a16="http://schemas.microsoft.com/office/drawing/2014/main" id="{6019249E-8A4B-0CCD-2FE2-505CCFBD5E68}"/>
              </a:ext>
            </a:extLst>
          </p:cNvPr>
          <p:cNvCxnSpPr>
            <a:cxnSpLocks/>
            <a:stCxn id="4" idx="3"/>
          </p:cNvCxnSpPr>
          <p:nvPr/>
        </p:nvCxnSpPr>
        <p:spPr>
          <a:xfrm>
            <a:off x="1458416" y="3330570"/>
            <a:ext cx="516615" cy="110654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8" name="直線單箭頭接點 7">
            <a:extLst>
              <a:ext uri="{FF2B5EF4-FFF2-40B4-BE49-F238E27FC236}">
                <a16:creationId xmlns:a16="http://schemas.microsoft.com/office/drawing/2014/main" id="{B79687CE-94DA-1F80-EE2D-B1545B0B7BD0}"/>
              </a:ext>
            </a:extLst>
          </p:cNvPr>
          <p:cNvCxnSpPr>
            <a:cxnSpLocks/>
            <a:stCxn id="4" idx="3"/>
          </p:cNvCxnSpPr>
          <p:nvPr/>
        </p:nvCxnSpPr>
        <p:spPr>
          <a:xfrm flipV="1">
            <a:off x="1458416" y="1852938"/>
            <a:ext cx="950691" cy="147763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3F8709C2-7C66-9402-968E-E1A0265A2033}"/>
              </a:ext>
            </a:extLst>
          </p:cNvPr>
          <p:cNvSpPr txBox="1"/>
          <p:nvPr/>
        </p:nvSpPr>
        <p:spPr>
          <a:xfrm>
            <a:off x="4589707" y="44624"/>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Vibhajjavāda</a:t>
            </a:r>
            <a:endParaRPr lang="en-US" altLang="zh-CN" sz="2800" dirty="0">
              <a:solidFill>
                <a:schemeClr val="bg1"/>
              </a:solidFill>
            </a:endParaRPr>
          </a:p>
        </p:txBody>
      </p:sp>
      <p:sp>
        <p:nvSpPr>
          <p:cNvPr id="10" name="文字方塊 9">
            <a:extLst>
              <a:ext uri="{FF2B5EF4-FFF2-40B4-BE49-F238E27FC236}">
                <a16:creationId xmlns:a16="http://schemas.microsoft.com/office/drawing/2014/main" id="{F2652F2C-E9FC-35EC-C1FF-8832D465BEB1}"/>
              </a:ext>
            </a:extLst>
          </p:cNvPr>
          <p:cNvSpPr txBox="1"/>
          <p:nvPr/>
        </p:nvSpPr>
        <p:spPr>
          <a:xfrm>
            <a:off x="4589707" y="966025"/>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Sarvāstivāda</a:t>
            </a:r>
            <a:endParaRPr lang="en-US" altLang="zh-CN" sz="2800" dirty="0">
              <a:solidFill>
                <a:schemeClr val="bg1"/>
              </a:solidFill>
            </a:endParaRPr>
          </a:p>
        </p:txBody>
      </p:sp>
      <p:sp>
        <p:nvSpPr>
          <p:cNvPr id="11" name="文字方塊 10">
            <a:extLst>
              <a:ext uri="{FF2B5EF4-FFF2-40B4-BE49-F238E27FC236}">
                <a16:creationId xmlns:a16="http://schemas.microsoft.com/office/drawing/2014/main" id="{27D7387E-A4F7-0F0B-5FF1-38839A307284}"/>
              </a:ext>
            </a:extLst>
          </p:cNvPr>
          <p:cNvSpPr txBox="1"/>
          <p:nvPr/>
        </p:nvSpPr>
        <p:spPr>
          <a:xfrm>
            <a:off x="6994564" y="759998"/>
            <a:ext cx="1306335" cy="400110"/>
          </a:xfrm>
          <a:prstGeom prst="rect">
            <a:avLst/>
          </a:prstGeom>
          <a:noFill/>
          <a:ln>
            <a:solidFill>
              <a:schemeClr val="bg1"/>
            </a:solidFill>
          </a:ln>
        </p:spPr>
        <p:txBody>
          <a:bodyPr wrap="square" rtlCol="0">
            <a:spAutoFit/>
          </a:bodyPr>
          <a:lstStyle/>
          <a:p>
            <a:r>
              <a:rPr lang="en-US" altLang="zh-CN" sz="2000" dirty="0" err="1">
                <a:solidFill>
                  <a:schemeClr val="bg1"/>
                </a:solidFill>
              </a:rPr>
              <a:t>Vaibhāṣika</a:t>
            </a:r>
            <a:endParaRPr lang="en-US" altLang="zh-CN" sz="2000" dirty="0">
              <a:solidFill>
                <a:schemeClr val="bg1"/>
              </a:solidFill>
            </a:endParaRPr>
          </a:p>
        </p:txBody>
      </p:sp>
      <p:sp>
        <p:nvSpPr>
          <p:cNvPr id="12" name="文字方塊 11">
            <a:extLst>
              <a:ext uri="{FF2B5EF4-FFF2-40B4-BE49-F238E27FC236}">
                <a16:creationId xmlns:a16="http://schemas.microsoft.com/office/drawing/2014/main" id="{9E7A12F6-969A-2FA6-B82B-10723EAB8CB1}"/>
              </a:ext>
            </a:extLst>
          </p:cNvPr>
          <p:cNvSpPr txBox="1"/>
          <p:nvPr/>
        </p:nvSpPr>
        <p:spPr>
          <a:xfrm>
            <a:off x="6994564" y="1452828"/>
            <a:ext cx="1579441" cy="400110"/>
          </a:xfrm>
          <a:prstGeom prst="rect">
            <a:avLst/>
          </a:prstGeom>
          <a:noFill/>
          <a:ln>
            <a:solidFill>
              <a:schemeClr val="bg1"/>
            </a:solidFill>
          </a:ln>
        </p:spPr>
        <p:txBody>
          <a:bodyPr wrap="square" rtlCol="0">
            <a:spAutoFit/>
          </a:bodyPr>
          <a:lstStyle/>
          <a:p>
            <a:r>
              <a:rPr lang="en-US" altLang="zh-CN" sz="2000" dirty="0" err="1">
                <a:solidFill>
                  <a:schemeClr val="bg1"/>
                </a:solidFill>
              </a:rPr>
              <a:t>Dārṣṭāntikas</a:t>
            </a:r>
            <a:endParaRPr lang="en-US" altLang="zh-CN" sz="2000" dirty="0">
              <a:solidFill>
                <a:schemeClr val="bg1"/>
              </a:solidFill>
            </a:endParaRPr>
          </a:p>
        </p:txBody>
      </p:sp>
      <p:cxnSp>
        <p:nvCxnSpPr>
          <p:cNvPr id="13" name="直線單箭頭接點 12">
            <a:extLst>
              <a:ext uri="{FF2B5EF4-FFF2-40B4-BE49-F238E27FC236}">
                <a16:creationId xmlns:a16="http://schemas.microsoft.com/office/drawing/2014/main" id="{6B24676C-EBF5-3756-BC33-BD2090DAD47D}"/>
              </a:ext>
            </a:extLst>
          </p:cNvPr>
          <p:cNvCxnSpPr>
            <a:cxnSpLocks/>
            <a:stCxn id="5" idx="3"/>
            <a:endCxn id="9" idx="1"/>
          </p:cNvCxnSpPr>
          <p:nvPr/>
        </p:nvCxnSpPr>
        <p:spPr>
          <a:xfrm flipV="1">
            <a:off x="3646140" y="306234"/>
            <a:ext cx="943567" cy="125202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直線單箭頭接點 13">
            <a:extLst>
              <a:ext uri="{FF2B5EF4-FFF2-40B4-BE49-F238E27FC236}">
                <a16:creationId xmlns:a16="http://schemas.microsoft.com/office/drawing/2014/main" id="{E1270CD9-08BB-3069-532C-E5403F50C04B}"/>
              </a:ext>
            </a:extLst>
          </p:cNvPr>
          <p:cNvCxnSpPr>
            <a:cxnSpLocks/>
            <a:stCxn id="5" idx="3"/>
            <a:endCxn id="10" idx="1"/>
          </p:cNvCxnSpPr>
          <p:nvPr/>
        </p:nvCxnSpPr>
        <p:spPr>
          <a:xfrm flipV="1">
            <a:off x="3646140" y="1227635"/>
            <a:ext cx="943567" cy="33062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直線單箭頭接點 14">
            <a:extLst>
              <a:ext uri="{FF2B5EF4-FFF2-40B4-BE49-F238E27FC236}">
                <a16:creationId xmlns:a16="http://schemas.microsoft.com/office/drawing/2014/main" id="{3735D9EA-3120-D6C1-8718-7BEF30BDFFE8}"/>
              </a:ext>
            </a:extLst>
          </p:cNvPr>
          <p:cNvCxnSpPr>
            <a:cxnSpLocks/>
            <a:stCxn id="10" idx="3"/>
            <a:endCxn id="11" idx="1"/>
          </p:cNvCxnSpPr>
          <p:nvPr/>
        </p:nvCxnSpPr>
        <p:spPr>
          <a:xfrm flipV="1">
            <a:off x="6677939" y="960053"/>
            <a:ext cx="316625" cy="26758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16" name="文字方塊 15">
            <a:extLst>
              <a:ext uri="{FF2B5EF4-FFF2-40B4-BE49-F238E27FC236}">
                <a16:creationId xmlns:a16="http://schemas.microsoft.com/office/drawing/2014/main" id="{5690D74A-36B6-BF7D-C408-6ADF775D8C34}"/>
              </a:ext>
            </a:extLst>
          </p:cNvPr>
          <p:cNvSpPr txBox="1"/>
          <p:nvPr/>
        </p:nvSpPr>
        <p:spPr>
          <a:xfrm>
            <a:off x="6990339" y="1932171"/>
            <a:ext cx="1579441" cy="400110"/>
          </a:xfrm>
          <a:prstGeom prst="rect">
            <a:avLst/>
          </a:prstGeom>
          <a:noFill/>
          <a:ln>
            <a:solidFill>
              <a:schemeClr val="bg1"/>
            </a:solidFill>
          </a:ln>
        </p:spPr>
        <p:txBody>
          <a:bodyPr wrap="square" rtlCol="0">
            <a:spAutoFit/>
          </a:bodyPr>
          <a:lstStyle/>
          <a:p>
            <a:r>
              <a:rPr lang="en-US" altLang="zh-CN" sz="2000" dirty="0" err="1">
                <a:solidFill>
                  <a:schemeClr val="bg1"/>
                </a:solidFill>
              </a:rPr>
              <a:t>Sautrāntika</a:t>
            </a:r>
            <a:endParaRPr lang="en-US" altLang="zh-CN" sz="2000" dirty="0">
              <a:solidFill>
                <a:schemeClr val="bg1"/>
              </a:solidFill>
            </a:endParaRPr>
          </a:p>
        </p:txBody>
      </p:sp>
      <p:sp>
        <p:nvSpPr>
          <p:cNvPr id="17" name="文字方塊 16">
            <a:extLst>
              <a:ext uri="{FF2B5EF4-FFF2-40B4-BE49-F238E27FC236}">
                <a16:creationId xmlns:a16="http://schemas.microsoft.com/office/drawing/2014/main" id="{F3B563FE-3718-F167-6070-87329164F715}"/>
              </a:ext>
            </a:extLst>
          </p:cNvPr>
          <p:cNvSpPr txBox="1"/>
          <p:nvPr/>
        </p:nvSpPr>
        <p:spPr>
          <a:xfrm>
            <a:off x="6990339" y="2731085"/>
            <a:ext cx="2016224" cy="369332"/>
          </a:xfrm>
          <a:prstGeom prst="rect">
            <a:avLst/>
          </a:prstGeom>
          <a:noFill/>
          <a:ln>
            <a:solidFill>
              <a:schemeClr val="bg1"/>
            </a:solidFill>
          </a:ln>
        </p:spPr>
        <p:txBody>
          <a:bodyPr wrap="square" rtlCol="0">
            <a:spAutoFit/>
          </a:bodyPr>
          <a:lstStyle/>
          <a:p>
            <a:r>
              <a:rPr lang="en-US" altLang="zh-CN" sz="1800" dirty="0" err="1">
                <a:solidFill>
                  <a:schemeClr val="bg1"/>
                </a:solidFill>
              </a:rPr>
              <a:t>Mūlasarvāstivāda</a:t>
            </a:r>
            <a:endParaRPr lang="en-US" altLang="zh-CN" sz="1800" dirty="0">
              <a:solidFill>
                <a:schemeClr val="bg1"/>
              </a:solidFill>
            </a:endParaRPr>
          </a:p>
        </p:txBody>
      </p:sp>
      <p:cxnSp>
        <p:nvCxnSpPr>
          <p:cNvPr id="18" name="直線單箭頭接點 17">
            <a:extLst>
              <a:ext uri="{FF2B5EF4-FFF2-40B4-BE49-F238E27FC236}">
                <a16:creationId xmlns:a16="http://schemas.microsoft.com/office/drawing/2014/main" id="{FE0553CC-2767-7347-CEF6-0CB51199FE7F}"/>
              </a:ext>
            </a:extLst>
          </p:cNvPr>
          <p:cNvCxnSpPr>
            <a:cxnSpLocks/>
            <a:stCxn id="10" idx="3"/>
            <a:endCxn id="12" idx="1"/>
          </p:cNvCxnSpPr>
          <p:nvPr/>
        </p:nvCxnSpPr>
        <p:spPr>
          <a:xfrm>
            <a:off x="6677939" y="1227635"/>
            <a:ext cx="316625" cy="425248"/>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直線單箭頭接點 18">
            <a:extLst>
              <a:ext uri="{FF2B5EF4-FFF2-40B4-BE49-F238E27FC236}">
                <a16:creationId xmlns:a16="http://schemas.microsoft.com/office/drawing/2014/main" id="{FF1E82E0-8EE0-7668-7508-FCB1D91CAE72}"/>
              </a:ext>
            </a:extLst>
          </p:cNvPr>
          <p:cNvCxnSpPr>
            <a:cxnSpLocks/>
            <a:stCxn id="10" idx="3"/>
            <a:endCxn id="16" idx="1"/>
          </p:cNvCxnSpPr>
          <p:nvPr/>
        </p:nvCxnSpPr>
        <p:spPr>
          <a:xfrm>
            <a:off x="6677939" y="1227635"/>
            <a:ext cx="312400" cy="90459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直線單箭頭接點 19">
            <a:extLst>
              <a:ext uri="{FF2B5EF4-FFF2-40B4-BE49-F238E27FC236}">
                <a16:creationId xmlns:a16="http://schemas.microsoft.com/office/drawing/2014/main" id="{4C9A0766-4F25-1ECC-21C1-C2D78A5D9706}"/>
              </a:ext>
            </a:extLst>
          </p:cNvPr>
          <p:cNvCxnSpPr>
            <a:cxnSpLocks/>
            <a:stCxn id="10" idx="3"/>
            <a:endCxn id="17" idx="1"/>
          </p:cNvCxnSpPr>
          <p:nvPr/>
        </p:nvCxnSpPr>
        <p:spPr>
          <a:xfrm>
            <a:off x="6677939" y="1227635"/>
            <a:ext cx="312400" cy="168811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1" name="文字方塊 20">
            <a:extLst>
              <a:ext uri="{FF2B5EF4-FFF2-40B4-BE49-F238E27FC236}">
                <a16:creationId xmlns:a16="http://schemas.microsoft.com/office/drawing/2014/main" id="{523D1E50-F146-CE15-4E44-866341D57A27}"/>
              </a:ext>
            </a:extLst>
          </p:cNvPr>
          <p:cNvSpPr txBox="1"/>
          <p:nvPr/>
        </p:nvSpPr>
        <p:spPr>
          <a:xfrm>
            <a:off x="8971489" y="77016"/>
            <a:ext cx="1413892" cy="400110"/>
          </a:xfrm>
          <a:prstGeom prst="rect">
            <a:avLst/>
          </a:prstGeom>
          <a:noFill/>
          <a:ln>
            <a:solidFill>
              <a:schemeClr val="bg1"/>
            </a:solidFill>
          </a:ln>
        </p:spPr>
        <p:txBody>
          <a:bodyPr wrap="square" rtlCol="0">
            <a:spAutoFit/>
          </a:bodyPr>
          <a:lstStyle/>
          <a:p>
            <a:r>
              <a:rPr lang="en-US" altLang="zh-CN" sz="2000" dirty="0" err="1">
                <a:solidFill>
                  <a:schemeClr val="bg1"/>
                </a:solidFill>
              </a:rPr>
              <a:t>Mahīśāsaka</a:t>
            </a:r>
            <a:endParaRPr lang="en-US" altLang="zh-CN" sz="2000" dirty="0">
              <a:solidFill>
                <a:schemeClr val="bg1"/>
              </a:solidFill>
            </a:endParaRPr>
          </a:p>
        </p:txBody>
      </p:sp>
      <p:sp>
        <p:nvSpPr>
          <p:cNvPr id="22" name="文字方塊 21">
            <a:extLst>
              <a:ext uri="{FF2B5EF4-FFF2-40B4-BE49-F238E27FC236}">
                <a16:creationId xmlns:a16="http://schemas.microsoft.com/office/drawing/2014/main" id="{F05C9ED2-DC2F-5D1F-F548-A74582DC69D4}"/>
              </a:ext>
            </a:extLst>
          </p:cNvPr>
          <p:cNvSpPr txBox="1"/>
          <p:nvPr/>
        </p:nvSpPr>
        <p:spPr>
          <a:xfrm>
            <a:off x="8946981" y="795348"/>
            <a:ext cx="1917948" cy="400110"/>
          </a:xfrm>
          <a:prstGeom prst="rect">
            <a:avLst/>
          </a:prstGeom>
          <a:noFill/>
          <a:ln>
            <a:solidFill>
              <a:schemeClr val="bg1"/>
            </a:solidFill>
          </a:ln>
        </p:spPr>
        <p:txBody>
          <a:bodyPr wrap="square" rtlCol="0">
            <a:spAutoFit/>
          </a:bodyPr>
          <a:lstStyle/>
          <a:p>
            <a:r>
              <a:rPr lang="en-US" altLang="zh-CN" sz="2000" dirty="0" err="1">
                <a:solidFill>
                  <a:schemeClr val="bg1"/>
                </a:solidFill>
              </a:rPr>
              <a:t>Dharmaguptaka</a:t>
            </a:r>
            <a:endParaRPr lang="en-US" altLang="zh-CN" sz="2000" dirty="0">
              <a:solidFill>
                <a:schemeClr val="bg1"/>
              </a:solidFill>
            </a:endParaRPr>
          </a:p>
        </p:txBody>
      </p:sp>
      <p:sp>
        <p:nvSpPr>
          <p:cNvPr id="23" name="文字方塊 22">
            <a:extLst>
              <a:ext uri="{FF2B5EF4-FFF2-40B4-BE49-F238E27FC236}">
                <a16:creationId xmlns:a16="http://schemas.microsoft.com/office/drawing/2014/main" id="{87B8017D-F218-512C-A6FE-B76193F51310}"/>
              </a:ext>
            </a:extLst>
          </p:cNvPr>
          <p:cNvSpPr txBox="1"/>
          <p:nvPr/>
        </p:nvSpPr>
        <p:spPr>
          <a:xfrm>
            <a:off x="10943441" y="2215771"/>
            <a:ext cx="1306116" cy="400110"/>
          </a:xfrm>
          <a:prstGeom prst="rect">
            <a:avLst/>
          </a:prstGeom>
          <a:noFill/>
          <a:ln>
            <a:solidFill>
              <a:srgbClr val="FFFF00"/>
            </a:solidFill>
          </a:ln>
        </p:spPr>
        <p:txBody>
          <a:bodyPr wrap="square" rtlCol="0">
            <a:spAutoFit/>
          </a:bodyPr>
          <a:lstStyle/>
          <a:p>
            <a:r>
              <a:rPr lang="en-US" altLang="zh-CN" sz="2000" dirty="0" err="1">
                <a:solidFill>
                  <a:srgbClr val="FFFF00"/>
                </a:solidFill>
              </a:rPr>
              <a:t>Theravāda</a:t>
            </a:r>
            <a:endParaRPr lang="en-US" altLang="zh-CN" sz="2000" dirty="0">
              <a:solidFill>
                <a:srgbClr val="FFFF00"/>
              </a:solidFill>
            </a:endParaRPr>
          </a:p>
        </p:txBody>
      </p:sp>
      <p:cxnSp>
        <p:nvCxnSpPr>
          <p:cNvPr id="24" name="直線單箭頭接點 23">
            <a:extLst>
              <a:ext uri="{FF2B5EF4-FFF2-40B4-BE49-F238E27FC236}">
                <a16:creationId xmlns:a16="http://schemas.microsoft.com/office/drawing/2014/main" id="{E42BA054-C108-0694-5606-9FE4A8503602}"/>
              </a:ext>
            </a:extLst>
          </p:cNvPr>
          <p:cNvCxnSpPr>
            <a:cxnSpLocks/>
            <a:stCxn id="9" idx="3"/>
            <a:endCxn id="21" idx="1"/>
          </p:cNvCxnSpPr>
          <p:nvPr/>
        </p:nvCxnSpPr>
        <p:spPr>
          <a:xfrm flipV="1">
            <a:off x="6677939" y="277071"/>
            <a:ext cx="2293550" cy="29163"/>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5" name="文字方塊 24">
            <a:extLst>
              <a:ext uri="{FF2B5EF4-FFF2-40B4-BE49-F238E27FC236}">
                <a16:creationId xmlns:a16="http://schemas.microsoft.com/office/drawing/2014/main" id="{0D0DB808-7AAB-0328-7154-38D41D9DC2B7}"/>
              </a:ext>
            </a:extLst>
          </p:cNvPr>
          <p:cNvSpPr txBox="1"/>
          <p:nvPr/>
        </p:nvSpPr>
        <p:spPr>
          <a:xfrm>
            <a:off x="8946371" y="1481313"/>
            <a:ext cx="1306335" cy="400110"/>
          </a:xfrm>
          <a:prstGeom prst="rect">
            <a:avLst/>
          </a:prstGeom>
          <a:noFill/>
          <a:ln>
            <a:solidFill>
              <a:schemeClr val="bg1"/>
            </a:solidFill>
          </a:ln>
        </p:spPr>
        <p:txBody>
          <a:bodyPr wrap="square" rtlCol="0">
            <a:spAutoFit/>
          </a:bodyPr>
          <a:lstStyle/>
          <a:p>
            <a:r>
              <a:rPr lang="en-US" altLang="zh-CN" sz="2000" dirty="0" err="1">
                <a:solidFill>
                  <a:schemeClr val="bg1"/>
                </a:solidFill>
              </a:rPr>
              <a:t>Kāśyapīya</a:t>
            </a:r>
            <a:endParaRPr lang="en-US" altLang="zh-CN" sz="2000" dirty="0">
              <a:solidFill>
                <a:schemeClr val="bg1"/>
              </a:solidFill>
            </a:endParaRPr>
          </a:p>
        </p:txBody>
      </p:sp>
      <p:sp>
        <p:nvSpPr>
          <p:cNvPr id="26" name="文字方塊 25">
            <a:extLst>
              <a:ext uri="{FF2B5EF4-FFF2-40B4-BE49-F238E27FC236}">
                <a16:creationId xmlns:a16="http://schemas.microsoft.com/office/drawing/2014/main" id="{214E7623-E836-DDD2-D8BD-3DF33A15270E}"/>
              </a:ext>
            </a:extLst>
          </p:cNvPr>
          <p:cNvSpPr txBox="1"/>
          <p:nvPr/>
        </p:nvSpPr>
        <p:spPr>
          <a:xfrm>
            <a:off x="8953848" y="2214900"/>
            <a:ext cx="1656184" cy="400110"/>
          </a:xfrm>
          <a:prstGeom prst="rect">
            <a:avLst/>
          </a:prstGeom>
          <a:noFill/>
          <a:ln>
            <a:solidFill>
              <a:schemeClr val="bg1"/>
            </a:solidFill>
          </a:ln>
        </p:spPr>
        <p:txBody>
          <a:bodyPr wrap="square" rtlCol="0">
            <a:spAutoFit/>
          </a:bodyPr>
          <a:lstStyle/>
          <a:p>
            <a:r>
              <a:rPr lang="en-US" altLang="zh-CN" sz="2000" dirty="0" err="1">
                <a:solidFill>
                  <a:schemeClr val="bg1"/>
                </a:solidFill>
              </a:rPr>
              <a:t>Tāmraparnīya</a:t>
            </a:r>
            <a:endParaRPr lang="en-US" altLang="zh-CN" sz="2000" dirty="0">
              <a:solidFill>
                <a:schemeClr val="bg1"/>
              </a:solidFill>
            </a:endParaRPr>
          </a:p>
        </p:txBody>
      </p:sp>
      <p:cxnSp>
        <p:nvCxnSpPr>
          <p:cNvPr id="27" name="直線單箭頭接點 26">
            <a:extLst>
              <a:ext uri="{FF2B5EF4-FFF2-40B4-BE49-F238E27FC236}">
                <a16:creationId xmlns:a16="http://schemas.microsoft.com/office/drawing/2014/main" id="{630A80B5-A7B7-E0F4-8CA0-5528D96666D8}"/>
              </a:ext>
            </a:extLst>
          </p:cNvPr>
          <p:cNvCxnSpPr>
            <a:cxnSpLocks/>
            <a:stCxn id="9" idx="3"/>
            <a:endCxn id="22" idx="1"/>
          </p:cNvCxnSpPr>
          <p:nvPr/>
        </p:nvCxnSpPr>
        <p:spPr>
          <a:xfrm>
            <a:off x="6677939" y="306234"/>
            <a:ext cx="2269042" cy="689169"/>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8" name="直線單箭頭接點 27">
            <a:extLst>
              <a:ext uri="{FF2B5EF4-FFF2-40B4-BE49-F238E27FC236}">
                <a16:creationId xmlns:a16="http://schemas.microsoft.com/office/drawing/2014/main" id="{264445B3-C7C5-4735-315F-E0FB88789644}"/>
              </a:ext>
            </a:extLst>
          </p:cNvPr>
          <p:cNvCxnSpPr>
            <a:cxnSpLocks/>
            <a:stCxn id="9" idx="3"/>
            <a:endCxn id="25" idx="1"/>
          </p:cNvCxnSpPr>
          <p:nvPr/>
        </p:nvCxnSpPr>
        <p:spPr>
          <a:xfrm>
            <a:off x="6677939" y="306234"/>
            <a:ext cx="2268432" cy="137513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直線單箭頭接點 28">
            <a:extLst>
              <a:ext uri="{FF2B5EF4-FFF2-40B4-BE49-F238E27FC236}">
                <a16:creationId xmlns:a16="http://schemas.microsoft.com/office/drawing/2014/main" id="{0CE3F8BB-32BB-34B6-D25C-4044B27ACC00}"/>
              </a:ext>
            </a:extLst>
          </p:cNvPr>
          <p:cNvCxnSpPr>
            <a:cxnSpLocks/>
            <a:stCxn id="9" idx="3"/>
            <a:endCxn id="26" idx="1"/>
          </p:cNvCxnSpPr>
          <p:nvPr/>
        </p:nvCxnSpPr>
        <p:spPr>
          <a:xfrm>
            <a:off x="6677939" y="306234"/>
            <a:ext cx="2275909" cy="210872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直線單箭頭接點 29">
            <a:extLst>
              <a:ext uri="{FF2B5EF4-FFF2-40B4-BE49-F238E27FC236}">
                <a16:creationId xmlns:a16="http://schemas.microsoft.com/office/drawing/2014/main" id="{C708CBEA-8939-C17D-EC8D-B0B7E3C08726}"/>
              </a:ext>
            </a:extLst>
          </p:cNvPr>
          <p:cNvCxnSpPr>
            <a:cxnSpLocks/>
            <a:stCxn id="26" idx="3"/>
            <a:endCxn id="23" idx="1"/>
          </p:cNvCxnSpPr>
          <p:nvPr/>
        </p:nvCxnSpPr>
        <p:spPr>
          <a:xfrm>
            <a:off x="10610032" y="2414955"/>
            <a:ext cx="333409" cy="871"/>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文字方塊 30">
            <a:extLst>
              <a:ext uri="{FF2B5EF4-FFF2-40B4-BE49-F238E27FC236}">
                <a16:creationId xmlns:a16="http://schemas.microsoft.com/office/drawing/2014/main" id="{A9BB01FB-B34A-94F5-1D09-E441F047B93C}"/>
              </a:ext>
            </a:extLst>
          </p:cNvPr>
          <p:cNvSpPr txBox="1"/>
          <p:nvPr/>
        </p:nvSpPr>
        <p:spPr>
          <a:xfrm>
            <a:off x="4596831" y="1888510"/>
            <a:ext cx="2088232" cy="523220"/>
          </a:xfrm>
          <a:prstGeom prst="rect">
            <a:avLst/>
          </a:prstGeom>
          <a:noFill/>
          <a:ln>
            <a:solidFill>
              <a:schemeClr val="bg1"/>
            </a:solidFill>
          </a:ln>
        </p:spPr>
        <p:txBody>
          <a:bodyPr wrap="square" rtlCol="0">
            <a:spAutoFit/>
          </a:bodyPr>
          <a:lstStyle/>
          <a:p>
            <a:r>
              <a:rPr lang="en-US" altLang="zh-CN" sz="2800" dirty="0" err="1">
                <a:solidFill>
                  <a:schemeClr val="bg1"/>
                </a:solidFill>
              </a:rPr>
              <a:t>Vatsīputrīya</a:t>
            </a:r>
            <a:endParaRPr lang="en-US" altLang="zh-CN" sz="2000" dirty="0">
              <a:solidFill>
                <a:schemeClr val="bg1"/>
              </a:solidFill>
            </a:endParaRPr>
          </a:p>
        </p:txBody>
      </p:sp>
      <p:cxnSp>
        <p:nvCxnSpPr>
          <p:cNvPr id="32" name="直線單箭頭接點 31">
            <a:extLst>
              <a:ext uri="{FF2B5EF4-FFF2-40B4-BE49-F238E27FC236}">
                <a16:creationId xmlns:a16="http://schemas.microsoft.com/office/drawing/2014/main" id="{462A45F7-D303-0E9C-5112-1983876D1DB4}"/>
              </a:ext>
            </a:extLst>
          </p:cNvPr>
          <p:cNvCxnSpPr>
            <a:cxnSpLocks/>
            <a:endCxn id="31" idx="1"/>
          </p:cNvCxnSpPr>
          <p:nvPr/>
        </p:nvCxnSpPr>
        <p:spPr>
          <a:xfrm>
            <a:off x="3646140" y="1712146"/>
            <a:ext cx="950691" cy="43797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3" name="文字方塊 32">
            <a:extLst>
              <a:ext uri="{FF2B5EF4-FFF2-40B4-BE49-F238E27FC236}">
                <a16:creationId xmlns:a16="http://schemas.microsoft.com/office/drawing/2014/main" id="{4BEE5057-FA09-E213-7234-B49FD98C782C}"/>
              </a:ext>
            </a:extLst>
          </p:cNvPr>
          <p:cNvSpPr txBox="1"/>
          <p:nvPr/>
        </p:nvSpPr>
        <p:spPr>
          <a:xfrm>
            <a:off x="4214166" y="3933056"/>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Ekavyahārikas</a:t>
            </a:r>
            <a:endParaRPr lang="en-US" altLang="zh-CN" sz="2000" dirty="0">
              <a:solidFill>
                <a:schemeClr val="bg1"/>
              </a:solidFill>
            </a:endParaRPr>
          </a:p>
        </p:txBody>
      </p:sp>
      <p:sp>
        <p:nvSpPr>
          <p:cNvPr id="34" name="文字方塊 33">
            <a:extLst>
              <a:ext uri="{FF2B5EF4-FFF2-40B4-BE49-F238E27FC236}">
                <a16:creationId xmlns:a16="http://schemas.microsoft.com/office/drawing/2014/main" id="{616F96A3-5A8B-7FB6-EAAA-CB22DE8027CA}"/>
              </a:ext>
            </a:extLst>
          </p:cNvPr>
          <p:cNvSpPr txBox="1"/>
          <p:nvPr/>
        </p:nvSpPr>
        <p:spPr>
          <a:xfrm>
            <a:off x="4222204" y="4842202"/>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Kaukutikas</a:t>
            </a:r>
            <a:endParaRPr lang="en-US" altLang="zh-CN" sz="2800" dirty="0">
              <a:solidFill>
                <a:schemeClr val="bg1"/>
              </a:solidFill>
            </a:endParaRPr>
          </a:p>
        </p:txBody>
      </p:sp>
      <p:sp>
        <p:nvSpPr>
          <p:cNvPr id="35" name="文字方塊 34">
            <a:extLst>
              <a:ext uri="{FF2B5EF4-FFF2-40B4-BE49-F238E27FC236}">
                <a16:creationId xmlns:a16="http://schemas.microsoft.com/office/drawing/2014/main" id="{6ED8947F-8B56-E7EF-BECC-D2C95F3EA3A3}"/>
              </a:ext>
            </a:extLst>
          </p:cNvPr>
          <p:cNvSpPr txBox="1"/>
          <p:nvPr/>
        </p:nvSpPr>
        <p:spPr>
          <a:xfrm>
            <a:off x="4221290" y="5751348"/>
            <a:ext cx="2232248" cy="523220"/>
          </a:xfrm>
          <a:prstGeom prst="rect">
            <a:avLst/>
          </a:prstGeom>
          <a:noFill/>
          <a:ln>
            <a:solidFill>
              <a:schemeClr val="bg1"/>
            </a:solidFill>
          </a:ln>
        </p:spPr>
        <p:txBody>
          <a:bodyPr wrap="square" rtlCol="0">
            <a:spAutoFit/>
          </a:bodyPr>
          <a:lstStyle/>
          <a:p>
            <a:r>
              <a:rPr lang="en-US" altLang="zh-CN" sz="2800" dirty="0" err="1">
                <a:solidFill>
                  <a:schemeClr val="bg1"/>
                </a:solidFill>
              </a:rPr>
              <a:t>Caitika</a:t>
            </a:r>
            <a:endParaRPr lang="en-US" altLang="zh-CN" sz="2800" dirty="0">
              <a:solidFill>
                <a:schemeClr val="bg1"/>
              </a:solidFill>
            </a:endParaRPr>
          </a:p>
        </p:txBody>
      </p:sp>
      <p:cxnSp>
        <p:nvCxnSpPr>
          <p:cNvPr id="36" name="直線單箭頭接點 35">
            <a:extLst>
              <a:ext uri="{FF2B5EF4-FFF2-40B4-BE49-F238E27FC236}">
                <a16:creationId xmlns:a16="http://schemas.microsoft.com/office/drawing/2014/main" id="{DA1D7F4F-77FA-0244-EE4C-4170621BCD83}"/>
              </a:ext>
            </a:extLst>
          </p:cNvPr>
          <p:cNvCxnSpPr>
            <a:cxnSpLocks/>
            <a:endCxn id="33" idx="1"/>
          </p:cNvCxnSpPr>
          <p:nvPr/>
        </p:nvCxnSpPr>
        <p:spPr>
          <a:xfrm flipV="1">
            <a:off x="3410018" y="4194666"/>
            <a:ext cx="804148" cy="705400"/>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直線單箭頭接點 36">
            <a:extLst>
              <a:ext uri="{FF2B5EF4-FFF2-40B4-BE49-F238E27FC236}">
                <a16:creationId xmlns:a16="http://schemas.microsoft.com/office/drawing/2014/main" id="{7CDFD372-6756-3D91-3F6F-A734029FC21C}"/>
              </a:ext>
            </a:extLst>
          </p:cNvPr>
          <p:cNvCxnSpPr>
            <a:cxnSpLocks/>
            <a:endCxn id="34" idx="1"/>
          </p:cNvCxnSpPr>
          <p:nvPr/>
        </p:nvCxnSpPr>
        <p:spPr>
          <a:xfrm>
            <a:off x="3410018" y="4900066"/>
            <a:ext cx="812186" cy="203746"/>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直線單箭頭接點 37">
            <a:extLst>
              <a:ext uri="{FF2B5EF4-FFF2-40B4-BE49-F238E27FC236}">
                <a16:creationId xmlns:a16="http://schemas.microsoft.com/office/drawing/2014/main" id="{B84D0C3E-39E4-7380-E71D-E3078917A256}"/>
              </a:ext>
            </a:extLst>
          </p:cNvPr>
          <p:cNvCxnSpPr>
            <a:cxnSpLocks/>
            <a:endCxn id="35" idx="1"/>
          </p:cNvCxnSpPr>
          <p:nvPr/>
        </p:nvCxnSpPr>
        <p:spPr>
          <a:xfrm>
            <a:off x="3410018" y="4900066"/>
            <a:ext cx="811272" cy="1112892"/>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9" name="右大括弧 38">
            <a:extLst>
              <a:ext uri="{FF2B5EF4-FFF2-40B4-BE49-F238E27FC236}">
                <a16:creationId xmlns:a16="http://schemas.microsoft.com/office/drawing/2014/main" id="{0723D64D-2630-D972-8B10-96E6906330C9}"/>
              </a:ext>
            </a:extLst>
          </p:cNvPr>
          <p:cNvSpPr/>
          <p:nvPr/>
        </p:nvSpPr>
        <p:spPr>
          <a:xfrm>
            <a:off x="6741605" y="4195260"/>
            <a:ext cx="360040" cy="2176789"/>
          </a:xfrm>
          <a:prstGeom prst="rightBrace">
            <a:avLst/>
          </a:prstGeom>
          <a:ln w="127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TW" altLang="en-US"/>
          </a:p>
        </p:txBody>
      </p:sp>
      <p:cxnSp>
        <p:nvCxnSpPr>
          <p:cNvPr id="40" name="直線單箭頭接點 39">
            <a:extLst>
              <a:ext uri="{FF2B5EF4-FFF2-40B4-BE49-F238E27FC236}">
                <a16:creationId xmlns:a16="http://schemas.microsoft.com/office/drawing/2014/main" id="{FD00EA93-058B-3FC1-9C76-A25E3EC946EE}"/>
              </a:ext>
            </a:extLst>
          </p:cNvPr>
          <p:cNvCxnSpPr>
            <a:cxnSpLocks/>
            <a:stCxn id="39" idx="1"/>
          </p:cNvCxnSpPr>
          <p:nvPr/>
        </p:nvCxnSpPr>
        <p:spPr>
          <a:xfrm>
            <a:off x="7101645" y="5283655"/>
            <a:ext cx="678414" cy="0"/>
          </a:xfrm>
          <a:prstGeom prst="straightConnector1">
            <a:avLst/>
          </a:prstGeom>
          <a:ln>
            <a:solidFill>
              <a:schemeClr val="bg1"/>
            </a:solidFill>
            <a:prstDash val="lgDash"/>
            <a:tailEnd type="triangle"/>
          </a:ln>
        </p:spPr>
        <p:style>
          <a:lnRef idx="1">
            <a:schemeClr val="accent1"/>
          </a:lnRef>
          <a:fillRef idx="0">
            <a:schemeClr val="accent1"/>
          </a:fillRef>
          <a:effectRef idx="0">
            <a:schemeClr val="accent1"/>
          </a:effectRef>
          <a:fontRef idx="minor">
            <a:schemeClr val="tx1"/>
          </a:fontRef>
        </p:style>
      </p:cxnSp>
      <p:cxnSp>
        <p:nvCxnSpPr>
          <p:cNvPr id="41" name="直線單箭頭接點 40">
            <a:extLst>
              <a:ext uri="{FF2B5EF4-FFF2-40B4-BE49-F238E27FC236}">
                <a16:creationId xmlns:a16="http://schemas.microsoft.com/office/drawing/2014/main" id="{5D9BDF50-CD05-B3C9-8AB5-9DA18E3D3CF8}"/>
              </a:ext>
            </a:extLst>
          </p:cNvPr>
          <p:cNvCxnSpPr>
            <a:cxnSpLocks/>
            <a:stCxn id="10" idx="3"/>
          </p:cNvCxnSpPr>
          <p:nvPr/>
        </p:nvCxnSpPr>
        <p:spPr>
          <a:xfrm>
            <a:off x="6677939" y="1227635"/>
            <a:ext cx="1080666" cy="4137787"/>
          </a:xfrm>
          <a:prstGeom prst="straightConnector1">
            <a:avLst/>
          </a:prstGeom>
          <a:ln>
            <a:solidFill>
              <a:schemeClr val="bg1"/>
            </a:solidFill>
            <a:prstDash val="lgDash"/>
            <a:tailEnd type="triangle"/>
          </a:ln>
        </p:spPr>
        <p:style>
          <a:lnRef idx="1">
            <a:schemeClr val="accent1"/>
          </a:lnRef>
          <a:fillRef idx="0">
            <a:schemeClr val="accent1"/>
          </a:fillRef>
          <a:effectRef idx="0">
            <a:schemeClr val="accent1"/>
          </a:effectRef>
          <a:fontRef idx="minor">
            <a:schemeClr val="tx1"/>
          </a:fontRef>
        </p:style>
      </p:cxnSp>
      <p:sp>
        <p:nvSpPr>
          <p:cNvPr id="42" name="文字方塊 41">
            <a:extLst>
              <a:ext uri="{FF2B5EF4-FFF2-40B4-BE49-F238E27FC236}">
                <a16:creationId xmlns:a16="http://schemas.microsoft.com/office/drawing/2014/main" id="{73D593B2-3E6F-47F1-79DA-667A985B9A72}"/>
              </a:ext>
            </a:extLst>
          </p:cNvPr>
          <p:cNvSpPr txBox="1"/>
          <p:nvPr/>
        </p:nvSpPr>
        <p:spPr>
          <a:xfrm>
            <a:off x="7760738" y="4973223"/>
            <a:ext cx="1725513" cy="523220"/>
          </a:xfrm>
          <a:prstGeom prst="rect">
            <a:avLst/>
          </a:prstGeom>
          <a:noFill/>
          <a:ln>
            <a:solidFill>
              <a:srgbClr val="FFFF00"/>
            </a:solidFill>
          </a:ln>
        </p:spPr>
        <p:txBody>
          <a:bodyPr wrap="square" rtlCol="0">
            <a:spAutoFit/>
          </a:bodyPr>
          <a:lstStyle/>
          <a:p>
            <a:r>
              <a:rPr lang="en-US" altLang="zh-CN" sz="2800" dirty="0" err="1">
                <a:solidFill>
                  <a:srgbClr val="FFFF00"/>
                </a:solidFill>
              </a:rPr>
              <a:t>Mahāyāna</a:t>
            </a:r>
            <a:endParaRPr lang="en-US" altLang="zh-CN" sz="2800" dirty="0">
              <a:solidFill>
                <a:srgbClr val="FFFF00"/>
              </a:solidFill>
            </a:endParaRPr>
          </a:p>
        </p:txBody>
      </p:sp>
      <p:cxnSp>
        <p:nvCxnSpPr>
          <p:cNvPr id="48" name="直線單箭頭接點 47">
            <a:extLst>
              <a:ext uri="{FF2B5EF4-FFF2-40B4-BE49-F238E27FC236}">
                <a16:creationId xmlns:a16="http://schemas.microsoft.com/office/drawing/2014/main" id="{9C7D008E-A426-8734-9C42-55DE5E74FCA8}"/>
              </a:ext>
            </a:extLst>
          </p:cNvPr>
          <p:cNvCxnSpPr>
            <a:cxnSpLocks/>
            <a:stCxn id="42" idx="3"/>
            <a:endCxn id="53" idx="1"/>
          </p:cNvCxnSpPr>
          <p:nvPr/>
        </p:nvCxnSpPr>
        <p:spPr>
          <a:xfrm flipV="1">
            <a:off x="9486251" y="4053615"/>
            <a:ext cx="720629" cy="1181218"/>
          </a:xfrm>
          <a:prstGeom prst="straightConnector1">
            <a:avLst/>
          </a:prstGeom>
          <a:ln>
            <a:solidFill>
              <a:srgbClr val="FFFF00"/>
            </a:solidFill>
            <a:tailEnd type="triangle"/>
          </a:ln>
        </p:spPr>
        <p:style>
          <a:lnRef idx="1">
            <a:schemeClr val="accent1"/>
          </a:lnRef>
          <a:fillRef idx="0">
            <a:schemeClr val="accent1"/>
          </a:fillRef>
          <a:effectRef idx="0">
            <a:schemeClr val="accent1"/>
          </a:effectRef>
          <a:fontRef idx="minor">
            <a:schemeClr val="tx1"/>
          </a:fontRef>
        </p:style>
      </p:cxnSp>
      <p:cxnSp>
        <p:nvCxnSpPr>
          <p:cNvPr id="49" name="直線單箭頭接點 48">
            <a:extLst>
              <a:ext uri="{FF2B5EF4-FFF2-40B4-BE49-F238E27FC236}">
                <a16:creationId xmlns:a16="http://schemas.microsoft.com/office/drawing/2014/main" id="{54016F07-23A8-5FE9-CEA7-F7554B22E145}"/>
              </a:ext>
            </a:extLst>
          </p:cNvPr>
          <p:cNvCxnSpPr>
            <a:cxnSpLocks/>
            <a:stCxn id="42" idx="3"/>
            <a:endCxn id="54" idx="1"/>
          </p:cNvCxnSpPr>
          <p:nvPr/>
        </p:nvCxnSpPr>
        <p:spPr>
          <a:xfrm flipV="1">
            <a:off x="9486251" y="4736959"/>
            <a:ext cx="1005456" cy="497874"/>
          </a:xfrm>
          <a:prstGeom prst="straightConnector1">
            <a:avLst/>
          </a:prstGeom>
          <a:ln>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53" name="文字方塊 52">
            <a:extLst>
              <a:ext uri="{FF2B5EF4-FFF2-40B4-BE49-F238E27FC236}">
                <a16:creationId xmlns:a16="http://schemas.microsoft.com/office/drawing/2014/main" id="{AB7CDA74-B6D6-46EC-0D55-91B91A0DCEB2}"/>
              </a:ext>
            </a:extLst>
          </p:cNvPr>
          <p:cNvSpPr txBox="1"/>
          <p:nvPr/>
        </p:nvSpPr>
        <p:spPr>
          <a:xfrm>
            <a:off x="10206880" y="3822782"/>
            <a:ext cx="1900959" cy="461665"/>
          </a:xfrm>
          <a:prstGeom prst="rect">
            <a:avLst/>
          </a:prstGeom>
          <a:noFill/>
          <a:ln>
            <a:solidFill>
              <a:srgbClr val="FFFF00"/>
            </a:solidFill>
          </a:ln>
        </p:spPr>
        <p:txBody>
          <a:bodyPr wrap="square" rtlCol="0">
            <a:spAutoFit/>
          </a:bodyPr>
          <a:lstStyle/>
          <a:p>
            <a:r>
              <a:rPr lang="en-US" altLang="zh-CN" dirty="0" err="1">
                <a:solidFill>
                  <a:srgbClr val="FFFF00"/>
                </a:solidFill>
              </a:rPr>
              <a:t>Madhyamaka</a:t>
            </a:r>
            <a:endParaRPr lang="en-US" altLang="zh-CN" dirty="0">
              <a:solidFill>
                <a:srgbClr val="FFFF00"/>
              </a:solidFill>
            </a:endParaRPr>
          </a:p>
        </p:txBody>
      </p:sp>
      <p:sp>
        <p:nvSpPr>
          <p:cNvPr id="54" name="文字方塊 53">
            <a:extLst>
              <a:ext uri="{FF2B5EF4-FFF2-40B4-BE49-F238E27FC236}">
                <a16:creationId xmlns:a16="http://schemas.microsoft.com/office/drawing/2014/main" id="{ABF885C1-273C-7489-088D-84D754B367B8}"/>
              </a:ext>
            </a:extLst>
          </p:cNvPr>
          <p:cNvSpPr txBox="1"/>
          <p:nvPr/>
        </p:nvSpPr>
        <p:spPr>
          <a:xfrm>
            <a:off x="10491707" y="4506126"/>
            <a:ext cx="1502845" cy="461665"/>
          </a:xfrm>
          <a:prstGeom prst="rect">
            <a:avLst/>
          </a:prstGeom>
          <a:noFill/>
          <a:ln>
            <a:solidFill>
              <a:srgbClr val="FFFF00"/>
            </a:solidFill>
          </a:ln>
        </p:spPr>
        <p:txBody>
          <a:bodyPr wrap="square" rtlCol="0">
            <a:spAutoFit/>
          </a:bodyPr>
          <a:lstStyle/>
          <a:p>
            <a:r>
              <a:rPr lang="en-US" altLang="zh-CN" dirty="0">
                <a:solidFill>
                  <a:srgbClr val="FFFF00"/>
                </a:solidFill>
              </a:rPr>
              <a:t>Yogacara</a:t>
            </a:r>
          </a:p>
        </p:txBody>
      </p:sp>
      <p:cxnSp>
        <p:nvCxnSpPr>
          <p:cNvPr id="57" name="直線單箭頭接點 56">
            <a:extLst>
              <a:ext uri="{FF2B5EF4-FFF2-40B4-BE49-F238E27FC236}">
                <a16:creationId xmlns:a16="http://schemas.microsoft.com/office/drawing/2014/main" id="{FDEAB471-E8DD-D23B-CBB1-68B77DB3DF1C}"/>
              </a:ext>
            </a:extLst>
          </p:cNvPr>
          <p:cNvCxnSpPr>
            <a:cxnSpLocks/>
            <a:stCxn id="42" idx="3"/>
            <a:endCxn id="61" idx="1"/>
          </p:cNvCxnSpPr>
          <p:nvPr/>
        </p:nvCxnSpPr>
        <p:spPr>
          <a:xfrm>
            <a:off x="9486251" y="5234833"/>
            <a:ext cx="295689" cy="279654"/>
          </a:xfrm>
          <a:prstGeom prst="straightConnector1">
            <a:avLst/>
          </a:prstGeom>
          <a:ln>
            <a:solidFill>
              <a:srgbClr val="FFFF00"/>
            </a:solidFill>
            <a:tailEnd type="triangle"/>
          </a:ln>
        </p:spPr>
        <p:style>
          <a:lnRef idx="1">
            <a:schemeClr val="accent1"/>
          </a:lnRef>
          <a:fillRef idx="0">
            <a:schemeClr val="accent1"/>
          </a:fillRef>
          <a:effectRef idx="0">
            <a:schemeClr val="accent1"/>
          </a:effectRef>
          <a:fontRef idx="minor">
            <a:schemeClr val="tx1"/>
          </a:fontRef>
        </p:style>
      </p:cxnSp>
      <p:sp>
        <p:nvSpPr>
          <p:cNvPr id="61" name="文字方塊 60">
            <a:extLst>
              <a:ext uri="{FF2B5EF4-FFF2-40B4-BE49-F238E27FC236}">
                <a16:creationId xmlns:a16="http://schemas.microsoft.com/office/drawing/2014/main" id="{4267406C-1D6C-EF61-9BB2-EA26E19D28B9}"/>
              </a:ext>
            </a:extLst>
          </p:cNvPr>
          <p:cNvSpPr txBox="1"/>
          <p:nvPr/>
        </p:nvSpPr>
        <p:spPr>
          <a:xfrm>
            <a:off x="9781940" y="5283654"/>
            <a:ext cx="2360077" cy="461665"/>
          </a:xfrm>
          <a:prstGeom prst="rect">
            <a:avLst/>
          </a:prstGeom>
          <a:noFill/>
          <a:ln>
            <a:solidFill>
              <a:srgbClr val="FFFF00"/>
            </a:solidFill>
          </a:ln>
        </p:spPr>
        <p:txBody>
          <a:bodyPr wrap="square" rtlCol="0">
            <a:spAutoFit/>
          </a:bodyPr>
          <a:lstStyle/>
          <a:p>
            <a:r>
              <a:rPr lang="en-US" altLang="zh-CN" dirty="0">
                <a:solidFill>
                  <a:srgbClr val="FFFF00"/>
                </a:solidFill>
              </a:rPr>
              <a:t>Tathagatagarbha</a:t>
            </a:r>
          </a:p>
        </p:txBody>
      </p:sp>
    </p:spTree>
    <p:extLst>
      <p:ext uri="{BB962C8B-B14F-4D97-AF65-F5344CB8AC3E}">
        <p14:creationId xmlns:p14="http://schemas.microsoft.com/office/powerpoint/2010/main" val="30630352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7"/>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9"/>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3"/>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15"/>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2"/>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19"/>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1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7"/>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20"/>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36"/>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3"/>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7"/>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34"/>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38"/>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35"/>
                                        </p:tgtEl>
                                        <p:attrNameLst>
                                          <p:attrName>style.visibility</p:attrName>
                                        </p:attrNameLst>
                                      </p:cBhvr>
                                      <p:to>
                                        <p:strVal val="visible"/>
                                      </p:to>
                                    </p:set>
                                  </p:childTnLst>
                                </p:cTn>
                              </p:par>
                            </p:childTnLst>
                          </p:cTn>
                        </p:par>
                      </p:childTnLst>
                    </p:cTn>
                  </p:par>
                  <p:par>
                    <p:cTn id="79" fill="hold">
                      <p:stCondLst>
                        <p:cond delay="indefinite"/>
                      </p:stCondLst>
                      <p:childTnLst>
                        <p:par>
                          <p:cTn id="80" fill="hold">
                            <p:stCondLst>
                              <p:cond delay="0"/>
                            </p:stCondLst>
                            <p:childTnLst>
                              <p:par>
                                <p:cTn id="81" presetID="1" presetClass="entr" presetSubtype="0" fill="hold" grpId="0" nodeType="clickEffect">
                                  <p:stCondLst>
                                    <p:cond delay="0"/>
                                  </p:stCondLst>
                                  <p:childTnLst>
                                    <p:set>
                                      <p:cBhvr>
                                        <p:cTn id="82" dur="1" fill="hold">
                                          <p:stCondLst>
                                            <p:cond delay="0"/>
                                          </p:stCondLst>
                                        </p:cTn>
                                        <p:tgtEl>
                                          <p:spTgt spid="39"/>
                                        </p:tgtEl>
                                        <p:attrNameLst>
                                          <p:attrName>style.visibility</p:attrName>
                                        </p:attrNameLst>
                                      </p:cBhvr>
                                      <p:to>
                                        <p:strVal val="visible"/>
                                      </p:to>
                                    </p:set>
                                  </p:childTnLst>
                                </p:cTn>
                              </p:par>
                            </p:childTnLst>
                          </p:cTn>
                        </p:par>
                      </p:childTnLst>
                    </p:cTn>
                  </p:par>
                  <p:par>
                    <p:cTn id="83" fill="hold">
                      <p:stCondLst>
                        <p:cond delay="indefinite"/>
                      </p:stCondLst>
                      <p:childTnLst>
                        <p:par>
                          <p:cTn id="84" fill="hold">
                            <p:stCondLst>
                              <p:cond delay="0"/>
                            </p:stCondLst>
                            <p:childTnLst>
                              <p:par>
                                <p:cTn id="85" presetID="1" presetClass="entr" presetSubtype="0" fill="hold" nodeType="clickEffect">
                                  <p:stCondLst>
                                    <p:cond delay="0"/>
                                  </p:stCondLst>
                                  <p:childTnLst>
                                    <p:set>
                                      <p:cBhvr>
                                        <p:cTn id="86" dur="1" fill="hold">
                                          <p:stCondLst>
                                            <p:cond delay="0"/>
                                          </p:stCondLst>
                                        </p:cTn>
                                        <p:tgtEl>
                                          <p:spTgt spid="41"/>
                                        </p:tgtEl>
                                        <p:attrNameLst>
                                          <p:attrName>style.visibility</p:attrName>
                                        </p:attrNameLst>
                                      </p:cBhvr>
                                      <p:to>
                                        <p:strVal val="visible"/>
                                      </p:to>
                                    </p:set>
                                  </p:childTnLst>
                                </p:cTn>
                              </p:par>
                              <p:par>
                                <p:cTn id="87" presetID="1" presetClass="entr" presetSubtype="0" fill="hold" nodeType="withEffect">
                                  <p:stCondLst>
                                    <p:cond delay="0"/>
                                  </p:stCondLst>
                                  <p:childTnLst>
                                    <p:set>
                                      <p:cBhvr>
                                        <p:cTn id="88" dur="1" fill="hold">
                                          <p:stCondLst>
                                            <p:cond delay="0"/>
                                          </p:stCondLst>
                                        </p:cTn>
                                        <p:tgtEl>
                                          <p:spTgt spid="40"/>
                                        </p:tgtEl>
                                        <p:attrNameLst>
                                          <p:attrName>style.visibility</p:attrName>
                                        </p:attrNameLst>
                                      </p:cBhvr>
                                      <p:to>
                                        <p:strVal val="visible"/>
                                      </p:to>
                                    </p:set>
                                  </p:childTnLst>
                                </p:cTn>
                              </p:par>
                            </p:childTnLst>
                          </p:cTn>
                        </p:par>
                      </p:childTnLst>
                    </p:cTn>
                  </p:par>
                  <p:par>
                    <p:cTn id="89" fill="hold">
                      <p:stCondLst>
                        <p:cond delay="indefinite"/>
                      </p:stCondLst>
                      <p:childTnLst>
                        <p:par>
                          <p:cTn id="90" fill="hold">
                            <p:stCondLst>
                              <p:cond delay="0"/>
                            </p:stCondLst>
                            <p:childTnLst>
                              <p:par>
                                <p:cTn id="91" presetID="1" presetClass="entr" presetSubtype="0" fill="hold" grpId="0" nodeType="clickEffect">
                                  <p:stCondLst>
                                    <p:cond delay="0"/>
                                  </p:stCondLst>
                                  <p:childTnLst>
                                    <p:set>
                                      <p:cBhvr>
                                        <p:cTn id="92" dur="1" fill="hold">
                                          <p:stCondLst>
                                            <p:cond delay="0"/>
                                          </p:stCondLst>
                                        </p:cTn>
                                        <p:tgtEl>
                                          <p:spTgt spid="42"/>
                                        </p:tgtEl>
                                        <p:attrNameLst>
                                          <p:attrName>style.visibility</p:attrName>
                                        </p:attrNameLst>
                                      </p:cBhvr>
                                      <p:to>
                                        <p:strVal val="visible"/>
                                      </p:to>
                                    </p:set>
                                  </p:childTnLst>
                                </p:cTn>
                              </p:par>
                            </p:childTnLst>
                          </p:cTn>
                        </p:par>
                      </p:childTnLst>
                    </p:cTn>
                  </p:par>
                  <p:par>
                    <p:cTn id="93" fill="hold">
                      <p:stCondLst>
                        <p:cond delay="indefinite"/>
                      </p:stCondLst>
                      <p:childTnLst>
                        <p:par>
                          <p:cTn id="94" fill="hold">
                            <p:stCondLst>
                              <p:cond delay="0"/>
                            </p:stCondLst>
                            <p:childTnLst>
                              <p:par>
                                <p:cTn id="95" presetID="1" presetClass="entr" presetSubtype="0" fill="hold" nodeType="clickEffect">
                                  <p:stCondLst>
                                    <p:cond delay="0"/>
                                  </p:stCondLst>
                                  <p:childTnLst>
                                    <p:set>
                                      <p:cBhvr>
                                        <p:cTn id="96" dur="1" fill="hold">
                                          <p:stCondLst>
                                            <p:cond delay="0"/>
                                          </p:stCondLst>
                                        </p:cTn>
                                        <p:tgtEl>
                                          <p:spTgt spid="48"/>
                                        </p:tgtEl>
                                        <p:attrNameLst>
                                          <p:attrName>style.visibility</p:attrName>
                                        </p:attrNameLst>
                                      </p:cBhvr>
                                      <p:to>
                                        <p:strVal val="visible"/>
                                      </p:to>
                                    </p:set>
                                  </p:childTnLst>
                                </p:cTn>
                              </p:par>
                            </p:childTnLst>
                          </p:cTn>
                        </p:par>
                      </p:childTnLst>
                    </p:cTn>
                  </p:par>
                  <p:par>
                    <p:cTn id="97" fill="hold">
                      <p:stCondLst>
                        <p:cond delay="indefinite"/>
                      </p:stCondLst>
                      <p:childTnLst>
                        <p:par>
                          <p:cTn id="98" fill="hold">
                            <p:stCondLst>
                              <p:cond delay="0"/>
                            </p:stCondLst>
                            <p:childTnLst>
                              <p:par>
                                <p:cTn id="99" presetID="1" presetClass="entr" presetSubtype="0" fill="hold" grpId="0" nodeType="clickEffect">
                                  <p:stCondLst>
                                    <p:cond delay="0"/>
                                  </p:stCondLst>
                                  <p:childTnLst>
                                    <p:set>
                                      <p:cBhvr>
                                        <p:cTn id="100" dur="1" fill="hold">
                                          <p:stCondLst>
                                            <p:cond delay="0"/>
                                          </p:stCondLst>
                                        </p:cTn>
                                        <p:tgtEl>
                                          <p:spTgt spid="53"/>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1" presetClass="entr" presetSubtype="0" fill="hold" nodeType="clickEffect">
                                  <p:stCondLst>
                                    <p:cond delay="0"/>
                                  </p:stCondLst>
                                  <p:childTnLst>
                                    <p:set>
                                      <p:cBhvr>
                                        <p:cTn id="104" dur="1" fill="hold">
                                          <p:stCondLst>
                                            <p:cond delay="0"/>
                                          </p:stCondLst>
                                        </p:cTn>
                                        <p:tgtEl>
                                          <p:spTgt spid="49"/>
                                        </p:tgtEl>
                                        <p:attrNameLst>
                                          <p:attrName>style.visibility</p:attrName>
                                        </p:attrNameLst>
                                      </p:cBhvr>
                                      <p:to>
                                        <p:strVal val="visible"/>
                                      </p:to>
                                    </p:set>
                                  </p:childTnLst>
                                </p:cTn>
                              </p:par>
                            </p:childTnLst>
                          </p:cTn>
                        </p:par>
                      </p:childTnLst>
                    </p:cTn>
                  </p:par>
                  <p:par>
                    <p:cTn id="105" fill="hold">
                      <p:stCondLst>
                        <p:cond delay="indefinite"/>
                      </p:stCondLst>
                      <p:childTnLst>
                        <p:par>
                          <p:cTn id="106" fill="hold">
                            <p:stCondLst>
                              <p:cond delay="0"/>
                            </p:stCondLst>
                            <p:childTnLst>
                              <p:par>
                                <p:cTn id="107" presetID="1" presetClass="entr" presetSubtype="0" fill="hold" grpId="0" nodeType="clickEffect">
                                  <p:stCondLst>
                                    <p:cond delay="0"/>
                                  </p:stCondLst>
                                  <p:childTnLst>
                                    <p:set>
                                      <p:cBhvr>
                                        <p:cTn id="108" dur="1" fill="hold">
                                          <p:stCondLst>
                                            <p:cond delay="0"/>
                                          </p:stCondLst>
                                        </p:cTn>
                                        <p:tgtEl>
                                          <p:spTgt spid="54"/>
                                        </p:tgtEl>
                                        <p:attrNameLst>
                                          <p:attrName>style.visibility</p:attrName>
                                        </p:attrNameLst>
                                      </p:cBhvr>
                                      <p:to>
                                        <p:strVal val="visible"/>
                                      </p:to>
                                    </p:set>
                                  </p:childTnLst>
                                </p:cTn>
                              </p:par>
                            </p:childTnLst>
                          </p:cTn>
                        </p:par>
                      </p:childTnLst>
                    </p:cTn>
                  </p:par>
                  <p:par>
                    <p:cTn id="109" fill="hold">
                      <p:stCondLst>
                        <p:cond delay="indefinite"/>
                      </p:stCondLst>
                      <p:childTnLst>
                        <p:par>
                          <p:cTn id="110" fill="hold">
                            <p:stCondLst>
                              <p:cond delay="0"/>
                            </p:stCondLst>
                            <p:childTnLst>
                              <p:par>
                                <p:cTn id="111" presetID="1" presetClass="entr" presetSubtype="0" fill="hold" nodeType="clickEffect">
                                  <p:stCondLst>
                                    <p:cond delay="0"/>
                                  </p:stCondLst>
                                  <p:childTnLst>
                                    <p:set>
                                      <p:cBhvr>
                                        <p:cTn id="112" dur="1" fill="hold">
                                          <p:stCondLst>
                                            <p:cond delay="0"/>
                                          </p:stCondLst>
                                        </p:cTn>
                                        <p:tgtEl>
                                          <p:spTgt spid="57"/>
                                        </p:tgtEl>
                                        <p:attrNameLst>
                                          <p:attrName>style.visibility</p:attrName>
                                        </p:attrNameLst>
                                      </p:cBhvr>
                                      <p:to>
                                        <p:strVal val="visible"/>
                                      </p:to>
                                    </p:set>
                                  </p:childTnLst>
                                </p:cTn>
                              </p:par>
                            </p:childTnLst>
                          </p:cTn>
                        </p:par>
                      </p:childTnLst>
                    </p:cTn>
                  </p:par>
                  <p:par>
                    <p:cTn id="113" fill="hold">
                      <p:stCondLst>
                        <p:cond delay="indefinite"/>
                      </p:stCondLst>
                      <p:childTnLst>
                        <p:par>
                          <p:cTn id="114" fill="hold">
                            <p:stCondLst>
                              <p:cond delay="0"/>
                            </p:stCondLst>
                            <p:childTnLst>
                              <p:par>
                                <p:cTn id="115" presetID="1" presetClass="entr" presetSubtype="0" fill="hold" grpId="0" nodeType="clickEffect">
                                  <p:stCondLst>
                                    <p:cond delay="0"/>
                                  </p:stCondLst>
                                  <p:childTnLst>
                                    <p:set>
                                      <p:cBhvr>
                                        <p:cTn id="116" dur="1" fill="hold">
                                          <p:stCondLst>
                                            <p:cond delay="0"/>
                                          </p:stCondLst>
                                        </p:cTn>
                                        <p:tgtEl>
                                          <p:spTgt spid="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P spid="12" grpId="0" animBg="1"/>
      <p:bldP spid="16" grpId="0" animBg="1"/>
      <p:bldP spid="17" grpId="0" animBg="1"/>
      <p:bldP spid="21" grpId="0" animBg="1"/>
      <p:bldP spid="22" grpId="0" animBg="1"/>
      <p:bldP spid="23" grpId="0" animBg="1"/>
      <p:bldP spid="25" grpId="0" animBg="1"/>
      <p:bldP spid="26" grpId="0" animBg="1"/>
      <p:bldP spid="33" grpId="0" animBg="1"/>
      <p:bldP spid="34" grpId="0" animBg="1"/>
      <p:bldP spid="35" grpId="0" animBg="1"/>
      <p:bldP spid="39" grpId="0" animBg="1"/>
      <p:bldP spid="42" grpId="0" animBg="1"/>
      <p:bldP spid="53" grpId="0" animBg="1"/>
      <p:bldP spid="54" grpId="0" animBg="1"/>
      <p:bldP spid="6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8" name="圖片 7">
            <a:extLst>
              <a:ext uri="{FF2B5EF4-FFF2-40B4-BE49-F238E27FC236}">
                <a16:creationId xmlns:a16="http://schemas.microsoft.com/office/drawing/2014/main" id="{5E2082C2-DB83-2160-0C21-30EC2C49997A}"/>
              </a:ext>
            </a:extLst>
          </p:cNvPr>
          <p:cNvPicPr>
            <a:picLocks noChangeAspect="1"/>
          </p:cNvPicPr>
          <p:nvPr/>
        </p:nvPicPr>
        <p:blipFill>
          <a:blip r:embed="rId3"/>
          <a:stretch>
            <a:fillRect/>
          </a:stretch>
        </p:blipFill>
        <p:spPr>
          <a:xfrm>
            <a:off x="-1" y="0"/>
            <a:ext cx="12190413" cy="1629594"/>
          </a:xfrm>
          <a:prstGeom prst="rect">
            <a:avLst/>
          </a:prstGeom>
        </p:spPr>
      </p:pic>
      <p:pic>
        <p:nvPicPr>
          <p:cNvPr id="12" name="圖片 11">
            <a:extLst>
              <a:ext uri="{FF2B5EF4-FFF2-40B4-BE49-F238E27FC236}">
                <a16:creationId xmlns:a16="http://schemas.microsoft.com/office/drawing/2014/main" id="{189337AC-3A99-A0AF-FAF0-7C4B6FACD2AD}"/>
              </a:ext>
            </a:extLst>
          </p:cNvPr>
          <p:cNvPicPr>
            <a:picLocks noChangeAspect="1"/>
          </p:cNvPicPr>
          <p:nvPr/>
        </p:nvPicPr>
        <p:blipFill>
          <a:blip r:embed="rId4"/>
          <a:stretch>
            <a:fillRect/>
          </a:stretch>
        </p:blipFill>
        <p:spPr>
          <a:xfrm>
            <a:off x="-12541" y="1650360"/>
            <a:ext cx="12097344" cy="5102476"/>
          </a:xfrm>
          <a:prstGeom prst="rect">
            <a:avLst/>
          </a:prstGeom>
        </p:spPr>
      </p:pic>
      <p:sp>
        <p:nvSpPr>
          <p:cNvPr id="13" name="矩形 12">
            <a:extLst>
              <a:ext uri="{FF2B5EF4-FFF2-40B4-BE49-F238E27FC236}">
                <a16:creationId xmlns:a16="http://schemas.microsoft.com/office/drawing/2014/main" id="{115726DF-6871-9414-43C5-9EDDBD94079C}"/>
              </a:ext>
            </a:extLst>
          </p:cNvPr>
          <p:cNvSpPr/>
          <p:nvPr/>
        </p:nvSpPr>
        <p:spPr>
          <a:xfrm>
            <a:off x="1270670" y="6094090"/>
            <a:ext cx="1296144" cy="216024"/>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5" name="直線單箭頭接點 14">
            <a:extLst>
              <a:ext uri="{FF2B5EF4-FFF2-40B4-BE49-F238E27FC236}">
                <a16:creationId xmlns:a16="http://schemas.microsoft.com/office/drawing/2014/main" id="{ED0FA89A-1838-47E4-B02C-1F5A6656D55E}"/>
              </a:ext>
            </a:extLst>
          </p:cNvPr>
          <p:cNvCxnSpPr>
            <a:cxnSpLocks/>
          </p:cNvCxnSpPr>
          <p:nvPr/>
        </p:nvCxnSpPr>
        <p:spPr>
          <a:xfrm flipV="1">
            <a:off x="2494806" y="837506"/>
            <a:ext cx="2394266" cy="5206853"/>
          </a:xfrm>
          <a:prstGeom prst="straightConnector1">
            <a:avLst/>
          </a:prstGeom>
          <a:ln w="25400">
            <a:solidFill>
              <a:schemeClr val="accent6"/>
            </a:solidFill>
            <a:tailEnd type="triangle"/>
          </a:ln>
        </p:spPr>
        <p:style>
          <a:lnRef idx="1">
            <a:schemeClr val="accent1"/>
          </a:lnRef>
          <a:fillRef idx="0">
            <a:schemeClr val="accent1"/>
          </a:fillRef>
          <a:effectRef idx="0">
            <a:schemeClr val="accent1"/>
          </a:effectRef>
          <a:fontRef idx="minor">
            <a:schemeClr val="tx1"/>
          </a:fontRef>
        </p:style>
      </p:cxnSp>
      <p:sp>
        <p:nvSpPr>
          <p:cNvPr id="16" name="矩形 15">
            <a:extLst>
              <a:ext uri="{FF2B5EF4-FFF2-40B4-BE49-F238E27FC236}">
                <a16:creationId xmlns:a16="http://schemas.microsoft.com/office/drawing/2014/main" id="{E11CA6A7-0B10-509C-5C98-B0476BA4D6C0}"/>
              </a:ext>
            </a:extLst>
          </p:cNvPr>
          <p:cNvSpPr/>
          <p:nvPr/>
        </p:nvSpPr>
        <p:spPr>
          <a:xfrm>
            <a:off x="4295006" y="6022082"/>
            <a:ext cx="1674186" cy="360040"/>
          </a:xfrm>
          <a:prstGeom prst="rect">
            <a:avLst/>
          </a:prstGeom>
          <a:no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cxnSp>
        <p:nvCxnSpPr>
          <p:cNvPr id="17" name="直線單箭頭接點 16">
            <a:extLst>
              <a:ext uri="{FF2B5EF4-FFF2-40B4-BE49-F238E27FC236}">
                <a16:creationId xmlns:a16="http://schemas.microsoft.com/office/drawing/2014/main" id="{E9111485-8336-D5D8-111B-62976FD762CE}"/>
              </a:ext>
            </a:extLst>
          </p:cNvPr>
          <p:cNvCxnSpPr>
            <a:cxnSpLocks/>
          </p:cNvCxnSpPr>
          <p:nvPr/>
        </p:nvCxnSpPr>
        <p:spPr>
          <a:xfrm flipV="1">
            <a:off x="5159102" y="887237"/>
            <a:ext cx="288032" cy="5134845"/>
          </a:xfrm>
          <a:prstGeom prst="straightConnector1">
            <a:avLst/>
          </a:prstGeom>
          <a:ln w="254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直線接點 24">
            <a:extLst>
              <a:ext uri="{FF2B5EF4-FFF2-40B4-BE49-F238E27FC236}">
                <a16:creationId xmlns:a16="http://schemas.microsoft.com/office/drawing/2014/main" id="{35FF7F0D-0E97-EE94-8B81-40C99C228A6D}"/>
              </a:ext>
            </a:extLst>
          </p:cNvPr>
          <p:cNvCxnSpPr/>
          <p:nvPr/>
        </p:nvCxnSpPr>
        <p:spPr>
          <a:xfrm flipV="1">
            <a:off x="5447134" y="3285778"/>
            <a:ext cx="4248472" cy="504056"/>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文字方塊 1">
            <a:extLst>
              <a:ext uri="{FF2B5EF4-FFF2-40B4-BE49-F238E27FC236}">
                <a16:creationId xmlns:a16="http://schemas.microsoft.com/office/drawing/2014/main" id="{9D2A7AF3-06D8-1859-71DC-18AEBBE2B95B}"/>
              </a:ext>
            </a:extLst>
          </p:cNvPr>
          <p:cNvSpPr txBox="1"/>
          <p:nvPr/>
        </p:nvSpPr>
        <p:spPr>
          <a:xfrm>
            <a:off x="5474846" y="4293890"/>
            <a:ext cx="4248472" cy="461665"/>
          </a:xfrm>
          <a:prstGeom prst="rect">
            <a:avLst/>
          </a:prstGeom>
          <a:noFill/>
          <a:ln>
            <a:solidFill>
              <a:srgbClr val="FFFF00"/>
            </a:solidFill>
          </a:ln>
        </p:spPr>
        <p:txBody>
          <a:bodyPr wrap="square" rtlCol="0">
            <a:spAutoFit/>
          </a:bodyPr>
          <a:lstStyle/>
          <a:p>
            <a:r>
              <a:rPr lang="en-US" altLang="zh-CN" b="1" dirty="0">
                <a:solidFill>
                  <a:schemeClr val="accent6"/>
                </a:solidFill>
              </a:rPr>
              <a:t>(Perfection of Wisdom Sutras)</a:t>
            </a:r>
          </a:p>
        </p:txBody>
      </p:sp>
    </p:spTree>
    <p:extLst>
      <p:ext uri="{BB962C8B-B14F-4D97-AF65-F5344CB8AC3E}">
        <p14:creationId xmlns:p14="http://schemas.microsoft.com/office/powerpoint/2010/main" val="10077670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6" grpId="0" animBg="1"/>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1F598EA-30CE-B866-160E-7C05E124AFF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latin typeface="Times New Roman" panose="02020603050405020304" pitchFamily="18" charset="0"/>
                <a:cs typeface="Times New Roman" panose="02020603050405020304" pitchFamily="18" charset="0"/>
              </a:rPr>
              <a:t>The Absence of Self in Mahayana Philosophy</a:t>
            </a:r>
            <a:endParaRPr lang="zh-TW" altLang="en-US" dirty="0">
              <a:latin typeface="Times New Roman" panose="02020603050405020304" pitchFamily="18" charset="0"/>
              <a:cs typeface="Times New Roman" panose="02020603050405020304" pitchFamily="18" charset="0"/>
            </a:endParaRPr>
          </a:p>
        </p:txBody>
      </p:sp>
      <p:sp>
        <p:nvSpPr>
          <p:cNvPr id="6" name="文字方塊 5">
            <a:extLst>
              <a:ext uri="{FF2B5EF4-FFF2-40B4-BE49-F238E27FC236}">
                <a16:creationId xmlns:a16="http://schemas.microsoft.com/office/drawing/2014/main" id="{C9BA2AA5-11DE-4B68-0A70-4E933E38B91A}"/>
              </a:ext>
            </a:extLst>
          </p:cNvPr>
          <p:cNvSpPr txBox="1"/>
          <p:nvPr/>
        </p:nvSpPr>
        <p:spPr>
          <a:xfrm>
            <a:off x="478582" y="2340244"/>
            <a:ext cx="11521280" cy="5129546"/>
          </a:xfrm>
          <a:prstGeom prst="rect">
            <a:avLst/>
          </a:prstGeom>
          <a:noFill/>
        </p:spPr>
        <p:txBody>
          <a:bodyPr wrap="square" rtlCol="0">
            <a:spAutoFit/>
          </a:bodyPr>
          <a:lstStyle/>
          <a:p>
            <a:pPr>
              <a:lnSpc>
                <a:spcPct val="150000"/>
              </a:lnSpc>
            </a:pPr>
            <a:r>
              <a:rPr lang="en-US" altLang="zh-CN" sz="2600" dirty="0" err="1">
                <a:solidFill>
                  <a:schemeClr val="bg1"/>
                </a:solidFill>
                <a:latin typeface="Times New Roman" panose="02020603050405020304" pitchFamily="18" charset="0"/>
                <a:cs typeface="Times New Roman" panose="02020603050405020304" pitchFamily="18" charset="0"/>
              </a:rPr>
              <a:t>Madhyamaka</a:t>
            </a:r>
            <a:r>
              <a:rPr lang="en-US" altLang="zh-CN" sz="2600" dirty="0">
                <a:solidFill>
                  <a:schemeClr val="bg1"/>
                </a:solidFill>
                <a:latin typeface="Times New Roman" panose="02020603050405020304" pitchFamily="18" charset="0"/>
                <a:cs typeface="Times New Roman" panose="02020603050405020304" pitchFamily="18" charset="0"/>
              </a:rPr>
              <a:t> (“middle way”</a:t>
            </a:r>
            <a:r>
              <a:rPr lang="en-US" altLang="zh-TW" sz="2600" dirty="0">
                <a:solidFill>
                  <a:schemeClr val="bg1"/>
                </a:solidFill>
                <a:latin typeface="Times New Roman" panose="02020603050405020304" pitchFamily="18" charset="0"/>
                <a:cs typeface="Times New Roman" panose="02020603050405020304" pitchFamily="18" charset="0"/>
              </a:rPr>
              <a:t>) </a:t>
            </a:r>
            <a:r>
              <a:rPr lang="en-US" altLang="zh-CN" sz="2600" dirty="0">
                <a:solidFill>
                  <a:schemeClr val="bg1"/>
                </a:solidFill>
                <a:latin typeface="Times New Roman" panose="02020603050405020304" pitchFamily="18" charset="0"/>
                <a:cs typeface="Times New Roman" panose="02020603050405020304" pitchFamily="18" charset="0"/>
              </a:rPr>
              <a:t>also known as </a:t>
            </a:r>
            <a:r>
              <a:rPr lang="en-US" altLang="zh-CN" sz="2600" dirty="0" err="1">
                <a:solidFill>
                  <a:schemeClr val="bg1"/>
                </a:solidFill>
                <a:latin typeface="Times New Roman" panose="02020603050405020304" pitchFamily="18" charset="0"/>
                <a:cs typeface="Times New Roman" panose="02020603050405020304" pitchFamily="18" charset="0"/>
              </a:rPr>
              <a:t>śūnyavāda</a:t>
            </a:r>
            <a:endParaRPr lang="en-US" altLang="zh-CN" sz="2600" dirty="0">
              <a:solidFill>
                <a:schemeClr val="bg1"/>
              </a:solidFill>
              <a:latin typeface="Times New Roman" panose="02020603050405020304" pitchFamily="18" charset="0"/>
              <a:cs typeface="Times New Roman" panose="02020603050405020304" pitchFamily="18" charset="0"/>
            </a:endParaRPr>
          </a:p>
          <a:p>
            <a:pPr>
              <a:lnSpc>
                <a:spcPct val="150000"/>
              </a:lnSpc>
            </a:pPr>
            <a:r>
              <a:rPr lang="en-US" altLang="zh-CN" sz="2600" dirty="0">
                <a:solidFill>
                  <a:schemeClr val="bg1"/>
                </a:solidFill>
                <a:latin typeface="Times New Roman" panose="02020603050405020304" pitchFamily="18" charset="0"/>
                <a:cs typeface="Times New Roman" panose="02020603050405020304" pitchFamily="18" charset="0"/>
              </a:rPr>
              <a:t> (the emptiness doctrine) refers to a tradition of Buddhist </a:t>
            </a:r>
          </a:p>
          <a:p>
            <a:pPr>
              <a:lnSpc>
                <a:spcPct val="150000"/>
              </a:lnSpc>
            </a:pPr>
            <a:r>
              <a:rPr lang="en-US" altLang="zh-CN" sz="2600" dirty="0">
                <a:solidFill>
                  <a:schemeClr val="bg1"/>
                </a:solidFill>
                <a:latin typeface="Times New Roman" panose="02020603050405020304" pitchFamily="18" charset="0"/>
                <a:cs typeface="Times New Roman" panose="02020603050405020304" pitchFamily="18" charset="0"/>
              </a:rPr>
              <a:t>philosophy and practice founded by the Indian philosopher </a:t>
            </a:r>
            <a:r>
              <a:rPr lang="en-US" altLang="zh-CN" sz="2600" dirty="0" err="1">
                <a:solidFill>
                  <a:schemeClr val="bg1"/>
                </a:solidFill>
                <a:latin typeface="Times New Roman" panose="02020603050405020304" pitchFamily="18" charset="0"/>
                <a:cs typeface="Times New Roman" panose="02020603050405020304" pitchFamily="18" charset="0"/>
              </a:rPr>
              <a:t>Nāgārjuna</a:t>
            </a:r>
            <a:r>
              <a:rPr lang="en-US" altLang="zh-CN" sz="2600" dirty="0">
                <a:solidFill>
                  <a:schemeClr val="bg1"/>
                </a:solidFill>
                <a:latin typeface="Times New Roman" panose="02020603050405020304" pitchFamily="18" charset="0"/>
                <a:cs typeface="Times New Roman" panose="02020603050405020304" pitchFamily="18" charset="0"/>
              </a:rPr>
              <a:t> (c. 150 – c. 250 CE). His </a:t>
            </a:r>
            <a:r>
              <a:rPr lang="en-US" altLang="zh-CN" sz="2600" i="1" dirty="0" err="1">
                <a:solidFill>
                  <a:schemeClr val="bg1"/>
                </a:solidFill>
                <a:latin typeface="Times New Roman" panose="02020603050405020304" pitchFamily="18" charset="0"/>
                <a:cs typeface="Times New Roman" panose="02020603050405020304" pitchFamily="18" charset="0"/>
              </a:rPr>
              <a:t>Mūlamadhyamakakārikā</a:t>
            </a:r>
            <a:r>
              <a:rPr lang="en-US" altLang="zh-CN" sz="2600" dirty="0">
                <a:solidFill>
                  <a:schemeClr val="bg1"/>
                </a:solidFill>
                <a:latin typeface="Times New Roman" panose="02020603050405020304" pitchFamily="18" charset="0"/>
                <a:cs typeface="Times New Roman" panose="02020603050405020304" pitchFamily="18" charset="0"/>
              </a:rPr>
              <a:t> (Root Verses on </a:t>
            </a:r>
            <a:r>
              <a:rPr lang="en-US" altLang="zh-CN" sz="2600" dirty="0" err="1">
                <a:solidFill>
                  <a:schemeClr val="bg1"/>
                </a:solidFill>
                <a:latin typeface="Times New Roman" panose="02020603050405020304" pitchFamily="18" charset="0"/>
                <a:cs typeface="Times New Roman" panose="02020603050405020304" pitchFamily="18" charset="0"/>
              </a:rPr>
              <a:t>Madhyamaka</a:t>
            </a:r>
            <a:r>
              <a:rPr lang="en-US" altLang="zh-CN" sz="2600" dirty="0">
                <a:solidFill>
                  <a:schemeClr val="bg1"/>
                </a:solidFill>
                <a:latin typeface="Times New Roman" panose="02020603050405020304" pitchFamily="18" charset="0"/>
                <a:cs typeface="Times New Roman" panose="02020603050405020304" pitchFamily="18" charset="0"/>
              </a:rPr>
              <a:t>, MMK) is the most important text on the </a:t>
            </a:r>
            <a:r>
              <a:rPr lang="en-US" altLang="zh-CN" sz="2600" dirty="0" err="1">
                <a:solidFill>
                  <a:schemeClr val="bg1"/>
                </a:solidFill>
                <a:latin typeface="Times New Roman" panose="02020603050405020304" pitchFamily="18" charset="0"/>
                <a:cs typeface="Times New Roman" panose="02020603050405020304" pitchFamily="18" charset="0"/>
              </a:rPr>
              <a:t>madhyamaka</a:t>
            </a:r>
            <a:r>
              <a:rPr lang="en-US" altLang="zh-CN" sz="2600" dirty="0">
                <a:solidFill>
                  <a:schemeClr val="bg1"/>
                </a:solidFill>
                <a:latin typeface="Times New Roman" panose="02020603050405020304" pitchFamily="18" charset="0"/>
                <a:cs typeface="Times New Roman" panose="02020603050405020304" pitchFamily="18" charset="0"/>
              </a:rPr>
              <a:t> philosophy of emptiness. The MMK inspired a large number of commentaries in Sanskrit, Chinese, Tibetan, Korean and Japanese and continues to be studied today.</a:t>
            </a:r>
          </a:p>
          <a:p>
            <a:pPr>
              <a:lnSpc>
                <a:spcPct val="150000"/>
              </a:lnSpc>
              <a:spcBef>
                <a:spcPts val="2400"/>
              </a:spcBef>
            </a:pPr>
            <a:endParaRPr lang="zh-TW" altLang="en-US" sz="2600" dirty="0">
              <a:solidFill>
                <a:schemeClr val="bg1"/>
              </a:solidFill>
              <a:latin typeface="Times New Roman" panose="02020603050405020304" pitchFamily="18" charset="0"/>
              <a:cs typeface="Times New Roman" panose="02020603050405020304" pitchFamily="18" charset="0"/>
            </a:endParaRPr>
          </a:p>
        </p:txBody>
      </p:sp>
      <p:sp>
        <p:nvSpPr>
          <p:cNvPr id="7" name="文字方塊 6">
            <a:extLst>
              <a:ext uri="{FF2B5EF4-FFF2-40B4-BE49-F238E27FC236}">
                <a16:creationId xmlns:a16="http://schemas.microsoft.com/office/drawing/2014/main" id="{BCD3E082-B930-134E-58AB-332A47D344A7}"/>
              </a:ext>
            </a:extLst>
          </p:cNvPr>
          <p:cNvSpPr txBox="1"/>
          <p:nvPr/>
        </p:nvSpPr>
        <p:spPr>
          <a:xfrm>
            <a:off x="622598" y="1629594"/>
            <a:ext cx="2707534" cy="523220"/>
          </a:xfrm>
          <a:prstGeom prst="rect">
            <a:avLst/>
          </a:prstGeom>
          <a:noFill/>
          <a:ln>
            <a:solidFill>
              <a:schemeClr val="bg1"/>
            </a:solidFill>
          </a:ln>
        </p:spPr>
        <p:txBody>
          <a:bodyPr wrap="square" rtlCol="0">
            <a:spAutoFit/>
          </a:bodyPr>
          <a:lstStyle/>
          <a:p>
            <a:r>
              <a:rPr lang="en-US" altLang="zh-CN" sz="2800" b="1" dirty="0">
                <a:solidFill>
                  <a:schemeClr val="bg1"/>
                </a:solidFill>
                <a:latin typeface="Times New Roman" panose="02020603050405020304" pitchFamily="18" charset="0"/>
                <a:cs typeface="Times New Roman" panose="02020603050405020304" pitchFamily="18" charset="0"/>
              </a:rPr>
              <a:t>1. </a:t>
            </a:r>
            <a:r>
              <a:rPr lang="en-US" altLang="zh-CN" sz="2800" b="1" dirty="0" err="1">
                <a:solidFill>
                  <a:schemeClr val="bg1"/>
                </a:solidFill>
                <a:latin typeface="Times New Roman" panose="02020603050405020304" pitchFamily="18" charset="0"/>
                <a:cs typeface="Times New Roman" panose="02020603050405020304" pitchFamily="18" charset="0"/>
              </a:rPr>
              <a:t>Madhyamaka</a:t>
            </a:r>
            <a:endParaRPr lang="en-US" altLang="zh-CN" sz="2800" b="1" dirty="0">
              <a:solidFill>
                <a:schemeClr val="bg1"/>
              </a:solidFill>
              <a:latin typeface="Times New Roman" panose="02020603050405020304" pitchFamily="18" charset="0"/>
              <a:cs typeface="Times New Roman" panose="02020603050405020304" pitchFamily="18" charset="0"/>
            </a:endParaRPr>
          </a:p>
        </p:txBody>
      </p:sp>
      <p:pic>
        <p:nvPicPr>
          <p:cNvPr id="9" name="圖片 8">
            <a:extLst>
              <a:ext uri="{FF2B5EF4-FFF2-40B4-BE49-F238E27FC236}">
                <a16:creationId xmlns:a16="http://schemas.microsoft.com/office/drawing/2014/main" id="{5DD51F45-B9EC-8C96-37DB-B73CFA79AF0A}"/>
              </a:ext>
            </a:extLst>
          </p:cNvPr>
          <p:cNvPicPr>
            <a:picLocks noChangeAspect="1"/>
          </p:cNvPicPr>
          <p:nvPr/>
        </p:nvPicPr>
        <p:blipFill>
          <a:blip r:embed="rId3"/>
          <a:stretch>
            <a:fillRect/>
          </a:stretch>
        </p:blipFill>
        <p:spPr>
          <a:xfrm>
            <a:off x="8543478" y="0"/>
            <a:ext cx="2733675" cy="3562350"/>
          </a:xfrm>
          <a:prstGeom prst="rect">
            <a:avLst/>
          </a:prstGeom>
        </p:spPr>
      </p:pic>
    </p:spTree>
    <p:extLst>
      <p:ext uri="{BB962C8B-B14F-4D97-AF65-F5344CB8AC3E}">
        <p14:creationId xmlns:p14="http://schemas.microsoft.com/office/powerpoint/2010/main" val="16563789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49CD2B8-D1CB-FF71-0CD9-865401AF8A93}"/>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latin typeface="Times New Roman" panose="02020603050405020304" pitchFamily="18" charset="0"/>
                <a:cs typeface="Times New Roman" panose="02020603050405020304" pitchFamily="18" charset="0"/>
              </a:rPr>
              <a:t>The Absence of Self in Mahayana Philosophy</a:t>
            </a:r>
            <a:endParaRPr lang="zh-TW" altLang="en-US" dirty="0">
              <a:latin typeface="Times New Roman" panose="02020603050405020304" pitchFamily="18" charset="0"/>
              <a:cs typeface="Times New Roman" panose="02020603050405020304" pitchFamily="18" charset="0"/>
            </a:endParaRPr>
          </a:p>
        </p:txBody>
      </p:sp>
      <p:sp>
        <p:nvSpPr>
          <p:cNvPr id="5" name="文字方塊 4">
            <a:extLst>
              <a:ext uri="{FF2B5EF4-FFF2-40B4-BE49-F238E27FC236}">
                <a16:creationId xmlns:a16="http://schemas.microsoft.com/office/drawing/2014/main" id="{936397D9-4FAB-4FA8-9E6C-B54031CB23E6}"/>
              </a:ext>
            </a:extLst>
          </p:cNvPr>
          <p:cNvSpPr txBox="1"/>
          <p:nvPr/>
        </p:nvSpPr>
        <p:spPr>
          <a:xfrm>
            <a:off x="478582" y="2133650"/>
            <a:ext cx="11233248" cy="3021276"/>
          </a:xfrm>
          <a:prstGeom prst="rect">
            <a:avLst/>
          </a:prstGeom>
          <a:noFill/>
        </p:spPr>
        <p:txBody>
          <a:bodyPr wrap="square" rtlCol="0">
            <a:spAutoFit/>
          </a:bodyPr>
          <a:lstStyle/>
          <a:p>
            <a:pPr>
              <a:lnSpc>
                <a:spcPct val="150000"/>
              </a:lnSpc>
            </a:pPr>
            <a:r>
              <a:rPr lang="en-US" altLang="zh-CN" sz="2600" dirty="0">
                <a:solidFill>
                  <a:schemeClr val="bg1"/>
                </a:solidFill>
                <a:latin typeface="Times New Roman" panose="02020603050405020304" pitchFamily="18" charset="0"/>
                <a:cs typeface="Times New Roman" panose="02020603050405020304" pitchFamily="18" charset="0"/>
              </a:rPr>
              <a:t>Since the 4th century CE onwards, </a:t>
            </a:r>
            <a:r>
              <a:rPr lang="en-US" altLang="zh-CN" sz="2600" dirty="0" err="1">
                <a:solidFill>
                  <a:schemeClr val="bg1"/>
                </a:solidFill>
                <a:latin typeface="Times New Roman" panose="02020603050405020304" pitchFamily="18" charset="0"/>
                <a:cs typeface="Times New Roman" panose="02020603050405020304" pitchFamily="18" charset="0"/>
              </a:rPr>
              <a:t>Mādhyamaka</a:t>
            </a:r>
            <a:r>
              <a:rPr lang="en-US" altLang="zh-CN" sz="2600" dirty="0">
                <a:solidFill>
                  <a:schemeClr val="bg1"/>
                </a:solidFill>
                <a:latin typeface="Times New Roman" panose="02020603050405020304" pitchFamily="18" charset="0"/>
                <a:cs typeface="Times New Roman" panose="02020603050405020304" pitchFamily="18" charset="0"/>
              </a:rPr>
              <a:t> philosophy had a major influence on the subsequent development of the </a:t>
            </a:r>
            <a:r>
              <a:rPr lang="en-US" altLang="zh-CN" sz="2600" dirty="0" err="1">
                <a:solidFill>
                  <a:schemeClr val="bg1"/>
                </a:solidFill>
                <a:latin typeface="Times New Roman" panose="02020603050405020304" pitchFamily="18" charset="0"/>
                <a:cs typeface="Times New Roman" panose="02020603050405020304" pitchFamily="18" charset="0"/>
              </a:rPr>
              <a:t>Mahāyāna</a:t>
            </a:r>
            <a:r>
              <a:rPr lang="en-US" altLang="zh-CN" sz="2600" dirty="0">
                <a:solidFill>
                  <a:schemeClr val="bg1"/>
                </a:solidFill>
                <a:latin typeface="Times New Roman" panose="02020603050405020304" pitchFamily="18" charset="0"/>
                <a:cs typeface="Times New Roman" panose="02020603050405020304" pitchFamily="18" charset="0"/>
              </a:rPr>
              <a:t> Buddhist tradition, especially following the spread of Buddhism throughout Asia. It is the dominant interpretation of Buddhist philosophy in Tibetan Buddhism and has also been influential in East Asian Buddhist thought.</a:t>
            </a:r>
            <a:endParaRPr lang="zh-TW" altLang="en-US" sz="2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6355465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8BE8824-CD5A-923B-9ECB-F9C4BF403FE2}"/>
              </a:ext>
            </a:extLst>
          </p:cNvPr>
          <p:cNvSpPr/>
          <p:nvPr/>
        </p:nvSpPr>
        <p:spPr>
          <a:xfrm>
            <a:off x="203661" y="189434"/>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10" name="文字方塊 9">
            <a:extLst>
              <a:ext uri="{FF2B5EF4-FFF2-40B4-BE49-F238E27FC236}">
                <a16:creationId xmlns:a16="http://schemas.microsoft.com/office/drawing/2014/main" id="{FEA5A943-2429-492B-CB28-E96FC5EF1D55}"/>
              </a:ext>
            </a:extLst>
          </p:cNvPr>
          <p:cNvSpPr txBox="1"/>
          <p:nvPr/>
        </p:nvSpPr>
        <p:spPr>
          <a:xfrm>
            <a:off x="694606" y="1269554"/>
            <a:ext cx="10801200" cy="3429272"/>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According to the classical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thinkers, all phenomena (dharmas) are empty (</a:t>
            </a:r>
            <a:r>
              <a:rPr lang="en-US" altLang="zh-TW" sz="2600" dirty="0" err="1">
                <a:solidFill>
                  <a:schemeClr val="bg1"/>
                </a:solidFill>
                <a:latin typeface="Times New Roman" panose="02020603050405020304" pitchFamily="18" charset="0"/>
              </a:rPr>
              <a:t>śūnya</a:t>
            </a:r>
            <a:r>
              <a:rPr lang="en-US" altLang="zh-TW" sz="2600" dirty="0">
                <a:solidFill>
                  <a:schemeClr val="bg1"/>
                </a:solidFill>
                <a:latin typeface="Times New Roman" panose="02020603050405020304" pitchFamily="18" charset="0"/>
              </a:rPr>
              <a:t>) of "nature," a "substance" or "essence" (</a:t>
            </a:r>
            <a:r>
              <a:rPr lang="en-US" altLang="zh-TW" sz="2600" dirty="0" err="1">
                <a:solidFill>
                  <a:schemeClr val="bg1"/>
                </a:solidFill>
                <a:latin typeface="Times New Roman" panose="02020603050405020304" pitchFamily="18" charset="0"/>
              </a:rPr>
              <a:t>svabhāva</a:t>
            </a:r>
            <a:r>
              <a:rPr lang="en-US" altLang="zh-TW" sz="2600" dirty="0">
                <a:solidFill>
                  <a:schemeClr val="bg1"/>
                </a:solidFill>
                <a:latin typeface="Times New Roman" panose="02020603050405020304" pitchFamily="18" charset="0"/>
              </a:rPr>
              <a:t>) which gives them "solid and independent existence," because they are dependently co-arisen. But this "emptiness" itself is also "empty": it does not have an existence on its own, nor does it refer to a transcendental reality beyond or above phenomenal reality.</a:t>
            </a:r>
            <a:endParaRPr lang="en-US" altLang="zh-CN" sz="2600" dirty="0">
              <a:solidFill>
                <a:schemeClr val="bg1"/>
              </a:solidFill>
            </a:endParaRPr>
          </a:p>
        </p:txBody>
      </p:sp>
      <p:sp>
        <p:nvSpPr>
          <p:cNvPr id="2" name="文字方塊 1">
            <a:extLst>
              <a:ext uri="{FF2B5EF4-FFF2-40B4-BE49-F238E27FC236}">
                <a16:creationId xmlns:a16="http://schemas.microsoft.com/office/drawing/2014/main" id="{BD95BD22-7D0F-EC57-6541-7DE261219D0F}"/>
              </a:ext>
            </a:extLst>
          </p:cNvPr>
          <p:cNvSpPr txBox="1"/>
          <p:nvPr/>
        </p:nvSpPr>
        <p:spPr>
          <a:xfrm>
            <a:off x="3790950" y="4437906"/>
            <a:ext cx="6480720" cy="2094099"/>
          </a:xfrm>
          <a:prstGeom prst="rect">
            <a:avLst/>
          </a:prstGeom>
          <a:noFill/>
        </p:spPr>
        <p:txBody>
          <a:bodyPr wrap="square" rtlCol="0">
            <a:spAutoFit/>
          </a:bodyPr>
          <a:lstStyle/>
          <a:p>
            <a:pPr>
              <a:lnSpc>
                <a:spcPts val="4000"/>
              </a:lnSpc>
            </a:pPr>
            <a:r>
              <a:rPr lang="en-US" altLang="zh-TW" sz="2600" dirty="0">
                <a:solidFill>
                  <a:srgbClr val="FFFF00"/>
                </a:solidFill>
                <a:latin typeface="Times New Roman" panose="02020603050405020304" pitchFamily="18" charset="0"/>
              </a:rPr>
              <a:t>“Whatever is dependently co-arisen</a:t>
            </a:r>
          </a:p>
          <a:p>
            <a:pPr>
              <a:lnSpc>
                <a:spcPts val="4000"/>
              </a:lnSpc>
            </a:pPr>
            <a:r>
              <a:rPr lang="en-US" altLang="zh-TW" sz="2600" dirty="0">
                <a:solidFill>
                  <a:srgbClr val="FFFF00"/>
                </a:solidFill>
                <a:latin typeface="Times New Roman" panose="02020603050405020304" pitchFamily="18" charset="0"/>
              </a:rPr>
              <a:t>That is explained to be emptiness.</a:t>
            </a:r>
          </a:p>
          <a:p>
            <a:pPr>
              <a:lnSpc>
                <a:spcPts val="4000"/>
              </a:lnSpc>
            </a:pPr>
            <a:r>
              <a:rPr lang="en-US" altLang="zh-TW" sz="2600" dirty="0">
                <a:solidFill>
                  <a:srgbClr val="FFFF00"/>
                </a:solidFill>
                <a:latin typeface="Times New Roman" panose="02020603050405020304" pitchFamily="18" charset="0"/>
              </a:rPr>
              <a:t>That, being a dependent designation</a:t>
            </a:r>
          </a:p>
          <a:p>
            <a:pPr>
              <a:lnSpc>
                <a:spcPts val="4000"/>
              </a:lnSpc>
            </a:pPr>
            <a:r>
              <a:rPr lang="en-US" altLang="zh-TW" sz="2600" dirty="0">
                <a:solidFill>
                  <a:srgbClr val="FFFF00"/>
                </a:solidFill>
                <a:latin typeface="Times New Roman" panose="02020603050405020304" pitchFamily="18" charset="0"/>
              </a:rPr>
              <a:t>Is itself the middle way.” (MMK 24.18)</a:t>
            </a:r>
            <a:endParaRPr lang="en-US" altLang="zh-TW" sz="2600" i="1" dirty="0">
              <a:solidFill>
                <a:srgbClr val="FFFF00"/>
              </a:solidFill>
              <a:latin typeface="Times New Roman" panose="02020603050405020304" pitchFamily="18" charset="0"/>
            </a:endParaRPr>
          </a:p>
        </p:txBody>
      </p:sp>
    </p:spTree>
    <p:extLst>
      <p:ext uri="{BB962C8B-B14F-4D97-AF65-F5344CB8AC3E}">
        <p14:creationId xmlns:p14="http://schemas.microsoft.com/office/powerpoint/2010/main" val="19235745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ADB14BB-576E-2FAD-3DF9-58A9827FA21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B085A59C-D67F-1B65-2FBF-DA283C615083}"/>
              </a:ext>
            </a:extLst>
          </p:cNvPr>
          <p:cNvSpPr txBox="1"/>
          <p:nvPr/>
        </p:nvSpPr>
        <p:spPr>
          <a:xfrm>
            <a:off x="766614" y="2493690"/>
            <a:ext cx="10945216" cy="342093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Central to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philosophy is </a:t>
            </a:r>
            <a:r>
              <a:rPr lang="en-US" altLang="zh-TW" sz="2800" dirty="0" err="1">
                <a:solidFill>
                  <a:schemeClr val="bg1"/>
                </a:solidFill>
                <a:latin typeface="Times New Roman" panose="02020603050405020304" pitchFamily="18" charset="0"/>
              </a:rPr>
              <a:t>śūnyatā</a:t>
            </a:r>
            <a:r>
              <a:rPr lang="en-US" altLang="zh-TW" sz="2800" dirty="0">
                <a:solidFill>
                  <a:schemeClr val="bg1"/>
                </a:solidFill>
                <a:latin typeface="Times New Roman" panose="02020603050405020304" pitchFamily="18" charset="0"/>
              </a:rPr>
              <a:t>, "emptiness", and this refers to the central idea that dharmas (</a:t>
            </a:r>
            <a:r>
              <a:rPr lang="en-US" altLang="zh-TW" sz="2800" dirty="0">
                <a:solidFill>
                  <a:schemeClr val="bg1"/>
                </a:solidFill>
                <a:latin typeface="Times New Roman" panose="02020603050405020304" pitchFamily="18" charset="0"/>
                <a:cs typeface="Times New Roman" panose="02020603050405020304" pitchFamily="18" charset="0"/>
              </a:rPr>
              <a:t>phenomena</a:t>
            </a:r>
            <a:r>
              <a:rPr lang="en-US" altLang="zh-TW" sz="2800" dirty="0">
                <a:solidFill>
                  <a:schemeClr val="bg1"/>
                </a:solidFill>
                <a:latin typeface="Times New Roman" panose="02020603050405020304" pitchFamily="18" charset="0"/>
              </a:rPr>
              <a:t>) are empty of </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This term has been translated variously as essence, intrinsic nature, inherent existence, own being, and substance. Furthermore, according to Richard P. Hayes, </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can be interpreted as either "identity" or as "causal independence".</a:t>
            </a:r>
          </a:p>
        </p:txBody>
      </p:sp>
      <p:sp>
        <p:nvSpPr>
          <p:cNvPr id="2" name="文字方塊 1">
            <a:extLst>
              <a:ext uri="{FF2B5EF4-FFF2-40B4-BE49-F238E27FC236}">
                <a16:creationId xmlns:a16="http://schemas.microsoft.com/office/drawing/2014/main" id="{09CD7214-D07E-702D-0E37-FA7A650823FB}"/>
              </a:ext>
            </a:extLst>
          </p:cNvPr>
          <p:cNvSpPr txBox="1"/>
          <p:nvPr/>
        </p:nvSpPr>
        <p:spPr>
          <a:xfrm>
            <a:off x="794154" y="1545792"/>
            <a:ext cx="10945216" cy="599651"/>
          </a:xfrm>
          <a:prstGeom prst="rect">
            <a:avLst/>
          </a:prstGeom>
          <a:noFill/>
        </p:spPr>
        <p:txBody>
          <a:bodyPr wrap="square" rtlCol="0">
            <a:spAutoFit/>
          </a:bodyPr>
          <a:lstStyle/>
          <a:p>
            <a:pPr>
              <a:lnSpc>
                <a:spcPts val="4400"/>
              </a:lnSpc>
            </a:pPr>
            <a:r>
              <a:rPr lang="en-US" altLang="zh-TW" sz="2800" b="1" dirty="0" err="1">
                <a:solidFill>
                  <a:schemeClr val="bg1"/>
                </a:solidFill>
                <a:latin typeface="Times New Roman" panose="02020603050405020304" pitchFamily="18" charset="0"/>
              </a:rPr>
              <a:t>Svabhāva</a:t>
            </a:r>
            <a:r>
              <a:rPr lang="en-US" altLang="zh-TW" sz="2800" b="1" dirty="0">
                <a:solidFill>
                  <a:schemeClr val="bg1"/>
                </a:solidFill>
                <a:latin typeface="Times New Roman" panose="02020603050405020304" pitchFamily="18" charset="0"/>
              </a:rPr>
              <a:t>, what </a:t>
            </a:r>
            <a:r>
              <a:rPr lang="en-US" altLang="zh-TW" sz="2800" b="1" dirty="0" err="1">
                <a:solidFill>
                  <a:schemeClr val="bg1"/>
                </a:solidFill>
                <a:latin typeface="Times New Roman" panose="02020603050405020304" pitchFamily="18" charset="0"/>
              </a:rPr>
              <a:t>madhyamaka</a:t>
            </a:r>
            <a:r>
              <a:rPr lang="en-US" altLang="zh-TW" sz="2800" b="1" dirty="0">
                <a:solidFill>
                  <a:schemeClr val="bg1"/>
                </a:solidFill>
                <a:latin typeface="Times New Roman" panose="02020603050405020304" pitchFamily="18" charset="0"/>
              </a:rPr>
              <a:t> denies</a:t>
            </a:r>
          </a:p>
        </p:txBody>
      </p:sp>
    </p:spTree>
    <p:extLst>
      <p:ext uri="{BB962C8B-B14F-4D97-AF65-F5344CB8AC3E}">
        <p14:creationId xmlns:p14="http://schemas.microsoft.com/office/powerpoint/2010/main" val="1872226002"/>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9AA5B29-367C-89EA-C23B-4A37B3AD94B7}"/>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0B9F791C-9EEF-8253-9BB4-7B674D85D72C}"/>
              </a:ext>
            </a:extLst>
          </p:cNvPr>
          <p:cNvSpPr txBox="1"/>
          <p:nvPr/>
        </p:nvSpPr>
        <p:spPr>
          <a:xfrm>
            <a:off x="1198662" y="2133650"/>
            <a:ext cx="10153128" cy="2292422"/>
          </a:xfrm>
          <a:prstGeom prst="rect">
            <a:avLst/>
          </a:prstGeom>
          <a:noFill/>
        </p:spPr>
        <p:txBody>
          <a:bodyPr wrap="square" rtlCol="0">
            <a:spAutoFit/>
          </a:bodyPr>
          <a:lstStyle/>
          <a:p>
            <a:pPr>
              <a:lnSpc>
                <a:spcPts val="4400"/>
              </a:lnSpc>
            </a:pPr>
            <a:r>
              <a:rPr lang="en-US" altLang="zh-TW" sz="2800" dirty="0" err="1">
                <a:solidFill>
                  <a:schemeClr val="bg1"/>
                </a:solidFill>
                <a:latin typeface="Times New Roman" panose="02020603050405020304" pitchFamily="18" charset="0"/>
              </a:rPr>
              <a:t>Madhyamaka's</a:t>
            </a:r>
            <a:r>
              <a:rPr lang="en-US" altLang="zh-TW" sz="2800" dirty="0">
                <a:solidFill>
                  <a:schemeClr val="bg1"/>
                </a:solidFill>
                <a:latin typeface="Times New Roman" panose="02020603050405020304" pitchFamily="18" charset="0"/>
              </a:rPr>
              <a:t> denial of </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does not mean a nihilistic denial of all things, for in a conventional everyday sense,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does accept that one can speak of "things", and yet ultimately these things are empty of inherent existence. </a:t>
            </a:r>
          </a:p>
        </p:txBody>
      </p:sp>
    </p:spTree>
    <p:extLst>
      <p:ext uri="{BB962C8B-B14F-4D97-AF65-F5344CB8AC3E}">
        <p14:creationId xmlns:p14="http://schemas.microsoft.com/office/powerpoint/2010/main" val="2993316969"/>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2B3D1A9-24B5-CC48-2836-F349EF18956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6321FB45-B945-27FF-4577-5C0447724D8B}"/>
              </a:ext>
            </a:extLst>
          </p:cNvPr>
          <p:cNvSpPr txBox="1"/>
          <p:nvPr/>
        </p:nvSpPr>
        <p:spPr>
          <a:xfrm>
            <a:off x="651454" y="1917626"/>
            <a:ext cx="6768752" cy="3979231"/>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This idea of </a:t>
            </a:r>
            <a:r>
              <a:rPr lang="en-US" altLang="zh-TW" sz="2600" dirty="0" err="1">
                <a:solidFill>
                  <a:schemeClr val="bg1"/>
                </a:solidFill>
                <a:latin typeface="Times New Roman" panose="02020603050405020304" pitchFamily="18" charset="0"/>
              </a:rPr>
              <a:t>svabhāva</a:t>
            </a:r>
            <a:r>
              <a:rPr lang="en-US" altLang="zh-TW" sz="2600" dirty="0">
                <a:solidFill>
                  <a:schemeClr val="bg1"/>
                </a:solidFill>
                <a:latin typeface="Times New Roman" panose="02020603050405020304" pitchFamily="18" charset="0"/>
              </a:rPr>
              <a:t> that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denies is a cognitive distortion that beings automatically impose on the world, such as when we regard the five aggregates as constituting a single self. Candrakirti compares it to someone who suffers from eye floaters that cause the illusion of hairs appearing in their visual field. </a:t>
            </a:r>
          </a:p>
        </p:txBody>
      </p:sp>
      <p:pic>
        <p:nvPicPr>
          <p:cNvPr id="7" name="圖片 6">
            <a:extLst>
              <a:ext uri="{FF2B5EF4-FFF2-40B4-BE49-F238E27FC236}">
                <a16:creationId xmlns:a16="http://schemas.microsoft.com/office/drawing/2014/main" id="{0324BE25-A9F7-9C2D-4C47-80AFDF2DDC41}"/>
              </a:ext>
            </a:extLst>
          </p:cNvPr>
          <p:cNvPicPr>
            <a:picLocks noChangeAspect="1"/>
          </p:cNvPicPr>
          <p:nvPr/>
        </p:nvPicPr>
        <p:blipFill>
          <a:blip r:embed="rId3"/>
          <a:stretch>
            <a:fillRect/>
          </a:stretch>
        </p:blipFill>
        <p:spPr>
          <a:xfrm>
            <a:off x="8111430" y="189434"/>
            <a:ext cx="2974943" cy="3456384"/>
          </a:xfrm>
          <a:prstGeom prst="rect">
            <a:avLst/>
          </a:prstGeom>
        </p:spPr>
      </p:pic>
      <p:pic>
        <p:nvPicPr>
          <p:cNvPr id="3" name="圖片 2">
            <a:extLst>
              <a:ext uri="{FF2B5EF4-FFF2-40B4-BE49-F238E27FC236}">
                <a16:creationId xmlns:a16="http://schemas.microsoft.com/office/drawing/2014/main" id="{74E632F6-0C3C-6B5E-337A-623895747F3E}"/>
              </a:ext>
            </a:extLst>
          </p:cNvPr>
          <p:cNvPicPr>
            <a:picLocks noChangeAspect="1"/>
          </p:cNvPicPr>
          <p:nvPr/>
        </p:nvPicPr>
        <p:blipFill>
          <a:blip r:embed="rId4"/>
          <a:stretch>
            <a:fillRect/>
          </a:stretch>
        </p:blipFill>
        <p:spPr>
          <a:xfrm>
            <a:off x="7420205" y="3861842"/>
            <a:ext cx="4554959" cy="2921739"/>
          </a:xfrm>
          <a:prstGeom prst="rect">
            <a:avLst/>
          </a:prstGeom>
        </p:spPr>
      </p:pic>
    </p:spTree>
    <p:extLst>
      <p:ext uri="{BB962C8B-B14F-4D97-AF65-F5344CB8AC3E}">
        <p14:creationId xmlns:p14="http://schemas.microsoft.com/office/powerpoint/2010/main" val="40708513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FF37E76F-E780-C0BB-8C7B-C596290F170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4" name="文字方塊 3">
            <a:extLst>
              <a:ext uri="{FF2B5EF4-FFF2-40B4-BE49-F238E27FC236}">
                <a16:creationId xmlns:a16="http://schemas.microsoft.com/office/drawing/2014/main" id="{3DFF2EB3-A4CC-EC26-D062-51DE909D35EA}"/>
              </a:ext>
            </a:extLst>
          </p:cNvPr>
          <p:cNvSpPr txBox="1"/>
          <p:nvPr/>
        </p:nvSpPr>
        <p:spPr>
          <a:xfrm>
            <a:off x="982638" y="1989634"/>
            <a:ext cx="10585176" cy="3420936"/>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This cognitive dimension of </a:t>
            </a:r>
            <a:r>
              <a:rPr lang="en-US" altLang="zh-TW" sz="2600" dirty="0" err="1">
                <a:solidFill>
                  <a:schemeClr val="bg1"/>
                </a:solidFill>
                <a:latin typeface="Times New Roman" panose="02020603050405020304" pitchFamily="18" charset="0"/>
              </a:rPr>
              <a:t>svabhāva</a:t>
            </a:r>
            <a:r>
              <a:rPr lang="en-US" altLang="zh-TW" sz="2600" dirty="0">
                <a:solidFill>
                  <a:schemeClr val="bg1"/>
                </a:solidFill>
                <a:latin typeface="Times New Roman" panose="02020603050405020304" pitchFamily="18" charset="0"/>
              </a:rPr>
              <a:t> means that just understanding and assenting to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reasoning is not enough to end the suffering caused by our reification of the world, just like understanding how an optical illusion works does not make it stop functioning. What is required is a kind of cognitive shift (termed </a:t>
            </a:r>
            <a:r>
              <a:rPr lang="en-US" altLang="zh-TW" sz="2600" dirty="0" err="1">
                <a:solidFill>
                  <a:schemeClr val="bg1"/>
                </a:solidFill>
                <a:latin typeface="Times New Roman" panose="02020603050405020304" pitchFamily="18" charset="0"/>
              </a:rPr>
              <a:t>realisation</a:t>
            </a:r>
            <a:r>
              <a:rPr lang="en-US" altLang="zh-TW" sz="2600" dirty="0">
                <a:solidFill>
                  <a:schemeClr val="bg1"/>
                </a:solidFill>
                <a:latin typeface="Times New Roman" panose="02020603050405020304" pitchFamily="18" charset="0"/>
              </a:rPr>
              <a:t>) in the way the world appears and therefore some kind of practice to lead to this shift.</a:t>
            </a:r>
          </a:p>
        </p:txBody>
      </p:sp>
    </p:spTree>
    <p:extLst>
      <p:ext uri="{BB962C8B-B14F-4D97-AF65-F5344CB8AC3E}">
        <p14:creationId xmlns:p14="http://schemas.microsoft.com/office/powerpoint/2010/main" val="2086547886"/>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矩形: 按鈕形 5">
            <a:extLst>
              <a:ext uri="{FF2B5EF4-FFF2-40B4-BE49-F238E27FC236}">
                <a16:creationId xmlns:a16="http://schemas.microsoft.com/office/drawing/2014/main" id="{932FA5CC-43B3-1C9B-24DF-2CB4571B9ED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7" name="文字方塊 6">
            <a:extLst>
              <a:ext uri="{FF2B5EF4-FFF2-40B4-BE49-F238E27FC236}">
                <a16:creationId xmlns:a16="http://schemas.microsoft.com/office/drawing/2014/main" id="{7877628E-ECEC-B7FF-342A-942319A1C4AF}"/>
              </a:ext>
            </a:extLst>
          </p:cNvPr>
          <p:cNvSpPr txBox="1"/>
          <p:nvPr/>
        </p:nvSpPr>
        <p:spPr>
          <a:xfrm>
            <a:off x="1126654" y="2205658"/>
            <a:ext cx="10153128" cy="2856679"/>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Much of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philosophy centers on showing how various essentialist ideas have absurd conclusions through reductio ad absurdum arguments (known as </a:t>
            </a:r>
            <a:r>
              <a:rPr lang="en-US" altLang="zh-TW" sz="2600" dirty="0" err="1">
                <a:solidFill>
                  <a:schemeClr val="bg1"/>
                </a:solidFill>
                <a:latin typeface="Times New Roman" panose="02020603050405020304" pitchFamily="18" charset="0"/>
              </a:rPr>
              <a:t>prasanga</a:t>
            </a:r>
            <a:r>
              <a:rPr lang="en-US" altLang="zh-TW" sz="2600" dirty="0">
                <a:solidFill>
                  <a:schemeClr val="bg1"/>
                </a:solidFill>
                <a:latin typeface="Times New Roman" panose="02020603050405020304" pitchFamily="18" charset="0"/>
              </a:rPr>
              <a:t> in Sanskrit). Chapter 15 of </a:t>
            </a:r>
            <a:r>
              <a:rPr lang="en-US" altLang="zh-TW" sz="2600" dirty="0" err="1">
                <a:solidFill>
                  <a:schemeClr val="bg1"/>
                </a:solidFill>
                <a:latin typeface="Times New Roman" panose="02020603050405020304" pitchFamily="18" charset="0"/>
              </a:rPr>
              <a:t>Nāgārjuna‘s</a:t>
            </a:r>
            <a:r>
              <a:rPr lang="en-US" altLang="zh-TW" sz="2600"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Mūlamadhyamakakārikā</a:t>
            </a:r>
            <a:r>
              <a:rPr lang="en-US" altLang="zh-TW" sz="2600" dirty="0">
                <a:solidFill>
                  <a:schemeClr val="bg1"/>
                </a:solidFill>
                <a:latin typeface="Times New Roman" panose="02020603050405020304" pitchFamily="18" charset="0"/>
              </a:rPr>
              <a:t> centers on the words </a:t>
            </a:r>
            <a:r>
              <a:rPr lang="en-US" altLang="zh-TW" sz="2600" dirty="0" err="1">
                <a:solidFill>
                  <a:schemeClr val="bg1"/>
                </a:solidFill>
                <a:latin typeface="Times New Roman" panose="02020603050405020304" pitchFamily="18" charset="0"/>
              </a:rPr>
              <a:t>svabh</a:t>
            </a:r>
            <a:r>
              <a:rPr lang="en-US" altLang="zh-TW" dirty="0" err="1">
                <a:solidFill>
                  <a:schemeClr val="bg1"/>
                </a:solidFill>
                <a:latin typeface="Times New Roman" panose="02020603050405020304" pitchFamily="18" charset="0"/>
              </a:rPr>
              <a:t>ā</a:t>
            </a:r>
            <a:r>
              <a:rPr lang="en-US" altLang="zh-TW" sz="2600" dirty="0" err="1">
                <a:solidFill>
                  <a:schemeClr val="bg1"/>
                </a:solidFill>
                <a:latin typeface="Times New Roman" panose="02020603050405020304" pitchFamily="18" charset="0"/>
              </a:rPr>
              <a:t>va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parabh</a:t>
            </a:r>
            <a:r>
              <a:rPr lang="en-US" altLang="zh-TW" dirty="0" err="1">
                <a:solidFill>
                  <a:schemeClr val="bg1"/>
                </a:solidFill>
                <a:latin typeface="Times New Roman" panose="02020603050405020304" pitchFamily="18" charset="0"/>
              </a:rPr>
              <a:t>ā</a:t>
            </a:r>
            <a:r>
              <a:rPr lang="en-US" altLang="zh-TW" sz="2600" dirty="0" err="1">
                <a:solidFill>
                  <a:schemeClr val="bg1"/>
                </a:solidFill>
                <a:latin typeface="Times New Roman" panose="02020603050405020304" pitchFamily="18" charset="0"/>
              </a:rPr>
              <a:t>va</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bh</a:t>
            </a:r>
            <a:r>
              <a:rPr lang="en-US" altLang="zh-TW" dirty="0" err="1">
                <a:solidFill>
                  <a:schemeClr val="bg1"/>
                </a:solidFill>
                <a:latin typeface="Times New Roman" panose="02020603050405020304" pitchFamily="18" charset="0"/>
              </a:rPr>
              <a:t>ā</a:t>
            </a:r>
            <a:r>
              <a:rPr lang="en-US" altLang="zh-TW" sz="2600" dirty="0" err="1">
                <a:solidFill>
                  <a:schemeClr val="bg1"/>
                </a:solidFill>
                <a:latin typeface="Times New Roman" panose="02020603050405020304" pitchFamily="18" charset="0"/>
              </a:rPr>
              <a:t>va</a:t>
            </a:r>
            <a:r>
              <a:rPr lang="en-US" altLang="zh-TW" sz="2600" dirty="0">
                <a:solidFill>
                  <a:schemeClr val="bg1"/>
                </a:solidFill>
                <a:latin typeface="Times New Roman" panose="02020603050405020304" pitchFamily="18" charset="0"/>
              </a:rPr>
              <a:t> and </a:t>
            </a:r>
            <a:r>
              <a:rPr lang="en-US" altLang="zh-TW" sz="2600" dirty="0" err="1">
                <a:solidFill>
                  <a:schemeClr val="bg1"/>
                </a:solidFill>
                <a:latin typeface="Times New Roman" panose="02020603050405020304" pitchFamily="18" charset="0"/>
              </a:rPr>
              <a:t>abh</a:t>
            </a:r>
            <a:r>
              <a:rPr lang="en-US" altLang="zh-TW" dirty="0" err="1">
                <a:solidFill>
                  <a:schemeClr val="bg1"/>
                </a:solidFill>
                <a:latin typeface="Times New Roman" panose="02020603050405020304" pitchFamily="18" charset="0"/>
              </a:rPr>
              <a:t>ā</a:t>
            </a:r>
            <a:r>
              <a:rPr lang="en-US" altLang="zh-TW" sz="2600" dirty="0" err="1">
                <a:solidFill>
                  <a:schemeClr val="bg1"/>
                </a:solidFill>
                <a:latin typeface="Times New Roman" panose="02020603050405020304" pitchFamily="18" charset="0"/>
              </a:rPr>
              <a:t>va</a:t>
            </a:r>
            <a:r>
              <a:rPr lang="en-US" altLang="zh-TW" sz="2600" dirty="0">
                <a:solidFill>
                  <a:schemeClr val="bg1"/>
                </a:solidFill>
                <a:latin typeface="Times New Roman" panose="02020603050405020304" pitchFamily="18" charset="0"/>
              </a:rPr>
              <a:t>. </a:t>
            </a:r>
          </a:p>
        </p:txBody>
      </p:sp>
    </p:spTree>
    <p:extLst>
      <p:ext uri="{BB962C8B-B14F-4D97-AF65-F5344CB8AC3E}">
        <p14:creationId xmlns:p14="http://schemas.microsoft.com/office/powerpoint/2010/main" val="3760004034"/>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B245251F-D6A7-0A4A-4D97-93E4B84D02B7}"/>
              </a:ext>
            </a:extLst>
          </p:cNvPr>
          <p:cNvSpPr/>
          <p:nvPr/>
        </p:nvSpPr>
        <p:spPr>
          <a:xfrm>
            <a:off x="224496" y="189434"/>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6CADE432-6513-C739-5432-BD81CF741399}"/>
              </a:ext>
            </a:extLst>
          </p:cNvPr>
          <p:cNvSpPr txBox="1"/>
          <p:nvPr/>
        </p:nvSpPr>
        <p:spPr>
          <a:xfrm>
            <a:off x="663110" y="1269554"/>
            <a:ext cx="11220115" cy="5261633"/>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According to Peter Harvey:</a:t>
            </a:r>
          </a:p>
          <a:p>
            <a:pPr>
              <a:lnSpc>
                <a:spcPts val="4400"/>
              </a:lnSpc>
              <a:spcAft>
                <a:spcPts val="1200"/>
              </a:spcAft>
            </a:pPr>
            <a:r>
              <a:rPr lang="en-US" altLang="zh-TW" sz="2600" dirty="0">
                <a:solidFill>
                  <a:schemeClr val="bg1"/>
                </a:solidFill>
                <a:latin typeface="Times New Roman" panose="02020603050405020304" pitchFamily="18" charset="0"/>
              </a:rPr>
              <a:t>Nagarjuna's critique of the notion of own-nature (MMK. </a:t>
            </a:r>
            <a:r>
              <a:rPr lang="en-US" altLang="zh-TW" sz="2600" dirty="0" err="1">
                <a:solidFill>
                  <a:schemeClr val="bg1"/>
                </a:solidFill>
                <a:latin typeface="Times New Roman" panose="02020603050405020304" pitchFamily="18" charset="0"/>
              </a:rPr>
              <a:t>ch.</a:t>
            </a:r>
            <a:r>
              <a:rPr lang="en-US" altLang="zh-TW" sz="2600" dirty="0">
                <a:solidFill>
                  <a:schemeClr val="bg1"/>
                </a:solidFill>
                <a:latin typeface="Times New Roman" panose="02020603050405020304" pitchFamily="18" charset="0"/>
              </a:rPr>
              <a:t> 15) argues that anything which arises according to conditions, as all phenomena do, can have no inherent nature, for what is depends on what conditions it. Moreover, if there is nothing with own-nature, there can be nothing with 'other-nature' (para-</a:t>
            </a:r>
            <a:r>
              <a:rPr lang="en-US" altLang="zh-TW" sz="2600" dirty="0" err="1">
                <a:solidFill>
                  <a:schemeClr val="bg1"/>
                </a:solidFill>
                <a:latin typeface="Times New Roman" panose="02020603050405020304" pitchFamily="18" charset="0"/>
              </a:rPr>
              <a:t>bh</a:t>
            </a:r>
            <a:r>
              <a:rPr lang="en-US" altLang="zh-TW" dirty="0" err="1">
                <a:solidFill>
                  <a:schemeClr val="bg1"/>
                </a:solidFill>
                <a:latin typeface="Times New Roman" panose="02020603050405020304" pitchFamily="18" charset="0"/>
              </a:rPr>
              <a:t>ā</a:t>
            </a:r>
            <a:r>
              <a:rPr lang="en-US" altLang="zh-TW" sz="2600" dirty="0" err="1">
                <a:solidFill>
                  <a:schemeClr val="bg1"/>
                </a:solidFill>
                <a:latin typeface="Times New Roman" panose="02020603050405020304" pitchFamily="18" charset="0"/>
              </a:rPr>
              <a:t>va</a:t>
            </a:r>
            <a:r>
              <a:rPr lang="en-US" altLang="zh-TW" sz="2600" dirty="0">
                <a:solidFill>
                  <a:schemeClr val="bg1"/>
                </a:solidFill>
                <a:latin typeface="Times New Roman" panose="02020603050405020304" pitchFamily="18" charset="0"/>
              </a:rPr>
              <a:t>), i.e. something which is dependent for its existence and nature on something else which has own-nature. Furthermore, if there is neither own-nature nor other-nature, there cannot be anything with a true, substantial existent nature (</a:t>
            </a:r>
            <a:r>
              <a:rPr lang="en-US" altLang="zh-TW" sz="2600" dirty="0" err="1">
                <a:solidFill>
                  <a:schemeClr val="bg1"/>
                </a:solidFill>
                <a:latin typeface="Times New Roman" panose="02020603050405020304" pitchFamily="18" charset="0"/>
              </a:rPr>
              <a:t>bh</a:t>
            </a:r>
            <a:r>
              <a:rPr lang="en-US" altLang="zh-TW" dirty="0" err="1">
                <a:solidFill>
                  <a:schemeClr val="bg1"/>
                </a:solidFill>
                <a:latin typeface="Times New Roman" panose="02020603050405020304" pitchFamily="18" charset="0"/>
              </a:rPr>
              <a:t>ā</a:t>
            </a:r>
            <a:r>
              <a:rPr lang="en-US" altLang="zh-TW" sz="2600" dirty="0" err="1">
                <a:solidFill>
                  <a:schemeClr val="bg1"/>
                </a:solidFill>
                <a:latin typeface="Times New Roman" panose="02020603050405020304" pitchFamily="18" charset="0"/>
              </a:rPr>
              <a:t>va</a:t>
            </a:r>
            <a:r>
              <a:rPr lang="en-US" altLang="zh-TW" sz="2600" dirty="0">
                <a:solidFill>
                  <a:schemeClr val="bg1"/>
                </a:solidFill>
                <a:latin typeface="Times New Roman" panose="02020603050405020304" pitchFamily="18" charset="0"/>
              </a:rPr>
              <a:t>). If there is no true existent, then there can be no non-existent (</a:t>
            </a:r>
            <a:r>
              <a:rPr lang="en-US" altLang="zh-TW" sz="2600" dirty="0" err="1">
                <a:solidFill>
                  <a:schemeClr val="bg1"/>
                </a:solidFill>
                <a:latin typeface="Times New Roman" panose="02020603050405020304" pitchFamily="18" charset="0"/>
              </a:rPr>
              <a:t>abh</a:t>
            </a:r>
            <a:r>
              <a:rPr lang="en-US" altLang="zh-TW" dirty="0" err="1">
                <a:solidFill>
                  <a:schemeClr val="bg1"/>
                </a:solidFill>
                <a:latin typeface="Times New Roman" panose="02020603050405020304" pitchFamily="18" charset="0"/>
              </a:rPr>
              <a:t>ā</a:t>
            </a:r>
            <a:r>
              <a:rPr lang="en-US" altLang="zh-TW" sz="2600" dirty="0" err="1">
                <a:solidFill>
                  <a:schemeClr val="bg1"/>
                </a:solidFill>
                <a:latin typeface="Times New Roman" panose="02020603050405020304" pitchFamily="18" charset="0"/>
              </a:rPr>
              <a:t>va</a:t>
            </a:r>
            <a:r>
              <a:rPr lang="en-US" altLang="zh-TW" sz="2600" dirty="0">
                <a:solidFill>
                  <a:schemeClr val="bg1"/>
                </a:solidFill>
                <a:latin typeface="Times New Roman" panose="02020603050405020304" pitchFamily="18" charset="0"/>
              </a:rPr>
              <a:t>).</a:t>
            </a:r>
          </a:p>
        </p:txBody>
      </p:sp>
    </p:spTree>
    <p:extLst>
      <p:ext uri="{BB962C8B-B14F-4D97-AF65-F5344CB8AC3E}">
        <p14:creationId xmlns:p14="http://schemas.microsoft.com/office/powerpoint/2010/main" val="1287156438"/>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E62E691C-D77B-BC14-A57B-EC137E9D4B2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D85400E9-01A5-0903-DA13-BB2BEC96C9AE}"/>
              </a:ext>
            </a:extLst>
          </p:cNvPr>
          <p:cNvSpPr txBox="1"/>
          <p:nvPr/>
        </p:nvSpPr>
        <p:spPr>
          <a:xfrm>
            <a:off x="1018642" y="2061642"/>
            <a:ext cx="10153128" cy="3010568"/>
          </a:xfrm>
          <a:prstGeom prst="rect">
            <a:avLst/>
          </a:prstGeom>
          <a:noFill/>
        </p:spPr>
        <p:txBody>
          <a:bodyPr wrap="square" rtlCol="0">
            <a:spAutoFit/>
          </a:bodyPr>
          <a:lstStyle/>
          <a:p>
            <a:pPr>
              <a:lnSpc>
                <a:spcPts val="4400"/>
              </a:lnSpc>
              <a:spcAft>
                <a:spcPts val="1200"/>
              </a:spcAft>
            </a:pPr>
            <a:r>
              <a:rPr lang="en-US" altLang="zh-TW" sz="2800" dirty="0">
                <a:solidFill>
                  <a:schemeClr val="bg1"/>
                </a:solidFill>
                <a:latin typeface="Times New Roman" panose="02020603050405020304" pitchFamily="18" charset="0"/>
              </a:rPr>
              <a:t>As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writes in the MMK:</a:t>
            </a:r>
          </a:p>
          <a:p>
            <a:pPr>
              <a:lnSpc>
                <a:spcPts val="4400"/>
              </a:lnSpc>
              <a:spcAft>
                <a:spcPts val="1200"/>
              </a:spcAft>
            </a:pPr>
            <a:r>
              <a:rPr lang="en-US" altLang="zh-TW" sz="2800" dirty="0">
                <a:solidFill>
                  <a:schemeClr val="bg1"/>
                </a:solidFill>
                <a:latin typeface="Times New Roman" panose="02020603050405020304" pitchFamily="18" charset="0"/>
              </a:rPr>
              <a:t>    “We state that conditioned origination is emptiness. It is mere designation depending on something, and it is the middle path. Since nothing has arisen without depending on something, there is nothing that is not empty.” (24.19)</a:t>
            </a:r>
          </a:p>
        </p:txBody>
      </p:sp>
    </p:spTree>
    <p:extLst>
      <p:ext uri="{BB962C8B-B14F-4D97-AF65-F5344CB8AC3E}">
        <p14:creationId xmlns:p14="http://schemas.microsoft.com/office/powerpoint/2010/main" val="1499550389"/>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632252C1-F091-A889-0F67-A7D5F7650CF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FA907982-E0CB-7186-E179-09C155976735}"/>
              </a:ext>
            </a:extLst>
          </p:cNvPr>
          <p:cNvSpPr txBox="1"/>
          <p:nvPr/>
        </p:nvSpPr>
        <p:spPr>
          <a:xfrm>
            <a:off x="1198662" y="1845618"/>
            <a:ext cx="10153128" cy="3574825"/>
          </a:xfrm>
          <a:prstGeom prst="rect">
            <a:avLst/>
          </a:prstGeom>
          <a:noFill/>
        </p:spPr>
        <p:txBody>
          <a:bodyPr wrap="square" rtlCol="0">
            <a:spAutoFit/>
          </a:bodyPr>
          <a:lstStyle/>
          <a:p>
            <a:pPr>
              <a:lnSpc>
                <a:spcPts val="4400"/>
              </a:lnSpc>
              <a:spcAft>
                <a:spcPts val="1200"/>
              </a:spcAft>
            </a:pPr>
            <a:r>
              <a:rPr lang="en-US" altLang="zh-TW" sz="2800" b="1" dirty="0">
                <a:solidFill>
                  <a:schemeClr val="bg1"/>
                </a:solidFill>
                <a:latin typeface="Times New Roman" panose="02020603050405020304" pitchFamily="18" charset="0"/>
              </a:rPr>
              <a:t>The two truths</a:t>
            </a:r>
            <a:r>
              <a:rPr lang="en-US" altLang="zh-TW" sz="2800" dirty="0">
                <a:solidFill>
                  <a:schemeClr val="bg1"/>
                </a:solidFill>
                <a:latin typeface="Times New Roman" panose="02020603050405020304" pitchFamily="18" charset="0"/>
              </a:rPr>
              <a:t>:</a:t>
            </a:r>
          </a:p>
          <a:p>
            <a:pPr>
              <a:lnSpc>
                <a:spcPts val="4400"/>
              </a:lnSpc>
              <a:spcAft>
                <a:spcPts val="1200"/>
              </a:spcAft>
            </a:pPr>
            <a:r>
              <a:rPr lang="en-US" altLang="zh-TW" sz="2800" dirty="0">
                <a:solidFill>
                  <a:schemeClr val="bg1"/>
                </a:solidFill>
                <a:latin typeface="Times New Roman" panose="02020603050405020304" pitchFamily="18" charset="0"/>
              </a:rPr>
              <a:t>Beginning with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discerns two levels of truth, </a:t>
            </a:r>
            <a:r>
              <a:rPr lang="en-US" altLang="zh-TW" sz="2800" b="1" u="sng" dirty="0">
                <a:solidFill>
                  <a:schemeClr val="bg1"/>
                </a:solidFill>
                <a:latin typeface="Times New Roman" panose="02020603050405020304" pitchFamily="18" charset="0"/>
              </a:rPr>
              <a:t>Conventional truth </a:t>
            </a:r>
            <a:r>
              <a:rPr lang="en-US" altLang="zh-TW" sz="2800" dirty="0">
                <a:solidFill>
                  <a:schemeClr val="bg1"/>
                </a:solidFill>
                <a:latin typeface="Times New Roman" panose="02020603050405020304" pitchFamily="18" charset="0"/>
              </a:rPr>
              <a:t>(everyday commonsense reality) and </a:t>
            </a:r>
            <a:r>
              <a:rPr lang="en-US" altLang="zh-TW" sz="2800" b="1" u="sng" dirty="0">
                <a:solidFill>
                  <a:schemeClr val="bg1"/>
                </a:solidFill>
                <a:latin typeface="Times New Roman" panose="02020603050405020304" pitchFamily="18" charset="0"/>
              </a:rPr>
              <a:t>Ultimate truth </a:t>
            </a:r>
            <a:r>
              <a:rPr lang="en-US" altLang="zh-TW" sz="2800" dirty="0">
                <a:solidFill>
                  <a:schemeClr val="bg1"/>
                </a:solidFill>
                <a:latin typeface="Times New Roman" panose="02020603050405020304" pitchFamily="18" charset="0"/>
              </a:rPr>
              <a:t>(emptiness). Ultimately,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argues that all phenomena are empty of </a:t>
            </a:r>
            <a:r>
              <a:rPr lang="en-US" altLang="zh-TW" sz="2800" dirty="0" err="1">
                <a:solidFill>
                  <a:schemeClr val="bg1"/>
                </a:solidFill>
                <a:latin typeface="Times New Roman" panose="02020603050405020304" pitchFamily="18" charset="0"/>
              </a:rPr>
              <a:t>svabhava</a:t>
            </a:r>
            <a:r>
              <a:rPr lang="en-US" altLang="zh-TW" sz="2800" dirty="0">
                <a:solidFill>
                  <a:schemeClr val="bg1"/>
                </a:solidFill>
                <a:latin typeface="Times New Roman" panose="02020603050405020304" pitchFamily="18" charset="0"/>
              </a:rPr>
              <a:t> and only exist in dependence on other causes, conditions and concepts.</a:t>
            </a:r>
          </a:p>
        </p:txBody>
      </p:sp>
    </p:spTree>
    <p:extLst>
      <p:ext uri="{BB962C8B-B14F-4D97-AF65-F5344CB8AC3E}">
        <p14:creationId xmlns:p14="http://schemas.microsoft.com/office/powerpoint/2010/main" val="2955884842"/>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5A70FE66-218B-EFBE-0788-087D898287E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4" name="文字方塊 3">
            <a:extLst>
              <a:ext uri="{FF2B5EF4-FFF2-40B4-BE49-F238E27FC236}">
                <a16:creationId xmlns:a16="http://schemas.microsoft.com/office/drawing/2014/main" id="{75208E84-6C3E-ADD4-6FE1-649A2E6ED86B}"/>
              </a:ext>
            </a:extLst>
          </p:cNvPr>
          <p:cNvSpPr txBox="1"/>
          <p:nvPr/>
        </p:nvSpPr>
        <p:spPr>
          <a:xfrm>
            <a:off x="982638" y="1773610"/>
            <a:ext cx="10657184" cy="3985194"/>
          </a:xfrm>
          <a:prstGeom prst="rect">
            <a:avLst/>
          </a:prstGeom>
          <a:noFill/>
        </p:spPr>
        <p:txBody>
          <a:bodyPr wrap="square" rtlCol="0">
            <a:spAutoFit/>
          </a:bodyPr>
          <a:lstStyle/>
          <a:p>
            <a:pPr>
              <a:lnSpc>
                <a:spcPts val="4400"/>
              </a:lnSpc>
              <a:spcAft>
                <a:spcPts val="1200"/>
              </a:spcAft>
            </a:pPr>
            <a:r>
              <a:rPr lang="en-US" altLang="zh-TW" sz="2800" dirty="0">
                <a:solidFill>
                  <a:schemeClr val="bg1"/>
                </a:solidFill>
                <a:latin typeface="Times New Roman" panose="02020603050405020304" pitchFamily="18" charset="0"/>
              </a:rPr>
              <a:t>Conventionally,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holds that beings do perceive concrete objects which they are aware of empirically. In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this phenomenal world is the limited truth - </a:t>
            </a:r>
            <a:r>
              <a:rPr lang="en-US" altLang="zh-TW" sz="2800" dirty="0" err="1">
                <a:solidFill>
                  <a:schemeClr val="bg1"/>
                </a:solidFill>
                <a:latin typeface="Times New Roman" panose="02020603050405020304" pitchFamily="18" charset="0"/>
              </a:rPr>
              <a:t>saṃvṛti</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satya</a:t>
            </a:r>
            <a:r>
              <a:rPr lang="en-US" altLang="zh-TW" sz="2800" dirty="0">
                <a:solidFill>
                  <a:schemeClr val="bg1"/>
                </a:solidFill>
                <a:latin typeface="Times New Roman" panose="02020603050405020304" pitchFamily="18" charset="0"/>
              </a:rPr>
              <a:t>, which means "to cover", "to conceal", or "obscure." (and thus it is a kind of ignorance) </a:t>
            </a:r>
            <a:r>
              <a:rPr lang="en-US" altLang="zh-TW" sz="2800" dirty="0" err="1">
                <a:solidFill>
                  <a:schemeClr val="bg1"/>
                </a:solidFill>
                <a:latin typeface="Times New Roman" panose="02020603050405020304" pitchFamily="18" charset="0"/>
              </a:rPr>
              <a:t>Saṃvṛti</a:t>
            </a:r>
            <a:r>
              <a:rPr lang="en-US" altLang="zh-TW" sz="2800" dirty="0">
                <a:solidFill>
                  <a:schemeClr val="bg1"/>
                </a:solidFill>
                <a:latin typeface="Times New Roman" panose="02020603050405020304" pitchFamily="18" charset="0"/>
              </a:rPr>
              <a:t> is also said to mean "conventional", as in a customary, norm based, agreed upon truth (like linguistic conventions) and it is also glossed as </a:t>
            </a:r>
            <a:r>
              <a:rPr lang="en-US" altLang="zh-TW" sz="2800" dirty="0" err="1">
                <a:solidFill>
                  <a:schemeClr val="bg1"/>
                </a:solidFill>
                <a:latin typeface="Times New Roman" panose="02020603050405020304" pitchFamily="18" charset="0"/>
              </a:rPr>
              <a:t>vyavahāra-satya</a:t>
            </a:r>
            <a:r>
              <a:rPr lang="en-US" altLang="zh-TW" sz="2800" dirty="0">
                <a:solidFill>
                  <a:schemeClr val="bg1"/>
                </a:solidFill>
                <a:latin typeface="Times New Roman" panose="02020603050405020304" pitchFamily="18" charset="0"/>
              </a:rPr>
              <a:t> (transactional truth).</a:t>
            </a:r>
          </a:p>
        </p:txBody>
      </p:sp>
    </p:spTree>
    <p:extLst>
      <p:ext uri="{BB962C8B-B14F-4D97-AF65-F5344CB8AC3E}">
        <p14:creationId xmlns:p14="http://schemas.microsoft.com/office/powerpoint/2010/main" val="1954001750"/>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CA71F9A7-B4F4-C46A-D96D-9D5004A9F54D}"/>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6800B4DC-6981-5E08-9868-2B51E900DEDF}"/>
              </a:ext>
            </a:extLst>
          </p:cNvPr>
          <p:cNvSpPr txBox="1"/>
          <p:nvPr/>
        </p:nvSpPr>
        <p:spPr>
          <a:xfrm>
            <a:off x="1018642" y="1701602"/>
            <a:ext cx="10153128" cy="3985194"/>
          </a:xfrm>
          <a:prstGeom prst="rect">
            <a:avLst/>
          </a:prstGeom>
          <a:noFill/>
        </p:spPr>
        <p:txBody>
          <a:bodyPr wrap="square" rtlCol="0">
            <a:spAutoFit/>
          </a:bodyPr>
          <a:lstStyle/>
          <a:p>
            <a:pPr>
              <a:lnSpc>
                <a:spcPts val="4400"/>
              </a:lnSpc>
              <a:spcAft>
                <a:spcPts val="1200"/>
              </a:spcAft>
            </a:pPr>
            <a:r>
              <a:rPr lang="en-US" altLang="zh-TW" sz="2800" dirty="0">
                <a:solidFill>
                  <a:schemeClr val="bg1"/>
                </a:solidFill>
                <a:latin typeface="Times New Roman" panose="02020603050405020304" pitchFamily="18" charset="0"/>
              </a:rPr>
              <a:t>This seeming reality does not really exist as the highest truth </a:t>
            </a:r>
            <a:r>
              <a:rPr lang="en-US" altLang="zh-TW" sz="2800" dirty="0" err="1">
                <a:solidFill>
                  <a:schemeClr val="bg1"/>
                </a:solidFill>
                <a:latin typeface="Times New Roman" panose="02020603050405020304" pitchFamily="18" charset="0"/>
              </a:rPr>
              <a:t>realised</a:t>
            </a:r>
            <a:r>
              <a:rPr lang="en-US" altLang="zh-TW" sz="2800" dirty="0">
                <a:solidFill>
                  <a:schemeClr val="bg1"/>
                </a:solidFill>
                <a:latin typeface="Times New Roman" panose="02020603050405020304" pitchFamily="18" charset="0"/>
              </a:rPr>
              <a:t> by wisdom which is </a:t>
            </a:r>
            <a:r>
              <a:rPr lang="en-US" altLang="zh-TW" sz="2800" dirty="0" err="1">
                <a:solidFill>
                  <a:schemeClr val="bg1"/>
                </a:solidFill>
                <a:latin typeface="Times New Roman" panose="02020603050405020304" pitchFamily="18" charset="0"/>
              </a:rPr>
              <a:t>paramartha</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satya</a:t>
            </a:r>
            <a:r>
              <a:rPr lang="en-US" altLang="zh-TW" sz="2800" dirty="0">
                <a:solidFill>
                  <a:schemeClr val="bg1"/>
                </a:solidFill>
                <a:latin typeface="Times New Roman" panose="02020603050405020304" pitchFamily="18" charset="0"/>
              </a:rPr>
              <a:t> (</a:t>
            </a:r>
            <a:r>
              <a:rPr lang="en-US" altLang="zh-TW" sz="2800" dirty="0" err="1">
                <a:solidFill>
                  <a:schemeClr val="bg1"/>
                </a:solidFill>
                <a:latin typeface="Times New Roman" panose="02020603050405020304" pitchFamily="18" charset="0"/>
              </a:rPr>
              <a:t>parama</a:t>
            </a:r>
            <a:r>
              <a:rPr lang="en-US" altLang="zh-TW" sz="2800" dirty="0">
                <a:solidFill>
                  <a:schemeClr val="bg1"/>
                </a:solidFill>
                <a:latin typeface="Times New Roman" panose="02020603050405020304" pitchFamily="18" charset="0"/>
              </a:rPr>
              <a:t> is literally "supreme or ultimate," and </a:t>
            </a:r>
            <a:r>
              <a:rPr lang="en-US" altLang="zh-TW" sz="2800" dirty="0" err="1">
                <a:solidFill>
                  <a:schemeClr val="bg1"/>
                </a:solidFill>
                <a:latin typeface="Times New Roman" panose="02020603050405020304" pitchFamily="18" charset="0"/>
              </a:rPr>
              <a:t>artha</a:t>
            </a:r>
            <a:r>
              <a:rPr lang="en-US" altLang="zh-TW" sz="2800" dirty="0">
                <a:solidFill>
                  <a:schemeClr val="bg1"/>
                </a:solidFill>
                <a:latin typeface="Times New Roman" panose="02020603050405020304" pitchFamily="18" charset="0"/>
              </a:rPr>
              <a:t> means "object, purpose, or actuality"), and yet it has a kind of conventional reality which has its uses for reaching liberation. This limited truth includes everything, all phenomena, including the Buddha himself, the teachings (dharma), liberation and even </a:t>
            </a:r>
            <a:r>
              <a:rPr lang="en-US" altLang="zh-TW" sz="2800" dirty="0" err="1">
                <a:solidFill>
                  <a:schemeClr val="bg1"/>
                </a:solidFill>
                <a:latin typeface="Times New Roman" panose="02020603050405020304" pitchFamily="18" charset="0"/>
              </a:rPr>
              <a:t>Nāgārjuna's</a:t>
            </a:r>
            <a:r>
              <a:rPr lang="en-US" altLang="zh-TW" sz="2800" dirty="0">
                <a:solidFill>
                  <a:schemeClr val="bg1"/>
                </a:solidFill>
                <a:latin typeface="Times New Roman" panose="02020603050405020304" pitchFamily="18" charset="0"/>
              </a:rPr>
              <a:t> own arguments.</a:t>
            </a:r>
          </a:p>
        </p:txBody>
      </p:sp>
    </p:spTree>
    <p:extLst>
      <p:ext uri="{BB962C8B-B14F-4D97-AF65-F5344CB8AC3E}">
        <p14:creationId xmlns:p14="http://schemas.microsoft.com/office/powerpoint/2010/main" val="3369725765"/>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AC2B3959-8231-211F-9989-BBD290EB1629}"/>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9F5A32E7-AB21-884D-DE96-22612555B96B}"/>
              </a:ext>
            </a:extLst>
          </p:cNvPr>
          <p:cNvSpPr txBox="1"/>
          <p:nvPr/>
        </p:nvSpPr>
        <p:spPr>
          <a:xfrm>
            <a:off x="1270670" y="1488493"/>
            <a:ext cx="10153128" cy="2292422"/>
          </a:xfrm>
          <a:prstGeom prst="rect">
            <a:avLst/>
          </a:prstGeom>
          <a:noFill/>
        </p:spPr>
        <p:txBody>
          <a:bodyPr wrap="square" rtlCol="0">
            <a:spAutoFit/>
          </a:bodyPr>
          <a:lstStyle/>
          <a:p>
            <a:pPr>
              <a:lnSpc>
                <a:spcPts val="4400"/>
              </a:lnSpc>
              <a:spcAft>
                <a:spcPts val="600"/>
              </a:spcAft>
            </a:pPr>
            <a:r>
              <a:rPr lang="en-US" altLang="zh-TW" sz="2800" dirty="0">
                <a:solidFill>
                  <a:schemeClr val="bg1"/>
                </a:solidFill>
                <a:latin typeface="Times New Roman" panose="02020603050405020304" pitchFamily="18" charset="0"/>
              </a:rPr>
              <a:t>This two truth schema which did not deny the importance of convention allowed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to defend himself against charges of nihilism, understanding both truths correctly meant seeing the middle way:</a:t>
            </a:r>
            <a:endParaRPr lang="en-US" altLang="zh-TW" sz="2800" dirty="0">
              <a:solidFill>
                <a:srgbClr val="FFFF00"/>
              </a:solidFill>
              <a:latin typeface="Times New Roman" panose="02020603050405020304" pitchFamily="18" charset="0"/>
            </a:endParaRPr>
          </a:p>
        </p:txBody>
      </p:sp>
      <p:sp>
        <p:nvSpPr>
          <p:cNvPr id="2" name="文字方塊 1">
            <a:extLst>
              <a:ext uri="{FF2B5EF4-FFF2-40B4-BE49-F238E27FC236}">
                <a16:creationId xmlns:a16="http://schemas.microsoft.com/office/drawing/2014/main" id="{EFBA10D7-DDEB-6426-9252-A34111A8E0FD}"/>
              </a:ext>
            </a:extLst>
          </p:cNvPr>
          <p:cNvSpPr txBox="1"/>
          <p:nvPr/>
        </p:nvSpPr>
        <p:spPr>
          <a:xfrm>
            <a:off x="3358902" y="4039120"/>
            <a:ext cx="6336704" cy="1815882"/>
          </a:xfrm>
          <a:prstGeom prst="rect">
            <a:avLst/>
          </a:prstGeom>
          <a:noFill/>
        </p:spPr>
        <p:txBody>
          <a:bodyPr wrap="square" rtlCol="0">
            <a:spAutoFit/>
          </a:bodyPr>
          <a:lstStyle/>
          <a:p>
            <a:r>
              <a:rPr lang="en-US" altLang="zh-TW" sz="2800" dirty="0">
                <a:solidFill>
                  <a:srgbClr val="FFFF00"/>
                </a:solidFill>
                <a:latin typeface="Times New Roman" panose="02020603050405020304" pitchFamily="18" charset="0"/>
              </a:rPr>
              <a:t>"Without relying upon convention, </a:t>
            </a:r>
          </a:p>
          <a:p>
            <a:r>
              <a:rPr lang="en-US" altLang="zh-TW" sz="2800" dirty="0">
                <a:solidFill>
                  <a:srgbClr val="FFFF00"/>
                </a:solidFill>
                <a:latin typeface="Times New Roman" panose="02020603050405020304" pitchFamily="18" charset="0"/>
              </a:rPr>
              <a:t>the ultimate fruit is not taught. </a:t>
            </a:r>
          </a:p>
          <a:p>
            <a:r>
              <a:rPr lang="en-US" altLang="zh-TW" sz="2800" dirty="0">
                <a:solidFill>
                  <a:srgbClr val="FFFF00"/>
                </a:solidFill>
                <a:latin typeface="Times New Roman" panose="02020603050405020304" pitchFamily="18" charset="0"/>
              </a:rPr>
              <a:t>Without understanding the ultimate, </a:t>
            </a:r>
          </a:p>
          <a:p>
            <a:r>
              <a:rPr lang="en-US" altLang="zh-TW" sz="2800" dirty="0">
                <a:solidFill>
                  <a:srgbClr val="FFFF00"/>
                </a:solidFill>
                <a:latin typeface="Times New Roman" panose="02020603050405020304" pitchFamily="18" charset="0"/>
              </a:rPr>
              <a:t>nirvana is not attained.“ (MMK 24.10)</a:t>
            </a:r>
          </a:p>
        </p:txBody>
      </p:sp>
    </p:spTree>
    <p:extLst>
      <p:ext uri="{BB962C8B-B14F-4D97-AF65-F5344CB8AC3E}">
        <p14:creationId xmlns:p14="http://schemas.microsoft.com/office/powerpoint/2010/main" val="7472149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F7BC0C89-CF34-2506-A427-94693F3600C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A6D43C91-C7A9-37A2-79F1-E95CB578B5FD}"/>
              </a:ext>
            </a:extLst>
          </p:cNvPr>
          <p:cNvSpPr txBox="1"/>
          <p:nvPr/>
        </p:nvSpPr>
        <p:spPr>
          <a:xfrm>
            <a:off x="1126654" y="1917626"/>
            <a:ext cx="10153128" cy="3985194"/>
          </a:xfrm>
          <a:prstGeom prst="rect">
            <a:avLst/>
          </a:prstGeom>
          <a:noFill/>
        </p:spPr>
        <p:txBody>
          <a:bodyPr wrap="square" rtlCol="0">
            <a:spAutoFit/>
          </a:bodyPr>
          <a:lstStyle/>
          <a:p>
            <a:pPr>
              <a:lnSpc>
                <a:spcPts val="4400"/>
              </a:lnSpc>
              <a:spcAft>
                <a:spcPts val="1200"/>
              </a:spcAft>
            </a:pPr>
            <a:r>
              <a:rPr lang="en-US" altLang="zh-TW" sz="2800" dirty="0">
                <a:solidFill>
                  <a:schemeClr val="bg1"/>
                </a:solidFill>
                <a:latin typeface="Times New Roman" panose="02020603050405020304" pitchFamily="18" charset="0"/>
              </a:rPr>
              <a:t>Because the nature of ultimate reality is said to be empty, even of "emptiness" itself, along with the very framework of the two truths are also conventional realities, and not part of the ultimate. This is often called "the emptiness of emptiness" and refers to the fact that even though </a:t>
            </a:r>
            <a:r>
              <a:rPr lang="en-US" altLang="zh-TW" sz="2800" dirty="0" err="1">
                <a:solidFill>
                  <a:schemeClr val="bg1"/>
                </a:solidFill>
                <a:latin typeface="Times New Roman" panose="02020603050405020304" pitchFamily="18" charset="0"/>
              </a:rPr>
              <a:t>madhyamikas</a:t>
            </a:r>
            <a:r>
              <a:rPr lang="en-US" altLang="zh-TW" sz="2800" dirty="0">
                <a:solidFill>
                  <a:schemeClr val="bg1"/>
                </a:solidFill>
                <a:latin typeface="Times New Roman" panose="02020603050405020304" pitchFamily="18" charset="0"/>
              </a:rPr>
              <a:t> speak of emptiness as the ultimate unconditioned nature of things, this emptiness is itself empty of any real existence.</a:t>
            </a:r>
          </a:p>
        </p:txBody>
      </p:sp>
    </p:spTree>
    <p:extLst>
      <p:ext uri="{BB962C8B-B14F-4D97-AF65-F5344CB8AC3E}">
        <p14:creationId xmlns:p14="http://schemas.microsoft.com/office/powerpoint/2010/main" val="720890077"/>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80522698-C7A7-5285-E717-2F0265427F6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EBC9E34F-1666-1A89-520B-500C75077F52}"/>
              </a:ext>
            </a:extLst>
          </p:cNvPr>
          <p:cNvSpPr txBox="1"/>
          <p:nvPr/>
        </p:nvSpPr>
        <p:spPr>
          <a:xfrm>
            <a:off x="1198662" y="1989634"/>
            <a:ext cx="10153128" cy="3420936"/>
          </a:xfrm>
          <a:prstGeom prst="rect">
            <a:avLst/>
          </a:prstGeom>
          <a:noFill/>
        </p:spPr>
        <p:txBody>
          <a:bodyPr wrap="square" rtlCol="0">
            <a:spAutoFit/>
          </a:bodyPr>
          <a:lstStyle/>
          <a:p>
            <a:pPr>
              <a:lnSpc>
                <a:spcPts val="4400"/>
              </a:lnSpc>
              <a:spcAft>
                <a:spcPts val="1200"/>
              </a:spcAft>
            </a:pPr>
            <a:r>
              <a:rPr lang="en-US" altLang="zh-TW" sz="2800" dirty="0" err="1">
                <a:solidFill>
                  <a:schemeClr val="bg1"/>
                </a:solidFill>
                <a:latin typeface="Times New Roman" panose="02020603050405020304" pitchFamily="18" charset="0"/>
              </a:rPr>
              <a:t>Candrakirti</a:t>
            </a:r>
            <a:r>
              <a:rPr lang="en-US" altLang="zh-TW" sz="2800" dirty="0">
                <a:solidFill>
                  <a:schemeClr val="bg1"/>
                </a:solidFill>
                <a:latin typeface="Times New Roman" panose="02020603050405020304" pitchFamily="18" charset="0"/>
              </a:rPr>
              <a:t> says: "the noble ones who have accomplished what is to be accomplished do not see anything that is delusive or not delusive." From within the experience of the enlightened ones there is only one reality which appears non-conceptually, as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says in the </a:t>
            </a:r>
            <a:r>
              <a:rPr lang="en-US" altLang="zh-TW" sz="2800" i="1" dirty="0">
                <a:solidFill>
                  <a:schemeClr val="bg1"/>
                </a:solidFill>
                <a:latin typeface="Times New Roman" panose="02020603050405020304" pitchFamily="18" charset="0"/>
              </a:rPr>
              <a:t>Sixty stanzas </a:t>
            </a:r>
            <a:r>
              <a:rPr lang="en-US" altLang="zh-TW" sz="2800" dirty="0">
                <a:solidFill>
                  <a:schemeClr val="bg1"/>
                </a:solidFill>
                <a:latin typeface="Times New Roman" panose="02020603050405020304" pitchFamily="18" charset="0"/>
              </a:rPr>
              <a:t>on reasoning: "that nirvana is the sole reality, is what the Victors have declared."</a:t>
            </a:r>
          </a:p>
        </p:txBody>
      </p:sp>
      <p:sp>
        <p:nvSpPr>
          <p:cNvPr id="5" name="圖說文字: 直線 4">
            <a:extLst>
              <a:ext uri="{FF2B5EF4-FFF2-40B4-BE49-F238E27FC236}">
                <a16:creationId xmlns:a16="http://schemas.microsoft.com/office/drawing/2014/main" id="{A667F494-E185-5DC7-C84B-B8C9985DFC0B}"/>
              </a:ext>
            </a:extLst>
          </p:cNvPr>
          <p:cNvSpPr/>
          <p:nvPr/>
        </p:nvSpPr>
        <p:spPr>
          <a:xfrm>
            <a:off x="3214886" y="5734050"/>
            <a:ext cx="1764196" cy="612648"/>
          </a:xfrm>
          <a:prstGeom prst="borderCallout1">
            <a:avLst>
              <a:gd name="adj1" fmla="val 18750"/>
              <a:gd name="adj2" fmla="val -8333"/>
              <a:gd name="adj3" fmla="val -46704"/>
              <a:gd name="adj4" fmla="val -42652"/>
            </a:avLst>
          </a:prstGeom>
          <a:solidFill>
            <a:srgbClr val="00B0F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TW" sz="2800" dirty="0">
                <a:solidFill>
                  <a:srgbClr val="FFFF00"/>
                </a:solidFill>
              </a:rPr>
              <a:t>Buddhas</a:t>
            </a:r>
            <a:endParaRPr lang="zh-TW" altLang="en-US" sz="2800" dirty="0">
              <a:solidFill>
                <a:srgbClr val="FFFF00"/>
              </a:solidFill>
            </a:endParaRPr>
          </a:p>
        </p:txBody>
      </p:sp>
    </p:spTree>
    <p:extLst>
      <p:ext uri="{BB962C8B-B14F-4D97-AF65-F5344CB8AC3E}">
        <p14:creationId xmlns:p14="http://schemas.microsoft.com/office/powerpoint/2010/main" val="22949117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770DCB85-ED7A-D72E-CAF3-C4EE4C75997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3C02C592-7EA8-593D-129E-FC6937B9DFAE}"/>
              </a:ext>
            </a:extLst>
          </p:cNvPr>
          <p:cNvSpPr txBox="1"/>
          <p:nvPr/>
        </p:nvSpPr>
        <p:spPr>
          <a:xfrm>
            <a:off x="1016068" y="1576033"/>
            <a:ext cx="10153128" cy="593689"/>
          </a:xfrm>
          <a:prstGeom prst="rect">
            <a:avLst/>
          </a:prstGeom>
          <a:noFill/>
        </p:spPr>
        <p:txBody>
          <a:bodyPr wrap="square" rtlCol="0">
            <a:spAutoFit/>
          </a:bodyPr>
          <a:lstStyle/>
          <a:p>
            <a:pPr>
              <a:lnSpc>
                <a:spcPts val="4400"/>
              </a:lnSpc>
              <a:spcAft>
                <a:spcPts val="1200"/>
              </a:spcAft>
            </a:pPr>
            <a:r>
              <a:rPr lang="en-US" altLang="zh-TW" sz="2600" b="1" dirty="0">
                <a:solidFill>
                  <a:schemeClr val="bg1"/>
                </a:solidFill>
                <a:latin typeface="Times New Roman" panose="02020603050405020304" pitchFamily="18" charset="0"/>
              </a:rPr>
              <a:t>The Middle Way</a:t>
            </a:r>
          </a:p>
        </p:txBody>
      </p:sp>
      <p:sp>
        <p:nvSpPr>
          <p:cNvPr id="6" name="文字方塊 5">
            <a:extLst>
              <a:ext uri="{FF2B5EF4-FFF2-40B4-BE49-F238E27FC236}">
                <a16:creationId xmlns:a16="http://schemas.microsoft.com/office/drawing/2014/main" id="{C0108093-FD57-1EA5-18FE-6096EEB2A5CF}"/>
              </a:ext>
            </a:extLst>
          </p:cNvPr>
          <p:cNvSpPr txBox="1"/>
          <p:nvPr/>
        </p:nvSpPr>
        <p:spPr>
          <a:xfrm>
            <a:off x="1018642" y="2502655"/>
            <a:ext cx="10153128" cy="2850717"/>
          </a:xfrm>
          <a:prstGeom prst="rect">
            <a:avLst/>
          </a:prstGeom>
          <a:noFill/>
        </p:spPr>
        <p:txBody>
          <a:bodyPr wrap="square" rtlCol="0">
            <a:spAutoFit/>
          </a:bodyPr>
          <a:lstStyle/>
          <a:p>
            <a:pPr>
              <a:lnSpc>
                <a:spcPts val="4400"/>
              </a:lnSpc>
              <a:spcAft>
                <a:spcPts val="1200"/>
              </a:spcAft>
            </a:pPr>
            <a:r>
              <a:rPr lang="en-US" altLang="zh-TW" sz="2800" dirty="0">
                <a:solidFill>
                  <a:schemeClr val="bg1"/>
                </a:solidFill>
                <a:latin typeface="Times New Roman" panose="02020603050405020304" pitchFamily="18" charset="0"/>
              </a:rPr>
              <a:t>As noted by Roger Jackson, some non-Buddhist writers, like some Buddhist writers both ancient and modern, have argued that the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philosophy is nihilistic. This claim has been challenged by others who argue that it is a Middle Way (</a:t>
            </a:r>
            <a:r>
              <a:rPr lang="en-US" altLang="zh-TW" sz="2800" dirty="0" err="1">
                <a:solidFill>
                  <a:schemeClr val="bg1"/>
                </a:solidFill>
                <a:latin typeface="Times New Roman" panose="02020603050405020304" pitchFamily="18" charset="0"/>
              </a:rPr>
              <a:t>madhyamāpratipad</a:t>
            </a:r>
            <a:r>
              <a:rPr lang="en-US" altLang="zh-TW" sz="2800" dirty="0">
                <a:solidFill>
                  <a:schemeClr val="bg1"/>
                </a:solidFill>
                <a:latin typeface="Times New Roman" panose="02020603050405020304" pitchFamily="18" charset="0"/>
              </a:rPr>
              <a:t>) between nihilism and </a:t>
            </a:r>
            <a:r>
              <a:rPr lang="en-US" altLang="zh-TW" sz="2800" dirty="0" err="1">
                <a:solidFill>
                  <a:schemeClr val="bg1"/>
                </a:solidFill>
                <a:latin typeface="Times New Roman" panose="02020603050405020304" pitchFamily="18" charset="0"/>
              </a:rPr>
              <a:t>eternalism</a:t>
            </a:r>
            <a:r>
              <a:rPr lang="en-US" altLang="zh-TW" sz="2800" dirty="0">
                <a:solidFill>
                  <a:schemeClr val="bg1"/>
                </a:solidFill>
                <a:latin typeface="Times New Roman" panose="02020603050405020304" pitchFamily="18" charset="0"/>
              </a:rPr>
              <a:t>.</a:t>
            </a:r>
          </a:p>
        </p:txBody>
      </p:sp>
    </p:spTree>
    <p:extLst>
      <p:ext uri="{BB962C8B-B14F-4D97-AF65-F5344CB8AC3E}">
        <p14:creationId xmlns:p14="http://schemas.microsoft.com/office/powerpoint/2010/main" val="2941843034"/>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BD0F92D-BA73-CA09-EB00-7E989C686253}"/>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71D08C64-A605-F7E1-A2CA-B31EC557A26E}"/>
              </a:ext>
            </a:extLst>
          </p:cNvPr>
          <p:cNvSpPr txBox="1"/>
          <p:nvPr/>
        </p:nvSpPr>
        <p:spPr>
          <a:xfrm>
            <a:off x="1270670" y="2568692"/>
            <a:ext cx="10153128" cy="1722203"/>
          </a:xfrm>
          <a:prstGeom prst="rect">
            <a:avLst/>
          </a:prstGeom>
          <a:noFill/>
        </p:spPr>
        <p:txBody>
          <a:bodyPr wrap="square" rtlCol="0">
            <a:spAutoFit/>
          </a:bodyPr>
          <a:lstStyle/>
          <a:p>
            <a:pPr>
              <a:lnSpc>
                <a:spcPts val="4400"/>
              </a:lnSpc>
              <a:spcAft>
                <a:spcPts val="1200"/>
              </a:spcAft>
            </a:pP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philosophers themselves explicitly rejected the nihilist interpretation from the outset: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writes: "through explaining true reality as it is, the seeming </a:t>
            </a:r>
            <a:r>
              <a:rPr lang="en-US" altLang="zh-TW" sz="2800" dirty="0" err="1">
                <a:solidFill>
                  <a:schemeClr val="bg1"/>
                </a:solidFill>
                <a:latin typeface="Times New Roman" panose="02020603050405020304" pitchFamily="18" charset="0"/>
              </a:rPr>
              <a:t>samvrti</a:t>
            </a:r>
            <a:r>
              <a:rPr lang="en-US" altLang="zh-TW" sz="2800" dirty="0">
                <a:solidFill>
                  <a:schemeClr val="bg1"/>
                </a:solidFill>
                <a:latin typeface="Times New Roman" panose="02020603050405020304" pitchFamily="18" charset="0"/>
              </a:rPr>
              <a:t> does not become disrupted."</a:t>
            </a:r>
          </a:p>
        </p:txBody>
      </p:sp>
    </p:spTree>
    <p:extLst>
      <p:ext uri="{BB962C8B-B14F-4D97-AF65-F5344CB8AC3E}">
        <p14:creationId xmlns:p14="http://schemas.microsoft.com/office/powerpoint/2010/main" val="2250167747"/>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BB1BAFB2-9F45-8E5A-76A5-EC80CD54DC2A}"/>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CCDA2A7D-1E01-88F4-DEB9-380E9FF2E835}"/>
              </a:ext>
            </a:extLst>
          </p:cNvPr>
          <p:cNvSpPr txBox="1"/>
          <p:nvPr/>
        </p:nvSpPr>
        <p:spPr>
          <a:xfrm>
            <a:off x="1054646" y="1845618"/>
            <a:ext cx="10549172" cy="599651"/>
          </a:xfrm>
          <a:prstGeom prst="rect">
            <a:avLst/>
          </a:prstGeom>
          <a:noFill/>
        </p:spPr>
        <p:txBody>
          <a:bodyPr wrap="square" rtlCol="0">
            <a:spAutoFit/>
          </a:bodyPr>
          <a:lstStyle/>
          <a:p>
            <a:pPr>
              <a:lnSpc>
                <a:spcPts val="4400"/>
              </a:lnSpc>
              <a:spcAft>
                <a:spcPts val="1200"/>
              </a:spcAft>
            </a:pPr>
            <a:r>
              <a:rPr lang="en-US" altLang="zh-TW" sz="2800" dirty="0">
                <a:solidFill>
                  <a:schemeClr val="bg1"/>
                </a:solidFill>
                <a:latin typeface="Times New Roman" panose="02020603050405020304" pitchFamily="18" charset="0"/>
              </a:rPr>
              <a:t>Candrakirti also responds to the charge of nihilism in his </a:t>
            </a:r>
            <a:r>
              <a:rPr lang="en-US" altLang="zh-TW" sz="2800" i="1" dirty="0">
                <a:solidFill>
                  <a:schemeClr val="bg1"/>
                </a:solidFill>
                <a:latin typeface="Times New Roman" panose="02020603050405020304" pitchFamily="18" charset="0"/>
              </a:rPr>
              <a:t>Lucid Words</a:t>
            </a:r>
            <a:r>
              <a:rPr lang="en-US" altLang="zh-TW" sz="2800" dirty="0">
                <a:solidFill>
                  <a:schemeClr val="bg1"/>
                </a:solidFill>
                <a:latin typeface="Times New Roman" panose="02020603050405020304" pitchFamily="18" charset="0"/>
              </a:rPr>
              <a:t>:</a:t>
            </a:r>
          </a:p>
        </p:txBody>
      </p:sp>
      <p:sp>
        <p:nvSpPr>
          <p:cNvPr id="7" name="文字方塊 6">
            <a:extLst>
              <a:ext uri="{FF2B5EF4-FFF2-40B4-BE49-F238E27FC236}">
                <a16:creationId xmlns:a16="http://schemas.microsoft.com/office/drawing/2014/main" id="{388E659C-2FBB-A83E-7995-A751F21C2B68}"/>
              </a:ext>
            </a:extLst>
          </p:cNvPr>
          <p:cNvSpPr txBox="1"/>
          <p:nvPr/>
        </p:nvSpPr>
        <p:spPr>
          <a:xfrm>
            <a:off x="1486694" y="2699684"/>
            <a:ext cx="9505055" cy="3429272"/>
          </a:xfrm>
          <a:prstGeom prst="rect">
            <a:avLst/>
          </a:prstGeom>
          <a:noFill/>
        </p:spPr>
        <p:txBody>
          <a:bodyPr wrap="square">
            <a:spAutoFit/>
          </a:bodyPr>
          <a:lstStyle/>
          <a:p>
            <a:pPr>
              <a:lnSpc>
                <a:spcPts val="4400"/>
              </a:lnSpc>
            </a:pPr>
            <a:r>
              <a:rPr lang="en-US" altLang="zh-TW" sz="2800" dirty="0">
                <a:solidFill>
                  <a:schemeClr val="bg1"/>
                </a:solidFill>
                <a:latin typeface="Times New Roman" panose="02020603050405020304" pitchFamily="18" charset="0"/>
              </a:rPr>
              <a:t>“Therefore, emptiness is taught in order to completely pacify all discursiveness without exception. So if the purpose of emptiness is the complete peace of all discursiveness and you just increase the web of discursiveness by thinking that the meaning of emptiness is nonexistence, you do not </a:t>
            </a:r>
            <a:r>
              <a:rPr lang="en-US" altLang="zh-TW" sz="2800" dirty="0" err="1">
                <a:solidFill>
                  <a:schemeClr val="bg1"/>
                </a:solidFill>
                <a:latin typeface="Times New Roman" panose="02020603050405020304" pitchFamily="18" charset="0"/>
              </a:rPr>
              <a:t>reali</a:t>
            </a:r>
            <a:r>
              <a:rPr lang="en-US" altLang="zh-CN" sz="2800" dirty="0" err="1">
                <a:solidFill>
                  <a:schemeClr val="bg1"/>
                </a:solidFill>
                <a:latin typeface="Times New Roman" panose="02020603050405020304" pitchFamily="18" charset="0"/>
              </a:rPr>
              <a:t>s</a:t>
            </a:r>
            <a:r>
              <a:rPr lang="en-US" altLang="zh-TW" sz="2800" dirty="0" err="1">
                <a:solidFill>
                  <a:schemeClr val="bg1"/>
                </a:solidFill>
                <a:latin typeface="Times New Roman" panose="02020603050405020304" pitchFamily="18" charset="0"/>
              </a:rPr>
              <a:t>e</a:t>
            </a:r>
            <a:r>
              <a:rPr lang="en-US" altLang="zh-TW" sz="2800" dirty="0">
                <a:solidFill>
                  <a:schemeClr val="bg1"/>
                </a:solidFill>
                <a:latin typeface="Times New Roman" panose="02020603050405020304" pitchFamily="18" charset="0"/>
              </a:rPr>
              <a:t> the purpose of emptiness [at all].”</a:t>
            </a:r>
            <a:endParaRPr lang="zh-TW" altLang="en-US" sz="2800" dirty="0"/>
          </a:p>
        </p:txBody>
      </p:sp>
    </p:spTree>
    <p:extLst>
      <p:ext uri="{BB962C8B-B14F-4D97-AF65-F5344CB8AC3E}">
        <p14:creationId xmlns:p14="http://schemas.microsoft.com/office/powerpoint/2010/main" val="1493998300"/>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149738A-A142-4DF4-630D-9012EDEC6BD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FB192F9B-91E9-07C3-4415-AEF28F1CACF1}"/>
              </a:ext>
            </a:extLst>
          </p:cNvPr>
          <p:cNvSpPr txBox="1"/>
          <p:nvPr/>
        </p:nvSpPr>
        <p:spPr>
          <a:xfrm>
            <a:off x="982638" y="1701602"/>
            <a:ext cx="10621180" cy="4549451"/>
          </a:xfrm>
          <a:prstGeom prst="rect">
            <a:avLst/>
          </a:prstGeom>
          <a:noFill/>
        </p:spPr>
        <p:txBody>
          <a:bodyPr wrap="square" rtlCol="0">
            <a:spAutoFit/>
          </a:bodyPr>
          <a:lstStyle/>
          <a:p>
            <a:pPr>
              <a:lnSpc>
                <a:spcPts val="4400"/>
              </a:lnSpc>
              <a:spcAft>
                <a:spcPts val="1200"/>
              </a:spcAft>
            </a:pP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thinkers argue that since things have the nature of lacking true existence or own being (</a:t>
            </a:r>
            <a:r>
              <a:rPr lang="en-US" altLang="zh-TW" sz="2800" dirty="0" err="1">
                <a:solidFill>
                  <a:schemeClr val="bg1"/>
                </a:solidFill>
                <a:latin typeface="Times New Roman" panose="02020603050405020304" pitchFamily="18" charset="0"/>
              </a:rPr>
              <a:t>niḥsvabhāva</a:t>
            </a:r>
            <a:r>
              <a:rPr lang="en-US" altLang="zh-TW" sz="2800" dirty="0">
                <a:solidFill>
                  <a:schemeClr val="bg1"/>
                </a:solidFill>
                <a:latin typeface="Times New Roman" panose="02020603050405020304" pitchFamily="18" charset="0"/>
              </a:rPr>
              <a:t>), all things are mere conceptual constructs (</a:t>
            </a:r>
            <a:r>
              <a:rPr lang="en-US" altLang="zh-TW" sz="2800" dirty="0" err="1">
                <a:solidFill>
                  <a:schemeClr val="bg1"/>
                </a:solidFill>
                <a:latin typeface="Times New Roman" panose="02020603050405020304" pitchFamily="18" charset="0"/>
              </a:rPr>
              <a:t>prajñaptimatra</a:t>
            </a:r>
            <a:r>
              <a:rPr lang="en-US" altLang="zh-TW" sz="2800" dirty="0">
                <a:solidFill>
                  <a:schemeClr val="bg1"/>
                </a:solidFill>
                <a:latin typeface="Times New Roman" panose="02020603050405020304" pitchFamily="18" charset="0"/>
              </a:rPr>
              <a:t>) because they are just impermanent collections of causes and conditions. This also applies to the principle of causality itself, since everything is dependently originated. Therefore, in </a:t>
            </a:r>
            <a:r>
              <a:rPr lang="en-US" altLang="zh-TW" sz="2800" dirty="0" err="1">
                <a:solidFill>
                  <a:schemeClr val="bg1"/>
                </a:solidFill>
                <a:latin typeface="Times New Roman" panose="02020603050405020304" pitchFamily="18" charset="0"/>
              </a:rPr>
              <a:t>madhyamaka</a:t>
            </a:r>
            <a:r>
              <a:rPr lang="en-US" altLang="zh-TW" sz="2800" dirty="0">
                <a:solidFill>
                  <a:schemeClr val="bg1"/>
                </a:solidFill>
                <a:latin typeface="Times New Roman" panose="02020603050405020304" pitchFamily="18" charset="0"/>
              </a:rPr>
              <a:t>, phenomena appear to arise and cease, but in an ultimate sense they do not arise or remain as inherently existent phenomena.</a:t>
            </a:r>
          </a:p>
        </p:txBody>
      </p:sp>
    </p:spTree>
    <p:extLst>
      <p:ext uri="{BB962C8B-B14F-4D97-AF65-F5344CB8AC3E}">
        <p14:creationId xmlns:p14="http://schemas.microsoft.com/office/powerpoint/2010/main" val="360414150"/>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BF23D42-A5E3-7C14-7611-D94C6E6FF18B}"/>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E8C42366-D44D-3BB5-C2D5-908AED4FF052}"/>
              </a:ext>
            </a:extLst>
          </p:cNvPr>
          <p:cNvSpPr txBox="1"/>
          <p:nvPr/>
        </p:nvSpPr>
        <p:spPr>
          <a:xfrm>
            <a:off x="712608" y="1629594"/>
            <a:ext cx="10765196" cy="4543488"/>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This tenet is held to show that views of absolute or eternalist existence (such as the Hindu ideas of Brahman or sat-</a:t>
            </a:r>
            <a:r>
              <a:rPr lang="en-US" altLang="zh-TW" sz="2600" dirty="0" err="1">
                <a:solidFill>
                  <a:schemeClr val="bg1"/>
                </a:solidFill>
                <a:latin typeface="Times New Roman" panose="02020603050405020304" pitchFamily="18" charset="0"/>
              </a:rPr>
              <a:t>dravya</a:t>
            </a:r>
            <a:r>
              <a:rPr lang="en-US" altLang="zh-TW" sz="2600" dirty="0">
                <a:solidFill>
                  <a:schemeClr val="bg1"/>
                </a:solidFill>
                <a:latin typeface="Times New Roman" panose="02020603050405020304" pitchFamily="18" charset="0"/>
              </a:rPr>
              <a:t>) and nihilism are both equally untenable. These two views are considered to be the two extremes that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steers clear from. The first is essentialism or </a:t>
            </a:r>
            <a:r>
              <a:rPr lang="en-US" altLang="zh-TW" sz="2600" dirty="0" err="1">
                <a:solidFill>
                  <a:schemeClr val="bg1"/>
                </a:solidFill>
                <a:latin typeface="Times New Roman" panose="02020603050405020304" pitchFamily="18" charset="0"/>
              </a:rPr>
              <a:t>eternalism</a:t>
            </a:r>
            <a:r>
              <a:rPr lang="en-US" altLang="zh-TW" sz="2600" dirty="0">
                <a:solidFill>
                  <a:schemeClr val="bg1"/>
                </a:solidFill>
                <a:latin typeface="Times New Roman" panose="02020603050405020304" pitchFamily="18" charset="0"/>
              </a:rPr>
              <a:t> (</a:t>
            </a:r>
            <a:r>
              <a:rPr lang="en-US" altLang="zh-TW" sz="2600" dirty="0" err="1">
                <a:solidFill>
                  <a:schemeClr val="bg1"/>
                </a:solidFill>
                <a:latin typeface="Times New Roman" panose="02020603050405020304" pitchFamily="18" charset="0"/>
              </a:rPr>
              <a:t>Śāśvata-vāda</a:t>
            </a:r>
            <a:r>
              <a:rPr lang="en-US" altLang="zh-TW" sz="2600" dirty="0">
                <a:solidFill>
                  <a:schemeClr val="bg1"/>
                </a:solidFill>
                <a:latin typeface="Times New Roman" panose="02020603050405020304" pitchFamily="18" charset="0"/>
              </a:rPr>
              <a:t>) – a belief that things inherently or substantially exist and are therefore efficacious objects of craving and clinging; Nagarjuna argues that we naively and innately perceive things as substantial, and it is this predisposition which is the root delusion that lies at the basis of all suffering.</a:t>
            </a:r>
          </a:p>
        </p:txBody>
      </p:sp>
    </p:spTree>
    <p:extLst>
      <p:ext uri="{BB962C8B-B14F-4D97-AF65-F5344CB8AC3E}">
        <p14:creationId xmlns:p14="http://schemas.microsoft.com/office/powerpoint/2010/main" val="2780742580"/>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50E0255-92EB-A582-298B-04A051526A4F}"/>
              </a:ext>
            </a:extLst>
          </p:cNvPr>
          <p:cNvSpPr/>
          <p:nvPr/>
        </p:nvSpPr>
        <p:spPr>
          <a:xfrm>
            <a:off x="514586" y="261442"/>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1E0F67FD-302F-7D13-E507-B2AF309DA15D}"/>
              </a:ext>
            </a:extLst>
          </p:cNvPr>
          <p:cNvSpPr txBox="1"/>
          <p:nvPr/>
        </p:nvSpPr>
        <p:spPr>
          <a:xfrm>
            <a:off x="910630" y="1989634"/>
            <a:ext cx="10153128" cy="2850717"/>
          </a:xfrm>
          <a:prstGeom prst="rect">
            <a:avLst/>
          </a:prstGeom>
          <a:noFill/>
        </p:spPr>
        <p:txBody>
          <a:bodyPr wrap="square" rtlCol="0">
            <a:spAutoFit/>
          </a:bodyPr>
          <a:lstStyle/>
          <a:p>
            <a:pPr>
              <a:lnSpc>
                <a:spcPts val="4400"/>
              </a:lnSpc>
              <a:spcAft>
                <a:spcPts val="1200"/>
              </a:spcAft>
            </a:pPr>
            <a:r>
              <a:rPr lang="en-US" altLang="zh-TW" sz="2800" dirty="0">
                <a:solidFill>
                  <a:schemeClr val="bg1"/>
                </a:solidFill>
                <a:latin typeface="Times New Roman" panose="02020603050405020304" pitchFamily="18" charset="0"/>
              </a:rPr>
              <a:t>The second extreme is nihilism or annihilationism (</a:t>
            </a:r>
            <a:r>
              <a:rPr lang="en-US" altLang="zh-TW" sz="2800" dirty="0" err="1">
                <a:solidFill>
                  <a:schemeClr val="bg1"/>
                </a:solidFill>
                <a:latin typeface="Times New Roman" panose="02020603050405020304" pitchFamily="18" charset="0"/>
              </a:rPr>
              <a:t>uccheda</a:t>
            </a:r>
            <a:r>
              <a:rPr lang="en-US" altLang="zh-TW" sz="2800" dirty="0">
                <a:solidFill>
                  <a:schemeClr val="bg1"/>
                </a:solidFill>
                <a:latin typeface="Times New Roman" panose="02020603050405020304" pitchFamily="18" charset="0"/>
              </a:rPr>
              <a:t>-vada) – encompassing views that could lead one to believe that there is no need to be responsible for one's actions – such as the idea that one is annihilated at death or that nothing has causal effects – but also the view that absolutely nothing exists.</a:t>
            </a:r>
          </a:p>
        </p:txBody>
      </p:sp>
    </p:spTree>
    <p:extLst>
      <p:ext uri="{BB962C8B-B14F-4D97-AF65-F5344CB8AC3E}">
        <p14:creationId xmlns:p14="http://schemas.microsoft.com/office/powerpoint/2010/main" val="2105580535"/>
      </p:ext>
    </p:extLst>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82E7B8A7-CEE3-8B98-69B7-2A1B3A6BD255}"/>
              </a:ext>
            </a:extLst>
          </p:cNvPr>
          <p:cNvSpPr/>
          <p:nvPr/>
        </p:nvSpPr>
        <p:spPr>
          <a:xfrm>
            <a:off x="514586" y="261442"/>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506B4A75-9498-3C5F-CA70-2DA134DD9C3D}"/>
              </a:ext>
            </a:extLst>
          </p:cNvPr>
          <p:cNvSpPr txBox="1"/>
          <p:nvPr/>
        </p:nvSpPr>
        <p:spPr>
          <a:xfrm>
            <a:off x="514586" y="1125538"/>
            <a:ext cx="10153128" cy="593689"/>
          </a:xfrm>
          <a:prstGeom prst="rect">
            <a:avLst/>
          </a:prstGeom>
          <a:noFill/>
        </p:spPr>
        <p:txBody>
          <a:bodyPr wrap="square" rtlCol="0">
            <a:spAutoFit/>
          </a:bodyPr>
          <a:lstStyle/>
          <a:p>
            <a:pPr>
              <a:lnSpc>
                <a:spcPts val="4400"/>
              </a:lnSpc>
              <a:spcAft>
                <a:spcPts val="1200"/>
              </a:spcAft>
            </a:pPr>
            <a:r>
              <a:rPr lang="en-US" altLang="zh-TW" sz="2600" b="1" dirty="0">
                <a:solidFill>
                  <a:schemeClr val="bg1"/>
                </a:solidFill>
                <a:latin typeface="Times New Roman" panose="02020603050405020304" pitchFamily="18" charset="0"/>
              </a:rPr>
              <a:t>Soteriology</a:t>
            </a:r>
          </a:p>
        </p:txBody>
      </p:sp>
      <p:sp>
        <p:nvSpPr>
          <p:cNvPr id="6" name="文字方塊 5">
            <a:extLst>
              <a:ext uri="{FF2B5EF4-FFF2-40B4-BE49-F238E27FC236}">
                <a16:creationId xmlns:a16="http://schemas.microsoft.com/office/drawing/2014/main" id="{34CF2D91-9E0F-07C7-FD8B-142B50ECC6C8}"/>
              </a:ext>
            </a:extLst>
          </p:cNvPr>
          <p:cNvSpPr txBox="1"/>
          <p:nvPr/>
        </p:nvSpPr>
        <p:spPr>
          <a:xfrm>
            <a:off x="514586" y="1701602"/>
            <a:ext cx="11053228" cy="1722203"/>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For </a:t>
            </a:r>
            <a:r>
              <a:rPr lang="en-US" altLang="zh-TW" sz="2600" dirty="0" err="1">
                <a:solidFill>
                  <a:schemeClr val="bg1"/>
                </a:solidFill>
                <a:latin typeface="Times New Roman" panose="02020603050405020304" pitchFamily="18" charset="0"/>
              </a:rPr>
              <a:t>madhyamaka</a:t>
            </a:r>
            <a:r>
              <a:rPr lang="en-US" altLang="zh-TW" sz="2600" dirty="0">
                <a:solidFill>
                  <a:schemeClr val="bg1"/>
                </a:solidFill>
                <a:latin typeface="Times New Roman" panose="02020603050405020304" pitchFamily="18" charset="0"/>
              </a:rPr>
              <a:t>, the </a:t>
            </a:r>
            <a:r>
              <a:rPr lang="en-US" altLang="zh-TW" sz="2600" dirty="0" err="1">
                <a:solidFill>
                  <a:schemeClr val="bg1"/>
                </a:solidFill>
                <a:latin typeface="Times New Roman" panose="02020603050405020304" pitchFamily="18" charset="0"/>
              </a:rPr>
              <a:t>realisation</a:t>
            </a:r>
            <a:r>
              <a:rPr lang="en-US" altLang="zh-TW" sz="2600" dirty="0">
                <a:solidFill>
                  <a:schemeClr val="bg1"/>
                </a:solidFill>
                <a:latin typeface="Times New Roman" panose="02020603050405020304" pitchFamily="18" charset="0"/>
              </a:rPr>
              <a:t> of emptiness is not just a satisfactory theory about the world, but a key understanding which allows one to reach liberation or nirvana. As </a:t>
            </a:r>
            <a:r>
              <a:rPr lang="en-US" altLang="zh-TW" sz="2600" dirty="0" err="1">
                <a:solidFill>
                  <a:schemeClr val="bg1"/>
                </a:solidFill>
                <a:latin typeface="Times New Roman" panose="02020603050405020304" pitchFamily="18" charset="0"/>
              </a:rPr>
              <a:t>Nāgārjuna's</a:t>
            </a:r>
            <a:r>
              <a:rPr lang="en-US" altLang="zh-TW" sz="2600"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Mūlamadhyamakakārikā</a:t>
            </a:r>
            <a:r>
              <a:rPr lang="en-US" altLang="zh-TW" sz="2600" dirty="0">
                <a:solidFill>
                  <a:schemeClr val="bg1"/>
                </a:solidFill>
                <a:latin typeface="Times New Roman" panose="02020603050405020304" pitchFamily="18" charset="0"/>
              </a:rPr>
              <a:t> puts it:</a:t>
            </a:r>
          </a:p>
        </p:txBody>
      </p:sp>
      <p:sp>
        <p:nvSpPr>
          <p:cNvPr id="7" name="文字方塊 6">
            <a:extLst>
              <a:ext uri="{FF2B5EF4-FFF2-40B4-BE49-F238E27FC236}">
                <a16:creationId xmlns:a16="http://schemas.microsoft.com/office/drawing/2014/main" id="{A621364B-400B-0C72-CD5F-27D7369B494C}"/>
              </a:ext>
            </a:extLst>
          </p:cNvPr>
          <p:cNvSpPr txBox="1"/>
          <p:nvPr/>
        </p:nvSpPr>
        <p:spPr>
          <a:xfrm>
            <a:off x="1846734" y="3501802"/>
            <a:ext cx="10531170" cy="3293209"/>
          </a:xfrm>
          <a:prstGeom prst="rect">
            <a:avLst/>
          </a:prstGeom>
          <a:noFill/>
        </p:spPr>
        <p:txBody>
          <a:bodyPr wrap="square" rtlCol="0">
            <a:spAutoFit/>
          </a:bodyPr>
          <a:lstStyle/>
          <a:p>
            <a:r>
              <a:rPr lang="en-US" altLang="zh-TW" sz="2600" dirty="0">
                <a:solidFill>
                  <a:srgbClr val="FFFF00"/>
                </a:solidFill>
                <a:latin typeface="Times New Roman" panose="02020603050405020304" pitchFamily="18" charset="0"/>
              </a:rPr>
              <a:t>“With the cessation of ignorance, </a:t>
            </a:r>
          </a:p>
          <a:p>
            <a:r>
              <a:rPr lang="en-US" altLang="zh-TW" sz="2600" dirty="0">
                <a:solidFill>
                  <a:srgbClr val="FFFF00"/>
                </a:solidFill>
                <a:latin typeface="Times New Roman" panose="02020603050405020304" pitchFamily="18" charset="0"/>
              </a:rPr>
              <a:t>formations will not arise. </a:t>
            </a:r>
          </a:p>
          <a:p>
            <a:r>
              <a:rPr lang="en-US" altLang="zh-TW" sz="2600" dirty="0">
                <a:solidFill>
                  <a:srgbClr val="FFFF00"/>
                </a:solidFill>
                <a:latin typeface="Times New Roman" panose="02020603050405020304" pitchFamily="18" charset="0"/>
              </a:rPr>
              <a:t>The cessation of ignorance occurs </a:t>
            </a:r>
          </a:p>
          <a:p>
            <a:r>
              <a:rPr lang="en-US" altLang="zh-TW" sz="2600" dirty="0">
                <a:solidFill>
                  <a:srgbClr val="FFFF00"/>
                </a:solidFill>
                <a:latin typeface="Times New Roman" panose="02020603050405020304" pitchFamily="18" charset="0"/>
              </a:rPr>
              <a:t>through right understanding. </a:t>
            </a:r>
          </a:p>
          <a:p>
            <a:r>
              <a:rPr lang="en-US" altLang="zh-TW" sz="2600" dirty="0">
                <a:solidFill>
                  <a:srgbClr val="FFFF00"/>
                </a:solidFill>
                <a:latin typeface="Times New Roman" panose="02020603050405020304" pitchFamily="18" charset="0"/>
              </a:rPr>
              <a:t>Through the cessation of this and that, </a:t>
            </a:r>
          </a:p>
          <a:p>
            <a:r>
              <a:rPr lang="en-US" altLang="zh-TW" sz="2600" dirty="0">
                <a:solidFill>
                  <a:srgbClr val="FFFF00"/>
                </a:solidFill>
                <a:latin typeface="Times New Roman" panose="02020603050405020304" pitchFamily="18" charset="0"/>
              </a:rPr>
              <a:t>this and that will not come about. </a:t>
            </a:r>
          </a:p>
          <a:p>
            <a:r>
              <a:rPr lang="en-US" altLang="zh-TW" sz="2600" dirty="0">
                <a:solidFill>
                  <a:srgbClr val="FFFF00"/>
                </a:solidFill>
                <a:latin typeface="Times New Roman" panose="02020603050405020304" pitchFamily="18" charset="0"/>
              </a:rPr>
              <a:t>The entire mass of suffering </a:t>
            </a:r>
          </a:p>
          <a:p>
            <a:r>
              <a:rPr lang="en-US" altLang="zh-TW" sz="2600" dirty="0">
                <a:solidFill>
                  <a:srgbClr val="FFFF00"/>
                </a:solidFill>
                <a:latin typeface="Times New Roman" panose="02020603050405020304" pitchFamily="18" charset="0"/>
              </a:rPr>
              <a:t>thereby completely ceases.” (MMK 26:11–12)</a:t>
            </a:r>
          </a:p>
        </p:txBody>
      </p:sp>
    </p:spTree>
    <p:extLst>
      <p:ext uri="{BB962C8B-B14F-4D97-AF65-F5344CB8AC3E}">
        <p14:creationId xmlns:p14="http://schemas.microsoft.com/office/powerpoint/2010/main" val="31198897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67EAB662-117A-650F-CBC1-940D5478B475}"/>
              </a:ext>
            </a:extLst>
          </p:cNvPr>
          <p:cNvSpPr/>
          <p:nvPr/>
        </p:nvSpPr>
        <p:spPr>
          <a:xfrm>
            <a:off x="514586" y="261442"/>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2D1D8074-B673-0C42-6C9C-D2E9F0C97C9E}"/>
              </a:ext>
            </a:extLst>
          </p:cNvPr>
          <p:cNvSpPr txBox="1"/>
          <p:nvPr/>
        </p:nvSpPr>
        <p:spPr>
          <a:xfrm>
            <a:off x="622598" y="1557586"/>
            <a:ext cx="11161240" cy="4549451"/>
          </a:xfrm>
          <a:prstGeom prst="rect">
            <a:avLst/>
          </a:prstGeom>
          <a:noFill/>
        </p:spPr>
        <p:txBody>
          <a:bodyPr wrap="square" rtlCol="0">
            <a:spAutoFit/>
          </a:bodyPr>
          <a:lstStyle/>
          <a:p>
            <a:pPr>
              <a:lnSpc>
                <a:spcPts val="4400"/>
              </a:lnSpc>
              <a:spcAft>
                <a:spcPts val="1200"/>
              </a:spcAft>
            </a:pPr>
            <a:r>
              <a:rPr lang="en-US" altLang="zh-TW" sz="2800" dirty="0">
                <a:solidFill>
                  <a:schemeClr val="bg1"/>
                </a:solidFill>
                <a:latin typeface="Times New Roman" panose="02020603050405020304" pitchFamily="18" charset="0"/>
              </a:rPr>
              <a:t>The words "this" and "that" allude to the mind's profound addiction to dualism, but also and more specifically to the mind that has not yet grasped the reality of dependent origination. The insight of dependent origination – that nothing arises or happens independently, that everything is rooted in or "made of" something else, and conditioned by other things, each of which are likewise made of and conditioned by other things in the same way, so that nothing at all "is" independently – is central to the fundamental Buddhist analysis of the arising of suffering and the liberation from it. </a:t>
            </a:r>
          </a:p>
        </p:txBody>
      </p:sp>
    </p:spTree>
    <p:extLst>
      <p:ext uri="{BB962C8B-B14F-4D97-AF65-F5344CB8AC3E}">
        <p14:creationId xmlns:p14="http://schemas.microsoft.com/office/powerpoint/2010/main" val="2269709548"/>
      </p:ext>
    </p:extLst>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a:extLst>
              <a:ext uri="{FF2B5EF4-FFF2-40B4-BE49-F238E27FC236}">
                <a16:creationId xmlns:a16="http://schemas.microsoft.com/office/drawing/2014/main" id="{A9D54810-BC03-8A92-E996-A978B882CCAF}"/>
              </a:ext>
            </a:extLst>
          </p:cNvPr>
          <p:cNvPicPr>
            <a:picLocks noChangeAspect="1"/>
          </p:cNvPicPr>
          <p:nvPr/>
        </p:nvPicPr>
        <p:blipFill>
          <a:blip r:embed="rId3"/>
          <a:stretch>
            <a:fillRect/>
          </a:stretch>
        </p:blipFill>
        <p:spPr>
          <a:xfrm>
            <a:off x="658602" y="189434"/>
            <a:ext cx="10873208" cy="6267450"/>
          </a:xfrm>
          <a:prstGeom prst="rect">
            <a:avLst/>
          </a:prstGeom>
        </p:spPr>
      </p:pic>
      <p:cxnSp>
        <p:nvCxnSpPr>
          <p:cNvPr id="6" name="直線接點 5">
            <a:extLst>
              <a:ext uri="{FF2B5EF4-FFF2-40B4-BE49-F238E27FC236}">
                <a16:creationId xmlns:a16="http://schemas.microsoft.com/office/drawing/2014/main" id="{80D095A2-31FA-77B0-8993-AED08C68E141}"/>
              </a:ext>
            </a:extLst>
          </p:cNvPr>
          <p:cNvCxnSpPr/>
          <p:nvPr/>
        </p:nvCxnSpPr>
        <p:spPr>
          <a:xfrm flipV="1">
            <a:off x="6089061" y="188640"/>
            <a:ext cx="0" cy="1224136"/>
          </a:xfrm>
          <a:prstGeom prst="line">
            <a:avLst/>
          </a:prstGeom>
          <a:ln w="444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直線接點 6">
            <a:extLst>
              <a:ext uri="{FF2B5EF4-FFF2-40B4-BE49-F238E27FC236}">
                <a16:creationId xmlns:a16="http://schemas.microsoft.com/office/drawing/2014/main" id="{7BCC8006-8385-258D-E404-2B16645AE179}"/>
              </a:ext>
            </a:extLst>
          </p:cNvPr>
          <p:cNvCxnSpPr>
            <a:cxnSpLocks/>
          </p:cNvCxnSpPr>
          <p:nvPr/>
        </p:nvCxnSpPr>
        <p:spPr>
          <a:xfrm flipV="1">
            <a:off x="9479582" y="1629594"/>
            <a:ext cx="1368152" cy="467258"/>
          </a:xfrm>
          <a:prstGeom prst="line">
            <a:avLst/>
          </a:prstGeom>
          <a:ln w="4445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線接點 7">
            <a:extLst>
              <a:ext uri="{FF2B5EF4-FFF2-40B4-BE49-F238E27FC236}">
                <a16:creationId xmlns:a16="http://schemas.microsoft.com/office/drawing/2014/main" id="{6969FC84-2E0D-786A-832C-9501A1E8CFF0}"/>
              </a:ext>
            </a:extLst>
          </p:cNvPr>
          <p:cNvCxnSpPr>
            <a:cxnSpLocks/>
          </p:cNvCxnSpPr>
          <p:nvPr/>
        </p:nvCxnSpPr>
        <p:spPr>
          <a:xfrm flipH="1" flipV="1">
            <a:off x="1342678" y="1623393"/>
            <a:ext cx="1336725" cy="473459"/>
          </a:xfrm>
          <a:prstGeom prst="line">
            <a:avLst/>
          </a:prstGeom>
          <a:ln w="44450">
            <a:solidFill>
              <a:srgbClr val="FF0000"/>
            </a:solidFill>
          </a:ln>
        </p:spPr>
        <p:style>
          <a:lnRef idx="1">
            <a:schemeClr val="accent1"/>
          </a:lnRef>
          <a:fillRef idx="0">
            <a:schemeClr val="accent1"/>
          </a:fillRef>
          <a:effectRef idx="0">
            <a:schemeClr val="accent1"/>
          </a:effectRef>
          <a:fontRef idx="minor">
            <a:schemeClr val="tx1"/>
          </a:fontRef>
        </p:style>
      </p:cxnSp>
      <p:sp>
        <p:nvSpPr>
          <p:cNvPr id="9" name="文字方塊 8">
            <a:extLst>
              <a:ext uri="{FF2B5EF4-FFF2-40B4-BE49-F238E27FC236}">
                <a16:creationId xmlns:a16="http://schemas.microsoft.com/office/drawing/2014/main" id="{E476E4CE-6C5D-9972-D4FD-3B62683A49CC}"/>
              </a:ext>
            </a:extLst>
          </p:cNvPr>
          <p:cNvSpPr txBox="1"/>
          <p:nvPr/>
        </p:nvSpPr>
        <p:spPr>
          <a:xfrm>
            <a:off x="9323152" y="293598"/>
            <a:ext cx="2208658" cy="523220"/>
          </a:xfrm>
          <a:prstGeom prst="rect">
            <a:avLst/>
          </a:prstGeom>
          <a:noFill/>
          <a:ln>
            <a:solidFill>
              <a:srgbClr val="FF0000"/>
            </a:solidFill>
          </a:ln>
        </p:spPr>
        <p:txBody>
          <a:bodyPr wrap="square" rtlCol="0">
            <a:spAutoFit/>
          </a:bodyPr>
          <a:lstStyle/>
          <a:p>
            <a:r>
              <a:rPr lang="en-US" altLang="zh-CN" sz="2800" dirty="0">
                <a:solidFill>
                  <a:srgbClr val="FF0000"/>
                </a:solidFill>
              </a:rPr>
              <a:t>Previous life</a:t>
            </a:r>
            <a:endParaRPr lang="zh-TW" altLang="en-US" sz="2800" dirty="0">
              <a:solidFill>
                <a:srgbClr val="FF0000"/>
              </a:solidFill>
            </a:endParaRPr>
          </a:p>
        </p:txBody>
      </p:sp>
      <p:sp>
        <p:nvSpPr>
          <p:cNvPr id="10" name="文字方塊 9">
            <a:extLst>
              <a:ext uri="{FF2B5EF4-FFF2-40B4-BE49-F238E27FC236}">
                <a16:creationId xmlns:a16="http://schemas.microsoft.com/office/drawing/2014/main" id="{6CFA41C0-170C-4551-78C0-0A12CFC53BC3}"/>
              </a:ext>
            </a:extLst>
          </p:cNvPr>
          <p:cNvSpPr txBox="1"/>
          <p:nvPr/>
        </p:nvSpPr>
        <p:spPr>
          <a:xfrm>
            <a:off x="1342678" y="277488"/>
            <a:ext cx="1466684" cy="523220"/>
          </a:xfrm>
          <a:prstGeom prst="rect">
            <a:avLst/>
          </a:prstGeom>
          <a:noFill/>
          <a:ln>
            <a:solidFill>
              <a:srgbClr val="00B050"/>
            </a:solidFill>
          </a:ln>
        </p:spPr>
        <p:txBody>
          <a:bodyPr wrap="square" rtlCol="0">
            <a:spAutoFit/>
          </a:bodyPr>
          <a:lstStyle/>
          <a:p>
            <a:r>
              <a:rPr lang="en-US" altLang="zh-CN" sz="2800" dirty="0">
                <a:solidFill>
                  <a:srgbClr val="00B0F0"/>
                </a:solidFill>
              </a:rPr>
              <a:t>Next life</a:t>
            </a:r>
            <a:endParaRPr lang="zh-TW" altLang="en-US" sz="2800" dirty="0">
              <a:solidFill>
                <a:srgbClr val="00B0F0"/>
              </a:solidFill>
            </a:endParaRPr>
          </a:p>
        </p:txBody>
      </p:sp>
      <p:sp>
        <p:nvSpPr>
          <p:cNvPr id="11" name="文字方塊 10">
            <a:extLst>
              <a:ext uri="{FF2B5EF4-FFF2-40B4-BE49-F238E27FC236}">
                <a16:creationId xmlns:a16="http://schemas.microsoft.com/office/drawing/2014/main" id="{CDF910A1-6487-B0CB-A5AD-4A9839816B05}"/>
              </a:ext>
            </a:extLst>
          </p:cNvPr>
          <p:cNvSpPr txBox="1"/>
          <p:nvPr/>
        </p:nvSpPr>
        <p:spPr>
          <a:xfrm>
            <a:off x="9323152" y="5229994"/>
            <a:ext cx="1880862" cy="523220"/>
          </a:xfrm>
          <a:prstGeom prst="rect">
            <a:avLst/>
          </a:prstGeom>
          <a:noFill/>
          <a:ln>
            <a:solidFill>
              <a:srgbClr val="00B050"/>
            </a:solidFill>
          </a:ln>
        </p:spPr>
        <p:txBody>
          <a:bodyPr wrap="square" rtlCol="0">
            <a:spAutoFit/>
          </a:bodyPr>
          <a:lstStyle/>
          <a:p>
            <a:r>
              <a:rPr lang="en-US" altLang="zh-CN" sz="2800" dirty="0">
                <a:solidFill>
                  <a:srgbClr val="00B050"/>
                </a:solidFill>
              </a:rPr>
              <a:t>Present life</a:t>
            </a:r>
            <a:endParaRPr lang="zh-TW" altLang="en-US" sz="2800" dirty="0">
              <a:solidFill>
                <a:srgbClr val="00B050"/>
              </a:solidFill>
            </a:endParaRPr>
          </a:p>
        </p:txBody>
      </p:sp>
    </p:spTree>
    <p:extLst>
      <p:ext uri="{BB962C8B-B14F-4D97-AF65-F5344CB8AC3E}">
        <p14:creationId xmlns:p14="http://schemas.microsoft.com/office/powerpoint/2010/main" val="2914880317"/>
      </p:ext>
    </p:extLst>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A15CD87D-1D96-8F12-FEAD-C25D382E9068}"/>
              </a:ext>
            </a:extLst>
          </p:cNvPr>
          <p:cNvSpPr/>
          <p:nvPr/>
        </p:nvSpPr>
        <p:spPr>
          <a:xfrm>
            <a:off x="514586" y="261442"/>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8B931F51-4345-7BA6-F18E-DAE50C120196}"/>
              </a:ext>
            </a:extLst>
          </p:cNvPr>
          <p:cNvSpPr txBox="1"/>
          <p:nvPr/>
        </p:nvSpPr>
        <p:spPr>
          <a:xfrm>
            <a:off x="838622" y="1557586"/>
            <a:ext cx="10801200" cy="2286460"/>
          </a:xfrm>
          <a:prstGeom prst="rect">
            <a:avLst/>
          </a:prstGeom>
          <a:noFill/>
        </p:spPr>
        <p:txBody>
          <a:bodyPr wrap="square" rtlCol="0">
            <a:spAutoFit/>
          </a:bodyPr>
          <a:lstStyle/>
          <a:p>
            <a:pPr>
              <a:lnSpc>
                <a:spcPts val="4400"/>
              </a:lnSpc>
              <a:spcAft>
                <a:spcPts val="1200"/>
              </a:spcAft>
            </a:pPr>
            <a:r>
              <a:rPr lang="en-US" altLang="zh-TW" sz="2800" dirty="0">
                <a:solidFill>
                  <a:schemeClr val="bg1"/>
                </a:solidFill>
                <a:latin typeface="Times New Roman" panose="02020603050405020304" pitchFamily="18" charset="0"/>
              </a:rPr>
              <a:t>Therefore, according to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the cognitive shift which sees the nonexistence of </a:t>
            </a:r>
            <a:r>
              <a:rPr lang="en-US" altLang="zh-TW" sz="2800" dirty="0" err="1">
                <a:solidFill>
                  <a:schemeClr val="bg1"/>
                </a:solidFill>
                <a:latin typeface="Times New Roman" panose="02020603050405020304" pitchFamily="18" charset="0"/>
              </a:rPr>
              <a:t>svabhāva</a:t>
            </a:r>
            <a:r>
              <a:rPr lang="en-US" altLang="zh-TW" sz="2800" dirty="0">
                <a:solidFill>
                  <a:schemeClr val="bg1"/>
                </a:solidFill>
                <a:latin typeface="Times New Roman" panose="02020603050405020304" pitchFamily="18" charset="0"/>
              </a:rPr>
              <a:t> leads to the cessation of the first link in this chain of suffering, which then leads to the ending of the entire chain of causes and thus, of all suffering. </a:t>
            </a:r>
            <a:r>
              <a:rPr lang="en-US" altLang="zh-TW" sz="2800" dirty="0" err="1">
                <a:solidFill>
                  <a:schemeClr val="bg1"/>
                </a:solidFill>
                <a:latin typeface="Times New Roman" panose="02020603050405020304" pitchFamily="18" charset="0"/>
              </a:rPr>
              <a:t>Nāgārjuna</a:t>
            </a:r>
            <a:r>
              <a:rPr lang="en-US" altLang="zh-TW" sz="2800" dirty="0">
                <a:solidFill>
                  <a:schemeClr val="bg1"/>
                </a:solidFill>
                <a:latin typeface="Times New Roman" panose="02020603050405020304" pitchFamily="18" charset="0"/>
              </a:rPr>
              <a:t> adds:</a:t>
            </a:r>
          </a:p>
        </p:txBody>
      </p:sp>
      <p:sp>
        <p:nvSpPr>
          <p:cNvPr id="6" name="文字方塊 5">
            <a:extLst>
              <a:ext uri="{FF2B5EF4-FFF2-40B4-BE49-F238E27FC236}">
                <a16:creationId xmlns:a16="http://schemas.microsoft.com/office/drawing/2014/main" id="{4E85BB2F-6FE6-F241-AB8A-518636842B53}"/>
              </a:ext>
            </a:extLst>
          </p:cNvPr>
          <p:cNvSpPr txBox="1"/>
          <p:nvPr/>
        </p:nvSpPr>
        <p:spPr>
          <a:xfrm>
            <a:off x="82538" y="4149874"/>
            <a:ext cx="12313368" cy="1815882"/>
          </a:xfrm>
          <a:prstGeom prst="rect">
            <a:avLst/>
          </a:prstGeom>
          <a:noFill/>
        </p:spPr>
        <p:txBody>
          <a:bodyPr wrap="square" rtlCol="0">
            <a:spAutoFit/>
          </a:bodyPr>
          <a:lstStyle/>
          <a:p>
            <a:r>
              <a:rPr lang="en-US" altLang="zh-TW" sz="2800" dirty="0">
                <a:solidFill>
                  <a:srgbClr val="FFFF00"/>
                </a:solidFill>
                <a:latin typeface="Times New Roman" panose="02020603050405020304" pitchFamily="18" charset="0"/>
              </a:rPr>
              <a:t>“Liberation (</a:t>
            </a:r>
            <a:r>
              <a:rPr lang="en-US" altLang="zh-TW" sz="2800" dirty="0" err="1">
                <a:solidFill>
                  <a:srgbClr val="FFFF00"/>
                </a:solidFill>
                <a:latin typeface="Times New Roman" panose="02020603050405020304" pitchFamily="18" charset="0"/>
              </a:rPr>
              <a:t>moksa</a:t>
            </a:r>
            <a:r>
              <a:rPr lang="en-US" altLang="zh-TW" sz="2800" dirty="0">
                <a:solidFill>
                  <a:srgbClr val="FFFF00"/>
                </a:solidFill>
                <a:latin typeface="Times New Roman" panose="02020603050405020304" pitchFamily="18" charset="0"/>
              </a:rPr>
              <a:t>) results from the cessation of actions (</a:t>
            </a:r>
            <a:r>
              <a:rPr lang="en-US" altLang="zh-TW" sz="2800" dirty="0" err="1">
                <a:solidFill>
                  <a:srgbClr val="FFFF00"/>
                </a:solidFill>
                <a:latin typeface="Times New Roman" panose="02020603050405020304" pitchFamily="18" charset="0"/>
              </a:rPr>
              <a:t>karman</a:t>
            </a:r>
            <a:r>
              <a:rPr lang="en-US" altLang="zh-TW" sz="2800" dirty="0">
                <a:solidFill>
                  <a:srgbClr val="FFFF00"/>
                </a:solidFill>
                <a:latin typeface="Times New Roman" panose="02020603050405020304" pitchFamily="18" charset="0"/>
              </a:rPr>
              <a:t>) and defilements. </a:t>
            </a:r>
          </a:p>
          <a:p>
            <a:r>
              <a:rPr lang="en-US" altLang="zh-TW" sz="2800" dirty="0">
                <a:solidFill>
                  <a:srgbClr val="FFFF00"/>
                </a:solidFill>
                <a:latin typeface="Times New Roman" panose="02020603050405020304" pitchFamily="18" charset="0"/>
              </a:rPr>
              <a:t>Actions and defilements (</a:t>
            </a:r>
            <a:r>
              <a:rPr lang="en-US" altLang="zh-TW" sz="2800" dirty="0" err="1">
                <a:solidFill>
                  <a:srgbClr val="FFFF00"/>
                </a:solidFill>
                <a:latin typeface="Times New Roman" panose="02020603050405020304" pitchFamily="18" charset="0"/>
              </a:rPr>
              <a:t>klesa</a:t>
            </a:r>
            <a:r>
              <a:rPr lang="en-US" altLang="zh-TW" sz="2800" dirty="0">
                <a:solidFill>
                  <a:srgbClr val="FFFF00"/>
                </a:solidFill>
                <a:latin typeface="Times New Roman" panose="02020603050405020304" pitchFamily="18" charset="0"/>
              </a:rPr>
              <a:t>) result from representations (</a:t>
            </a:r>
            <a:r>
              <a:rPr lang="en-US" altLang="zh-TW" sz="2800" dirty="0" err="1">
                <a:solidFill>
                  <a:srgbClr val="FFFF00"/>
                </a:solidFill>
                <a:latin typeface="Times New Roman" panose="02020603050405020304" pitchFamily="18" charset="0"/>
              </a:rPr>
              <a:t>vikalpa</a:t>
            </a:r>
            <a:r>
              <a:rPr lang="en-US" altLang="zh-TW" sz="2800" dirty="0">
                <a:solidFill>
                  <a:srgbClr val="FFFF00"/>
                </a:solidFill>
                <a:latin typeface="Times New Roman" panose="02020603050405020304" pitchFamily="18" charset="0"/>
              </a:rPr>
              <a:t>). </a:t>
            </a:r>
          </a:p>
          <a:p>
            <a:r>
              <a:rPr lang="en-US" altLang="zh-TW" sz="2800" dirty="0">
                <a:solidFill>
                  <a:srgbClr val="FFFF00"/>
                </a:solidFill>
                <a:latin typeface="Times New Roman" panose="02020603050405020304" pitchFamily="18" charset="0"/>
              </a:rPr>
              <a:t>These [come] from false imagining (</a:t>
            </a:r>
            <a:r>
              <a:rPr lang="en-US" altLang="zh-TW" sz="2800" dirty="0" err="1">
                <a:solidFill>
                  <a:srgbClr val="FFFF00"/>
                </a:solidFill>
                <a:latin typeface="Times New Roman" panose="02020603050405020304" pitchFamily="18" charset="0"/>
              </a:rPr>
              <a:t>prapañca</a:t>
            </a:r>
            <a:r>
              <a:rPr lang="en-US" altLang="zh-TW" sz="2800" dirty="0">
                <a:solidFill>
                  <a:srgbClr val="FFFF00"/>
                </a:solidFill>
                <a:latin typeface="Times New Roman" panose="02020603050405020304" pitchFamily="18" charset="0"/>
              </a:rPr>
              <a:t>). </a:t>
            </a:r>
          </a:p>
          <a:p>
            <a:r>
              <a:rPr lang="en-US" altLang="zh-TW" sz="2800" dirty="0">
                <a:solidFill>
                  <a:srgbClr val="FFFF00"/>
                </a:solidFill>
                <a:latin typeface="Times New Roman" panose="02020603050405020304" pitchFamily="18" charset="0"/>
              </a:rPr>
              <a:t>False imagining stops in emptiness (sunyata).” (MMK 18.5)</a:t>
            </a:r>
          </a:p>
        </p:txBody>
      </p:sp>
    </p:spTree>
    <p:extLst>
      <p:ext uri="{BB962C8B-B14F-4D97-AF65-F5344CB8AC3E}">
        <p14:creationId xmlns:p14="http://schemas.microsoft.com/office/powerpoint/2010/main" val="18600513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CFF890F6-5A93-1C13-D541-395D947D0592}"/>
              </a:ext>
            </a:extLst>
          </p:cNvPr>
          <p:cNvSpPr txBox="1"/>
          <p:nvPr/>
        </p:nvSpPr>
        <p:spPr>
          <a:xfrm>
            <a:off x="3695431" y="2915943"/>
            <a:ext cx="4199975" cy="523220"/>
          </a:xfrm>
          <a:prstGeom prst="rect">
            <a:avLst/>
          </a:prstGeom>
          <a:noFill/>
          <a:ln>
            <a:solidFill>
              <a:srgbClr val="FFFF00"/>
            </a:solidFill>
          </a:ln>
        </p:spPr>
        <p:txBody>
          <a:bodyPr wrap="square" rtlCol="0">
            <a:spAutoFit/>
          </a:bodyPr>
          <a:lstStyle/>
          <a:p>
            <a:r>
              <a:rPr lang="en-US" altLang="zh-TW" sz="2800" dirty="0">
                <a:solidFill>
                  <a:srgbClr val="FFFF00"/>
                </a:solidFill>
              </a:rPr>
              <a:t>Mental defilements (</a:t>
            </a:r>
            <a:r>
              <a:rPr lang="en-US" altLang="zh-TW" sz="2800" dirty="0" err="1">
                <a:solidFill>
                  <a:srgbClr val="FFFF00"/>
                </a:solidFill>
              </a:rPr>
              <a:t>klesa</a:t>
            </a:r>
            <a:r>
              <a:rPr lang="en-US" altLang="zh-TW" sz="2800" dirty="0">
                <a:solidFill>
                  <a:srgbClr val="FFFF00"/>
                </a:solidFill>
              </a:rPr>
              <a:t>)</a:t>
            </a:r>
            <a:endParaRPr lang="zh-TW" altLang="en-US" sz="2800" dirty="0">
              <a:solidFill>
                <a:srgbClr val="FFFF00"/>
              </a:solidFill>
            </a:endParaRPr>
          </a:p>
        </p:txBody>
      </p:sp>
      <p:sp>
        <p:nvSpPr>
          <p:cNvPr id="5" name="文字方塊 4">
            <a:extLst>
              <a:ext uri="{FF2B5EF4-FFF2-40B4-BE49-F238E27FC236}">
                <a16:creationId xmlns:a16="http://schemas.microsoft.com/office/drawing/2014/main" id="{5982793D-1D8C-797D-6547-123DD759F542}"/>
              </a:ext>
            </a:extLst>
          </p:cNvPr>
          <p:cNvSpPr txBox="1"/>
          <p:nvPr/>
        </p:nvSpPr>
        <p:spPr>
          <a:xfrm>
            <a:off x="7054408" y="5512380"/>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Actions (karma)</a:t>
            </a:r>
            <a:endParaRPr lang="zh-TW" altLang="en-US" sz="2800" dirty="0">
              <a:solidFill>
                <a:srgbClr val="FFFF00"/>
              </a:solidFill>
            </a:endParaRPr>
          </a:p>
        </p:txBody>
      </p:sp>
      <p:sp>
        <p:nvSpPr>
          <p:cNvPr id="6" name="文字方塊 5">
            <a:extLst>
              <a:ext uri="{FF2B5EF4-FFF2-40B4-BE49-F238E27FC236}">
                <a16:creationId xmlns:a16="http://schemas.microsoft.com/office/drawing/2014/main" id="{29EB82E9-B623-F359-BDB7-CBF00116E700}"/>
              </a:ext>
            </a:extLst>
          </p:cNvPr>
          <p:cNvSpPr txBox="1"/>
          <p:nvPr/>
        </p:nvSpPr>
        <p:spPr>
          <a:xfrm>
            <a:off x="693812" y="5512380"/>
            <a:ext cx="2808312" cy="523220"/>
          </a:xfrm>
          <a:prstGeom prst="rect">
            <a:avLst/>
          </a:prstGeom>
          <a:noFill/>
          <a:ln>
            <a:solidFill>
              <a:srgbClr val="FFFF00"/>
            </a:solidFill>
          </a:ln>
        </p:spPr>
        <p:txBody>
          <a:bodyPr wrap="square" rtlCol="0">
            <a:spAutoFit/>
          </a:bodyPr>
          <a:lstStyle/>
          <a:p>
            <a:r>
              <a:rPr lang="en-US" altLang="zh-TW" sz="2800" dirty="0">
                <a:solidFill>
                  <a:srgbClr val="FFFF00"/>
                </a:solidFill>
              </a:rPr>
              <a:t>Results (suffering)</a:t>
            </a:r>
          </a:p>
        </p:txBody>
      </p:sp>
      <p:sp>
        <p:nvSpPr>
          <p:cNvPr id="7" name="箭號: 向右 6">
            <a:extLst>
              <a:ext uri="{FF2B5EF4-FFF2-40B4-BE49-F238E27FC236}">
                <a16:creationId xmlns:a16="http://schemas.microsoft.com/office/drawing/2014/main" id="{ACA4CF2B-BA42-F16D-3D99-64136DB01E2E}"/>
              </a:ext>
            </a:extLst>
          </p:cNvPr>
          <p:cNvSpPr/>
          <p:nvPr/>
        </p:nvSpPr>
        <p:spPr>
          <a:xfrm rot="3151554">
            <a:off x="6454551" y="4057617"/>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8" name="箭號: 向右 7">
            <a:extLst>
              <a:ext uri="{FF2B5EF4-FFF2-40B4-BE49-F238E27FC236}">
                <a16:creationId xmlns:a16="http://schemas.microsoft.com/office/drawing/2014/main" id="{826CFA71-3EE0-CBB0-BA30-05CF289B9292}"/>
              </a:ext>
            </a:extLst>
          </p:cNvPr>
          <p:cNvSpPr/>
          <p:nvPr/>
        </p:nvSpPr>
        <p:spPr>
          <a:xfrm rot="10800000">
            <a:off x="4901256" y="5512380"/>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9" name="箭號: 向右 8">
            <a:extLst>
              <a:ext uri="{FF2B5EF4-FFF2-40B4-BE49-F238E27FC236}">
                <a16:creationId xmlns:a16="http://schemas.microsoft.com/office/drawing/2014/main" id="{BDAA9C9B-BBF0-7B4A-EC70-7CD6860BC24A}"/>
              </a:ext>
            </a:extLst>
          </p:cNvPr>
          <p:cNvSpPr/>
          <p:nvPr/>
        </p:nvSpPr>
        <p:spPr>
          <a:xfrm rot="18471896">
            <a:off x="3778583" y="4057502"/>
            <a:ext cx="894162" cy="648072"/>
          </a:xfrm>
          <a:prstGeom prst="rightArrow">
            <a:avLst/>
          </a:prstGeom>
          <a:solidFill>
            <a:schemeClr val="accent1"/>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2" name="文字方塊 11">
            <a:extLst>
              <a:ext uri="{FF2B5EF4-FFF2-40B4-BE49-F238E27FC236}">
                <a16:creationId xmlns:a16="http://schemas.microsoft.com/office/drawing/2014/main" id="{302ACB94-214A-A4AA-FF4F-84230C4EFB76}"/>
              </a:ext>
            </a:extLst>
          </p:cNvPr>
          <p:cNvSpPr txBox="1"/>
          <p:nvPr/>
        </p:nvSpPr>
        <p:spPr>
          <a:xfrm>
            <a:off x="2998862" y="1406021"/>
            <a:ext cx="6351831" cy="523220"/>
          </a:xfrm>
          <a:prstGeom prst="rect">
            <a:avLst/>
          </a:prstGeom>
          <a:noFill/>
          <a:ln>
            <a:solidFill>
              <a:srgbClr val="FFFF00"/>
            </a:solidFill>
          </a:ln>
        </p:spPr>
        <p:txBody>
          <a:bodyPr wrap="square" rtlCol="0">
            <a:spAutoFit/>
          </a:bodyPr>
          <a:lstStyle/>
          <a:p>
            <a:r>
              <a:rPr lang="en-US" altLang="zh-TW" sz="2800" dirty="0" err="1">
                <a:solidFill>
                  <a:srgbClr val="FFFF00"/>
                </a:solidFill>
              </a:rPr>
              <a:t>Vikalpa</a:t>
            </a:r>
            <a:r>
              <a:rPr lang="en-US" altLang="zh-TW" sz="2800" dirty="0">
                <a:solidFill>
                  <a:srgbClr val="FFFF00"/>
                </a:solidFill>
              </a:rPr>
              <a:t> “discursive thought” (of the mind)</a:t>
            </a:r>
            <a:endParaRPr lang="zh-TW" altLang="en-US" sz="2800" dirty="0">
              <a:solidFill>
                <a:srgbClr val="FFFF00"/>
              </a:solidFill>
            </a:endParaRPr>
          </a:p>
        </p:txBody>
      </p:sp>
      <p:sp>
        <p:nvSpPr>
          <p:cNvPr id="13" name="箭號: 向下 12">
            <a:extLst>
              <a:ext uri="{FF2B5EF4-FFF2-40B4-BE49-F238E27FC236}">
                <a16:creationId xmlns:a16="http://schemas.microsoft.com/office/drawing/2014/main" id="{D170434C-607E-765A-EAA6-ED66E43FFA53}"/>
              </a:ext>
            </a:extLst>
          </p:cNvPr>
          <p:cNvSpPr/>
          <p:nvPr/>
        </p:nvSpPr>
        <p:spPr>
          <a:xfrm>
            <a:off x="5447134" y="2130158"/>
            <a:ext cx="720080" cy="435540"/>
          </a:xfrm>
          <a:prstGeom prst="downArrow">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4" name="文字方塊 13">
            <a:extLst>
              <a:ext uri="{FF2B5EF4-FFF2-40B4-BE49-F238E27FC236}">
                <a16:creationId xmlns:a16="http://schemas.microsoft.com/office/drawing/2014/main" id="{4A9C234F-DE05-A1A1-B489-747D5BC95758}"/>
              </a:ext>
            </a:extLst>
          </p:cNvPr>
          <p:cNvSpPr txBox="1"/>
          <p:nvPr/>
        </p:nvSpPr>
        <p:spPr>
          <a:xfrm>
            <a:off x="4225664" y="167078"/>
            <a:ext cx="4245806" cy="523220"/>
          </a:xfrm>
          <a:prstGeom prst="rect">
            <a:avLst/>
          </a:prstGeom>
          <a:noFill/>
          <a:ln>
            <a:solidFill>
              <a:srgbClr val="FFFF00"/>
            </a:solidFill>
          </a:ln>
        </p:spPr>
        <p:txBody>
          <a:bodyPr wrap="square" rtlCol="0">
            <a:spAutoFit/>
          </a:bodyPr>
          <a:lstStyle/>
          <a:p>
            <a:r>
              <a:rPr lang="en-US" altLang="zh-CN" sz="2800" dirty="0">
                <a:solidFill>
                  <a:srgbClr val="FFFF00"/>
                </a:solidFill>
              </a:rPr>
              <a:t>F</a:t>
            </a:r>
            <a:r>
              <a:rPr lang="en-US" altLang="zh-TW" sz="2800" dirty="0">
                <a:solidFill>
                  <a:srgbClr val="FFFF00"/>
                </a:solidFill>
              </a:rPr>
              <a:t>alse imagining (</a:t>
            </a:r>
            <a:r>
              <a:rPr lang="en-US" altLang="zh-TW" sz="2800" dirty="0" err="1">
                <a:solidFill>
                  <a:srgbClr val="FFFF00"/>
                </a:solidFill>
              </a:rPr>
              <a:t>prapañca</a:t>
            </a:r>
            <a:r>
              <a:rPr lang="en-US" altLang="zh-TW" sz="2800" dirty="0">
                <a:solidFill>
                  <a:srgbClr val="FFFF00"/>
                </a:solidFill>
              </a:rPr>
              <a:t>)</a:t>
            </a:r>
            <a:endParaRPr lang="zh-TW" altLang="en-US" sz="2800" dirty="0">
              <a:solidFill>
                <a:srgbClr val="FFFF00"/>
              </a:solidFill>
            </a:endParaRPr>
          </a:p>
        </p:txBody>
      </p:sp>
      <p:sp>
        <p:nvSpPr>
          <p:cNvPr id="15" name="箭號: 向下 14">
            <a:extLst>
              <a:ext uri="{FF2B5EF4-FFF2-40B4-BE49-F238E27FC236}">
                <a16:creationId xmlns:a16="http://schemas.microsoft.com/office/drawing/2014/main" id="{E02F221E-BA0D-5F14-9D2F-4430F9629592}"/>
              </a:ext>
            </a:extLst>
          </p:cNvPr>
          <p:cNvSpPr/>
          <p:nvPr/>
        </p:nvSpPr>
        <p:spPr>
          <a:xfrm>
            <a:off x="5447134" y="841563"/>
            <a:ext cx="720080" cy="435540"/>
          </a:xfrm>
          <a:prstGeom prst="downArrow">
            <a:avLst/>
          </a:prstGeom>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16" name="文字方塊 15">
            <a:extLst>
              <a:ext uri="{FF2B5EF4-FFF2-40B4-BE49-F238E27FC236}">
                <a16:creationId xmlns:a16="http://schemas.microsoft.com/office/drawing/2014/main" id="{7B4CF0D9-4DFF-3FE2-DAB3-84AFAEE8B333}"/>
              </a:ext>
            </a:extLst>
          </p:cNvPr>
          <p:cNvSpPr txBox="1"/>
          <p:nvPr/>
        </p:nvSpPr>
        <p:spPr>
          <a:xfrm>
            <a:off x="167039" y="626338"/>
            <a:ext cx="3335085" cy="523220"/>
          </a:xfrm>
          <a:prstGeom prst="rect">
            <a:avLst/>
          </a:prstGeom>
          <a:noFill/>
          <a:ln>
            <a:solidFill>
              <a:schemeClr val="bg1"/>
            </a:solidFill>
          </a:ln>
        </p:spPr>
        <p:txBody>
          <a:bodyPr wrap="square" rtlCol="0">
            <a:spAutoFit/>
          </a:bodyPr>
          <a:lstStyle/>
          <a:p>
            <a:r>
              <a:rPr lang="en-US" altLang="zh-CN" sz="2800" b="1" dirty="0">
                <a:solidFill>
                  <a:schemeClr val="bg1"/>
                </a:solidFill>
              </a:rPr>
              <a:t>emptiness</a:t>
            </a:r>
            <a:r>
              <a:rPr lang="en-US" altLang="zh-TW" sz="2800" b="1" dirty="0">
                <a:solidFill>
                  <a:schemeClr val="bg1"/>
                </a:solidFill>
              </a:rPr>
              <a:t> (sunyata)</a:t>
            </a:r>
            <a:endParaRPr lang="zh-TW" altLang="en-US" sz="2800" b="1" dirty="0">
              <a:solidFill>
                <a:schemeClr val="bg1"/>
              </a:solidFill>
            </a:endParaRPr>
          </a:p>
        </p:txBody>
      </p:sp>
      <p:sp>
        <p:nvSpPr>
          <p:cNvPr id="10" name="閃電 9">
            <a:extLst>
              <a:ext uri="{FF2B5EF4-FFF2-40B4-BE49-F238E27FC236}">
                <a16:creationId xmlns:a16="http://schemas.microsoft.com/office/drawing/2014/main" id="{98FF360C-4C92-05F9-BEC0-E5525C275CD6}"/>
              </a:ext>
            </a:extLst>
          </p:cNvPr>
          <p:cNvSpPr/>
          <p:nvPr/>
        </p:nvSpPr>
        <p:spPr>
          <a:xfrm rot="16637815">
            <a:off x="5407948" y="-534255"/>
            <a:ext cx="401810" cy="3033273"/>
          </a:xfrm>
          <a:prstGeom prst="lightningBol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Tree>
    <p:extLst>
      <p:ext uri="{BB962C8B-B14F-4D97-AF65-F5344CB8AC3E}">
        <p14:creationId xmlns:p14="http://schemas.microsoft.com/office/powerpoint/2010/main" val="7194120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P spid="10"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74616F2-699E-3E3F-33A4-9FFE094DAED6}"/>
              </a:ext>
            </a:extLst>
          </p:cNvPr>
          <p:cNvSpPr/>
          <p:nvPr/>
        </p:nvSpPr>
        <p:spPr>
          <a:xfrm>
            <a:off x="514586" y="261442"/>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7DAF1A3B-EDAE-C254-FA92-3906D58CCB25}"/>
              </a:ext>
            </a:extLst>
          </p:cNvPr>
          <p:cNvSpPr txBox="1"/>
          <p:nvPr/>
        </p:nvSpPr>
        <p:spPr>
          <a:xfrm>
            <a:off x="874626" y="2133650"/>
            <a:ext cx="10441160" cy="2850717"/>
          </a:xfrm>
          <a:prstGeom prst="rect">
            <a:avLst/>
          </a:prstGeom>
          <a:noFill/>
        </p:spPr>
        <p:txBody>
          <a:bodyPr wrap="square" rtlCol="0">
            <a:spAutoFit/>
          </a:bodyPr>
          <a:lstStyle/>
          <a:p>
            <a:pPr>
              <a:lnSpc>
                <a:spcPts val="4400"/>
              </a:lnSpc>
              <a:spcAft>
                <a:spcPts val="1200"/>
              </a:spcAft>
            </a:pPr>
            <a:r>
              <a:rPr lang="en-US" altLang="zh-TW" sz="2600" dirty="0">
                <a:solidFill>
                  <a:schemeClr val="bg1"/>
                </a:solidFill>
                <a:latin typeface="Times New Roman" panose="02020603050405020304" pitchFamily="18" charset="0"/>
              </a:rPr>
              <a:t>Therefore, the ultimate aim of understanding emptiness is not philosophical insight as such, but the </a:t>
            </a:r>
            <a:r>
              <a:rPr lang="en-US" altLang="zh-TW" sz="2600" dirty="0" err="1">
                <a:solidFill>
                  <a:schemeClr val="bg1"/>
                </a:solidFill>
                <a:latin typeface="Times New Roman" panose="02020603050405020304" pitchFamily="18" charset="0"/>
              </a:rPr>
              <a:t>actualisation</a:t>
            </a:r>
            <a:r>
              <a:rPr lang="en-US" altLang="zh-TW" sz="2600" dirty="0">
                <a:solidFill>
                  <a:schemeClr val="bg1"/>
                </a:solidFill>
                <a:latin typeface="Times New Roman" panose="02020603050405020304" pitchFamily="18" charset="0"/>
              </a:rPr>
              <a:t> of a liberated mind which does not cling to anything. To encourage this awakening, meditation on emptiness may proceed in stages, starting with the emptiness of self, of objects, and of mental states, culminating in a "natural state of nonreferential freedom".</a:t>
            </a:r>
          </a:p>
        </p:txBody>
      </p:sp>
    </p:spTree>
    <p:extLst>
      <p:ext uri="{BB962C8B-B14F-4D97-AF65-F5344CB8AC3E}">
        <p14:creationId xmlns:p14="http://schemas.microsoft.com/office/powerpoint/2010/main" val="1120454943"/>
      </p:ext>
    </p:extLst>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940BC98-DB36-AC2B-42B3-F3B33C0E8DA4}"/>
              </a:ext>
            </a:extLst>
          </p:cNvPr>
          <p:cNvSpPr/>
          <p:nvPr/>
        </p:nvSpPr>
        <p:spPr>
          <a:xfrm>
            <a:off x="514586" y="261442"/>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473CDEC3-C733-E0E0-BAE1-E07D8CCB3294}"/>
              </a:ext>
            </a:extLst>
          </p:cNvPr>
          <p:cNvSpPr txBox="1"/>
          <p:nvPr/>
        </p:nvSpPr>
        <p:spPr>
          <a:xfrm>
            <a:off x="514586" y="1387673"/>
            <a:ext cx="10441160" cy="2850717"/>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Moreover, the path to understanding ultimate truth is not one </a:t>
            </a:r>
          </a:p>
          <a:p>
            <a:pPr>
              <a:lnSpc>
                <a:spcPts val="4400"/>
              </a:lnSpc>
            </a:pPr>
            <a:r>
              <a:rPr lang="en-US" altLang="zh-TW" sz="2800" dirty="0">
                <a:solidFill>
                  <a:schemeClr val="bg1"/>
                </a:solidFill>
                <a:latin typeface="Times New Roman" panose="02020603050405020304" pitchFamily="18" charset="0"/>
              </a:rPr>
              <a:t>that negates or invalidates relative truth (especially truths </a:t>
            </a:r>
          </a:p>
          <a:p>
            <a:pPr>
              <a:lnSpc>
                <a:spcPts val="4400"/>
              </a:lnSpc>
            </a:pPr>
            <a:r>
              <a:rPr lang="en-US" altLang="zh-TW" sz="2800" dirty="0">
                <a:solidFill>
                  <a:schemeClr val="bg1"/>
                </a:solidFill>
                <a:latin typeface="Times New Roman" panose="02020603050405020304" pitchFamily="18" charset="0"/>
              </a:rPr>
              <a:t>about the path to awakening). Instead it is only through </a:t>
            </a:r>
          </a:p>
          <a:p>
            <a:pPr>
              <a:lnSpc>
                <a:spcPts val="4400"/>
              </a:lnSpc>
            </a:pPr>
            <a:r>
              <a:rPr lang="en-US" altLang="zh-TW" sz="2800" dirty="0">
                <a:solidFill>
                  <a:schemeClr val="bg1"/>
                </a:solidFill>
                <a:latin typeface="Times New Roman" panose="02020603050405020304" pitchFamily="18" charset="0"/>
              </a:rPr>
              <a:t>properly understanding and using relative truth that the </a:t>
            </a:r>
          </a:p>
          <a:p>
            <a:pPr>
              <a:lnSpc>
                <a:spcPts val="4400"/>
              </a:lnSpc>
            </a:pPr>
            <a:r>
              <a:rPr lang="en-US" altLang="zh-TW" sz="2800" dirty="0">
                <a:solidFill>
                  <a:schemeClr val="bg1"/>
                </a:solidFill>
                <a:latin typeface="Times New Roman" panose="02020603050405020304" pitchFamily="18" charset="0"/>
              </a:rPr>
              <a:t>ultimate can be attained, as </a:t>
            </a:r>
            <a:r>
              <a:rPr lang="en-US" altLang="zh-TW" sz="2800" dirty="0" err="1">
                <a:solidFill>
                  <a:schemeClr val="bg1"/>
                </a:solidFill>
                <a:latin typeface="Times New Roman" panose="02020603050405020304" pitchFamily="18" charset="0"/>
              </a:rPr>
              <a:t>Bhāvaviveka</a:t>
            </a:r>
            <a:r>
              <a:rPr lang="en-US" altLang="zh-TW" sz="2800" dirty="0">
                <a:solidFill>
                  <a:schemeClr val="bg1"/>
                </a:solidFill>
                <a:latin typeface="Times New Roman" panose="02020603050405020304" pitchFamily="18" charset="0"/>
              </a:rPr>
              <a:t> maintains:</a:t>
            </a:r>
          </a:p>
        </p:txBody>
      </p:sp>
      <p:sp>
        <p:nvSpPr>
          <p:cNvPr id="6" name="文字方塊 5">
            <a:extLst>
              <a:ext uri="{FF2B5EF4-FFF2-40B4-BE49-F238E27FC236}">
                <a16:creationId xmlns:a16="http://schemas.microsoft.com/office/drawing/2014/main" id="{155A42EF-A0D1-4DAC-DDE1-5D724F05DA2B}"/>
              </a:ext>
            </a:extLst>
          </p:cNvPr>
          <p:cNvSpPr txBox="1"/>
          <p:nvPr/>
        </p:nvSpPr>
        <p:spPr>
          <a:xfrm>
            <a:off x="874626" y="4678407"/>
            <a:ext cx="10441160" cy="1728165"/>
          </a:xfrm>
          <a:prstGeom prst="rect">
            <a:avLst/>
          </a:prstGeom>
          <a:noFill/>
        </p:spPr>
        <p:txBody>
          <a:bodyPr wrap="square" rtlCol="0">
            <a:spAutoFit/>
          </a:bodyPr>
          <a:lstStyle/>
          <a:p>
            <a:pPr>
              <a:lnSpc>
                <a:spcPts val="4400"/>
              </a:lnSpc>
              <a:spcAft>
                <a:spcPts val="1200"/>
              </a:spcAft>
            </a:pPr>
            <a:r>
              <a:rPr lang="en-US" altLang="zh-TW" sz="2800" dirty="0">
                <a:solidFill>
                  <a:srgbClr val="FFFF00"/>
                </a:solidFill>
                <a:latin typeface="Times New Roman" panose="02020603050405020304" pitchFamily="18" charset="0"/>
              </a:rPr>
              <a:t>“In order to guide beginners a method is taught, comparable to the steps of a staircase that leads to perfect Buddhahood. Ultimate reality is only to be entered once we have understood seeming reality.”</a:t>
            </a:r>
          </a:p>
        </p:txBody>
      </p:sp>
      <p:pic>
        <p:nvPicPr>
          <p:cNvPr id="8" name="圖片 7">
            <a:extLst>
              <a:ext uri="{FF2B5EF4-FFF2-40B4-BE49-F238E27FC236}">
                <a16:creationId xmlns:a16="http://schemas.microsoft.com/office/drawing/2014/main" id="{1C13E01D-2096-CC1F-23AB-EA5C542510B3}"/>
              </a:ext>
            </a:extLst>
          </p:cNvPr>
          <p:cNvPicPr>
            <a:picLocks noChangeAspect="1"/>
          </p:cNvPicPr>
          <p:nvPr/>
        </p:nvPicPr>
        <p:blipFill>
          <a:blip r:embed="rId3"/>
          <a:stretch>
            <a:fillRect/>
          </a:stretch>
        </p:blipFill>
        <p:spPr>
          <a:xfrm>
            <a:off x="9391978" y="860464"/>
            <a:ext cx="2767496" cy="3318953"/>
          </a:xfrm>
          <a:prstGeom prst="rect">
            <a:avLst/>
          </a:prstGeom>
        </p:spPr>
      </p:pic>
    </p:spTree>
    <p:extLst>
      <p:ext uri="{BB962C8B-B14F-4D97-AF65-F5344CB8AC3E}">
        <p14:creationId xmlns:p14="http://schemas.microsoft.com/office/powerpoint/2010/main" val="4149251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C7C1089E-5DF1-6C35-235D-CD6A4CCE6CD6}"/>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DC988914-D87B-B191-E424-C8839072E710}"/>
              </a:ext>
            </a:extLst>
          </p:cNvPr>
          <p:cNvSpPr txBox="1"/>
          <p:nvPr/>
        </p:nvSpPr>
        <p:spPr>
          <a:xfrm>
            <a:off x="838622" y="1548004"/>
            <a:ext cx="2016224" cy="523220"/>
          </a:xfrm>
          <a:prstGeom prst="rect">
            <a:avLst/>
          </a:prstGeom>
          <a:noFill/>
          <a:ln>
            <a:solidFill>
              <a:schemeClr val="bg1"/>
            </a:solidFill>
          </a:ln>
        </p:spPr>
        <p:txBody>
          <a:bodyPr wrap="square" rtlCol="0">
            <a:spAutoFit/>
          </a:bodyPr>
          <a:lstStyle/>
          <a:p>
            <a:r>
              <a:rPr lang="en-US" altLang="zh-CN" sz="2800" b="1" dirty="0">
                <a:solidFill>
                  <a:schemeClr val="bg1"/>
                </a:solidFill>
                <a:latin typeface="Times New Roman" panose="02020603050405020304" pitchFamily="18" charset="0"/>
                <a:cs typeface="Times New Roman" panose="02020603050405020304" pitchFamily="18" charset="0"/>
              </a:rPr>
              <a:t>2. </a:t>
            </a:r>
            <a:r>
              <a:rPr lang="en-US" altLang="zh-CN" sz="2800" b="1" dirty="0" err="1">
                <a:solidFill>
                  <a:schemeClr val="bg1"/>
                </a:solidFill>
                <a:latin typeface="Times New Roman" panose="02020603050405020304" pitchFamily="18" charset="0"/>
                <a:cs typeface="Times New Roman" panose="02020603050405020304" pitchFamily="18" charset="0"/>
              </a:rPr>
              <a:t>Yogācāra</a:t>
            </a:r>
            <a:endParaRPr lang="en-US" altLang="zh-CN" sz="2800" b="1" dirty="0">
              <a:solidFill>
                <a:schemeClr val="bg1"/>
              </a:solidFill>
              <a:latin typeface="Times New Roman" panose="02020603050405020304" pitchFamily="18" charset="0"/>
              <a:cs typeface="Times New Roman" panose="02020603050405020304" pitchFamily="18" charset="0"/>
            </a:endParaRPr>
          </a:p>
        </p:txBody>
      </p:sp>
      <p:sp>
        <p:nvSpPr>
          <p:cNvPr id="6" name="文字方塊 5">
            <a:extLst>
              <a:ext uri="{FF2B5EF4-FFF2-40B4-BE49-F238E27FC236}">
                <a16:creationId xmlns:a16="http://schemas.microsoft.com/office/drawing/2014/main" id="{C3027AC1-F311-9C8C-7F71-6A38709FC313}"/>
              </a:ext>
            </a:extLst>
          </p:cNvPr>
          <p:cNvSpPr txBox="1"/>
          <p:nvPr/>
        </p:nvSpPr>
        <p:spPr>
          <a:xfrm>
            <a:off x="694606" y="2421682"/>
            <a:ext cx="10801200" cy="3993529"/>
          </a:xfrm>
          <a:prstGeom prst="rect">
            <a:avLst/>
          </a:prstGeom>
          <a:noFill/>
        </p:spPr>
        <p:txBody>
          <a:bodyPr wrap="square" rtlCol="0">
            <a:spAutoFit/>
          </a:bodyPr>
          <a:lstStyle/>
          <a:p>
            <a:pPr>
              <a:lnSpc>
                <a:spcPts val="4400"/>
              </a:lnSpc>
            </a:pPr>
            <a:r>
              <a:rPr lang="en-US" altLang="zh-TW" sz="2800" dirty="0" err="1">
                <a:solidFill>
                  <a:schemeClr val="bg1"/>
                </a:solidFill>
                <a:latin typeface="Times New Roman" panose="02020603050405020304" pitchFamily="18" charset="0"/>
                <a:cs typeface="Times New Roman" panose="02020603050405020304" pitchFamily="18" charset="0"/>
              </a:rPr>
              <a:t>Yogācāra</a:t>
            </a:r>
            <a:r>
              <a:rPr lang="en-US" altLang="zh-TW" sz="2800" dirty="0">
                <a:solidFill>
                  <a:schemeClr val="bg1"/>
                </a:solidFill>
                <a:latin typeface="Times New Roman" panose="02020603050405020304" pitchFamily="18" charset="0"/>
                <a:cs typeface="Times New Roman" panose="02020603050405020304" pitchFamily="18" charset="0"/>
              </a:rPr>
              <a:t> (literally “yoga practice”) is an influential tradition of Buddhist philosophy and psychology </a:t>
            </a:r>
            <a:r>
              <a:rPr lang="en-US" altLang="zh-TW" sz="2800" dirty="0" err="1">
                <a:solidFill>
                  <a:schemeClr val="bg1"/>
                </a:solidFill>
                <a:latin typeface="Times New Roman" panose="02020603050405020304" pitchFamily="18" charset="0"/>
                <a:cs typeface="Times New Roman" panose="02020603050405020304" pitchFamily="18" charset="0"/>
              </a:rPr>
              <a:t>emphasising</a:t>
            </a:r>
            <a:r>
              <a:rPr lang="en-US" altLang="zh-TW" sz="2800" dirty="0">
                <a:solidFill>
                  <a:schemeClr val="bg1"/>
                </a:solidFill>
                <a:latin typeface="Times New Roman" panose="02020603050405020304" pitchFamily="18" charset="0"/>
                <a:cs typeface="Times New Roman" panose="02020603050405020304" pitchFamily="18" charset="0"/>
              </a:rPr>
              <a:t> the study of cognition, perception, and consciousness through the interior lens of meditative and yogic practices. It is also variously termed </a:t>
            </a:r>
            <a:r>
              <a:rPr lang="en-US" altLang="zh-TW" sz="2800" dirty="0" err="1">
                <a:solidFill>
                  <a:schemeClr val="bg1"/>
                </a:solidFill>
                <a:latin typeface="Times New Roman" panose="02020603050405020304" pitchFamily="18" charset="0"/>
                <a:cs typeface="Times New Roman" panose="02020603050405020304" pitchFamily="18" charset="0"/>
              </a:rPr>
              <a:t>Vijñānavāda</a:t>
            </a:r>
            <a:r>
              <a:rPr lang="en-US" altLang="zh-TW" sz="2800" dirty="0">
                <a:solidFill>
                  <a:schemeClr val="bg1"/>
                </a:solidFill>
                <a:latin typeface="Times New Roman" panose="02020603050405020304" pitchFamily="18" charset="0"/>
                <a:cs typeface="Times New Roman" panose="02020603050405020304" pitchFamily="18" charset="0"/>
              </a:rPr>
              <a:t> (the doctrine of consciousness), </a:t>
            </a:r>
            <a:r>
              <a:rPr lang="en-US" altLang="zh-TW" sz="2800" dirty="0" err="1">
                <a:solidFill>
                  <a:schemeClr val="bg1"/>
                </a:solidFill>
                <a:latin typeface="Times New Roman" panose="02020603050405020304" pitchFamily="18" charset="0"/>
                <a:cs typeface="Times New Roman" panose="02020603050405020304" pitchFamily="18" charset="0"/>
              </a:rPr>
              <a:t>Vijñaptivāda</a:t>
            </a:r>
            <a:r>
              <a:rPr lang="en-US" altLang="zh-TW" sz="2800" dirty="0">
                <a:solidFill>
                  <a:schemeClr val="bg1"/>
                </a:solidFill>
                <a:latin typeface="Times New Roman" panose="02020603050405020304" pitchFamily="18" charset="0"/>
                <a:cs typeface="Times New Roman" panose="02020603050405020304" pitchFamily="18" charset="0"/>
              </a:rPr>
              <a:t> (the doctrine of ideas or percepts) or </a:t>
            </a:r>
            <a:r>
              <a:rPr lang="en-US" altLang="zh-TW" sz="2800" dirty="0" err="1">
                <a:solidFill>
                  <a:schemeClr val="bg1"/>
                </a:solidFill>
                <a:latin typeface="Times New Roman" panose="02020603050405020304" pitchFamily="18" charset="0"/>
                <a:cs typeface="Times New Roman" panose="02020603050405020304" pitchFamily="18" charset="0"/>
              </a:rPr>
              <a:t>Vijñaptimātratā-vāda</a:t>
            </a:r>
            <a:r>
              <a:rPr lang="en-US" altLang="zh-TW" sz="2800" dirty="0">
                <a:solidFill>
                  <a:schemeClr val="bg1"/>
                </a:solidFill>
                <a:latin typeface="Times New Roman" panose="02020603050405020304" pitchFamily="18" charset="0"/>
                <a:cs typeface="Times New Roman" panose="02020603050405020304" pitchFamily="18" charset="0"/>
              </a:rPr>
              <a:t> (the doctrine of 'mere representation'), which is also the name given to its major epistemic theory.</a:t>
            </a:r>
            <a:endParaRPr lang="en-US" altLang="zh-CN" sz="28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121115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矩形: 按鈕形 4">
            <a:extLst>
              <a:ext uri="{FF2B5EF4-FFF2-40B4-BE49-F238E27FC236}">
                <a16:creationId xmlns:a16="http://schemas.microsoft.com/office/drawing/2014/main" id="{72CA6325-0EEF-2AFF-BE02-E74D7AE42545}"/>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2FFB56CD-4B92-1AF0-35F4-4D040CF37E50}"/>
              </a:ext>
            </a:extLst>
          </p:cNvPr>
          <p:cNvSpPr txBox="1"/>
          <p:nvPr/>
        </p:nvSpPr>
        <p:spPr>
          <a:xfrm>
            <a:off x="1126654" y="2205658"/>
            <a:ext cx="10513168" cy="2865015"/>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According to Dan </a:t>
            </a:r>
            <a:r>
              <a:rPr lang="en-US" altLang="zh-TW" sz="2800" dirty="0" err="1">
                <a:solidFill>
                  <a:schemeClr val="bg1"/>
                </a:solidFill>
                <a:latin typeface="Times New Roman" panose="02020603050405020304" pitchFamily="18" charset="0"/>
              </a:rPr>
              <a:t>Lusthaus</a:t>
            </a:r>
            <a:r>
              <a:rPr lang="en-US" altLang="zh-TW" sz="2800" dirty="0">
                <a:solidFill>
                  <a:schemeClr val="bg1"/>
                </a:solidFill>
                <a:latin typeface="Times New Roman" panose="02020603050405020304" pitchFamily="18" charset="0"/>
              </a:rPr>
              <a:t>, this tradition developed "an elaborate psychological therapeutic system that mapped out the problems in cognition along with the antidotes to correct them, and an earnest epistemological </a:t>
            </a:r>
            <a:r>
              <a:rPr lang="en-US" altLang="zh-TW" sz="2800" dirty="0" err="1">
                <a:solidFill>
                  <a:schemeClr val="bg1"/>
                </a:solidFill>
                <a:latin typeface="Times New Roman" panose="02020603050405020304" pitchFamily="18" charset="0"/>
              </a:rPr>
              <a:t>endeavour</a:t>
            </a:r>
            <a:r>
              <a:rPr lang="en-US" altLang="zh-TW" sz="2800" dirty="0">
                <a:solidFill>
                  <a:schemeClr val="bg1"/>
                </a:solidFill>
                <a:latin typeface="Times New Roman" panose="02020603050405020304" pitchFamily="18" charset="0"/>
              </a:rPr>
              <a:t> that led to some of the most sophisticated work on perception and logic ever engaged in by Buddhists or Indians."</a:t>
            </a:r>
            <a:endParaRPr lang="en-US" altLang="zh-CN" sz="2800" dirty="0">
              <a:solidFill>
                <a:schemeClr val="bg1"/>
              </a:solidFill>
            </a:endParaRPr>
          </a:p>
        </p:txBody>
      </p:sp>
    </p:spTree>
    <p:extLst>
      <p:ext uri="{BB962C8B-B14F-4D97-AF65-F5344CB8AC3E}">
        <p14:creationId xmlns:p14="http://schemas.microsoft.com/office/powerpoint/2010/main" val="70755914"/>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ED55A1CE-C378-DF6F-E5D7-5FD2B031A09A}"/>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8D5C5B58-02FF-AC90-C189-878874CD1FBF}"/>
              </a:ext>
            </a:extLst>
          </p:cNvPr>
          <p:cNvSpPr txBox="1"/>
          <p:nvPr/>
        </p:nvSpPr>
        <p:spPr>
          <a:xfrm>
            <a:off x="766614" y="1232347"/>
            <a:ext cx="11161240" cy="1736501"/>
          </a:xfrm>
          <a:prstGeom prst="rect">
            <a:avLst/>
          </a:prstGeom>
          <a:noFill/>
        </p:spPr>
        <p:txBody>
          <a:bodyPr wrap="square" rtlCol="0">
            <a:spAutoFit/>
          </a:bodyPr>
          <a:lstStyle/>
          <a:p>
            <a:pPr>
              <a:lnSpc>
                <a:spcPts val="4400"/>
              </a:lnSpc>
            </a:pPr>
            <a:r>
              <a:rPr lang="en-US" altLang="zh-CN" sz="2800" dirty="0">
                <a:solidFill>
                  <a:schemeClr val="bg1"/>
                </a:solidFill>
                <a:latin typeface="Times New Roman" panose="02020603050405020304" pitchFamily="18" charset="0"/>
              </a:rPr>
              <a:t>T</a:t>
            </a:r>
            <a:r>
              <a:rPr lang="en-US" altLang="zh-TW" sz="2800" dirty="0">
                <a:solidFill>
                  <a:schemeClr val="bg1"/>
                </a:solidFill>
                <a:latin typeface="Times New Roman" panose="02020603050405020304" pitchFamily="18" charset="0"/>
              </a:rPr>
              <a:t>he 4th-century Gandharan brothers, </a:t>
            </a:r>
            <a:r>
              <a:rPr lang="en-US" altLang="zh-TW" sz="2800" dirty="0" err="1">
                <a:solidFill>
                  <a:schemeClr val="bg1"/>
                </a:solidFill>
                <a:latin typeface="Times New Roman" panose="02020603050405020304" pitchFamily="18" charset="0"/>
              </a:rPr>
              <a:t>Asaṅga</a:t>
            </a:r>
            <a:r>
              <a:rPr lang="en-US" altLang="zh-TW" sz="2800" dirty="0">
                <a:solidFill>
                  <a:schemeClr val="bg1"/>
                </a:solidFill>
                <a:latin typeface="Times New Roman" panose="02020603050405020304" pitchFamily="18" charset="0"/>
              </a:rPr>
              <a:t> and </a:t>
            </a:r>
            <a:r>
              <a:rPr lang="en-US" altLang="zh-TW" sz="2800" dirty="0" err="1">
                <a:solidFill>
                  <a:schemeClr val="bg1"/>
                </a:solidFill>
                <a:latin typeface="Times New Roman" panose="02020603050405020304" pitchFamily="18" charset="0"/>
              </a:rPr>
              <a:t>Vasubandhu</a:t>
            </a:r>
            <a:r>
              <a:rPr lang="en-US" altLang="zh-TW" sz="2800" dirty="0">
                <a:solidFill>
                  <a:schemeClr val="bg1"/>
                </a:solidFill>
                <a:latin typeface="Times New Roman" panose="02020603050405020304" pitchFamily="18" charset="0"/>
              </a:rPr>
              <a:t>, are considered the classic philosophers and </a:t>
            </a:r>
            <a:r>
              <a:rPr lang="en-US" altLang="zh-TW" sz="2800" dirty="0" err="1">
                <a:solidFill>
                  <a:schemeClr val="bg1"/>
                </a:solidFill>
                <a:latin typeface="Times New Roman" panose="02020603050405020304" pitchFamily="18" charset="0"/>
              </a:rPr>
              <a:t>systematisers</a:t>
            </a:r>
            <a:r>
              <a:rPr lang="en-US" altLang="zh-TW" sz="2800" dirty="0">
                <a:solidFill>
                  <a:schemeClr val="bg1"/>
                </a:solidFill>
                <a:latin typeface="Times New Roman" panose="02020603050405020304" pitchFamily="18" charset="0"/>
              </a:rPr>
              <a:t> of this school, along with its other founder, </a:t>
            </a:r>
            <a:r>
              <a:rPr lang="en-US" altLang="zh-TW" sz="2800" dirty="0" err="1">
                <a:solidFill>
                  <a:schemeClr val="bg1"/>
                </a:solidFill>
                <a:latin typeface="Times New Roman" panose="02020603050405020304" pitchFamily="18" charset="0"/>
              </a:rPr>
              <a:t>Maitreya</a:t>
            </a:r>
            <a:r>
              <a:rPr lang="en-US" altLang="zh-TW" sz="2800" dirty="0">
                <a:solidFill>
                  <a:schemeClr val="bg1"/>
                </a:solidFill>
                <a:latin typeface="Times New Roman" panose="02020603050405020304" pitchFamily="18" charset="0"/>
              </a:rPr>
              <a:t>.</a:t>
            </a:r>
            <a:endParaRPr lang="en-US" altLang="zh-CN" sz="2800" dirty="0">
              <a:solidFill>
                <a:schemeClr val="bg1"/>
              </a:solidFill>
            </a:endParaRPr>
          </a:p>
        </p:txBody>
      </p:sp>
      <p:pic>
        <p:nvPicPr>
          <p:cNvPr id="6" name="圖片 5">
            <a:extLst>
              <a:ext uri="{FF2B5EF4-FFF2-40B4-BE49-F238E27FC236}">
                <a16:creationId xmlns:a16="http://schemas.microsoft.com/office/drawing/2014/main" id="{DE3ABAB6-FE0A-2D01-F892-DDE815AA7082}"/>
              </a:ext>
            </a:extLst>
          </p:cNvPr>
          <p:cNvPicPr>
            <a:picLocks noChangeAspect="1"/>
          </p:cNvPicPr>
          <p:nvPr/>
        </p:nvPicPr>
        <p:blipFill>
          <a:blip r:embed="rId3"/>
          <a:stretch>
            <a:fillRect/>
          </a:stretch>
        </p:blipFill>
        <p:spPr>
          <a:xfrm>
            <a:off x="837828" y="3113361"/>
            <a:ext cx="3037846" cy="3535089"/>
          </a:xfrm>
          <a:prstGeom prst="rect">
            <a:avLst/>
          </a:prstGeom>
        </p:spPr>
      </p:pic>
      <p:pic>
        <p:nvPicPr>
          <p:cNvPr id="7" name="圖片 6">
            <a:extLst>
              <a:ext uri="{FF2B5EF4-FFF2-40B4-BE49-F238E27FC236}">
                <a16:creationId xmlns:a16="http://schemas.microsoft.com/office/drawing/2014/main" id="{B519A0D6-153E-DD45-7112-8C4137C524B0}"/>
              </a:ext>
            </a:extLst>
          </p:cNvPr>
          <p:cNvPicPr>
            <a:picLocks noChangeAspect="1"/>
          </p:cNvPicPr>
          <p:nvPr/>
        </p:nvPicPr>
        <p:blipFill>
          <a:blip r:embed="rId4"/>
          <a:stretch>
            <a:fillRect/>
          </a:stretch>
        </p:blipFill>
        <p:spPr>
          <a:xfrm>
            <a:off x="4572037" y="3009539"/>
            <a:ext cx="3260774" cy="3660615"/>
          </a:xfrm>
          <a:prstGeom prst="rect">
            <a:avLst/>
          </a:prstGeom>
        </p:spPr>
      </p:pic>
      <p:pic>
        <p:nvPicPr>
          <p:cNvPr id="8" name="圖片 7">
            <a:extLst>
              <a:ext uri="{FF2B5EF4-FFF2-40B4-BE49-F238E27FC236}">
                <a16:creationId xmlns:a16="http://schemas.microsoft.com/office/drawing/2014/main" id="{D0D43A07-97F8-7045-3594-855D0D3CF54D}"/>
              </a:ext>
            </a:extLst>
          </p:cNvPr>
          <p:cNvPicPr>
            <a:picLocks noChangeAspect="1"/>
          </p:cNvPicPr>
          <p:nvPr/>
        </p:nvPicPr>
        <p:blipFill>
          <a:blip r:embed="rId5"/>
          <a:stretch>
            <a:fillRect/>
          </a:stretch>
        </p:blipFill>
        <p:spPr>
          <a:xfrm>
            <a:off x="8525626" y="3006594"/>
            <a:ext cx="3046304" cy="3660614"/>
          </a:xfrm>
          <a:prstGeom prst="rect">
            <a:avLst/>
          </a:prstGeom>
        </p:spPr>
      </p:pic>
    </p:spTree>
    <p:extLst>
      <p:ext uri="{BB962C8B-B14F-4D97-AF65-F5344CB8AC3E}">
        <p14:creationId xmlns:p14="http://schemas.microsoft.com/office/powerpoint/2010/main" val="38835801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3AFAEC78-C68E-7A0A-F893-0BB5831550C7}"/>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0B59BFEB-8558-8A76-0CD1-88C972FC21C9}"/>
              </a:ext>
            </a:extLst>
          </p:cNvPr>
          <p:cNvSpPr txBox="1"/>
          <p:nvPr/>
        </p:nvSpPr>
        <p:spPr>
          <a:xfrm>
            <a:off x="334566" y="1269554"/>
            <a:ext cx="6210448" cy="5112568"/>
          </a:xfrm>
          <a:prstGeom prst="rect">
            <a:avLst/>
          </a:prstGeom>
          <a:noFill/>
        </p:spPr>
        <p:txBody>
          <a:bodyPr wrap="square" rtlCol="0">
            <a:spAutoFit/>
          </a:bodyPr>
          <a:lstStyle/>
          <a:p>
            <a:pPr>
              <a:lnSpc>
                <a:spcPts val="4400"/>
              </a:lnSpc>
            </a:pP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philosophy is primarily meant to aid in the practice of yoga and meditation and thus it also sets forth a systematic analysis of the Mahayana path of mental training. </a:t>
            </a:r>
            <a:r>
              <a:rPr lang="en-US" altLang="zh-CN" sz="2600" dirty="0" err="1">
                <a:solidFill>
                  <a:schemeClr val="bg1"/>
                </a:solidFill>
                <a:latin typeface="Times New Roman" panose="02020603050405020304" pitchFamily="18" charset="0"/>
              </a:rPr>
              <a:t>Yogācārins</a:t>
            </a:r>
            <a:r>
              <a:rPr lang="en-US" altLang="zh-CN" sz="2600" dirty="0">
                <a:solidFill>
                  <a:schemeClr val="bg1"/>
                </a:solidFill>
                <a:latin typeface="Times New Roman" panose="02020603050405020304" pitchFamily="18" charset="0"/>
              </a:rPr>
              <a:t> made use of ideas from previous traditions, such as </a:t>
            </a:r>
            <a:r>
              <a:rPr lang="en-US" altLang="zh-CN" sz="2600" dirty="0" err="1">
                <a:solidFill>
                  <a:schemeClr val="bg1"/>
                </a:solidFill>
                <a:latin typeface="Times New Roman" panose="02020603050405020304" pitchFamily="18" charset="0"/>
              </a:rPr>
              <a:t>Prajñāpāramitā</a:t>
            </a:r>
            <a:r>
              <a:rPr lang="en-US" altLang="zh-CN" sz="2600" dirty="0">
                <a:solidFill>
                  <a:schemeClr val="bg1"/>
                </a:solidFill>
                <a:latin typeface="Times New Roman" panose="02020603050405020304" pitchFamily="18" charset="0"/>
              </a:rPr>
              <a:t> (Perfection of Wisdom) and the </a:t>
            </a:r>
            <a:r>
              <a:rPr lang="en-US" altLang="zh-CN" sz="2600" dirty="0" err="1">
                <a:solidFill>
                  <a:schemeClr val="bg1"/>
                </a:solidFill>
                <a:latin typeface="Times New Roman" panose="02020603050405020304" pitchFamily="18" charset="0"/>
              </a:rPr>
              <a:t>Sarvāstivāda</a:t>
            </a:r>
            <a:r>
              <a:rPr lang="en-US" altLang="zh-CN" sz="2600" dirty="0">
                <a:solidFill>
                  <a:schemeClr val="bg1"/>
                </a:solidFill>
                <a:latin typeface="Times New Roman" panose="02020603050405020304" pitchFamily="18" charset="0"/>
              </a:rPr>
              <a:t> (the theory of all that exists) Abhidharma, to develop a new schema for spiritual practice.</a:t>
            </a:r>
            <a:endParaRPr lang="en-US" altLang="zh-CN" sz="2600" dirty="0">
              <a:solidFill>
                <a:schemeClr val="bg1"/>
              </a:solidFill>
            </a:endParaRPr>
          </a:p>
        </p:txBody>
      </p:sp>
      <p:pic>
        <p:nvPicPr>
          <p:cNvPr id="5" name="圖片 4">
            <a:extLst>
              <a:ext uri="{FF2B5EF4-FFF2-40B4-BE49-F238E27FC236}">
                <a16:creationId xmlns:a16="http://schemas.microsoft.com/office/drawing/2014/main" id="{08F33048-8E4C-ABC4-02CE-502732DACD58}"/>
              </a:ext>
            </a:extLst>
          </p:cNvPr>
          <p:cNvPicPr>
            <a:picLocks noChangeAspect="1"/>
          </p:cNvPicPr>
          <p:nvPr/>
        </p:nvPicPr>
        <p:blipFill>
          <a:blip r:embed="rId3"/>
          <a:stretch>
            <a:fillRect/>
          </a:stretch>
        </p:blipFill>
        <p:spPr>
          <a:xfrm>
            <a:off x="6699142" y="981522"/>
            <a:ext cx="5306370" cy="5688632"/>
          </a:xfrm>
          <a:prstGeom prst="rect">
            <a:avLst/>
          </a:prstGeom>
        </p:spPr>
      </p:pic>
    </p:spTree>
    <p:extLst>
      <p:ext uri="{BB962C8B-B14F-4D97-AF65-F5344CB8AC3E}">
        <p14:creationId xmlns:p14="http://schemas.microsoft.com/office/powerpoint/2010/main" val="111890518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00336136-F2F3-D436-5AD5-1CEBA593DE0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692D9681-F3E4-CF71-B19D-1939E633FE81}"/>
              </a:ext>
            </a:extLst>
          </p:cNvPr>
          <p:cNvSpPr txBox="1"/>
          <p:nvPr/>
        </p:nvSpPr>
        <p:spPr>
          <a:xfrm>
            <a:off x="628606" y="1404095"/>
            <a:ext cx="11279783" cy="5122043"/>
          </a:xfrm>
          <a:prstGeom prst="rect">
            <a:avLst/>
          </a:prstGeom>
          <a:noFill/>
        </p:spPr>
        <p:txBody>
          <a:bodyPr wrap="square" rtlCol="0">
            <a:spAutoFit/>
          </a:bodyPr>
          <a:lstStyle/>
          <a:p>
            <a:pPr>
              <a:lnSpc>
                <a:spcPts val="4400"/>
              </a:lnSpc>
            </a:pPr>
            <a:r>
              <a:rPr lang="en-US" altLang="zh-CN" sz="2800" dirty="0">
                <a:solidFill>
                  <a:schemeClr val="bg1"/>
                </a:solidFill>
                <a:latin typeface="Times New Roman" panose="02020603050405020304" pitchFamily="18" charset="0"/>
              </a:rPr>
              <a:t>According to Thomas </a:t>
            </a:r>
            <a:r>
              <a:rPr lang="en-US" altLang="zh-CN" sz="2800" dirty="0" err="1">
                <a:solidFill>
                  <a:schemeClr val="bg1"/>
                </a:solidFill>
                <a:latin typeface="Times New Roman" panose="02020603050405020304" pitchFamily="18" charset="0"/>
              </a:rPr>
              <a:t>Kochumuttom</a:t>
            </a:r>
            <a:r>
              <a:rPr lang="en-US" altLang="zh-CN" sz="2800" dirty="0">
                <a:solidFill>
                  <a:schemeClr val="bg1"/>
                </a:solidFill>
                <a:latin typeface="Times New Roman" panose="02020603050405020304" pitchFamily="18" charset="0"/>
              </a:rPr>
              <a:t>, </a:t>
            </a:r>
            <a:r>
              <a:rPr lang="en-US" altLang="zh-CN" sz="2800" dirty="0" err="1">
                <a:solidFill>
                  <a:schemeClr val="bg1"/>
                </a:solidFill>
                <a:latin typeface="Times New Roman" panose="02020603050405020304" pitchFamily="18" charset="0"/>
              </a:rPr>
              <a:t>Yogācāra</a:t>
            </a:r>
            <a:r>
              <a:rPr lang="en-US" altLang="zh-CN" sz="2800" dirty="0">
                <a:solidFill>
                  <a:schemeClr val="bg1"/>
                </a:solidFill>
                <a:latin typeface="Times New Roman" panose="02020603050405020304" pitchFamily="18" charset="0"/>
              </a:rPr>
              <a:t> is "meant to be an explanation of experience, rather than a system of ontology". For this reason, </a:t>
            </a:r>
            <a:r>
              <a:rPr lang="en-US" altLang="zh-CN" sz="2800" dirty="0" err="1">
                <a:solidFill>
                  <a:schemeClr val="bg1"/>
                </a:solidFill>
                <a:latin typeface="Times New Roman" panose="02020603050405020304" pitchFamily="18" charset="0"/>
              </a:rPr>
              <a:t>Yogācārins</a:t>
            </a:r>
            <a:r>
              <a:rPr lang="en-US" altLang="zh-CN" sz="2800" dirty="0">
                <a:solidFill>
                  <a:schemeClr val="bg1"/>
                </a:solidFill>
                <a:latin typeface="Times New Roman" panose="02020603050405020304" pitchFamily="18" charset="0"/>
              </a:rPr>
              <a:t> developed an </a:t>
            </a:r>
            <a:r>
              <a:rPr lang="en-US" altLang="zh-CN" sz="2800" dirty="0" err="1">
                <a:solidFill>
                  <a:schemeClr val="bg1"/>
                </a:solidFill>
                <a:latin typeface="Times New Roman" panose="02020603050405020304" pitchFamily="18" charset="0"/>
              </a:rPr>
              <a:t>Abhidharma</a:t>
            </a:r>
            <a:r>
              <a:rPr lang="en-US" altLang="zh-CN" sz="2800" dirty="0">
                <a:solidFill>
                  <a:schemeClr val="bg1"/>
                </a:solidFill>
                <a:latin typeface="Times New Roman" panose="02020603050405020304" pitchFamily="18" charset="0"/>
              </a:rPr>
              <a:t> literature set within a </a:t>
            </a:r>
            <a:r>
              <a:rPr lang="en-US" altLang="zh-CN" sz="2800" dirty="0" err="1">
                <a:solidFill>
                  <a:schemeClr val="bg1"/>
                </a:solidFill>
                <a:latin typeface="Times New Roman" panose="02020603050405020304" pitchFamily="18" charset="0"/>
              </a:rPr>
              <a:t>Mahāyāna</a:t>
            </a:r>
            <a:r>
              <a:rPr lang="en-US" altLang="zh-CN" sz="2800" dirty="0">
                <a:solidFill>
                  <a:schemeClr val="bg1"/>
                </a:solidFill>
                <a:latin typeface="Times New Roman" panose="02020603050405020304" pitchFamily="18" charset="0"/>
              </a:rPr>
              <a:t> framework. In its analysis, </a:t>
            </a:r>
            <a:r>
              <a:rPr lang="en-US" altLang="zh-CN" sz="2800" dirty="0" err="1">
                <a:solidFill>
                  <a:schemeClr val="bg1"/>
                </a:solidFill>
                <a:latin typeface="Times New Roman" panose="02020603050405020304" pitchFamily="18" charset="0"/>
              </a:rPr>
              <a:t>Yogācāra</a:t>
            </a:r>
            <a:r>
              <a:rPr lang="en-US" altLang="zh-CN" sz="2800" dirty="0">
                <a:solidFill>
                  <a:schemeClr val="bg1"/>
                </a:solidFill>
                <a:latin typeface="Times New Roman" panose="02020603050405020304" pitchFamily="18" charset="0"/>
              </a:rPr>
              <a:t> works like the </a:t>
            </a:r>
            <a:r>
              <a:rPr lang="en-US" altLang="zh-CN" sz="2800" i="1" dirty="0" err="1">
                <a:solidFill>
                  <a:schemeClr val="bg1"/>
                </a:solidFill>
                <a:latin typeface="Times New Roman" panose="02020603050405020304" pitchFamily="18" charset="0"/>
              </a:rPr>
              <a:t>Saṅdhinirmocana</a:t>
            </a:r>
            <a:r>
              <a:rPr lang="en-US" altLang="zh-CN" sz="2800" i="1" dirty="0">
                <a:solidFill>
                  <a:schemeClr val="bg1"/>
                </a:solidFill>
                <a:latin typeface="Times New Roman" panose="02020603050405020304" pitchFamily="18" charset="0"/>
              </a:rPr>
              <a:t> </a:t>
            </a:r>
            <a:r>
              <a:rPr lang="en-US" altLang="zh-CN" sz="2800" i="1" dirty="0" err="1">
                <a:solidFill>
                  <a:schemeClr val="bg1"/>
                </a:solidFill>
                <a:latin typeface="Times New Roman" panose="02020603050405020304" pitchFamily="18" charset="0"/>
              </a:rPr>
              <a:t>Sūtra</a:t>
            </a:r>
            <a:r>
              <a:rPr lang="en-US" altLang="zh-CN" sz="2800" i="1" dirty="0">
                <a:solidFill>
                  <a:schemeClr val="bg1"/>
                </a:solidFill>
                <a:latin typeface="Times New Roman" panose="02020603050405020304" pitchFamily="18" charset="0"/>
              </a:rPr>
              <a:t> </a:t>
            </a:r>
            <a:r>
              <a:rPr lang="en-US" altLang="zh-CN" sz="2800" dirty="0">
                <a:solidFill>
                  <a:schemeClr val="bg1"/>
                </a:solidFill>
                <a:latin typeface="Times New Roman" panose="02020603050405020304" pitchFamily="18" charset="0"/>
              </a:rPr>
              <a:t>developed various core concepts such as </a:t>
            </a:r>
            <a:r>
              <a:rPr lang="en-US" altLang="zh-CN" sz="2800" dirty="0" err="1">
                <a:solidFill>
                  <a:schemeClr val="bg1"/>
                </a:solidFill>
                <a:latin typeface="Times New Roman" panose="02020603050405020304" pitchFamily="18" charset="0"/>
              </a:rPr>
              <a:t>vijñapti-mātra</a:t>
            </a:r>
            <a:r>
              <a:rPr lang="en-US" altLang="zh-CN" sz="2800"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cs typeface="Times New Roman" panose="02020603050405020304" pitchFamily="18" charset="0"/>
              </a:rPr>
              <a:t>'mere representation'</a:t>
            </a:r>
            <a:r>
              <a:rPr lang="en-US" altLang="zh-CN" sz="2800" dirty="0">
                <a:solidFill>
                  <a:schemeClr val="bg1"/>
                </a:solidFill>
                <a:latin typeface="Times New Roman" panose="02020603050405020304" pitchFamily="18" charset="0"/>
              </a:rPr>
              <a:t>), the </a:t>
            </a:r>
            <a:r>
              <a:rPr lang="en-US" altLang="zh-CN" sz="2800" dirty="0" err="1">
                <a:solidFill>
                  <a:schemeClr val="bg1"/>
                </a:solidFill>
                <a:latin typeface="Times New Roman" panose="02020603050405020304" pitchFamily="18" charset="0"/>
              </a:rPr>
              <a:t>ālaya-vijñāna</a:t>
            </a:r>
            <a:r>
              <a:rPr lang="en-US" altLang="zh-CN" sz="2800" dirty="0">
                <a:solidFill>
                  <a:schemeClr val="bg1"/>
                </a:solidFill>
                <a:latin typeface="Times New Roman" panose="02020603050405020304" pitchFamily="18" charset="0"/>
              </a:rPr>
              <a:t> (storehouse consciousness), the turning of the basis (</a:t>
            </a:r>
            <a:r>
              <a:rPr lang="en-US" altLang="zh-CN" sz="2800" dirty="0" err="1">
                <a:solidFill>
                  <a:schemeClr val="bg1"/>
                </a:solidFill>
                <a:latin typeface="Times New Roman" panose="02020603050405020304" pitchFamily="18" charset="0"/>
              </a:rPr>
              <a:t>āśraya-parāvṛtti</a:t>
            </a:r>
            <a:r>
              <a:rPr lang="en-US" altLang="zh-CN" sz="2800" dirty="0">
                <a:solidFill>
                  <a:schemeClr val="bg1"/>
                </a:solidFill>
                <a:latin typeface="Times New Roman" panose="02020603050405020304" pitchFamily="18" charset="0"/>
              </a:rPr>
              <a:t>), the three natures (</a:t>
            </a:r>
            <a:r>
              <a:rPr lang="en-US" altLang="zh-CN" sz="2800" dirty="0" err="1">
                <a:solidFill>
                  <a:schemeClr val="bg1"/>
                </a:solidFill>
                <a:latin typeface="Times New Roman" panose="02020603050405020304" pitchFamily="18" charset="0"/>
              </a:rPr>
              <a:t>trisvabhāva</a:t>
            </a:r>
            <a:r>
              <a:rPr lang="en-US" altLang="zh-CN" sz="2800" dirty="0">
                <a:solidFill>
                  <a:schemeClr val="bg1"/>
                </a:solidFill>
                <a:latin typeface="Times New Roman" panose="02020603050405020304" pitchFamily="18" charset="0"/>
              </a:rPr>
              <a:t>), and emptiness. They form a complex system, and each can be taken as a point of departure for understanding </a:t>
            </a:r>
            <a:r>
              <a:rPr lang="en-US" altLang="zh-CN" sz="2800" dirty="0" err="1">
                <a:solidFill>
                  <a:schemeClr val="bg1"/>
                </a:solidFill>
                <a:latin typeface="Times New Roman" panose="02020603050405020304" pitchFamily="18" charset="0"/>
              </a:rPr>
              <a:t>Yogācāra</a:t>
            </a:r>
            <a:r>
              <a:rPr lang="en-US" altLang="zh-CN" sz="2800" dirty="0">
                <a:solidFill>
                  <a:schemeClr val="bg1"/>
                </a:solidFill>
                <a:latin typeface="Times New Roman" panose="02020603050405020304" pitchFamily="18" charset="0"/>
              </a:rPr>
              <a:t>.</a:t>
            </a:r>
            <a:endParaRPr lang="en-US" altLang="zh-CN" sz="2800" dirty="0">
              <a:solidFill>
                <a:schemeClr val="bg1"/>
              </a:solidFill>
            </a:endParaRPr>
          </a:p>
        </p:txBody>
      </p:sp>
    </p:spTree>
    <p:extLst>
      <p:ext uri="{BB962C8B-B14F-4D97-AF65-F5344CB8AC3E}">
        <p14:creationId xmlns:p14="http://schemas.microsoft.com/office/powerpoint/2010/main" val="1917565860"/>
      </p:ext>
    </p:extLst>
  </p:cSld>
  <p:clrMapOvr>
    <a:overrideClrMapping bg1="lt1" tx1="dk1" bg2="lt2" tx2="dk2" accent1="accent1" accent2="accent2" accent3="accent3" accent4="accent4" accent5="accent5" accent6="accent6" hlink="hlink" folHlink="folHlink"/>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F366182B-1395-341F-5B2F-25138B5C1F9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3" name="文字方塊 2">
            <a:extLst>
              <a:ext uri="{FF2B5EF4-FFF2-40B4-BE49-F238E27FC236}">
                <a16:creationId xmlns:a16="http://schemas.microsoft.com/office/drawing/2014/main" id="{1F71369D-910A-0982-D161-51AEEF2FC75B}"/>
              </a:ext>
            </a:extLst>
          </p:cNvPr>
          <p:cNvSpPr txBox="1"/>
          <p:nvPr/>
        </p:nvSpPr>
        <p:spPr>
          <a:xfrm>
            <a:off x="1342678" y="2133650"/>
            <a:ext cx="9577064" cy="2858411"/>
          </a:xfrm>
          <a:prstGeom prst="rect">
            <a:avLst/>
          </a:prstGeom>
          <a:noFill/>
        </p:spPr>
        <p:txBody>
          <a:bodyPr wrap="square" rtlCol="0">
            <a:spAutoFit/>
          </a:bodyPr>
          <a:lstStyle/>
          <a:p>
            <a:pPr>
              <a:lnSpc>
                <a:spcPts val="4400"/>
              </a:lnSpc>
            </a:pPr>
            <a:r>
              <a:rPr lang="en-US" altLang="zh-CN" sz="2800" dirty="0">
                <a:solidFill>
                  <a:schemeClr val="bg1"/>
                </a:solidFill>
                <a:latin typeface="Times New Roman" panose="02020603050405020304" pitchFamily="18" charset="0"/>
              </a:rPr>
              <a:t>One of the main features of </a:t>
            </a:r>
            <a:r>
              <a:rPr lang="en-US" altLang="zh-CN" sz="2800" dirty="0" err="1">
                <a:solidFill>
                  <a:schemeClr val="bg1"/>
                </a:solidFill>
                <a:latin typeface="Times New Roman" panose="02020603050405020304" pitchFamily="18" charset="0"/>
              </a:rPr>
              <a:t>Yogācāra</a:t>
            </a:r>
            <a:r>
              <a:rPr lang="en-US" altLang="zh-CN" sz="2800" dirty="0">
                <a:solidFill>
                  <a:schemeClr val="bg1"/>
                </a:solidFill>
                <a:latin typeface="Times New Roman" panose="02020603050405020304" pitchFamily="18" charset="0"/>
              </a:rPr>
              <a:t> philosophy is the concept of </a:t>
            </a:r>
            <a:r>
              <a:rPr lang="en-US" altLang="zh-CN" sz="2800" dirty="0" err="1">
                <a:solidFill>
                  <a:schemeClr val="bg1"/>
                </a:solidFill>
                <a:latin typeface="Times New Roman" panose="02020603050405020304" pitchFamily="18" charset="0"/>
              </a:rPr>
              <a:t>vijñapti-mātra</a:t>
            </a:r>
            <a:r>
              <a:rPr lang="en-US" altLang="zh-CN" sz="2800"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cs typeface="Times New Roman" panose="02020603050405020304" pitchFamily="18" charset="0"/>
              </a:rPr>
              <a:t>'mere representation')</a:t>
            </a:r>
            <a:r>
              <a:rPr lang="en-US" altLang="zh-CN" sz="2800" dirty="0">
                <a:solidFill>
                  <a:schemeClr val="bg1"/>
                </a:solidFill>
                <a:latin typeface="Times New Roman" panose="02020603050405020304" pitchFamily="18" charset="0"/>
              </a:rPr>
              <a:t>. It is often used interchangeably with the term </a:t>
            </a:r>
            <a:r>
              <a:rPr lang="en-US" altLang="zh-CN" sz="2800" dirty="0" err="1">
                <a:solidFill>
                  <a:schemeClr val="bg1"/>
                </a:solidFill>
                <a:latin typeface="Times New Roman" panose="02020603050405020304" pitchFamily="18" charset="0"/>
              </a:rPr>
              <a:t>citta-mātra</a:t>
            </a:r>
            <a:r>
              <a:rPr lang="en-US" altLang="zh-CN" sz="2800" dirty="0">
                <a:solidFill>
                  <a:schemeClr val="bg1"/>
                </a:solidFill>
                <a:latin typeface="Times New Roman" panose="02020603050405020304" pitchFamily="18" charset="0"/>
              </a:rPr>
              <a:t> (‘mere mind’; ‘mind-only’), but they have different meanings. The standard translation of both terms is "</a:t>
            </a:r>
            <a:r>
              <a:rPr lang="en-US" altLang="zh-CN" sz="2800" u="sng" dirty="0">
                <a:solidFill>
                  <a:schemeClr val="bg1"/>
                </a:solidFill>
                <a:latin typeface="Times New Roman" panose="02020603050405020304" pitchFamily="18" charset="0"/>
              </a:rPr>
              <a:t>consciousness-only</a:t>
            </a:r>
            <a:r>
              <a:rPr lang="en-US" altLang="zh-CN" sz="2800" dirty="0">
                <a:solidFill>
                  <a:schemeClr val="bg1"/>
                </a:solidFill>
                <a:latin typeface="Times New Roman" panose="02020603050405020304" pitchFamily="18" charset="0"/>
              </a:rPr>
              <a:t>" or "</a:t>
            </a:r>
            <a:r>
              <a:rPr lang="en-US" altLang="zh-CN" sz="2800" u="sng" dirty="0">
                <a:solidFill>
                  <a:schemeClr val="bg1"/>
                </a:solidFill>
                <a:latin typeface="Times New Roman" panose="02020603050405020304" pitchFamily="18" charset="0"/>
              </a:rPr>
              <a:t>mind-only</a:t>
            </a:r>
            <a:r>
              <a:rPr lang="en-US" altLang="zh-CN" sz="2800" dirty="0">
                <a:solidFill>
                  <a:schemeClr val="bg1"/>
                </a:solidFill>
                <a:latin typeface="Times New Roman" panose="02020603050405020304" pitchFamily="18" charset="0"/>
              </a:rPr>
              <a:t>."</a:t>
            </a:r>
            <a:endParaRPr lang="en-US" altLang="zh-CN" sz="2800" dirty="0">
              <a:solidFill>
                <a:schemeClr val="bg1"/>
              </a:solidFill>
            </a:endParaRPr>
          </a:p>
        </p:txBody>
      </p:sp>
    </p:spTree>
    <p:extLst>
      <p:ext uri="{BB962C8B-B14F-4D97-AF65-F5344CB8AC3E}">
        <p14:creationId xmlns:p14="http://schemas.microsoft.com/office/powerpoint/2010/main" val="257232750"/>
      </p:ext>
    </p:extLst>
  </p:cSld>
  <p:clrMapOvr>
    <a:overrideClrMapping bg1="lt1" tx1="dk1" bg2="lt2" tx2="dk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DC0206D6-0009-3AA3-99E2-9FDDD268917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橢圓 5">
            <a:extLst>
              <a:ext uri="{FF2B5EF4-FFF2-40B4-BE49-F238E27FC236}">
                <a16:creationId xmlns:a16="http://schemas.microsoft.com/office/drawing/2014/main" id="{74A2E19A-A82D-ED29-4704-D396281812DF}"/>
              </a:ext>
            </a:extLst>
          </p:cNvPr>
          <p:cNvSpPr/>
          <p:nvPr/>
        </p:nvSpPr>
        <p:spPr>
          <a:xfrm>
            <a:off x="1272888" y="2997746"/>
            <a:ext cx="982781" cy="10801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pc="-30" dirty="0"/>
              <a:t>8th</a:t>
            </a:r>
            <a:endParaRPr lang="zh-TW" altLang="en-US" spc="-30" dirty="0"/>
          </a:p>
        </p:txBody>
      </p:sp>
      <p:sp>
        <p:nvSpPr>
          <p:cNvPr id="7" name="文字方塊 6">
            <a:extLst>
              <a:ext uri="{FF2B5EF4-FFF2-40B4-BE49-F238E27FC236}">
                <a16:creationId xmlns:a16="http://schemas.microsoft.com/office/drawing/2014/main" id="{24AF2C3D-545F-0C78-0A8F-2C488D07F311}"/>
              </a:ext>
            </a:extLst>
          </p:cNvPr>
          <p:cNvSpPr txBox="1"/>
          <p:nvPr/>
        </p:nvSpPr>
        <p:spPr>
          <a:xfrm>
            <a:off x="1198662" y="4685902"/>
            <a:ext cx="1800200" cy="1200329"/>
          </a:xfrm>
          <a:prstGeom prst="rect">
            <a:avLst/>
          </a:prstGeom>
          <a:noFill/>
        </p:spPr>
        <p:txBody>
          <a:bodyPr wrap="square" rtlCol="0">
            <a:spAutoFit/>
          </a:bodyPr>
          <a:lstStyle/>
          <a:p>
            <a:r>
              <a:rPr lang="en-US" altLang="zh-TW" dirty="0" err="1">
                <a:solidFill>
                  <a:schemeClr val="bg1"/>
                </a:solidFill>
              </a:rPr>
              <a:t>ālaya</a:t>
            </a:r>
            <a:r>
              <a:rPr lang="en-US" altLang="zh-TW" dirty="0">
                <a:solidFill>
                  <a:schemeClr val="bg1"/>
                </a:solidFill>
              </a:rPr>
              <a:t> </a:t>
            </a:r>
          </a:p>
          <a:p>
            <a:r>
              <a:rPr lang="en-US" altLang="zh-TW" dirty="0">
                <a:solidFill>
                  <a:schemeClr val="bg1"/>
                </a:solidFill>
              </a:rPr>
              <a:t>conscious-ness</a:t>
            </a:r>
          </a:p>
        </p:txBody>
      </p:sp>
      <p:sp>
        <p:nvSpPr>
          <p:cNvPr id="8" name="文字方塊 7">
            <a:extLst>
              <a:ext uri="{FF2B5EF4-FFF2-40B4-BE49-F238E27FC236}">
                <a16:creationId xmlns:a16="http://schemas.microsoft.com/office/drawing/2014/main" id="{F541CD6A-70A0-5967-089B-7E2DD7AE2AF1}"/>
              </a:ext>
            </a:extLst>
          </p:cNvPr>
          <p:cNvSpPr txBox="1"/>
          <p:nvPr/>
        </p:nvSpPr>
        <p:spPr>
          <a:xfrm>
            <a:off x="4295006" y="2144829"/>
            <a:ext cx="7151648" cy="954107"/>
          </a:xfrm>
          <a:prstGeom prst="rect">
            <a:avLst/>
          </a:prstGeom>
          <a:noFill/>
        </p:spPr>
        <p:txBody>
          <a:bodyPr wrap="square" rtlCol="0">
            <a:spAutoFit/>
          </a:bodyPr>
          <a:lstStyle/>
          <a:p>
            <a:r>
              <a:rPr lang="en-US" altLang="zh-TW" sz="2800" dirty="0" err="1">
                <a:solidFill>
                  <a:schemeClr val="bg1"/>
                </a:solidFill>
              </a:rPr>
              <a:t>ālaya-vijñāna</a:t>
            </a:r>
            <a:r>
              <a:rPr lang="en-US" altLang="zh-TW" sz="2800" dirty="0">
                <a:solidFill>
                  <a:schemeClr val="bg1"/>
                </a:solidFill>
              </a:rPr>
              <a:t> (storehouse or repository consciousness)</a:t>
            </a:r>
          </a:p>
        </p:txBody>
      </p:sp>
      <p:sp>
        <p:nvSpPr>
          <p:cNvPr id="9" name="文字方塊 8">
            <a:extLst>
              <a:ext uri="{FF2B5EF4-FFF2-40B4-BE49-F238E27FC236}">
                <a16:creationId xmlns:a16="http://schemas.microsoft.com/office/drawing/2014/main" id="{82E7C500-DDC0-8A47-9EE7-5F22126C4E3C}"/>
              </a:ext>
            </a:extLst>
          </p:cNvPr>
          <p:cNvSpPr txBox="1"/>
          <p:nvPr/>
        </p:nvSpPr>
        <p:spPr>
          <a:xfrm>
            <a:off x="4295006" y="3328876"/>
            <a:ext cx="7151648" cy="954107"/>
          </a:xfrm>
          <a:prstGeom prst="rect">
            <a:avLst/>
          </a:prstGeom>
          <a:noFill/>
        </p:spPr>
        <p:txBody>
          <a:bodyPr wrap="square" rtlCol="0">
            <a:spAutoFit/>
          </a:bodyPr>
          <a:lstStyle/>
          <a:p>
            <a:r>
              <a:rPr lang="en-US" altLang="zh-TW" sz="2800" dirty="0" err="1">
                <a:solidFill>
                  <a:schemeClr val="bg1"/>
                </a:solidFill>
              </a:rPr>
              <a:t>sarvabījakam</a:t>
            </a:r>
            <a:r>
              <a:rPr lang="en-US" altLang="zh-TW" sz="2800" dirty="0">
                <a:solidFill>
                  <a:schemeClr val="bg1"/>
                </a:solidFill>
              </a:rPr>
              <a:t> </a:t>
            </a:r>
            <a:r>
              <a:rPr lang="en-US" altLang="zh-TW" sz="2800" dirty="0" err="1">
                <a:solidFill>
                  <a:schemeClr val="bg1"/>
                </a:solidFill>
              </a:rPr>
              <a:t>cittam</a:t>
            </a:r>
            <a:r>
              <a:rPr lang="en-US" altLang="zh-TW" sz="2800" dirty="0">
                <a:solidFill>
                  <a:schemeClr val="bg1"/>
                </a:solidFill>
              </a:rPr>
              <a:t> (mind which has all the seeds)</a:t>
            </a:r>
          </a:p>
        </p:txBody>
      </p:sp>
      <p:sp>
        <p:nvSpPr>
          <p:cNvPr id="10" name="文字方塊 9">
            <a:extLst>
              <a:ext uri="{FF2B5EF4-FFF2-40B4-BE49-F238E27FC236}">
                <a16:creationId xmlns:a16="http://schemas.microsoft.com/office/drawing/2014/main" id="{7A8828C4-9162-A6C7-F6CF-96F528ED51A3}"/>
              </a:ext>
            </a:extLst>
          </p:cNvPr>
          <p:cNvSpPr txBox="1"/>
          <p:nvPr/>
        </p:nvSpPr>
        <p:spPr>
          <a:xfrm>
            <a:off x="4281506" y="4674781"/>
            <a:ext cx="7151648" cy="523220"/>
          </a:xfrm>
          <a:prstGeom prst="rect">
            <a:avLst/>
          </a:prstGeom>
          <a:noFill/>
        </p:spPr>
        <p:txBody>
          <a:bodyPr wrap="square" rtlCol="0">
            <a:spAutoFit/>
          </a:bodyPr>
          <a:lstStyle/>
          <a:p>
            <a:r>
              <a:rPr lang="en-US" altLang="zh-TW" sz="2800" dirty="0" err="1">
                <a:solidFill>
                  <a:schemeClr val="bg1"/>
                </a:solidFill>
              </a:rPr>
              <a:t>mūla-vijñāna</a:t>
            </a:r>
            <a:r>
              <a:rPr lang="en-US" altLang="zh-TW" sz="2800" dirty="0">
                <a:solidFill>
                  <a:schemeClr val="bg1"/>
                </a:solidFill>
              </a:rPr>
              <a:t> (basic consciousness)</a:t>
            </a:r>
          </a:p>
        </p:txBody>
      </p:sp>
      <p:sp>
        <p:nvSpPr>
          <p:cNvPr id="11" name="文字方塊 10">
            <a:extLst>
              <a:ext uri="{FF2B5EF4-FFF2-40B4-BE49-F238E27FC236}">
                <a16:creationId xmlns:a16="http://schemas.microsoft.com/office/drawing/2014/main" id="{3E1E0956-51FC-1A00-0A40-75C867DE610F}"/>
              </a:ext>
            </a:extLst>
          </p:cNvPr>
          <p:cNvSpPr txBox="1"/>
          <p:nvPr/>
        </p:nvSpPr>
        <p:spPr>
          <a:xfrm>
            <a:off x="4295006" y="5624621"/>
            <a:ext cx="7151648" cy="523220"/>
          </a:xfrm>
          <a:prstGeom prst="rect">
            <a:avLst/>
          </a:prstGeom>
          <a:noFill/>
        </p:spPr>
        <p:txBody>
          <a:bodyPr wrap="square" rtlCol="0">
            <a:spAutoFit/>
          </a:bodyPr>
          <a:lstStyle/>
          <a:p>
            <a:r>
              <a:rPr lang="en-US" altLang="zh-TW" sz="2800" dirty="0" err="1">
                <a:solidFill>
                  <a:schemeClr val="bg1"/>
                </a:solidFill>
              </a:rPr>
              <a:t>ādānavijñāna</a:t>
            </a:r>
            <a:r>
              <a:rPr lang="en-US" altLang="zh-TW" sz="2800" dirty="0">
                <a:solidFill>
                  <a:schemeClr val="bg1"/>
                </a:solidFill>
              </a:rPr>
              <a:t> (appropriating consciousness)</a:t>
            </a:r>
          </a:p>
        </p:txBody>
      </p:sp>
      <p:sp>
        <p:nvSpPr>
          <p:cNvPr id="12" name="文字方塊 11">
            <a:extLst>
              <a:ext uri="{FF2B5EF4-FFF2-40B4-BE49-F238E27FC236}">
                <a16:creationId xmlns:a16="http://schemas.microsoft.com/office/drawing/2014/main" id="{422788A8-076D-5892-743A-B190CFCCFE96}"/>
              </a:ext>
            </a:extLst>
          </p:cNvPr>
          <p:cNvSpPr txBox="1"/>
          <p:nvPr/>
        </p:nvSpPr>
        <p:spPr>
          <a:xfrm>
            <a:off x="644040" y="1540415"/>
            <a:ext cx="3752084"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latin typeface="Times New Roman" panose="02020603050405020304" pitchFamily="18" charset="0"/>
              </a:rPr>
              <a:t>Eight consciousnesses</a:t>
            </a:r>
            <a:endParaRPr lang="en-US" altLang="zh-CN" sz="2800" b="1" dirty="0">
              <a:solidFill>
                <a:schemeClr val="bg1"/>
              </a:solidFill>
            </a:endParaRPr>
          </a:p>
        </p:txBody>
      </p:sp>
    </p:spTree>
    <p:extLst>
      <p:ext uri="{BB962C8B-B14F-4D97-AF65-F5344CB8AC3E}">
        <p14:creationId xmlns:p14="http://schemas.microsoft.com/office/powerpoint/2010/main" val="336875477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p:bldP spid="9" grpId="0"/>
      <p:bldP spid="10" grpId="0"/>
      <p:bldP spid="11"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EA72E255-7B64-098B-19D0-341FA183D808}"/>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橢圓 4">
            <a:extLst>
              <a:ext uri="{FF2B5EF4-FFF2-40B4-BE49-F238E27FC236}">
                <a16:creationId xmlns:a16="http://schemas.microsoft.com/office/drawing/2014/main" id="{F4A09CF0-BA10-930B-A33E-C1A406C23850}"/>
              </a:ext>
            </a:extLst>
          </p:cNvPr>
          <p:cNvSpPr/>
          <p:nvPr/>
        </p:nvSpPr>
        <p:spPr>
          <a:xfrm>
            <a:off x="1425425" y="3799339"/>
            <a:ext cx="878551"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000" spc="-30" dirty="0"/>
              <a:t>8th</a:t>
            </a:r>
            <a:endParaRPr lang="zh-TW" altLang="en-US" sz="2000" spc="-30" dirty="0"/>
          </a:p>
        </p:txBody>
      </p:sp>
      <p:sp>
        <p:nvSpPr>
          <p:cNvPr id="6" name="橢圓 5">
            <a:extLst>
              <a:ext uri="{FF2B5EF4-FFF2-40B4-BE49-F238E27FC236}">
                <a16:creationId xmlns:a16="http://schemas.microsoft.com/office/drawing/2014/main" id="{D1C9085D-6147-EBE8-5729-7E4F275F8FB6}"/>
              </a:ext>
            </a:extLst>
          </p:cNvPr>
          <p:cNvSpPr/>
          <p:nvPr/>
        </p:nvSpPr>
        <p:spPr>
          <a:xfrm>
            <a:off x="3521325" y="3799340"/>
            <a:ext cx="878551"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sz="2000" dirty="0"/>
              <a:t>7th</a:t>
            </a:r>
            <a:endParaRPr lang="zh-TW" altLang="en-US" sz="2000" dirty="0"/>
          </a:p>
        </p:txBody>
      </p:sp>
      <p:sp>
        <p:nvSpPr>
          <p:cNvPr id="7" name="箭號: 弧形右彎 6">
            <a:extLst>
              <a:ext uri="{FF2B5EF4-FFF2-40B4-BE49-F238E27FC236}">
                <a16:creationId xmlns:a16="http://schemas.microsoft.com/office/drawing/2014/main" id="{57803269-4187-3E98-4F72-6D9EF0F134CF}"/>
              </a:ext>
            </a:extLst>
          </p:cNvPr>
          <p:cNvSpPr/>
          <p:nvPr/>
        </p:nvSpPr>
        <p:spPr>
          <a:xfrm rot="5209505">
            <a:off x="2582381" y="2446685"/>
            <a:ext cx="544386" cy="1973590"/>
          </a:xfrm>
          <a:prstGeom prst="curved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solidFill>
                <a:schemeClr val="tx1"/>
              </a:solidFill>
            </a:endParaRPr>
          </a:p>
        </p:txBody>
      </p:sp>
      <p:sp>
        <p:nvSpPr>
          <p:cNvPr id="8" name="文字方塊 7">
            <a:extLst>
              <a:ext uri="{FF2B5EF4-FFF2-40B4-BE49-F238E27FC236}">
                <a16:creationId xmlns:a16="http://schemas.microsoft.com/office/drawing/2014/main" id="{61152D8A-64DE-62E2-0BFE-F072499FC754}"/>
              </a:ext>
            </a:extLst>
          </p:cNvPr>
          <p:cNvSpPr txBox="1"/>
          <p:nvPr/>
        </p:nvSpPr>
        <p:spPr>
          <a:xfrm>
            <a:off x="1342678" y="5045208"/>
            <a:ext cx="1551312" cy="1200329"/>
          </a:xfrm>
          <a:prstGeom prst="rect">
            <a:avLst/>
          </a:prstGeom>
          <a:noFill/>
        </p:spPr>
        <p:txBody>
          <a:bodyPr wrap="square" rtlCol="0">
            <a:spAutoFit/>
          </a:bodyPr>
          <a:lstStyle/>
          <a:p>
            <a:r>
              <a:rPr lang="en-US" altLang="zh-TW" dirty="0" err="1">
                <a:solidFill>
                  <a:schemeClr val="bg1"/>
                </a:solidFill>
              </a:rPr>
              <a:t>Alaya</a:t>
            </a:r>
            <a:r>
              <a:rPr lang="en-US" altLang="zh-TW" dirty="0">
                <a:solidFill>
                  <a:schemeClr val="bg1"/>
                </a:solidFill>
              </a:rPr>
              <a:t> </a:t>
            </a:r>
          </a:p>
          <a:p>
            <a:r>
              <a:rPr lang="en-US" altLang="zh-TW" dirty="0">
                <a:solidFill>
                  <a:schemeClr val="bg1"/>
                </a:solidFill>
              </a:rPr>
              <a:t>conscious-ness</a:t>
            </a:r>
          </a:p>
        </p:txBody>
      </p:sp>
      <p:sp>
        <p:nvSpPr>
          <p:cNvPr id="9" name="文字方塊 8">
            <a:extLst>
              <a:ext uri="{FF2B5EF4-FFF2-40B4-BE49-F238E27FC236}">
                <a16:creationId xmlns:a16="http://schemas.microsoft.com/office/drawing/2014/main" id="{83D65747-4D59-E7E5-6417-71B7E7E07AF5}"/>
              </a:ext>
            </a:extLst>
          </p:cNvPr>
          <p:cNvSpPr txBox="1"/>
          <p:nvPr/>
        </p:nvSpPr>
        <p:spPr>
          <a:xfrm>
            <a:off x="3319466" y="5013476"/>
            <a:ext cx="1551312" cy="1200329"/>
          </a:xfrm>
          <a:prstGeom prst="rect">
            <a:avLst/>
          </a:prstGeom>
          <a:noFill/>
        </p:spPr>
        <p:txBody>
          <a:bodyPr wrap="square" rtlCol="0">
            <a:spAutoFit/>
          </a:bodyPr>
          <a:lstStyle/>
          <a:p>
            <a:r>
              <a:rPr lang="en-US" altLang="zh-TW" dirty="0">
                <a:solidFill>
                  <a:schemeClr val="bg1"/>
                </a:solidFill>
              </a:rPr>
              <a:t>Manas </a:t>
            </a:r>
          </a:p>
          <a:p>
            <a:r>
              <a:rPr lang="en-US" altLang="zh-TW" dirty="0">
                <a:solidFill>
                  <a:schemeClr val="bg1"/>
                </a:solidFill>
              </a:rPr>
              <a:t>conscious-ness</a:t>
            </a:r>
          </a:p>
        </p:txBody>
      </p:sp>
      <p:sp>
        <p:nvSpPr>
          <p:cNvPr id="10" name="箭號: 向右 9">
            <a:extLst>
              <a:ext uri="{FF2B5EF4-FFF2-40B4-BE49-F238E27FC236}">
                <a16:creationId xmlns:a16="http://schemas.microsoft.com/office/drawing/2014/main" id="{61C0F117-EB10-F613-E278-D813CEAD883B}"/>
              </a:ext>
            </a:extLst>
          </p:cNvPr>
          <p:cNvSpPr/>
          <p:nvPr/>
        </p:nvSpPr>
        <p:spPr>
          <a:xfrm>
            <a:off x="2481275" y="4090745"/>
            <a:ext cx="804184" cy="22274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sp>
        <p:nvSpPr>
          <p:cNvPr id="11" name="文字方塊 10">
            <a:extLst>
              <a:ext uri="{FF2B5EF4-FFF2-40B4-BE49-F238E27FC236}">
                <a16:creationId xmlns:a16="http://schemas.microsoft.com/office/drawing/2014/main" id="{436A8B41-7F0F-974D-DC58-F41545CBABB2}"/>
              </a:ext>
            </a:extLst>
          </p:cNvPr>
          <p:cNvSpPr txBox="1"/>
          <p:nvPr/>
        </p:nvSpPr>
        <p:spPr>
          <a:xfrm>
            <a:off x="2369198" y="2621425"/>
            <a:ext cx="1872208" cy="461665"/>
          </a:xfrm>
          <a:prstGeom prst="rect">
            <a:avLst/>
          </a:prstGeom>
          <a:noFill/>
        </p:spPr>
        <p:txBody>
          <a:bodyPr wrap="square" rtlCol="0">
            <a:spAutoFit/>
          </a:bodyPr>
          <a:lstStyle/>
          <a:p>
            <a:r>
              <a:rPr lang="en-US" altLang="zh-CN" dirty="0">
                <a:solidFill>
                  <a:schemeClr val="bg1"/>
                </a:solidFill>
              </a:rPr>
              <a:t>attach as “I”</a:t>
            </a:r>
            <a:endParaRPr lang="en-US" altLang="zh-TW" dirty="0">
              <a:solidFill>
                <a:schemeClr val="bg1"/>
              </a:solidFill>
            </a:endParaRPr>
          </a:p>
        </p:txBody>
      </p:sp>
      <p:sp>
        <p:nvSpPr>
          <p:cNvPr id="12" name="文字方塊 11">
            <a:extLst>
              <a:ext uri="{FF2B5EF4-FFF2-40B4-BE49-F238E27FC236}">
                <a16:creationId xmlns:a16="http://schemas.microsoft.com/office/drawing/2014/main" id="{07B14ED0-2625-A4E8-B439-A6AF75D90AB9}"/>
              </a:ext>
            </a:extLst>
          </p:cNvPr>
          <p:cNvSpPr txBox="1"/>
          <p:nvPr/>
        </p:nvSpPr>
        <p:spPr>
          <a:xfrm>
            <a:off x="6095206" y="1544545"/>
            <a:ext cx="5266470" cy="4899931"/>
          </a:xfrm>
          <a:prstGeom prst="rect">
            <a:avLst/>
          </a:prstGeom>
          <a:noFill/>
        </p:spPr>
        <p:txBody>
          <a:bodyPr wrap="square" rtlCol="0">
            <a:spAutoFit/>
          </a:bodyPr>
          <a:lstStyle/>
          <a:p>
            <a:pPr>
              <a:lnSpc>
                <a:spcPts val="4200"/>
              </a:lnSpc>
            </a:pPr>
            <a:r>
              <a:rPr lang="en-US" altLang="zh-TW" sz="2800" dirty="0" err="1">
                <a:solidFill>
                  <a:schemeClr val="bg1"/>
                </a:solidFill>
              </a:rPr>
              <a:t>kliṣṭa</a:t>
            </a:r>
            <a:r>
              <a:rPr lang="en-US" altLang="zh-TW" sz="2800" dirty="0">
                <a:solidFill>
                  <a:schemeClr val="bg1"/>
                </a:solidFill>
              </a:rPr>
              <a:t>-manas (defiled mentation ); self-consciousness: obsessed with notions of "self“. It takes the substratum consciousness as its object and mistakenly considers the substratum consciousness to be a true Self.</a:t>
            </a:r>
          </a:p>
          <a:p>
            <a:pPr>
              <a:lnSpc>
                <a:spcPts val="4200"/>
              </a:lnSpc>
            </a:pPr>
            <a:r>
              <a:rPr lang="en-US" altLang="zh-CN" sz="2800" dirty="0">
                <a:solidFill>
                  <a:schemeClr val="bg1"/>
                </a:solidFill>
              </a:rPr>
              <a:t>-with self-view, self-confusion, self-esteem and self-love.</a:t>
            </a:r>
            <a:endParaRPr lang="en-US" altLang="zh-TW" sz="2800" dirty="0">
              <a:solidFill>
                <a:schemeClr val="bg1"/>
              </a:solidFill>
            </a:endParaRPr>
          </a:p>
        </p:txBody>
      </p:sp>
      <p:sp>
        <p:nvSpPr>
          <p:cNvPr id="13" name="文字方塊 12">
            <a:extLst>
              <a:ext uri="{FF2B5EF4-FFF2-40B4-BE49-F238E27FC236}">
                <a16:creationId xmlns:a16="http://schemas.microsoft.com/office/drawing/2014/main" id="{91F731EF-D234-195B-8C8E-0B7723DC0E76}"/>
              </a:ext>
            </a:extLst>
          </p:cNvPr>
          <p:cNvSpPr txBox="1"/>
          <p:nvPr/>
        </p:nvSpPr>
        <p:spPr>
          <a:xfrm>
            <a:off x="647793" y="1544545"/>
            <a:ext cx="3752084"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latin typeface="Times New Roman" panose="02020603050405020304" pitchFamily="18" charset="0"/>
              </a:rPr>
              <a:t>Eight consciousnesses</a:t>
            </a:r>
            <a:endParaRPr lang="en-US" altLang="zh-CN" sz="2800" b="1" dirty="0">
              <a:solidFill>
                <a:schemeClr val="bg1"/>
              </a:solidFill>
            </a:endParaRPr>
          </a:p>
        </p:txBody>
      </p:sp>
      <p:cxnSp>
        <p:nvCxnSpPr>
          <p:cNvPr id="4" name="直線單箭頭接點 3">
            <a:extLst>
              <a:ext uri="{FF2B5EF4-FFF2-40B4-BE49-F238E27FC236}">
                <a16:creationId xmlns:a16="http://schemas.microsoft.com/office/drawing/2014/main" id="{E7F86A6F-73F5-16F8-296C-369FAAAD322F}"/>
              </a:ext>
            </a:extLst>
          </p:cNvPr>
          <p:cNvCxnSpPr/>
          <p:nvPr/>
        </p:nvCxnSpPr>
        <p:spPr>
          <a:xfrm flipV="1">
            <a:off x="4367014" y="2205658"/>
            <a:ext cx="1551313" cy="1593681"/>
          </a:xfrm>
          <a:prstGeom prst="straightConnector1">
            <a:avLst/>
          </a:prstGeom>
          <a:ln>
            <a:solidFill>
              <a:schemeClr val="bg1"/>
            </a:solidFill>
            <a:prstDash val="lgDash"/>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08985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p:bldP spid="10" grpId="0" animBg="1"/>
      <p:bldP spid="11" grpId="0"/>
      <p:bldP spid="12" grpId="0"/>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C9687BC0-5E1B-789A-BF16-9FB1A8C5F33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C69BC494-E2C1-A72B-64C1-D18B927B0723}"/>
              </a:ext>
            </a:extLst>
          </p:cNvPr>
          <p:cNvSpPr txBox="1"/>
          <p:nvPr/>
        </p:nvSpPr>
        <p:spPr>
          <a:xfrm>
            <a:off x="644040" y="1540415"/>
            <a:ext cx="3752084"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latin typeface="Times New Roman" panose="02020603050405020304" pitchFamily="18" charset="0"/>
              </a:rPr>
              <a:t>Eight consciousnesses</a:t>
            </a:r>
            <a:endParaRPr lang="en-US" altLang="zh-CN" sz="2800" b="1" dirty="0">
              <a:solidFill>
                <a:schemeClr val="bg1"/>
              </a:solidFill>
            </a:endParaRPr>
          </a:p>
        </p:txBody>
      </p:sp>
      <p:sp>
        <p:nvSpPr>
          <p:cNvPr id="7" name="橢圓 6">
            <a:extLst>
              <a:ext uri="{FF2B5EF4-FFF2-40B4-BE49-F238E27FC236}">
                <a16:creationId xmlns:a16="http://schemas.microsoft.com/office/drawing/2014/main" id="{B2D607E7-30A0-4AA7-F89B-D2438BEC12FB}"/>
              </a:ext>
            </a:extLst>
          </p:cNvPr>
          <p:cNvSpPr/>
          <p:nvPr/>
        </p:nvSpPr>
        <p:spPr>
          <a:xfrm>
            <a:off x="1704937" y="3070051"/>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spc="-30" dirty="0"/>
              <a:t>8th</a:t>
            </a:r>
            <a:endParaRPr lang="zh-TW" altLang="en-US" sz="1800" spc="-30" dirty="0"/>
          </a:p>
        </p:txBody>
      </p:sp>
      <p:sp>
        <p:nvSpPr>
          <p:cNvPr id="8" name="橢圓 7">
            <a:extLst>
              <a:ext uri="{FF2B5EF4-FFF2-40B4-BE49-F238E27FC236}">
                <a16:creationId xmlns:a16="http://schemas.microsoft.com/office/drawing/2014/main" id="{F3560937-0C83-36B9-5CE8-19D064CFBBB6}"/>
              </a:ext>
            </a:extLst>
          </p:cNvPr>
          <p:cNvSpPr/>
          <p:nvPr/>
        </p:nvSpPr>
        <p:spPr>
          <a:xfrm>
            <a:off x="3800837" y="307005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7th</a:t>
            </a:r>
            <a:endParaRPr lang="zh-TW" altLang="en-US" sz="1800" dirty="0"/>
          </a:p>
        </p:txBody>
      </p:sp>
      <p:sp>
        <p:nvSpPr>
          <p:cNvPr id="9" name="橢圓 8">
            <a:extLst>
              <a:ext uri="{FF2B5EF4-FFF2-40B4-BE49-F238E27FC236}">
                <a16:creationId xmlns:a16="http://schemas.microsoft.com/office/drawing/2014/main" id="{488A2F5C-3B28-29CC-4985-C21A42943DDD}"/>
              </a:ext>
            </a:extLst>
          </p:cNvPr>
          <p:cNvSpPr/>
          <p:nvPr/>
        </p:nvSpPr>
        <p:spPr>
          <a:xfrm>
            <a:off x="5961082" y="3099335"/>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6th</a:t>
            </a:r>
            <a:endParaRPr lang="zh-TW" altLang="en-US" sz="1800" dirty="0"/>
          </a:p>
        </p:txBody>
      </p:sp>
      <p:sp>
        <p:nvSpPr>
          <p:cNvPr id="10" name="橢圓 9">
            <a:extLst>
              <a:ext uri="{FF2B5EF4-FFF2-40B4-BE49-F238E27FC236}">
                <a16:creationId xmlns:a16="http://schemas.microsoft.com/office/drawing/2014/main" id="{832510CD-5393-5CA5-4CDA-456F43C8BE42}"/>
              </a:ext>
            </a:extLst>
          </p:cNvPr>
          <p:cNvSpPr/>
          <p:nvPr/>
        </p:nvSpPr>
        <p:spPr>
          <a:xfrm>
            <a:off x="8260889" y="308187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3rd</a:t>
            </a:r>
            <a:endParaRPr lang="zh-TW" altLang="en-US" sz="1800" dirty="0"/>
          </a:p>
        </p:txBody>
      </p:sp>
      <p:sp>
        <p:nvSpPr>
          <p:cNvPr id="11" name="橢圓 10">
            <a:extLst>
              <a:ext uri="{FF2B5EF4-FFF2-40B4-BE49-F238E27FC236}">
                <a16:creationId xmlns:a16="http://schemas.microsoft.com/office/drawing/2014/main" id="{CD8F3008-15F5-37A6-E84D-0F38825E8ED0}"/>
              </a:ext>
            </a:extLst>
          </p:cNvPr>
          <p:cNvSpPr/>
          <p:nvPr/>
        </p:nvSpPr>
        <p:spPr>
          <a:xfrm>
            <a:off x="8071375" y="198993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600" dirty="0"/>
              <a:t>2nd</a:t>
            </a:r>
            <a:endParaRPr lang="zh-TW" altLang="en-US" sz="1600" dirty="0"/>
          </a:p>
        </p:txBody>
      </p:sp>
      <p:sp>
        <p:nvSpPr>
          <p:cNvPr id="12" name="橢圓 11">
            <a:extLst>
              <a:ext uri="{FF2B5EF4-FFF2-40B4-BE49-F238E27FC236}">
                <a16:creationId xmlns:a16="http://schemas.microsoft.com/office/drawing/2014/main" id="{C0E5E989-AB72-83A2-9E3C-1BAABFED1232}"/>
              </a:ext>
            </a:extLst>
          </p:cNvPr>
          <p:cNvSpPr/>
          <p:nvPr/>
        </p:nvSpPr>
        <p:spPr>
          <a:xfrm>
            <a:off x="8143383" y="415017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4th</a:t>
            </a:r>
            <a:endParaRPr lang="zh-TW" altLang="en-US" sz="1800" dirty="0"/>
          </a:p>
        </p:txBody>
      </p:sp>
      <p:sp>
        <p:nvSpPr>
          <p:cNvPr id="13" name="橢圓 12">
            <a:extLst>
              <a:ext uri="{FF2B5EF4-FFF2-40B4-BE49-F238E27FC236}">
                <a16:creationId xmlns:a16="http://schemas.microsoft.com/office/drawing/2014/main" id="{54F4813C-4EAD-1823-992C-BFC259B642FA}"/>
              </a:ext>
            </a:extLst>
          </p:cNvPr>
          <p:cNvSpPr/>
          <p:nvPr/>
        </p:nvSpPr>
        <p:spPr>
          <a:xfrm>
            <a:off x="7711335" y="909812"/>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1st</a:t>
            </a:r>
            <a:endParaRPr lang="zh-TW" altLang="en-US" sz="1800" dirty="0"/>
          </a:p>
        </p:txBody>
      </p:sp>
      <p:sp>
        <p:nvSpPr>
          <p:cNvPr id="14" name="橢圓 13">
            <a:extLst>
              <a:ext uri="{FF2B5EF4-FFF2-40B4-BE49-F238E27FC236}">
                <a16:creationId xmlns:a16="http://schemas.microsoft.com/office/drawing/2014/main" id="{69AD4B96-C71C-975B-A6FA-E7100F332DEE}"/>
              </a:ext>
            </a:extLst>
          </p:cNvPr>
          <p:cNvSpPr/>
          <p:nvPr/>
        </p:nvSpPr>
        <p:spPr>
          <a:xfrm>
            <a:off x="7696938" y="5138023"/>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5th</a:t>
            </a:r>
            <a:endParaRPr lang="zh-TW" altLang="en-US" sz="1800" dirty="0"/>
          </a:p>
        </p:txBody>
      </p:sp>
      <p:sp>
        <p:nvSpPr>
          <p:cNvPr id="15" name="箭號: 向右 14">
            <a:extLst>
              <a:ext uri="{FF2B5EF4-FFF2-40B4-BE49-F238E27FC236}">
                <a16:creationId xmlns:a16="http://schemas.microsoft.com/office/drawing/2014/main" id="{600181A1-73CD-9D12-7FA5-F148E51B4D0D}"/>
              </a:ext>
            </a:extLst>
          </p:cNvPr>
          <p:cNvSpPr/>
          <p:nvPr/>
        </p:nvSpPr>
        <p:spPr>
          <a:xfrm>
            <a:off x="2748037" y="3351362"/>
            <a:ext cx="804184" cy="22274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sp>
        <p:nvSpPr>
          <p:cNvPr id="16" name="箭號: 向右 15">
            <a:extLst>
              <a:ext uri="{FF2B5EF4-FFF2-40B4-BE49-F238E27FC236}">
                <a16:creationId xmlns:a16="http://schemas.microsoft.com/office/drawing/2014/main" id="{817CB8D3-8E9B-424C-85CC-C1F05E7CBC48}"/>
              </a:ext>
            </a:extLst>
          </p:cNvPr>
          <p:cNvSpPr/>
          <p:nvPr/>
        </p:nvSpPr>
        <p:spPr>
          <a:xfrm>
            <a:off x="4714874" y="3358084"/>
            <a:ext cx="1052241" cy="216024"/>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cxnSp>
        <p:nvCxnSpPr>
          <p:cNvPr id="17" name="直線接點 16">
            <a:extLst>
              <a:ext uri="{FF2B5EF4-FFF2-40B4-BE49-F238E27FC236}">
                <a16:creationId xmlns:a16="http://schemas.microsoft.com/office/drawing/2014/main" id="{D2A54F60-90BE-6BF6-0772-030CDC452DFD}"/>
              </a:ext>
            </a:extLst>
          </p:cNvPr>
          <p:cNvCxnSpPr>
            <a:cxnSpLocks/>
          </p:cNvCxnSpPr>
          <p:nvPr/>
        </p:nvCxnSpPr>
        <p:spPr>
          <a:xfrm>
            <a:off x="5240997" y="2599095"/>
            <a:ext cx="0" cy="2880320"/>
          </a:xfrm>
          <a:prstGeom prst="line">
            <a:avLst/>
          </a:prstGeom>
          <a:ln>
            <a:solidFill>
              <a:srgbClr val="FFFF00"/>
            </a:solidFill>
            <a:prstDash val="lgDash"/>
          </a:ln>
        </p:spPr>
        <p:style>
          <a:lnRef idx="1">
            <a:schemeClr val="accent1"/>
          </a:lnRef>
          <a:fillRef idx="0">
            <a:schemeClr val="accent1"/>
          </a:fillRef>
          <a:effectRef idx="0">
            <a:schemeClr val="accent1"/>
          </a:effectRef>
          <a:fontRef idx="minor">
            <a:schemeClr val="tx1"/>
          </a:fontRef>
        </p:style>
      </p:cxnSp>
      <p:sp>
        <p:nvSpPr>
          <p:cNvPr id="18" name="文字方塊 63">
            <a:extLst>
              <a:ext uri="{FF2B5EF4-FFF2-40B4-BE49-F238E27FC236}">
                <a16:creationId xmlns:a16="http://schemas.microsoft.com/office/drawing/2014/main" id="{D8D4FA7E-902D-A2DF-E315-0F906F316D46}"/>
              </a:ext>
            </a:extLst>
          </p:cNvPr>
          <p:cNvSpPr txBox="1"/>
          <p:nvPr/>
        </p:nvSpPr>
        <p:spPr>
          <a:xfrm>
            <a:off x="1622189" y="4315920"/>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err="1">
                <a:solidFill>
                  <a:schemeClr val="bg1"/>
                </a:solidFill>
              </a:rPr>
              <a:t>Alaya</a:t>
            </a:r>
            <a:r>
              <a:rPr lang="en-US" altLang="zh-TW" sz="2000" dirty="0">
                <a:solidFill>
                  <a:schemeClr val="bg1"/>
                </a:solidFill>
              </a:rPr>
              <a:t> </a:t>
            </a:r>
          </a:p>
          <a:p>
            <a:r>
              <a:rPr lang="en-US" altLang="zh-TW" sz="2000" dirty="0">
                <a:solidFill>
                  <a:schemeClr val="bg1"/>
                </a:solidFill>
              </a:rPr>
              <a:t>conscious-ness</a:t>
            </a:r>
          </a:p>
        </p:txBody>
      </p:sp>
      <p:sp>
        <p:nvSpPr>
          <p:cNvPr id="19" name="文字方塊 64">
            <a:extLst>
              <a:ext uri="{FF2B5EF4-FFF2-40B4-BE49-F238E27FC236}">
                <a16:creationId xmlns:a16="http://schemas.microsoft.com/office/drawing/2014/main" id="{A55CB5B7-AF48-4CDC-496D-340EB6B3EAD2}"/>
              </a:ext>
            </a:extLst>
          </p:cNvPr>
          <p:cNvSpPr txBox="1"/>
          <p:nvPr/>
        </p:nvSpPr>
        <p:spPr>
          <a:xfrm>
            <a:off x="3598977" y="4284188"/>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Manas </a:t>
            </a:r>
          </a:p>
          <a:p>
            <a:r>
              <a:rPr lang="en-US" altLang="zh-TW" sz="2000" dirty="0">
                <a:solidFill>
                  <a:schemeClr val="bg1"/>
                </a:solidFill>
              </a:rPr>
              <a:t>conscious-ness</a:t>
            </a:r>
          </a:p>
        </p:txBody>
      </p:sp>
      <p:sp>
        <p:nvSpPr>
          <p:cNvPr id="20" name="文字方塊 65">
            <a:extLst>
              <a:ext uri="{FF2B5EF4-FFF2-40B4-BE49-F238E27FC236}">
                <a16:creationId xmlns:a16="http://schemas.microsoft.com/office/drawing/2014/main" id="{34A05563-B4C2-8904-295F-60B2EBEBAE34}"/>
              </a:ext>
            </a:extLst>
          </p:cNvPr>
          <p:cNvSpPr txBox="1"/>
          <p:nvPr/>
        </p:nvSpPr>
        <p:spPr>
          <a:xfrm>
            <a:off x="5714095" y="4292947"/>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Mind </a:t>
            </a:r>
          </a:p>
          <a:p>
            <a:r>
              <a:rPr lang="en-US" altLang="zh-TW" sz="2000" dirty="0">
                <a:solidFill>
                  <a:schemeClr val="bg1"/>
                </a:solidFill>
              </a:rPr>
              <a:t>conscious-ness</a:t>
            </a:r>
          </a:p>
        </p:txBody>
      </p:sp>
      <p:sp>
        <p:nvSpPr>
          <p:cNvPr id="21" name="文字方塊 66">
            <a:extLst>
              <a:ext uri="{FF2B5EF4-FFF2-40B4-BE49-F238E27FC236}">
                <a16:creationId xmlns:a16="http://schemas.microsoft.com/office/drawing/2014/main" id="{2884E2B1-1053-E9C2-D927-CF1FC5BCF041}"/>
              </a:ext>
            </a:extLst>
          </p:cNvPr>
          <p:cNvSpPr txBox="1"/>
          <p:nvPr/>
        </p:nvSpPr>
        <p:spPr>
          <a:xfrm>
            <a:off x="7015281" y="6238333"/>
            <a:ext cx="3479240" cy="461665"/>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dirty="0">
                <a:solidFill>
                  <a:schemeClr val="bg1"/>
                </a:solidFill>
              </a:rPr>
              <a:t>5 sense-consciousnesses</a:t>
            </a:r>
          </a:p>
        </p:txBody>
      </p:sp>
      <p:cxnSp>
        <p:nvCxnSpPr>
          <p:cNvPr id="22" name="直線單箭頭接點 21">
            <a:extLst>
              <a:ext uri="{FF2B5EF4-FFF2-40B4-BE49-F238E27FC236}">
                <a16:creationId xmlns:a16="http://schemas.microsoft.com/office/drawing/2014/main" id="{37A9AF33-125F-E3E0-74C6-A62E952A1E8F}"/>
              </a:ext>
            </a:extLst>
          </p:cNvPr>
          <p:cNvCxnSpPr>
            <a:cxnSpLocks/>
          </p:cNvCxnSpPr>
          <p:nvPr/>
        </p:nvCxnSpPr>
        <p:spPr>
          <a:xfrm flipV="1">
            <a:off x="6681162" y="1744512"/>
            <a:ext cx="1030173" cy="124020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直線單箭頭接點 22">
            <a:extLst>
              <a:ext uri="{FF2B5EF4-FFF2-40B4-BE49-F238E27FC236}">
                <a16:creationId xmlns:a16="http://schemas.microsoft.com/office/drawing/2014/main" id="{327F7965-5B8F-C197-925E-5931B84BF11F}"/>
              </a:ext>
            </a:extLst>
          </p:cNvPr>
          <p:cNvCxnSpPr>
            <a:cxnSpLocks/>
          </p:cNvCxnSpPr>
          <p:nvPr/>
        </p:nvCxnSpPr>
        <p:spPr>
          <a:xfrm flipV="1">
            <a:off x="6820725" y="2579212"/>
            <a:ext cx="1178642" cy="593828"/>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線單箭頭接點 23">
            <a:extLst>
              <a:ext uri="{FF2B5EF4-FFF2-40B4-BE49-F238E27FC236}">
                <a16:creationId xmlns:a16="http://schemas.microsoft.com/office/drawing/2014/main" id="{8632D961-07FF-DD9D-C73D-160DF817774A}"/>
              </a:ext>
            </a:extLst>
          </p:cNvPr>
          <p:cNvCxnSpPr>
            <a:cxnSpLocks/>
          </p:cNvCxnSpPr>
          <p:nvPr/>
        </p:nvCxnSpPr>
        <p:spPr>
          <a:xfrm flipV="1">
            <a:off x="6933190" y="3430091"/>
            <a:ext cx="1123788" cy="3727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直線單箭頭接點 24">
            <a:extLst>
              <a:ext uri="{FF2B5EF4-FFF2-40B4-BE49-F238E27FC236}">
                <a16:creationId xmlns:a16="http://schemas.microsoft.com/office/drawing/2014/main" id="{FC331359-49DA-9B09-0E11-5932E908A641}"/>
              </a:ext>
            </a:extLst>
          </p:cNvPr>
          <p:cNvCxnSpPr>
            <a:cxnSpLocks/>
          </p:cNvCxnSpPr>
          <p:nvPr/>
        </p:nvCxnSpPr>
        <p:spPr>
          <a:xfrm>
            <a:off x="6865233" y="3819415"/>
            <a:ext cx="1062126" cy="453935"/>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直線單箭頭接點 25">
            <a:extLst>
              <a:ext uri="{FF2B5EF4-FFF2-40B4-BE49-F238E27FC236}">
                <a16:creationId xmlns:a16="http://schemas.microsoft.com/office/drawing/2014/main" id="{4E3DD60C-8672-7F6D-DA70-A85461FBD43D}"/>
              </a:ext>
            </a:extLst>
          </p:cNvPr>
          <p:cNvCxnSpPr>
            <a:cxnSpLocks/>
          </p:cNvCxnSpPr>
          <p:nvPr/>
        </p:nvCxnSpPr>
        <p:spPr>
          <a:xfrm>
            <a:off x="6739629" y="4107447"/>
            <a:ext cx="881286" cy="956871"/>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7" name="文字方塊 65">
            <a:extLst>
              <a:ext uri="{FF2B5EF4-FFF2-40B4-BE49-F238E27FC236}">
                <a16:creationId xmlns:a16="http://schemas.microsoft.com/office/drawing/2014/main" id="{9FAFAAD7-E48E-D5C0-B56F-D3D57432F733}"/>
              </a:ext>
            </a:extLst>
          </p:cNvPr>
          <p:cNvSpPr txBox="1"/>
          <p:nvPr/>
        </p:nvSpPr>
        <p:spPr>
          <a:xfrm>
            <a:off x="8575431" y="1011103"/>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Eye consciousness</a:t>
            </a:r>
          </a:p>
        </p:txBody>
      </p:sp>
      <p:sp>
        <p:nvSpPr>
          <p:cNvPr id="28" name="文字方塊 65">
            <a:extLst>
              <a:ext uri="{FF2B5EF4-FFF2-40B4-BE49-F238E27FC236}">
                <a16:creationId xmlns:a16="http://schemas.microsoft.com/office/drawing/2014/main" id="{28B22B40-7D3E-8F67-F38C-D6487CA65C34}"/>
              </a:ext>
            </a:extLst>
          </p:cNvPr>
          <p:cNvSpPr txBox="1"/>
          <p:nvPr/>
        </p:nvSpPr>
        <p:spPr>
          <a:xfrm>
            <a:off x="8811301" y="2021911"/>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Ear consciousness</a:t>
            </a:r>
          </a:p>
        </p:txBody>
      </p:sp>
      <p:sp>
        <p:nvSpPr>
          <p:cNvPr id="29" name="文字方塊 65">
            <a:extLst>
              <a:ext uri="{FF2B5EF4-FFF2-40B4-BE49-F238E27FC236}">
                <a16:creationId xmlns:a16="http://schemas.microsoft.com/office/drawing/2014/main" id="{8EF0D784-7E0A-DBE3-1184-AB7DD387A8C1}"/>
              </a:ext>
            </a:extLst>
          </p:cNvPr>
          <p:cNvSpPr txBox="1"/>
          <p:nvPr/>
        </p:nvSpPr>
        <p:spPr>
          <a:xfrm>
            <a:off x="9086951" y="3112153"/>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Nose </a:t>
            </a:r>
          </a:p>
          <a:p>
            <a:r>
              <a:rPr lang="en-US" altLang="zh-TW" sz="2000" dirty="0">
                <a:solidFill>
                  <a:schemeClr val="bg1"/>
                </a:solidFill>
              </a:rPr>
              <a:t>consciousness</a:t>
            </a:r>
          </a:p>
        </p:txBody>
      </p:sp>
      <p:sp>
        <p:nvSpPr>
          <p:cNvPr id="30" name="文字方塊 65">
            <a:extLst>
              <a:ext uri="{FF2B5EF4-FFF2-40B4-BE49-F238E27FC236}">
                <a16:creationId xmlns:a16="http://schemas.microsoft.com/office/drawing/2014/main" id="{1E130CE1-CF62-E833-8F43-E93B67FA1B3D}"/>
              </a:ext>
            </a:extLst>
          </p:cNvPr>
          <p:cNvSpPr txBox="1"/>
          <p:nvPr/>
        </p:nvSpPr>
        <p:spPr>
          <a:xfrm>
            <a:off x="8885811" y="4231939"/>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Tongue consciousness</a:t>
            </a:r>
          </a:p>
        </p:txBody>
      </p:sp>
      <p:sp>
        <p:nvSpPr>
          <p:cNvPr id="31" name="文字方塊 65">
            <a:extLst>
              <a:ext uri="{FF2B5EF4-FFF2-40B4-BE49-F238E27FC236}">
                <a16:creationId xmlns:a16="http://schemas.microsoft.com/office/drawing/2014/main" id="{F1B0C3B4-529B-AF4E-B60C-C0E424EA9BC2}"/>
              </a:ext>
            </a:extLst>
          </p:cNvPr>
          <p:cNvSpPr txBox="1"/>
          <p:nvPr/>
        </p:nvSpPr>
        <p:spPr>
          <a:xfrm>
            <a:off x="8471342" y="5352309"/>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Body consciousness</a:t>
            </a:r>
          </a:p>
        </p:txBody>
      </p:sp>
    </p:spTree>
    <p:extLst>
      <p:ext uri="{BB962C8B-B14F-4D97-AF65-F5344CB8AC3E}">
        <p14:creationId xmlns:p14="http://schemas.microsoft.com/office/powerpoint/2010/main" val="31101500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0"/>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29"/>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25"/>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0"/>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6"/>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4"/>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31"/>
                                        </p:tgtEl>
                                        <p:attrNameLst>
                                          <p:attrName>style.visibility</p:attrName>
                                        </p:attrNameLst>
                                      </p:cBhvr>
                                      <p:to>
                                        <p:strVal val="visible"/>
                                      </p:to>
                                    </p:set>
                                  </p:childTnLst>
                                </p:cTn>
                              </p:par>
                            </p:childTnLst>
                          </p:cTn>
                        </p:par>
                      </p:childTnLst>
                    </p:cTn>
                  </p:par>
                  <p:par>
                    <p:cTn id="65" fill="hold">
                      <p:stCondLst>
                        <p:cond delay="indefinite"/>
                      </p:stCondLst>
                      <p:childTnLst>
                        <p:par>
                          <p:cTn id="66" fill="hold">
                            <p:stCondLst>
                              <p:cond delay="0"/>
                            </p:stCondLst>
                            <p:childTnLst>
                              <p:par>
                                <p:cTn id="67" presetID="1" presetClass="entr" presetSubtype="0" fill="hold" grpId="0" nodeType="clickEffect">
                                  <p:stCondLst>
                                    <p:cond delay="0"/>
                                  </p:stCondLst>
                                  <p:childTnLst>
                                    <p:set>
                                      <p:cBhvr>
                                        <p:cTn id="68" dur="1" fill="hold">
                                          <p:stCondLst>
                                            <p:cond delay="0"/>
                                          </p:stCondLst>
                                        </p:cTn>
                                        <p:tgtEl>
                                          <p:spTgt spid="21"/>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16" grpId="0" animBg="1"/>
      <p:bldP spid="20" grpId="0"/>
      <p:bldP spid="21" grpId="0"/>
      <p:bldP spid="27" grpId="0"/>
      <p:bldP spid="28" grpId="0"/>
      <p:bldP spid="29" grpId="0"/>
      <p:bldP spid="30" grpId="0"/>
      <p:bldP spid="31" grpId="0"/>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98C1F752-947E-EE62-8303-A3FA936AD71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橢圓 5">
            <a:extLst>
              <a:ext uri="{FF2B5EF4-FFF2-40B4-BE49-F238E27FC236}">
                <a16:creationId xmlns:a16="http://schemas.microsoft.com/office/drawing/2014/main" id="{982D94F8-14AF-FED5-6023-AA065B756385}"/>
              </a:ext>
            </a:extLst>
          </p:cNvPr>
          <p:cNvSpPr/>
          <p:nvPr/>
        </p:nvSpPr>
        <p:spPr>
          <a:xfrm>
            <a:off x="2353009" y="2499095"/>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spc="-30" dirty="0"/>
              <a:t>8th</a:t>
            </a:r>
            <a:endParaRPr lang="zh-TW" altLang="en-US" sz="1800" spc="-30" dirty="0"/>
          </a:p>
        </p:txBody>
      </p:sp>
      <p:sp>
        <p:nvSpPr>
          <p:cNvPr id="7" name="橢圓 6">
            <a:extLst>
              <a:ext uri="{FF2B5EF4-FFF2-40B4-BE49-F238E27FC236}">
                <a16:creationId xmlns:a16="http://schemas.microsoft.com/office/drawing/2014/main" id="{A130008C-F0D8-40DD-E890-F241BD6B14C7}"/>
              </a:ext>
            </a:extLst>
          </p:cNvPr>
          <p:cNvSpPr/>
          <p:nvPr/>
        </p:nvSpPr>
        <p:spPr>
          <a:xfrm>
            <a:off x="4448909" y="249909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7th</a:t>
            </a:r>
            <a:endParaRPr lang="zh-TW" altLang="en-US" sz="1800" dirty="0"/>
          </a:p>
        </p:txBody>
      </p:sp>
      <p:sp>
        <p:nvSpPr>
          <p:cNvPr id="8" name="橢圓 7">
            <a:extLst>
              <a:ext uri="{FF2B5EF4-FFF2-40B4-BE49-F238E27FC236}">
                <a16:creationId xmlns:a16="http://schemas.microsoft.com/office/drawing/2014/main" id="{DDBDB211-6890-81FD-3AFC-A2E85DBCCAB6}"/>
              </a:ext>
            </a:extLst>
          </p:cNvPr>
          <p:cNvSpPr/>
          <p:nvPr/>
        </p:nvSpPr>
        <p:spPr>
          <a:xfrm>
            <a:off x="6609154" y="2528379"/>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6th</a:t>
            </a:r>
            <a:endParaRPr lang="zh-TW" altLang="en-US" sz="1800" dirty="0"/>
          </a:p>
        </p:txBody>
      </p:sp>
      <p:sp>
        <p:nvSpPr>
          <p:cNvPr id="9" name="橢圓 8">
            <a:extLst>
              <a:ext uri="{FF2B5EF4-FFF2-40B4-BE49-F238E27FC236}">
                <a16:creationId xmlns:a16="http://schemas.microsoft.com/office/drawing/2014/main" id="{0BEFBCC6-C9F2-A744-1FCF-2CD93137E365}"/>
              </a:ext>
            </a:extLst>
          </p:cNvPr>
          <p:cNvSpPr/>
          <p:nvPr/>
        </p:nvSpPr>
        <p:spPr>
          <a:xfrm>
            <a:off x="8863463" y="249909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3rd</a:t>
            </a:r>
            <a:endParaRPr lang="zh-TW" altLang="en-US" sz="1800" dirty="0"/>
          </a:p>
        </p:txBody>
      </p:sp>
      <p:sp>
        <p:nvSpPr>
          <p:cNvPr id="10" name="橢圓 9">
            <a:extLst>
              <a:ext uri="{FF2B5EF4-FFF2-40B4-BE49-F238E27FC236}">
                <a16:creationId xmlns:a16="http://schemas.microsoft.com/office/drawing/2014/main" id="{DFEE8F6A-A2FD-EE92-EA19-985723432B44}"/>
              </a:ext>
            </a:extLst>
          </p:cNvPr>
          <p:cNvSpPr/>
          <p:nvPr/>
        </p:nvSpPr>
        <p:spPr>
          <a:xfrm>
            <a:off x="8719447" y="141897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600" dirty="0"/>
              <a:t>2nd</a:t>
            </a:r>
            <a:endParaRPr lang="zh-TW" altLang="en-US" sz="1600" dirty="0"/>
          </a:p>
        </p:txBody>
      </p:sp>
      <p:sp>
        <p:nvSpPr>
          <p:cNvPr id="11" name="橢圓 10">
            <a:extLst>
              <a:ext uri="{FF2B5EF4-FFF2-40B4-BE49-F238E27FC236}">
                <a16:creationId xmlns:a16="http://schemas.microsoft.com/office/drawing/2014/main" id="{FE9D9288-B03C-972D-6D3B-873805EFE5A3}"/>
              </a:ext>
            </a:extLst>
          </p:cNvPr>
          <p:cNvSpPr/>
          <p:nvPr/>
        </p:nvSpPr>
        <p:spPr>
          <a:xfrm>
            <a:off x="8791455" y="357921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4th</a:t>
            </a:r>
            <a:endParaRPr lang="zh-TW" altLang="en-US" sz="1800" dirty="0"/>
          </a:p>
        </p:txBody>
      </p:sp>
      <p:sp>
        <p:nvSpPr>
          <p:cNvPr id="12" name="橢圓 11">
            <a:extLst>
              <a:ext uri="{FF2B5EF4-FFF2-40B4-BE49-F238E27FC236}">
                <a16:creationId xmlns:a16="http://schemas.microsoft.com/office/drawing/2014/main" id="{8D2A29AE-9FAC-3B92-C486-2631DB1D33EF}"/>
              </a:ext>
            </a:extLst>
          </p:cNvPr>
          <p:cNvSpPr/>
          <p:nvPr/>
        </p:nvSpPr>
        <p:spPr>
          <a:xfrm>
            <a:off x="8359407" y="33885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1st</a:t>
            </a:r>
            <a:endParaRPr lang="zh-TW" altLang="en-US" sz="1800" dirty="0"/>
          </a:p>
        </p:txBody>
      </p:sp>
      <p:sp>
        <p:nvSpPr>
          <p:cNvPr id="13" name="橢圓 12">
            <a:extLst>
              <a:ext uri="{FF2B5EF4-FFF2-40B4-BE49-F238E27FC236}">
                <a16:creationId xmlns:a16="http://schemas.microsoft.com/office/drawing/2014/main" id="{ED42AFA1-A632-7B20-ABE3-FE8008658817}"/>
              </a:ext>
            </a:extLst>
          </p:cNvPr>
          <p:cNvSpPr/>
          <p:nvPr/>
        </p:nvSpPr>
        <p:spPr>
          <a:xfrm>
            <a:off x="8345010" y="4567067"/>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5th</a:t>
            </a:r>
            <a:endParaRPr lang="zh-TW" altLang="en-US" sz="1800" dirty="0"/>
          </a:p>
        </p:txBody>
      </p:sp>
      <p:sp>
        <p:nvSpPr>
          <p:cNvPr id="14" name="箭號: 向右 13">
            <a:extLst>
              <a:ext uri="{FF2B5EF4-FFF2-40B4-BE49-F238E27FC236}">
                <a16:creationId xmlns:a16="http://schemas.microsoft.com/office/drawing/2014/main" id="{362D118F-9C04-3EF6-C95A-966ADEBECC75}"/>
              </a:ext>
            </a:extLst>
          </p:cNvPr>
          <p:cNvSpPr/>
          <p:nvPr/>
        </p:nvSpPr>
        <p:spPr>
          <a:xfrm>
            <a:off x="5362946" y="2787128"/>
            <a:ext cx="1052241" cy="216024"/>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cxnSp>
        <p:nvCxnSpPr>
          <p:cNvPr id="15" name="直線接點 14">
            <a:extLst>
              <a:ext uri="{FF2B5EF4-FFF2-40B4-BE49-F238E27FC236}">
                <a16:creationId xmlns:a16="http://schemas.microsoft.com/office/drawing/2014/main" id="{B5653D44-200C-17FF-2A49-FE7E3AE4737F}"/>
              </a:ext>
            </a:extLst>
          </p:cNvPr>
          <p:cNvCxnSpPr>
            <a:cxnSpLocks/>
          </p:cNvCxnSpPr>
          <p:nvPr/>
        </p:nvCxnSpPr>
        <p:spPr>
          <a:xfrm>
            <a:off x="5889069" y="2028139"/>
            <a:ext cx="0" cy="2880320"/>
          </a:xfrm>
          <a:prstGeom prst="line">
            <a:avLst/>
          </a:prstGeom>
          <a:ln>
            <a:solidFill>
              <a:srgbClr val="FFFF00"/>
            </a:solidFill>
            <a:prstDash val="lgDash"/>
          </a:ln>
        </p:spPr>
        <p:style>
          <a:lnRef idx="1">
            <a:schemeClr val="accent1"/>
          </a:lnRef>
          <a:fillRef idx="0">
            <a:schemeClr val="accent1"/>
          </a:fillRef>
          <a:effectRef idx="0">
            <a:schemeClr val="accent1"/>
          </a:effectRef>
          <a:fontRef idx="minor">
            <a:schemeClr val="tx1"/>
          </a:fontRef>
        </p:style>
      </p:cxnSp>
      <p:sp>
        <p:nvSpPr>
          <p:cNvPr id="16" name="文字方塊 63">
            <a:extLst>
              <a:ext uri="{FF2B5EF4-FFF2-40B4-BE49-F238E27FC236}">
                <a16:creationId xmlns:a16="http://schemas.microsoft.com/office/drawing/2014/main" id="{D03A300E-A05A-374F-91EA-EE93203E866D}"/>
              </a:ext>
            </a:extLst>
          </p:cNvPr>
          <p:cNvSpPr txBox="1"/>
          <p:nvPr/>
        </p:nvSpPr>
        <p:spPr>
          <a:xfrm>
            <a:off x="2270261" y="3744964"/>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err="1">
                <a:solidFill>
                  <a:schemeClr val="bg1"/>
                </a:solidFill>
              </a:rPr>
              <a:t>Alaya</a:t>
            </a:r>
            <a:r>
              <a:rPr lang="en-US" altLang="zh-TW" sz="2000" dirty="0">
                <a:solidFill>
                  <a:schemeClr val="bg1"/>
                </a:solidFill>
              </a:rPr>
              <a:t> </a:t>
            </a:r>
          </a:p>
          <a:p>
            <a:r>
              <a:rPr lang="en-US" altLang="zh-TW" sz="2000" dirty="0">
                <a:solidFill>
                  <a:schemeClr val="bg1"/>
                </a:solidFill>
              </a:rPr>
              <a:t>conscious-ness</a:t>
            </a:r>
          </a:p>
        </p:txBody>
      </p:sp>
      <p:sp>
        <p:nvSpPr>
          <p:cNvPr id="17" name="文字方塊 64">
            <a:extLst>
              <a:ext uri="{FF2B5EF4-FFF2-40B4-BE49-F238E27FC236}">
                <a16:creationId xmlns:a16="http://schemas.microsoft.com/office/drawing/2014/main" id="{AE68CAEB-7FAE-8D10-9E1E-21857772F6FE}"/>
              </a:ext>
            </a:extLst>
          </p:cNvPr>
          <p:cNvSpPr txBox="1"/>
          <p:nvPr/>
        </p:nvSpPr>
        <p:spPr>
          <a:xfrm>
            <a:off x="4247049" y="3713232"/>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Manas </a:t>
            </a:r>
          </a:p>
          <a:p>
            <a:r>
              <a:rPr lang="en-US" altLang="zh-TW" sz="2000" dirty="0">
                <a:solidFill>
                  <a:schemeClr val="bg1"/>
                </a:solidFill>
              </a:rPr>
              <a:t>conscious-ness</a:t>
            </a:r>
          </a:p>
        </p:txBody>
      </p:sp>
      <p:sp>
        <p:nvSpPr>
          <p:cNvPr id="18" name="文字方塊 65">
            <a:extLst>
              <a:ext uri="{FF2B5EF4-FFF2-40B4-BE49-F238E27FC236}">
                <a16:creationId xmlns:a16="http://schemas.microsoft.com/office/drawing/2014/main" id="{351B3AE2-E990-7289-B092-8071DF530D33}"/>
              </a:ext>
            </a:extLst>
          </p:cNvPr>
          <p:cNvSpPr txBox="1"/>
          <p:nvPr/>
        </p:nvSpPr>
        <p:spPr>
          <a:xfrm>
            <a:off x="6362167" y="3721991"/>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Mind </a:t>
            </a:r>
          </a:p>
          <a:p>
            <a:r>
              <a:rPr lang="en-US" altLang="zh-TW" sz="2000" dirty="0">
                <a:solidFill>
                  <a:schemeClr val="bg1"/>
                </a:solidFill>
              </a:rPr>
              <a:t>conscious-ness</a:t>
            </a:r>
          </a:p>
        </p:txBody>
      </p:sp>
      <p:cxnSp>
        <p:nvCxnSpPr>
          <p:cNvPr id="19" name="直線單箭頭接點 18">
            <a:extLst>
              <a:ext uri="{FF2B5EF4-FFF2-40B4-BE49-F238E27FC236}">
                <a16:creationId xmlns:a16="http://schemas.microsoft.com/office/drawing/2014/main" id="{93958FF2-2944-FE12-D1AD-9EC80C0B5C3F}"/>
              </a:ext>
            </a:extLst>
          </p:cNvPr>
          <p:cNvCxnSpPr>
            <a:cxnSpLocks/>
          </p:cNvCxnSpPr>
          <p:nvPr/>
        </p:nvCxnSpPr>
        <p:spPr>
          <a:xfrm flipV="1">
            <a:off x="7329234" y="1173556"/>
            <a:ext cx="1030173" cy="124020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直線單箭頭接點 19">
            <a:extLst>
              <a:ext uri="{FF2B5EF4-FFF2-40B4-BE49-F238E27FC236}">
                <a16:creationId xmlns:a16="http://schemas.microsoft.com/office/drawing/2014/main" id="{29B4821E-5D86-8D51-CCD6-D14808947572}"/>
              </a:ext>
            </a:extLst>
          </p:cNvPr>
          <p:cNvCxnSpPr>
            <a:cxnSpLocks/>
          </p:cNvCxnSpPr>
          <p:nvPr/>
        </p:nvCxnSpPr>
        <p:spPr>
          <a:xfrm flipV="1">
            <a:off x="7468797" y="2008256"/>
            <a:ext cx="1178642" cy="593828"/>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直線單箭頭接點 20">
            <a:extLst>
              <a:ext uri="{FF2B5EF4-FFF2-40B4-BE49-F238E27FC236}">
                <a16:creationId xmlns:a16="http://schemas.microsoft.com/office/drawing/2014/main" id="{E9FD2FA9-5321-2757-B06B-E34CEB0DE3D9}"/>
              </a:ext>
            </a:extLst>
          </p:cNvPr>
          <p:cNvCxnSpPr>
            <a:cxnSpLocks/>
          </p:cNvCxnSpPr>
          <p:nvPr/>
        </p:nvCxnSpPr>
        <p:spPr>
          <a:xfrm flipV="1">
            <a:off x="7581262" y="2859135"/>
            <a:ext cx="1123788" cy="3727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直線單箭頭接點 21">
            <a:extLst>
              <a:ext uri="{FF2B5EF4-FFF2-40B4-BE49-F238E27FC236}">
                <a16:creationId xmlns:a16="http://schemas.microsoft.com/office/drawing/2014/main" id="{D690DE0F-84BB-44B7-13CD-02FECE99FDBF}"/>
              </a:ext>
            </a:extLst>
          </p:cNvPr>
          <p:cNvCxnSpPr>
            <a:cxnSpLocks/>
          </p:cNvCxnSpPr>
          <p:nvPr/>
        </p:nvCxnSpPr>
        <p:spPr>
          <a:xfrm>
            <a:off x="7513305" y="3248459"/>
            <a:ext cx="1062126" cy="453935"/>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直線單箭頭接點 22">
            <a:extLst>
              <a:ext uri="{FF2B5EF4-FFF2-40B4-BE49-F238E27FC236}">
                <a16:creationId xmlns:a16="http://schemas.microsoft.com/office/drawing/2014/main" id="{97B43497-A701-97E6-918C-2C89459E7F6B}"/>
              </a:ext>
            </a:extLst>
          </p:cNvPr>
          <p:cNvCxnSpPr>
            <a:cxnSpLocks/>
          </p:cNvCxnSpPr>
          <p:nvPr/>
        </p:nvCxnSpPr>
        <p:spPr>
          <a:xfrm>
            <a:off x="7387701" y="3536491"/>
            <a:ext cx="881286" cy="956871"/>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4" name="箭號: 向右 23">
            <a:extLst>
              <a:ext uri="{FF2B5EF4-FFF2-40B4-BE49-F238E27FC236}">
                <a16:creationId xmlns:a16="http://schemas.microsoft.com/office/drawing/2014/main" id="{800A2148-02BD-B743-7B4D-B1C017B6BA4D}"/>
              </a:ext>
            </a:extLst>
          </p:cNvPr>
          <p:cNvSpPr/>
          <p:nvPr/>
        </p:nvSpPr>
        <p:spPr>
          <a:xfrm>
            <a:off x="3326311" y="2780406"/>
            <a:ext cx="804184" cy="22274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sp>
        <p:nvSpPr>
          <p:cNvPr id="25" name="文字方塊 65">
            <a:extLst>
              <a:ext uri="{FF2B5EF4-FFF2-40B4-BE49-F238E27FC236}">
                <a16:creationId xmlns:a16="http://schemas.microsoft.com/office/drawing/2014/main" id="{D83FF388-5835-305C-478D-556322EBA555}"/>
              </a:ext>
            </a:extLst>
          </p:cNvPr>
          <p:cNvSpPr txBox="1"/>
          <p:nvPr/>
        </p:nvSpPr>
        <p:spPr>
          <a:xfrm>
            <a:off x="9223503" y="440147"/>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Eye consciousness</a:t>
            </a:r>
          </a:p>
        </p:txBody>
      </p:sp>
      <p:sp>
        <p:nvSpPr>
          <p:cNvPr id="26" name="文字方塊 65">
            <a:extLst>
              <a:ext uri="{FF2B5EF4-FFF2-40B4-BE49-F238E27FC236}">
                <a16:creationId xmlns:a16="http://schemas.microsoft.com/office/drawing/2014/main" id="{86CDB46D-6D8F-FF7E-5F2B-F321BED98FA5}"/>
              </a:ext>
            </a:extLst>
          </p:cNvPr>
          <p:cNvSpPr txBox="1"/>
          <p:nvPr/>
        </p:nvSpPr>
        <p:spPr>
          <a:xfrm>
            <a:off x="9459373" y="1450955"/>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Ear consciousness</a:t>
            </a:r>
          </a:p>
        </p:txBody>
      </p:sp>
      <p:sp>
        <p:nvSpPr>
          <p:cNvPr id="27" name="文字方塊 65">
            <a:extLst>
              <a:ext uri="{FF2B5EF4-FFF2-40B4-BE49-F238E27FC236}">
                <a16:creationId xmlns:a16="http://schemas.microsoft.com/office/drawing/2014/main" id="{9B374934-DEA6-F465-88E1-9CD808C98F66}"/>
              </a:ext>
            </a:extLst>
          </p:cNvPr>
          <p:cNvSpPr txBox="1"/>
          <p:nvPr/>
        </p:nvSpPr>
        <p:spPr>
          <a:xfrm>
            <a:off x="9735023" y="2541197"/>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Nose </a:t>
            </a:r>
          </a:p>
          <a:p>
            <a:r>
              <a:rPr lang="en-US" altLang="zh-TW" sz="2000" dirty="0">
                <a:solidFill>
                  <a:schemeClr val="bg1"/>
                </a:solidFill>
              </a:rPr>
              <a:t>consciousness</a:t>
            </a:r>
          </a:p>
        </p:txBody>
      </p:sp>
      <p:sp>
        <p:nvSpPr>
          <p:cNvPr id="28" name="文字方塊 65">
            <a:extLst>
              <a:ext uri="{FF2B5EF4-FFF2-40B4-BE49-F238E27FC236}">
                <a16:creationId xmlns:a16="http://schemas.microsoft.com/office/drawing/2014/main" id="{D6564F45-0986-2156-0263-3BE64D9664FF}"/>
              </a:ext>
            </a:extLst>
          </p:cNvPr>
          <p:cNvSpPr txBox="1"/>
          <p:nvPr/>
        </p:nvSpPr>
        <p:spPr>
          <a:xfrm>
            <a:off x="9533883" y="3660983"/>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Tongue consciousness</a:t>
            </a:r>
          </a:p>
        </p:txBody>
      </p:sp>
      <p:sp>
        <p:nvSpPr>
          <p:cNvPr id="29" name="文字方塊 65">
            <a:extLst>
              <a:ext uri="{FF2B5EF4-FFF2-40B4-BE49-F238E27FC236}">
                <a16:creationId xmlns:a16="http://schemas.microsoft.com/office/drawing/2014/main" id="{3FE11D1E-C36D-22A4-A837-34F54C031582}"/>
              </a:ext>
            </a:extLst>
          </p:cNvPr>
          <p:cNvSpPr txBox="1"/>
          <p:nvPr/>
        </p:nvSpPr>
        <p:spPr>
          <a:xfrm>
            <a:off x="9119414" y="4781353"/>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Body consciousness</a:t>
            </a:r>
          </a:p>
        </p:txBody>
      </p:sp>
      <p:sp>
        <p:nvSpPr>
          <p:cNvPr id="30" name="文字方塊 64">
            <a:extLst>
              <a:ext uri="{FF2B5EF4-FFF2-40B4-BE49-F238E27FC236}">
                <a16:creationId xmlns:a16="http://schemas.microsoft.com/office/drawing/2014/main" id="{46D9C891-3343-ED54-5DB2-49922617D553}"/>
              </a:ext>
            </a:extLst>
          </p:cNvPr>
          <p:cNvSpPr txBox="1"/>
          <p:nvPr/>
        </p:nvSpPr>
        <p:spPr>
          <a:xfrm>
            <a:off x="8527435" y="5947929"/>
            <a:ext cx="3335224"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All-performing Wisdom (</a:t>
            </a:r>
            <a:r>
              <a:rPr lang="en-US" altLang="zh-TW" sz="2000" dirty="0" err="1">
                <a:solidFill>
                  <a:srgbClr val="FFFF00"/>
                </a:solidFill>
              </a:rPr>
              <a:t>kṛtyānuṣṭhāna-jñāna</a:t>
            </a:r>
            <a:r>
              <a:rPr lang="en-US" altLang="zh-TW" sz="2000" dirty="0">
                <a:solidFill>
                  <a:srgbClr val="FFFF00"/>
                </a:solidFill>
              </a:rPr>
              <a:t>)</a:t>
            </a:r>
          </a:p>
        </p:txBody>
      </p:sp>
      <p:sp>
        <p:nvSpPr>
          <p:cNvPr id="31" name="文字方塊 64">
            <a:extLst>
              <a:ext uri="{FF2B5EF4-FFF2-40B4-BE49-F238E27FC236}">
                <a16:creationId xmlns:a16="http://schemas.microsoft.com/office/drawing/2014/main" id="{E66A7EB1-113B-0FEC-0AF3-EE88B8F9214D}"/>
              </a:ext>
            </a:extLst>
          </p:cNvPr>
          <p:cNvSpPr txBox="1"/>
          <p:nvPr/>
        </p:nvSpPr>
        <p:spPr>
          <a:xfrm>
            <a:off x="5787864" y="5870515"/>
            <a:ext cx="2961386"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Profound Observing Wisdom (</a:t>
            </a:r>
            <a:r>
              <a:rPr lang="en-US" altLang="zh-TW" sz="2000" dirty="0" err="1">
                <a:solidFill>
                  <a:srgbClr val="FFFF00"/>
                </a:solidFill>
              </a:rPr>
              <a:t>Pratyavekṣaṇa-jñāna</a:t>
            </a:r>
            <a:r>
              <a:rPr lang="en-US" altLang="zh-TW" sz="2000" dirty="0">
                <a:solidFill>
                  <a:srgbClr val="FFFF00"/>
                </a:solidFill>
              </a:rPr>
              <a:t>)</a:t>
            </a:r>
          </a:p>
        </p:txBody>
      </p:sp>
      <p:sp>
        <p:nvSpPr>
          <p:cNvPr id="32" name="文字方塊 64">
            <a:extLst>
              <a:ext uri="{FF2B5EF4-FFF2-40B4-BE49-F238E27FC236}">
                <a16:creationId xmlns:a16="http://schemas.microsoft.com/office/drawing/2014/main" id="{232B97E5-826F-0079-859E-E81162EE4441}"/>
              </a:ext>
            </a:extLst>
          </p:cNvPr>
          <p:cNvSpPr txBox="1"/>
          <p:nvPr/>
        </p:nvSpPr>
        <p:spPr>
          <a:xfrm>
            <a:off x="3760680" y="5862748"/>
            <a:ext cx="2622608"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Equality Wisdom (</a:t>
            </a:r>
            <a:r>
              <a:rPr lang="en-US" altLang="zh-TW" sz="2000" dirty="0" err="1">
                <a:solidFill>
                  <a:srgbClr val="FFFF00"/>
                </a:solidFill>
              </a:rPr>
              <a:t>Samatā-jñāna</a:t>
            </a:r>
            <a:r>
              <a:rPr lang="en-US" altLang="zh-TW" sz="2000" dirty="0">
                <a:solidFill>
                  <a:srgbClr val="FFFF00"/>
                </a:solidFill>
              </a:rPr>
              <a:t>)</a:t>
            </a:r>
          </a:p>
        </p:txBody>
      </p:sp>
      <p:sp>
        <p:nvSpPr>
          <p:cNvPr id="33" name="文字方塊 64">
            <a:extLst>
              <a:ext uri="{FF2B5EF4-FFF2-40B4-BE49-F238E27FC236}">
                <a16:creationId xmlns:a16="http://schemas.microsoft.com/office/drawing/2014/main" id="{79BD4222-5EC0-43DB-9AC0-6EA7831B66FE}"/>
              </a:ext>
            </a:extLst>
          </p:cNvPr>
          <p:cNvSpPr txBox="1"/>
          <p:nvPr/>
        </p:nvSpPr>
        <p:spPr>
          <a:xfrm>
            <a:off x="1293516" y="5862748"/>
            <a:ext cx="2622608"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Bright Mirror Wisdom (</a:t>
            </a:r>
            <a:r>
              <a:rPr lang="en-US" altLang="zh-TW" sz="2000" dirty="0" err="1">
                <a:solidFill>
                  <a:srgbClr val="FFFF00"/>
                </a:solidFill>
              </a:rPr>
              <a:t>Ādarśa-jñāna</a:t>
            </a:r>
            <a:r>
              <a:rPr lang="en-US" altLang="zh-TW" sz="2000" dirty="0">
                <a:solidFill>
                  <a:srgbClr val="FFFF00"/>
                </a:solidFill>
              </a:rPr>
              <a:t>)</a:t>
            </a:r>
          </a:p>
        </p:txBody>
      </p:sp>
      <p:sp>
        <p:nvSpPr>
          <p:cNvPr id="34" name="箭號: 向下 33">
            <a:extLst>
              <a:ext uri="{FF2B5EF4-FFF2-40B4-BE49-F238E27FC236}">
                <a16:creationId xmlns:a16="http://schemas.microsoft.com/office/drawing/2014/main" id="{53262946-5CF3-96EB-47AF-1A32F79A0A9D}"/>
              </a:ext>
            </a:extLst>
          </p:cNvPr>
          <p:cNvSpPr/>
          <p:nvPr/>
        </p:nvSpPr>
        <p:spPr>
          <a:xfrm>
            <a:off x="9065090" y="5523432"/>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5" name="箭號: 向下 34">
            <a:extLst>
              <a:ext uri="{FF2B5EF4-FFF2-40B4-BE49-F238E27FC236}">
                <a16:creationId xmlns:a16="http://schemas.microsoft.com/office/drawing/2014/main" id="{D0A76F21-F44E-EA3F-66E3-8C8C22B77742}"/>
              </a:ext>
            </a:extLst>
          </p:cNvPr>
          <p:cNvSpPr/>
          <p:nvPr/>
        </p:nvSpPr>
        <p:spPr>
          <a:xfrm>
            <a:off x="6552327" y="5456493"/>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6" name="箭號: 向下 35">
            <a:extLst>
              <a:ext uri="{FF2B5EF4-FFF2-40B4-BE49-F238E27FC236}">
                <a16:creationId xmlns:a16="http://schemas.microsoft.com/office/drawing/2014/main" id="{97FC3F3D-BC45-F9A8-9869-DE590F67B409}"/>
              </a:ext>
            </a:extLst>
          </p:cNvPr>
          <p:cNvSpPr/>
          <p:nvPr/>
        </p:nvSpPr>
        <p:spPr>
          <a:xfrm>
            <a:off x="4312562" y="5379416"/>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7" name="箭號: 向下 36">
            <a:extLst>
              <a:ext uri="{FF2B5EF4-FFF2-40B4-BE49-F238E27FC236}">
                <a16:creationId xmlns:a16="http://schemas.microsoft.com/office/drawing/2014/main" id="{23C3BBDB-C2DE-0601-E21B-C1518D5F057F}"/>
              </a:ext>
            </a:extLst>
          </p:cNvPr>
          <p:cNvSpPr/>
          <p:nvPr/>
        </p:nvSpPr>
        <p:spPr>
          <a:xfrm>
            <a:off x="2259828" y="5379416"/>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8" name="文字方塊 37">
            <a:extLst>
              <a:ext uri="{FF2B5EF4-FFF2-40B4-BE49-F238E27FC236}">
                <a16:creationId xmlns:a16="http://schemas.microsoft.com/office/drawing/2014/main" id="{0FBA3DC7-0030-4478-311D-B9D4839FFD79}"/>
              </a:ext>
            </a:extLst>
          </p:cNvPr>
          <p:cNvSpPr txBox="1"/>
          <p:nvPr/>
        </p:nvSpPr>
        <p:spPr>
          <a:xfrm>
            <a:off x="644039" y="1540415"/>
            <a:ext cx="6608733"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dirty="0">
                <a:solidFill>
                  <a:schemeClr val="bg1"/>
                </a:solidFill>
                <a:latin typeface="Times New Roman" panose="02020603050405020304" pitchFamily="18" charset="0"/>
              </a:rPr>
              <a:t>“Transforming consciousness into wisdom”</a:t>
            </a:r>
            <a:endParaRPr lang="en-US" altLang="zh-CN" sz="2800" dirty="0">
              <a:solidFill>
                <a:schemeClr val="bg1"/>
              </a:solidFill>
            </a:endParaRPr>
          </a:p>
        </p:txBody>
      </p:sp>
    </p:spTree>
    <p:extLst>
      <p:ext uri="{BB962C8B-B14F-4D97-AF65-F5344CB8AC3E}">
        <p14:creationId xmlns:p14="http://schemas.microsoft.com/office/powerpoint/2010/main" val="374646983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1" grpId="0"/>
      <p:bldP spid="32" grpId="0"/>
      <p:bldP spid="33" grpId="0"/>
      <p:bldP spid="34" grpId="0" animBg="1"/>
      <p:bldP spid="35" grpId="0" animBg="1"/>
      <p:bldP spid="36" grpId="0" animBg="1"/>
      <p:bldP spid="37"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EB06D9E5-4153-238A-BFFF-290CFF54C7C1}"/>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9DDC67C0-C96C-A474-4D1A-19F50031DD7A}"/>
              </a:ext>
            </a:extLst>
          </p:cNvPr>
          <p:cNvSpPr txBox="1"/>
          <p:nvPr/>
        </p:nvSpPr>
        <p:spPr>
          <a:xfrm>
            <a:off x="809720" y="1620012"/>
            <a:ext cx="2448272" cy="523220"/>
          </a:xfrm>
          <a:prstGeom prst="rect">
            <a:avLst/>
          </a:prstGeom>
          <a:noFill/>
          <a:ln>
            <a:noFill/>
          </a:ln>
        </p:spPr>
        <p:txBody>
          <a:bodyPr wrap="square" rtlCol="0">
            <a:spAutoFit/>
          </a:bodyPr>
          <a:lstStyle/>
          <a:p>
            <a:r>
              <a:rPr lang="en-US" altLang="zh-CN" sz="2800" b="1" dirty="0">
                <a:solidFill>
                  <a:schemeClr val="bg1"/>
                </a:solidFill>
                <a:latin typeface="Times New Roman" panose="02020603050405020304" pitchFamily="18" charset="0"/>
                <a:cs typeface="Times New Roman" panose="02020603050405020304" pitchFamily="18" charset="0"/>
              </a:rPr>
              <a:t>Three natures</a:t>
            </a:r>
          </a:p>
        </p:txBody>
      </p:sp>
      <p:sp>
        <p:nvSpPr>
          <p:cNvPr id="7" name="文字方塊 6">
            <a:extLst>
              <a:ext uri="{FF2B5EF4-FFF2-40B4-BE49-F238E27FC236}">
                <a16:creationId xmlns:a16="http://schemas.microsoft.com/office/drawing/2014/main" id="{47770958-692C-B14D-E2A4-80E8A1C29A67}"/>
              </a:ext>
            </a:extLst>
          </p:cNvPr>
          <p:cNvSpPr txBox="1"/>
          <p:nvPr/>
        </p:nvSpPr>
        <p:spPr>
          <a:xfrm>
            <a:off x="838622" y="2565698"/>
            <a:ext cx="11449272" cy="3134320"/>
          </a:xfrm>
          <a:prstGeom prst="rect">
            <a:avLst/>
          </a:prstGeom>
          <a:noFill/>
        </p:spPr>
        <p:txBody>
          <a:bodyPr wrap="square" rtlCol="0">
            <a:spAutoFit/>
          </a:bodyPr>
          <a:lstStyle/>
          <a:p>
            <a:pPr>
              <a:lnSpc>
                <a:spcPts val="4000"/>
              </a:lnSpc>
              <a:spcAft>
                <a:spcPts val="1800"/>
              </a:spcAft>
            </a:pPr>
            <a:r>
              <a:rPr lang="en-US" altLang="zh-CN" sz="2800" dirty="0" err="1">
                <a:solidFill>
                  <a:schemeClr val="bg1"/>
                </a:solidFill>
                <a:latin typeface="Times New Roman" panose="02020603050405020304" pitchFamily="18" charset="0"/>
              </a:rPr>
              <a:t>Yogācāra</a:t>
            </a:r>
            <a:r>
              <a:rPr lang="en-US" altLang="zh-CN" sz="2800" dirty="0">
                <a:solidFill>
                  <a:schemeClr val="bg1"/>
                </a:solidFill>
                <a:latin typeface="Times New Roman" panose="02020603050405020304" pitchFamily="18" charset="0"/>
              </a:rPr>
              <a:t> works often define three basic modes or "natures" (</a:t>
            </a:r>
            <a:r>
              <a:rPr lang="en-US" altLang="zh-CN" sz="2800" dirty="0" err="1">
                <a:solidFill>
                  <a:schemeClr val="bg1"/>
                </a:solidFill>
                <a:latin typeface="Times New Roman" panose="02020603050405020304" pitchFamily="18" charset="0"/>
              </a:rPr>
              <a:t>svabhāva</a:t>
            </a:r>
            <a:r>
              <a:rPr lang="en-US" altLang="zh-CN" sz="2800" dirty="0">
                <a:solidFill>
                  <a:schemeClr val="bg1"/>
                </a:solidFill>
                <a:latin typeface="Times New Roman" panose="02020603050405020304" pitchFamily="18" charset="0"/>
              </a:rPr>
              <a:t>) of experience. According to Paul Williams, "all things which can be known can be subsumed under these Three Natures.“ Since this schema is </a:t>
            </a:r>
            <a:r>
              <a:rPr lang="en-US" altLang="zh-CN" sz="2800" dirty="0" err="1">
                <a:solidFill>
                  <a:schemeClr val="bg1"/>
                </a:solidFill>
                <a:latin typeface="Times New Roman" panose="02020603050405020304" pitchFamily="18" charset="0"/>
              </a:rPr>
              <a:t>Yogācāra's</a:t>
            </a:r>
            <a:r>
              <a:rPr lang="en-US" altLang="zh-CN" sz="2800" dirty="0">
                <a:solidFill>
                  <a:schemeClr val="bg1"/>
                </a:solidFill>
                <a:latin typeface="Times New Roman" panose="02020603050405020304" pitchFamily="18" charset="0"/>
              </a:rPr>
              <a:t> systematic explanation of the Buddhist doctrine of emptiness (</a:t>
            </a:r>
            <a:r>
              <a:rPr lang="en-US" altLang="zh-CN" sz="2800" dirty="0" err="1">
                <a:solidFill>
                  <a:schemeClr val="bg1"/>
                </a:solidFill>
                <a:latin typeface="Times New Roman" panose="02020603050405020304" pitchFamily="18" charset="0"/>
              </a:rPr>
              <a:t>śūnyatā</a:t>
            </a:r>
            <a:r>
              <a:rPr lang="en-US" altLang="zh-CN" sz="2800" dirty="0">
                <a:solidFill>
                  <a:schemeClr val="bg1"/>
                </a:solidFill>
                <a:latin typeface="Times New Roman" panose="02020603050405020304" pitchFamily="18" charset="0"/>
              </a:rPr>
              <a:t>), each of the three natures are also explained as having a lack of own-nature (</a:t>
            </a:r>
            <a:r>
              <a:rPr lang="en-US" altLang="zh-CN" sz="2800" dirty="0" err="1">
                <a:solidFill>
                  <a:schemeClr val="bg1"/>
                </a:solidFill>
                <a:latin typeface="Times New Roman" panose="02020603050405020304" pitchFamily="18" charset="0"/>
              </a:rPr>
              <a:t>niḥsvabhāvatā</a:t>
            </a:r>
            <a:r>
              <a:rPr lang="en-US" altLang="zh-CN" sz="2800" dirty="0">
                <a:solidFill>
                  <a:schemeClr val="bg1"/>
                </a:solidFill>
                <a:latin typeface="Times New Roman" panose="02020603050405020304" pitchFamily="18" charset="0"/>
              </a:rPr>
              <a:t>)."</a:t>
            </a:r>
            <a:endParaRPr lang="en-US" altLang="zh-CN" sz="2800" dirty="0">
              <a:solidFill>
                <a:schemeClr val="bg1"/>
              </a:solidFill>
            </a:endParaRPr>
          </a:p>
        </p:txBody>
      </p:sp>
    </p:spTree>
    <p:extLst>
      <p:ext uri="{BB962C8B-B14F-4D97-AF65-F5344CB8AC3E}">
        <p14:creationId xmlns:p14="http://schemas.microsoft.com/office/powerpoint/2010/main" val="965352486"/>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589AF7CC-3E82-0D37-D234-191F785FAEA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E9417E47-07DD-B4D0-1C15-13067D8C3910}"/>
              </a:ext>
            </a:extLst>
          </p:cNvPr>
          <p:cNvSpPr txBox="1"/>
          <p:nvPr/>
        </p:nvSpPr>
        <p:spPr>
          <a:xfrm>
            <a:off x="478582" y="1485578"/>
            <a:ext cx="11521280" cy="4897431"/>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In detail, three natures (</a:t>
            </a:r>
            <a:r>
              <a:rPr lang="en-US" altLang="zh-CN" sz="2600" dirty="0" err="1">
                <a:solidFill>
                  <a:schemeClr val="bg1"/>
                </a:solidFill>
                <a:latin typeface="Times New Roman" panose="02020603050405020304" pitchFamily="18" charset="0"/>
              </a:rPr>
              <a:t>trisvabhāva</a:t>
            </a:r>
            <a:r>
              <a:rPr lang="en-US" altLang="zh-CN" sz="2600" dirty="0">
                <a:solidFill>
                  <a:schemeClr val="bg1"/>
                </a:solidFill>
                <a:latin typeface="Times New Roman" panose="02020603050405020304" pitchFamily="18" charset="0"/>
              </a:rPr>
              <a:t>) are:</a:t>
            </a:r>
          </a:p>
          <a:p>
            <a:pPr>
              <a:lnSpc>
                <a:spcPts val="4000"/>
              </a:lnSpc>
              <a:spcAft>
                <a:spcPts val="1800"/>
              </a:spcAft>
            </a:pPr>
            <a:r>
              <a:rPr lang="en-US" altLang="zh-CN" sz="2600" dirty="0">
                <a:solidFill>
                  <a:schemeClr val="bg1"/>
                </a:solidFill>
                <a:latin typeface="Times New Roman" panose="02020603050405020304" pitchFamily="18" charset="0"/>
              </a:rPr>
              <a:t>1. </a:t>
            </a:r>
            <a:r>
              <a:rPr lang="en-US" altLang="zh-CN" sz="2600" dirty="0" err="1">
                <a:solidFill>
                  <a:schemeClr val="bg1"/>
                </a:solidFill>
                <a:latin typeface="Times New Roman" panose="02020603050405020304" pitchFamily="18" charset="0"/>
              </a:rPr>
              <a:t>Parikalpita-svabhāva</a:t>
            </a:r>
            <a:r>
              <a:rPr lang="en-US" altLang="zh-CN" sz="2600" dirty="0">
                <a:solidFill>
                  <a:schemeClr val="bg1"/>
                </a:solidFill>
                <a:latin typeface="Times New Roman" panose="02020603050405020304" pitchFamily="18" charset="0"/>
              </a:rPr>
              <a:t> (the "fully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 This is the "imaginary" or "constructed" nature, wherein things are incorrectly comprehended based on conceptual construction and erroneous discrimination. According to the </a:t>
            </a:r>
            <a:r>
              <a:rPr lang="en-US" altLang="zh-CN" sz="2600" i="1" dirty="0" err="1">
                <a:solidFill>
                  <a:schemeClr val="bg1"/>
                </a:solidFill>
                <a:latin typeface="Times New Roman" panose="02020603050405020304" pitchFamily="18" charset="0"/>
              </a:rPr>
              <a:t>Mahāyānasaṃgraha</a:t>
            </a:r>
            <a:r>
              <a:rPr lang="en-US" altLang="zh-CN" sz="2600" dirty="0">
                <a:solidFill>
                  <a:schemeClr val="bg1"/>
                </a:solidFill>
                <a:latin typeface="Times New Roman" panose="02020603050405020304" pitchFamily="18" charset="0"/>
              </a:rPr>
              <a:t>, it also refers to the appearance of things in terms of subject-object dualism (literally "grasper" and "grasped"). The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 is the world of everyday unenlightened people, i.e. samsara, and it is false and empty, it does not really exist. Because these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natures and distinct characteristics are wrongly imputed not truly real, "they are like mirages and blossoms in the sky."</a:t>
            </a:r>
            <a:endParaRPr lang="en-US" altLang="zh-CN" sz="2600" dirty="0">
              <a:solidFill>
                <a:schemeClr val="bg1"/>
              </a:solidFill>
            </a:endParaRPr>
          </a:p>
        </p:txBody>
      </p:sp>
    </p:spTree>
    <p:extLst>
      <p:ext uri="{BB962C8B-B14F-4D97-AF65-F5344CB8AC3E}">
        <p14:creationId xmlns:p14="http://schemas.microsoft.com/office/powerpoint/2010/main" val="1575471968"/>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矩形: 按鈕形 1">
            <a:extLst>
              <a:ext uri="{FF2B5EF4-FFF2-40B4-BE49-F238E27FC236}">
                <a16:creationId xmlns:a16="http://schemas.microsoft.com/office/drawing/2014/main" id="{467A2967-D8BB-E9DE-2991-05430BC9C34A}"/>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6" name="文字方塊 5">
            <a:extLst>
              <a:ext uri="{FF2B5EF4-FFF2-40B4-BE49-F238E27FC236}">
                <a16:creationId xmlns:a16="http://schemas.microsoft.com/office/drawing/2014/main" id="{AC325386-AD14-55E5-8B10-C1A41C843FCA}"/>
              </a:ext>
            </a:extLst>
          </p:cNvPr>
          <p:cNvSpPr txBox="1"/>
          <p:nvPr/>
        </p:nvSpPr>
        <p:spPr>
          <a:xfrm>
            <a:off x="370570" y="1453559"/>
            <a:ext cx="11449272" cy="5179559"/>
          </a:xfrm>
          <a:prstGeom prst="rect">
            <a:avLst/>
          </a:prstGeom>
          <a:noFill/>
        </p:spPr>
        <p:txBody>
          <a:bodyPr wrap="square" rtlCol="0">
            <a:spAutoFit/>
          </a:bodyPr>
          <a:lstStyle/>
          <a:p>
            <a:pPr>
              <a:lnSpc>
                <a:spcPts val="4000"/>
              </a:lnSpc>
            </a:pPr>
            <a:r>
              <a:rPr lang="en-US" altLang="zh-CN" sz="2600" dirty="0">
                <a:solidFill>
                  <a:schemeClr val="bg1"/>
                </a:solidFill>
                <a:latin typeface="Times New Roman" panose="02020603050405020304" pitchFamily="18" charset="0"/>
              </a:rPr>
              <a:t>2. </a:t>
            </a:r>
            <a:r>
              <a:rPr lang="en-US" altLang="zh-CN" sz="2600" b="1" dirty="0" err="1">
                <a:solidFill>
                  <a:schemeClr val="bg1"/>
                </a:solidFill>
                <a:latin typeface="Times New Roman" panose="02020603050405020304" pitchFamily="18" charset="0"/>
              </a:rPr>
              <a:t>Paratantra-svabhāva</a:t>
            </a:r>
            <a:r>
              <a:rPr lang="en-US" altLang="zh-CN" sz="2600" dirty="0">
                <a:solidFill>
                  <a:schemeClr val="bg1"/>
                </a:solidFill>
                <a:latin typeface="Times New Roman" panose="02020603050405020304" pitchFamily="18" charset="0"/>
              </a:rPr>
              <a:t> (literally, "other dependent"), which is </a:t>
            </a:r>
          </a:p>
          <a:p>
            <a:pPr>
              <a:lnSpc>
                <a:spcPts val="4000"/>
              </a:lnSpc>
            </a:pPr>
            <a:r>
              <a:rPr lang="en-US" altLang="zh-CN" sz="2600" dirty="0">
                <a:solidFill>
                  <a:schemeClr val="bg1"/>
                </a:solidFill>
                <a:latin typeface="Times New Roman" panose="02020603050405020304" pitchFamily="18" charset="0"/>
              </a:rPr>
              <a:t>the dependently originated nature of dharmas. According to </a:t>
            </a:r>
          </a:p>
          <a:p>
            <a:pPr>
              <a:lnSpc>
                <a:spcPts val="4000"/>
              </a:lnSpc>
            </a:pPr>
            <a:r>
              <a:rPr lang="en-US" altLang="zh-CN" sz="2600" dirty="0">
                <a:solidFill>
                  <a:schemeClr val="bg1"/>
                </a:solidFill>
                <a:latin typeface="Times New Roman" panose="02020603050405020304" pitchFamily="18" charset="0"/>
              </a:rPr>
              <a:t>Williams, it is "the basis for the erroneous partition into supposedly </a:t>
            </a:r>
          </a:p>
          <a:p>
            <a:pPr>
              <a:lnSpc>
                <a:spcPts val="4000"/>
              </a:lnSpc>
            </a:pPr>
            <a:r>
              <a:rPr lang="en-US" altLang="zh-CN" sz="2600" dirty="0">
                <a:solidFill>
                  <a:schemeClr val="bg1"/>
                </a:solidFill>
                <a:latin typeface="Times New Roman" panose="02020603050405020304" pitchFamily="18" charset="0"/>
              </a:rPr>
              <a:t>intrinsically existing subjects and objects which marks the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 This basis is considered to be an ultimately existing (</a:t>
            </a:r>
            <a:r>
              <a:rPr lang="en-US" altLang="zh-CN" sz="2600" dirty="0" err="1">
                <a:solidFill>
                  <a:schemeClr val="bg1"/>
                </a:solidFill>
                <a:latin typeface="Times New Roman" panose="02020603050405020304" pitchFamily="18" charset="0"/>
              </a:rPr>
              <a:t>paramārtha</a:t>
            </a:r>
            <a:r>
              <a:rPr lang="en-US" altLang="zh-CN" sz="2600" dirty="0">
                <a:solidFill>
                  <a:schemeClr val="bg1"/>
                </a:solidFill>
                <a:latin typeface="Times New Roman" panose="02020603050405020304" pitchFamily="18" charset="0"/>
              </a:rPr>
              <a:t>) basis in classical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However, as </a:t>
            </a:r>
            <a:r>
              <a:rPr lang="en-US" altLang="zh-CN" sz="2600" dirty="0" err="1">
                <a:solidFill>
                  <a:schemeClr val="bg1"/>
                </a:solidFill>
                <a:latin typeface="Times New Roman" panose="02020603050405020304" pitchFamily="18" charset="0"/>
              </a:rPr>
              <a:t>Xuanzang</a:t>
            </a:r>
            <a:r>
              <a:rPr lang="en-US" altLang="zh-CN" sz="2600" dirty="0">
                <a:solidFill>
                  <a:schemeClr val="bg1"/>
                </a:solidFill>
                <a:latin typeface="Times New Roman" panose="02020603050405020304" pitchFamily="18" charset="0"/>
              </a:rPr>
              <a:t> notes, this nature is also empty in that there is an "absence of an existential nature in conditions that arise and perish". That is, the events in this causal flow, while "seeming to have real existence of their own" are actually like magical illusions since "they are said to only be hypothetical and not really exist on their own."</a:t>
            </a:r>
            <a:endParaRPr lang="en-US" altLang="zh-CN" sz="2600" dirty="0">
              <a:solidFill>
                <a:schemeClr val="bg1"/>
              </a:solidFill>
            </a:endParaRPr>
          </a:p>
        </p:txBody>
      </p:sp>
      <p:pic>
        <p:nvPicPr>
          <p:cNvPr id="8" name="圖片 7">
            <a:extLst>
              <a:ext uri="{FF2B5EF4-FFF2-40B4-BE49-F238E27FC236}">
                <a16:creationId xmlns:a16="http://schemas.microsoft.com/office/drawing/2014/main" id="{34A3205F-1586-6CD4-83B3-A47610A57FD1}"/>
              </a:ext>
            </a:extLst>
          </p:cNvPr>
          <p:cNvPicPr>
            <a:picLocks noChangeAspect="1"/>
          </p:cNvPicPr>
          <p:nvPr/>
        </p:nvPicPr>
        <p:blipFill>
          <a:blip r:embed="rId3"/>
          <a:stretch>
            <a:fillRect/>
          </a:stretch>
        </p:blipFill>
        <p:spPr>
          <a:xfrm>
            <a:off x="9479582" y="117426"/>
            <a:ext cx="2409423" cy="2880320"/>
          </a:xfrm>
          <a:prstGeom prst="rect">
            <a:avLst/>
          </a:prstGeom>
        </p:spPr>
      </p:pic>
    </p:spTree>
    <p:extLst>
      <p:ext uri="{BB962C8B-B14F-4D97-AF65-F5344CB8AC3E}">
        <p14:creationId xmlns:p14="http://schemas.microsoft.com/office/powerpoint/2010/main" val="3733628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矩形: 按鈕形 2">
            <a:extLst>
              <a:ext uri="{FF2B5EF4-FFF2-40B4-BE49-F238E27FC236}">
                <a16:creationId xmlns:a16="http://schemas.microsoft.com/office/drawing/2014/main" id="{3CC21D11-48A1-7CA6-B8BA-038263A063C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C07BDC56-288E-1842-2FFF-B06423AB6994}"/>
              </a:ext>
            </a:extLst>
          </p:cNvPr>
          <p:cNvSpPr txBox="1"/>
          <p:nvPr/>
        </p:nvSpPr>
        <p:spPr>
          <a:xfrm>
            <a:off x="478582" y="1413570"/>
            <a:ext cx="11449272" cy="5186163"/>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3. </a:t>
            </a:r>
            <a:r>
              <a:rPr lang="en-US" altLang="zh-CN" sz="2600" b="1" dirty="0" err="1">
                <a:solidFill>
                  <a:schemeClr val="bg1"/>
                </a:solidFill>
                <a:latin typeface="Times New Roman" panose="02020603050405020304" pitchFamily="18" charset="0"/>
              </a:rPr>
              <a:t>Pariniṣpanna-svabhāva</a:t>
            </a:r>
            <a:r>
              <a:rPr lang="en-US" altLang="zh-CN" sz="2600" dirty="0">
                <a:solidFill>
                  <a:schemeClr val="bg1"/>
                </a:solidFill>
                <a:latin typeface="Times New Roman" panose="02020603050405020304" pitchFamily="18" charset="0"/>
              </a:rPr>
              <a:t> (literally, "fully accomplished"): the "consummated nature" or the true nature of things discovered in meditation unaffected by </a:t>
            </a:r>
            <a:r>
              <a:rPr lang="en-US" altLang="zh-CN" sz="2600" dirty="0" err="1">
                <a:solidFill>
                  <a:schemeClr val="bg1"/>
                </a:solidFill>
                <a:latin typeface="Times New Roman" panose="02020603050405020304" pitchFamily="18" charset="0"/>
              </a:rPr>
              <a:t>conceptualisation</a:t>
            </a:r>
            <a:r>
              <a:rPr lang="en-US" altLang="zh-CN" sz="2600" dirty="0">
                <a:solidFill>
                  <a:schemeClr val="bg1"/>
                </a:solidFill>
                <a:latin typeface="Times New Roman" panose="02020603050405020304" pitchFamily="18" charset="0"/>
              </a:rPr>
              <a:t>. It is defined as "the complete absence, in the dependent nature, of objects – that is, the objects of the </a:t>
            </a:r>
            <a:r>
              <a:rPr lang="en-US" altLang="zh-CN" sz="2600" dirty="0" err="1">
                <a:solidFill>
                  <a:schemeClr val="bg1"/>
                </a:solidFill>
                <a:latin typeface="Times New Roman" panose="02020603050405020304" pitchFamily="18" charset="0"/>
              </a:rPr>
              <a:t>conceptualised</a:t>
            </a:r>
            <a:r>
              <a:rPr lang="en-US" altLang="zh-CN" sz="2600" dirty="0">
                <a:solidFill>
                  <a:schemeClr val="bg1"/>
                </a:solidFill>
                <a:latin typeface="Times New Roman" panose="02020603050405020304" pitchFamily="18" charset="0"/>
              </a:rPr>
              <a:t> nature". According to Williams, this is "what has to be known for enlightenment". That is, this mode of cognition is devoid of all concepts, and so is empty of being of the nature of the perfected. About it nothing can be said or thought, it is just pure immediacy." According to </a:t>
            </a:r>
            <a:r>
              <a:rPr lang="en-US" altLang="zh-CN" sz="2600" dirty="0" err="1">
                <a:solidFill>
                  <a:schemeClr val="bg1"/>
                </a:solidFill>
                <a:latin typeface="Times New Roman" panose="02020603050405020304" pitchFamily="18" charset="0"/>
              </a:rPr>
              <a:t>Xuanzang</a:t>
            </a:r>
            <a:r>
              <a:rPr lang="en-US" altLang="zh-CN" sz="2600" dirty="0">
                <a:solidFill>
                  <a:schemeClr val="bg1"/>
                </a:solidFill>
                <a:latin typeface="Times New Roman" panose="02020603050405020304" pitchFamily="18" charset="0"/>
              </a:rPr>
              <a:t>, it has the "absence of any existential nature of ultimate meaning" since it is "completely free from any clinging to entirely imagined speculations about its identity or purpose. </a:t>
            </a:r>
            <a:endParaRPr lang="en-US" altLang="zh-CN" sz="2600" dirty="0">
              <a:solidFill>
                <a:schemeClr val="bg1"/>
              </a:solidFill>
            </a:endParaRPr>
          </a:p>
        </p:txBody>
      </p:sp>
    </p:spTree>
    <p:extLst>
      <p:ext uri="{BB962C8B-B14F-4D97-AF65-F5344CB8AC3E}">
        <p14:creationId xmlns:p14="http://schemas.microsoft.com/office/powerpoint/2010/main" val="3061104918"/>
      </p:ext>
    </p:extLst>
  </p:cSld>
  <p:clrMapOvr>
    <a:overrideClrMapping bg1="lt1" tx1="dk1" bg2="lt2" tx2="dk2" accent1="accent1" accent2="accent2" accent3="accent3" accent4="accent4" accent5="accent5" accent6="accent6" hlink="hlink" folHlink="folHlink"/>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85436916-7556-B3E2-CE68-5140F4841BBC}"/>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AB31F294-B22B-EF0D-3281-59ECEFD62353}"/>
              </a:ext>
            </a:extLst>
          </p:cNvPr>
          <p:cNvSpPr txBox="1"/>
          <p:nvPr/>
        </p:nvSpPr>
        <p:spPr>
          <a:xfrm>
            <a:off x="478582" y="1989634"/>
            <a:ext cx="11449272" cy="3871509"/>
          </a:xfrm>
          <a:prstGeom prst="rect">
            <a:avLst/>
          </a:prstGeom>
          <a:noFill/>
        </p:spPr>
        <p:txBody>
          <a:bodyPr wrap="square" rtlCol="0">
            <a:spAutoFit/>
          </a:bodyPr>
          <a:lstStyle/>
          <a:p>
            <a:pPr>
              <a:lnSpc>
                <a:spcPts val="4000"/>
              </a:lnSpc>
              <a:spcAft>
                <a:spcPts val="1800"/>
              </a:spcAft>
            </a:pPr>
            <a:r>
              <a:rPr lang="en-US" altLang="zh-CN" sz="2600" dirty="0" err="1">
                <a:solidFill>
                  <a:schemeClr val="bg1"/>
                </a:solidFill>
                <a:latin typeface="Times New Roman" panose="02020603050405020304" pitchFamily="18" charset="0"/>
              </a:rPr>
              <a:t>Vasubandhu's</a:t>
            </a:r>
            <a:r>
              <a:rPr lang="en-US" altLang="zh-CN" sz="2600" dirty="0">
                <a:solidFill>
                  <a:schemeClr val="bg1"/>
                </a:solidFill>
                <a:latin typeface="Times New Roman" panose="02020603050405020304" pitchFamily="18" charset="0"/>
              </a:rPr>
              <a:t> </a:t>
            </a:r>
            <a:r>
              <a:rPr lang="en-US" altLang="zh-CN" sz="2600" i="1" dirty="0" err="1">
                <a:solidFill>
                  <a:schemeClr val="bg1"/>
                </a:solidFill>
                <a:latin typeface="Times New Roman" panose="02020603050405020304" pitchFamily="18" charset="0"/>
              </a:rPr>
              <a:t>Trisvabhāva-nirdeśa</a:t>
            </a:r>
            <a:r>
              <a:rPr lang="en-US" altLang="zh-CN" sz="2600" dirty="0">
                <a:solidFill>
                  <a:schemeClr val="bg1"/>
                </a:solidFill>
                <a:latin typeface="Times New Roman" panose="02020603050405020304" pitchFamily="18" charset="0"/>
              </a:rPr>
              <a:t> gives a brief definition of these three natures:</a:t>
            </a:r>
          </a:p>
          <a:p>
            <a:pPr>
              <a:lnSpc>
                <a:spcPts val="4000"/>
              </a:lnSpc>
              <a:spcAft>
                <a:spcPts val="1800"/>
              </a:spcAft>
            </a:pPr>
            <a:r>
              <a:rPr lang="en-US" altLang="zh-CN" sz="2600" dirty="0">
                <a:solidFill>
                  <a:schemeClr val="bg1"/>
                </a:solidFill>
                <a:latin typeface="Times New Roman" panose="02020603050405020304" pitchFamily="18" charset="0"/>
              </a:rPr>
              <a:t>    "What appears is the dependent. How it appears is the fabricated. Because of being dependent on conditions. Because of being only fabrication. The eternal non-existence of the appearance as it is appears: That is known to be the perfected nature, because of being always the same. What appears there? The unreal fabrication. How does it appear? As a dual self. What is its nonexistence? That by which the nondual reality is there."</a:t>
            </a:r>
            <a:endParaRPr lang="en-US" altLang="zh-CN" sz="2600" dirty="0">
              <a:solidFill>
                <a:schemeClr val="bg1"/>
              </a:solidFill>
            </a:endParaRPr>
          </a:p>
        </p:txBody>
      </p:sp>
    </p:spTree>
    <p:extLst>
      <p:ext uri="{BB962C8B-B14F-4D97-AF65-F5344CB8AC3E}">
        <p14:creationId xmlns:p14="http://schemas.microsoft.com/office/powerpoint/2010/main" val="3839469716"/>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16EF35BD-3205-9DE6-091C-F82AAA6B3CF3}"/>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2322BA7D-3EB0-F559-16B2-5F9E0A7946EB}"/>
              </a:ext>
            </a:extLst>
          </p:cNvPr>
          <p:cNvSpPr txBox="1"/>
          <p:nvPr/>
        </p:nvSpPr>
        <p:spPr>
          <a:xfrm>
            <a:off x="478582" y="2061642"/>
            <a:ext cx="11449272" cy="3640677"/>
          </a:xfrm>
          <a:prstGeom prst="rect">
            <a:avLst/>
          </a:prstGeom>
          <a:noFill/>
        </p:spPr>
        <p:txBody>
          <a:bodyPr wrap="square" rtlCol="0">
            <a:spAutoFit/>
          </a:bodyPr>
          <a:lstStyle/>
          <a:p>
            <a:pPr>
              <a:lnSpc>
                <a:spcPts val="4000"/>
              </a:lnSpc>
              <a:spcAft>
                <a:spcPts val="1800"/>
              </a:spcAft>
            </a:pPr>
            <a:r>
              <a:rPr lang="en-US" altLang="zh-CN" sz="2600" dirty="0">
                <a:solidFill>
                  <a:schemeClr val="bg1"/>
                </a:solidFill>
                <a:latin typeface="Times New Roman" panose="02020603050405020304" pitchFamily="18" charset="0"/>
              </a:rPr>
              <a:t>An important difference between the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conception of emptiness and the </a:t>
            </a:r>
            <a:r>
              <a:rPr lang="en-US" altLang="zh-CN" sz="2600" dirty="0" err="1">
                <a:solidFill>
                  <a:schemeClr val="bg1"/>
                </a:solidFill>
                <a:latin typeface="Times New Roman" panose="02020603050405020304" pitchFamily="18" charset="0"/>
              </a:rPr>
              <a:t>Madhyamaka</a:t>
            </a:r>
            <a:r>
              <a:rPr lang="en-US" altLang="zh-CN" sz="2600" dirty="0">
                <a:solidFill>
                  <a:schemeClr val="bg1"/>
                </a:solidFill>
                <a:latin typeface="Times New Roman" panose="02020603050405020304" pitchFamily="18" charset="0"/>
              </a:rPr>
              <a:t> conception is that in classical </a:t>
            </a:r>
            <a:r>
              <a:rPr lang="en-US" altLang="zh-CN" sz="2600" dirty="0" err="1">
                <a:solidFill>
                  <a:schemeClr val="bg1"/>
                </a:solidFill>
                <a:latin typeface="Times New Roman" panose="02020603050405020304" pitchFamily="18" charset="0"/>
              </a:rPr>
              <a:t>Yogācāra</a:t>
            </a:r>
            <a:r>
              <a:rPr lang="en-US" altLang="zh-CN" sz="2600" dirty="0">
                <a:solidFill>
                  <a:schemeClr val="bg1"/>
                </a:solidFill>
                <a:latin typeface="Times New Roman" panose="02020603050405020304" pitchFamily="18" charset="0"/>
              </a:rPr>
              <a:t>, emptiness does exist and so does consciousness, while </a:t>
            </a:r>
            <a:r>
              <a:rPr lang="en-US" altLang="zh-CN" sz="2600" dirty="0" err="1">
                <a:solidFill>
                  <a:schemeClr val="bg1"/>
                </a:solidFill>
                <a:latin typeface="Times New Roman" panose="02020603050405020304" pitchFamily="18" charset="0"/>
              </a:rPr>
              <a:t>Madhyamaka</a:t>
            </a:r>
            <a:r>
              <a:rPr lang="en-US" altLang="zh-CN" sz="2600" dirty="0">
                <a:solidFill>
                  <a:schemeClr val="bg1"/>
                </a:solidFill>
                <a:latin typeface="Times New Roman" panose="02020603050405020304" pitchFamily="18" charset="0"/>
              </a:rPr>
              <a:t> refuses to endorse such existential statements. The </a:t>
            </a:r>
            <a:r>
              <a:rPr lang="en-US" altLang="zh-CN" sz="2600" i="1" dirty="0" err="1">
                <a:solidFill>
                  <a:schemeClr val="bg1"/>
                </a:solidFill>
                <a:latin typeface="Times New Roman" panose="02020603050405020304" pitchFamily="18" charset="0"/>
              </a:rPr>
              <a:t>Madhyāntavibhāga</a:t>
            </a:r>
            <a:r>
              <a:rPr lang="en-US" altLang="zh-CN" sz="2600" dirty="0">
                <a:solidFill>
                  <a:schemeClr val="bg1"/>
                </a:solidFill>
                <a:latin typeface="Times New Roman" panose="02020603050405020304" pitchFamily="18" charset="0"/>
              </a:rPr>
              <a:t> for example, states "there exists the imagination of the unreal, there is no duality, but there is emptiness, even in this there is that," which indicates that even though the dualistic imagination is unreal and empty, it does exist.</a:t>
            </a:r>
            <a:endParaRPr lang="en-US" altLang="zh-CN" sz="2600" dirty="0">
              <a:solidFill>
                <a:schemeClr val="bg1"/>
              </a:solidFill>
            </a:endParaRPr>
          </a:p>
        </p:txBody>
      </p:sp>
    </p:spTree>
    <p:extLst>
      <p:ext uri="{BB962C8B-B14F-4D97-AF65-F5344CB8AC3E}">
        <p14:creationId xmlns:p14="http://schemas.microsoft.com/office/powerpoint/2010/main" val="438211964"/>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489FAE7-9489-CD69-2836-F914D7F4C14A}"/>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EF9E02AF-2A80-49AD-F1DB-4EFC1844CFA7}"/>
              </a:ext>
            </a:extLst>
          </p:cNvPr>
          <p:cNvSpPr txBox="1"/>
          <p:nvPr/>
        </p:nvSpPr>
        <p:spPr>
          <a:xfrm>
            <a:off x="622598" y="1451759"/>
            <a:ext cx="3385170" cy="523220"/>
          </a:xfrm>
          <a:prstGeom prst="rect">
            <a:avLst/>
          </a:prstGeom>
          <a:noFill/>
          <a:ln>
            <a:solidFill>
              <a:schemeClr val="bg1"/>
            </a:solidFill>
          </a:ln>
        </p:spPr>
        <p:txBody>
          <a:bodyPr wrap="square" rtlCol="0">
            <a:spAutoFit/>
          </a:bodyPr>
          <a:lstStyle/>
          <a:p>
            <a:r>
              <a:rPr lang="en-US" altLang="zh-CN" sz="2800" b="1" dirty="0">
                <a:solidFill>
                  <a:schemeClr val="bg1"/>
                </a:solidFill>
                <a:latin typeface="Times New Roman" panose="02020603050405020304" pitchFamily="18" charset="0"/>
                <a:cs typeface="Times New Roman" panose="02020603050405020304" pitchFamily="18" charset="0"/>
              </a:rPr>
              <a:t>3. </a:t>
            </a:r>
            <a:r>
              <a:rPr lang="en-US" altLang="zh-CN" sz="2800" b="1" dirty="0" err="1">
                <a:solidFill>
                  <a:schemeClr val="bg1"/>
                </a:solidFill>
                <a:latin typeface="Times New Roman" panose="02020603050405020304" pitchFamily="18" charset="0"/>
                <a:cs typeface="Times New Roman" panose="02020603050405020304" pitchFamily="18" charset="0"/>
              </a:rPr>
              <a:t>Tathāgatagarbha</a:t>
            </a:r>
            <a:endParaRPr lang="en-US" altLang="zh-CN" sz="2800" b="1" dirty="0">
              <a:solidFill>
                <a:schemeClr val="bg1"/>
              </a:solidFill>
              <a:latin typeface="Times New Roman" panose="02020603050405020304" pitchFamily="18" charset="0"/>
              <a:cs typeface="Times New Roman" panose="02020603050405020304" pitchFamily="18" charset="0"/>
            </a:endParaRPr>
          </a:p>
        </p:txBody>
      </p:sp>
      <p:sp>
        <p:nvSpPr>
          <p:cNvPr id="6" name="文字方塊 5">
            <a:extLst>
              <a:ext uri="{FF2B5EF4-FFF2-40B4-BE49-F238E27FC236}">
                <a16:creationId xmlns:a16="http://schemas.microsoft.com/office/drawing/2014/main" id="{D7278BE5-5D57-7B2C-FA46-86C05EB64962}"/>
              </a:ext>
            </a:extLst>
          </p:cNvPr>
          <p:cNvSpPr txBox="1"/>
          <p:nvPr/>
        </p:nvSpPr>
        <p:spPr>
          <a:xfrm>
            <a:off x="550590" y="2208223"/>
            <a:ext cx="11350107" cy="4221605"/>
          </a:xfrm>
          <a:prstGeom prst="rect">
            <a:avLst/>
          </a:prstGeom>
          <a:noFill/>
        </p:spPr>
        <p:txBody>
          <a:bodyPr wrap="square" rtlCol="0">
            <a:spAutoFit/>
          </a:bodyPr>
          <a:lstStyle/>
          <a:p>
            <a:pPr>
              <a:lnSpc>
                <a:spcPct val="150000"/>
              </a:lnSpc>
            </a:pPr>
            <a:r>
              <a:rPr lang="en-US" altLang="zh-TW" sz="2600" dirty="0">
                <a:solidFill>
                  <a:schemeClr val="bg1"/>
                </a:solidFill>
                <a:latin typeface="Times New Roman" panose="02020603050405020304" pitchFamily="18" charset="0"/>
                <a:cs typeface="Times New Roman" panose="02020603050405020304" pitchFamily="18" charset="0"/>
              </a:rPr>
              <a:t>The </a:t>
            </a:r>
            <a:r>
              <a:rPr lang="en-US" altLang="zh-TW" sz="2600" i="1" dirty="0" err="1">
                <a:solidFill>
                  <a:schemeClr val="bg1"/>
                </a:solidFill>
                <a:latin typeface="Times New Roman" panose="02020603050405020304" pitchFamily="18" charset="0"/>
                <a:cs typeface="Times New Roman" panose="02020603050405020304" pitchFamily="18" charset="0"/>
              </a:rPr>
              <a:t>Tathāgatagarbha</a:t>
            </a:r>
            <a:r>
              <a:rPr lang="en-US" altLang="zh-TW" sz="2600" i="1" dirty="0">
                <a:solidFill>
                  <a:schemeClr val="bg1"/>
                </a:solidFill>
                <a:latin typeface="Times New Roman" panose="02020603050405020304" pitchFamily="18" charset="0"/>
                <a:cs typeface="Times New Roman" panose="02020603050405020304" pitchFamily="18" charset="0"/>
              </a:rPr>
              <a:t> </a:t>
            </a:r>
            <a:r>
              <a:rPr lang="en-US" altLang="zh-TW" sz="2600" i="1" dirty="0" err="1">
                <a:solidFill>
                  <a:schemeClr val="bg1"/>
                </a:solidFill>
                <a:latin typeface="Times New Roman" panose="02020603050405020304" pitchFamily="18" charset="0"/>
                <a:cs typeface="Times New Roman" panose="02020603050405020304" pitchFamily="18" charset="0"/>
              </a:rPr>
              <a:t>Sūtra</a:t>
            </a:r>
            <a:r>
              <a:rPr lang="en-US" altLang="zh-TW" sz="2600" i="1" dirty="0">
                <a:solidFill>
                  <a:schemeClr val="bg1"/>
                </a:solidFill>
                <a:latin typeface="Times New Roman" panose="02020603050405020304" pitchFamily="18" charset="0"/>
                <a:cs typeface="Times New Roman" panose="02020603050405020304" pitchFamily="18" charset="0"/>
              </a:rPr>
              <a:t> </a:t>
            </a:r>
            <a:r>
              <a:rPr lang="en-US" altLang="zh-TW" sz="2600" dirty="0">
                <a:solidFill>
                  <a:schemeClr val="bg1"/>
                </a:solidFill>
                <a:latin typeface="Times New Roman" panose="02020603050405020304" pitchFamily="18" charset="0"/>
                <a:cs typeface="Times New Roman" panose="02020603050405020304" pitchFamily="18" charset="0"/>
              </a:rPr>
              <a:t>is an influential and doctrinally striking </a:t>
            </a:r>
            <a:r>
              <a:rPr lang="en-US" altLang="zh-TW" sz="2600" dirty="0" err="1">
                <a:solidFill>
                  <a:schemeClr val="bg1"/>
                </a:solidFill>
                <a:latin typeface="Times New Roman" panose="02020603050405020304" pitchFamily="18" charset="0"/>
                <a:cs typeface="Times New Roman" panose="02020603050405020304" pitchFamily="18" charset="0"/>
              </a:rPr>
              <a:t>Mahāyāna</a:t>
            </a:r>
            <a:r>
              <a:rPr lang="en-US" altLang="zh-TW" sz="2600" dirty="0">
                <a:solidFill>
                  <a:schemeClr val="bg1"/>
                </a:solidFill>
                <a:latin typeface="Times New Roman" panose="02020603050405020304" pitchFamily="18" charset="0"/>
                <a:cs typeface="Times New Roman" panose="02020603050405020304" pitchFamily="18" charset="0"/>
              </a:rPr>
              <a:t> Buddhist scripture which treats of the existence of the "</a:t>
            </a:r>
            <a:r>
              <a:rPr lang="en-US" altLang="zh-TW" sz="2600" dirty="0" err="1">
                <a:solidFill>
                  <a:schemeClr val="bg1"/>
                </a:solidFill>
                <a:latin typeface="Times New Roman" panose="02020603050405020304" pitchFamily="18" charset="0"/>
                <a:cs typeface="Times New Roman" panose="02020603050405020304" pitchFamily="18" charset="0"/>
              </a:rPr>
              <a:t>Tathāgatagarbha</a:t>
            </a:r>
            <a:r>
              <a:rPr lang="en-US" altLang="zh-TW" sz="2600" dirty="0">
                <a:solidFill>
                  <a:schemeClr val="bg1"/>
                </a:solidFill>
                <a:latin typeface="Times New Roman" panose="02020603050405020304" pitchFamily="18" charset="0"/>
                <a:cs typeface="Times New Roman" panose="02020603050405020304" pitchFamily="18" charset="0"/>
              </a:rPr>
              <a:t>" (Buddha-Matrix, Buddha-Embryo, lit. "the womb of the </a:t>
            </a:r>
            <a:r>
              <a:rPr lang="en-US" altLang="zh-CN" sz="2600" dirty="0">
                <a:solidFill>
                  <a:schemeClr val="bg1"/>
                </a:solidFill>
                <a:latin typeface="Times New Roman" panose="02020603050405020304" pitchFamily="18" charset="0"/>
                <a:cs typeface="Times New Roman" panose="02020603050405020304" pitchFamily="18" charset="0"/>
              </a:rPr>
              <a:t>T</a:t>
            </a:r>
            <a:r>
              <a:rPr lang="en-US" altLang="zh-TW" sz="2600" dirty="0">
                <a:solidFill>
                  <a:schemeClr val="bg1"/>
                </a:solidFill>
                <a:latin typeface="Times New Roman" panose="02020603050405020304" pitchFamily="18" charset="0"/>
                <a:cs typeface="Times New Roman" panose="02020603050405020304" pitchFamily="18" charset="0"/>
              </a:rPr>
              <a:t>hus-come-One") within all sentient creatures. According to the Buddha, all sentient beings are born with buddha-nature and have the potential to become a Buddha. Physical and mental defilements of everyday life act as clouds over this very nature and usually prevent this </a:t>
            </a:r>
            <a:r>
              <a:rPr lang="en-US" altLang="zh-TW" sz="2600" dirty="0" err="1">
                <a:solidFill>
                  <a:schemeClr val="bg1"/>
                </a:solidFill>
                <a:latin typeface="Times New Roman" panose="02020603050405020304" pitchFamily="18" charset="0"/>
                <a:cs typeface="Times New Roman" panose="02020603050405020304" pitchFamily="18" charset="0"/>
              </a:rPr>
              <a:t>reali</a:t>
            </a:r>
            <a:r>
              <a:rPr lang="en-US" altLang="zh-CN" sz="2600" dirty="0" err="1">
                <a:solidFill>
                  <a:schemeClr val="bg1"/>
                </a:solidFill>
                <a:latin typeface="Times New Roman" panose="02020603050405020304" pitchFamily="18" charset="0"/>
                <a:cs typeface="Times New Roman" panose="02020603050405020304" pitchFamily="18" charset="0"/>
              </a:rPr>
              <a:t>s</a:t>
            </a:r>
            <a:r>
              <a:rPr lang="en-US" altLang="zh-TW" sz="2600" dirty="0" err="1">
                <a:solidFill>
                  <a:schemeClr val="bg1"/>
                </a:solidFill>
                <a:latin typeface="Times New Roman" panose="02020603050405020304" pitchFamily="18" charset="0"/>
                <a:cs typeface="Times New Roman" panose="02020603050405020304" pitchFamily="18" charset="0"/>
              </a:rPr>
              <a:t>ation</a:t>
            </a:r>
            <a:r>
              <a:rPr lang="en-US" altLang="zh-TW" sz="2600" dirty="0">
                <a:solidFill>
                  <a:schemeClr val="bg1"/>
                </a:solidFill>
                <a:latin typeface="Times New Roman" panose="02020603050405020304" pitchFamily="18" charset="0"/>
                <a:cs typeface="Times New Roman" panose="02020603050405020304" pitchFamily="18" charset="0"/>
              </a:rPr>
              <a:t>. This nature is no less than the indwelling Buddha himself. </a:t>
            </a:r>
            <a:endParaRPr lang="en-US" altLang="zh-CN" sz="26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59615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24B37668-2F3F-4874-61F2-B3D11CD716B8}"/>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80853D96-2C20-DDE6-2CC5-ED4A93B0C539}"/>
              </a:ext>
            </a:extLst>
          </p:cNvPr>
          <p:cNvSpPr txBox="1"/>
          <p:nvPr/>
        </p:nvSpPr>
        <p:spPr>
          <a:xfrm>
            <a:off x="766614" y="1485578"/>
            <a:ext cx="4680520" cy="5107745"/>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Anthony Barber associates the development of the </a:t>
            </a:r>
            <a:r>
              <a:rPr lang="en-US" altLang="zh-TW" sz="2600" i="1" dirty="0" err="1">
                <a:solidFill>
                  <a:schemeClr val="bg1"/>
                </a:solidFill>
                <a:latin typeface="Times New Roman" panose="02020603050405020304" pitchFamily="18" charset="0"/>
              </a:rPr>
              <a:t>Tathāgatagarbha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Sūtra</a:t>
            </a:r>
            <a:r>
              <a:rPr lang="en-US" altLang="zh-TW" sz="2600" i="1" dirty="0">
                <a:solidFill>
                  <a:schemeClr val="bg1"/>
                </a:solidFill>
                <a:latin typeface="Times New Roman" panose="02020603050405020304" pitchFamily="18" charset="0"/>
              </a:rPr>
              <a:t> </a:t>
            </a:r>
            <a:r>
              <a:rPr lang="en-US" altLang="zh-TW" sz="2600" dirty="0">
                <a:solidFill>
                  <a:schemeClr val="bg1"/>
                </a:solidFill>
                <a:latin typeface="Times New Roman" panose="02020603050405020304" pitchFamily="18" charset="0"/>
              </a:rPr>
              <a:t>with the </a:t>
            </a:r>
            <a:r>
              <a:rPr lang="en-US" altLang="zh-TW" sz="2600" dirty="0" err="1">
                <a:solidFill>
                  <a:schemeClr val="bg1"/>
                </a:solidFill>
                <a:latin typeface="Times New Roman" panose="02020603050405020304" pitchFamily="18" charset="0"/>
              </a:rPr>
              <a:t>Mahāsāṃghika</a:t>
            </a:r>
            <a:r>
              <a:rPr lang="en-US" altLang="zh-TW" sz="2600" dirty="0">
                <a:solidFill>
                  <a:schemeClr val="bg1"/>
                </a:solidFill>
                <a:latin typeface="Times New Roman" panose="02020603050405020304" pitchFamily="18" charset="0"/>
              </a:rPr>
              <a:t> sect of Buddhism, and concludes that the </a:t>
            </a:r>
            <a:r>
              <a:rPr lang="en-US" altLang="zh-TW" sz="2600" dirty="0" err="1">
                <a:solidFill>
                  <a:schemeClr val="bg1"/>
                </a:solidFill>
                <a:latin typeface="Times New Roman" panose="02020603050405020304" pitchFamily="18" charset="0"/>
              </a:rPr>
              <a:t>Mahāsāṃghikas</a:t>
            </a:r>
            <a:r>
              <a:rPr lang="en-US" altLang="zh-TW" sz="2600" dirty="0">
                <a:solidFill>
                  <a:schemeClr val="bg1"/>
                </a:solidFill>
                <a:latin typeface="Times New Roman" panose="02020603050405020304" pitchFamily="18" charset="0"/>
              </a:rPr>
              <a:t> of the </a:t>
            </a:r>
            <a:r>
              <a:rPr lang="en-US" altLang="zh-TW" sz="2600" dirty="0" err="1">
                <a:solidFill>
                  <a:schemeClr val="bg1"/>
                </a:solidFill>
                <a:latin typeface="Times New Roman" panose="02020603050405020304" pitchFamily="18" charset="0"/>
              </a:rPr>
              <a:t>Āndhra</a:t>
            </a:r>
            <a:r>
              <a:rPr lang="en-US" altLang="zh-TW" sz="2600" dirty="0">
                <a:solidFill>
                  <a:schemeClr val="bg1"/>
                </a:solidFill>
                <a:latin typeface="Times New Roman" panose="02020603050405020304" pitchFamily="18" charset="0"/>
              </a:rPr>
              <a:t> region (i.e. the </a:t>
            </a:r>
            <a:r>
              <a:rPr lang="en-US" altLang="zh-TW" sz="2600" dirty="0" err="1">
                <a:solidFill>
                  <a:schemeClr val="bg1"/>
                </a:solidFill>
                <a:latin typeface="Times New Roman" panose="02020603050405020304" pitchFamily="18" charset="0"/>
              </a:rPr>
              <a:t>Caitika</a:t>
            </a:r>
            <a:r>
              <a:rPr lang="en-US" altLang="zh-TW" sz="2600" dirty="0">
                <a:solidFill>
                  <a:schemeClr val="bg1"/>
                </a:solidFill>
                <a:latin typeface="Times New Roman" panose="02020603050405020304" pitchFamily="18" charset="0"/>
              </a:rPr>
              <a:t> schools) were responsible for the inception of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doctrine.</a:t>
            </a:r>
          </a:p>
        </p:txBody>
      </p:sp>
      <p:pic>
        <p:nvPicPr>
          <p:cNvPr id="3" name="圖片 2">
            <a:extLst>
              <a:ext uri="{FF2B5EF4-FFF2-40B4-BE49-F238E27FC236}">
                <a16:creationId xmlns:a16="http://schemas.microsoft.com/office/drawing/2014/main" id="{28DFDDA0-89E0-4D22-1BDE-FA3CE902A6A4}"/>
              </a:ext>
            </a:extLst>
          </p:cNvPr>
          <p:cNvPicPr>
            <a:picLocks noChangeAspect="1"/>
          </p:cNvPicPr>
          <p:nvPr/>
        </p:nvPicPr>
        <p:blipFill>
          <a:blip r:embed="rId3"/>
          <a:stretch>
            <a:fillRect/>
          </a:stretch>
        </p:blipFill>
        <p:spPr>
          <a:xfrm>
            <a:off x="5807174" y="1341561"/>
            <a:ext cx="6207045" cy="5426409"/>
          </a:xfrm>
          <a:prstGeom prst="rect">
            <a:avLst/>
          </a:prstGeom>
        </p:spPr>
      </p:pic>
    </p:spTree>
    <p:extLst>
      <p:ext uri="{BB962C8B-B14F-4D97-AF65-F5344CB8AC3E}">
        <p14:creationId xmlns:p14="http://schemas.microsoft.com/office/powerpoint/2010/main" val="1334369750"/>
      </p:ext>
    </p:extLst>
  </p:cSld>
  <p:clrMapOvr>
    <a:overrideClrMapping bg1="lt1" tx1="dk1" bg2="lt2" tx2="dk2" accent1="accent1" accent2="accent2" accent3="accent3" accent4="accent4" accent5="accent5" accent6="accent6" hlink="hlink" folHlink="folHlink"/>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B97E2835-8A65-0DD0-8EB2-7B1B610AFED9}"/>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C1304D8C-B40F-72C7-1704-59C1D56902CE}"/>
              </a:ext>
            </a:extLst>
          </p:cNvPr>
          <p:cNvSpPr txBox="1"/>
          <p:nvPr/>
        </p:nvSpPr>
        <p:spPr>
          <a:xfrm>
            <a:off x="766614" y="2493690"/>
            <a:ext cx="10513168" cy="2294154"/>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a:t>
            </a:r>
            <a:r>
              <a:rPr lang="en-US" altLang="zh-TW" sz="2600" i="1" dirty="0" err="1">
                <a:solidFill>
                  <a:schemeClr val="bg1"/>
                </a:solidFill>
                <a:latin typeface="Times New Roman" panose="02020603050405020304" pitchFamily="18" charset="0"/>
              </a:rPr>
              <a:t>Tathāgatagarbha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Sūtra</a:t>
            </a:r>
            <a:r>
              <a:rPr lang="en-US" altLang="zh-TW" sz="2600" i="1" dirty="0">
                <a:solidFill>
                  <a:schemeClr val="bg1"/>
                </a:solidFill>
                <a:latin typeface="Times New Roman" panose="02020603050405020304" pitchFamily="18" charset="0"/>
              </a:rPr>
              <a:t> </a:t>
            </a:r>
            <a:r>
              <a:rPr lang="en-US" altLang="zh-TW" sz="2600" dirty="0">
                <a:solidFill>
                  <a:schemeClr val="bg1"/>
                </a:solidFill>
                <a:latin typeface="Times New Roman" panose="02020603050405020304" pitchFamily="18" charset="0"/>
              </a:rPr>
              <a:t>is considered "the earliest expression of this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doctrine] and the term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itself seems to have been coined in this very sutra." The text is no longer extant in its language of origin, but is preserved in two Tibetan and two Chinese translations. </a:t>
            </a:r>
            <a:endParaRPr lang="en-US" altLang="zh-CN" sz="2600" dirty="0">
              <a:solidFill>
                <a:schemeClr val="bg1"/>
              </a:solidFill>
            </a:endParaRPr>
          </a:p>
        </p:txBody>
      </p:sp>
    </p:spTree>
    <p:extLst>
      <p:ext uri="{BB962C8B-B14F-4D97-AF65-F5344CB8AC3E}">
        <p14:creationId xmlns:p14="http://schemas.microsoft.com/office/powerpoint/2010/main" val="1313966221"/>
      </p:ext>
    </p:extLst>
  </p:cSld>
  <p:clrMapOvr>
    <a:overrideClrMapping bg1="lt1" tx1="dk1" bg2="lt2" tx2="dk2" accent1="accent1" accent2="accent2" accent3="accent3" accent4="accent4" accent5="accent5" accent6="accent6" hlink="hlink" folHlink="folHlink"/>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文字方塊 3">
            <a:extLst>
              <a:ext uri="{FF2B5EF4-FFF2-40B4-BE49-F238E27FC236}">
                <a16:creationId xmlns:a16="http://schemas.microsoft.com/office/drawing/2014/main" id="{FB4D24D5-8E84-E93C-5CB1-EA804DEFA9FE}"/>
              </a:ext>
            </a:extLst>
          </p:cNvPr>
          <p:cNvSpPr txBox="1"/>
          <p:nvPr/>
        </p:nvSpPr>
        <p:spPr>
          <a:xfrm>
            <a:off x="766614" y="1701602"/>
            <a:ext cx="10945216" cy="2858411"/>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a:t>
            </a:r>
            <a:r>
              <a:rPr lang="en-US" altLang="zh-TW" sz="2600" i="1" dirty="0" err="1">
                <a:solidFill>
                  <a:schemeClr val="bg1"/>
                </a:solidFill>
                <a:latin typeface="Times New Roman" panose="02020603050405020304" pitchFamily="18" charset="0"/>
              </a:rPr>
              <a:t>Tathāgatagarbha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Sūtra</a:t>
            </a:r>
            <a:r>
              <a:rPr lang="en-US" altLang="zh-TW" sz="2600" i="1" dirty="0">
                <a:solidFill>
                  <a:schemeClr val="bg1"/>
                </a:solidFill>
                <a:latin typeface="Times New Roman" panose="02020603050405020304" pitchFamily="18" charset="0"/>
              </a:rPr>
              <a:t> </a:t>
            </a:r>
            <a:r>
              <a:rPr lang="en-US" altLang="zh-TW" sz="2600" dirty="0">
                <a:solidFill>
                  <a:schemeClr val="bg1"/>
                </a:solidFill>
                <a:latin typeface="Times New Roman" panose="02020603050405020304" pitchFamily="18" charset="0"/>
              </a:rPr>
              <a:t>constitutes one of a number of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or Buddha-nature sutras (including the </a:t>
            </a:r>
            <a:r>
              <a:rPr lang="en-US" altLang="zh-TW" sz="2600" i="1" dirty="0" err="1">
                <a:solidFill>
                  <a:schemeClr val="bg1"/>
                </a:solidFill>
                <a:latin typeface="Times New Roman" panose="02020603050405020304" pitchFamily="18" charset="0"/>
              </a:rPr>
              <a:t>Mahāyāna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Mahāparinirvāṇa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Sūtra</a:t>
            </a:r>
            <a:r>
              <a:rPr lang="en-US" altLang="zh-TW" sz="2600" dirty="0">
                <a:solidFill>
                  <a:schemeClr val="bg1"/>
                </a:solidFill>
                <a:latin typeface="Times New Roman" panose="02020603050405020304" pitchFamily="18" charset="0"/>
              </a:rPr>
              <a:t>, the </a:t>
            </a:r>
            <a:r>
              <a:rPr lang="en-US" altLang="zh-TW" sz="2600" i="1" dirty="0" err="1">
                <a:solidFill>
                  <a:schemeClr val="bg1"/>
                </a:solidFill>
                <a:latin typeface="Times New Roman" panose="02020603050405020304" pitchFamily="18" charset="0"/>
              </a:rPr>
              <a:t>Śrīmālādevī</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Siṃhanāda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Sūtra</a:t>
            </a:r>
            <a:r>
              <a:rPr lang="en-US" altLang="zh-TW" sz="2600" dirty="0">
                <a:solidFill>
                  <a:schemeClr val="bg1"/>
                </a:solidFill>
                <a:latin typeface="Times New Roman" panose="02020603050405020304" pitchFamily="18" charset="0"/>
              </a:rPr>
              <a:t>, the </a:t>
            </a:r>
            <a:r>
              <a:rPr lang="en-US" altLang="zh-TW" sz="2600" i="1" dirty="0" err="1">
                <a:solidFill>
                  <a:schemeClr val="bg1"/>
                </a:solidFill>
                <a:latin typeface="Times New Roman" panose="02020603050405020304" pitchFamily="18" charset="0"/>
              </a:rPr>
              <a:t>Angulimaliya</a:t>
            </a:r>
            <a:r>
              <a:rPr lang="en-US" altLang="zh-TW" sz="2600" i="1" dirty="0">
                <a:solidFill>
                  <a:schemeClr val="bg1"/>
                </a:solidFill>
                <a:latin typeface="Times New Roman" panose="02020603050405020304" pitchFamily="18" charset="0"/>
              </a:rPr>
              <a:t> Sutra</a:t>
            </a:r>
            <a:r>
              <a:rPr lang="en-US" altLang="zh-TW" sz="2600" dirty="0">
                <a:solidFill>
                  <a:schemeClr val="bg1"/>
                </a:solidFill>
                <a:latin typeface="Times New Roman" panose="02020603050405020304" pitchFamily="18" charset="0"/>
              </a:rPr>
              <a:t>, and the </a:t>
            </a:r>
            <a:r>
              <a:rPr lang="en-US" altLang="zh-TW" sz="2600" i="1" dirty="0" err="1">
                <a:solidFill>
                  <a:schemeClr val="bg1"/>
                </a:solidFill>
                <a:latin typeface="Times New Roman" panose="02020603050405020304" pitchFamily="18" charset="0"/>
              </a:rPr>
              <a:t>Anunatva</a:t>
            </a:r>
            <a:r>
              <a:rPr lang="en-US" altLang="zh-TW" sz="2600" dirty="0" err="1">
                <a:solidFill>
                  <a:schemeClr val="bg1"/>
                </a:solidFill>
                <a:latin typeface="Times New Roman" panose="02020603050405020304" pitchFamily="18" charset="0"/>
              </a:rPr>
              <a:t>-</a:t>
            </a:r>
            <a:r>
              <a:rPr lang="en-US" altLang="zh-TW" sz="2600" i="1" dirty="0" err="1">
                <a:solidFill>
                  <a:schemeClr val="bg1"/>
                </a:solidFill>
                <a:latin typeface="Times New Roman" panose="02020603050405020304" pitchFamily="18" charset="0"/>
              </a:rPr>
              <a:t>Apurnatva-Nirdesa</a:t>
            </a:r>
            <a:r>
              <a:rPr lang="en-US" altLang="zh-TW" sz="2600" dirty="0">
                <a:solidFill>
                  <a:schemeClr val="bg1"/>
                </a:solidFill>
                <a:latin typeface="Times New Roman" panose="02020603050405020304" pitchFamily="18" charset="0"/>
              </a:rPr>
              <a:t>) which unequivocally declare the reality of an Awakened Essence within each being. </a:t>
            </a:r>
            <a:endParaRPr lang="en-US" altLang="zh-CN" sz="2600" dirty="0">
              <a:solidFill>
                <a:schemeClr val="bg1"/>
              </a:solidFill>
            </a:endParaRPr>
          </a:p>
        </p:txBody>
      </p:sp>
      <p:sp>
        <p:nvSpPr>
          <p:cNvPr id="6" name="矩形: 按鈕形 5">
            <a:extLst>
              <a:ext uri="{FF2B5EF4-FFF2-40B4-BE49-F238E27FC236}">
                <a16:creationId xmlns:a16="http://schemas.microsoft.com/office/drawing/2014/main" id="{4961EA81-D737-4855-D060-947DF490C75F}"/>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2" name="文字方塊 1">
            <a:extLst>
              <a:ext uri="{FF2B5EF4-FFF2-40B4-BE49-F238E27FC236}">
                <a16:creationId xmlns:a16="http://schemas.microsoft.com/office/drawing/2014/main" id="{21E51493-40B0-C50F-7A87-114A22862CDA}"/>
              </a:ext>
            </a:extLst>
          </p:cNvPr>
          <p:cNvSpPr txBox="1"/>
          <p:nvPr/>
        </p:nvSpPr>
        <p:spPr>
          <a:xfrm>
            <a:off x="766614" y="5064069"/>
            <a:ext cx="10945216" cy="1323439"/>
          </a:xfrm>
          <a:prstGeom prst="rect">
            <a:avLst/>
          </a:prstGeom>
          <a:noFill/>
        </p:spPr>
        <p:txBody>
          <a:bodyPr wrap="square" rtlCol="0">
            <a:spAutoFit/>
          </a:bodyPr>
          <a:lstStyle/>
          <a:p>
            <a:r>
              <a:rPr lang="en-US" altLang="zh-TW" sz="1600" i="1" dirty="0" err="1">
                <a:solidFill>
                  <a:srgbClr val="FFFF00"/>
                </a:solidFill>
                <a:latin typeface="Times New Roman" panose="02020603050405020304" pitchFamily="18" charset="0"/>
              </a:rPr>
              <a:t>Śrīmālādevī</a:t>
            </a:r>
            <a:r>
              <a:rPr lang="en-US" altLang="zh-TW" sz="1600" i="1" dirty="0">
                <a:solidFill>
                  <a:srgbClr val="FFFF00"/>
                </a:solidFill>
                <a:latin typeface="Times New Roman" panose="02020603050405020304" pitchFamily="18" charset="0"/>
              </a:rPr>
              <a:t> </a:t>
            </a:r>
            <a:r>
              <a:rPr lang="en-US" altLang="zh-TW" sz="1600" i="1" dirty="0" err="1">
                <a:solidFill>
                  <a:srgbClr val="FFFF00"/>
                </a:solidFill>
                <a:latin typeface="Times New Roman" panose="02020603050405020304" pitchFamily="18" charset="0"/>
              </a:rPr>
              <a:t>Siṃhanāda</a:t>
            </a:r>
            <a:r>
              <a:rPr lang="en-US" altLang="zh-TW" sz="1600" i="1" dirty="0">
                <a:solidFill>
                  <a:srgbClr val="FFFF00"/>
                </a:solidFill>
                <a:latin typeface="Times New Roman" panose="02020603050405020304" pitchFamily="18" charset="0"/>
              </a:rPr>
              <a:t> </a:t>
            </a:r>
            <a:r>
              <a:rPr lang="en-US" altLang="zh-TW" sz="1600" i="1" dirty="0" err="1">
                <a:solidFill>
                  <a:srgbClr val="FFFF00"/>
                </a:solidFill>
                <a:latin typeface="Times New Roman" panose="02020603050405020304" pitchFamily="18" charset="0"/>
              </a:rPr>
              <a:t>Sūtra</a:t>
            </a:r>
            <a:r>
              <a:rPr lang="en-US" altLang="zh-TW" sz="1600" dirty="0">
                <a:solidFill>
                  <a:srgbClr val="00B0F0"/>
                </a:solidFill>
                <a:latin typeface="Times New Roman" panose="02020603050405020304" pitchFamily="18" charset="0"/>
              </a:rPr>
              <a:t>: </a:t>
            </a:r>
            <a:r>
              <a:rPr lang="en-US" altLang="zh-TW" sz="1600" dirty="0">
                <a:solidFill>
                  <a:srgbClr val="00B0F0"/>
                </a:solidFill>
                <a:latin typeface="Times New Roman" panose="02020603050405020304" pitchFamily="18" charset="0"/>
                <a:hlinkClick r:id="rId3">
                  <a:extLst>
                    <a:ext uri="{A12FA001-AC4F-418D-AE19-62706E023703}">
                      <ahyp:hlinkClr xmlns:ahyp="http://schemas.microsoft.com/office/drawing/2018/hyperlinkcolor" val="tx"/>
                    </a:ext>
                  </a:extLst>
                </a:hlinkClick>
              </a:rPr>
              <a:t>https://huntingtonarchive.org/resources/downloads/sutras/08technicalMayayana/Lions%20Roar%20fo%20SriVimala.doc.pdf</a:t>
            </a:r>
            <a:r>
              <a:rPr lang="en-US" altLang="zh-TW" sz="1600" dirty="0">
                <a:solidFill>
                  <a:srgbClr val="00B0F0"/>
                </a:solidFill>
                <a:latin typeface="Times New Roman" panose="02020603050405020304" pitchFamily="18" charset="0"/>
              </a:rPr>
              <a:t> ; https://www.mnzencenter.org/uploads/2/9/5/8/29581455/lions_roar_of_queen_s%CC%81rima%CC%84la%CC%84_sutra.pdf</a:t>
            </a:r>
          </a:p>
          <a:p>
            <a:r>
              <a:rPr lang="en-US" altLang="zh-TW" sz="1600" dirty="0">
                <a:solidFill>
                  <a:srgbClr val="FFFF00"/>
                </a:solidFill>
                <a:latin typeface="Times New Roman" panose="02020603050405020304" pitchFamily="18" charset="0"/>
              </a:rPr>
              <a:t> </a:t>
            </a:r>
            <a:r>
              <a:rPr lang="en-US" altLang="zh-TW" sz="1600" i="1" dirty="0" err="1">
                <a:solidFill>
                  <a:srgbClr val="FFFF00"/>
                </a:solidFill>
                <a:latin typeface="Times New Roman" panose="02020603050405020304" pitchFamily="18" charset="0"/>
              </a:rPr>
              <a:t>Angulimaliya</a:t>
            </a:r>
            <a:r>
              <a:rPr lang="en-US" altLang="zh-TW" sz="1600" i="1" dirty="0">
                <a:solidFill>
                  <a:srgbClr val="FFFF00"/>
                </a:solidFill>
                <a:latin typeface="Times New Roman" panose="02020603050405020304" pitchFamily="18" charset="0"/>
              </a:rPr>
              <a:t> Sutra</a:t>
            </a:r>
            <a:r>
              <a:rPr lang="en-US" altLang="zh-TW" sz="1600" dirty="0">
                <a:solidFill>
                  <a:srgbClr val="FFFF00"/>
                </a:solidFill>
                <a:latin typeface="Times New Roman" panose="02020603050405020304" pitchFamily="18" charset="0"/>
              </a:rPr>
              <a:t>: </a:t>
            </a:r>
            <a:r>
              <a:rPr lang="en-US" altLang="zh-TW" sz="1600" dirty="0">
                <a:solidFill>
                  <a:srgbClr val="00B0F0"/>
                </a:solidFill>
                <a:latin typeface="Times New Roman" panose="02020603050405020304" pitchFamily="18" charset="0"/>
              </a:rPr>
              <a:t>https://www.sutrasmantras.info/sutra54a.html</a:t>
            </a:r>
          </a:p>
          <a:p>
            <a:r>
              <a:rPr lang="en-US" altLang="zh-TW" sz="1600" i="1" dirty="0" err="1">
                <a:solidFill>
                  <a:srgbClr val="FFFF00"/>
                </a:solidFill>
                <a:latin typeface="Times New Roman" panose="02020603050405020304" pitchFamily="18" charset="0"/>
              </a:rPr>
              <a:t>Anunatva</a:t>
            </a:r>
            <a:r>
              <a:rPr lang="en-US" altLang="zh-TW" sz="1600" dirty="0" err="1">
                <a:solidFill>
                  <a:srgbClr val="FFFF00"/>
                </a:solidFill>
                <a:latin typeface="Times New Roman" panose="02020603050405020304" pitchFamily="18" charset="0"/>
              </a:rPr>
              <a:t>-</a:t>
            </a:r>
            <a:r>
              <a:rPr lang="en-US" altLang="zh-TW" sz="1600" i="1" dirty="0" err="1">
                <a:solidFill>
                  <a:srgbClr val="FFFF00"/>
                </a:solidFill>
                <a:latin typeface="Times New Roman" panose="02020603050405020304" pitchFamily="18" charset="0"/>
              </a:rPr>
              <a:t>Apurnatva-Nirdesa</a:t>
            </a:r>
            <a:r>
              <a:rPr lang="en-US" altLang="zh-TW" sz="1600" dirty="0">
                <a:solidFill>
                  <a:srgbClr val="FFFF00"/>
                </a:solidFill>
                <a:latin typeface="Times New Roman" panose="02020603050405020304" pitchFamily="18" charset="0"/>
              </a:rPr>
              <a:t>: </a:t>
            </a:r>
            <a:r>
              <a:rPr lang="en-US" altLang="zh-TW" sz="1600" dirty="0">
                <a:solidFill>
                  <a:srgbClr val="00B0F0"/>
                </a:solidFill>
                <a:latin typeface="Times New Roman" panose="02020603050405020304" pitchFamily="18" charset="0"/>
              </a:rPr>
              <a:t>https://nirvanasutranet.com/anunatva-apurnatva-nirdesa-sutra/</a:t>
            </a:r>
            <a:endParaRPr lang="en-US" altLang="zh-CN" sz="1600" dirty="0">
              <a:solidFill>
                <a:srgbClr val="00B0F0"/>
              </a:solidFill>
            </a:endParaRPr>
          </a:p>
        </p:txBody>
      </p:sp>
    </p:spTree>
    <p:extLst>
      <p:ext uri="{BB962C8B-B14F-4D97-AF65-F5344CB8AC3E}">
        <p14:creationId xmlns:p14="http://schemas.microsoft.com/office/powerpoint/2010/main" val="671446481"/>
      </p:ext>
    </p:extLst>
  </p:cSld>
  <p:clrMapOvr>
    <a:overrideClrMapping bg1="lt1" tx1="dk1" bg2="lt2" tx2="dk2" accent1="accent1" accent2="accent2" accent3="accent3" accent4="accent4" accent5="accent5" accent6="accent6" hlink="hlink" folHlink="folHlink"/>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46CC0162-C372-2F91-F4A5-1F721795D1BD}"/>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DBCDCEBA-A0ED-D663-49CF-380F8281E6E7}"/>
              </a:ext>
            </a:extLst>
          </p:cNvPr>
          <p:cNvSpPr txBox="1"/>
          <p:nvPr/>
        </p:nvSpPr>
        <p:spPr>
          <a:xfrm>
            <a:off x="622598" y="1413570"/>
            <a:ext cx="11305256" cy="4551182"/>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Tathagatagarbha doctrine arose with the Mahayanists and later became linked (e.g. in the </a:t>
            </a:r>
            <a:r>
              <a:rPr lang="en-US" altLang="zh-TW" sz="2600" i="1" dirty="0" err="1">
                <a:solidFill>
                  <a:schemeClr val="bg1"/>
                </a:solidFill>
                <a:latin typeface="Times New Roman" panose="02020603050405020304" pitchFamily="18" charset="0"/>
              </a:rPr>
              <a:t>Lankavatara</a:t>
            </a:r>
            <a:r>
              <a:rPr lang="en-US" altLang="zh-TW" sz="2600" i="1" dirty="0">
                <a:solidFill>
                  <a:schemeClr val="bg1"/>
                </a:solidFill>
                <a:latin typeface="Times New Roman" panose="02020603050405020304" pitchFamily="18" charset="0"/>
              </a:rPr>
              <a:t> Sutra</a:t>
            </a:r>
            <a:r>
              <a:rPr lang="en-US" altLang="zh-TW" sz="2600" dirty="0">
                <a:solidFill>
                  <a:schemeClr val="bg1"/>
                </a:solidFill>
                <a:latin typeface="Times New Roman" panose="02020603050405020304" pitchFamily="18" charset="0"/>
              </a:rPr>
              <a:t>) with those who were associated to some degree or another with </a:t>
            </a:r>
            <a:r>
              <a:rPr lang="en-US" altLang="zh-TW" sz="2600" dirty="0" err="1">
                <a:solidFill>
                  <a:schemeClr val="bg1"/>
                </a:solidFill>
                <a:latin typeface="Times New Roman" panose="02020603050405020304" pitchFamily="18" charset="0"/>
              </a:rPr>
              <a:t>Citta-matra</a:t>
            </a:r>
            <a:r>
              <a:rPr lang="en-US" altLang="zh-TW" sz="2600" dirty="0">
                <a:solidFill>
                  <a:schemeClr val="bg1"/>
                </a:solidFill>
                <a:latin typeface="Times New Roman" panose="02020603050405020304" pitchFamily="18" charset="0"/>
              </a:rPr>
              <a:t> ("mind </a:t>
            </a:r>
            <a:r>
              <a:rPr lang="en-US" altLang="zh-CN" sz="2600" dirty="0">
                <a:solidFill>
                  <a:schemeClr val="bg1"/>
                </a:solidFill>
                <a:latin typeface="Times New Roman" panose="02020603050405020304" pitchFamily="18" charset="0"/>
              </a:rPr>
              <a:t>only</a:t>
            </a:r>
            <a:r>
              <a:rPr lang="en-US" altLang="zh-TW" sz="2600" dirty="0">
                <a:solidFill>
                  <a:schemeClr val="bg1"/>
                </a:solidFill>
                <a:latin typeface="Times New Roman" panose="02020603050405020304" pitchFamily="18" charset="0"/>
              </a:rPr>
              <a:t>") or Yogacara studies, aiming clearly to account for the possibility of the attainment of Buddhahood by ignorant sentient beings (the "Tathagatagarbha" is the indwelling bodhi - Awakening - in the very heart of Samsara). There is also a tendency in the Tathagatagarbha sutras to support vegetarianism, as all persons and creatures are compassionately viewed as possessing one and the same essential nature - the Buddha-dhatu or Buddha-nature.</a:t>
            </a:r>
            <a:endParaRPr lang="en-US" altLang="zh-CN" sz="2600" dirty="0">
              <a:solidFill>
                <a:schemeClr val="bg1"/>
              </a:solidFill>
            </a:endParaRPr>
          </a:p>
        </p:txBody>
      </p:sp>
      <p:sp>
        <p:nvSpPr>
          <p:cNvPr id="2" name="文字方塊 1">
            <a:extLst>
              <a:ext uri="{FF2B5EF4-FFF2-40B4-BE49-F238E27FC236}">
                <a16:creationId xmlns:a16="http://schemas.microsoft.com/office/drawing/2014/main" id="{05419071-B89B-4DCE-A4FF-7B426D4B5366}"/>
              </a:ext>
            </a:extLst>
          </p:cNvPr>
          <p:cNvSpPr txBox="1"/>
          <p:nvPr/>
        </p:nvSpPr>
        <p:spPr>
          <a:xfrm>
            <a:off x="802618" y="6094090"/>
            <a:ext cx="10945216" cy="584775"/>
          </a:xfrm>
          <a:prstGeom prst="rect">
            <a:avLst/>
          </a:prstGeom>
          <a:noFill/>
        </p:spPr>
        <p:txBody>
          <a:bodyPr wrap="square" rtlCol="0">
            <a:spAutoFit/>
          </a:bodyPr>
          <a:lstStyle/>
          <a:p>
            <a:r>
              <a:rPr lang="en-US" altLang="zh-TW" sz="1600" i="1" dirty="0" err="1">
                <a:solidFill>
                  <a:srgbClr val="FFFF00"/>
                </a:solidFill>
                <a:latin typeface="Times New Roman" panose="02020603050405020304" pitchFamily="18" charset="0"/>
              </a:rPr>
              <a:t>Lankavatara</a:t>
            </a:r>
            <a:r>
              <a:rPr lang="en-US" altLang="zh-TW" sz="1600" i="1" dirty="0">
                <a:solidFill>
                  <a:srgbClr val="FFFF00"/>
                </a:solidFill>
                <a:latin typeface="Times New Roman" panose="02020603050405020304" pitchFamily="18" charset="0"/>
              </a:rPr>
              <a:t> Sutra</a:t>
            </a:r>
            <a:r>
              <a:rPr lang="en-US" altLang="zh-TW" sz="1600" dirty="0">
                <a:solidFill>
                  <a:srgbClr val="00B0F0"/>
                </a:solidFill>
                <a:latin typeface="Times New Roman" panose="02020603050405020304" pitchFamily="18" charset="0"/>
              </a:rPr>
              <a:t>: https://huntingtonarchive.org/resources/downloads/sutras/08technicalMayayana/Lankavatara_Sutra%20abridged.pdf</a:t>
            </a:r>
            <a:endParaRPr lang="en-US" altLang="zh-CN" sz="1600" dirty="0">
              <a:solidFill>
                <a:srgbClr val="00B0F0"/>
              </a:solidFill>
            </a:endParaRPr>
          </a:p>
        </p:txBody>
      </p:sp>
    </p:spTree>
    <p:extLst>
      <p:ext uri="{BB962C8B-B14F-4D97-AF65-F5344CB8AC3E}">
        <p14:creationId xmlns:p14="http://schemas.microsoft.com/office/powerpoint/2010/main" val="84415273"/>
      </p:ext>
    </p:extLst>
  </p:cSld>
  <p:clrMapOvr>
    <a:overrideClrMapping bg1="lt1" tx1="dk1" bg2="lt2" tx2="dk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4282E70-63AD-370E-29CA-DD6DB48D565E}"/>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80C73754-F384-28BA-D319-C8FE97297DEF}"/>
              </a:ext>
            </a:extLst>
          </p:cNvPr>
          <p:cNvSpPr txBox="1"/>
          <p:nvPr/>
        </p:nvSpPr>
        <p:spPr>
          <a:xfrm>
            <a:off x="766614" y="1845618"/>
            <a:ext cx="10945216" cy="3429272"/>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Tathagatagarbha is not constrained by time, not subsumed within the past-present-future confines of temporality, but is changeless and eternal; conversely, it is erroneous to construe the Tathagatagarbha as a tangible, worldly, mutating, passion-dominated, desire-driven "ego" on a grand scale, similar to the "ego-lie" comprised of the five mundane aggregates (impermanent mental and physical constituents of the </a:t>
            </a:r>
            <a:r>
              <a:rPr lang="en-US" altLang="zh-TW" sz="2600" dirty="0" err="1">
                <a:solidFill>
                  <a:schemeClr val="bg1"/>
                </a:solidFill>
                <a:latin typeface="Times New Roman" panose="02020603050405020304" pitchFamily="18" charset="0"/>
              </a:rPr>
              <a:t>unawakened</a:t>
            </a:r>
            <a:r>
              <a:rPr lang="en-US" altLang="zh-TW" sz="2600" dirty="0">
                <a:solidFill>
                  <a:schemeClr val="bg1"/>
                </a:solidFill>
                <a:latin typeface="Times New Roman" panose="02020603050405020304" pitchFamily="18" charset="0"/>
              </a:rPr>
              <a:t> beings).</a:t>
            </a:r>
            <a:endParaRPr lang="en-US" altLang="zh-CN" sz="2600" dirty="0">
              <a:solidFill>
                <a:schemeClr val="bg1"/>
              </a:solidFill>
            </a:endParaRPr>
          </a:p>
        </p:txBody>
      </p:sp>
    </p:spTree>
    <p:extLst>
      <p:ext uri="{BB962C8B-B14F-4D97-AF65-F5344CB8AC3E}">
        <p14:creationId xmlns:p14="http://schemas.microsoft.com/office/powerpoint/2010/main" val="1412997343"/>
      </p:ext>
    </p:extLst>
  </p:cSld>
  <p:clrMapOvr>
    <a:overrideClrMapping bg1="lt1" tx1="dk1" bg2="lt2" tx2="dk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BD77DA15-B118-152A-955B-AFFDE6763106}"/>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79B376D2-C484-378C-3EC5-75163EC518C9}"/>
              </a:ext>
            </a:extLst>
          </p:cNvPr>
          <p:cNvSpPr txBox="1"/>
          <p:nvPr/>
        </p:nvSpPr>
        <p:spPr>
          <a:xfrm>
            <a:off x="766614" y="1557586"/>
            <a:ext cx="10945216" cy="4551182"/>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According to some scholars,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does not represent a substantial self (</a:t>
            </a:r>
            <a:r>
              <a:rPr lang="en-US" altLang="zh-TW" sz="2600" dirty="0" err="1">
                <a:solidFill>
                  <a:schemeClr val="bg1"/>
                </a:solidFill>
                <a:latin typeface="Times New Roman" panose="02020603050405020304" pitchFamily="18" charset="0"/>
              </a:rPr>
              <a:t>ātman</a:t>
            </a:r>
            <a:r>
              <a:rPr lang="en-US" altLang="zh-TW" sz="2600" dirty="0">
                <a:solidFill>
                  <a:schemeClr val="bg1"/>
                </a:solidFill>
                <a:latin typeface="Times New Roman" panose="02020603050405020304" pitchFamily="18" charset="0"/>
              </a:rPr>
              <a:t>); rather, it is a positive language expression of emptiness (</a:t>
            </a:r>
            <a:r>
              <a:rPr lang="en-US" altLang="zh-TW" sz="2600" dirty="0" err="1">
                <a:solidFill>
                  <a:schemeClr val="bg1"/>
                </a:solidFill>
                <a:latin typeface="Times New Roman" panose="02020603050405020304" pitchFamily="18" charset="0"/>
              </a:rPr>
              <a:t>śūnyatā</a:t>
            </a:r>
            <a:r>
              <a:rPr lang="en-US" altLang="zh-TW" sz="2600" dirty="0">
                <a:solidFill>
                  <a:schemeClr val="bg1"/>
                </a:solidFill>
                <a:latin typeface="Times New Roman" panose="02020603050405020304" pitchFamily="18" charset="0"/>
              </a:rPr>
              <a:t>) and represents the potentiality to </a:t>
            </a:r>
            <a:r>
              <a:rPr lang="en-US" altLang="zh-TW" sz="2600" dirty="0" err="1">
                <a:solidFill>
                  <a:schemeClr val="bg1"/>
                </a:solidFill>
                <a:latin typeface="Times New Roman" panose="02020603050405020304" pitchFamily="18" charset="0"/>
              </a:rPr>
              <a:t>realise</a:t>
            </a:r>
            <a:r>
              <a:rPr lang="en-US" altLang="zh-TW" sz="2600" dirty="0">
                <a:solidFill>
                  <a:schemeClr val="bg1"/>
                </a:solidFill>
                <a:latin typeface="Times New Roman" panose="02020603050405020304" pitchFamily="18" charset="0"/>
              </a:rPr>
              <a:t> Buddhahood through Buddhist practices; the intention of the teaching of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 is </a:t>
            </a:r>
            <a:r>
              <a:rPr lang="en-US" altLang="zh-TW" sz="2600" dirty="0" err="1">
                <a:solidFill>
                  <a:schemeClr val="bg1"/>
                </a:solidFill>
                <a:latin typeface="Times New Roman" panose="02020603050405020304" pitchFamily="18" charset="0"/>
              </a:rPr>
              <a:t>soteriologicl</a:t>
            </a:r>
            <a:r>
              <a:rPr lang="en-US" altLang="zh-TW" sz="2600" dirty="0">
                <a:solidFill>
                  <a:schemeClr val="bg1"/>
                </a:solidFill>
                <a:latin typeface="Times New Roman" panose="02020603050405020304" pitchFamily="18" charset="0"/>
              </a:rPr>
              <a:t> rather than theoretical. This interpretation is contentious. Not all scholars share this view. Michael Zimmermann, a specialist on the </a:t>
            </a:r>
            <a:r>
              <a:rPr lang="en-US" altLang="zh-TW" sz="2600" i="1" dirty="0" err="1">
                <a:solidFill>
                  <a:schemeClr val="bg1"/>
                </a:solidFill>
                <a:latin typeface="Times New Roman" panose="02020603050405020304" pitchFamily="18" charset="0"/>
              </a:rPr>
              <a:t>Tathāgatagarbha</a:t>
            </a:r>
            <a:r>
              <a:rPr lang="en-US" altLang="zh-TW" sz="2600" i="1" dirty="0">
                <a:solidFill>
                  <a:schemeClr val="bg1"/>
                </a:solidFill>
                <a:latin typeface="Times New Roman" panose="02020603050405020304" pitchFamily="18" charset="0"/>
              </a:rPr>
              <a:t> </a:t>
            </a:r>
            <a:r>
              <a:rPr lang="en-US" altLang="zh-TW" sz="2600" i="1" dirty="0" err="1">
                <a:solidFill>
                  <a:schemeClr val="bg1"/>
                </a:solidFill>
                <a:latin typeface="Times New Roman" panose="02020603050405020304" pitchFamily="18" charset="0"/>
              </a:rPr>
              <a:t>Sūtra</a:t>
            </a:r>
            <a:r>
              <a:rPr lang="en-US" altLang="zh-TW" sz="2600" dirty="0">
                <a:solidFill>
                  <a:schemeClr val="bg1"/>
                </a:solidFill>
                <a:latin typeface="Times New Roman" panose="02020603050405020304" pitchFamily="18" charset="0"/>
              </a:rPr>
              <a:t>, writes for instance: "the existence of an eternal, imperishable self, that is, </a:t>
            </a:r>
            <a:r>
              <a:rPr lang="en-US" altLang="zh-TW" sz="2600" dirty="0" err="1">
                <a:solidFill>
                  <a:schemeClr val="bg1"/>
                </a:solidFill>
                <a:latin typeface="Times New Roman" panose="02020603050405020304" pitchFamily="18" charset="0"/>
              </a:rPr>
              <a:t>buddhahood</a:t>
            </a:r>
            <a:r>
              <a:rPr lang="en-US" altLang="zh-TW" sz="2600" dirty="0">
                <a:solidFill>
                  <a:schemeClr val="bg1"/>
                </a:solidFill>
                <a:latin typeface="Times New Roman" panose="02020603050405020304" pitchFamily="18" charset="0"/>
              </a:rPr>
              <a:t>, is definitely the basic point of the </a:t>
            </a:r>
            <a:r>
              <a:rPr lang="en-US" altLang="zh-TW" sz="2600" i="1" dirty="0" err="1">
                <a:solidFill>
                  <a:schemeClr val="bg1"/>
                </a:solidFill>
                <a:latin typeface="Times New Roman" panose="02020603050405020304" pitchFamily="18" charset="0"/>
              </a:rPr>
              <a:t>Tathāgatagarbha</a:t>
            </a:r>
            <a:r>
              <a:rPr lang="en-US" altLang="zh-TW" sz="2600" i="1" dirty="0">
                <a:solidFill>
                  <a:schemeClr val="bg1"/>
                </a:solidFill>
                <a:latin typeface="Times New Roman" panose="02020603050405020304" pitchFamily="18" charset="0"/>
              </a:rPr>
              <a:t> Sutra</a:t>
            </a:r>
            <a:r>
              <a:rPr lang="en-US" altLang="zh-TW" sz="2600" dirty="0">
                <a:solidFill>
                  <a:schemeClr val="bg1"/>
                </a:solidFill>
                <a:latin typeface="Times New Roman" panose="02020603050405020304" pitchFamily="18" charset="0"/>
              </a:rPr>
              <a:t>.”</a:t>
            </a:r>
            <a:endParaRPr lang="en-US" altLang="zh-CN" sz="2600" dirty="0">
              <a:solidFill>
                <a:schemeClr val="bg1"/>
              </a:solidFill>
            </a:endParaRPr>
          </a:p>
        </p:txBody>
      </p:sp>
    </p:spTree>
    <p:extLst>
      <p:ext uri="{BB962C8B-B14F-4D97-AF65-F5344CB8AC3E}">
        <p14:creationId xmlns:p14="http://schemas.microsoft.com/office/powerpoint/2010/main" val="1695600447"/>
      </p:ext>
    </p:extLst>
  </p:cSld>
  <p:clrMapOvr>
    <a:overrideClrMapping bg1="lt1" tx1="dk1" bg2="lt2" tx2="dk2" accent1="accent1" accent2="accent2" accent3="accent3" accent4="accent4" accent5="accent5" accent6="accent6" hlink="hlink" folHlink="folHlink"/>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3E2A1646-9056-8097-B8A6-F28F0AD0A204}"/>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457F4E12-8DC8-8543-4B0B-1A4C672037A2}"/>
              </a:ext>
            </a:extLst>
          </p:cNvPr>
          <p:cNvSpPr txBox="1"/>
          <p:nvPr/>
        </p:nvSpPr>
        <p:spPr>
          <a:xfrm>
            <a:off x="694606" y="1629594"/>
            <a:ext cx="10945216" cy="4557786"/>
          </a:xfrm>
          <a:prstGeom prst="rect">
            <a:avLst/>
          </a:prstGeom>
          <a:noFill/>
        </p:spPr>
        <p:txBody>
          <a:bodyPr wrap="square" rtlCol="0">
            <a:spAutoFit/>
          </a:bodyPr>
          <a:lstStyle/>
          <a:p>
            <a:pPr>
              <a:lnSpc>
                <a:spcPts val="4400"/>
              </a:lnSpc>
            </a:pPr>
            <a:r>
              <a:rPr lang="en-US" altLang="zh-TW" sz="2800" dirty="0">
                <a:solidFill>
                  <a:schemeClr val="bg1"/>
                </a:solidFill>
                <a:latin typeface="Times New Roman" panose="02020603050405020304" pitchFamily="18" charset="0"/>
              </a:rPr>
              <a:t>Zimmermann also declares that the compilers of the </a:t>
            </a:r>
            <a:r>
              <a:rPr lang="en-US" altLang="zh-TW" sz="2800" i="1" dirty="0" err="1">
                <a:solidFill>
                  <a:schemeClr val="bg1"/>
                </a:solidFill>
                <a:latin typeface="Times New Roman" panose="02020603050405020304" pitchFamily="18" charset="0"/>
              </a:rPr>
              <a:t>Tathāgatagarbha</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Sūtra</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"did not hesitate to attribute an obviously substantialist notion to the buddha-nature of living beings," and notes the total lack of evident interest in this sutra for any ideas of "emptiness" (</a:t>
            </a:r>
            <a:r>
              <a:rPr lang="en-US" altLang="zh-TW" sz="2800" dirty="0" err="1">
                <a:solidFill>
                  <a:schemeClr val="bg1"/>
                </a:solidFill>
                <a:latin typeface="Times New Roman" panose="02020603050405020304" pitchFamily="18" charset="0"/>
              </a:rPr>
              <a:t>śūnyatā</a:t>
            </a:r>
            <a:r>
              <a:rPr lang="en-US" altLang="zh-TW" sz="2800" dirty="0">
                <a:solidFill>
                  <a:schemeClr val="bg1"/>
                </a:solidFill>
                <a:latin typeface="Times New Roman" panose="02020603050405020304" pitchFamily="18" charset="0"/>
              </a:rPr>
              <a:t>): "Throughout the whole </a:t>
            </a:r>
            <a:r>
              <a:rPr lang="en-US" altLang="zh-TW" sz="2800" i="1" dirty="0" err="1">
                <a:solidFill>
                  <a:schemeClr val="bg1"/>
                </a:solidFill>
                <a:latin typeface="Times New Roman" panose="02020603050405020304" pitchFamily="18" charset="0"/>
              </a:rPr>
              <a:t>Tathāgatagarbha</a:t>
            </a:r>
            <a:r>
              <a:rPr lang="en-US" altLang="zh-TW" sz="2800" i="1" dirty="0">
                <a:solidFill>
                  <a:schemeClr val="bg1"/>
                </a:solidFill>
                <a:latin typeface="Times New Roman" panose="02020603050405020304" pitchFamily="18" charset="0"/>
              </a:rPr>
              <a:t> </a:t>
            </a:r>
            <a:r>
              <a:rPr lang="en-US" altLang="zh-TW" sz="2800" i="1" dirty="0" err="1">
                <a:solidFill>
                  <a:schemeClr val="bg1"/>
                </a:solidFill>
                <a:latin typeface="Times New Roman" panose="02020603050405020304" pitchFamily="18" charset="0"/>
              </a:rPr>
              <a:t>Sūtra</a:t>
            </a:r>
            <a:r>
              <a:rPr lang="en-US" altLang="zh-TW" sz="2800" i="1" dirty="0">
                <a:solidFill>
                  <a:schemeClr val="bg1"/>
                </a:solidFill>
                <a:latin typeface="Times New Roman" panose="02020603050405020304" pitchFamily="18" charset="0"/>
              </a:rPr>
              <a:t> </a:t>
            </a:r>
            <a:r>
              <a:rPr lang="en-US" altLang="zh-TW" sz="2800" dirty="0">
                <a:solidFill>
                  <a:schemeClr val="bg1"/>
                </a:solidFill>
                <a:latin typeface="Times New Roman" panose="02020603050405020304" pitchFamily="18" charset="0"/>
              </a:rPr>
              <a:t>the term </a:t>
            </a:r>
            <a:r>
              <a:rPr lang="en-US" altLang="zh-TW" sz="2800" dirty="0" err="1">
                <a:solidFill>
                  <a:schemeClr val="bg1"/>
                </a:solidFill>
                <a:latin typeface="Times New Roman" panose="02020603050405020304" pitchFamily="18" charset="0"/>
              </a:rPr>
              <a:t>śūnyatā</a:t>
            </a:r>
            <a:r>
              <a:rPr lang="en-US" altLang="zh-TW" sz="2800" dirty="0">
                <a:solidFill>
                  <a:schemeClr val="bg1"/>
                </a:solidFill>
                <a:latin typeface="Times New Roman" panose="02020603050405020304" pitchFamily="18" charset="0"/>
              </a:rPr>
              <a:t> does not even appear once, nor does the general drift of the TGS somehow imply the notion of </a:t>
            </a:r>
            <a:r>
              <a:rPr lang="en-US" altLang="zh-TW" sz="2800" dirty="0" err="1">
                <a:solidFill>
                  <a:schemeClr val="bg1"/>
                </a:solidFill>
                <a:latin typeface="Times New Roman" panose="02020603050405020304" pitchFamily="18" charset="0"/>
              </a:rPr>
              <a:t>śūnyatā</a:t>
            </a:r>
            <a:r>
              <a:rPr lang="en-US" altLang="zh-TW" sz="2800" dirty="0">
                <a:solidFill>
                  <a:schemeClr val="bg1"/>
                </a:solidFill>
                <a:latin typeface="Times New Roman" panose="02020603050405020304" pitchFamily="18" charset="0"/>
              </a:rPr>
              <a:t> as its hidden foundation. On the contrary, the sutra uses very positive and substantialist terms to describe the nature of living beings.”</a:t>
            </a:r>
            <a:endParaRPr lang="en-US" altLang="zh-CN" sz="2800" dirty="0">
              <a:solidFill>
                <a:schemeClr val="bg1"/>
              </a:solidFill>
            </a:endParaRPr>
          </a:p>
        </p:txBody>
      </p:sp>
    </p:spTree>
    <p:extLst>
      <p:ext uri="{BB962C8B-B14F-4D97-AF65-F5344CB8AC3E}">
        <p14:creationId xmlns:p14="http://schemas.microsoft.com/office/powerpoint/2010/main" val="233179572"/>
      </p:ext>
    </p:extLst>
  </p:cSld>
  <p:clrMapOvr>
    <a:overrideClrMapping bg1="lt1" tx1="dk1" bg2="lt2" tx2="dk2" accent1="accent1" accent2="accent2" accent3="accent3" accent4="accent4" accent5="accent5" accent6="accent6" hlink="hlink" folHlink="folHlink"/>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DB0A227D-52E2-0AA4-A6E5-4E08376CB620}"/>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文字方塊 4">
            <a:extLst>
              <a:ext uri="{FF2B5EF4-FFF2-40B4-BE49-F238E27FC236}">
                <a16:creationId xmlns:a16="http://schemas.microsoft.com/office/drawing/2014/main" id="{9938BBBF-BBA7-7356-58FF-FE771B7AE0CF}"/>
              </a:ext>
            </a:extLst>
          </p:cNvPr>
          <p:cNvSpPr txBox="1"/>
          <p:nvPr/>
        </p:nvSpPr>
        <p:spPr>
          <a:xfrm>
            <a:off x="1198662" y="1541086"/>
            <a:ext cx="10945216" cy="1165640"/>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a:t>
            </a:r>
            <a:r>
              <a:rPr lang="en-US" altLang="zh-TW" sz="2600" i="1" dirty="0" err="1">
                <a:solidFill>
                  <a:schemeClr val="bg1"/>
                </a:solidFill>
                <a:latin typeface="Times New Roman" panose="02020603050405020304" pitchFamily="18" charset="0"/>
              </a:rPr>
              <a:t>Lankavatara</a:t>
            </a:r>
            <a:r>
              <a:rPr lang="en-US" altLang="zh-TW" sz="2600" i="1" dirty="0">
                <a:solidFill>
                  <a:schemeClr val="bg1"/>
                </a:solidFill>
                <a:latin typeface="Times New Roman" panose="02020603050405020304" pitchFamily="18" charset="0"/>
              </a:rPr>
              <a:t> Sutra </a:t>
            </a:r>
            <a:r>
              <a:rPr lang="en-US" altLang="zh-TW" sz="2600" dirty="0">
                <a:solidFill>
                  <a:schemeClr val="bg1"/>
                </a:solidFill>
                <a:latin typeface="Times New Roman" panose="02020603050405020304" pitchFamily="18" charset="0"/>
              </a:rPr>
              <a:t>presents the Chan/Zen Buddhist view of the tathagatagarbha:</a:t>
            </a:r>
            <a:endParaRPr lang="en-US" altLang="zh-CN" sz="2600" dirty="0">
              <a:solidFill>
                <a:schemeClr val="bg1"/>
              </a:solidFill>
            </a:endParaRPr>
          </a:p>
        </p:txBody>
      </p:sp>
      <p:sp>
        <p:nvSpPr>
          <p:cNvPr id="2" name="文字方塊 1">
            <a:extLst>
              <a:ext uri="{FF2B5EF4-FFF2-40B4-BE49-F238E27FC236}">
                <a16:creationId xmlns:a16="http://schemas.microsoft.com/office/drawing/2014/main" id="{831FEAE5-BD12-AE9B-7C42-5094D04AFCBC}"/>
              </a:ext>
            </a:extLst>
          </p:cNvPr>
          <p:cNvSpPr txBox="1"/>
          <p:nvPr/>
        </p:nvSpPr>
        <p:spPr>
          <a:xfrm>
            <a:off x="1702718" y="3141762"/>
            <a:ext cx="9361040" cy="2858411"/>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 [The Buddha said,] Now, </a:t>
            </a:r>
            <a:r>
              <a:rPr lang="en-US" altLang="zh-TW" sz="2600" dirty="0" err="1">
                <a:solidFill>
                  <a:schemeClr val="bg1"/>
                </a:solidFill>
                <a:latin typeface="Times New Roman" panose="02020603050405020304" pitchFamily="18" charset="0"/>
              </a:rPr>
              <a:t>Mahāmati</a:t>
            </a:r>
            <a:r>
              <a:rPr lang="en-US" altLang="zh-TW" sz="2600" dirty="0">
                <a:solidFill>
                  <a:schemeClr val="bg1"/>
                </a:solidFill>
                <a:latin typeface="Times New Roman" panose="02020603050405020304" pitchFamily="18" charset="0"/>
              </a:rPr>
              <a:t>, what is perfect knowledge? It is </a:t>
            </a:r>
            <a:r>
              <a:rPr lang="en-US" altLang="zh-TW" sz="2600" dirty="0" err="1">
                <a:solidFill>
                  <a:schemeClr val="bg1"/>
                </a:solidFill>
                <a:latin typeface="Times New Roman" panose="02020603050405020304" pitchFamily="18" charset="0"/>
              </a:rPr>
              <a:t>realised</a:t>
            </a:r>
            <a:r>
              <a:rPr lang="en-US" altLang="zh-TW" sz="2600" dirty="0">
                <a:solidFill>
                  <a:schemeClr val="bg1"/>
                </a:solidFill>
                <a:latin typeface="Times New Roman" panose="02020603050405020304" pitchFamily="18" charset="0"/>
              </a:rPr>
              <a:t> when one casts aside the discriminating notions of form, name, reality, and character; it is the inner </a:t>
            </a:r>
            <a:r>
              <a:rPr lang="en-US" altLang="zh-TW" sz="2600" dirty="0" err="1">
                <a:solidFill>
                  <a:schemeClr val="bg1"/>
                </a:solidFill>
                <a:latin typeface="Times New Roman" panose="02020603050405020304" pitchFamily="18" charset="0"/>
              </a:rPr>
              <a:t>realisation</a:t>
            </a:r>
            <a:r>
              <a:rPr lang="en-US" altLang="zh-TW" sz="2600" dirty="0">
                <a:solidFill>
                  <a:schemeClr val="bg1"/>
                </a:solidFill>
                <a:latin typeface="Times New Roman" panose="02020603050405020304" pitchFamily="18" charset="0"/>
              </a:rPr>
              <a:t> by noble wisdom. This perfect knowledge, </a:t>
            </a:r>
            <a:r>
              <a:rPr lang="en-US" altLang="zh-TW" sz="2600" dirty="0" err="1">
                <a:solidFill>
                  <a:schemeClr val="bg1"/>
                </a:solidFill>
                <a:latin typeface="Times New Roman" panose="02020603050405020304" pitchFamily="18" charset="0"/>
              </a:rPr>
              <a:t>Mahāmati</a:t>
            </a:r>
            <a:r>
              <a:rPr lang="en-US" altLang="zh-TW" sz="2600" dirty="0">
                <a:solidFill>
                  <a:schemeClr val="bg1"/>
                </a:solidFill>
                <a:latin typeface="Times New Roman" panose="02020603050405020304" pitchFamily="18" charset="0"/>
              </a:rPr>
              <a:t>, is the essence of the </a:t>
            </a:r>
            <a:r>
              <a:rPr lang="en-US" altLang="zh-TW" sz="2600" dirty="0" err="1">
                <a:solidFill>
                  <a:schemeClr val="bg1"/>
                </a:solidFill>
                <a:latin typeface="Times New Roman" panose="02020603050405020304" pitchFamily="18" charset="0"/>
              </a:rPr>
              <a:t>Tathāgata-garbha</a:t>
            </a:r>
            <a:r>
              <a:rPr lang="en-US" altLang="zh-TW" sz="2600" dirty="0">
                <a:solidFill>
                  <a:schemeClr val="bg1"/>
                </a:solidFill>
                <a:latin typeface="Times New Roman" panose="02020603050405020304" pitchFamily="18" charset="0"/>
              </a:rPr>
              <a:t>.”</a:t>
            </a:r>
            <a:endParaRPr lang="en-US" altLang="zh-CN" sz="2600" dirty="0">
              <a:solidFill>
                <a:schemeClr val="bg1"/>
              </a:solidFill>
            </a:endParaRPr>
          </a:p>
        </p:txBody>
      </p:sp>
    </p:spTree>
    <p:extLst>
      <p:ext uri="{BB962C8B-B14F-4D97-AF65-F5344CB8AC3E}">
        <p14:creationId xmlns:p14="http://schemas.microsoft.com/office/powerpoint/2010/main" val="907748467"/>
      </p:ext>
    </p:extLst>
  </p:cSld>
  <p:clrMapOvr>
    <a:overrideClrMapping bg1="lt1" tx1="dk1" bg2="lt2" tx2="dk2" accent1="accent1" accent2="accent2" accent3="accent3" accent4="accent4" accent5="accent5" accent6="accent6" hlink="hlink" folHlink="folHlink"/>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文字方塊 4">
            <a:extLst>
              <a:ext uri="{FF2B5EF4-FFF2-40B4-BE49-F238E27FC236}">
                <a16:creationId xmlns:a16="http://schemas.microsoft.com/office/drawing/2014/main" id="{28539C0A-04A7-DDB7-2C35-8C9B5122027E}"/>
              </a:ext>
            </a:extLst>
          </p:cNvPr>
          <p:cNvSpPr txBox="1"/>
          <p:nvPr/>
        </p:nvSpPr>
        <p:spPr>
          <a:xfrm>
            <a:off x="622598" y="90941"/>
            <a:ext cx="10945216" cy="3986925"/>
          </a:xfrm>
          <a:prstGeom prst="rect">
            <a:avLst/>
          </a:prstGeom>
          <a:noFill/>
        </p:spPr>
        <p:txBody>
          <a:bodyPr wrap="square" rtlCol="0">
            <a:spAutoFit/>
          </a:bodyPr>
          <a:lstStyle/>
          <a:p>
            <a:pPr>
              <a:lnSpc>
                <a:spcPts val="4400"/>
              </a:lnSpc>
            </a:pPr>
            <a:r>
              <a:rPr lang="en-US" altLang="zh-TW" sz="2600" dirty="0">
                <a:solidFill>
                  <a:schemeClr val="bg1"/>
                </a:solidFill>
                <a:latin typeface="Times New Roman" panose="02020603050405020304" pitchFamily="18" charset="0"/>
              </a:rPr>
              <a:t>The </a:t>
            </a:r>
            <a:r>
              <a:rPr lang="en-US" altLang="zh-TW" sz="2600" i="1" dirty="0" err="1">
                <a:solidFill>
                  <a:schemeClr val="bg1"/>
                </a:solidFill>
                <a:latin typeface="Times New Roman" panose="02020603050405020304" pitchFamily="18" charset="0"/>
              </a:rPr>
              <a:t>Lankavatara</a:t>
            </a:r>
            <a:r>
              <a:rPr lang="en-US" altLang="zh-TW" sz="2600" i="1" dirty="0">
                <a:solidFill>
                  <a:schemeClr val="bg1"/>
                </a:solidFill>
                <a:latin typeface="Times New Roman" panose="02020603050405020304" pitchFamily="18" charset="0"/>
              </a:rPr>
              <a:t> Sutra </a:t>
            </a:r>
            <a:r>
              <a:rPr lang="en-US" altLang="zh-TW" sz="2600" dirty="0">
                <a:solidFill>
                  <a:schemeClr val="bg1"/>
                </a:solidFill>
                <a:latin typeface="Times New Roman" panose="02020603050405020304" pitchFamily="18" charset="0"/>
              </a:rPr>
              <a:t>also states that the </a:t>
            </a:r>
            <a:r>
              <a:rPr lang="en-US" altLang="zh-TW" sz="2600" dirty="0" err="1">
                <a:solidFill>
                  <a:schemeClr val="bg1"/>
                </a:solidFill>
                <a:latin typeface="Times New Roman" panose="02020603050405020304" pitchFamily="18" charset="0"/>
              </a:rPr>
              <a:t>tathagatagarba</a:t>
            </a:r>
            <a:r>
              <a:rPr lang="en-US" altLang="zh-TW" sz="2600" dirty="0">
                <a:solidFill>
                  <a:schemeClr val="bg1"/>
                </a:solidFill>
                <a:latin typeface="Times New Roman" panose="02020603050405020304" pitchFamily="18" charset="0"/>
              </a:rPr>
              <a:t> is identical to the </a:t>
            </a:r>
            <a:r>
              <a:rPr lang="en-US" altLang="zh-TW" sz="2600" dirty="0" err="1">
                <a:solidFill>
                  <a:schemeClr val="bg1"/>
                </a:solidFill>
                <a:latin typeface="Times New Roman" panose="02020603050405020304" pitchFamily="18" charset="0"/>
              </a:rPr>
              <a:t>alayavijnana</a:t>
            </a:r>
            <a:r>
              <a:rPr lang="en-US" altLang="zh-TW" sz="2600" dirty="0">
                <a:solidFill>
                  <a:schemeClr val="bg1"/>
                </a:solidFill>
                <a:latin typeface="Times New Roman" panose="02020603050405020304" pitchFamily="18" charset="0"/>
              </a:rPr>
              <a:t> known prior to awakening as the storehouse-consciousness or 8th consciousness. Chan/Zen masters from </a:t>
            </a:r>
            <a:r>
              <a:rPr lang="en-US" altLang="zh-TW" sz="2600" dirty="0" err="1">
                <a:solidFill>
                  <a:schemeClr val="bg1"/>
                </a:solidFill>
                <a:latin typeface="Times New Roman" panose="02020603050405020304" pitchFamily="18" charset="0"/>
              </a:rPr>
              <a:t>Huineng</a:t>
            </a:r>
            <a:r>
              <a:rPr lang="en-US" altLang="zh-TW" sz="2600" dirty="0">
                <a:solidFill>
                  <a:schemeClr val="bg1"/>
                </a:solidFill>
                <a:latin typeface="Times New Roman" panose="02020603050405020304" pitchFamily="18" charset="0"/>
              </a:rPr>
              <a:t> in seventh-century China to </a:t>
            </a:r>
            <a:r>
              <a:rPr lang="en-US" altLang="zh-TW" sz="2600" dirty="0" err="1">
                <a:solidFill>
                  <a:schemeClr val="bg1"/>
                </a:solidFill>
                <a:latin typeface="Times New Roman" panose="02020603050405020304" pitchFamily="18" charset="0"/>
              </a:rPr>
              <a:t>Hakuin</a:t>
            </a:r>
            <a:r>
              <a:rPr lang="en-US" altLang="zh-TW" sz="2600" dirty="0">
                <a:solidFill>
                  <a:schemeClr val="bg1"/>
                </a:solidFill>
                <a:latin typeface="Times New Roman" panose="02020603050405020304" pitchFamily="18" charset="0"/>
              </a:rPr>
              <a:t> in eighteenth-century Japan to Hsu Yun in twentieth-century China, have all taught that the process of awakening begins with the light of the mind turning around within the 8th </a:t>
            </a:r>
            <a:r>
              <a:rPr lang="en-US" altLang="zh-TW" sz="2600" dirty="0" err="1">
                <a:solidFill>
                  <a:schemeClr val="bg1"/>
                </a:solidFill>
                <a:latin typeface="Times New Roman" panose="02020603050405020304" pitchFamily="18" charset="0"/>
              </a:rPr>
              <a:t>conscousness</a:t>
            </a:r>
            <a:r>
              <a:rPr lang="en-US" altLang="zh-TW" sz="2600" dirty="0">
                <a:solidFill>
                  <a:schemeClr val="bg1"/>
                </a:solidFill>
                <a:latin typeface="Times New Roman" panose="02020603050405020304" pitchFamily="18" charset="0"/>
              </a:rPr>
              <a:t>, so that the </a:t>
            </a:r>
            <a:r>
              <a:rPr lang="en-US" altLang="zh-TW" sz="2600" dirty="0" err="1">
                <a:solidFill>
                  <a:schemeClr val="bg1"/>
                </a:solidFill>
                <a:latin typeface="Times New Roman" panose="02020603050405020304" pitchFamily="18" charset="0"/>
              </a:rPr>
              <a:t>alayavijnana</a:t>
            </a:r>
            <a:r>
              <a:rPr lang="en-US" altLang="zh-TW" sz="2600" dirty="0">
                <a:solidFill>
                  <a:schemeClr val="bg1"/>
                </a:solidFill>
                <a:latin typeface="Times New Roman" panose="02020603050405020304" pitchFamily="18" charset="0"/>
              </a:rPr>
              <a:t>, also known as the tathagatagarbha, is transformed into the "Bright Mirror Wisdom."</a:t>
            </a:r>
            <a:endParaRPr lang="en-US" altLang="zh-CN" sz="2600" dirty="0">
              <a:solidFill>
                <a:schemeClr val="bg1"/>
              </a:solidFill>
            </a:endParaRPr>
          </a:p>
        </p:txBody>
      </p:sp>
      <p:pic>
        <p:nvPicPr>
          <p:cNvPr id="6" name="圖片 5">
            <a:extLst>
              <a:ext uri="{FF2B5EF4-FFF2-40B4-BE49-F238E27FC236}">
                <a16:creationId xmlns:a16="http://schemas.microsoft.com/office/drawing/2014/main" id="{985A6D30-9CFF-0DF4-B194-27FCB8DC3AA2}"/>
              </a:ext>
            </a:extLst>
          </p:cNvPr>
          <p:cNvPicPr>
            <a:picLocks noChangeAspect="1"/>
          </p:cNvPicPr>
          <p:nvPr/>
        </p:nvPicPr>
        <p:blipFill>
          <a:blip r:embed="rId3"/>
          <a:stretch>
            <a:fillRect/>
          </a:stretch>
        </p:blipFill>
        <p:spPr>
          <a:xfrm>
            <a:off x="999816" y="4209765"/>
            <a:ext cx="2249481" cy="2555235"/>
          </a:xfrm>
          <a:prstGeom prst="rect">
            <a:avLst/>
          </a:prstGeom>
        </p:spPr>
      </p:pic>
      <p:pic>
        <p:nvPicPr>
          <p:cNvPr id="8" name="圖片 7">
            <a:extLst>
              <a:ext uri="{FF2B5EF4-FFF2-40B4-BE49-F238E27FC236}">
                <a16:creationId xmlns:a16="http://schemas.microsoft.com/office/drawing/2014/main" id="{963B2FD4-6C4F-651B-E2F8-7F69DE5FE5B6}"/>
              </a:ext>
            </a:extLst>
          </p:cNvPr>
          <p:cNvPicPr>
            <a:picLocks noChangeAspect="1"/>
          </p:cNvPicPr>
          <p:nvPr/>
        </p:nvPicPr>
        <p:blipFill>
          <a:blip r:embed="rId4"/>
          <a:stretch>
            <a:fillRect/>
          </a:stretch>
        </p:blipFill>
        <p:spPr>
          <a:xfrm>
            <a:off x="4924267" y="4209814"/>
            <a:ext cx="2407817" cy="2555234"/>
          </a:xfrm>
          <a:prstGeom prst="rect">
            <a:avLst/>
          </a:prstGeom>
        </p:spPr>
      </p:pic>
      <p:pic>
        <p:nvPicPr>
          <p:cNvPr id="10" name="圖片 9">
            <a:extLst>
              <a:ext uri="{FF2B5EF4-FFF2-40B4-BE49-F238E27FC236}">
                <a16:creationId xmlns:a16="http://schemas.microsoft.com/office/drawing/2014/main" id="{8566958A-9011-F26B-FC32-E080F5D1B7D4}"/>
              </a:ext>
            </a:extLst>
          </p:cNvPr>
          <p:cNvPicPr>
            <a:picLocks noChangeAspect="1"/>
          </p:cNvPicPr>
          <p:nvPr/>
        </p:nvPicPr>
        <p:blipFill>
          <a:blip r:embed="rId5"/>
          <a:stretch>
            <a:fillRect/>
          </a:stretch>
        </p:blipFill>
        <p:spPr>
          <a:xfrm>
            <a:off x="8975526" y="4077866"/>
            <a:ext cx="2070998" cy="2779863"/>
          </a:xfrm>
          <a:prstGeom prst="rect">
            <a:avLst/>
          </a:prstGeom>
        </p:spPr>
      </p:pic>
    </p:spTree>
    <p:extLst>
      <p:ext uri="{BB962C8B-B14F-4D97-AF65-F5344CB8AC3E}">
        <p14:creationId xmlns:p14="http://schemas.microsoft.com/office/powerpoint/2010/main" val="399050363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矩形: 按鈕形 3">
            <a:extLst>
              <a:ext uri="{FF2B5EF4-FFF2-40B4-BE49-F238E27FC236}">
                <a16:creationId xmlns:a16="http://schemas.microsoft.com/office/drawing/2014/main" id="{8E4B5415-FEFD-94DC-F6C0-36F5C5F07A02}"/>
              </a:ext>
            </a:extLst>
          </p:cNvPr>
          <p:cNvSpPr/>
          <p:nvPr/>
        </p:nvSpPr>
        <p:spPr>
          <a:xfrm>
            <a:off x="622598" y="333450"/>
            <a:ext cx="6048672" cy="864096"/>
          </a:xfrm>
          <a:prstGeom prst="beve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TW" dirty="0"/>
              <a:t>The Absence of Self in Mahayana Philosophy</a:t>
            </a:r>
            <a:endParaRPr lang="zh-TW" altLang="en-US" dirty="0"/>
          </a:p>
        </p:txBody>
      </p:sp>
      <p:sp>
        <p:nvSpPr>
          <p:cNvPr id="5" name="橢圓 4">
            <a:extLst>
              <a:ext uri="{FF2B5EF4-FFF2-40B4-BE49-F238E27FC236}">
                <a16:creationId xmlns:a16="http://schemas.microsoft.com/office/drawing/2014/main" id="{63BECC7C-0F3E-9D5C-61AA-4F8E467C9F1C}"/>
              </a:ext>
            </a:extLst>
          </p:cNvPr>
          <p:cNvSpPr/>
          <p:nvPr/>
        </p:nvSpPr>
        <p:spPr>
          <a:xfrm>
            <a:off x="2353009" y="2499095"/>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spc="-30" dirty="0"/>
              <a:t>8th</a:t>
            </a:r>
            <a:endParaRPr lang="zh-TW" altLang="en-US" sz="1800" spc="-30" dirty="0"/>
          </a:p>
        </p:txBody>
      </p:sp>
      <p:sp>
        <p:nvSpPr>
          <p:cNvPr id="6" name="橢圓 5">
            <a:extLst>
              <a:ext uri="{FF2B5EF4-FFF2-40B4-BE49-F238E27FC236}">
                <a16:creationId xmlns:a16="http://schemas.microsoft.com/office/drawing/2014/main" id="{C3855E2C-212B-3CF6-DFF7-AD924DAE72D4}"/>
              </a:ext>
            </a:extLst>
          </p:cNvPr>
          <p:cNvSpPr/>
          <p:nvPr/>
        </p:nvSpPr>
        <p:spPr>
          <a:xfrm>
            <a:off x="4448909" y="249909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7th</a:t>
            </a:r>
            <a:endParaRPr lang="zh-TW" altLang="en-US" sz="1800" dirty="0"/>
          </a:p>
        </p:txBody>
      </p:sp>
      <p:sp>
        <p:nvSpPr>
          <p:cNvPr id="7" name="橢圓 6">
            <a:extLst>
              <a:ext uri="{FF2B5EF4-FFF2-40B4-BE49-F238E27FC236}">
                <a16:creationId xmlns:a16="http://schemas.microsoft.com/office/drawing/2014/main" id="{619BA71F-4F98-55A6-013C-E48ED720B84D}"/>
              </a:ext>
            </a:extLst>
          </p:cNvPr>
          <p:cNvSpPr/>
          <p:nvPr/>
        </p:nvSpPr>
        <p:spPr>
          <a:xfrm>
            <a:off x="6609154" y="2528379"/>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6th</a:t>
            </a:r>
            <a:endParaRPr lang="zh-TW" altLang="en-US" sz="1800" dirty="0"/>
          </a:p>
        </p:txBody>
      </p:sp>
      <p:sp>
        <p:nvSpPr>
          <p:cNvPr id="8" name="橢圓 7">
            <a:extLst>
              <a:ext uri="{FF2B5EF4-FFF2-40B4-BE49-F238E27FC236}">
                <a16:creationId xmlns:a16="http://schemas.microsoft.com/office/drawing/2014/main" id="{B8314F98-E7BF-42E6-06BB-49327BE1E62D}"/>
              </a:ext>
            </a:extLst>
          </p:cNvPr>
          <p:cNvSpPr/>
          <p:nvPr/>
        </p:nvSpPr>
        <p:spPr>
          <a:xfrm>
            <a:off x="8863463" y="249909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3rd</a:t>
            </a:r>
            <a:endParaRPr lang="zh-TW" altLang="en-US" sz="1800" dirty="0"/>
          </a:p>
        </p:txBody>
      </p:sp>
      <p:sp>
        <p:nvSpPr>
          <p:cNvPr id="9" name="橢圓 8">
            <a:extLst>
              <a:ext uri="{FF2B5EF4-FFF2-40B4-BE49-F238E27FC236}">
                <a16:creationId xmlns:a16="http://schemas.microsoft.com/office/drawing/2014/main" id="{2FB3AF08-938D-8C9C-2738-568B89DD1D31}"/>
              </a:ext>
            </a:extLst>
          </p:cNvPr>
          <p:cNvSpPr/>
          <p:nvPr/>
        </p:nvSpPr>
        <p:spPr>
          <a:xfrm>
            <a:off x="8719447" y="141897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600" dirty="0"/>
              <a:t>2nd</a:t>
            </a:r>
            <a:endParaRPr lang="zh-TW" altLang="en-US" sz="1600" dirty="0"/>
          </a:p>
        </p:txBody>
      </p:sp>
      <p:sp>
        <p:nvSpPr>
          <p:cNvPr id="10" name="橢圓 9">
            <a:extLst>
              <a:ext uri="{FF2B5EF4-FFF2-40B4-BE49-F238E27FC236}">
                <a16:creationId xmlns:a16="http://schemas.microsoft.com/office/drawing/2014/main" id="{964EA8BF-0CDF-62B8-A84F-1F7CACCC3FA4}"/>
              </a:ext>
            </a:extLst>
          </p:cNvPr>
          <p:cNvSpPr/>
          <p:nvPr/>
        </p:nvSpPr>
        <p:spPr>
          <a:xfrm>
            <a:off x="8791455" y="357921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4th</a:t>
            </a:r>
            <a:endParaRPr lang="zh-TW" altLang="en-US" sz="1800" dirty="0"/>
          </a:p>
        </p:txBody>
      </p:sp>
      <p:sp>
        <p:nvSpPr>
          <p:cNvPr id="11" name="橢圓 10">
            <a:extLst>
              <a:ext uri="{FF2B5EF4-FFF2-40B4-BE49-F238E27FC236}">
                <a16:creationId xmlns:a16="http://schemas.microsoft.com/office/drawing/2014/main" id="{88731A52-374E-337C-FEE8-741E9555A128}"/>
              </a:ext>
            </a:extLst>
          </p:cNvPr>
          <p:cNvSpPr/>
          <p:nvPr/>
        </p:nvSpPr>
        <p:spPr>
          <a:xfrm>
            <a:off x="8359407" y="338856"/>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TW" sz="1800" dirty="0"/>
              <a:t>1st</a:t>
            </a:r>
            <a:endParaRPr lang="zh-TW" altLang="en-US" sz="1800" dirty="0"/>
          </a:p>
        </p:txBody>
      </p:sp>
      <p:sp>
        <p:nvSpPr>
          <p:cNvPr id="12" name="橢圓 11">
            <a:extLst>
              <a:ext uri="{FF2B5EF4-FFF2-40B4-BE49-F238E27FC236}">
                <a16:creationId xmlns:a16="http://schemas.microsoft.com/office/drawing/2014/main" id="{3A3A8664-5EC4-CE62-18E7-F2DD60069D0B}"/>
              </a:ext>
            </a:extLst>
          </p:cNvPr>
          <p:cNvSpPr/>
          <p:nvPr/>
        </p:nvSpPr>
        <p:spPr>
          <a:xfrm>
            <a:off x="8345010" y="4567067"/>
            <a:ext cx="720080" cy="72008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r>
              <a:rPr lang="en-US" altLang="zh-CN" sz="1800" dirty="0"/>
              <a:t>5th</a:t>
            </a:r>
            <a:endParaRPr lang="zh-TW" altLang="en-US" sz="1800" dirty="0"/>
          </a:p>
        </p:txBody>
      </p:sp>
      <p:sp>
        <p:nvSpPr>
          <p:cNvPr id="13" name="箭號: 向右 12">
            <a:extLst>
              <a:ext uri="{FF2B5EF4-FFF2-40B4-BE49-F238E27FC236}">
                <a16:creationId xmlns:a16="http://schemas.microsoft.com/office/drawing/2014/main" id="{8A4B58F3-1544-97BB-E184-C604BAD21160}"/>
              </a:ext>
            </a:extLst>
          </p:cNvPr>
          <p:cNvSpPr/>
          <p:nvPr/>
        </p:nvSpPr>
        <p:spPr>
          <a:xfrm>
            <a:off x="5362946" y="2787128"/>
            <a:ext cx="1052241" cy="216024"/>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cxnSp>
        <p:nvCxnSpPr>
          <p:cNvPr id="14" name="直線接點 13">
            <a:extLst>
              <a:ext uri="{FF2B5EF4-FFF2-40B4-BE49-F238E27FC236}">
                <a16:creationId xmlns:a16="http://schemas.microsoft.com/office/drawing/2014/main" id="{5706916E-0591-19E4-E551-CD82F7F0FBAB}"/>
              </a:ext>
            </a:extLst>
          </p:cNvPr>
          <p:cNvCxnSpPr>
            <a:cxnSpLocks/>
          </p:cNvCxnSpPr>
          <p:nvPr/>
        </p:nvCxnSpPr>
        <p:spPr>
          <a:xfrm>
            <a:off x="5889069" y="2028139"/>
            <a:ext cx="0" cy="2880320"/>
          </a:xfrm>
          <a:prstGeom prst="line">
            <a:avLst/>
          </a:prstGeom>
          <a:ln>
            <a:solidFill>
              <a:srgbClr val="FFFF00"/>
            </a:solidFill>
            <a:prstDash val="lgDash"/>
          </a:ln>
        </p:spPr>
        <p:style>
          <a:lnRef idx="1">
            <a:schemeClr val="accent1"/>
          </a:lnRef>
          <a:fillRef idx="0">
            <a:schemeClr val="accent1"/>
          </a:fillRef>
          <a:effectRef idx="0">
            <a:schemeClr val="accent1"/>
          </a:effectRef>
          <a:fontRef idx="minor">
            <a:schemeClr val="tx1"/>
          </a:fontRef>
        </p:style>
      </p:cxnSp>
      <p:sp>
        <p:nvSpPr>
          <p:cNvPr id="15" name="文字方塊 63">
            <a:extLst>
              <a:ext uri="{FF2B5EF4-FFF2-40B4-BE49-F238E27FC236}">
                <a16:creationId xmlns:a16="http://schemas.microsoft.com/office/drawing/2014/main" id="{1B1776E8-B65B-C1D9-B0C8-27A659F66172}"/>
              </a:ext>
            </a:extLst>
          </p:cNvPr>
          <p:cNvSpPr txBox="1"/>
          <p:nvPr/>
        </p:nvSpPr>
        <p:spPr>
          <a:xfrm>
            <a:off x="2270261" y="3744964"/>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err="1">
                <a:solidFill>
                  <a:schemeClr val="bg1"/>
                </a:solidFill>
              </a:rPr>
              <a:t>Alaya</a:t>
            </a:r>
            <a:r>
              <a:rPr lang="en-US" altLang="zh-TW" sz="2000" dirty="0">
                <a:solidFill>
                  <a:schemeClr val="bg1"/>
                </a:solidFill>
              </a:rPr>
              <a:t> </a:t>
            </a:r>
          </a:p>
          <a:p>
            <a:r>
              <a:rPr lang="en-US" altLang="zh-TW" sz="2000" dirty="0">
                <a:solidFill>
                  <a:schemeClr val="bg1"/>
                </a:solidFill>
              </a:rPr>
              <a:t>conscious-ness</a:t>
            </a:r>
          </a:p>
        </p:txBody>
      </p:sp>
      <p:sp>
        <p:nvSpPr>
          <p:cNvPr id="16" name="文字方塊 64">
            <a:extLst>
              <a:ext uri="{FF2B5EF4-FFF2-40B4-BE49-F238E27FC236}">
                <a16:creationId xmlns:a16="http://schemas.microsoft.com/office/drawing/2014/main" id="{3D412656-1520-403B-3D8F-3B8E71AC442A}"/>
              </a:ext>
            </a:extLst>
          </p:cNvPr>
          <p:cNvSpPr txBox="1"/>
          <p:nvPr/>
        </p:nvSpPr>
        <p:spPr>
          <a:xfrm>
            <a:off x="4247049" y="3713232"/>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Manas </a:t>
            </a:r>
          </a:p>
          <a:p>
            <a:r>
              <a:rPr lang="en-US" altLang="zh-TW" sz="2000" dirty="0">
                <a:solidFill>
                  <a:schemeClr val="bg1"/>
                </a:solidFill>
              </a:rPr>
              <a:t>conscious-ness</a:t>
            </a:r>
          </a:p>
        </p:txBody>
      </p:sp>
      <p:sp>
        <p:nvSpPr>
          <p:cNvPr id="17" name="文字方塊 65">
            <a:extLst>
              <a:ext uri="{FF2B5EF4-FFF2-40B4-BE49-F238E27FC236}">
                <a16:creationId xmlns:a16="http://schemas.microsoft.com/office/drawing/2014/main" id="{8054DB60-ADC2-B1C5-852F-7CE687680C36}"/>
              </a:ext>
            </a:extLst>
          </p:cNvPr>
          <p:cNvSpPr txBox="1"/>
          <p:nvPr/>
        </p:nvSpPr>
        <p:spPr>
          <a:xfrm>
            <a:off x="6362167" y="3721991"/>
            <a:ext cx="1319000"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Mind </a:t>
            </a:r>
          </a:p>
          <a:p>
            <a:r>
              <a:rPr lang="en-US" altLang="zh-TW" sz="2000" dirty="0">
                <a:solidFill>
                  <a:schemeClr val="bg1"/>
                </a:solidFill>
              </a:rPr>
              <a:t>conscious-ness</a:t>
            </a:r>
          </a:p>
        </p:txBody>
      </p:sp>
      <p:cxnSp>
        <p:nvCxnSpPr>
          <p:cNvPr id="18" name="直線單箭頭接點 17">
            <a:extLst>
              <a:ext uri="{FF2B5EF4-FFF2-40B4-BE49-F238E27FC236}">
                <a16:creationId xmlns:a16="http://schemas.microsoft.com/office/drawing/2014/main" id="{323A6126-F8A1-A688-A4AD-AE36ED23B1F0}"/>
              </a:ext>
            </a:extLst>
          </p:cNvPr>
          <p:cNvCxnSpPr>
            <a:cxnSpLocks/>
          </p:cNvCxnSpPr>
          <p:nvPr/>
        </p:nvCxnSpPr>
        <p:spPr>
          <a:xfrm flipV="1">
            <a:off x="7329234" y="1173556"/>
            <a:ext cx="1030173" cy="124020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直線單箭頭接點 18">
            <a:extLst>
              <a:ext uri="{FF2B5EF4-FFF2-40B4-BE49-F238E27FC236}">
                <a16:creationId xmlns:a16="http://schemas.microsoft.com/office/drawing/2014/main" id="{42AEE730-E7A9-179F-74F5-E03FC015F24C}"/>
              </a:ext>
            </a:extLst>
          </p:cNvPr>
          <p:cNvCxnSpPr>
            <a:cxnSpLocks/>
          </p:cNvCxnSpPr>
          <p:nvPr/>
        </p:nvCxnSpPr>
        <p:spPr>
          <a:xfrm flipV="1">
            <a:off x="7468797" y="2008256"/>
            <a:ext cx="1178642" cy="593828"/>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直線單箭頭接點 19">
            <a:extLst>
              <a:ext uri="{FF2B5EF4-FFF2-40B4-BE49-F238E27FC236}">
                <a16:creationId xmlns:a16="http://schemas.microsoft.com/office/drawing/2014/main" id="{387A9776-AFE9-A5EC-97C5-EE9C42069698}"/>
              </a:ext>
            </a:extLst>
          </p:cNvPr>
          <p:cNvCxnSpPr>
            <a:cxnSpLocks/>
          </p:cNvCxnSpPr>
          <p:nvPr/>
        </p:nvCxnSpPr>
        <p:spPr>
          <a:xfrm flipV="1">
            <a:off x="7581262" y="2859135"/>
            <a:ext cx="1123788" cy="37273"/>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直線單箭頭接點 20">
            <a:extLst>
              <a:ext uri="{FF2B5EF4-FFF2-40B4-BE49-F238E27FC236}">
                <a16:creationId xmlns:a16="http://schemas.microsoft.com/office/drawing/2014/main" id="{35061740-22F7-0E7B-00C0-A2999909C9F3}"/>
              </a:ext>
            </a:extLst>
          </p:cNvPr>
          <p:cNvCxnSpPr>
            <a:cxnSpLocks/>
          </p:cNvCxnSpPr>
          <p:nvPr/>
        </p:nvCxnSpPr>
        <p:spPr>
          <a:xfrm>
            <a:off x="7513305" y="3248459"/>
            <a:ext cx="1062126" cy="453935"/>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直線單箭頭接點 21">
            <a:extLst>
              <a:ext uri="{FF2B5EF4-FFF2-40B4-BE49-F238E27FC236}">
                <a16:creationId xmlns:a16="http://schemas.microsoft.com/office/drawing/2014/main" id="{50D8A7AD-D599-F5C6-2BFC-1A7535216B80}"/>
              </a:ext>
            </a:extLst>
          </p:cNvPr>
          <p:cNvCxnSpPr>
            <a:cxnSpLocks/>
          </p:cNvCxnSpPr>
          <p:nvPr/>
        </p:nvCxnSpPr>
        <p:spPr>
          <a:xfrm>
            <a:off x="7387701" y="3536491"/>
            <a:ext cx="881286" cy="956871"/>
          </a:xfrm>
          <a:prstGeom prst="straightConnector1">
            <a:avLst/>
          </a:prstGeom>
          <a:ln w="1905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23" name="箭號: 向右 22">
            <a:extLst>
              <a:ext uri="{FF2B5EF4-FFF2-40B4-BE49-F238E27FC236}">
                <a16:creationId xmlns:a16="http://schemas.microsoft.com/office/drawing/2014/main" id="{3A201CE9-B963-08F0-6F68-6C7A4B255F5A}"/>
              </a:ext>
            </a:extLst>
          </p:cNvPr>
          <p:cNvSpPr/>
          <p:nvPr/>
        </p:nvSpPr>
        <p:spPr>
          <a:xfrm>
            <a:off x="3326311" y="2780406"/>
            <a:ext cx="804184" cy="222746"/>
          </a:xfrm>
          <a:prstGeom prst="rightArrow">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a:p>
        </p:txBody>
      </p:sp>
      <p:sp>
        <p:nvSpPr>
          <p:cNvPr id="24" name="文字方塊 65">
            <a:extLst>
              <a:ext uri="{FF2B5EF4-FFF2-40B4-BE49-F238E27FC236}">
                <a16:creationId xmlns:a16="http://schemas.microsoft.com/office/drawing/2014/main" id="{A76CE266-B967-1200-4B44-CC1D1EB178D5}"/>
              </a:ext>
            </a:extLst>
          </p:cNvPr>
          <p:cNvSpPr txBox="1"/>
          <p:nvPr/>
        </p:nvSpPr>
        <p:spPr>
          <a:xfrm>
            <a:off x="9223503" y="440147"/>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Eye consciousness</a:t>
            </a:r>
          </a:p>
        </p:txBody>
      </p:sp>
      <p:sp>
        <p:nvSpPr>
          <p:cNvPr id="25" name="文字方塊 65">
            <a:extLst>
              <a:ext uri="{FF2B5EF4-FFF2-40B4-BE49-F238E27FC236}">
                <a16:creationId xmlns:a16="http://schemas.microsoft.com/office/drawing/2014/main" id="{B460CEF4-7D2D-A7A4-173D-2EA4F8F6B7A2}"/>
              </a:ext>
            </a:extLst>
          </p:cNvPr>
          <p:cNvSpPr txBox="1"/>
          <p:nvPr/>
        </p:nvSpPr>
        <p:spPr>
          <a:xfrm>
            <a:off x="9459373" y="1450955"/>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Ear consciousness</a:t>
            </a:r>
          </a:p>
        </p:txBody>
      </p:sp>
      <p:sp>
        <p:nvSpPr>
          <p:cNvPr id="26" name="文字方塊 65">
            <a:extLst>
              <a:ext uri="{FF2B5EF4-FFF2-40B4-BE49-F238E27FC236}">
                <a16:creationId xmlns:a16="http://schemas.microsoft.com/office/drawing/2014/main" id="{2B2B0990-81DB-5D6F-8D81-ACEBDA1CB1B9}"/>
              </a:ext>
            </a:extLst>
          </p:cNvPr>
          <p:cNvSpPr txBox="1"/>
          <p:nvPr/>
        </p:nvSpPr>
        <p:spPr>
          <a:xfrm>
            <a:off x="9735023" y="2541197"/>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Nose </a:t>
            </a:r>
          </a:p>
          <a:p>
            <a:r>
              <a:rPr lang="en-US" altLang="zh-TW" sz="2000" dirty="0">
                <a:solidFill>
                  <a:schemeClr val="bg1"/>
                </a:solidFill>
              </a:rPr>
              <a:t>consciousness</a:t>
            </a:r>
          </a:p>
        </p:txBody>
      </p:sp>
      <p:sp>
        <p:nvSpPr>
          <p:cNvPr id="27" name="文字方塊 65">
            <a:extLst>
              <a:ext uri="{FF2B5EF4-FFF2-40B4-BE49-F238E27FC236}">
                <a16:creationId xmlns:a16="http://schemas.microsoft.com/office/drawing/2014/main" id="{CE4F13EC-D294-ACBA-5DC6-DDD54C9D7958}"/>
              </a:ext>
            </a:extLst>
          </p:cNvPr>
          <p:cNvSpPr txBox="1"/>
          <p:nvPr/>
        </p:nvSpPr>
        <p:spPr>
          <a:xfrm>
            <a:off x="9533883" y="3660983"/>
            <a:ext cx="2444861"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Tongue consciousness</a:t>
            </a:r>
          </a:p>
        </p:txBody>
      </p:sp>
      <p:sp>
        <p:nvSpPr>
          <p:cNvPr id="28" name="文字方塊 65">
            <a:extLst>
              <a:ext uri="{FF2B5EF4-FFF2-40B4-BE49-F238E27FC236}">
                <a16:creationId xmlns:a16="http://schemas.microsoft.com/office/drawing/2014/main" id="{2D804C13-9858-E0ED-6E54-0CC8B1EE2D24}"/>
              </a:ext>
            </a:extLst>
          </p:cNvPr>
          <p:cNvSpPr txBox="1"/>
          <p:nvPr/>
        </p:nvSpPr>
        <p:spPr>
          <a:xfrm>
            <a:off x="9119414" y="4781353"/>
            <a:ext cx="2444861"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bg1"/>
                </a:solidFill>
              </a:rPr>
              <a:t>Body consciousness</a:t>
            </a:r>
          </a:p>
        </p:txBody>
      </p:sp>
      <p:sp>
        <p:nvSpPr>
          <p:cNvPr id="29" name="文字方塊 64">
            <a:extLst>
              <a:ext uri="{FF2B5EF4-FFF2-40B4-BE49-F238E27FC236}">
                <a16:creationId xmlns:a16="http://schemas.microsoft.com/office/drawing/2014/main" id="{9370C2DB-1B14-E14B-0117-34EF9D5ED7DC}"/>
              </a:ext>
            </a:extLst>
          </p:cNvPr>
          <p:cNvSpPr txBox="1"/>
          <p:nvPr/>
        </p:nvSpPr>
        <p:spPr>
          <a:xfrm>
            <a:off x="8808654" y="5947929"/>
            <a:ext cx="3335224"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All-performing Wisdom (</a:t>
            </a:r>
            <a:r>
              <a:rPr lang="en-US" altLang="zh-TW" sz="2000" dirty="0" err="1">
                <a:solidFill>
                  <a:srgbClr val="FFFF00"/>
                </a:solidFill>
              </a:rPr>
              <a:t>kṛtyānuṣṭhāna-jñāna</a:t>
            </a:r>
            <a:r>
              <a:rPr lang="en-US" altLang="zh-TW" sz="2000" dirty="0">
                <a:solidFill>
                  <a:srgbClr val="FFFF00"/>
                </a:solidFill>
              </a:rPr>
              <a:t>)</a:t>
            </a:r>
          </a:p>
        </p:txBody>
      </p:sp>
      <p:sp>
        <p:nvSpPr>
          <p:cNvPr id="30" name="文字方塊 64">
            <a:extLst>
              <a:ext uri="{FF2B5EF4-FFF2-40B4-BE49-F238E27FC236}">
                <a16:creationId xmlns:a16="http://schemas.microsoft.com/office/drawing/2014/main" id="{954D6D09-7999-59C4-99E7-6F0F17B3CB0C}"/>
              </a:ext>
            </a:extLst>
          </p:cNvPr>
          <p:cNvSpPr txBox="1"/>
          <p:nvPr/>
        </p:nvSpPr>
        <p:spPr>
          <a:xfrm>
            <a:off x="6069083" y="5870515"/>
            <a:ext cx="2961386" cy="1015663"/>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Profound Observing Wisdom (</a:t>
            </a:r>
            <a:r>
              <a:rPr lang="en-US" altLang="zh-TW" sz="2000" dirty="0" err="1">
                <a:solidFill>
                  <a:srgbClr val="FFFF00"/>
                </a:solidFill>
              </a:rPr>
              <a:t>Pratyavekṣaṇa-jñāna</a:t>
            </a:r>
            <a:r>
              <a:rPr lang="en-US" altLang="zh-TW" sz="2000" dirty="0">
                <a:solidFill>
                  <a:srgbClr val="FFFF00"/>
                </a:solidFill>
              </a:rPr>
              <a:t>)</a:t>
            </a:r>
          </a:p>
        </p:txBody>
      </p:sp>
      <p:sp>
        <p:nvSpPr>
          <p:cNvPr id="31" name="文字方塊 64">
            <a:extLst>
              <a:ext uri="{FF2B5EF4-FFF2-40B4-BE49-F238E27FC236}">
                <a16:creationId xmlns:a16="http://schemas.microsoft.com/office/drawing/2014/main" id="{DD3F1970-41F3-4837-F7AD-DCA982489676}"/>
              </a:ext>
            </a:extLst>
          </p:cNvPr>
          <p:cNvSpPr txBox="1"/>
          <p:nvPr/>
        </p:nvSpPr>
        <p:spPr>
          <a:xfrm>
            <a:off x="4041899" y="5862748"/>
            <a:ext cx="2622608"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Equality Wisdom (</a:t>
            </a:r>
            <a:r>
              <a:rPr lang="en-US" altLang="zh-TW" sz="2000" dirty="0" err="1">
                <a:solidFill>
                  <a:srgbClr val="FFFF00"/>
                </a:solidFill>
              </a:rPr>
              <a:t>Samatā-jñāna</a:t>
            </a:r>
            <a:r>
              <a:rPr lang="en-US" altLang="zh-TW" sz="2000" dirty="0">
                <a:solidFill>
                  <a:srgbClr val="FFFF00"/>
                </a:solidFill>
              </a:rPr>
              <a:t>)</a:t>
            </a:r>
          </a:p>
        </p:txBody>
      </p:sp>
      <p:sp>
        <p:nvSpPr>
          <p:cNvPr id="32" name="文字方塊 64">
            <a:extLst>
              <a:ext uri="{FF2B5EF4-FFF2-40B4-BE49-F238E27FC236}">
                <a16:creationId xmlns:a16="http://schemas.microsoft.com/office/drawing/2014/main" id="{2AABB4D2-9D16-5F5F-D269-0320F3EB4AA3}"/>
              </a:ext>
            </a:extLst>
          </p:cNvPr>
          <p:cNvSpPr txBox="1"/>
          <p:nvPr/>
        </p:nvSpPr>
        <p:spPr>
          <a:xfrm>
            <a:off x="1574735" y="5862748"/>
            <a:ext cx="2622608"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rgbClr val="FFFF00"/>
                </a:solidFill>
              </a:rPr>
              <a:t>Bright Mirror Wisdom (</a:t>
            </a:r>
            <a:r>
              <a:rPr lang="en-US" altLang="zh-TW" sz="2000" dirty="0" err="1">
                <a:solidFill>
                  <a:srgbClr val="FFFF00"/>
                </a:solidFill>
              </a:rPr>
              <a:t>Ādarśa-jñāna</a:t>
            </a:r>
            <a:r>
              <a:rPr lang="en-US" altLang="zh-TW" sz="2000" dirty="0">
                <a:solidFill>
                  <a:srgbClr val="FFFF00"/>
                </a:solidFill>
              </a:rPr>
              <a:t>)</a:t>
            </a:r>
          </a:p>
        </p:txBody>
      </p:sp>
      <p:sp>
        <p:nvSpPr>
          <p:cNvPr id="33" name="箭號: 向下 32">
            <a:extLst>
              <a:ext uri="{FF2B5EF4-FFF2-40B4-BE49-F238E27FC236}">
                <a16:creationId xmlns:a16="http://schemas.microsoft.com/office/drawing/2014/main" id="{CD887EEC-DBDF-25A2-75E6-6F8EBF54F47E}"/>
              </a:ext>
            </a:extLst>
          </p:cNvPr>
          <p:cNvSpPr/>
          <p:nvPr/>
        </p:nvSpPr>
        <p:spPr>
          <a:xfrm>
            <a:off x="9065090" y="5523432"/>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4" name="箭號: 向下 33">
            <a:extLst>
              <a:ext uri="{FF2B5EF4-FFF2-40B4-BE49-F238E27FC236}">
                <a16:creationId xmlns:a16="http://schemas.microsoft.com/office/drawing/2014/main" id="{F1718A14-328A-6264-AF49-F59B6D1EAF12}"/>
              </a:ext>
            </a:extLst>
          </p:cNvPr>
          <p:cNvSpPr/>
          <p:nvPr/>
        </p:nvSpPr>
        <p:spPr>
          <a:xfrm>
            <a:off x="6552327" y="5456493"/>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5" name="箭號: 向下 34">
            <a:extLst>
              <a:ext uri="{FF2B5EF4-FFF2-40B4-BE49-F238E27FC236}">
                <a16:creationId xmlns:a16="http://schemas.microsoft.com/office/drawing/2014/main" id="{E084A05C-CC5C-64D7-2A1F-6FC8E4AAB6D3}"/>
              </a:ext>
            </a:extLst>
          </p:cNvPr>
          <p:cNvSpPr/>
          <p:nvPr/>
        </p:nvSpPr>
        <p:spPr>
          <a:xfrm>
            <a:off x="4312562" y="5379416"/>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6" name="箭號: 向下 35">
            <a:extLst>
              <a:ext uri="{FF2B5EF4-FFF2-40B4-BE49-F238E27FC236}">
                <a16:creationId xmlns:a16="http://schemas.microsoft.com/office/drawing/2014/main" id="{DDD01A75-F1AA-21E1-1A7C-1926D6E66E9C}"/>
              </a:ext>
            </a:extLst>
          </p:cNvPr>
          <p:cNvSpPr/>
          <p:nvPr/>
        </p:nvSpPr>
        <p:spPr>
          <a:xfrm>
            <a:off x="2259828" y="5379416"/>
            <a:ext cx="669933" cy="328061"/>
          </a:xfrm>
          <a:prstGeom prst="downArrow">
            <a:avLst/>
          </a:prstGeom>
          <a:no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TW" altLang="en-US"/>
          </a:p>
        </p:txBody>
      </p:sp>
      <p:sp>
        <p:nvSpPr>
          <p:cNvPr id="37" name="文字方塊 36">
            <a:extLst>
              <a:ext uri="{FF2B5EF4-FFF2-40B4-BE49-F238E27FC236}">
                <a16:creationId xmlns:a16="http://schemas.microsoft.com/office/drawing/2014/main" id="{0D201A72-43E3-E44F-26A2-E28B0DB94822}"/>
              </a:ext>
            </a:extLst>
          </p:cNvPr>
          <p:cNvSpPr txBox="1"/>
          <p:nvPr/>
        </p:nvSpPr>
        <p:spPr>
          <a:xfrm>
            <a:off x="644040" y="1540415"/>
            <a:ext cx="3752084" cy="523220"/>
          </a:xfrm>
          <a:prstGeom prst="rect">
            <a:avLst/>
          </a:prstGeom>
          <a:noFill/>
          <a:ln>
            <a:noFill/>
          </a:ln>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800" b="1" dirty="0">
                <a:solidFill>
                  <a:schemeClr val="bg1"/>
                </a:solidFill>
                <a:latin typeface="Times New Roman" panose="02020603050405020304" pitchFamily="18" charset="0"/>
              </a:rPr>
              <a:t>Eight consciousnesses</a:t>
            </a:r>
            <a:endParaRPr lang="en-US" altLang="zh-CN" sz="2800" b="1" dirty="0">
              <a:solidFill>
                <a:schemeClr val="bg1"/>
              </a:solidFill>
            </a:endParaRPr>
          </a:p>
        </p:txBody>
      </p:sp>
      <p:sp>
        <p:nvSpPr>
          <p:cNvPr id="38" name="橢圓 37">
            <a:extLst>
              <a:ext uri="{FF2B5EF4-FFF2-40B4-BE49-F238E27FC236}">
                <a16:creationId xmlns:a16="http://schemas.microsoft.com/office/drawing/2014/main" id="{34CCC528-38BF-5AEF-962D-909D68250223}"/>
              </a:ext>
            </a:extLst>
          </p:cNvPr>
          <p:cNvSpPr/>
          <p:nvPr/>
        </p:nvSpPr>
        <p:spPr>
          <a:xfrm>
            <a:off x="693093" y="2499095"/>
            <a:ext cx="720080" cy="720080"/>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9200" rtl="0" eaLnBrk="1" latinLnBrk="0" hangingPunct="1">
              <a:defRPr sz="2400" kern="1200">
                <a:solidFill>
                  <a:schemeClr val="lt1"/>
                </a:solidFill>
                <a:latin typeface="+mn-lt"/>
                <a:ea typeface="+mn-ea"/>
                <a:cs typeface="+mn-cs"/>
              </a:defRPr>
            </a:lvl1pPr>
            <a:lvl2pPr marL="609600" algn="l" defTabSz="1219200" rtl="0" eaLnBrk="1" latinLnBrk="0" hangingPunct="1">
              <a:defRPr sz="2400" kern="1200">
                <a:solidFill>
                  <a:schemeClr val="lt1"/>
                </a:solidFill>
                <a:latin typeface="+mn-lt"/>
                <a:ea typeface="+mn-ea"/>
                <a:cs typeface="+mn-cs"/>
              </a:defRPr>
            </a:lvl2pPr>
            <a:lvl3pPr marL="1219200" algn="l" defTabSz="1219200" rtl="0" eaLnBrk="1" latinLnBrk="0" hangingPunct="1">
              <a:defRPr sz="2400" kern="1200">
                <a:solidFill>
                  <a:schemeClr val="lt1"/>
                </a:solidFill>
                <a:latin typeface="+mn-lt"/>
                <a:ea typeface="+mn-ea"/>
                <a:cs typeface="+mn-cs"/>
              </a:defRPr>
            </a:lvl3pPr>
            <a:lvl4pPr marL="1828800" algn="l" defTabSz="1219200" rtl="0" eaLnBrk="1" latinLnBrk="0" hangingPunct="1">
              <a:defRPr sz="2400" kern="1200">
                <a:solidFill>
                  <a:schemeClr val="lt1"/>
                </a:solidFill>
                <a:latin typeface="+mn-lt"/>
                <a:ea typeface="+mn-ea"/>
                <a:cs typeface="+mn-cs"/>
              </a:defRPr>
            </a:lvl4pPr>
            <a:lvl5pPr marL="2438400" algn="l" defTabSz="1219200" rtl="0" eaLnBrk="1" latinLnBrk="0" hangingPunct="1">
              <a:defRPr sz="2400" kern="1200">
                <a:solidFill>
                  <a:schemeClr val="lt1"/>
                </a:solidFill>
                <a:latin typeface="+mn-lt"/>
                <a:ea typeface="+mn-ea"/>
                <a:cs typeface="+mn-cs"/>
              </a:defRPr>
            </a:lvl5pPr>
            <a:lvl6pPr marL="3048000" algn="l" defTabSz="1219200" rtl="0" eaLnBrk="1" latinLnBrk="0" hangingPunct="1">
              <a:defRPr sz="2400" kern="1200">
                <a:solidFill>
                  <a:schemeClr val="lt1"/>
                </a:solidFill>
                <a:latin typeface="+mn-lt"/>
                <a:ea typeface="+mn-ea"/>
                <a:cs typeface="+mn-cs"/>
              </a:defRPr>
            </a:lvl6pPr>
            <a:lvl7pPr marL="3657600" algn="l" defTabSz="1219200" rtl="0" eaLnBrk="1" latinLnBrk="0" hangingPunct="1">
              <a:defRPr sz="2400" kern="1200">
                <a:solidFill>
                  <a:schemeClr val="lt1"/>
                </a:solidFill>
                <a:latin typeface="+mn-lt"/>
                <a:ea typeface="+mn-ea"/>
                <a:cs typeface="+mn-cs"/>
              </a:defRPr>
            </a:lvl7pPr>
            <a:lvl8pPr marL="4267200" algn="l" defTabSz="1219200" rtl="0" eaLnBrk="1" latinLnBrk="0" hangingPunct="1">
              <a:defRPr sz="2400" kern="1200">
                <a:solidFill>
                  <a:schemeClr val="lt1"/>
                </a:solidFill>
                <a:latin typeface="+mn-lt"/>
                <a:ea typeface="+mn-ea"/>
                <a:cs typeface="+mn-cs"/>
              </a:defRPr>
            </a:lvl8pPr>
            <a:lvl9pPr marL="4876800" algn="l" defTabSz="1219200" rtl="0" eaLnBrk="1" latinLnBrk="0" hangingPunct="1">
              <a:defRPr sz="2400" kern="1200">
                <a:solidFill>
                  <a:schemeClr val="lt1"/>
                </a:solidFill>
                <a:latin typeface="+mn-lt"/>
                <a:ea typeface="+mn-ea"/>
                <a:cs typeface="+mn-cs"/>
              </a:defRPr>
            </a:lvl9pPr>
          </a:lstStyle>
          <a:p>
            <a:pPr algn="ctr"/>
            <a:endParaRPr lang="zh-TW" altLang="en-US" sz="1800" spc="-30" dirty="0"/>
          </a:p>
        </p:txBody>
      </p:sp>
      <p:cxnSp>
        <p:nvCxnSpPr>
          <p:cNvPr id="39" name="直線接點 38">
            <a:extLst>
              <a:ext uri="{FF2B5EF4-FFF2-40B4-BE49-F238E27FC236}">
                <a16:creationId xmlns:a16="http://schemas.microsoft.com/office/drawing/2014/main" id="{AB45FED4-6C98-B8CA-E3FD-BA02E3F41FCB}"/>
              </a:ext>
            </a:extLst>
          </p:cNvPr>
          <p:cNvCxnSpPr>
            <a:cxnSpLocks/>
          </p:cNvCxnSpPr>
          <p:nvPr/>
        </p:nvCxnSpPr>
        <p:spPr>
          <a:xfrm flipH="1">
            <a:off x="1478173" y="2859135"/>
            <a:ext cx="792088" cy="0"/>
          </a:xfrm>
          <a:prstGeom prst="line">
            <a:avLst/>
          </a:prstGeom>
          <a:ln>
            <a:solidFill>
              <a:srgbClr val="FFFF00"/>
            </a:solidFill>
            <a:prstDash val="lgDash"/>
          </a:ln>
        </p:spPr>
        <p:style>
          <a:lnRef idx="1">
            <a:schemeClr val="accent1"/>
          </a:lnRef>
          <a:fillRef idx="0">
            <a:schemeClr val="accent1"/>
          </a:fillRef>
          <a:effectRef idx="0">
            <a:schemeClr val="accent1"/>
          </a:effectRef>
          <a:fontRef idx="minor">
            <a:schemeClr val="tx1"/>
          </a:fontRef>
        </p:style>
      </p:cxnSp>
      <p:sp>
        <p:nvSpPr>
          <p:cNvPr id="42" name="文字方塊 63">
            <a:extLst>
              <a:ext uri="{FF2B5EF4-FFF2-40B4-BE49-F238E27FC236}">
                <a16:creationId xmlns:a16="http://schemas.microsoft.com/office/drawing/2014/main" id="{4BFA87FD-644A-CB39-90EA-1FD4B3AE6D08}"/>
              </a:ext>
            </a:extLst>
          </p:cNvPr>
          <p:cNvSpPr txBox="1"/>
          <p:nvPr/>
        </p:nvSpPr>
        <p:spPr>
          <a:xfrm>
            <a:off x="660158" y="3875879"/>
            <a:ext cx="1319000" cy="707886"/>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CN" sz="2000" dirty="0">
                <a:solidFill>
                  <a:schemeClr val="bg1"/>
                </a:solidFill>
              </a:rPr>
              <a:t>Buddha nature</a:t>
            </a:r>
            <a:endParaRPr lang="en-US" altLang="zh-TW" sz="2000" dirty="0">
              <a:solidFill>
                <a:schemeClr val="bg1"/>
              </a:solidFill>
            </a:endParaRPr>
          </a:p>
        </p:txBody>
      </p:sp>
      <p:cxnSp>
        <p:nvCxnSpPr>
          <p:cNvPr id="43" name="直線接點 42">
            <a:extLst>
              <a:ext uri="{FF2B5EF4-FFF2-40B4-BE49-F238E27FC236}">
                <a16:creationId xmlns:a16="http://schemas.microsoft.com/office/drawing/2014/main" id="{711D02FB-486A-0F23-F61B-84D08078AEB6}"/>
              </a:ext>
            </a:extLst>
          </p:cNvPr>
          <p:cNvCxnSpPr>
            <a:cxnSpLocks/>
          </p:cNvCxnSpPr>
          <p:nvPr/>
        </p:nvCxnSpPr>
        <p:spPr>
          <a:xfrm flipH="1" flipV="1">
            <a:off x="1322587" y="3219175"/>
            <a:ext cx="812179" cy="2565379"/>
          </a:xfrm>
          <a:prstGeom prst="line">
            <a:avLst/>
          </a:prstGeom>
          <a:ln>
            <a:solidFill>
              <a:srgbClr val="FFFF00"/>
            </a:solidFill>
            <a:prstDash val="lgDash"/>
          </a:ln>
        </p:spPr>
        <p:style>
          <a:lnRef idx="1">
            <a:schemeClr val="accent1"/>
          </a:lnRef>
          <a:fillRef idx="0">
            <a:schemeClr val="accent1"/>
          </a:fillRef>
          <a:effectRef idx="0">
            <a:schemeClr val="accent1"/>
          </a:effectRef>
          <a:fontRef idx="minor">
            <a:schemeClr val="tx1"/>
          </a:fontRef>
        </p:style>
      </p:cxnSp>
      <p:sp>
        <p:nvSpPr>
          <p:cNvPr id="2" name="文字方塊 64">
            <a:extLst>
              <a:ext uri="{FF2B5EF4-FFF2-40B4-BE49-F238E27FC236}">
                <a16:creationId xmlns:a16="http://schemas.microsoft.com/office/drawing/2014/main" id="{B5BADFB4-AA6F-5038-7AAA-6873946F0AF0}"/>
              </a:ext>
            </a:extLst>
          </p:cNvPr>
          <p:cNvSpPr txBox="1"/>
          <p:nvPr/>
        </p:nvSpPr>
        <p:spPr>
          <a:xfrm>
            <a:off x="90441" y="5227632"/>
            <a:ext cx="2622608" cy="400110"/>
          </a:xfrm>
          <a:prstGeom prst="rect">
            <a:avLst/>
          </a:prstGeom>
          <a:noFill/>
        </p:spPr>
        <p:txBody>
          <a:bodyPr wrap="square" rtlCol="0">
            <a:spAutoFit/>
          </a:bodyPr>
          <a:lstStyle>
            <a:defPPr>
              <a:defRPr lang="zh-CN"/>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US" altLang="zh-TW" sz="2000" dirty="0">
                <a:solidFill>
                  <a:schemeClr val="accent6"/>
                </a:solidFill>
              </a:rPr>
              <a:t>Dharmakaya</a:t>
            </a:r>
          </a:p>
        </p:txBody>
      </p:sp>
      <p:cxnSp>
        <p:nvCxnSpPr>
          <p:cNvPr id="3" name="直線接點 2">
            <a:extLst>
              <a:ext uri="{FF2B5EF4-FFF2-40B4-BE49-F238E27FC236}">
                <a16:creationId xmlns:a16="http://schemas.microsoft.com/office/drawing/2014/main" id="{9195C390-9126-9281-BE7C-5F6F471E74AA}"/>
              </a:ext>
            </a:extLst>
          </p:cNvPr>
          <p:cNvCxnSpPr>
            <a:cxnSpLocks/>
          </p:cNvCxnSpPr>
          <p:nvPr/>
        </p:nvCxnSpPr>
        <p:spPr>
          <a:xfrm flipV="1">
            <a:off x="836724" y="4608831"/>
            <a:ext cx="125823" cy="572632"/>
          </a:xfrm>
          <a:prstGeom prst="line">
            <a:avLst/>
          </a:prstGeom>
          <a:ln>
            <a:solidFill>
              <a:schemeClr val="accent6"/>
            </a:solidFill>
            <a:prstDash val="lgDash"/>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13955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 grpId="0" animBg="1"/>
      <p:bldP spid="42" grpId="0"/>
      <p:bldP spid="2" grpId="0"/>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33684</TotalTime>
  <Words>5045</Words>
  <Application>Microsoft Office PowerPoint</Application>
  <PresentationFormat>自訂</PresentationFormat>
  <Paragraphs>331</Paragraphs>
  <Slides>62</Slides>
  <Notes>12</Notes>
  <HiddenSlides>0</HiddenSlides>
  <MMClips>0</MMClips>
  <ScaleCrop>false</ScaleCrop>
  <HeadingPairs>
    <vt:vector size="6" baseType="variant">
      <vt:variant>
        <vt:lpstr>使用字型</vt:lpstr>
      </vt:variant>
      <vt:variant>
        <vt:i4>3</vt:i4>
      </vt:variant>
      <vt:variant>
        <vt:lpstr>佈景主題</vt:lpstr>
      </vt:variant>
      <vt:variant>
        <vt:i4>1</vt:i4>
      </vt:variant>
      <vt:variant>
        <vt:lpstr>投影片標題</vt:lpstr>
      </vt:variant>
      <vt:variant>
        <vt:i4>62</vt:i4>
      </vt:variant>
    </vt:vector>
  </HeadingPairs>
  <TitlesOfParts>
    <vt:vector size="66" baseType="lpstr">
      <vt:lpstr>Times New Roman</vt:lpstr>
      <vt:lpstr>Calibri</vt:lpstr>
      <vt:lpstr>Arial</vt:lpstr>
      <vt:lpstr>Office 主题</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幻灯片 1</dc:title>
  <dc:creator>Administrator</dc:creator>
  <cp:lastModifiedBy>Shengmiao</cp:lastModifiedBy>
  <cp:revision>756</cp:revision>
  <dcterms:created xsi:type="dcterms:W3CDTF">2019-12-17T19:51:00Z</dcterms:created>
  <dcterms:modified xsi:type="dcterms:W3CDTF">2025-11-12T16:22:48Z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2052-11.1.0.9513</vt:lpwstr>
  </property>
</Properties>
</file>