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5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8288000" cy="10287000"/>
  <p:notesSz cx="6858000" cy="9144000"/>
  <p:embeddedFontLst>
    <p:embeddedFont>
      <p:font typeface="Inter" panose="020B0604020202020204" charset="0"/>
      <p:regular r:id="rId16"/>
    </p:embeddedFont>
    <p:embeddedFont>
      <p:font typeface="Inter Bold" panose="020B0604020202020204" charset="0"/>
      <p:regular r:id="rId17"/>
    </p:embeddedFont>
    <p:embeddedFont>
      <p:font typeface="Inter Medium" panose="020B0604020202020204" charset="0"/>
      <p:regular r:id="rId18"/>
    </p:embeddedFont>
    <p:embeddedFont>
      <p:font typeface="Merriweather Bold" panose="020B0604020202020204" charset="0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3" d="100"/>
          <a:sy n="43" d="100"/>
        </p:scale>
        <p:origin x="93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26.07.2026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slide" Target="slide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8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262215" y="7951517"/>
            <a:ext cx="13573125" cy="814388"/>
            <a:chOff x="0" y="0"/>
            <a:chExt cx="18097500" cy="1085850"/>
          </a:xfrm>
        </p:grpSpPr>
        <p:sp>
          <p:nvSpPr>
            <p:cNvPr id="3" name="Freeform 3" descr="image.png"/>
            <p:cNvSpPr/>
            <p:nvPr/>
          </p:nvSpPr>
          <p:spPr>
            <a:xfrm>
              <a:off x="0" y="0"/>
              <a:ext cx="18097500" cy="1085850"/>
            </a:xfrm>
            <a:custGeom>
              <a:avLst/>
              <a:gdLst/>
              <a:ahLst/>
              <a:cxnLst/>
              <a:rect l="l" t="t" r="r" b="b"/>
              <a:pathLst>
                <a:path w="18097500" h="1085850">
                  <a:moveTo>
                    <a:pt x="0" y="0"/>
                  </a:moveTo>
                  <a:lnTo>
                    <a:pt x="18097500" y="0"/>
                  </a:lnTo>
                  <a:lnTo>
                    <a:pt x="18097500" y="1085850"/>
                  </a:lnTo>
                  <a:lnTo>
                    <a:pt x="0" y="10858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b="-1754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07933" y="3103807"/>
            <a:ext cx="17072134" cy="1398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55"/>
              </a:lnSpc>
            </a:pPr>
            <a:r>
              <a:rPr lang="en-US" sz="4275" b="1" dirty="0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Health, Wellbeing &amp; Sustainable Development</a:t>
            </a:r>
          </a:p>
          <a:p>
            <a:pPr algn="ctr">
              <a:lnSpc>
                <a:spcPts val="6155"/>
              </a:lnSpc>
            </a:pPr>
            <a:r>
              <a:rPr lang="en-US" sz="4275" b="1" dirty="0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 in Modern Healthcare Delivery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14625" y="4663821"/>
            <a:ext cx="12858750" cy="895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5"/>
              </a:lnSpc>
            </a:pPr>
            <a:r>
              <a:rPr lang="en-US" sz="2025" b="1" dirty="0">
                <a:solidFill>
                  <a:schemeClr val="bg1">
                    <a:lumMod val="50000"/>
                  </a:schemeClr>
                </a:solidFill>
                <a:latin typeface="Inter Medium"/>
                <a:ea typeface="Inter Medium"/>
                <a:cs typeface="Inter Medium"/>
                <a:sym typeface="Inter Medium"/>
              </a:rPr>
              <a:t>A Critical Examination of the Integration of Holistic Welfare and Ecological Sustainability Frameworks across the Modern Health &amp; Social Care Sector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142999" y="6206410"/>
            <a:ext cx="4381348" cy="5642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160"/>
              </a:lnSpc>
            </a:pPr>
            <a:r>
              <a:rPr lang="en-US" sz="2000" dirty="0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Name: Neneh Bangura</a:t>
            </a:r>
          </a:p>
          <a:p>
            <a:pPr>
              <a:lnSpc>
                <a:spcPts val="2160"/>
              </a:lnSpc>
            </a:pPr>
            <a:r>
              <a:rPr lang="en-US" sz="2000" dirty="0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2000" dirty="0" err="1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Studet</a:t>
            </a:r>
            <a:r>
              <a:rPr lang="en-US" sz="2000" dirty="0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: ID 2130272                           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42999" y="6894242"/>
            <a:ext cx="4381576" cy="2668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160"/>
              </a:lnSpc>
            </a:pPr>
            <a:r>
              <a:rPr lang="en-US" sz="1800" b="1" dirty="0">
                <a:solidFill>
                  <a:schemeClr val="bg1">
                    <a:lumMod val="50000"/>
                  </a:schemeClr>
                </a:solidFill>
                <a:latin typeface="Inter Bold"/>
                <a:ea typeface="Inter Bold"/>
                <a:cs typeface="Inter Bold"/>
                <a:sym typeface="Inter Bold"/>
              </a:rPr>
              <a:t>Module:</a:t>
            </a:r>
            <a:r>
              <a:rPr lang="en-US" sz="1800" dirty="0">
                <a:solidFill>
                  <a:schemeClr val="bg1">
                    <a:lumMod val="50000"/>
                  </a:schemeClr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1800" dirty="0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BMHP6030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32113" y="7402517"/>
            <a:ext cx="5221514" cy="2821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160"/>
              </a:lnSpc>
            </a:pPr>
            <a:r>
              <a:rPr lang="en-US" sz="1800" b="1" dirty="0">
                <a:solidFill>
                  <a:schemeClr val="bg1">
                    <a:lumMod val="50000"/>
                  </a:schemeClr>
                </a:solidFill>
                <a:latin typeface="Inter Bold"/>
                <a:ea typeface="Inter Bold"/>
                <a:cs typeface="Inter Bold"/>
                <a:sym typeface="Inter Bold"/>
              </a:rPr>
              <a:t>Lecturer </a:t>
            </a:r>
            <a:r>
              <a:rPr lang="en-US" sz="1800" dirty="0">
                <a:solidFill>
                  <a:schemeClr val="bg1">
                    <a:lumMod val="50000"/>
                  </a:schemeClr>
                </a:solidFill>
                <a:latin typeface="Inter"/>
                <a:ea typeface="Inter"/>
                <a:cs typeface="Inter"/>
                <a:sym typeface="Inter"/>
              </a:rPr>
              <a:t>:</a:t>
            </a:r>
            <a:r>
              <a:rPr lang="en-US" sz="1800" dirty="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2000" dirty="0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Dr. </a:t>
            </a:r>
            <a:r>
              <a:rPr lang="en-US" sz="2000" dirty="0" err="1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Itse</a:t>
            </a:r>
            <a:r>
              <a:rPr lang="en-US" sz="2000" dirty="0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Olaoye</a:t>
            </a:r>
          </a:p>
        </p:txBody>
      </p:sp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10" name="Slide Zoom 9">
                <a:extLst>
                  <a:ext uri="{FF2B5EF4-FFF2-40B4-BE49-F238E27FC236}">
                    <a16:creationId xmlns:a16="http://schemas.microsoft.com/office/drawing/2014/main" id="{6A598B62-C64B-C905-3E0C-C0EA8183290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464725226"/>
                  </p:ext>
                </p:extLst>
              </p:nvPr>
            </p:nvGraphicFramePr>
            <p:xfrm>
              <a:off x="-5497551" y="3868782"/>
              <a:ext cx="4572000" cy="2571750"/>
            </p:xfrm>
            <a:graphic>
              <a:graphicData uri="http://schemas.microsoft.com/office/powerpoint/2016/slidezoom">
                <pslz:sldZm>
                  <pslz:sldZmObj sldId="256" cId="0">
                    <pslz:zmPr id="{6DFE76F0-6AB6-4DD0-979F-F99490C7FB39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4572000" cy="257175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10" name="Slide Zoom 9">
                <a:hlinkClick r:id="rId5" action="ppaction://hlinksldjump"/>
                <a:extLst>
                  <a:ext uri="{FF2B5EF4-FFF2-40B4-BE49-F238E27FC236}">
                    <a16:creationId xmlns:a16="http://schemas.microsoft.com/office/drawing/2014/main" id="{6A598B62-C64B-C905-3E0C-C0EA8183290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-5497551" y="3868782"/>
                <a:ext cx="4572000" cy="257175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8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14413" y="1671638"/>
            <a:ext cx="9023142" cy="4012406"/>
            <a:chOff x="0" y="0"/>
            <a:chExt cx="12030856" cy="5349875"/>
          </a:xfrm>
        </p:grpSpPr>
        <p:sp>
          <p:nvSpPr>
            <p:cNvPr id="3" name="Freeform 3" descr="image.png"/>
            <p:cNvSpPr/>
            <p:nvPr/>
          </p:nvSpPr>
          <p:spPr>
            <a:xfrm>
              <a:off x="0" y="0"/>
              <a:ext cx="12030856" cy="5349875"/>
            </a:xfrm>
            <a:custGeom>
              <a:avLst/>
              <a:gdLst/>
              <a:ahLst/>
              <a:cxnLst/>
              <a:rect l="l" t="t" r="r" b="b"/>
              <a:pathLst>
                <a:path w="12030856" h="5349875">
                  <a:moveTo>
                    <a:pt x="0" y="0"/>
                  </a:moveTo>
                  <a:lnTo>
                    <a:pt x="12030856" y="0"/>
                  </a:lnTo>
                  <a:lnTo>
                    <a:pt x="12030856" y="5349875"/>
                  </a:lnTo>
                  <a:lnTo>
                    <a:pt x="0" y="53498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4786" b="-479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014413" y="5855494"/>
            <a:ext cx="9023142" cy="3821906"/>
            <a:chOff x="0" y="0"/>
            <a:chExt cx="12030856" cy="5095875"/>
          </a:xfrm>
        </p:grpSpPr>
        <p:sp>
          <p:nvSpPr>
            <p:cNvPr id="5" name="Freeform 5" descr="image.png"/>
            <p:cNvSpPr/>
            <p:nvPr/>
          </p:nvSpPr>
          <p:spPr>
            <a:xfrm>
              <a:off x="0" y="0"/>
              <a:ext cx="12030856" cy="5095875"/>
            </a:xfrm>
            <a:custGeom>
              <a:avLst/>
              <a:gdLst/>
              <a:ahLst/>
              <a:cxnLst/>
              <a:rect l="l" t="t" r="r" b="b"/>
              <a:pathLst>
                <a:path w="12030856" h="5095875">
                  <a:moveTo>
                    <a:pt x="0" y="0"/>
                  </a:moveTo>
                  <a:lnTo>
                    <a:pt x="12030856" y="0"/>
                  </a:lnTo>
                  <a:lnTo>
                    <a:pt x="12030856" y="5095875"/>
                  </a:lnTo>
                  <a:lnTo>
                    <a:pt x="0" y="50958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7517" b="-752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14412" y="800100"/>
            <a:ext cx="71438" cy="514350"/>
            <a:chOff x="0" y="0"/>
            <a:chExt cx="95250" cy="685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95250" cy="685800"/>
            </a:xfrm>
            <a:custGeom>
              <a:avLst/>
              <a:gdLst/>
              <a:ahLst/>
              <a:cxnLst/>
              <a:rect l="l" t="t" r="r" b="b"/>
              <a:pathLst>
                <a:path w="95250" h="685800">
                  <a:moveTo>
                    <a:pt x="0" y="0"/>
                  </a:moveTo>
                  <a:lnTo>
                    <a:pt x="95250" y="0"/>
                  </a:lnTo>
                  <a:lnTo>
                    <a:pt x="95250" y="685800"/>
                  </a:lnTo>
                  <a:lnTo>
                    <a:pt x="0" y="685800"/>
                  </a:lnTo>
                  <a:close/>
                </a:path>
              </a:pathLst>
            </a:custGeom>
            <a:solidFill>
              <a:srgbClr val="0F766E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23916" y="2500312"/>
            <a:ext cx="8004135" cy="28575"/>
            <a:chOff x="0" y="0"/>
            <a:chExt cx="10672180" cy="381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0672180" cy="38100"/>
            </a:xfrm>
            <a:custGeom>
              <a:avLst/>
              <a:gdLst/>
              <a:ahLst/>
              <a:cxnLst/>
              <a:rect l="l" t="t" r="r" b="b"/>
              <a:pathLst>
                <a:path w="10672180" h="38100">
                  <a:moveTo>
                    <a:pt x="0" y="0"/>
                  </a:moveTo>
                  <a:lnTo>
                    <a:pt x="10672180" y="0"/>
                  </a:lnTo>
                  <a:lnTo>
                    <a:pt x="10672180" y="38100"/>
                  </a:lnTo>
                  <a:lnTo>
                    <a:pt x="0" y="38100"/>
                  </a:lnTo>
                  <a:close/>
                </a:path>
              </a:pathLst>
            </a:custGeom>
            <a:solidFill>
              <a:srgbClr val="0F766E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523916" y="6684169"/>
            <a:ext cx="8004135" cy="28575"/>
            <a:chOff x="0" y="0"/>
            <a:chExt cx="10672180" cy="381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0672180" cy="38100"/>
            </a:xfrm>
            <a:custGeom>
              <a:avLst/>
              <a:gdLst/>
              <a:ahLst/>
              <a:cxnLst/>
              <a:rect l="l" t="t" r="r" b="b"/>
              <a:pathLst>
                <a:path w="10672180" h="38100">
                  <a:moveTo>
                    <a:pt x="0" y="0"/>
                  </a:moveTo>
                  <a:lnTo>
                    <a:pt x="10672180" y="0"/>
                  </a:lnTo>
                  <a:lnTo>
                    <a:pt x="10672180" y="38100"/>
                  </a:lnTo>
                  <a:lnTo>
                    <a:pt x="0" y="38100"/>
                  </a:lnTo>
                  <a:close/>
                </a:path>
              </a:pathLst>
            </a:custGeom>
            <a:solidFill>
              <a:srgbClr val="0F766E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Freeform 12"/>
          <p:cNvSpPr/>
          <p:nvPr/>
        </p:nvSpPr>
        <p:spPr>
          <a:xfrm>
            <a:off x="10439086" y="1671638"/>
            <a:ext cx="7067192" cy="7215188"/>
          </a:xfrm>
          <a:custGeom>
            <a:avLst/>
            <a:gdLst/>
            <a:ahLst/>
            <a:cxnLst/>
            <a:rect l="l" t="t" r="r" b="b"/>
            <a:pathLst>
              <a:path w="7067192" h="7215188">
                <a:moveTo>
                  <a:pt x="0" y="0"/>
                </a:moveTo>
                <a:lnTo>
                  <a:pt x="7067192" y="0"/>
                </a:lnTo>
                <a:lnTo>
                  <a:pt x="7067192" y="7215187"/>
                </a:lnTo>
                <a:lnTo>
                  <a:pt x="0" y="721518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5322" t="-3162" r="-3991" b="-390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228725" y="733425"/>
            <a:ext cx="16847106" cy="581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60"/>
              </a:lnSpc>
            </a:pPr>
            <a:r>
              <a:rPr lang="en-US" sz="3375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Defining The Core Paradigms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523916" y="1985962"/>
            <a:ext cx="4553039" cy="430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27"/>
              </a:lnSpc>
            </a:pPr>
            <a:r>
              <a:rPr lang="en-US" sz="2449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Holistic Health &amp; Wellbeing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23916" y="2595563"/>
            <a:ext cx="8004135" cy="16756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96"/>
              </a:lnSpc>
            </a:pPr>
            <a:r>
              <a:rPr lang="en-US" sz="1887" b="1">
                <a:solidFill>
                  <a:srgbClr val="1F2D2F"/>
                </a:solidFill>
                <a:latin typeface="Inter Bold"/>
                <a:ea typeface="Inter Bold"/>
                <a:cs typeface="Inter Bold"/>
                <a:sym typeface="Inter Bold"/>
              </a:rPr>
              <a:t>Physical, Mental, and Social Health:</a:t>
            </a:r>
            <a:r>
              <a:rPr lang="en-US" sz="1887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Defined by the World Health Organization (WHO) as complete physical, emotional, and social resilience, rather than merely the absence of infirmity or organic disease (World Health Organization, 2018).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23916" y="4246518"/>
            <a:ext cx="8004135" cy="12470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96"/>
              </a:lnSpc>
            </a:pPr>
            <a:r>
              <a:rPr lang="en-US" sz="1887" b="1">
                <a:solidFill>
                  <a:srgbClr val="1F2D2F"/>
                </a:solidFill>
                <a:latin typeface="Inter Bold"/>
                <a:ea typeface="Inter Bold"/>
                <a:cs typeface="Inter Bold"/>
                <a:sym typeface="Inter Bold"/>
              </a:rPr>
              <a:t>Multi-Dimensional Wellbeing:</a:t>
            </a:r>
            <a:r>
              <a:rPr lang="en-US" sz="1887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Incorporates personal happiness, environmental safety, psychological self-acceptance, and deep social integration across local neighborhoods.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23916" y="6169819"/>
            <a:ext cx="8404342" cy="430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27"/>
              </a:lnSpc>
            </a:pPr>
            <a:r>
              <a:rPr lang="en-US" sz="2449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Sustainable Development &amp; Synthesis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23916" y="6779419"/>
            <a:ext cx="8004135" cy="12470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96"/>
              </a:lnSpc>
            </a:pPr>
            <a:r>
              <a:rPr lang="en-US" sz="1887" b="1">
                <a:solidFill>
                  <a:srgbClr val="1F2D2F"/>
                </a:solidFill>
                <a:latin typeface="Inter Bold"/>
                <a:ea typeface="Inter Bold"/>
                <a:cs typeface="Inter Bold"/>
                <a:sym typeface="Inter Bold"/>
              </a:rPr>
              <a:t>The Sustainable Principle:</a:t>
            </a:r>
            <a:r>
              <a:rPr lang="en-US" sz="1887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Safeguarding the resource security and living standards of the present generation without compromising the ecological capabilities of future generations.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23916" y="8093120"/>
            <a:ext cx="8004135" cy="12470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96"/>
              </a:lnSpc>
            </a:pPr>
            <a:r>
              <a:rPr lang="en-US" sz="1887" b="1">
                <a:solidFill>
                  <a:srgbClr val="1F2D2F"/>
                </a:solidFill>
                <a:latin typeface="Inter Bold"/>
                <a:ea typeface="Inter Bold"/>
                <a:cs typeface="Inter Bold"/>
                <a:sym typeface="Inter Bold"/>
              </a:rPr>
              <a:t>Intersectional Connection:</a:t>
            </a:r>
            <a:r>
              <a:rPr lang="en-US" sz="1887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Human health is intrinsically dependent on sustainable development. A degraded environment directly undermines physical and clinical safety (Kruk et al., 2018).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8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50131" y="3013451"/>
            <a:ext cx="3785225" cy="4232194"/>
            <a:chOff x="0" y="0"/>
            <a:chExt cx="4425756" cy="4948360"/>
          </a:xfrm>
        </p:grpSpPr>
        <p:sp>
          <p:nvSpPr>
            <p:cNvPr id="3" name="Freeform 3" descr="image.png"/>
            <p:cNvSpPr/>
            <p:nvPr/>
          </p:nvSpPr>
          <p:spPr>
            <a:xfrm>
              <a:off x="0" y="0"/>
              <a:ext cx="4425701" cy="4948411"/>
            </a:xfrm>
            <a:custGeom>
              <a:avLst/>
              <a:gdLst/>
              <a:ahLst/>
              <a:cxnLst/>
              <a:rect l="l" t="t" r="r" b="b"/>
              <a:pathLst>
                <a:path w="4425701" h="4948411">
                  <a:moveTo>
                    <a:pt x="0" y="0"/>
                  </a:moveTo>
                  <a:lnTo>
                    <a:pt x="4425701" y="0"/>
                  </a:lnTo>
                  <a:lnTo>
                    <a:pt x="4425701" y="4948411"/>
                  </a:lnTo>
                  <a:lnTo>
                    <a:pt x="0" y="494841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20799" t="-1" r="-2136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191446" y="3013451"/>
            <a:ext cx="3785225" cy="4232194"/>
            <a:chOff x="0" y="0"/>
            <a:chExt cx="4425756" cy="4948360"/>
          </a:xfrm>
        </p:grpSpPr>
        <p:sp>
          <p:nvSpPr>
            <p:cNvPr id="5" name="Freeform 5" descr="image.png"/>
            <p:cNvSpPr/>
            <p:nvPr/>
          </p:nvSpPr>
          <p:spPr>
            <a:xfrm>
              <a:off x="0" y="0"/>
              <a:ext cx="4425701" cy="4948411"/>
            </a:xfrm>
            <a:custGeom>
              <a:avLst/>
              <a:gdLst/>
              <a:ahLst/>
              <a:cxnLst/>
              <a:rect l="l" t="t" r="r" b="b"/>
              <a:pathLst>
                <a:path w="4425701" h="4948411">
                  <a:moveTo>
                    <a:pt x="0" y="0"/>
                  </a:moveTo>
                  <a:lnTo>
                    <a:pt x="4425701" y="0"/>
                  </a:lnTo>
                  <a:lnTo>
                    <a:pt x="4425701" y="4948411"/>
                  </a:lnTo>
                  <a:lnTo>
                    <a:pt x="0" y="494841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20799" t="-1" r="-2136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332760" y="3013451"/>
            <a:ext cx="3785225" cy="4232194"/>
            <a:chOff x="0" y="0"/>
            <a:chExt cx="4425756" cy="4948360"/>
          </a:xfrm>
        </p:grpSpPr>
        <p:sp>
          <p:nvSpPr>
            <p:cNvPr id="7" name="Freeform 7" descr="image.png"/>
            <p:cNvSpPr/>
            <p:nvPr/>
          </p:nvSpPr>
          <p:spPr>
            <a:xfrm>
              <a:off x="0" y="0"/>
              <a:ext cx="4425701" cy="4948411"/>
            </a:xfrm>
            <a:custGeom>
              <a:avLst/>
              <a:gdLst/>
              <a:ahLst/>
              <a:cxnLst/>
              <a:rect l="l" t="t" r="r" b="b"/>
              <a:pathLst>
                <a:path w="4425701" h="4948411">
                  <a:moveTo>
                    <a:pt x="0" y="0"/>
                  </a:moveTo>
                  <a:lnTo>
                    <a:pt x="4425701" y="0"/>
                  </a:lnTo>
                  <a:lnTo>
                    <a:pt x="4425701" y="4948411"/>
                  </a:lnTo>
                  <a:lnTo>
                    <a:pt x="0" y="494841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20799" t="-1" r="-2136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3474075" y="3013451"/>
            <a:ext cx="3785225" cy="4232194"/>
            <a:chOff x="0" y="0"/>
            <a:chExt cx="4425756" cy="4948360"/>
          </a:xfrm>
        </p:grpSpPr>
        <p:sp>
          <p:nvSpPr>
            <p:cNvPr id="9" name="Freeform 9" descr="image.png"/>
            <p:cNvSpPr/>
            <p:nvPr/>
          </p:nvSpPr>
          <p:spPr>
            <a:xfrm>
              <a:off x="0" y="0"/>
              <a:ext cx="4425701" cy="4948411"/>
            </a:xfrm>
            <a:custGeom>
              <a:avLst/>
              <a:gdLst/>
              <a:ahLst/>
              <a:cxnLst/>
              <a:rect l="l" t="t" r="r" b="b"/>
              <a:pathLst>
                <a:path w="4425701" h="4948411">
                  <a:moveTo>
                    <a:pt x="0" y="0"/>
                  </a:moveTo>
                  <a:lnTo>
                    <a:pt x="4425701" y="0"/>
                  </a:lnTo>
                  <a:lnTo>
                    <a:pt x="4425701" y="4948411"/>
                  </a:lnTo>
                  <a:lnTo>
                    <a:pt x="0" y="494841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20799" t="-1" r="-2136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228725" y="733425"/>
            <a:ext cx="16847106" cy="581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60"/>
              </a:lnSpc>
            </a:pPr>
            <a:r>
              <a:rPr lang="en-US" sz="3375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Presentation Road Map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1014412" y="800100"/>
            <a:ext cx="71438" cy="514350"/>
            <a:chOff x="0" y="0"/>
            <a:chExt cx="95250" cy="685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95250" cy="685800"/>
            </a:xfrm>
            <a:custGeom>
              <a:avLst/>
              <a:gdLst/>
              <a:ahLst/>
              <a:cxnLst/>
              <a:rect l="l" t="t" r="r" b="b"/>
              <a:pathLst>
                <a:path w="95250" h="685800">
                  <a:moveTo>
                    <a:pt x="0" y="0"/>
                  </a:moveTo>
                  <a:lnTo>
                    <a:pt x="95250" y="0"/>
                  </a:lnTo>
                  <a:lnTo>
                    <a:pt x="95250" y="685800"/>
                  </a:lnTo>
                  <a:lnTo>
                    <a:pt x="0" y="685800"/>
                  </a:lnTo>
                  <a:close/>
                </a:path>
              </a:pathLst>
            </a:custGeom>
            <a:solidFill>
              <a:srgbClr val="0F766E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1420464" y="4210856"/>
            <a:ext cx="2183537" cy="9301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57"/>
              </a:lnSpc>
            </a:pPr>
            <a:r>
              <a:rPr lang="en-US" sz="2609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Conceptual Base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20464" y="5029200"/>
            <a:ext cx="3044560" cy="22133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35"/>
              </a:lnSpc>
            </a:pPr>
            <a:r>
              <a:rPr lang="en-US" sz="2031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Defining health, wellbeing, and sustainable development beyond classical models of medicine.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561778" y="4210856"/>
            <a:ext cx="2721944" cy="9301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57"/>
              </a:lnSpc>
            </a:pPr>
            <a:r>
              <a:rPr lang="en-US" sz="2609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Governance &amp; policy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561778" y="5029200"/>
            <a:ext cx="3044560" cy="17656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35"/>
              </a:lnSpc>
            </a:pPr>
            <a:r>
              <a:rPr lang="en-US" sz="2031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Assessing local/global initiatives (WHO SDGs, NHS policies, and Welsh statutory directives).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703093" y="4210856"/>
            <a:ext cx="2557431" cy="9301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57"/>
              </a:lnSpc>
            </a:pPr>
            <a:r>
              <a:rPr lang="en-US" sz="2609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Theoretical Models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703093" y="5029200"/>
            <a:ext cx="3044560" cy="22133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35"/>
              </a:lnSpc>
            </a:pPr>
            <a:r>
              <a:rPr lang="en-US" sz="2031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Critically contrasting reductionist biomedical systems with the biopsychosocial framework.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3844407" y="4210856"/>
            <a:ext cx="2168582" cy="9301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57"/>
              </a:lnSpc>
            </a:pPr>
            <a:r>
              <a:rPr lang="en-US" sz="2609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Service Delivery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3844407" y="5029200"/>
            <a:ext cx="3044560" cy="17656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35"/>
              </a:lnSpc>
            </a:pPr>
            <a:r>
              <a:rPr lang="en-US" sz="2031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Exploring practical health applications: telehealth, social prescribing, and equity in public health.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1420464" y="3437067"/>
            <a:ext cx="455794" cy="521374"/>
            <a:chOff x="0" y="0"/>
            <a:chExt cx="532923" cy="609600"/>
          </a:xfrm>
        </p:grpSpPr>
        <p:sp>
          <p:nvSpPr>
            <p:cNvPr id="22" name="Freeform 22" descr="image.png"/>
            <p:cNvSpPr/>
            <p:nvPr/>
          </p:nvSpPr>
          <p:spPr>
            <a:xfrm>
              <a:off x="0" y="0"/>
              <a:ext cx="532923" cy="609600"/>
            </a:xfrm>
            <a:custGeom>
              <a:avLst/>
              <a:gdLst/>
              <a:ahLst/>
              <a:cxnLst/>
              <a:rect l="l" t="t" r="r" b="b"/>
              <a:pathLst>
                <a:path w="532923" h="609600">
                  <a:moveTo>
                    <a:pt x="0" y="0"/>
                  </a:moveTo>
                  <a:lnTo>
                    <a:pt x="532923" y="0"/>
                  </a:lnTo>
                  <a:lnTo>
                    <a:pt x="532923" y="609600"/>
                  </a:lnTo>
                  <a:lnTo>
                    <a:pt x="0" y="6096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7194" r="-719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561778" y="3437067"/>
            <a:ext cx="569742" cy="521374"/>
            <a:chOff x="0" y="0"/>
            <a:chExt cx="666153" cy="609600"/>
          </a:xfrm>
        </p:grpSpPr>
        <p:sp>
          <p:nvSpPr>
            <p:cNvPr id="24" name="Freeform 24" descr="image.png"/>
            <p:cNvSpPr/>
            <p:nvPr/>
          </p:nvSpPr>
          <p:spPr>
            <a:xfrm>
              <a:off x="0" y="0"/>
              <a:ext cx="666153" cy="609600"/>
            </a:xfrm>
            <a:custGeom>
              <a:avLst/>
              <a:gdLst/>
              <a:ahLst/>
              <a:cxnLst/>
              <a:rect l="l" t="t" r="r" b="b"/>
              <a:pathLst>
                <a:path w="666153" h="609600">
                  <a:moveTo>
                    <a:pt x="0" y="0"/>
                  </a:moveTo>
                  <a:lnTo>
                    <a:pt x="666153" y="0"/>
                  </a:lnTo>
                  <a:lnTo>
                    <a:pt x="666153" y="609600"/>
                  </a:lnTo>
                  <a:lnTo>
                    <a:pt x="0" y="6096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7194" r="-1005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9703093" y="3437067"/>
            <a:ext cx="455794" cy="521374"/>
            <a:chOff x="0" y="0"/>
            <a:chExt cx="532923" cy="609600"/>
          </a:xfrm>
        </p:grpSpPr>
        <p:sp>
          <p:nvSpPr>
            <p:cNvPr id="26" name="Freeform 26" descr="image.png"/>
            <p:cNvSpPr/>
            <p:nvPr/>
          </p:nvSpPr>
          <p:spPr>
            <a:xfrm>
              <a:off x="0" y="0"/>
              <a:ext cx="532923" cy="609600"/>
            </a:xfrm>
            <a:custGeom>
              <a:avLst/>
              <a:gdLst/>
              <a:ahLst/>
              <a:cxnLst/>
              <a:rect l="l" t="t" r="r" b="b"/>
              <a:pathLst>
                <a:path w="532923" h="609600">
                  <a:moveTo>
                    <a:pt x="0" y="0"/>
                  </a:moveTo>
                  <a:lnTo>
                    <a:pt x="532923" y="0"/>
                  </a:lnTo>
                  <a:lnTo>
                    <a:pt x="532923" y="609600"/>
                  </a:lnTo>
                  <a:lnTo>
                    <a:pt x="0" y="6096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l="-7194" r="-1076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3844407" y="3437067"/>
            <a:ext cx="512768" cy="521374"/>
            <a:chOff x="0" y="0"/>
            <a:chExt cx="599538" cy="609600"/>
          </a:xfrm>
        </p:grpSpPr>
        <p:sp>
          <p:nvSpPr>
            <p:cNvPr id="28" name="Freeform 28" descr="image.png"/>
            <p:cNvSpPr/>
            <p:nvPr/>
          </p:nvSpPr>
          <p:spPr>
            <a:xfrm>
              <a:off x="0" y="0"/>
              <a:ext cx="599538" cy="609600"/>
            </a:xfrm>
            <a:custGeom>
              <a:avLst/>
              <a:gdLst/>
              <a:ahLst/>
              <a:cxnLst/>
              <a:rect l="l" t="t" r="r" b="b"/>
              <a:pathLst>
                <a:path w="599538" h="609600">
                  <a:moveTo>
                    <a:pt x="0" y="0"/>
                  </a:moveTo>
                  <a:lnTo>
                    <a:pt x="599538" y="0"/>
                  </a:lnTo>
                  <a:lnTo>
                    <a:pt x="599538" y="609600"/>
                  </a:lnTo>
                  <a:lnTo>
                    <a:pt x="0" y="6096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l="-7194" r="-1037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8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716489" y="1671638"/>
            <a:ext cx="8557098" cy="5143500"/>
            <a:chOff x="0" y="0"/>
            <a:chExt cx="11409464" cy="6858000"/>
          </a:xfrm>
        </p:grpSpPr>
        <p:sp>
          <p:nvSpPr>
            <p:cNvPr id="3" name="Freeform 3" descr="image.png"/>
            <p:cNvSpPr/>
            <p:nvPr/>
          </p:nvSpPr>
          <p:spPr>
            <a:xfrm>
              <a:off x="0" y="0"/>
              <a:ext cx="11409426" cy="6858000"/>
            </a:xfrm>
            <a:custGeom>
              <a:avLst/>
              <a:gdLst/>
              <a:ahLst/>
              <a:cxnLst/>
              <a:rect l="l" t="t" r="r" b="b"/>
              <a:pathLst>
                <a:path w="11409426" h="6858000">
                  <a:moveTo>
                    <a:pt x="0" y="0"/>
                  </a:moveTo>
                  <a:lnTo>
                    <a:pt x="11409426" y="0"/>
                  </a:lnTo>
                  <a:lnTo>
                    <a:pt x="11409426" y="6858000"/>
                  </a:lnTo>
                  <a:lnTo>
                    <a:pt x="0" y="6858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r="-18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228725" y="733425"/>
            <a:ext cx="16847106" cy="581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60"/>
              </a:lnSpc>
            </a:pPr>
            <a:r>
              <a:rPr lang="en-US" sz="3375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Global Governance Frameworks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014412" y="800100"/>
            <a:ext cx="71438" cy="514350"/>
            <a:chOff x="0" y="0"/>
            <a:chExt cx="95250" cy="685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95250" cy="685800"/>
            </a:xfrm>
            <a:custGeom>
              <a:avLst/>
              <a:gdLst/>
              <a:ahLst/>
              <a:cxnLst/>
              <a:rect l="l" t="t" r="r" b="b"/>
              <a:pathLst>
                <a:path w="95250" h="685800">
                  <a:moveTo>
                    <a:pt x="0" y="0"/>
                  </a:moveTo>
                  <a:lnTo>
                    <a:pt x="95250" y="0"/>
                  </a:lnTo>
                  <a:lnTo>
                    <a:pt x="95250" y="685800"/>
                  </a:lnTo>
                  <a:lnTo>
                    <a:pt x="0" y="685800"/>
                  </a:lnTo>
                  <a:close/>
                </a:path>
              </a:pathLst>
            </a:custGeom>
            <a:solidFill>
              <a:srgbClr val="0F766E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0991498" y="2370156"/>
            <a:ext cx="6267802" cy="5114925"/>
            <a:chOff x="0" y="0"/>
            <a:chExt cx="8357069" cy="6819900"/>
          </a:xfrm>
        </p:grpSpPr>
        <p:sp>
          <p:nvSpPr>
            <p:cNvPr id="8" name="Freeform 8" descr="image.png"/>
            <p:cNvSpPr/>
            <p:nvPr/>
          </p:nvSpPr>
          <p:spPr>
            <a:xfrm>
              <a:off x="0" y="0"/>
              <a:ext cx="8357041" cy="6819900"/>
            </a:xfrm>
            <a:custGeom>
              <a:avLst/>
              <a:gdLst/>
              <a:ahLst/>
              <a:cxnLst/>
              <a:rect l="l" t="t" r="r" b="b"/>
              <a:pathLst>
                <a:path w="8357041" h="6819900">
                  <a:moveTo>
                    <a:pt x="0" y="0"/>
                  </a:moveTo>
                  <a:lnTo>
                    <a:pt x="8357041" y="0"/>
                  </a:lnTo>
                  <a:lnTo>
                    <a:pt x="8357041" y="6819900"/>
                  </a:lnTo>
                  <a:lnTo>
                    <a:pt x="0" y="68199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18034" r="-18034" b="-4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714099" y="2114550"/>
            <a:ext cx="9277399" cy="15626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48"/>
              </a:lnSpc>
            </a:pPr>
            <a:r>
              <a:rPr lang="en-US" sz="2361">
                <a:solidFill>
                  <a:srgbClr val="0F343A"/>
                </a:solidFill>
                <a:latin typeface="Inter"/>
                <a:ea typeface="Inter"/>
                <a:cs typeface="Inter"/>
                <a:sym typeface="Inter"/>
              </a:rPr>
              <a:t>UN 2030 Agenda Collaboration:</a:t>
            </a:r>
            <a:r>
              <a:rPr lang="en-US" sz="2361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Unites nations to recognize that global environmental health and human clinical health cannot be isolated from one another (Hameed et al., 2024).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714099" y="3783801"/>
            <a:ext cx="9277399" cy="1492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48"/>
              </a:lnSpc>
            </a:pPr>
            <a:r>
              <a:rPr lang="en-US" sz="2361">
                <a:solidFill>
                  <a:srgbClr val="0F343A"/>
                </a:solidFill>
                <a:latin typeface="Inter"/>
                <a:ea typeface="Inter"/>
                <a:cs typeface="Inter"/>
                <a:sym typeface="Inter"/>
              </a:rPr>
              <a:t>UN SDG Target 3 focus:</a:t>
            </a:r>
            <a:r>
              <a:rPr lang="en-US" sz="2361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Promotes worldwide Universal Health Coverage (UHC), fights chronic epidemics, and addresses systemic mental health burdens.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14099" y="5453053"/>
            <a:ext cx="9277399" cy="15626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48"/>
              </a:lnSpc>
            </a:pPr>
            <a:r>
              <a:rPr lang="en-US" sz="2361">
                <a:solidFill>
                  <a:srgbClr val="0F343A"/>
                </a:solidFill>
                <a:latin typeface="Inter"/>
                <a:ea typeface="Inter"/>
                <a:cs typeface="Inter"/>
                <a:sym typeface="Inter"/>
              </a:rPr>
              <a:t>Environmental Symbiosis:</a:t>
            </a:r>
            <a:r>
              <a:rPr lang="en-US" sz="2361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Connects SDG 11 (Sustainable Cities) and SDG 13 (Climate Action) directly with human cardiorespiratory wellness ((Ghebreyesus et al., 2018).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714099" y="7122304"/>
            <a:ext cx="9277399" cy="1492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48"/>
              </a:lnSpc>
            </a:pPr>
            <a:r>
              <a:rPr lang="en-US" sz="2361">
                <a:solidFill>
                  <a:srgbClr val="0F343A"/>
                </a:solidFill>
                <a:latin typeface="Inter"/>
                <a:ea typeface="Inter"/>
                <a:cs typeface="Inter"/>
                <a:sym typeface="Inter"/>
              </a:rPr>
              <a:t>WHO Health in All Policies (HiAP):</a:t>
            </a:r>
            <a:r>
              <a:rPr lang="en-US" sz="2361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Mandates that major public decisions in food, transport, and building sectors evaluate overall health outcomes.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1014412" y="2287412"/>
            <a:ext cx="359839" cy="379830"/>
            <a:chOff x="0" y="0"/>
            <a:chExt cx="342900" cy="361950"/>
          </a:xfrm>
        </p:grpSpPr>
        <p:sp>
          <p:nvSpPr>
            <p:cNvPr id="14" name="Freeform 14" descr="image.png"/>
            <p:cNvSpPr/>
            <p:nvPr/>
          </p:nvSpPr>
          <p:spPr>
            <a:xfrm>
              <a:off x="0" y="0"/>
              <a:ext cx="342900" cy="361950"/>
            </a:xfrm>
            <a:custGeom>
              <a:avLst/>
              <a:gdLst/>
              <a:ahLst/>
              <a:cxnLst/>
              <a:rect l="l" t="t" r="r" b="b"/>
              <a:pathLst>
                <a:path w="342900" h="361950">
                  <a:moveTo>
                    <a:pt x="0" y="0"/>
                  </a:moveTo>
                  <a:lnTo>
                    <a:pt x="342900" y="0"/>
                  </a:lnTo>
                  <a:lnTo>
                    <a:pt x="342900" y="361950"/>
                  </a:lnTo>
                  <a:lnTo>
                    <a:pt x="0" y="361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014412" y="3956663"/>
            <a:ext cx="359839" cy="379830"/>
            <a:chOff x="0" y="0"/>
            <a:chExt cx="342900" cy="361950"/>
          </a:xfrm>
        </p:grpSpPr>
        <p:sp>
          <p:nvSpPr>
            <p:cNvPr id="16" name="Freeform 16" descr="image.png"/>
            <p:cNvSpPr/>
            <p:nvPr/>
          </p:nvSpPr>
          <p:spPr>
            <a:xfrm>
              <a:off x="0" y="0"/>
              <a:ext cx="342900" cy="361950"/>
            </a:xfrm>
            <a:custGeom>
              <a:avLst/>
              <a:gdLst/>
              <a:ahLst/>
              <a:cxnLst/>
              <a:rect l="l" t="t" r="r" b="b"/>
              <a:pathLst>
                <a:path w="342900" h="361950">
                  <a:moveTo>
                    <a:pt x="0" y="0"/>
                  </a:moveTo>
                  <a:lnTo>
                    <a:pt x="342900" y="0"/>
                  </a:lnTo>
                  <a:lnTo>
                    <a:pt x="342900" y="361950"/>
                  </a:lnTo>
                  <a:lnTo>
                    <a:pt x="0" y="361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014412" y="5625914"/>
            <a:ext cx="359839" cy="379830"/>
            <a:chOff x="0" y="0"/>
            <a:chExt cx="342900" cy="361950"/>
          </a:xfrm>
        </p:grpSpPr>
        <p:sp>
          <p:nvSpPr>
            <p:cNvPr id="18" name="Freeform 18" descr="image.png"/>
            <p:cNvSpPr/>
            <p:nvPr/>
          </p:nvSpPr>
          <p:spPr>
            <a:xfrm>
              <a:off x="0" y="0"/>
              <a:ext cx="342900" cy="361950"/>
            </a:xfrm>
            <a:custGeom>
              <a:avLst/>
              <a:gdLst/>
              <a:ahLst/>
              <a:cxnLst/>
              <a:rect l="l" t="t" r="r" b="b"/>
              <a:pathLst>
                <a:path w="342900" h="361950">
                  <a:moveTo>
                    <a:pt x="0" y="0"/>
                  </a:moveTo>
                  <a:lnTo>
                    <a:pt x="342900" y="0"/>
                  </a:lnTo>
                  <a:lnTo>
                    <a:pt x="342900" y="361950"/>
                  </a:lnTo>
                  <a:lnTo>
                    <a:pt x="0" y="361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014413" y="7295166"/>
            <a:ext cx="459794" cy="379830"/>
            <a:chOff x="0" y="0"/>
            <a:chExt cx="438150" cy="361950"/>
          </a:xfrm>
        </p:grpSpPr>
        <p:sp>
          <p:nvSpPr>
            <p:cNvPr id="20" name="Freeform 20" descr="image.png"/>
            <p:cNvSpPr/>
            <p:nvPr/>
          </p:nvSpPr>
          <p:spPr>
            <a:xfrm>
              <a:off x="0" y="0"/>
              <a:ext cx="438150" cy="361950"/>
            </a:xfrm>
            <a:custGeom>
              <a:avLst/>
              <a:gdLst/>
              <a:ahLst/>
              <a:cxnLst/>
              <a:rect l="l" t="t" r="r" b="b"/>
              <a:pathLst>
                <a:path w="438150" h="361950">
                  <a:moveTo>
                    <a:pt x="0" y="0"/>
                  </a:moveTo>
                  <a:lnTo>
                    <a:pt x="438150" y="0"/>
                  </a:lnTo>
                  <a:lnTo>
                    <a:pt x="438150" y="361950"/>
                  </a:lnTo>
                  <a:lnTo>
                    <a:pt x="0" y="361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8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228725" y="733425"/>
            <a:ext cx="7423817" cy="5733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60"/>
              </a:lnSpc>
            </a:pPr>
            <a:r>
              <a:rPr lang="en-US" sz="3375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Integration of Welfare Approaches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014412" y="800100"/>
            <a:ext cx="71438" cy="514350"/>
            <a:chOff x="0" y="0"/>
            <a:chExt cx="95250" cy="685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95250" cy="685800"/>
            </a:xfrm>
            <a:custGeom>
              <a:avLst/>
              <a:gdLst/>
              <a:ahLst/>
              <a:cxnLst/>
              <a:rect l="l" t="t" r="r" b="b"/>
              <a:pathLst>
                <a:path w="95250" h="685800">
                  <a:moveTo>
                    <a:pt x="0" y="0"/>
                  </a:moveTo>
                  <a:lnTo>
                    <a:pt x="95250" y="0"/>
                  </a:lnTo>
                  <a:lnTo>
                    <a:pt x="95250" y="685800"/>
                  </a:lnTo>
                  <a:lnTo>
                    <a:pt x="0" y="685800"/>
                  </a:lnTo>
                  <a:close/>
                </a:path>
              </a:pathLst>
            </a:custGeom>
            <a:solidFill>
              <a:srgbClr val="0F766E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14036" y="2314183"/>
            <a:ext cx="15745264" cy="12175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13"/>
              </a:lnSpc>
            </a:pPr>
            <a:r>
              <a:rPr lang="en-US" sz="2786">
                <a:solidFill>
                  <a:srgbClr val="0F343A"/>
                </a:solidFill>
                <a:latin typeface="Inter"/>
                <a:ea typeface="Inter"/>
                <a:cs typeface="Inter"/>
                <a:sym typeface="Inter"/>
              </a:rPr>
              <a:t>The preventative clinical shift:</a:t>
            </a:r>
            <a:r>
              <a:rPr lang="en-US" sz="2786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Transitioning public structures away from costly, reactive hospital interventions toward proactive community wellness pathways.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4036" y="3753110"/>
            <a:ext cx="15745264" cy="12175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13"/>
              </a:lnSpc>
            </a:pPr>
            <a:r>
              <a:rPr lang="en-US" sz="2786">
                <a:solidFill>
                  <a:srgbClr val="0F343A"/>
                </a:solidFill>
                <a:latin typeface="Inter"/>
                <a:ea typeface="Inter"/>
                <a:cs typeface="Inter"/>
                <a:sym typeface="Inter"/>
              </a:rPr>
              <a:t>Socio-Ecological efficiency:</a:t>
            </a:r>
            <a:r>
              <a:rPr lang="en-US" sz="2786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Merging administrative and operational budgets to prevent fragmentation and double-handling of fragile service users (World Health Organization, 2017).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514036" y="5144859"/>
            <a:ext cx="15745264" cy="12175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13"/>
              </a:lnSpc>
            </a:pPr>
            <a:r>
              <a:rPr lang="en-US" sz="2786">
                <a:solidFill>
                  <a:srgbClr val="0F343A"/>
                </a:solidFill>
                <a:latin typeface="Inter"/>
                <a:ea typeface="Inter"/>
                <a:cs typeface="Inter"/>
                <a:sym typeface="Inter"/>
              </a:rPr>
              <a:t>UK Integrated Care Systems (ICS):</a:t>
            </a:r>
            <a:r>
              <a:rPr lang="en-US" sz="2786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Statutory platforms formed under the Health and Care Act 2022 to align primary care, NHS trusts, and third-sector networks.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14036" y="6583786"/>
            <a:ext cx="15745264" cy="12175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13"/>
              </a:lnSpc>
            </a:pPr>
            <a:r>
              <a:rPr lang="en-US" sz="2786">
                <a:solidFill>
                  <a:srgbClr val="0F343A"/>
                </a:solidFill>
                <a:latin typeface="Inter"/>
                <a:ea typeface="Inter"/>
                <a:cs typeface="Inter"/>
                <a:sym typeface="Inter"/>
              </a:rPr>
              <a:t>Unified data and diagnostics:</a:t>
            </a:r>
            <a:r>
              <a:rPr lang="en-US" sz="2786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Connecting housing authorities, mental wellness charities, and clinical professionals into a singular collaborative ecosystem (Lakioti et al., 2025).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1014413" y="2521016"/>
            <a:ext cx="256949" cy="448190"/>
            <a:chOff x="0" y="0"/>
            <a:chExt cx="207507" cy="361950"/>
          </a:xfrm>
        </p:grpSpPr>
        <p:sp>
          <p:nvSpPr>
            <p:cNvPr id="10" name="Freeform 10" descr="image.png"/>
            <p:cNvSpPr/>
            <p:nvPr/>
          </p:nvSpPr>
          <p:spPr>
            <a:xfrm>
              <a:off x="0" y="0"/>
              <a:ext cx="207507" cy="361950"/>
            </a:xfrm>
            <a:custGeom>
              <a:avLst/>
              <a:gdLst/>
              <a:ahLst/>
              <a:cxnLst/>
              <a:rect l="l" t="t" r="r" b="b"/>
              <a:pathLst>
                <a:path w="207507" h="361950">
                  <a:moveTo>
                    <a:pt x="0" y="0"/>
                  </a:moveTo>
                  <a:lnTo>
                    <a:pt x="207507" y="0"/>
                  </a:lnTo>
                  <a:lnTo>
                    <a:pt x="207507" y="361950"/>
                  </a:lnTo>
                  <a:lnTo>
                    <a:pt x="0" y="361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32623" r="-3262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14413" y="3959943"/>
            <a:ext cx="256949" cy="448190"/>
            <a:chOff x="0" y="0"/>
            <a:chExt cx="207507" cy="361950"/>
          </a:xfrm>
        </p:grpSpPr>
        <p:sp>
          <p:nvSpPr>
            <p:cNvPr id="12" name="Freeform 12" descr="image.png"/>
            <p:cNvSpPr/>
            <p:nvPr/>
          </p:nvSpPr>
          <p:spPr>
            <a:xfrm>
              <a:off x="0" y="0"/>
              <a:ext cx="207507" cy="361950"/>
            </a:xfrm>
            <a:custGeom>
              <a:avLst/>
              <a:gdLst/>
              <a:ahLst/>
              <a:cxnLst/>
              <a:rect l="l" t="t" r="r" b="b"/>
              <a:pathLst>
                <a:path w="207507" h="361950">
                  <a:moveTo>
                    <a:pt x="0" y="0"/>
                  </a:moveTo>
                  <a:lnTo>
                    <a:pt x="207507" y="0"/>
                  </a:lnTo>
                  <a:lnTo>
                    <a:pt x="207507" y="361950"/>
                  </a:lnTo>
                  <a:lnTo>
                    <a:pt x="0" y="361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32623" r="-3262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014413" y="5316309"/>
            <a:ext cx="256949" cy="448190"/>
            <a:chOff x="0" y="0"/>
            <a:chExt cx="207507" cy="361950"/>
          </a:xfrm>
        </p:grpSpPr>
        <p:sp>
          <p:nvSpPr>
            <p:cNvPr id="14" name="Freeform 14" descr="image.png"/>
            <p:cNvSpPr/>
            <p:nvPr/>
          </p:nvSpPr>
          <p:spPr>
            <a:xfrm>
              <a:off x="0" y="0"/>
              <a:ext cx="207507" cy="361950"/>
            </a:xfrm>
            <a:custGeom>
              <a:avLst/>
              <a:gdLst/>
              <a:ahLst/>
              <a:cxnLst/>
              <a:rect l="l" t="t" r="r" b="b"/>
              <a:pathLst>
                <a:path w="207507" h="361950">
                  <a:moveTo>
                    <a:pt x="0" y="0"/>
                  </a:moveTo>
                  <a:lnTo>
                    <a:pt x="207507" y="0"/>
                  </a:lnTo>
                  <a:lnTo>
                    <a:pt x="207507" y="361950"/>
                  </a:lnTo>
                  <a:lnTo>
                    <a:pt x="0" y="361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32623" r="-3262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014413" y="6755236"/>
            <a:ext cx="256949" cy="448190"/>
            <a:chOff x="0" y="0"/>
            <a:chExt cx="207507" cy="361950"/>
          </a:xfrm>
        </p:grpSpPr>
        <p:sp>
          <p:nvSpPr>
            <p:cNvPr id="16" name="Freeform 16" descr="image.png"/>
            <p:cNvSpPr/>
            <p:nvPr/>
          </p:nvSpPr>
          <p:spPr>
            <a:xfrm>
              <a:off x="0" y="0"/>
              <a:ext cx="207507" cy="361950"/>
            </a:xfrm>
            <a:custGeom>
              <a:avLst/>
              <a:gdLst/>
              <a:ahLst/>
              <a:cxnLst/>
              <a:rect l="l" t="t" r="r" b="b"/>
              <a:pathLst>
                <a:path w="207507" h="361950">
                  <a:moveTo>
                    <a:pt x="0" y="0"/>
                  </a:moveTo>
                  <a:lnTo>
                    <a:pt x="207507" y="0"/>
                  </a:lnTo>
                  <a:lnTo>
                    <a:pt x="207507" y="361950"/>
                  </a:lnTo>
                  <a:lnTo>
                    <a:pt x="0" y="361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32623" r="-3262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8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14412" y="1671638"/>
            <a:ext cx="7843838" cy="3557588"/>
            <a:chOff x="0" y="0"/>
            <a:chExt cx="10458450" cy="4743450"/>
          </a:xfrm>
        </p:grpSpPr>
        <p:sp>
          <p:nvSpPr>
            <p:cNvPr id="3" name="Freeform 3" descr="image.png"/>
            <p:cNvSpPr/>
            <p:nvPr/>
          </p:nvSpPr>
          <p:spPr>
            <a:xfrm>
              <a:off x="0" y="0"/>
              <a:ext cx="10458450" cy="4743450"/>
            </a:xfrm>
            <a:custGeom>
              <a:avLst/>
              <a:gdLst/>
              <a:ahLst/>
              <a:cxnLst/>
              <a:rect l="l" t="t" r="r" b="b"/>
              <a:pathLst>
                <a:path w="10458450" h="4743450">
                  <a:moveTo>
                    <a:pt x="0" y="0"/>
                  </a:moveTo>
                  <a:lnTo>
                    <a:pt x="10458450" y="0"/>
                  </a:lnTo>
                  <a:lnTo>
                    <a:pt x="10458450" y="4743450"/>
                  </a:lnTo>
                  <a:lnTo>
                    <a:pt x="0" y="47434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r="-18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9429750" y="1671638"/>
            <a:ext cx="7843838" cy="3557588"/>
            <a:chOff x="0" y="0"/>
            <a:chExt cx="10458450" cy="4743450"/>
          </a:xfrm>
        </p:grpSpPr>
        <p:sp>
          <p:nvSpPr>
            <p:cNvPr id="5" name="Freeform 5" descr="image.png"/>
            <p:cNvSpPr/>
            <p:nvPr/>
          </p:nvSpPr>
          <p:spPr>
            <a:xfrm>
              <a:off x="0" y="0"/>
              <a:ext cx="10458450" cy="4743450"/>
            </a:xfrm>
            <a:custGeom>
              <a:avLst/>
              <a:gdLst/>
              <a:ahLst/>
              <a:cxnLst/>
              <a:rect l="l" t="t" r="r" b="b"/>
              <a:pathLst>
                <a:path w="10458450" h="4743450">
                  <a:moveTo>
                    <a:pt x="0" y="0"/>
                  </a:moveTo>
                  <a:lnTo>
                    <a:pt x="10458450" y="0"/>
                  </a:lnTo>
                  <a:lnTo>
                    <a:pt x="10458450" y="4743450"/>
                  </a:lnTo>
                  <a:lnTo>
                    <a:pt x="0" y="47434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8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14412" y="800100"/>
            <a:ext cx="71438" cy="514350"/>
            <a:chOff x="0" y="0"/>
            <a:chExt cx="95250" cy="685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95250" cy="685800"/>
            </a:xfrm>
            <a:custGeom>
              <a:avLst/>
              <a:gdLst/>
              <a:ahLst/>
              <a:cxnLst/>
              <a:rect l="l" t="t" r="r" b="b"/>
              <a:pathLst>
                <a:path w="95250" h="685800">
                  <a:moveTo>
                    <a:pt x="0" y="0"/>
                  </a:moveTo>
                  <a:lnTo>
                    <a:pt x="95250" y="0"/>
                  </a:lnTo>
                  <a:lnTo>
                    <a:pt x="95250" y="685800"/>
                  </a:lnTo>
                  <a:lnTo>
                    <a:pt x="0" y="685800"/>
                  </a:lnTo>
                  <a:close/>
                </a:path>
              </a:pathLst>
            </a:custGeom>
            <a:solidFill>
              <a:srgbClr val="0F766E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457325" y="2500312"/>
            <a:ext cx="6958012" cy="28575"/>
            <a:chOff x="0" y="0"/>
            <a:chExt cx="9277350" cy="381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277350" cy="38100"/>
            </a:xfrm>
            <a:custGeom>
              <a:avLst/>
              <a:gdLst/>
              <a:ahLst/>
              <a:cxnLst/>
              <a:rect l="l" t="t" r="r" b="b"/>
              <a:pathLst>
                <a:path w="9277350" h="38100">
                  <a:moveTo>
                    <a:pt x="0" y="0"/>
                  </a:moveTo>
                  <a:lnTo>
                    <a:pt x="9277350" y="0"/>
                  </a:lnTo>
                  <a:lnTo>
                    <a:pt x="9277350" y="38100"/>
                  </a:lnTo>
                  <a:lnTo>
                    <a:pt x="0" y="38100"/>
                  </a:lnTo>
                  <a:close/>
                </a:path>
              </a:pathLst>
            </a:custGeom>
            <a:solidFill>
              <a:srgbClr val="0F766E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872662" y="2500312"/>
            <a:ext cx="6958012" cy="28575"/>
            <a:chOff x="0" y="0"/>
            <a:chExt cx="9277350" cy="381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9277350" cy="38100"/>
            </a:xfrm>
            <a:custGeom>
              <a:avLst/>
              <a:gdLst/>
              <a:ahLst/>
              <a:cxnLst/>
              <a:rect l="l" t="t" r="r" b="b"/>
              <a:pathLst>
                <a:path w="9277350" h="38100">
                  <a:moveTo>
                    <a:pt x="0" y="0"/>
                  </a:moveTo>
                  <a:lnTo>
                    <a:pt x="9277350" y="0"/>
                  </a:lnTo>
                  <a:lnTo>
                    <a:pt x="9277350" y="38100"/>
                  </a:lnTo>
                  <a:lnTo>
                    <a:pt x="0" y="38100"/>
                  </a:lnTo>
                  <a:close/>
                </a:path>
              </a:pathLst>
            </a:custGeom>
            <a:solidFill>
              <a:srgbClr val="0F766E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Freeform 12"/>
          <p:cNvSpPr/>
          <p:nvPr/>
        </p:nvSpPr>
        <p:spPr>
          <a:xfrm>
            <a:off x="4452290" y="5514975"/>
            <a:ext cx="9073329" cy="4460096"/>
          </a:xfrm>
          <a:custGeom>
            <a:avLst/>
            <a:gdLst/>
            <a:ahLst/>
            <a:cxnLst/>
            <a:rect l="l" t="t" r="r" b="b"/>
            <a:pathLst>
              <a:path w="9073329" h="4460096">
                <a:moveTo>
                  <a:pt x="0" y="0"/>
                </a:moveTo>
                <a:lnTo>
                  <a:pt x="9073329" y="0"/>
                </a:lnTo>
                <a:lnTo>
                  <a:pt x="9073329" y="4460096"/>
                </a:lnTo>
                <a:lnTo>
                  <a:pt x="0" y="446009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228725" y="733425"/>
            <a:ext cx="6580294" cy="5733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60"/>
              </a:lnSpc>
            </a:pPr>
            <a:r>
              <a:rPr lang="en-US" sz="3375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Biomedical vs Biopsychosocial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57325" y="1995487"/>
            <a:ext cx="7305913" cy="419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2250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Biomedical Paradigm (Classical)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457325" y="2605088"/>
            <a:ext cx="6958012" cy="1059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36"/>
              </a:lnSpc>
            </a:pPr>
            <a:r>
              <a:rPr lang="en-US" sz="1687" b="1">
                <a:solidFill>
                  <a:srgbClr val="1F2D2F"/>
                </a:solidFill>
                <a:latin typeface="Inter Bold"/>
                <a:ea typeface="Inter Bold"/>
                <a:cs typeface="Inter Bold"/>
                <a:sym typeface="Inter Bold"/>
              </a:rPr>
              <a:t>Reductionist Framework:</a:t>
            </a:r>
            <a:r>
              <a:rPr lang="en-US" sz="1687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Approaches health purely as a mechanistic issue, resolving bodily anomalies via strict laboratory testing, diagnostic machines, and targeted pharmaceutical drugs.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457325" y="3712369"/>
            <a:ext cx="6958012" cy="1109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36"/>
              </a:lnSpc>
            </a:pPr>
            <a:r>
              <a:rPr lang="en-US" sz="1687" b="1">
                <a:solidFill>
                  <a:srgbClr val="1F2D2F"/>
                </a:solidFill>
                <a:latin typeface="Inter Bold"/>
                <a:ea typeface="Inter Bold"/>
                <a:cs typeface="Inter Bold"/>
                <a:sym typeface="Inter Bold"/>
              </a:rPr>
              <a:t>Limitations:</a:t>
            </a:r>
            <a:r>
              <a:rPr lang="en-US" sz="1687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Largely ignores critical socio-environmental and emotional triggers of disease, missing upstream preventative care opportunities (Deepa et al., 2025).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872662" y="1995487"/>
            <a:ext cx="7305913" cy="419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2250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Biopsychosocial Model (Engel, 1977)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872662" y="2605088"/>
            <a:ext cx="6958012" cy="7381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36"/>
              </a:lnSpc>
            </a:pPr>
            <a:r>
              <a:rPr lang="en-US" sz="1687" b="1">
                <a:solidFill>
                  <a:srgbClr val="1F2D2F"/>
                </a:solidFill>
                <a:latin typeface="Inter Bold"/>
                <a:ea typeface="Inter Bold"/>
                <a:cs typeface="Inter Bold"/>
                <a:sym typeface="Inter Bold"/>
              </a:rPr>
              <a:t>Biological Systems:</a:t>
            </a:r>
            <a:r>
              <a:rPr lang="en-US" sz="1687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Analyzes organic genetics, immunity levels, viral loads, and fundamental physiology.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872662" y="3362325"/>
            <a:ext cx="6958012" cy="7381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36"/>
              </a:lnSpc>
            </a:pPr>
            <a:r>
              <a:rPr lang="en-US" sz="1687" b="1">
                <a:solidFill>
                  <a:srgbClr val="1F2D2F"/>
                </a:solidFill>
                <a:latin typeface="Inter Bold"/>
                <a:ea typeface="Inter Bold"/>
                <a:cs typeface="Inter Bold"/>
                <a:sym typeface="Inter Bold"/>
              </a:rPr>
              <a:t>Psychological Systems:</a:t>
            </a:r>
            <a:r>
              <a:rPr lang="en-US" sz="1687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Evaluates mental health triggers, self-esteem, cognitive coping styles, and patient anxieties.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872662" y="4119562"/>
            <a:ext cx="6958012" cy="728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36"/>
              </a:lnSpc>
            </a:pPr>
            <a:r>
              <a:rPr lang="en-US" sz="1687" b="1">
                <a:solidFill>
                  <a:srgbClr val="1F2D2F"/>
                </a:solidFill>
                <a:latin typeface="Inter Bold"/>
                <a:ea typeface="Inter Bold"/>
                <a:cs typeface="Inter Bold"/>
                <a:sym typeface="Inter Bold"/>
              </a:rPr>
              <a:t>Social Systems:</a:t>
            </a:r>
            <a:r>
              <a:rPr lang="en-US" sz="1687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Interrogates neighborhood environment, career stability, living conditions, and family isolation (Das et al., 2021).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8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228725" y="733425"/>
            <a:ext cx="7935992" cy="581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60"/>
              </a:lnSpc>
            </a:pPr>
            <a:r>
              <a:rPr lang="en-US" sz="3375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Policy &amp; Welsh Governance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014412" y="800100"/>
            <a:ext cx="71438" cy="514350"/>
            <a:chOff x="0" y="0"/>
            <a:chExt cx="95250" cy="685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95250" cy="685800"/>
            </a:xfrm>
            <a:custGeom>
              <a:avLst/>
              <a:gdLst/>
              <a:ahLst/>
              <a:cxnLst/>
              <a:rect l="l" t="t" r="r" b="b"/>
              <a:pathLst>
                <a:path w="95250" h="685800">
                  <a:moveTo>
                    <a:pt x="0" y="0"/>
                  </a:moveTo>
                  <a:lnTo>
                    <a:pt x="95250" y="0"/>
                  </a:lnTo>
                  <a:lnTo>
                    <a:pt x="95250" y="685800"/>
                  </a:lnTo>
                  <a:lnTo>
                    <a:pt x="0" y="685800"/>
                  </a:lnTo>
                  <a:close/>
                </a:path>
              </a:pathLst>
            </a:custGeom>
            <a:solidFill>
              <a:srgbClr val="0F766E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501188" y="14288"/>
            <a:ext cx="8772525" cy="10287000"/>
            <a:chOff x="0" y="0"/>
            <a:chExt cx="11696700" cy="13716000"/>
          </a:xfrm>
        </p:grpSpPr>
        <p:sp>
          <p:nvSpPr>
            <p:cNvPr id="6" name="Freeform 6" descr="image.png"/>
            <p:cNvSpPr/>
            <p:nvPr/>
          </p:nvSpPr>
          <p:spPr>
            <a:xfrm>
              <a:off x="0" y="0"/>
              <a:ext cx="11696700" cy="13716000"/>
            </a:xfrm>
            <a:custGeom>
              <a:avLst/>
              <a:gdLst/>
              <a:ahLst/>
              <a:cxnLst/>
              <a:rect l="l" t="t" r="r" b="b"/>
              <a:pathLst>
                <a:path w="11696700" h="13716000">
                  <a:moveTo>
                    <a:pt x="0" y="0"/>
                  </a:moveTo>
                  <a:lnTo>
                    <a:pt x="11696700" y="0"/>
                  </a:lnTo>
                  <a:lnTo>
                    <a:pt x="116967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r="-16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014412" y="1547812"/>
            <a:ext cx="7772400" cy="2522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1169" lvl="1" indent="-245584" algn="l">
              <a:lnSpc>
                <a:spcPts val="4094"/>
              </a:lnSpc>
              <a:buFont typeface="Arial"/>
              <a:buChar char="•"/>
            </a:pPr>
            <a:r>
              <a:rPr lang="en-US" sz="2274" b="1">
                <a:solidFill>
                  <a:srgbClr val="1F2D2F"/>
                </a:solidFill>
                <a:latin typeface="Inter Bold"/>
                <a:ea typeface="Inter Bold"/>
                <a:cs typeface="Inter Bold"/>
                <a:sym typeface="Inter Bold"/>
              </a:rPr>
              <a:t>Well-being of Future Generations (Wales) Act 2015:</a:t>
            </a:r>
            <a:r>
              <a:rPr lang="en-US" sz="2274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A legally-binding act mandating Welsh public bodies and health boards to implement sustainable development principles across all strategic decisions (Moldovan et al., 2022).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14412" y="4298781"/>
            <a:ext cx="7772400" cy="2007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1169" lvl="1" indent="-245584" algn="l">
              <a:lnSpc>
                <a:spcPts val="4094"/>
              </a:lnSpc>
              <a:buFont typeface="Arial"/>
              <a:buChar char="•"/>
            </a:pPr>
            <a:r>
              <a:rPr lang="en-US" sz="2274" b="1">
                <a:solidFill>
                  <a:srgbClr val="1F2D2F"/>
                </a:solidFill>
                <a:latin typeface="Inter Bold"/>
                <a:ea typeface="Inter Bold"/>
                <a:cs typeface="Inter Bold"/>
                <a:sym typeface="Inter Bold"/>
              </a:rPr>
              <a:t>The Seven Well-being Goals:</a:t>
            </a:r>
            <a:r>
              <a:rPr lang="en-US" sz="2274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Combines goals for a 'Healthier Wales' and a 'More Equal Wales' to address root inequities, aligning regional policy with the global UN Agenda.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14412" y="6745685"/>
            <a:ext cx="7772400" cy="2007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1169" lvl="1" indent="-245584" algn="l">
              <a:lnSpc>
                <a:spcPts val="4094"/>
              </a:lnSpc>
              <a:buFont typeface="Arial"/>
              <a:buChar char="•"/>
            </a:pPr>
            <a:r>
              <a:rPr lang="en-US" sz="2274" b="1">
                <a:solidFill>
                  <a:srgbClr val="1F2D2F"/>
                </a:solidFill>
                <a:latin typeface="Inter Bold"/>
                <a:ea typeface="Inter Bold"/>
                <a:cs typeface="Inter Bold"/>
                <a:sym typeface="Inter Bold"/>
              </a:rPr>
              <a:t>The Five Core Ways of Working:</a:t>
            </a:r>
            <a:r>
              <a:rPr lang="en-US" sz="2274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Forces long-term planning, preventative measures, structural integration, multi-sector collaboration, and deep community involvement (Ugwu et al., 2025).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8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14412" y="2221774"/>
            <a:ext cx="3857344" cy="6698983"/>
            <a:chOff x="0" y="0"/>
            <a:chExt cx="3408667" cy="5919774"/>
          </a:xfrm>
        </p:grpSpPr>
        <p:sp>
          <p:nvSpPr>
            <p:cNvPr id="3" name="Freeform 3" descr="image.png"/>
            <p:cNvSpPr/>
            <p:nvPr/>
          </p:nvSpPr>
          <p:spPr>
            <a:xfrm>
              <a:off x="0" y="0"/>
              <a:ext cx="3408624" cy="5919787"/>
            </a:xfrm>
            <a:custGeom>
              <a:avLst/>
              <a:gdLst/>
              <a:ahLst/>
              <a:cxnLst/>
              <a:rect l="l" t="t" r="r" b="b"/>
              <a:pathLst>
                <a:path w="3408624" h="5919787">
                  <a:moveTo>
                    <a:pt x="0" y="0"/>
                  </a:moveTo>
                  <a:lnTo>
                    <a:pt x="3408624" y="0"/>
                  </a:lnTo>
                  <a:lnTo>
                    <a:pt x="3408624" y="5919787"/>
                  </a:lnTo>
                  <a:lnTo>
                    <a:pt x="0" y="59197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50591" r="-5101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34630" y="2221774"/>
            <a:ext cx="3857344" cy="6698983"/>
            <a:chOff x="0" y="0"/>
            <a:chExt cx="3408667" cy="5919774"/>
          </a:xfrm>
        </p:grpSpPr>
        <p:sp>
          <p:nvSpPr>
            <p:cNvPr id="5" name="Freeform 5" descr="image.png"/>
            <p:cNvSpPr/>
            <p:nvPr/>
          </p:nvSpPr>
          <p:spPr>
            <a:xfrm>
              <a:off x="0" y="0"/>
              <a:ext cx="3408624" cy="5919787"/>
            </a:xfrm>
            <a:custGeom>
              <a:avLst/>
              <a:gdLst/>
              <a:ahLst/>
              <a:cxnLst/>
              <a:rect l="l" t="t" r="r" b="b"/>
              <a:pathLst>
                <a:path w="3408624" h="5919787">
                  <a:moveTo>
                    <a:pt x="0" y="0"/>
                  </a:moveTo>
                  <a:lnTo>
                    <a:pt x="3408624" y="0"/>
                  </a:lnTo>
                  <a:lnTo>
                    <a:pt x="3408624" y="5919787"/>
                  </a:lnTo>
                  <a:lnTo>
                    <a:pt x="0" y="59197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50591" r="-5101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454847" y="2221774"/>
            <a:ext cx="3857344" cy="6698983"/>
            <a:chOff x="0" y="0"/>
            <a:chExt cx="3408667" cy="5919774"/>
          </a:xfrm>
        </p:grpSpPr>
        <p:sp>
          <p:nvSpPr>
            <p:cNvPr id="7" name="Freeform 7" descr="image.png"/>
            <p:cNvSpPr/>
            <p:nvPr/>
          </p:nvSpPr>
          <p:spPr>
            <a:xfrm>
              <a:off x="0" y="0"/>
              <a:ext cx="3408624" cy="5919787"/>
            </a:xfrm>
            <a:custGeom>
              <a:avLst/>
              <a:gdLst/>
              <a:ahLst/>
              <a:cxnLst/>
              <a:rect l="l" t="t" r="r" b="b"/>
              <a:pathLst>
                <a:path w="3408624" h="5919787">
                  <a:moveTo>
                    <a:pt x="0" y="0"/>
                  </a:moveTo>
                  <a:lnTo>
                    <a:pt x="3408624" y="0"/>
                  </a:lnTo>
                  <a:lnTo>
                    <a:pt x="3408624" y="5919787"/>
                  </a:lnTo>
                  <a:lnTo>
                    <a:pt x="0" y="59197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50591" r="-5101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3675065" y="2221774"/>
            <a:ext cx="3857344" cy="6698983"/>
            <a:chOff x="0" y="0"/>
            <a:chExt cx="3408667" cy="5919774"/>
          </a:xfrm>
        </p:grpSpPr>
        <p:sp>
          <p:nvSpPr>
            <p:cNvPr id="9" name="Freeform 9" descr="image.png"/>
            <p:cNvSpPr/>
            <p:nvPr/>
          </p:nvSpPr>
          <p:spPr>
            <a:xfrm>
              <a:off x="0" y="0"/>
              <a:ext cx="3408624" cy="5919787"/>
            </a:xfrm>
            <a:custGeom>
              <a:avLst/>
              <a:gdLst/>
              <a:ahLst/>
              <a:cxnLst/>
              <a:rect l="l" t="t" r="r" b="b"/>
              <a:pathLst>
                <a:path w="3408624" h="5919787">
                  <a:moveTo>
                    <a:pt x="0" y="0"/>
                  </a:moveTo>
                  <a:lnTo>
                    <a:pt x="3408624" y="0"/>
                  </a:lnTo>
                  <a:lnTo>
                    <a:pt x="3408624" y="5919787"/>
                  </a:lnTo>
                  <a:lnTo>
                    <a:pt x="0" y="59197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50591" r="-5101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228725" y="733425"/>
            <a:ext cx="16847106" cy="581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60"/>
              </a:lnSpc>
            </a:pPr>
            <a:r>
              <a:rPr lang="en-US" sz="3375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Systemic Integration Challenges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1014412" y="800100"/>
            <a:ext cx="71438" cy="514350"/>
            <a:chOff x="0" y="0"/>
            <a:chExt cx="95250" cy="685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95250" cy="685800"/>
            </a:xfrm>
            <a:custGeom>
              <a:avLst/>
              <a:gdLst/>
              <a:ahLst/>
              <a:cxnLst/>
              <a:rect l="l" t="t" r="r" b="b"/>
              <a:pathLst>
                <a:path w="95250" h="685800">
                  <a:moveTo>
                    <a:pt x="0" y="0"/>
                  </a:moveTo>
                  <a:lnTo>
                    <a:pt x="95250" y="0"/>
                  </a:lnTo>
                  <a:lnTo>
                    <a:pt x="95250" y="685800"/>
                  </a:lnTo>
                  <a:lnTo>
                    <a:pt x="0" y="685800"/>
                  </a:lnTo>
                  <a:close/>
                </a:path>
              </a:pathLst>
            </a:custGeom>
            <a:solidFill>
              <a:srgbClr val="0F766E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1391801" y="3824553"/>
            <a:ext cx="2590916" cy="1056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99"/>
              </a:lnSpc>
            </a:pPr>
            <a:r>
              <a:rPr lang="en-US" sz="3055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Funding Dilemmas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391801" y="4757100"/>
            <a:ext cx="3102567" cy="36266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61"/>
              </a:lnSpc>
            </a:pPr>
            <a:r>
              <a:rPr lang="en-US" sz="2390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The vast majority of healthcare capital is diverted to emergency clinical care, rather than long-term community health promotion.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612018" y="3824553"/>
            <a:ext cx="2984320" cy="10895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399"/>
              </a:lnSpc>
            </a:pPr>
            <a:r>
              <a:rPr lang="en-US" sz="3055" b="1" dirty="0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Organizational Silos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612018" y="4757100"/>
            <a:ext cx="3102567" cy="36266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61"/>
              </a:lnSpc>
            </a:pPr>
            <a:r>
              <a:rPr lang="en-US" sz="2390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Local social care agencies and NHS boards often utilize isolated funding pools, making multi-disciplinary action difficult (Goh, 2025).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832236" y="3324941"/>
            <a:ext cx="2621397" cy="1056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99"/>
              </a:lnSpc>
            </a:pPr>
            <a:r>
              <a:rPr lang="en-US" sz="3055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Workforce Burnout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832236" y="4257489"/>
            <a:ext cx="3308868" cy="41504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61"/>
              </a:lnSpc>
            </a:pPr>
            <a:r>
              <a:rPr lang="en-US" sz="2390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Severe nursing and care coordinator deficits slow down the transition to slower-paced, holistic prevention programs (Gavurova and Megyesiova, 2022).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4052453" y="3824553"/>
            <a:ext cx="3102567" cy="1056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99"/>
              </a:lnSpc>
            </a:pPr>
            <a:r>
              <a:rPr lang="en-US" sz="3055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IT Incompatibility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4052453" y="5303276"/>
            <a:ext cx="3102567" cy="31027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61"/>
              </a:lnSpc>
            </a:pPr>
            <a:r>
              <a:rPr lang="en-US" sz="2390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Disparate clinical software systems prevent instant, secure data transfers between primary care and social services.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1391801" y="2782269"/>
            <a:ext cx="464478" cy="689841"/>
            <a:chOff x="0" y="0"/>
            <a:chExt cx="410451" cy="609600"/>
          </a:xfrm>
        </p:grpSpPr>
        <p:sp>
          <p:nvSpPr>
            <p:cNvPr id="22" name="Freeform 22" descr="image.png"/>
            <p:cNvSpPr/>
            <p:nvPr/>
          </p:nvSpPr>
          <p:spPr>
            <a:xfrm>
              <a:off x="0" y="0"/>
              <a:ext cx="410451" cy="609600"/>
            </a:xfrm>
            <a:custGeom>
              <a:avLst/>
              <a:gdLst/>
              <a:ahLst/>
              <a:cxnLst/>
              <a:rect l="l" t="t" r="r" b="b"/>
              <a:pathLst>
                <a:path w="410451" h="609600">
                  <a:moveTo>
                    <a:pt x="0" y="0"/>
                  </a:moveTo>
                  <a:lnTo>
                    <a:pt x="410451" y="0"/>
                  </a:lnTo>
                  <a:lnTo>
                    <a:pt x="410451" y="609600"/>
                  </a:lnTo>
                  <a:lnTo>
                    <a:pt x="0" y="6096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24259" r="-2425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612018" y="2782269"/>
            <a:ext cx="580597" cy="689841"/>
            <a:chOff x="0" y="0"/>
            <a:chExt cx="513064" cy="609600"/>
          </a:xfrm>
        </p:grpSpPr>
        <p:sp>
          <p:nvSpPr>
            <p:cNvPr id="24" name="Freeform 24" descr="image.png"/>
            <p:cNvSpPr/>
            <p:nvPr/>
          </p:nvSpPr>
          <p:spPr>
            <a:xfrm>
              <a:off x="0" y="0"/>
              <a:ext cx="513064" cy="609600"/>
            </a:xfrm>
            <a:custGeom>
              <a:avLst/>
              <a:gdLst/>
              <a:ahLst/>
              <a:cxnLst/>
              <a:rect l="l" t="t" r="r" b="b"/>
              <a:pathLst>
                <a:path w="513064" h="609600">
                  <a:moveTo>
                    <a:pt x="0" y="0"/>
                  </a:moveTo>
                  <a:lnTo>
                    <a:pt x="513064" y="0"/>
                  </a:lnTo>
                  <a:lnTo>
                    <a:pt x="513064" y="609600"/>
                  </a:lnTo>
                  <a:lnTo>
                    <a:pt x="0" y="6096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24259" r="-2797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9832236" y="2437349"/>
            <a:ext cx="464478" cy="689841"/>
            <a:chOff x="0" y="0"/>
            <a:chExt cx="410451" cy="609600"/>
          </a:xfrm>
        </p:grpSpPr>
        <p:sp>
          <p:nvSpPr>
            <p:cNvPr id="26" name="Freeform 26" descr="image.png"/>
            <p:cNvSpPr/>
            <p:nvPr/>
          </p:nvSpPr>
          <p:spPr>
            <a:xfrm>
              <a:off x="0" y="0"/>
              <a:ext cx="410451" cy="609600"/>
            </a:xfrm>
            <a:custGeom>
              <a:avLst/>
              <a:gdLst/>
              <a:ahLst/>
              <a:cxnLst/>
              <a:rect l="l" t="t" r="r" b="b"/>
              <a:pathLst>
                <a:path w="410451" h="609600">
                  <a:moveTo>
                    <a:pt x="0" y="0"/>
                  </a:moveTo>
                  <a:lnTo>
                    <a:pt x="410451" y="0"/>
                  </a:lnTo>
                  <a:lnTo>
                    <a:pt x="410451" y="609600"/>
                  </a:lnTo>
                  <a:lnTo>
                    <a:pt x="0" y="6096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l="-24259" r="-2890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4052453" y="2782269"/>
            <a:ext cx="580597" cy="689841"/>
            <a:chOff x="0" y="0"/>
            <a:chExt cx="513064" cy="609600"/>
          </a:xfrm>
        </p:grpSpPr>
        <p:sp>
          <p:nvSpPr>
            <p:cNvPr id="28" name="Freeform 28" descr="image.png"/>
            <p:cNvSpPr/>
            <p:nvPr/>
          </p:nvSpPr>
          <p:spPr>
            <a:xfrm>
              <a:off x="0" y="0"/>
              <a:ext cx="513064" cy="609600"/>
            </a:xfrm>
            <a:custGeom>
              <a:avLst/>
              <a:gdLst/>
              <a:ahLst/>
              <a:cxnLst/>
              <a:rect l="l" t="t" r="r" b="b"/>
              <a:pathLst>
                <a:path w="513064" h="609600">
                  <a:moveTo>
                    <a:pt x="0" y="0"/>
                  </a:moveTo>
                  <a:lnTo>
                    <a:pt x="513064" y="0"/>
                  </a:lnTo>
                  <a:lnTo>
                    <a:pt x="513064" y="609600"/>
                  </a:lnTo>
                  <a:lnTo>
                    <a:pt x="0" y="6096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l="-24259" r="-2797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8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228725" y="733425"/>
            <a:ext cx="16847106" cy="581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60"/>
              </a:lnSpc>
            </a:pPr>
            <a:r>
              <a:rPr lang="en-US" sz="3375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Service Delivery Innovation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014412" y="800100"/>
            <a:ext cx="71438" cy="514350"/>
            <a:chOff x="0" y="0"/>
            <a:chExt cx="95250" cy="685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95250" cy="685800"/>
            </a:xfrm>
            <a:custGeom>
              <a:avLst/>
              <a:gdLst/>
              <a:ahLst/>
              <a:cxnLst/>
              <a:rect l="l" t="t" r="r" b="b"/>
              <a:pathLst>
                <a:path w="95250" h="685800">
                  <a:moveTo>
                    <a:pt x="0" y="0"/>
                  </a:moveTo>
                  <a:lnTo>
                    <a:pt x="95250" y="0"/>
                  </a:lnTo>
                  <a:lnTo>
                    <a:pt x="95250" y="685800"/>
                  </a:lnTo>
                  <a:lnTo>
                    <a:pt x="0" y="685800"/>
                  </a:lnTo>
                  <a:close/>
                </a:path>
              </a:pathLst>
            </a:custGeom>
            <a:solidFill>
              <a:srgbClr val="0F766E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628775" y="1713011"/>
            <a:ext cx="15759112" cy="11669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36"/>
              </a:lnSpc>
            </a:pPr>
            <a:r>
              <a:rPr lang="en-US" sz="2687">
                <a:solidFill>
                  <a:srgbClr val="0F343A"/>
                </a:solidFill>
                <a:latin typeface="Inter"/>
                <a:ea typeface="Inter"/>
                <a:cs typeface="Inter"/>
                <a:sym typeface="Inter"/>
              </a:rPr>
              <a:t>Proactive community-based structures:</a:t>
            </a:r>
            <a:r>
              <a:rPr lang="en-US" sz="2687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Transforming health systems away from isolated clinical offices into multidisciplinary neighborhood hubs.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628775" y="3272730"/>
            <a:ext cx="15759112" cy="11669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36"/>
              </a:lnSpc>
            </a:pPr>
            <a:r>
              <a:rPr lang="en-US" sz="2687">
                <a:solidFill>
                  <a:srgbClr val="0F343A"/>
                </a:solidFill>
                <a:latin typeface="Inter"/>
                <a:ea typeface="Inter"/>
                <a:cs typeface="Inter"/>
                <a:sym typeface="Inter"/>
              </a:rPr>
              <a:t>Digital transformation and telehealth:</a:t>
            </a:r>
            <a:r>
              <a:rPr lang="en-US" sz="2687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Leveraging virtual consultations to improve rural healthcare access and reduce patient transport emissions (Fernandez, 2019).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628775" y="5335673"/>
            <a:ext cx="15759112" cy="11669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36"/>
              </a:lnSpc>
            </a:pPr>
            <a:r>
              <a:rPr lang="en-US" sz="2687">
                <a:solidFill>
                  <a:srgbClr val="0F343A"/>
                </a:solidFill>
                <a:latin typeface="Inter"/>
                <a:ea typeface="Inter"/>
                <a:cs typeface="Inter"/>
                <a:sym typeface="Inter"/>
              </a:rPr>
              <a:t>Co-located multidisciplinary teams:</a:t>
            </a:r>
            <a:r>
              <a:rPr lang="en-US" sz="2687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Co-locating mental health professionals, physical therapists, and local social workers to deliver continuous care.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628775" y="6848481"/>
            <a:ext cx="15759112" cy="11669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36"/>
              </a:lnSpc>
            </a:pPr>
            <a:r>
              <a:rPr lang="en-US" sz="2687">
                <a:solidFill>
                  <a:srgbClr val="0F343A"/>
                </a:solidFill>
                <a:latin typeface="Inter"/>
                <a:ea typeface="Inter"/>
                <a:cs typeface="Inter"/>
                <a:sym typeface="Inter"/>
              </a:rPr>
              <a:t>Integration of localized health hubs:</a:t>
            </a:r>
            <a:r>
              <a:rPr lang="en-US" sz="2687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Utilizing community gyms, nature spaces, and library facilities to deliver primary care workshops (Kuir-Ayius, 2021).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1128712" y="1886842"/>
            <a:ext cx="228600" cy="271462"/>
            <a:chOff x="0" y="0"/>
            <a:chExt cx="304800" cy="361950"/>
          </a:xfrm>
        </p:grpSpPr>
        <p:sp>
          <p:nvSpPr>
            <p:cNvPr id="10" name="Freeform 10" descr="image.png"/>
            <p:cNvSpPr/>
            <p:nvPr/>
          </p:nvSpPr>
          <p:spPr>
            <a:xfrm>
              <a:off x="0" y="0"/>
              <a:ext cx="304800" cy="361950"/>
            </a:xfrm>
            <a:custGeom>
              <a:avLst/>
              <a:gdLst/>
              <a:ahLst/>
              <a:cxnLst/>
              <a:rect l="l" t="t" r="r" b="b"/>
              <a:pathLst>
                <a:path w="304800" h="361950">
                  <a:moveTo>
                    <a:pt x="0" y="0"/>
                  </a:moveTo>
                  <a:lnTo>
                    <a:pt x="304800" y="0"/>
                  </a:lnTo>
                  <a:lnTo>
                    <a:pt x="304800" y="361950"/>
                  </a:lnTo>
                  <a:lnTo>
                    <a:pt x="0" y="361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28712" y="3446561"/>
            <a:ext cx="228600" cy="271462"/>
            <a:chOff x="0" y="0"/>
            <a:chExt cx="304800" cy="361950"/>
          </a:xfrm>
        </p:grpSpPr>
        <p:sp>
          <p:nvSpPr>
            <p:cNvPr id="12" name="Freeform 12" descr="image.png"/>
            <p:cNvSpPr/>
            <p:nvPr/>
          </p:nvSpPr>
          <p:spPr>
            <a:xfrm>
              <a:off x="0" y="0"/>
              <a:ext cx="304800" cy="361950"/>
            </a:xfrm>
            <a:custGeom>
              <a:avLst/>
              <a:gdLst/>
              <a:ahLst/>
              <a:cxnLst/>
              <a:rect l="l" t="t" r="r" b="b"/>
              <a:pathLst>
                <a:path w="304800" h="361950">
                  <a:moveTo>
                    <a:pt x="0" y="0"/>
                  </a:moveTo>
                  <a:lnTo>
                    <a:pt x="304800" y="0"/>
                  </a:lnTo>
                  <a:lnTo>
                    <a:pt x="304800" y="361950"/>
                  </a:lnTo>
                  <a:lnTo>
                    <a:pt x="0" y="361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128712" y="5509504"/>
            <a:ext cx="228600" cy="271462"/>
            <a:chOff x="0" y="0"/>
            <a:chExt cx="304800" cy="361950"/>
          </a:xfrm>
        </p:grpSpPr>
        <p:sp>
          <p:nvSpPr>
            <p:cNvPr id="14" name="Freeform 14" descr="image.png"/>
            <p:cNvSpPr/>
            <p:nvPr/>
          </p:nvSpPr>
          <p:spPr>
            <a:xfrm>
              <a:off x="0" y="0"/>
              <a:ext cx="304800" cy="361950"/>
            </a:xfrm>
            <a:custGeom>
              <a:avLst/>
              <a:gdLst/>
              <a:ahLst/>
              <a:cxnLst/>
              <a:rect l="l" t="t" r="r" b="b"/>
              <a:pathLst>
                <a:path w="304800" h="361950">
                  <a:moveTo>
                    <a:pt x="0" y="0"/>
                  </a:moveTo>
                  <a:lnTo>
                    <a:pt x="304800" y="0"/>
                  </a:lnTo>
                  <a:lnTo>
                    <a:pt x="304800" y="361950"/>
                  </a:lnTo>
                  <a:lnTo>
                    <a:pt x="0" y="361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128712" y="7022312"/>
            <a:ext cx="228600" cy="271462"/>
            <a:chOff x="0" y="0"/>
            <a:chExt cx="304800" cy="361950"/>
          </a:xfrm>
        </p:grpSpPr>
        <p:sp>
          <p:nvSpPr>
            <p:cNvPr id="16" name="Freeform 16" descr="image.png"/>
            <p:cNvSpPr/>
            <p:nvPr/>
          </p:nvSpPr>
          <p:spPr>
            <a:xfrm>
              <a:off x="0" y="0"/>
              <a:ext cx="304800" cy="361950"/>
            </a:xfrm>
            <a:custGeom>
              <a:avLst/>
              <a:gdLst/>
              <a:ahLst/>
              <a:cxnLst/>
              <a:rect l="l" t="t" r="r" b="b"/>
              <a:pathLst>
                <a:path w="304800" h="361950">
                  <a:moveTo>
                    <a:pt x="0" y="0"/>
                  </a:moveTo>
                  <a:lnTo>
                    <a:pt x="304800" y="0"/>
                  </a:lnTo>
                  <a:lnTo>
                    <a:pt x="304800" y="361950"/>
                  </a:lnTo>
                  <a:lnTo>
                    <a:pt x="0" y="361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8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14413" y="1671638"/>
            <a:ext cx="8622160" cy="3500438"/>
            <a:chOff x="0" y="0"/>
            <a:chExt cx="11496213" cy="4667250"/>
          </a:xfrm>
        </p:grpSpPr>
        <p:sp>
          <p:nvSpPr>
            <p:cNvPr id="3" name="Freeform 3" descr="image.png"/>
            <p:cNvSpPr/>
            <p:nvPr/>
          </p:nvSpPr>
          <p:spPr>
            <a:xfrm>
              <a:off x="0" y="0"/>
              <a:ext cx="11496214" cy="4667250"/>
            </a:xfrm>
            <a:custGeom>
              <a:avLst/>
              <a:gdLst/>
              <a:ahLst/>
              <a:cxnLst/>
              <a:rect l="l" t="t" r="r" b="b"/>
              <a:pathLst>
                <a:path w="11496214" h="4667250">
                  <a:moveTo>
                    <a:pt x="0" y="0"/>
                  </a:moveTo>
                  <a:lnTo>
                    <a:pt x="11496214" y="0"/>
                  </a:lnTo>
                  <a:lnTo>
                    <a:pt x="11496214" y="4667250"/>
                  </a:lnTo>
                  <a:lnTo>
                    <a:pt x="0" y="46672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4961" r="-182" b="-496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030118" y="5534025"/>
            <a:ext cx="8622160" cy="3500438"/>
            <a:chOff x="0" y="0"/>
            <a:chExt cx="11496213" cy="4667250"/>
          </a:xfrm>
        </p:grpSpPr>
        <p:sp>
          <p:nvSpPr>
            <p:cNvPr id="5" name="Freeform 5" descr="image.png"/>
            <p:cNvSpPr/>
            <p:nvPr/>
          </p:nvSpPr>
          <p:spPr>
            <a:xfrm>
              <a:off x="0" y="0"/>
              <a:ext cx="11496214" cy="4667250"/>
            </a:xfrm>
            <a:custGeom>
              <a:avLst/>
              <a:gdLst/>
              <a:ahLst/>
              <a:cxnLst/>
              <a:rect l="l" t="t" r="r" b="b"/>
              <a:pathLst>
                <a:path w="11496214" h="4667250">
                  <a:moveTo>
                    <a:pt x="0" y="0"/>
                  </a:moveTo>
                  <a:lnTo>
                    <a:pt x="11496214" y="0"/>
                  </a:lnTo>
                  <a:lnTo>
                    <a:pt x="11496214" y="4667250"/>
                  </a:lnTo>
                  <a:lnTo>
                    <a:pt x="0" y="46672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4961" r="-182" b="-496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14412" y="800100"/>
            <a:ext cx="71438" cy="514350"/>
            <a:chOff x="0" y="0"/>
            <a:chExt cx="95250" cy="685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95250" cy="685800"/>
            </a:xfrm>
            <a:custGeom>
              <a:avLst/>
              <a:gdLst/>
              <a:ahLst/>
              <a:cxnLst/>
              <a:rect l="l" t="t" r="r" b="b"/>
              <a:pathLst>
                <a:path w="95250" h="685800">
                  <a:moveTo>
                    <a:pt x="0" y="0"/>
                  </a:moveTo>
                  <a:lnTo>
                    <a:pt x="95250" y="0"/>
                  </a:lnTo>
                  <a:lnTo>
                    <a:pt x="95250" y="685800"/>
                  </a:lnTo>
                  <a:lnTo>
                    <a:pt x="0" y="685800"/>
                  </a:lnTo>
                  <a:close/>
                </a:path>
              </a:pathLst>
            </a:custGeom>
            <a:solidFill>
              <a:srgbClr val="0F766E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01274" y="2500312"/>
            <a:ext cx="7648437" cy="28575"/>
            <a:chOff x="0" y="0"/>
            <a:chExt cx="10197916" cy="381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0197916" cy="38100"/>
            </a:xfrm>
            <a:custGeom>
              <a:avLst/>
              <a:gdLst/>
              <a:ahLst/>
              <a:cxnLst/>
              <a:rect l="l" t="t" r="r" b="b"/>
              <a:pathLst>
                <a:path w="10197916" h="38100">
                  <a:moveTo>
                    <a:pt x="0" y="0"/>
                  </a:moveTo>
                  <a:lnTo>
                    <a:pt x="10197916" y="0"/>
                  </a:lnTo>
                  <a:lnTo>
                    <a:pt x="10197916" y="38100"/>
                  </a:lnTo>
                  <a:lnTo>
                    <a:pt x="0" y="38100"/>
                  </a:lnTo>
                  <a:close/>
                </a:path>
              </a:pathLst>
            </a:custGeom>
            <a:solidFill>
              <a:srgbClr val="0F766E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516979" y="6362700"/>
            <a:ext cx="7648437" cy="28575"/>
            <a:chOff x="0" y="0"/>
            <a:chExt cx="10197916" cy="381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0197916" cy="38100"/>
            </a:xfrm>
            <a:custGeom>
              <a:avLst/>
              <a:gdLst/>
              <a:ahLst/>
              <a:cxnLst/>
              <a:rect l="l" t="t" r="r" b="b"/>
              <a:pathLst>
                <a:path w="10197916" h="38100">
                  <a:moveTo>
                    <a:pt x="0" y="0"/>
                  </a:moveTo>
                  <a:lnTo>
                    <a:pt x="10197916" y="0"/>
                  </a:lnTo>
                  <a:lnTo>
                    <a:pt x="10197916" y="38100"/>
                  </a:lnTo>
                  <a:lnTo>
                    <a:pt x="0" y="38100"/>
                  </a:lnTo>
                  <a:close/>
                </a:path>
              </a:pathLst>
            </a:custGeom>
            <a:solidFill>
              <a:srgbClr val="0F766E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Freeform 12"/>
          <p:cNvSpPr/>
          <p:nvPr/>
        </p:nvSpPr>
        <p:spPr>
          <a:xfrm>
            <a:off x="10171692" y="1671638"/>
            <a:ext cx="7087608" cy="6991350"/>
          </a:xfrm>
          <a:custGeom>
            <a:avLst/>
            <a:gdLst/>
            <a:ahLst/>
            <a:cxnLst/>
            <a:rect l="l" t="t" r="r" b="b"/>
            <a:pathLst>
              <a:path w="7087608" h="6991350">
                <a:moveTo>
                  <a:pt x="0" y="0"/>
                </a:moveTo>
                <a:lnTo>
                  <a:pt x="7087608" y="0"/>
                </a:lnTo>
                <a:lnTo>
                  <a:pt x="7087608" y="6991350"/>
                </a:lnTo>
                <a:lnTo>
                  <a:pt x="0" y="699135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7497" r="-1017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228725" y="733425"/>
            <a:ext cx="16847106" cy="581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60"/>
              </a:lnSpc>
            </a:pPr>
            <a:r>
              <a:rPr lang="en-US" sz="3375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Case Study: Social Prescribing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501274" y="1995487"/>
            <a:ext cx="8030859" cy="388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2250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Mechanism of Delivery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01274" y="2605088"/>
            <a:ext cx="7648437" cy="1109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36"/>
              </a:lnSpc>
            </a:pPr>
            <a:r>
              <a:rPr lang="en-US" sz="1687" b="1">
                <a:solidFill>
                  <a:srgbClr val="1F2D2F"/>
                </a:solidFill>
                <a:latin typeface="Inter Bold"/>
                <a:ea typeface="Inter Bold"/>
                <a:cs typeface="Inter Bold"/>
                <a:sym typeface="Inter Bold"/>
              </a:rPr>
              <a:t>Link-Worker Framework:</a:t>
            </a:r>
            <a:r>
              <a:rPr lang="en-US" sz="1687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Primary care practitioners refer patients presenting with mild depression or isolation directly to a 'Community Link Worker'.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01274" y="3740944"/>
            <a:ext cx="7648437" cy="1109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36"/>
              </a:lnSpc>
            </a:pPr>
            <a:r>
              <a:rPr lang="en-US" sz="1687" b="1">
                <a:solidFill>
                  <a:srgbClr val="1F2D2F"/>
                </a:solidFill>
                <a:latin typeface="Inter Bold"/>
                <a:ea typeface="Inter Bold"/>
                <a:cs typeface="Inter Bold"/>
                <a:sym typeface="Inter Bold"/>
              </a:rPr>
              <a:t>Practical Interventions:</a:t>
            </a:r>
            <a:r>
              <a:rPr lang="en-US" sz="1687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Link workers co-create action plans connecting patients to local walking clubs, creative workshops, community gardening, and peer networks.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16979" y="5857875"/>
            <a:ext cx="8030859" cy="388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2250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Systemic Evaluation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16979" y="6467475"/>
            <a:ext cx="7648437" cy="1109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36"/>
              </a:lnSpc>
            </a:pPr>
            <a:r>
              <a:rPr lang="en-US" sz="1687" b="1">
                <a:solidFill>
                  <a:srgbClr val="1F2D2F"/>
                </a:solidFill>
                <a:latin typeface="Inter Bold"/>
                <a:ea typeface="Inter Bold"/>
                <a:cs typeface="Inter Bold"/>
                <a:sym typeface="Inter Bold"/>
              </a:rPr>
              <a:t>Quantifiable Benefits:</a:t>
            </a:r>
            <a:r>
              <a:rPr lang="en-US" sz="1687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Broad evaluations indicate up to a 24% reduction in primary GP visits and notable self-reported psychological wellbeing improvements (Marmot, 2020).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16979" y="7603331"/>
            <a:ext cx="7648437" cy="728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36"/>
              </a:lnSpc>
            </a:pPr>
            <a:r>
              <a:rPr lang="en-US" sz="1687" b="1" dirty="0">
                <a:solidFill>
                  <a:srgbClr val="1F2D2F"/>
                </a:solidFill>
                <a:latin typeface="Inter Bold"/>
                <a:ea typeface="Inter Bold"/>
                <a:cs typeface="Inter Bold"/>
                <a:sym typeface="Inter Bold"/>
              </a:rPr>
              <a:t>Systemic Weaknesses:</a:t>
            </a:r>
            <a:r>
              <a:rPr lang="en-US" sz="1687" dirty="0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The community charities delivering these programs face unstable, short-term grants, causing sudden service disruptions.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8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14413" y="2771910"/>
            <a:ext cx="7210835" cy="4227506"/>
            <a:chOff x="0" y="0"/>
            <a:chExt cx="8659513" cy="5076825"/>
          </a:xfrm>
        </p:grpSpPr>
        <p:sp>
          <p:nvSpPr>
            <p:cNvPr id="3" name="Freeform 3" descr="image.png"/>
            <p:cNvSpPr/>
            <p:nvPr/>
          </p:nvSpPr>
          <p:spPr>
            <a:xfrm>
              <a:off x="0" y="0"/>
              <a:ext cx="8659513" cy="5076825"/>
            </a:xfrm>
            <a:custGeom>
              <a:avLst/>
              <a:gdLst/>
              <a:ahLst/>
              <a:cxnLst/>
              <a:rect l="l" t="t" r="r" b="b"/>
              <a:pathLst>
                <a:path w="8659513" h="5076825">
                  <a:moveTo>
                    <a:pt x="0" y="0"/>
                  </a:moveTo>
                  <a:lnTo>
                    <a:pt x="8659513" y="0"/>
                  </a:lnTo>
                  <a:lnTo>
                    <a:pt x="8659513" y="5076825"/>
                  </a:lnTo>
                  <a:lnTo>
                    <a:pt x="0" y="50768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4347" r="-4347" b="-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228725" y="733425"/>
            <a:ext cx="16847106" cy="581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60"/>
              </a:lnSpc>
            </a:pPr>
            <a:r>
              <a:rPr lang="en-US" sz="3375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Eradicating Health Inequities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014412" y="800100"/>
            <a:ext cx="71438" cy="514350"/>
            <a:chOff x="0" y="0"/>
            <a:chExt cx="95250" cy="685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95250" cy="685800"/>
            </a:xfrm>
            <a:custGeom>
              <a:avLst/>
              <a:gdLst/>
              <a:ahLst/>
              <a:cxnLst/>
              <a:rect l="l" t="t" r="r" b="b"/>
              <a:pathLst>
                <a:path w="95250" h="685800">
                  <a:moveTo>
                    <a:pt x="0" y="0"/>
                  </a:moveTo>
                  <a:lnTo>
                    <a:pt x="95250" y="0"/>
                  </a:lnTo>
                  <a:lnTo>
                    <a:pt x="95250" y="685800"/>
                  </a:lnTo>
                  <a:lnTo>
                    <a:pt x="0" y="685800"/>
                  </a:lnTo>
                  <a:close/>
                </a:path>
              </a:pathLst>
            </a:custGeom>
            <a:solidFill>
              <a:srgbClr val="0F766E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539799" y="3776842"/>
            <a:ext cx="6160062" cy="20843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487"/>
              </a:lnSpc>
            </a:pPr>
            <a:r>
              <a:rPr lang="en-US" sz="13739" b="1">
                <a:solidFill>
                  <a:srgbClr val="B45309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10y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39799" y="6190400"/>
            <a:ext cx="6160062" cy="3384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97"/>
              </a:lnSpc>
            </a:pPr>
            <a:r>
              <a:rPr lang="en-US" sz="2248">
                <a:solidFill>
                  <a:srgbClr val="0F343A"/>
                </a:solidFill>
                <a:latin typeface="Inter"/>
                <a:ea typeface="Inter"/>
                <a:cs typeface="Inter"/>
                <a:sym typeface="Inter"/>
              </a:rPr>
              <a:t>LIFE EXPECTANCY GAP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319803" y="2667135"/>
            <a:ext cx="8302657" cy="808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71"/>
              </a:lnSpc>
            </a:pPr>
            <a:r>
              <a:rPr lang="en-US" sz="1873">
                <a:solidFill>
                  <a:srgbClr val="0F343A"/>
                </a:solidFill>
                <a:latin typeface="Inter"/>
                <a:ea typeface="Inter"/>
                <a:cs typeface="Inter"/>
                <a:sym typeface="Inter"/>
              </a:rPr>
              <a:t>The Social Gradient (Marmot, 2020):</a:t>
            </a:r>
            <a:r>
              <a:rPr lang="en-US" sz="1873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A direct link between lower socioeconomic status and shorter, disease-prone life expectancies.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319803" y="3634782"/>
            <a:ext cx="8302657" cy="808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71"/>
              </a:lnSpc>
            </a:pPr>
            <a:r>
              <a:rPr lang="en-US" sz="1873">
                <a:solidFill>
                  <a:srgbClr val="0F343A"/>
                </a:solidFill>
                <a:latin typeface="Inter"/>
                <a:ea typeface="Inter"/>
                <a:cs typeface="Inter"/>
                <a:sym typeface="Inter"/>
              </a:rPr>
              <a:t>The Inverse Care Law (Hart, 1971):</a:t>
            </a:r>
            <a:r>
              <a:rPr lang="en-US" sz="1873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The reality that the availability of quality medical care is often lowest where the population's need is highest.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19803" y="4602429"/>
            <a:ext cx="8302657" cy="1231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71"/>
              </a:lnSpc>
            </a:pPr>
            <a:r>
              <a:rPr lang="en-US" sz="1873">
                <a:solidFill>
                  <a:srgbClr val="0F343A"/>
                </a:solidFill>
                <a:latin typeface="Inter"/>
                <a:ea typeface="Inter"/>
                <a:cs typeface="Inter"/>
                <a:sym typeface="Inter"/>
              </a:rPr>
              <a:t>Socioeconomic Barriers:</a:t>
            </a:r>
            <a:r>
              <a:rPr lang="en-US" sz="1873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Low-income neighborhoods frequently face high air pollution, food deserts, and poor transit connections to regional clinical centers.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19803" y="5926995"/>
            <a:ext cx="8302657" cy="808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71"/>
              </a:lnSpc>
            </a:pPr>
            <a:r>
              <a:rPr lang="en-US" sz="1873">
                <a:solidFill>
                  <a:srgbClr val="0F343A"/>
                </a:solidFill>
                <a:latin typeface="Inter"/>
                <a:ea typeface="Inter"/>
                <a:cs typeface="Inter"/>
                <a:sym typeface="Inter"/>
              </a:rPr>
              <a:t>Proportionate Universalism:</a:t>
            </a:r>
            <a:r>
              <a:rPr lang="en-US" sz="1873">
                <a:solidFill>
                  <a:srgbClr val="1F2D2F"/>
                </a:solidFill>
                <a:latin typeface="Inter"/>
                <a:ea typeface="Inter"/>
                <a:cs typeface="Inter"/>
                <a:sym typeface="Inter"/>
              </a:rPr>
              <a:t> Developing healthcare networks that serve everyone, but with intensity scaled to the level of community need.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8809011" y="2795705"/>
            <a:ext cx="335664" cy="301398"/>
            <a:chOff x="0" y="0"/>
            <a:chExt cx="403100" cy="361950"/>
          </a:xfrm>
        </p:grpSpPr>
        <p:sp>
          <p:nvSpPr>
            <p:cNvPr id="14" name="Freeform 14" descr="image.png"/>
            <p:cNvSpPr/>
            <p:nvPr/>
          </p:nvSpPr>
          <p:spPr>
            <a:xfrm>
              <a:off x="0" y="0"/>
              <a:ext cx="403100" cy="361950"/>
            </a:xfrm>
            <a:custGeom>
              <a:avLst/>
              <a:gdLst/>
              <a:ahLst/>
              <a:cxnLst/>
              <a:rect l="l" t="t" r="r" b="b"/>
              <a:pathLst>
                <a:path w="403100" h="361950">
                  <a:moveTo>
                    <a:pt x="0" y="0"/>
                  </a:moveTo>
                  <a:lnTo>
                    <a:pt x="403100" y="0"/>
                  </a:lnTo>
                  <a:lnTo>
                    <a:pt x="403100" y="361950"/>
                  </a:lnTo>
                  <a:lnTo>
                    <a:pt x="0" y="361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4347" r="-434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8809011" y="3763352"/>
            <a:ext cx="291881" cy="301398"/>
            <a:chOff x="0" y="0"/>
            <a:chExt cx="350521" cy="361950"/>
          </a:xfrm>
        </p:grpSpPr>
        <p:sp>
          <p:nvSpPr>
            <p:cNvPr id="16" name="Freeform 16" descr="image.png"/>
            <p:cNvSpPr/>
            <p:nvPr/>
          </p:nvSpPr>
          <p:spPr>
            <a:xfrm>
              <a:off x="0" y="0"/>
              <a:ext cx="350521" cy="361950"/>
            </a:xfrm>
            <a:custGeom>
              <a:avLst/>
              <a:gdLst/>
              <a:ahLst/>
              <a:cxnLst/>
              <a:rect l="l" t="t" r="r" b="b"/>
              <a:pathLst>
                <a:path w="350521" h="361950">
                  <a:moveTo>
                    <a:pt x="0" y="0"/>
                  </a:moveTo>
                  <a:lnTo>
                    <a:pt x="350521" y="0"/>
                  </a:lnTo>
                  <a:lnTo>
                    <a:pt x="350521" y="361950"/>
                  </a:lnTo>
                  <a:lnTo>
                    <a:pt x="0" y="361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4347" r="-434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809011" y="4730999"/>
            <a:ext cx="262693" cy="301398"/>
            <a:chOff x="0" y="0"/>
            <a:chExt cx="315469" cy="361950"/>
          </a:xfrm>
        </p:grpSpPr>
        <p:sp>
          <p:nvSpPr>
            <p:cNvPr id="18" name="Freeform 18" descr="image.png"/>
            <p:cNvSpPr/>
            <p:nvPr/>
          </p:nvSpPr>
          <p:spPr>
            <a:xfrm>
              <a:off x="0" y="0"/>
              <a:ext cx="315469" cy="361950"/>
            </a:xfrm>
            <a:custGeom>
              <a:avLst/>
              <a:gdLst/>
              <a:ahLst/>
              <a:cxnLst/>
              <a:rect l="l" t="t" r="r" b="b"/>
              <a:pathLst>
                <a:path w="315469" h="361950">
                  <a:moveTo>
                    <a:pt x="0" y="0"/>
                  </a:moveTo>
                  <a:lnTo>
                    <a:pt x="315469" y="0"/>
                  </a:lnTo>
                  <a:lnTo>
                    <a:pt x="315469" y="361950"/>
                  </a:lnTo>
                  <a:lnTo>
                    <a:pt x="0" y="361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4347" r="-434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8809011" y="6055564"/>
            <a:ext cx="291881" cy="301398"/>
            <a:chOff x="0" y="0"/>
            <a:chExt cx="350521" cy="361950"/>
          </a:xfrm>
        </p:grpSpPr>
        <p:sp>
          <p:nvSpPr>
            <p:cNvPr id="20" name="Freeform 20" descr="image.png"/>
            <p:cNvSpPr/>
            <p:nvPr/>
          </p:nvSpPr>
          <p:spPr>
            <a:xfrm>
              <a:off x="0" y="0"/>
              <a:ext cx="350521" cy="361950"/>
            </a:xfrm>
            <a:custGeom>
              <a:avLst/>
              <a:gdLst/>
              <a:ahLst/>
              <a:cxnLst/>
              <a:rect l="l" t="t" r="r" b="b"/>
              <a:pathLst>
                <a:path w="350521" h="361950">
                  <a:moveTo>
                    <a:pt x="0" y="0"/>
                  </a:moveTo>
                  <a:lnTo>
                    <a:pt x="350521" y="0"/>
                  </a:lnTo>
                  <a:lnTo>
                    <a:pt x="350521" y="361950"/>
                  </a:lnTo>
                  <a:lnTo>
                    <a:pt x="0" y="361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4347" r="-434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8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86750" y="4033314"/>
            <a:ext cx="1714500" cy="57150"/>
            <a:chOff x="0" y="0"/>
            <a:chExt cx="2286000" cy="762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286000" cy="76200"/>
            </a:xfrm>
            <a:custGeom>
              <a:avLst/>
              <a:gdLst/>
              <a:ahLst/>
              <a:cxnLst/>
              <a:rect l="l" t="t" r="r" b="b"/>
              <a:pathLst>
                <a:path w="2286000" h="76200">
                  <a:moveTo>
                    <a:pt x="0" y="0"/>
                  </a:moveTo>
                  <a:lnTo>
                    <a:pt x="2286000" y="0"/>
                  </a:lnTo>
                  <a:lnTo>
                    <a:pt x="2286000" y="76200"/>
                  </a:lnTo>
                  <a:lnTo>
                    <a:pt x="0" y="76200"/>
                  </a:lnTo>
                  <a:close/>
                </a:path>
              </a:pathLst>
            </a:custGeom>
            <a:solidFill>
              <a:srgbClr val="0F766E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7924800" y="3349443"/>
            <a:ext cx="3385655" cy="7609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802"/>
              </a:lnSpc>
            </a:pPr>
            <a:r>
              <a:rPr lang="en-US" sz="3200" b="1" dirty="0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conclusion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91000" y="5981700"/>
            <a:ext cx="10715625" cy="12811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5"/>
              </a:lnSpc>
            </a:pPr>
            <a:r>
              <a:rPr lang="en-US" sz="2025" dirty="0">
                <a:solidFill>
                  <a:srgbClr val="4A5C5E"/>
                </a:solidFill>
                <a:latin typeface="Inter"/>
                <a:ea typeface="Inter"/>
                <a:cs typeface="Inter"/>
                <a:sym typeface="Inter"/>
              </a:rPr>
              <a:t>Moving toward a unified, proactive biopsychosocial ecosystem that secures health equity, leverages digital tools, and honors legislative mandates like the Future Generations Act to build a greener healthcare future.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8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228725" y="733425"/>
            <a:ext cx="3165857" cy="5733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60"/>
              </a:lnSpc>
            </a:pPr>
            <a:r>
              <a:rPr lang="en-US" sz="3375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 Reference List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014412" y="800100"/>
            <a:ext cx="71438" cy="514350"/>
            <a:chOff x="0" y="0"/>
            <a:chExt cx="95250" cy="685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95250" cy="685800"/>
            </a:xfrm>
            <a:custGeom>
              <a:avLst/>
              <a:gdLst/>
              <a:ahLst/>
              <a:cxnLst/>
              <a:rect l="l" t="t" r="r" b="b"/>
              <a:pathLst>
                <a:path w="95250" h="685800">
                  <a:moveTo>
                    <a:pt x="0" y="0"/>
                  </a:moveTo>
                  <a:lnTo>
                    <a:pt x="95250" y="0"/>
                  </a:lnTo>
                  <a:lnTo>
                    <a:pt x="95250" y="685800"/>
                  </a:lnTo>
                  <a:lnTo>
                    <a:pt x="0" y="685800"/>
                  </a:lnTo>
                  <a:close/>
                </a:path>
              </a:pathLst>
            </a:custGeom>
            <a:solidFill>
              <a:srgbClr val="0F766E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028700" y="1907990"/>
            <a:ext cx="16230600" cy="6432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02259" lvl="1" indent="-151129" algn="just">
              <a:lnSpc>
                <a:spcPts val="2015"/>
              </a:lnSpc>
              <a:buFont typeface="Arial"/>
              <a:buChar char="•"/>
            </a:pPr>
            <a:r>
              <a:rPr lang="en-US" sz="1399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Das, T., Holland, P., Ahmed, M., Husain, L., Ahmed, M. and Husain, L., 2021. Sustainable Development Goal 3: Good Health and Well-being. In: South-East Asia Eye Health: Systems, Practices, and Challenges. Singapore: Springer Singapore, pp. 61–78.</a:t>
            </a:r>
          </a:p>
          <a:p>
            <a:pPr marL="302259" lvl="1" indent="-151129" algn="just">
              <a:lnSpc>
                <a:spcPts val="2015"/>
              </a:lnSpc>
              <a:buFont typeface="Arial"/>
              <a:buChar char="•"/>
            </a:pPr>
            <a:r>
              <a:rPr lang="en-US" sz="1399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Deepa, N.R., Naikodi, T.A., Bhagyashree, L.C.R.P., Baby, D., Neeraj, S.C. and Umar, M., 2025. The impact of sustainable development goals on healthcare and nursing care delivery: A comprehensive review article. International Journal of Nursing and Health Sciences, 7, pp. 11–17.</a:t>
            </a:r>
          </a:p>
          <a:p>
            <a:pPr marL="302259" lvl="1" indent="-151129" algn="just">
              <a:lnSpc>
                <a:spcPts val="2015"/>
              </a:lnSpc>
              <a:buFont typeface="Arial"/>
              <a:buChar char="•"/>
            </a:pPr>
            <a:r>
              <a:rPr lang="en-US" sz="1399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Fernandez, R.M., 2019. SDG3 Good Health and Well-being: Integration and connection with other SDGs. In: Good Health and Well-being. Cham: Springer International Publishing, pp. 629–636.</a:t>
            </a:r>
          </a:p>
          <a:p>
            <a:pPr marL="302259" lvl="1" indent="-151129" algn="just">
              <a:lnSpc>
                <a:spcPts val="2015"/>
              </a:lnSpc>
              <a:buFont typeface="Arial"/>
              <a:buChar char="•"/>
            </a:pPr>
            <a:r>
              <a:rPr lang="en-US" sz="1399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Gavurova, B. and Megyesiova, S., 2022. Sustainable health and wellbeing in the European Union. Frontiers in Public Health, 10, p. 851061.</a:t>
            </a:r>
          </a:p>
          <a:p>
            <a:pPr marL="302259" lvl="1" indent="-151129" algn="just">
              <a:lnSpc>
                <a:spcPts val="2015"/>
              </a:lnSpc>
              <a:buFont typeface="Arial"/>
              <a:buChar char="•"/>
            </a:pPr>
            <a:r>
              <a:rPr lang="en-US" sz="1399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Ghebreyesus, T.A., Fore, H., Birtanov, Y. and Jakab, Z., 2018. Primary health care for the 21st century, universal health coverage, and the Sustainable Development Goals. The Lancet, 392(10156), pp. 1371–1372.</a:t>
            </a:r>
          </a:p>
          <a:p>
            <a:pPr marL="302259" lvl="1" indent="-151129" algn="just">
              <a:lnSpc>
                <a:spcPts val="2015"/>
              </a:lnSpc>
              <a:buFont typeface="Arial"/>
              <a:buChar char="•"/>
            </a:pPr>
            <a:r>
              <a:rPr lang="en-US" sz="1399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Hameed, K., Naha, R. and Hameed, F., 2024. Digital transformation for sustainable health and well-being: A review and future research directions. Discover Sustainability, 5(1), p. 104.</a:t>
            </a:r>
          </a:p>
          <a:p>
            <a:pPr marL="302259" lvl="1" indent="-151129" algn="just">
              <a:lnSpc>
                <a:spcPts val="2015"/>
              </a:lnSpc>
              <a:buFont typeface="Arial"/>
              <a:buChar char="•"/>
            </a:pPr>
            <a:r>
              <a:rPr lang="en-US" sz="1399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Jit Khong Goh, J., 2025. Sustainable health systems and public health. In: The Handbook of Public Health in the Asia-Pacific. Singapore: Springer Nature Singapore, pp. 1–23.</a:t>
            </a:r>
          </a:p>
          <a:p>
            <a:pPr marL="302259" lvl="1" indent="-151129" algn="just">
              <a:lnSpc>
                <a:spcPts val="2015"/>
              </a:lnSpc>
              <a:buFont typeface="Arial"/>
              <a:buChar char="•"/>
            </a:pPr>
            <a:r>
              <a:rPr lang="en-US" sz="1399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Kruk, M.E., Gage, A.D., Arsenault, C., Jordan, K., Leslie, H.H., Roder-DeWan, S., Adeyi, O., Barker, P., Daelmans, B., Doubova, S.V. and English, M., 2018. High-quality health systems in the Sustainable Development Goals era: Time for a revolution. The Lancet Global Health, 6(11), pp. e1196–e1252.</a:t>
            </a:r>
          </a:p>
          <a:p>
            <a:pPr marL="302259" lvl="1" indent="-151129" algn="just">
              <a:lnSpc>
                <a:spcPts val="2015"/>
              </a:lnSpc>
              <a:buFont typeface="Arial"/>
              <a:buChar char="•"/>
            </a:pPr>
            <a:r>
              <a:rPr lang="en-US" sz="1399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Kuir-Ayius, D., 2021. Sustainable health service delivery. In: Industry, Innovation and Infrastructure. Cham: Springer International Publishing, pp. 1071–1081.</a:t>
            </a:r>
          </a:p>
          <a:p>
            <a:pPr marL="302259" lvl="1" indent="-151129" algn="just">
              <a:lnSpc>
                <a:spcPts val="2015"/>
              </a:lnSpc>
              <a:buFont typeface="Arial"/>
              <a:buChar char="•"/>
            </a:pPr>
            <a:r>
              <a:rPr lang="en-US" sz="1399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Lakioti, E., Pagonis, N., Flegkas, D., Itziou, A., Moustakas, K. and Karayannis, V., 2025. Social factors and policies promoting good health and well-being as a sustainable development goal: Current achievements and future pathways. Sustainability, 17(11), p. 5063.</a:t>
            </a:r>
          </a:p>
          <a:p>
            <a:pPr marL="302259" lvl="1" indent="-151129" algn="just">
              <a:lnSpc>
                <a:spcPts val="2015"/>
              </a:lnSpc>
              <a:buFont typeface="Arial"/>
              <a:buChar char="•"/>
            </a:pPr>
            <a:r>
              <a:rPr lang="en-US" sz="1399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Moldovan, F., Blaga, P., Moldovan, L. and Bataga, T., 2022. An innovative framework for sustainable development in healthcare: The human rights assessment. International Journal of Environmental Research and Public Health, 19(4), p. 2222.</a:t>
            </a:r>
          </a:p>
          <a:p>
            <a:pPr marL="302259" lvl="1" indent="-151129" algn="just">
              <a:lnSpc>
                <a:spcPts val="2015"/>
              </a:lnSpc>
              <a:buFont typeface="Arial"/>
              <a:buChar char="•"/>
            </a:pPr>
            <a:r>
              <a:rPr lang="en-US" sz="1399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Ugwu, C.N., Ugwu, O.P.C., Alum, E.U., Eze, V.H.U., Basajja, M., Ugwu, J.N., Ogenyi, F.C., Ejemot-Nwadiaro, R.I., Okon, M.B., Egba, S.I. and Uti, D.E., 2025. Sustainable development goals (SDGs) and resilient healthcare systems: Addressing medicine and public health challenges in conflict zones. Medicine, 104(7), p. e41535.</a:t>
            </a:r>
          </a:p>
          <a:p>
            <a:pPr marL="302259" lvl="1" indent="-151129" algn="just">
              <a:lnSpc>
                <a:spcPts val="2015"/>
              </a:lnSpc>
              <a:buFont typeface="Arial"/>
              <a:buChar char="•"/>
            </a:pPr>
            <a:r>
              <a:rPr lang="en-US" sz="1399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World Health Organization, 2017. Optimizing the Contributions of the Nursing and Midwifery Workforce to Achieve Universal Health Coverage and the Sustainable Development Goals Through Education, Research and Practice. Geneva: World Health Organization.</a:t>
            </a:r>
          </a:p>
          <a:p>
            <a:pPr marL="302259" lvl="1" indent="-151129" algn="just">
              <a:lnSpc>
                <a:spcPts val="2015"/>
              </a:lnSpc>
              <a:buFont typeface="Arial"/>
              <a:buChar char="•"/>
            </a:pPr>
            <a:r>
              <a:rPr lang="en-US" sz="1399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World Health Organization, 2018. A Vision for Primary Health Care in the 21st Century: Towards Universal Health Coverage and the Sustainable Development Goals. Geneva: World Health Organization.</a:t>
            </a:r>
          </a:p>
          <a:p>
            <a:pPr marL="302259" lvl="1" indent="-151129" algn="just">
              <a:lnSpc>
                <a:spcPts val="2015"/>
              </a:lnSpc>
              <a:buFont typeface="Arial"/>
              <a:buChar char="•"/>
            </a:pPr>
            <a:r>
              <a:rPr lang="en-US" sz="1399" b="1">
                <a:solidFill>
                  <a:srgbClr val="0F343A"/>
                </a:solidFill>
                <a:latin typeface="Merriweather Bold"/>
                <a:ea typeface="Merriweather Bold"/>
                <a:cs typeface="Merriweather Bold"/>
                <a:sym typeface="Merriweather Bold"/>
              </a:rPr>
              <a:t>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10540</TotalTime>
  <Words>1855</Words>
  <Application>Microsoft Office PowerPoint</Application>
  <PresentationFormat>Custom</PresentationFormat>
  <Paragraphs>117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Inter</vt:lpstr>
      <vt:lpstr>Arial</vt:lpstr>
      <vt:lpstr>Merriweather Bold</vt:lpstr>
      <vt:lpstr>Inter Medium</vt:lpstr>
      <vt:lpstr>Inter Bold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Neneh Bangura</dc:creator>
  <cp:lastModifiedBy>Neneh Bangura</cp:lastModifiedBy>
  <cp:revision>6</cp:revision>
  <cp:lastPrinted>2026-07-21T20:55:13Z</cp:lastPrinted>
  <dcterms:created xsi:type="dcterms:W3CDTF">2006-08-16T00:00:00Z</dcterms:created>
  <dcterms:modified xsi:type="dcterms:W3CDTF">2026-07-26T20:41:08Z</dcterms:modified>
  <dc:identifier>DAHNaJGHexc</dc:identifier>
</cp:coreProperties>
</file>