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710" r:id="rId1"/>
  </p:sldMasterIdLst>
  <p:notesMasterIdLst>
    <p:notesMasterId r:id="rId21"/>
  </p:notesMasterIdLst>
  <p:handoutMasterIdLst>
    <p:handoutMasterId r:id="rId22"/>
  </p:handoutMasterIdLst>
  <p:sldIdLst>
    <p:sldId id="339" r:id="rId2"/>
    <p:sldId id="307" r:id="rId3"/>
    <p:sldId id="358" r:id="rId4"/>
    <p:sldId id="327" r:id="rId5"/>
    <p:sldId id="331" r:id="rId6"/>
    <p:sldId id="345" r:id="rId7"/>
    <p:sldId id="359" r:id="rId8"/>
    <p:sldId id="338" r:id="rId9"/>
    <p:sldId id="346" r:id="rId10"/>
    <p:sldId id="360" r:id="rId11"/>
    <p:sldId id="344" r:id="rId12"/>
    <p:sldId id="347" r:id="rId13"/>
    <p:sldId id="342" r:id="rId14"/>
    <p:sldId id="361" r:id="rId15"/>
    <p:sldId id="322" r:id="rId16"/>
    <p:sldId id="362" r:id="rId17"/>
    <p:sldId id="354" r:id="rId18"/>
    <p:sldId id="357" r:id="rId19"/>
    <p:sldId id="356" r:id="rId20"/>
  </p:sldIdLst>
  <p:sldSz cx="12192000" cy="6858000"/>
  <p:notesSz cx="13716000" cy="2438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3948" autoAdjust="0"/>
  </p:normalViewPr>
  <p:slideViewPr>
    <p:cSldViewPr snapToGrid="0" snapToObjects="1">
      <p:cViewPr varScale="1">
        <p:scale>
          <a:sx n="96" d="100"/>
          <a:sy n="96" d="100"/>
        </p:scale>
        <p:origin x="84" y="148"/>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2025</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algn="l"/>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49312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algn="l"/>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8552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196129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0DF8D-44BB-FE54-CA29-768E5A0B03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A6DCA2-0500-1A15-E571-911208977806}"/>
              </a:ext>
            </a:extLst>
          </p:cNvPr>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414D8169-539C-727A-D339-2685F869693F}"/>
              </a:ext>
            </a:extLst>
          </p:cNvPr>
          <p:cNvSpPr>
            <a:spLocks noGrp="1"/>
          </p:cNvSpPr>
          <p:nvPr>
            <p:ph type="body" idx="1"/>
          </p:nvPr>
        </p:nvSpPr>
        <p:spPr>
          <a:xfrm>
            <a:off x="1371600" y="11734800"/>
            <a:ext cx="10972800" cy="9601200"/>
          </a:xfrm>
          <a:prstGeom prst="rect">
            <a:avLst/>
          </a:prstGeom>
        </p:spPr>
        <p:txBody>
          <a:bodyPr/>
          <a:lstStyle/>
          <a:p>
            <a:pPr algn="just">
              <a:lnSpc>
                <a:spcPct val="150000"/>
              </a:lnSpc>
              <a:spcAft>
                <a:spcPts val="800"/>
              </a:spcAft>
            </a:pP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972006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0DF8D-44BB-FE54-CA29-768E5A0B03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A6DCA2-0500-1A15-E571-911208977806}"/>
              </a:ext>
            </a:extLst>
          </p:cNvPr>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414D8169-539C-727A-D339-2685F869693F}"/>
              </a:ext>
            </a:extLst>
          </p:cNvPr>
          <p:cNvSpPr>
            <a:spLocks noGrp="1"/>
          </p:cNvSpPr>
          <p:nvPr>
            <p:ph type="body" idx="1"/>
          </p:nvPr>
        </p:nvSpPr>
        <p:spPr>
          <a:xfrm>
            <a:off x="1371600" y="11734800"/>
            <a:ext cx="10972800" cy="9601200"/>
          </a:xfrm>
          <a:prstGeom prst="rect">
            <a:avLst/>
          </a:prstGeom>
        </p:spPr>
        <p:txBody>
          <a:bodyPr/>
          <a:lstStyle/>
          <a:p>
            <a:pPr algn="just">
              <a:lnSpc>
                <a:spcPct val="150000"/>
              </a:lnSpc>
              <a:spcAft>
                <a:spcPts val="800"/>
              </a:spcAft>
            </a:pP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269489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8493628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4905907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712901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220687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0DF8D-44BB-FE54-CA29-768E5A0B03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A6DCA2-0500-1A15-E571-911208977806}"/>
              </a:ext>
            </a:extLst>
          </p:cNvPr>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414D8169-539C-727A-D339-2685F869693F}"/>
              </a:ext>
            </a:extLst>
          </p:cNvPr>
          <p:cNvSpPr>
            <a:spLocks noGrp="1"/>
          </p:cNvSpPr>
          <p:nvPr>
            <p:ph type="body" idx="1"/>
          </p:nvPr>
        </p:nvSpPr>
        <p:spPr>
          <a:xfrm>
            <a:off x="1371600" y="11734800"/>
            <a:ext cx="10972800" cy="9601200"/>
          </a:xfrm>
          <a:prstGeom prst="rect">
            <a:avLst/>
          </a:prstGeom>
        </p:spPr>
        <p:txBody>
          <a:bodyPr/>
          <a:lstStyle/>
          <a:p>
            <a:pPr algn="just">
              <a:lnSpc>
                <a:spcPct val="150000"/>
              </a:lnSpc>
              <a:spcAft>
                <a:spcPts val="800"/>
              </a:spcAft>
            </a:pP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972006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0DF8D-44BB-FE54-CA29-768E5A0B03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A6DCA2-0500-1A15-E571-911208977806}"/>
              </a:ext>
            </a:extLst>
          </p:cNvPr>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414D8169-539C-727A-D339-2685F869693F}"/>
              </a:ext>
            </a:extLst>
          </p:cNvPr>
          <p:cNvSpPr>
            <a:spLocks noGrp="1"/>
          </p:cNvSpPr>
          <p:nvPr>
            <p:ph type="body" idx="1"/>
          </p:nvPr>
        </p:nvSpPr>
        <p:spPr>
          <a:xfrm>
            <a:off x="1371600" y="11734800"/>
            <a:ext cx="10972800" cy="9601200"/>
          </a:xfrm>
          <a:prstGeom prst="rect">
            <a:avLst/>
          </a:prstGeom>
        </p:spPr>
        <p:txBody>
          <a:bodyPr/>
          <a:lstStyle/>
          <a:p>
            <a:pPr algn="just">
              <a:lnSpc>
                <a:spcPct val="150000"/>
              </a:lnSpc>
              <a:spcAft>
                <a:spcPts val="800"/>
              </a:spcAft>
            </a:pP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191556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576150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6853664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5088148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145117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8045746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292547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E6DC1-90FF-4C89-8AA2-0355022E20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CA324A4-5C9F-4EED-999B-4853CBB1440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903925-D7A1-41E1-BA5C-3DEC447A0991}"/>
              </a:ext>
            </a:extLst>
          </p:cNvPr>
          <p:cNvSpPr>
            <a:spLocks noGrp="1"/>
          </p:cNvSpPr>
          <p:nvPr>
            <p:ph type="dt" sz="half" idx="10"/>
          </p:nvPr>
        </p:nvSpPr>
        <p:spPr/>
        <p:txBody>
          <a:bodyPr/>
          <a:lstStyle/>
          <a:p>
            <a:fld id="{4BDF68E2-58F2-4D09-BE8B-E3BD06533059}" type="datetimeFigureOut">
              <a:rPr lang="en-US" smtClean="0"/>
              <a:t>12/7/2025</a:t>
            </a:fld>
            <a:endParaRPr lang="en-US" dirty="0"/>
          </a:p>
        </p:txBody>
      </p:sp>
      <p:sp>
        <p:nvSpPr>
          <p:cNvPr id="5" name="Footer Placeholder 4">
            <a:extLst>
              <a:ext uri="{FF2B5EF4-FFF2-40B4-BE49-F238E27FC236}">
                <a16:creationId xmlns:a16="http://schemas.microsoft.com/office/drawing/2014/main" id="{A5495CB5-A8A5-4B4C-9E4C-85EAEEA5F29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AF1EADA-02B2-4946-BC30-0D19F5CC08DA}"/>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498172033"/>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0EBC4-BACD-4FBF-BF6C-1B6634B85E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B81F060-E320-446F-9EC3-C2F9B0D8617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646592-4B80-473B-962B-1B0E719D8E47}"/>
              </a:ext>
            </a:extLst>
          </p:cNvPr>
          <p:cNvSpPr>
            <a:spLocks noGrp="1"/>
          </p:cNvSpPr>
          <p:nvPr>
            <p:ph type="dt" sz="half" idx="10"/>
          </p:nvPr>
        </p:nvSpPr>
        <p:spPr/>
        <p:txBody>
          <a:bodyPr/>
          <a:lstStyle/>
          <a:p>
            <a:fld id="{528FC5F6-F338-4AE4-BB23-26385BCFC423}" type="datetimeFigureOut">
              <a:rPr lang="en-US" smtClean="0"/>
              <a:t>12/7/2025</a:t>
            </a:fld>
            <a:endParaRPr lang="en-US" dirty="0"/>
          </a:p>
        </p:txBody>
      </p:sp>
      <p:sp>
        <p:nvSpPr>
          <p:cNvPr id="5" name="Footer Placeholder 4">
            <a:extLst>
              <a:ext uri="{FF2B5EF4-FFF2-40B4-BE49-F238E27FC236}">
                <a16:creationId xmlns:a16="http://schemas.microsoft.com/office/drawing/2014/main" id="{26B50458-1FB3-4CBF-BF59-60F3F7E974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E4CCBBF-0A38-4472-90DF-355C696FA43D}"/>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73510851"/>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989D8-4069-40B4-90DA-3ED3505AEEA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16DD8A2-9F59-43B5-9FE9-8909B65420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14ADE70-5CA0-4A08-9550-869B6B939FBF}"/>
              </a:ext>
            </a:extLst>
          </p:cNvPr>
          <p:cNvSpPr>
            <a:spLocks noGrp="1"/>
          </p:cNvSpPr>
          <p:nvPr>
            <p:ph type="dt" sz="half" idx="10"/>
          </p:nvPr>
        </p:nvSpPr>
        <p:spPr/>
        <p:txBody>
          <a:bodyPr/>
          <a:lstStyle/>
          <a:p>
            <a:fld id="{20EBB0C4-6273-4C6E-B9BD-2EDC30F1CD52}" type="datetimeFigureOut">
              <a:rPr lang="en-US" smtClean="0"/>
              <a:t>12/7/2025</a:t>
            </a:fld>
            <a:endParaRPr lang="en-US" dirty="0"/>
          </a:p>
        </p:txBody>
      </p:sp>
      <p:sp>
        <p:nvSpPr>
          <p:cNvPr id="5" name="Footer Placeholder 4">
            <a:extLst>
              <a:ext uri="{FF2B5EF4-FFF2-40B4-BE49-F238E27FC236}">
                <a16:creationId xmlns:a16="http://schemas.microsoft.com/office/drawing/2014/main" id="{679F1608-B565-417C-B3A7-4CB14329DC6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67868D2-FEF7-433E-8564-10FB93BFA974}"/>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68481975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4156C-E7A5-4090-AF1C-C09DEB5992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5BDFFB-AAF9-4F0C-B73A-B8F3AFE149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14735DA-8BC5-412B-8C0C-E525876D4E5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27BA33A-882C-407D-88EC-DBD9DD572B03}"/>
              </a:ext>
            </a:extLst>
          </p:cNvPr>
          <p:cNvSpPr>
            <a:spLocks noGrp="1"/>
          </p:cNvSpPr>
          <p:nvPr>
            <p:ph type="dt" sz="half" idx="10"/>
          </p:nvPr>
        </p:nvSpPr>
        <p:spPr/>
        <p:txBody>
          <a:bodyPr/>
          <a:lstStyle/>
          <a:p>
            <a:fld id="{19AB4D41-86C1-4908-B66A-0B50CEB3BF29}" type="datetimeFigureOut">
              <a:rPr lang="en-US" smtClean="0"/>
              <a:t>12/7/2025</a:t>
            </a:fld>
            <a:endParaRPr lang="en-US" dirty="0"/>
          </a:p>
        </p:txBody>
      </p:sp>
      <p:sp>
        <p:nvSpPr>
          <p:cNvPr id="6" name="Footer Placeholder 5">
            <a:extLst>
              <a:ext uri="{FF2B5EF4-FFF2-40B4-BE49-F238E27FC236}">
                <a16:creationId xmlns:a16="http://schemas.microsoft.com/office/drawing/2014/main" id="{B56F41FA-0BC0-4504-98BB-2B14E51E7D0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8BA03D0-7093-41E1-98DD-84901654C10F}"/>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79766289"/>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B7F88-5CC6-40C2-8496-CE62317CE7E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B3A5CCE-DBF2-4EDA-8344-404C51E7C8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F25D7A3-BD30-4FCC-998D-5254534CA38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AEC547F-18B4-49F7-943C-EFE158CF47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0058A3-B168-41BE-B656-C64B41D5646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693FC88-E146-4BF5-8B4C-C1D54501236C}"/>
              </a:ext>
            </a:extLst>
          </p:cNvPr>
          <p:cNvSpPr>
            <a:spLocks noGrp="1"/>
          </p:cNvSpPr>
          <p:nvPr>
            <p:ph type="dt" sz="half" idx="10"/>
          </p:nvPr>
        </p:nvSpPr>
        <p:spPr/>
        <p:txBody>
          <a:bodyPr/>
          <a:lstStyle/>
          <a:p>
            <a:fld id="{E6426E2C-56C1-4E0D-A793-0088A7FDD37E}" type="datetimeFigureOut">
              <a:rPr lang="en-US" smtClean="0"/>
              <a:t>12/7/2025</a:t>
            </a:fld>
            <a:endParaRPr lang="en-US" dirty="0"/>
          </a:p>
        </p:txBody>
      </p:sp>
      <p:sp>
        <p:nvSpPr>
          <p:cNvPr id="8" name="Footer Placeholder 7">
            <a:extLst>
              <a:ext uri="{FF2B5EF4-FFF2-40B4-BE49-F238E27FC236}">
                <a16:creationId xmlns:a16="http://schemas.microsoft.com/office/drawing/2014/main" id="{06B983D0-6896-473A-9788-8B2C10E5045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CF6BC56-D55D-45E7-8B8B-A8128BC079A6}"/>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115009090"/>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61A9F-C885-45D5-818A-64750E1AAF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2C07A08-9D0D-4BFD-B452-2F45EFEB6790}"/>
              </a:ext>
            </a:extLst>
          </p:cNvPr>
          <p:cNvSpPr>
            <a:spLocks noGrp="1"/>
          </p:cNvSpPr>
          <p:nvPr>
            <p:ph type="dt" sz="half" idx="10"/>
          </p:nvPr>
        </p:nvSpPr>
        <p:spPr/>
        <p:txBody>
          <a:bodyPr/>
          <a:lstStyle/>
          <a:p>
            <a:fld id="{C8C39B41-D8B5-4052-B551-9B5525EAA8B6}" type="datetimeFigureOut">
              <a:rPr lang="en-US" smtClean="0"/>
              <a:t>12/7/2025</a:t>
            </a:fld>
            <a:endParaRPr lang="en-US" dirty="0"/>
          </a:p>
        </p:txBody>
      </p:sp>
      <p:sp>
        <p:nvSpPr>
          <p:cNvPr id="4" name="Footer Placeholder 3">
            <a:extLst>
              <a:ext uri="{FF2B5EF4-FFF2-40B4-BE49-F238E27FC236}">
                <a16:creationId xmlns:a16="http://schemas.microsoft.com/office/drawing/2014/main" id="{A7EACC0B-4ED2-43F4-91BA-C2801DE5C97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F0B9661-B9A7-472C-8E25-FDAFB6117581}"/>
              </a:ext>
            </a:extLst>
          </p:cNvPr>
          <p:cNvSpPr>
            <a:spLocks noGrp="1"/>
          </p:cNvSpPr>
          <p:nvPr>
            <p:ph type="sldNum" sz="quarter" idx="12"/>
          </p:nvPr>
        </p:nvSpPr>
        <p:spPr/>
        <p:txBody>
          <a:bodyPr/>
          <a:lstStyle/>
          <a:p>
            <a:fld id="{48F63A3B-78C7-47BE-AE5E-E10140E04643}" type="slidenum">
              <a:rPr lang="en-US" smtClean="0"/>
              <a:pPr/>
              <a:t>‹#›</a:t>
            </a:fld>
            <a:endParaRPr lang="en-US" dirty="0"/>
          </a:p>
        </p:txBody>
      </p:sp>
      <p:sp>
        <p:nvSpPr>
          <p:cNvPr id="6" name="Freeform: Shape 5">
            <a:extLst>
              <a:ext uri="{FF2B5EF4-FFF2-40B4-BE49-F238E27FC236}">
                <a16:creationId xmlns:a16="http://schemas.microsoft.com/office/drawing/2014/main" id="{75C503EB-A884-4817-8D14-81F78AD80B2A}"/>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Freeform: Shape 6">
            <a:extLst>
              <a:ext uri="{FF2B5EF4-FFF2-40B4-BE49-F238E27FC236}">
                <a16:creationId xmlns:a16="http://schemas.microsoft.com/office/drawing/2014/main" id="{9D894011-1C03-411A-886E-1AA2D651AE01}"/>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2910965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C3709A-EAFE-42D6-81EF-A3574A849F1F}"/>
              </a:ext>
            </a:extLst>
          </p:cNvPr>
          <p:cNvSpPr>
            <a:spLocks noGrp="1"/>
          </p:cNvSpPr>
          <p:nvPr>
            <p:ph type="dt" sz="half" idx="10"/>
          </p:nvPr>
        </p:nvSpPr>
        <p:spPr/>
        <p:txBody>
          <a:bodyPr/>
          <a:lstStyle/>
          <a:p>
            <a:fld id="{4D94136C-8742-45B2-AF27-D93DF72833A9}" type="datetimeFigureOut">
              <a:rPr lang="en-US" smtClean="0"/>
              <a:t>12/7/2025</a:t>
            </a:fld>
            <a:endParaRPr lang="en-US" dirty="0"/>
          </a:p>
        </p:txBody>
      </p:sp>
      <p:sp>
        <p:nvSpPr>
          <p:cNvPr id="3" name="Footer Placeholder 2">
            <a:extLst>
              <a:ext uri="{FF2B5EF4-FFF2-40B4-BE49-F238E27FC236}">
                <a16:creationId xmlns:a16="http://schemas.microsoft.com/office/drawing/2014/main" id="{99300C18-4445-455C-8F64-63ED29D8CC71}"/>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FD8EA52-379F-4FAD-9AD6-2B63BFE2B4AB}"/>
              </a:ext>
            </a:extLst>
          </p:cNvPr>
          <p:cNvSpPr>
            <a:spLocks noGrp="1"/>
          </p:cNvSpPr>
          <p:nvPr>
            <p:ph type="sldNum" sz="quarter" idx="12"/>
          </p:nvPr>
        </p:nvSpPr>
        <p:spPr/>
        <p:txBody>
          <a:bodyPr/>
          <a:lstStyle/>
          <a:p>
            <a:fld id="{48F63A3B-78C7-47BE-AE5E-E10140E04643}" type="slidenum">
              <a:rPr lang="en-US" smtClean="0"/>
              <a:pPr/>
              <a:t>‹#›</a:t>
            </a:fld>
            <a:endParaRPr lang="en-US" dirty="0"/>
          </a:p>
        </p:txBody>
      </p:sp>
      <p:sp>
        <p:nvSpPr>
          <p:cNvPr id="5" name="Freeform: Shape 4">
            <a:extLst>
              <a:ext uri="{FF2B5EF4-FFF2-40B4-BE49-F238E27FC236}">
                <a16:creationId xmlns:a16="http://schemas.microsoft.com/office/drawing/2014/main" id="{AE1D2765-360D-4D99-A8C7-99FC5AC05CD7}"/>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6" name="Freeform: Shape 5">
            <a:extLst>
              <a:ext uri="{FF2B5EF4-FFF2-40B4-BE49-F238E27FC236}">
                <a16:creationId xmlns:a16="http://schemas.microsoft.com/office/drawing/2014/main" id="{D0958760-7194-4637-8868-D531CF2E0556}"/>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134361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ECAD0-F324-4BCB-94FC-ED741B019D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B31CDE4-6246-40D3-9335-C821D5356B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4FB52AE-C9C8-4A82-B124-48D96DC4B7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898B3E-1097-4479-B035-D5DB872C4962}"/>
              </a:ext>
            </a:extLst>
          </p:cNvPr>
          <p:cNvSpPr>
            <a:spLocks noGrp="1"/>
          </p:cNvSpPr>
          <p:nvPr>
            <p:ph type="dt" sz="half" idx="10"/>
          </p:nvPr>
        </p:nvSpPr>
        <p:spPr/>
        <p:txBody>
          <a:bodyPr/>
          <a:lstStyle/>
          <a:p>
            <a:fld id="{32ABBEA6-7C60-4B02-AE87-00D78D8422AF}" type="datetimeFigureOut">
              <a:rPr lang="en-US" smtClean="0"/>
              <a:t>12/7/2025</a:t>
            </a:fld>
            <a:endParaRPr lang="en-US" dirty="0"/>
          </a:p>
        </p:txBody>
      </p:sp>
      <p:sp>
        <p:nvSpPr>
          <p:cNvPr id="6" name="Footer Placeholder 5">
            <a:extLst>
              <a:ext uri="{FF2B5EF4-FFF2-40B4-BE49-F238E27FC236}">
                <a16:creationId xmlns:a16="http://schemas.microsoft.com/office/drawing/2014/main" id="{DC8FFBE0-1768-48EE-B9E7-3CD757F4478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897D4DB-51E9-4A26-9C9E-9542EE47CDE4}"/>
              </a:ext>
            </a:extLst>
          </p:cNvPr>
          <p:cNvSpPr>
            <a:spLocks noGrp="1"/>
          </p:cNvSpPr>
          <p:nvPr>
            <p:ph type="sldNum" sz="quarter" idx="12"/>
          </p:nvPr>
        </p:nvSpPr>
        <p:spPr/>
        <p:txBody>
          <a:bodyPr/>
          <a:lstStyle/>
          <a:p>
            <a:fld id="{48F63A3B-78C7-47BE-AE5E-E10140E04643}" type="slidenum">
              <a:rPr lang="en-US" smtClean="0"/>
              <a:pPr/>
              <a:t>‹#›</a:t>
            </a:fld>
            <a:endParaRPr lang="en-US" dirty="0"/>
          </a:p>
        </p:txBody>
      </p:sp>
      <p:sp>
        <p:nvSpPr>
          <p:cNvPr id="8" name="Freeform: Shape 7">
            <a:extLst>
              <a:ext uri="{FF2B5EF4-FFF2-40B4-BE49-F238E27FC236}">
                <a16:creationId xmlns:a16="http://schemas.microsoft.com/office/drawing/2014/main" id="{4CF85A96-D2D3-4238-84BE-E183591648B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1195403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DA434-6867-4F63-87EE-24C631F208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5D33BCA-E232-4DE3-9E3B-2F4AF88A25E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6D20009-7841-4B2F-80AD-7BEE57DD90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3C8F00B-927E-46BE-B2EB-245426531380}"/>
              </a:ext>
            </a:extLst>
          </p:cNvPr>
          <p:cNvSpPr>
            <a:spLocks noGrp="1"/>
          </p:cNvSpPr>
          <p:nvPr>
            <p:ph type="dt" sz="half" idx="10"/>
          </p:nvPr>
        </p:nvSpPr>
        <p:spPr/>
        <p:txBody>
          <a:bodyPr/>
          <a:lstStyle/>
          <a:p>
            <a:fld id="{C9CAD897-D46E-4AD2-BD9B-49DD3E640873}" type="datetimeFigureOut">
              <a:rPr lang="en-US" smtClean="0"/>
              <a:t>12/7/2025</a:t>
            </a:fld>
            <a:endParaRPr lang="en-US" dirty="0"/>
          </a:p>
        </p:txBody>
      </p:sp>
      <p:sp>
        <p:nvSpPr>
          <p:cNvPr id="6" name="Footer Placeholder 5">
            <a:extLst>
              <a:ext uri="{FF2B5EF4-FFF2-40B4-BE49-F238E27FC236}">
                <a16:creationId xmlns:a16="http://schemas.microsoft.com/office/drawing/2014/main" id="{5C150C95-5E10-4E50-8867-F4A965B8A5C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A4E7DCD-A402-44ED-8273-5F7975162135}"/>
              </a:ext>
            </a:extLst>
          </p:cNvPr>
          <p:cNvSpPr>
            <a:spLocks noGrp="1"/>
          </p:cNvSpPr>
          <p:nvPr>
            <p:ph type="sldNum" sz="quarter" idx="12"/>
          </p:nvPr>
        </p:nvSpPr>
        <p:spPr/>
        <p:txBody>
          <a:bodyPr/>
          <a:lstStyle/>
          <a:p>
            <a:fld id="{48F63A3B-78C7-47BE-AE5E-E10140E04643}" type="slidenum">
              <a:rPr lang="en-US" smtClean="0"/>
              <a:pPr/>
              <a:t>‹#›</a:t>
            </a:fld>
            <a:endParaRPr lang="en-US" dirty="0"/>
          </a:p>
        </p:txBody>
      </p:sp>
      <p:sp>
        <p:nvSpPr>
          <p:cNvPr id="8" name="Freeform: Shape 7">
            <a:extLst>
              <a:ext uri="{FF2B5EF4-FFF2-40B4-BE49-F238E27FC236}">
                <a16:creationId xmlns:a16="http://schemas.microsoft.com/office/drawing/2014/main" id="{967A0D30-2E3C-43F7-B30C-BCE79438BCE5}"/>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2152418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039F6-B778-45A5-9AFE-F189DCA6C30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92FE2EF-B493-46DE-B504-8C00207767C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A074C3-3AD5-4015-A735-C65923F44D7F}"/>
              </a:ext>
            </a:extLst>
          </p:cNvPr>
          <p:cNvSpPr>
            <a:spLocks noGrp="1"/>
          </p:cNvSpPr>
          <p:nvPr>
            <p:ph type="dt" sz="half" idx="10"/>
          </p:nvPr>
        </p:nvSpPr>
        <p:spPr/>
        <p:txBody>
          <a:bodyPr/>
          <a:lstStyle/>
          <a:p>
            <a:fld id="{2E2D6473-DF6D-4702-B328-E0DD40540A4E}" type="datetimeFigureOut">
              <a:rPr lang="en-US" smtClean="0"/>
              <a:t>12/7/2025</a:t>
            </a:fld>
            <a:endParaRPr lang="en-US" dirty="0"/>
          </a:p>
        </p:txBody>
      </p:sp>
      <p:sp>
        <p:nvSpPr>
          <p:cNvPr id="5" name="Footer Placeholder 4">
            <a:extLst>
              <a:ext uri="{FF2B5EF4-FFF2-40B4-BE49-F238E27FC236}">
                <a16:creationId xmlns:a16="http://schemas.microsoft.com/office/drawing/2014/main" id="{4D0D42D6-CF0E-49C0-8A96-33576B55C90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180E799-1F5D-42FE-A15A-8310043DA02E}"/>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109853290"/>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BA99F5-29E3-4251-AF13-3FB25FE9C07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48453F-4E7D-44AF-B8D3-3238C97B78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8F23D5-1E26-4430-BD76-D82053ED3718}"/>
              </a:ext>
            </a:extLst>
          </p:cNvPr>
          <p:cNvSpPr>
            <a:spLocks noGrp="1"/>
          </p:cNvSpPr>
          <p:nvPr>
            <p:ph type="dt" sz="half" idx="10"/>
          </p:nvPr>
        </p:nvSpPr>
        <p:spPr/>
        <p:txBody>
          <a:bodyPr/>
          <a:lstStyle/>
          <a:p>
            <a:fld id="{E26F7E3A-B166-407D-9866-32884E7D5B37}" type="datetimeFigureOut">
              <a:rPr lang="en-US" smtClean="0"/>
              <a:t>12/7/2025</a:t>
            </a:fld>
            <a:endParaRPr lang="en-US" dirty="0"/>
          </a:p>
        </p:txBody>
      </p:sp>
      <p:sp>
        <p:nvSpPr>
          <p:cNvPr id="5" name="Footer Placeholder 4">
            <a:extLst>
              <a:ext uri="{FF2B5EF4-FFF2-40B4-BE49-F238E27FC236}">
                <a16:creationId xmlns:a16="http://schemas.microsoft.com/office/drawing/2014/main" id="{05DBBD5B-25FB-4577-812E-BD576BFEA62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2717F3C-9A0E-4862-9A61-2FD7CB1B80A7}"/>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776964893"/>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41428472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588243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9219617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25326736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1839410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GB"/>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GB"/>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4B84225-B2E4-40EC-9DC9-65462B0236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B2107A-9B05-43B2-BAA1-015788666D3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B89E7D-12C4-426D-AE03-8A294E7043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624D31-43A5-475A-80CF-332C9F6DCF35}" type="datetimeFigureOut">
              <a:rPr lang="en-US" smtClean="0"/>
              <a:t>12/7/2025</a:t>
            </a:fld>
            <a:endParaRPr lang="en-US" dirty="0"/>
          </a:p>
        </p:txBody>
      </p:sp>
      <p:sp>
        <p:nvSpPr>
          <p:cNvPr id="5" name="Footer Placeholder 4">
            <a:extLst>
              <a:ext uri="{FF2B5EF4-FFF2-40B4-BE49-F238E27FC236}">
                <a16:creationId xmlns:a16="http://schemas.microsoft.com/office/drawing/2014/main" id="{D122EC2E-7F06-4D6D-8F2C-E5FFC8B452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4A58A06B-FEDA-470E-B5F0-94A2471C155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469681584"/>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 id="2147483724" r:id="rId14"/>
    <p:sldLayoutId id="2147483725" r:id="rId15"/>
    <p:sldLayoutId id="2147483726" r:id="rId16"/>
    <p:sldLayoutId id="2147483651" r:id="rId17"/>
    <p:sldLayoutId id="2147483685" r:id="rId18"/>
    <p:sldLayoutId id="2147483686" r:id="rId19"/>
    <p:sldLayoutId id="2147483687" r:id="rId20"/>
    <p:sldLayoutId id="2147483688" r:id="rId21"/>
    <p:sldLayoutId id="2147483689" r:id="rId22"/>
    <p:sldLayoutId id="2147483691" r:id="rId23"/>
    <p:sldLayoutId id="2147483676" r:id="rId2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1C7D8CC-85E7-4C0E-A36B-2C04220011CD}"/>
              </a:ext>
            </a:extLst>
          </p:cNvPr>
          <p:cNvSpPr txBox="1"/>
          <p:nvPr/>
        </p:nvSpPr>
        <p:spPr>
          <a:xfrm>
            <a:off x="682487" y="587178"/>
            <a:ext cx="6512579" cy="1569660"/>
          </a:xfrm>
          <a:prstGeom prst="rect">
            <a:avLst/>
          </a:prstGeom>
          <a:noFill/>
        </p:spPr>
        <p:txBody>
          <a:bodyPr wrap="square" rtlCol="0">
            <a:spAutoFit/>
          </a:bodyPr>
          <a:lstStyle/>
          <a:p>
            <a:pPr algn="ctr"/>
            <a:r>
              <a:rPr lang="en-US" sz="2400" b="1" i="0" dirty="0">
                <a:solidFill>
                  <a:srgbClr val="404040"/>
                </a:solidFill>
                <a:effectLst/>
                <a:latin typeface="Arial" panose="020B0604020202020204" pitchFamily="34" charset="0"/>
                <a:cs typeface="Arial" panose="020B0604020202020204" pitchFamily="34" charset="0"/>
              </a:rPr>
              <a:t>“Community Care and Management of Chronic Kidney Disease: for Primary Care Professionals (General practitioners, practice nurses)”</a:t>
            </a:r>
            <a:endParaRPr lang="en-US" sz="2400" b="1"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3F750C57-5104-4C25-A77F-9B0E2D54C2B2}"/>
              </a:ext>
            </a:extLst>
          </p:cNvPr>
          <p:cNvSpPr txBox="1"/>
          <p:nvPr/>
        </p:nvSpPr>
        <p:spPr>
          <a:xfrm>
            <a:off x="170081" y="4765700"/>
            <a:ext cx="5231647" cy="1938992"/>
          </a:xfrm>
          <a:prstGeom prst="rect">
            <a:avLst/>
          </a:prstGeom>
          <a:noFill/>
        </p:spPr>
        <p:txBody>
          <a:bodyPr wrap="square" rtlCol="0">
            <a:spAutoFit/>
          </a:bodyPr>
          <a:lstStyle/>
          <a:p>
            <a:r>
              <a:rPr lang="en-GB" sz="2000" b="1" dirty="0">
                <a:latin typeface="+mj-lt"/>
                <a:cs typeface="Arial" panose="020B0604020202020204" pitchFamily="34" charset="0"/>
              </a:rPr>
              <a:t>Name:</a:t>
            </a:r>
            <a:r>
              <a:rPr lang="en-GB" sz="2000" dirty="0">
                <a:latin typeface="+mj-lt"/>
                <a:cs typeface="Arial" panose="020B0604020202020204" pitchFamily="34" charset="0"/>
              </a:rPr>
              <a:t> </a:t>
            </a:r>
            <a:r>
              <a:rPr lang="en-GB" sz="2000" dirty="0" err="1">
                <a:latin typeface="+mj-lt"/>
                <a:cs typeface="Arial" panose="020B0604020202020204" pitchFamily="34" charset="0"/>
              </a:rPr>
              <a:t>Bilkis</a:t>
            </a:r>
            <a:r>
              <a:rPr lang="en-GB" sz="2000" dirty="0">
                <a:latin typeface="+mj-lt"/>
                <a:cs typeface="Arial" panose="020B0604020202020204" pitchFamily="34" charset="0"/>
              </a:rPr>
              <a:t> begum</a:t>
            </a:r>
          </a:p>
          <a:p>
            <a:r>
              <a:rPr lang="en-GB" sz="2000" b="1" dirty="0">
                <a:latin typeface="+mj-lt"/>
                <a:cs typeface="Arial" panose="020B0604020202020204" pitchFamily="34" charset="0"/>
              </a:rPr>
              <a:t>ID:</a:t>
            </a:r>
            <a:r>
              <a:rPr lang="en-GB" sz="2000" dirty="0">
                <a:latin typeface="+mj-lt"/>
                <a:cs typeface="Arial" panose="020B0604020202020204" pitchFamily="34" charset="0"/>
              </a:rPr>
              <a:t> 2432744</a:t>
            </a:r>
          </a:p>
          <a:p>
            <a:r>
              <a:rPr lang="en-GB" sz="2000" b="1" dirty="0">
                <a:latin typeface="+mj-lt"/>
                <a:cs typeface="Arial" panose="020B0604020202020204" pitchFamily="34" charset="0"/>
              </a:rPr>
              <a:t>Lecturer:</a:t>
            </a:r>
            <a:r>
              <a:rPr lang="en-GB" sz="2000" dirty="0">
                <a:latin typeface="+mj-lt"/>
                <a:cs typeface="Arial" panose="020B0604020202020204" pitchFamily="34" charset="0"/>
              </a:rPr>
              <a:t> Dr Brian </a:t>
            </a:r>
            <a:r>
              <a:rPr lang="en-GB" sz="2000" dirty="0" err="1">
                <a:latin typeface="+mj-lt"/>
                <a:cs typeface="Arial" panose="020B0604020202020204" pitchFamily="34" charset="0"/>
              </a:rPr>
              <a:t>Mashumba</a:t>
            </a:r>
            <a:br>
              <a:rPr lang="en-GB" sz="2000" dirty="0">
                <a:latin typeface="+mj-lt"/>
                <a:cs typeface="Arial" panose="020B0604020202020204" pitchFamily="34" charset="0"/>
              </a:rPr>
            </a:br>
            <a:r>
              <a:rPr lang="en-GB" sz="2000" b="1" dirty="0">
                <a:latin typeface="+mj-lt"/>
                <a:cs typeface="Arial" panose="020B0604020202020204" pitchFamily="34" charset="0"/>
              </a:rPr>
              <a:t>Module code -</a:t>
            </a:r>
            <a:r>
              <a:rPr lang="en-GB" sz="2000" dirty="0">
                <a:latin typeface="+mj-lt"/>
                <a:cs typeface="Arial" panose="020B0604020202020204" pitchFamily="34" charset="0"/>
              </a:rPr>
              <a:t>LCHS7003 </a:t>
            </a:r>
            <a:br>
              <a:rPr lang="en-GB" sz="2000" dirty="0">
                <a:latin typeface="+mj-lt"/>
                <a:cs typeface="Arial" panose="020B0604020202020204" pitchFamily="34" charset="0"/>
              </a:rPr>
            </a:br>
            <a:r>
              <a:rPr lang="en-GB" sz="2000" b="1" dirty="0">
                <a:latin typeface="+mj-lt"/>
                <a:cs typeface="Arial" panose="020B0604020202020204" pitchFamily="34" charset="0"/>
              </a:rPr>
              <a:t>Module name -</a:t>
            </a:r>
            <a:r>
              <a:rPr lang="en-GB" sz="2000" dirty="0">
                <a:latin typeface="+mj-lt"/>
                <a:cs typeface="Arial" panose="020B0604020202020204" pitchFamily="34" charset="0"/>
              </a:rPr>
              <a:t> </a:t>
            </a:r>
            <a:r>
              <a:rPr lang="en-US" sz="2000" dirty="0">
                <a:latin typeface="+mj-lt"/>
                <a:cs typeface="Arial" panose="020B0604020202020204" pitchFamily="34" charset="0"/>
              </a:rPr>
              <a:t>Community Care and Management of Longer-term Conditions</a:t>
            </a:r>
          </a:p>
        </p:txBody>
      </p:sp>
    </p:spTree>
    <p:extLst>
      <p:ext uri="{BB962C8B-B14F-4D97-AF65-F5344CB8AC3E}">
        <p14:creationId xmlns:p14="http://schemas.microsoft.com/office/powerpoint/2010/main" val="21284337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EDA75-0988-2AC2-87F8-8DEC83A7B9CA}"/>
              </a:ext>
            </a:extLst>
          </p:cNvPr>
          <p:cNvSpPr>
            <a:spLocks noGrp="1"/>
          </p:cNvSpPr>
          <p:nvPr>
            <p:ph type="title"/>
          </p:nvPr>
        </p:nvSpPr>
        <p:spPr>
          <a:xfrm>
            <a:off x="421506" y="304002"/>
            <a:ext cx="7834598" cy="643130"/>
          </a:xfrm>
        </p:spPr>
        <p:txBody>
          <a:bodyPr/>
          <a:lstStyle/>
          <a:p>
            <a:r>
              <a:rPr lang="en-US" altLang="ko-KR" sz="2200" dirty="0">
                <a:latin typeface="Arial" panose="020B0604020202020204" pitchFamily="34" charset="0"/>
                <a:cs typeface="Arial" panose="020B0604020202020204" pitchFamily="34" charset="0"/>
              </a:rPr>
              <a:t>Overview of Chronic Kidney Disease: Definition, Symptoms and </a:t>
            </a:r>
            <a:r>
              <a:rPr lang="en-US" altLang="ko-KR" sz="2200" dirty="0" err="1">
                <a:latin typeface="Arial" panose="020B0604020202020204" pitchFamily="34" charset="0"/>
                <a:cs typeface="Arial" panose="020B0604020202020204" pitchFamily="34" charset="0"/>
              </a:rPr>
              <a:t>Aetiology</a:t>
            </a:r>
            <a:endParaRPr lang="ko-KR" altLang="en-US" sz="2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7E54D24-9BF6-8B92-2BFE-F735B511AA50}"/>
              </a:ext>
            </a:extLst>
          </p:cNvPr>
          <p:cNvSpPr txBox="1"/>
          <p:nvPr/>
        </p:nvSpPr>
        <p:spPr>
          <a:xfrm>
            <a:off x="513205" y="1113183"/>
            <a:ext cx="8465142" cy="2949525"/>
          </a:xfrm>
          <a:prstGeom prst="rect">
            <a:avLst/>
          </a:prstGeom>
          <a:noFill/>
        </p:spPr>
        <p:txBody>
          <a:bodyPr wrap="square" rtlCol="0">
            <a:spAutoFit/>
          </a:bodyPr>
          <a:lstStyle/>
          <a:p>
            <a:pPr algn="just">
              <a:lnSpc>
                <a:spcPct val="150000"/>
              </a:lnSpc>
            </a:pPr>
            <a:r>
              <a:rPr lang="en-US" b="1" dirty="0">
                <a:latin typeface="Arial" panose="020B0604020202020204" pitchFamily="34" charset="0"/>
                <a:cs typeface="Arial" panose="020B0604020202020204" pitchFamily="34" charset="0"/>
              </a:rPr>
              <a:t>Definition:</a:t>
            </a:r>
            <a:r>
              <a:rPr lang="en-US" dirty="0">
                <a:latin typeface="Arial" panose="020B0604020202020204" pitchFamily="34" charset="0"/>
                <a:cs typeface="Arial" panose="020B0604020202020204" pitchFamily="34" charset="0"/>
              </a:rPr>
              <a:t> Chronic kidney disease (CKD) is defined as sustained abnormalities of kidney function and/or structure present for at least three months (Addo and </a:t>
            </a:r>
            <a:r>
              <a:rPr lang="en-US" dirty="0" err="1">
                <a:latin typeface="Arial" panose="020B0604020202020204" pitchFamily="34" charset="0"/>
                <a:cs typeface="Arial" panose="020B0604020202020204" pitchFamily="34" charset="0"/>
              </a:rPr>
              <a:t>Senoo-Dogbey</a:t>
            </a:r>
            <a:r>
              <a:rPr lang="en-US" dirty="0">
                <a:latin typeface="Arial" panose="020B0604020202020204" pitchFamily="34" charset="0"/>
                <a:cs typeface="Arial" panose="020B0604020202020204" pitchFamily="34" charset="0"/>
              </a:rPr>
              <a:t>, 2025). Unlike acute kidney injury, which develops rapidly, CKD represents a gradual, long-term decline.</a:t>
            </a:r>
          </a:p>
          <a:p>
            <a:pPr algn="just">
              <a:lnSpc>
                <a:spcPct val="150000"/>
              </a:lnSpc>
            </a:pPr>
            <a:r>
              <a:rPr lang="en-US" b="1" dirty="0">
                <a:latin typeface="Arial" panose="020B0604020202020204" pitchFamily="34" charset="0"/>
                <a:cs typeface="Arial" panose="020B0604020202020204" pitchFamily="34" charset="0"/>
              </a:rPr>
              <a:t>Symptom:</a:t>
            </a:r>
            <a:r>
              <a:rPr lang="en-US" dirty="0">
                <a:latin typeface="Arial" panose="020B0604020202020204" pitchFamily="34" charset="0"/>
                <a:cs typeface="Arial" panose="020B0604020202020204" pitchFamily="34" charset="0"/>
              </a:rPr>
              <a:t> As kidney dysfunction progresses, patients may experience characteristic symptoms are leg swelling, fatigue, vomiting, loss of appetite, confusion, nausea, weakness, sleep problems (Mayo Clinic, 2023).</a:t>
            </a:r>
          </a:p>
        </p:txBody>
      </p:sp>
      <p:pic>
        <p:nvPicPr>
          <p:cNvPr id="3" name="Picture 2">
            <a:extLst>
              <a:ext uri="{FF2B5EF4-FFF2-40B4-BE49-F238E27FC236}">
                <a16:creationId xmlns:a16="http://schemas.microsoft.com/office/drawing/2014/main" id="{40E43DE3-7C41-4FE7-9AB6-94C8559D7095}"/>
              </a:ext>
            </a:extLst>
          </p:cNvPr>
          <p:cNvPicPr>
            <a:picLocks noChangeAspect="1"/>
          </p:cNvPicPr>
          <p:nvPr/>
        </p:nvPicPr>
        <p:blipFill rotWithShape="1">
          <a:blip r:embed="rId3"/>
          <a:srcRect b="5227"/>
          <a:stretch/>
        </p:blipFill>
        <p:spPr>
          <a:xfrm>
            <a:off x="8070574" y="3710357"/>
            <a:ext cx="3659256" cy="2425400"/>
          </a:xfrm>
          <a:prstGeom prst="rect">
            <a:avLst/>
          </a:prstGeom>
        </p:spPr>
      </p:pic>
      <p:sp>
        <p:nvSpPr>
          <p:cNvPr id="4" name="TextBox 3">
            <a:extLst>
              <a:ext uri="{FF2B5EF4-FFF2-40B4-BE49-F238E27FC236}">
                <a16:creationId xmlns:a16="http://schemas.microsoft.com/office/drawing/2014/main" id="{6457C651-91AB-422F-8B34-DF9615EFE43B}"/>
              </a:ext>
            </a:extLst>
          </p:cNvPr>
          <p:cNvSpPr txBox="1"/>
          <p:nvPr/>
        </p:nvSpPr>
        <p:spPr>
          <a:xfrm>
            <a:off x="9309653" y="6135757"/>
            <a:ext cx="1875182" cy="261610"/>
          </a:xfrm>
          <a:prstGeom prst="rect">
            <a:avLst/>
          </a:prstGeom>
          <a:noFill/>
        </p:spPr>
        <p:txBody>
          <a:bodyPr wrap="square" rtlCol="0">
            <a:spAutoFit/>
          </a:bodyPr>
          <a:lstStyle/>
          <a:p>
            <a:r>
              <a:rPr lang="en-US" sz="1100" dirty="0"/>
              <a:t>Source: (Mayo Clinic, 2023)</a:t>
            </a:r>
            <a:endParaRPr lang="en-GB" sz="1100" dirty="0"/>
          </a:p>
        </p:txBody>
      </p:sp>
    </p:spTree>
    <p:extLst>
      <p:ext uri="{BB962C8B-B14F-4D97-AF65-F5344CB8AC3E}">
        <p14:creationId xmlns:p14="http://schemas.microsoft.com/office/powerpoint/2010/main" val="2906491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EDA75-0988-2AC2-87F8-8DEC83A7B9CA}"/>
              </a:ext>
            </a:extLst>
          </p:cNvPr>
          <p:cNvSpPr>
            <a:spLocks noGrp="1"/>
          </p:cNvSpPr>
          <p:nvPr>
            <p:ph type="title"/>
          </p:nvPr>
        </p:nvSpPr>
        <p:spPr>
          <a:xfrm>
            <a:off x="421506" y="304002"/>
            <a:ext cx="7834598" cy="643130"/>
          </a:xfrm>
        </p:spPr>
        <p:txBody>
          <a:bodyPr/>
          <a:lstStyle/>
          <a:p>
            <a:r>
              <a:rPr lang="en-US" altLang="ko-KR" sz="2200" dirty="0">
                <a:latin typeface="Arial" panose="020B0604020202020204" pitchFamily="34" charset="0"/>
                <a:cs typeface="Arial" panose="020B0604020202020204" pitchFamily="34" charset="0"/>
              </a:rPr>
              <a:t>Overview of Chronic Kidney Disease: Definition, Symptoms and </a:t>
            </a:r>
            <a:r>
              <a:rPr lang="en-US" altLang="ko-KR" sz="2200" dirty="0" err="1">
                <a:latin typeface="Arial" panose="020B0604020202020204" pitchFamily="34" charset="0"/>
                <a:cs typeface="Arial" panose="020B0604020202020204" pitchFamily="34" charset="0"/>
              </a:rPr>
              <a:t>Aetiology</a:t>
            </a:r>
            <a:endParaRPr lang="ko-KR" altLang="en-US" sz="2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7E54D24-9BF6-8B92-2BFE-F735B511AA50}"/>
              </a:ext>
            </a:extLst>
          </p:cNvPr>
          <p:cNvSpPr txBox="1"/>
          <p:nvPr/>
        </p:nvSpPr>
        <p:spPr>
          <a:xfrm>
            <a:off x="513205" y="1192696"/>
            <a:ext cx="8465142" cy="3780522"/>
          </a:xfrm>
          <a:prstGeom prst="rect">
            <a:avLst/>
          </a:prstGeom>
          <a:noFill/>
        </p:spPr>
        <p:txBody>
          <a:bodyPr wrap="square" rtlCol="0">
            <a:spAutoFit/>
          </a:bodyPr>
          <a:lstStyle/>
          <a:p>
            <a:pPr algn="just">
              <a:lnSpc>
                <a:spcPct val="150000"/>
              </a:lnSpc>
            </a:pPr>
            <a:r>
              <a:rPr lang="en-US" b="1" dirty="0" err="1">
                <a:latin typeface="Arial" panose="020B0604020202020204" pitchFamily="34" charset="0"/>
                <a:cs typeface="Arial" panose="020B0604020202020204" pitchFamily="34" charset="0"/>
              </a:rPr>
              <a:t>Aetiology</a:t>
            </a:r>
            <a:r>
              <a:rPr lang="en-US" b="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Diseases and conditions that cause chronic kidney disease include:</a:t>
            </a:r>
          </a:p>
          <a:p>
            <a:pPr marL="800100" lvl="1" indent="-342900" algn="just">
              <a:lnSpc>
                <a:spcPct val="150000"/>
              </a:lnSpc>
              <a:buFont typeface="+mj-lt"/>
              <a:buAutoNum type="arabicParenR"/>
            </a:pPr>
            <a:r>
              <a:rPr lang="en-US" dirty="0">
                <a:latin typeface="Arial" panose="020B0604020202020204" pitchFamily="34" charset="0"/>
                <a:cs typeface="Arial" panose="020B0604020202020204" pitchFamily="34" charset="0"/>
              </a:rPr>
              <a:t>Type 1 or type 2 diabetes</a:t>
            </a:r>
          </a:p>
          <a:p>
            <a:pPr marL="800100" lvl="1" indent="-342900" algn="just">
              <a:lnSpc>
                <a:spcPct val="150000"/>
              </a:lnSpc>
              <a:buFont typeface="+mj-lt"/>
              <a:buAutoNum type="arabicParenR"/>
            </a:pPr>
            <a:r>
              <a:rPr lang="en-US" dirty="0">
                <a:latin typeface="Arial" panose="020B0604020202020204" pitchFamily="34" charset="0"/>
                <a:cs typeface="Arial" panose="020B0604020202020204" pitchFamily="34" charset="0"/>
              </a:rPr>
              <a:t>High blood pressure</a:t>
            </a:r>
          </a:p>
          <a:p>
            <a:pPr marL="800100" lvl="1" indent="-342900" algn="just">
              <a:lnSpc>
                <a:spcPct val="150000"/>
              </a:lnSpc>
              <a:buFont typeface="+mj-lt"/>
              <a:buAutoNum type="arabicParenR"/>
            </a:pPr>
            <a:r>
              <a:rPr lang="en-US" dirty="0">
                <a:latin typeface="Arial" panose="020B0604020202020204" pitchFamily="34" charset="0"/>
                <a:cs typeface="Arial" panose="020B0604020202020204" pitchFamily="34" charset="0"/>
              </a:rPr>
              <a:t>Glomerulonephritis (</a:t>
            </a:r>
            <a:r>
              <a:rPr lang="en-US" dirty="0" err="1">
                <a:latin typeface="Arial" panose="020B0604020202020204" pitchFamily="34" charset="0"/>
                <a:cs typeface="Arial" panose="020B0604020202020204" pitchFamily="34" charset="0"/>
              </a:rPr>
              <a:t>gloe</a:t>
            </a:r>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mer</a:t>
            </a:r>
            <a:r>
              <a:rPr lang="en-US" dirty="0">
                <a:latin typeface="Arial" panose="020B0604020202020204" pitchFamily="34" charset="0"/>
                <a:cs typeface="Arial" panose="020B0604020202020204" pitchFamily="34" charset="0"/>
              </a:rPr>
              <a:t>-u-low-</a:t>
            </a:r>
            <a:r>
              <a:rPr lang="en-US" dirty="0" err="1">
                <a:latin typeface="Arial" panose="020B0604020202020204" pitchFamily="34" charset="0"/>
                <a:cs typeface="Arial" panose="020B0604020202020204" pitchFamily="34" charset="0"/>
              </a:rPr>
              <a:t>nuh</a:t>
            </a:r>
            <a:r>
              <a:rPr lang="en-US" dirty="0">
                <a:latin typeface="Arial" panose="020B0604020202020204" pitchFamily="34" charset="0"/>
                <a:cs typeface="Arial" panose="020B0604020202020204" pitchFamily="34" charset="0"/>
              </a:rPr>
              <a:t>-FRY-tis), an inflammation of the kidney's filtering units (glomeruli) (</a:t>
            </a:r>
            <a:r>
              <a:rPr lang="en-US" dirty="0" err="1">
                <a:latin typeface="Arial" panose="020B0604020202020204" pitchFamily="34" charset="0"/>
                <a:cs typeface="Arial" panose="020B0604020202020204" pitchFamily="34" charset="0"/>
              </a:rPr>
              <a:t>Agathangelou</a:t>
            </a:r>
            <a:r>
              <a:rPr lang="en-US" dirty="0">
                <a:latin typeface="Arial" panose="020B0604020202020204" pitchFamily="34" charset="0"/>
                <a:cs typeface="Arial" panose="020B0604020202020204" pitchFamily="34" charset="0"/>
              </a:rPr>
              <a:t> et al., 2025).</a:t>
            </a:r>
          </a:p>
          <a:p>
            <a:pPr marL="800100" lvl="1" indent="-342900" algn="just">
              <a:lnSpc>
                <a:spcPct val="150000"/>
              </a:lnSpc>
              <a:buFont typeface="+mj-lt"/>
              <a:buAutoNum type="arabicParenR"/>
            </a:pPr>
            <a:r>
              <a:rPr lang="en-US" dirty="0">
                <a:latin typeface="Arial" panose="020B0604020202020204" pitchFamily="34" charset="0"/>
                <a:cs typeface="Arial" panose="020B0604020202020204" pitchFamily="34" charset="0"/>
              </a:rPr>
              <a:t>Interstitial nephritis (in-tur-STISH-ul </a:t>
            </a:r>
            <a:r>
              <a:rPr lang="en-US" dirty="0" err="1">
                <a:latin typeface="Arial" panose="020B0604020202020204" pitchFamily="34" charset="0"/>
                <a:cs typeface="Arial" panose="020B0604020202020204" pitchFamily="34" charset="0"/>
              </a:rPr>
              <a:t>nuh</a:t>
            </a:r>
            <a:r>
              <a:rPr lang="en-US" dirty="0">
                <a:latin typeface="Arial" panose="020B0604020202020204" pitchFamily="34" charset="0"/>
                <a:cs typeface="Arial" panose="020B0604020202020204" pitchFamily="34" charset="0"/>
              </a:rPr>
              <a:t>-FRY-tis), an inflammation of the kidney's tubules and surrounding structures (Alani, 2014).</a:t>
            </a:r>
          </a:p>
          <a:p>
            <a:pPr marL="800100" lvl="1" indent="-342900" algn="just">
              <a:lnSpc>
                <a:spcPct val="150000"/>
              </a:lnSpc>
              <a:buFont typeface="+mj-lt"/>
              <a:buAutoNum type="arabicParenR"/>
            </a:pPr>
            <a:r>
              <a:rPr lang="en-US" dirty="0">
                <a:latin typeface="Arial" panose="020B0604020202020204" pitchFamily="34" charset="0"/>
                <a:cs typeface="Arial" panose="020B0604020202020204" pitchFamily="34" charset="0"/>
              </a:rPr>
              <a:t>Polycystic kidney disease or other inherited kidney diseases</a:t>
            </a:r>
          </a:p>
          <a:p>
            <a:pPr algn="just">
              <a:lnSpc>
                <a:spcPct val="150000"/>
              </a:lnSpc>
            </a:pPr>
            <a:r>
              <a:rPr lang="en-US" b="1"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673959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EDA75-0988-2AC2-87F8-8DEC83A7B9CA}"/>
              </a:ext>
            </a:extLst>
          </p:cNvPr>
          <p:cNvSpPr>
            <a:spLocks noGrp="1"/>
          </p:cNvSpPr>
          <p:nvPr>
            <p:ph type="title"/>
          </p:nvPr>
        </p:nvSpPr>
        <p:spPr>
          <a:xfrm>
            <a:off x="526404" y="279427"/>
            <a:ext cx="7251271" cy="634974"/>
          </a:xfrm>
        </p:spPr>
        <p:txBody>
          <a:bodyPr/>
          <a:lstStyle/>
          <a:p>
            <a:r>
              <a:rPr lang="en-US" altLang="ko-KR" sz="2200" dirty="0">
                <a:latin typeface="Arial" panose="020B0604020202020204" pitchFamily="34" charset="0"/>
                <a:cs typeface="Arial" panose="020B0604020202020204" pitchFamily="34" charset="0"/>
              </a:rPr>
              <a:t>Prevalence of Chronic Kidney Disease in the UK and Worldwide</a:t>
            </a:r>
            <a:endParaRPr lang="ko-KR" altLang="en-US" sz="22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4928846D-E43E-4D9C-9484-DCC168206D53}"/>
              </a:ext>
            </a:extLst>
          </p:cNvPr>
          <p:cNvSpPr txBox="1"/>
          <p:nvPr/>
        </p:nvSpPr>
        <p:spPr>
          <a:xfrm>
            <a:off x="526404" y="1245706"/>
            <a:ext cx="9088047" cy="2949525"/>
          </a:xfrm>
          <a:prstGeom prst="rect">
            <a:avLst/>
          </a:prstGeom>
          <a:noFill/>
        </p:spPr>
        <p:txBody>
          <a:bodyPr wrap="square" rtlCol="0">
            <a:spAutoFit/>
          </a:bodyPr>
          <a:lstStyle/>
          <a:p>
            <a:pPr marL="342900" indent="-342900">
              <a:lnSpc>
                <a:spcPct val="150000"/>
              </a:lnSpc>
              <a:buFont typeface="+mj-lt"/>
              <a:buAutoNum type="arabicPeriod"/>
            </a:pPr>
            <a:r>
              <a:rPr lang="en-US" dirty="0">
                <a:latin typeface="Arial" panose="020B0604020202020204" pitchFamily="34" charset="0"/>
                <a:cs typeface="Arial" panose="020B0604020202020204" pitchFamily="34" charset="0"/>
              </a:rPr>
              <a:t>Approximately 15% of adults aged 35 years and over in England have CKD, with this prevalence increasing significantly with age (</a:t>
            </a:r>
            <a:r>
              <a:rPr lang="en-US" dirty="0" err="1">
                <a:latin typeface="Arial" panose="020B0604020202020204" pitchFamily="34" charset="0"/>
                <a:cs typeface="Arial" panose="020B0604020202020204" pitchFamily="34" charset="0"/>
              </a:rPr>
              <a:t>Bhachu</a:t>
            </a:r>
            <a:r>
              <a:rPr lang="en-US" dirty="0">
                <a:latin typeface="Arial" panose="020B0604020202020204" pitchFamily="34" charset="0"/>
                <a:cs typeface="Arial" panose="020B0604020202020204" pitchFamily="34" charset="0"/>
              </a:rPr>
              <a:t> et al., 2021).</a:t>
            </a:r>
          </a:p>
          <a:p>
            <a:pPr marL="342900" indent="-342900">
              <a:lnSpc>
                <a:spcPct val="150000"/>
              </a:lnSpc>
              <a:buFont typeface="+mj-lt"/>
              <a:buAutoNum type="arabicPeriod"/>
            </a:pPr>
            <a:r>
              <a:rPr lang="en-US" dirty="0">
                <a:latin typeface="Arial" panose="020B0604020202020204" pitchFamily="34" charset="0"/>
                <a:cs typeface="Arial" panose="020B0604020202020204" pitchFamily="34" charset="0"/>
              </a:rPr>
              <a:t>More specifically, 7.2 million adults in the UK have chronic kidney disease across all stages, representing more than 10% of the entire population (Davison et al., 2024).</a:t>
            </a:r>
          </a:p>
          <a:p>
            <a:pPr marL="342900" indent="-342900">
              <a:lnSpc>
                <a:spcPct val="150000"/>
              </a:lnSpc>
              <a:buFont typeface="+mj-lt"/>
              <a:buAutoNum type="arabicPeriod"/>
            </a:pPr>
            <a:r>
              <a:rPr lang="en-US" dirty="0">
                <a:latin typeface="Arial" panose="020B0604020202020204" pitchFamily="34" charset="0"/>
                <a:cs typeface="Arial" panose="020B0604020202020204" pitchFamily="34" charset="0"/>
              </a:rPr>
              <a:t>Globally, the World Health Organization (WHO) estimates that over 850 million people are affected by various forms of kidney disease (Forbes et al., 2024). CKD is the 11th leading cause of death worldwide.</a:t>
            </a:r>
          </a:p>
        </p:txBody>
      </p:sp>
    </p:spTree>
    <p:extLst>
      <p:ext uri="{BB962C8B-B14F-4D97-AF65-F5344CB8AC3E}">
        <p14:creationId xmlns:p14="http://schemas.microsoft.com/office/powerpoint/2010/main" val="3665347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9568C8-3338-B0BA-F260-E1B65F2506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005444-82D8-2F70-BDFA-361A9CDAD22C}"/>
              </a:ext>
            </a:extLst>
          </p:cNvPr>
          <p:cNvSpPr>
            <a:spLocks noGrp="1"/>
          </p:cNvSpPr>
          <p:nvPr>
            <p:ph type="title"/>
          </p:nvPr>
        </p:nvSpPr>
        <p:spPr>
          <a:xfrm>
            <a:off x="762651" y="583093"/>
            <a:ext cx="5141194" cy="431675"/>
          </a:xfrm>
        </p:spPr>
        <p:txBody>
          <a:bodyPr/>
          <a:lstStyle/>
          <a:p>
            <a:r>
              <a:rPr lang="en-US" altLang="ko-KR" sz="2200" dirty="0">
                <a:latin typeface="Arial" panose="020B0604020202020204" pitchFamily="34" charset="0"/>
                <a:cs typeface="Arial" panose="020B0604020202020204" pitchFamily="34" charset="0"/>
              </a:rPr>
              <a:t>Economic and Social Burden of CKD</a:t>
            </a:r>
            <a:endParaRPr lang="ko-KR" altLang="en-US" sz="22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D8911423-9A05-429F-816A-9BDDDB3A7F10}"/>
              </a:ext>
            </a:extLst>
          </p:cNvPr>
          <p:cNvSpPr txBox="1"/>
          <p:nvPr/>
        </p:nvSpPr>
        <p:spPr>
          <a:xfrm>
            <a:off x="612543" y="1028023"/>
            <a:ext cx="9088047" cy="4196020"/>
          </a:xfrm>
          <a:prstGeom prst="rect">
            <a:avLst/>
          </a:prstGeom>
          <a:noFill/>
        </p:spPr>
        <p:txBody>
          <a:bodyPr wrap="square" rtlCol="0">
            <a:spAutoFit/>
          </a:bodyPr>
          <a:lstStyle/>
          <a:p>
            <a:pPr>
              <a:lnSpc>
                <a:spcPct val="150000"/>
              </a:lnSpc>
            </a:pPr>
            <a:r>
              <a:rPr lang="en-US" b="1" dirty="0">
                <a:latin typeface="Arial" panose="020B0604020202020204" pitchFamily="34" charset="0"/>
                <a:cs typeface="Arial" panose="020B0604020202020204" pitchFamily="34" charset="0"/>
              </a:rPr>
              <a:t>Economic:</a:t>
            </a:r>
          </a:p>
          <a:p>
            <a:pPr marL="342900" indent="-342900">
              <a:lnSpc>
                <a:spcPct val="150000"/>
              </a:lnSpc>
              <a:buFont typeface="+mj-lt"/>
              <a:buAutoNum type="arabicPeriod"/>
            </a:pPr>
            <a:r>
              <a:rPr lang="en-US" dirty="0">
                <a:latin typeface="Arial" panose="020B0604020202020204" pitchFamily="34" charset="0"/>
                <a:cs typeface="Arial" panose="020B0604020202020204" pitchFamily="34" charset="0"/>
              </a:rPr>
              <a:t>CKD care costs the NHS £1.5 billion per year, excluding dialysis and transplantation (NHS England, 2023).</a:t>
            </a:r>
          </a:p>
          <a:p>
            <a:pPr marL="342900" indent="-342900">
              <a:lnSpc>
                <a:spcPct val="150000"/>
              </a:lnSpc>
              <a:buFont typeface="+mj-lt"/>
              <a:buAutoNum type="arabicPeriod"/>
            </a:pPr>
            <a:r>
              <a:rPr lang="en-US" dirty="0">
                <a:latin typeface="Arial" panose="020B0604020202020204" pitchFamily="34" charset="0"/>
                <a:cs typeface="Arial" panose="020B0604020202020204" pitchFamily="34" charset="0"/>
              </a:rPr>
              <a:t> Dialysis for end-stage kidney disease (ESKD) is one of the most expensive long-term treatments, costing £35,000–£45,000 per patient per year (Hawthorne et al., 2023).</a:t>
            </a:r>
          </a:p>
          <a:p>
            <a:pPr>
              <a:lnSpc>
                <a:spcPct val="150000"/>
              </a:lnSpc>
            </a:pPr>
            <a:r>
              <a:rPr lang="en-US" b="1" dirty="0">
                <a:latin typeface="Arial" panose="020B0604020202020204" pitchFamily="34" charset="0"/>
                <a:cs typeface="Arial" panose="020B0604020202020204" pitchFamily="34" charset="0"/>
              </a:rPr>
              <a:t>Social:</a:t>
            </a:r>
          </a:p>
          <a:p>
            <a:pPr marL="342900" indent="-342900">
              <a:lnSpc>
                <a:spcPct val="150000"/>
              </a:lnSpc>
              <a:buFont typeface="+mj-lt"/>
              <a:buAutoNum type="arabicPeriod"/>
            </a:pPr>
            <a:r>
              <a:rPr lang="en-US" dirty="0">
                <a:latin typeface="Arial" panose="020B0604020202020204" pitchFamily="34" charset="0"/>
                <a:cs typeface="Arial" panose="020B0604020202020204" pitchFamily="34" charset="0"/>
              </a:rPr>
              <a:t>Individuals with CKD often experience reduced quality of life, fatigue, employment difficulties, and complex medication routines (Donald et al., 2021).</a:t>
            </a:r>
          </a:p>
          <a:p>
            <a:pPr marL="342900" indent="-342900">
              <a:lnSpc>
                <a:spcPct val="150000"/>
              </a:lnSpc>
              <a:buFont typeface="+mj-lt"/>
              <a:buAutoNum type="arabicPeriod"/>
            </a:pPr>
            <a:r>
              <a:rPr lang="en-US" dirty="0">
                <a:latin typeface="Arial" panose="020B0604020202020204" pitchFamily="34" charset="0"/>
                <a:cs typeface="Arial" panose="020B0604020202020204" pitchFamily="34" charset="0"/>
              </a:rPr>
              <a:t>Psychological impacts include depression, anxiety, and fear of disease progression.</a:t>
            </a:r>
          </a:p>
        </p:txBody>
      </p:sp>
    </p:spTree>
    <p:extLst>
      <p:ext uri="{BB962C8B-B14F-4D97-AF65-F5344CB8AC3E}">
        <p14:creationId xmlns:p14="http://schemas.microsoft.com/office/powerpoint/2010/main" val="605448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9568C8-3338-B0BA-F260-E1B65F2506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005444-82D8-2F70-BDFA-361A9CDAD22C}"/>
              </a:ext>
            </a:extLst>
          </p:cNvPr>
          <p:cNvSpPr>
            <a:spLocks noGrp="1"/>
          </p:cNvSpPr>
          <p:nvPr>
            <p:ph type="title"/>
          </p:nvPr>
        </p:nvSpPr>
        <p:spPr>
          <a:xfrm>
            <a:off x="593683" y="319105"/>
            <a:ext cx="6973307" cy="735422"/>
          </a:xfrm>
        </p:spPr>
        <p:txBody>
          <a:bodyPr/>
          <a:lstStyle/>
          <a:p>
            <a:r>
              <a:rPr lang="en-US" altLang="ko-KR" sz="2400" dirty="0">
                <a:latin typeface="Arial" panose="020B0604020202020204" pitchFamily="34" charset="0"/>
                <a:cs typeface="Arial" panose="020B0604020202020204" pitchFamily="34" charset="0"/>
              </a:rPr>
              <a:t>Diagnosis and Initial Assessment of Chronic Kidney Disease</a:t>
            </a:r>
            <a:endParaRPr lang="ko-KR" altLang="en-US" sz="2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6A028102-7865-EDD3-4830-BAD3557278CE}"/>
              </a:ext>
            </a:extLst>
          </p:cNvPr>
          <p:cNvSpPr txBox="1"/>
          <p:nvPr/>
        </p:nvSpPr>
        <p:spPr>
          <a:xfrm>
            <a:off x="593683" y="1286170"/>
            <a:ext cx="9093656" cy="3365024"/>
          </a:xfrm>
          <a:prstGeom prst="rect">
            <a:avLst/>
          </a:prstGeom>
          <a:noFill/>
        </p:spPr>
        <p:txBody>
          <a:bodyPr wrap="square" rtlCol="0">
            <a:spAutoFit/>
          </a:bodyPr>
          <a:lstStyle/>
          <a:p>
            <a:pPr marL="342900" indent="-342900" algn="just">
              <a:lnSpc>
                <a:spcPct val="150000"/>
              </a:lnSpc>
              <a:buFont typeface="+mj-lt"/>
              <a:buAutoNum type="arabicParenR"/>
            </a:pPr>
            <a:r>
              <a:rPr lang="en-US" dirty="0">
                <a:latin typeface="Arial" panose="020B0604020202020204" pitchFamily="34" charset="0"/>
                <a:cs typeface="Arial" panose="020B0604020202020204" pitchFamily="34" charset="0"/>
              </a:rPr>
              <a:t>The clinician asks about past diagnoses such as hypertension, use of medications that may affect renal function (Hirst et al., 2020).</a:t>
            </a:r>
          </a:p>
          <a:p>
            <a:pPr marL="342900" indent="-342900" algn="just">
              <a:lnSpc>
                <a:spcPct val="150000"/>
              </a:lnSpc>
              <a:buFont typeface="+mj-lt"/>
              <a:buAutoNum type="arabicParenR"/>
            </a:pPr>
            <a:r>
              <a:rPr lang="en-US" dirty="0">
                <a:latin typeface="Arial" panose="020B0604020202020204" pitchFamily="34" charset="0"/>
                <a:cs typeface="Arial" panose="020B0604020202020204" pitchFamily="34" charset="0"/>
              </a:rPr>
              <a:t>Blood tests measure waste products such as creatinine and urea to evaluate kidney filtration (</a:t>
            </a:r>
            <a:r>
              <a:rPr lang="en-US" dirty="0" err="1">
                <a:latin typeface="Arial" panose="020B0604020202020204" pitchFamily="34" charset="0"/>
                <a:cs typeface="Arial" panose="020B0604020202020204" pitchFamily="34" charset="0"/>
              </a:rPr>
              <a:t>Kosmala</a:t>
            </a:r>
            <a:r>
              <a:rPr lang="en-US" dirty="0">
                <a:latin typeface="Arial" panose="020B0604020202020204" pitchFamily="34" charset="0"/>
                <a:cs typeface="Arial" panose="020B0604020202020204" pitchFamily="34" charset="0"/>
              </a:rPr>
              <a:t>-Anderson, Wallace and Turner, 2010).</a:t>
            </a:r>
          </a:p>
          <a:p>
            <a:pPr marL="342900" indent="-342900" algn="just">
              <a:lnSpc>
                <a:spcPct val="150000"/>
              </a:lnSpc>
              <a:buFont typeface="+mj-lt"/>
              <a:buAutoNum type="arabicParenR"/>
            </a:pPr>
            <a:r>
              <a:rPr lang="en-US" dirty="0">
                <a:latin typeface="Arial" panose="020B0604020202020204" pitchFamily="34" charset="0"/>
                <a:cs typeface="Arial" panose="020B0604020202020204" pitchFamily="34" charset="0"/>
              </a:rPr>
              <a:t>Urine tests help detect abnormalities that indicate chronic kidney damage and may suggest underlying causes (Martinez et al., 2021).</a:t>
            </a:r>
          </a:p>
          <a:p>
            <a:pPr marL="342900" indent="-342900" algn="just">
              <a:lnSpc>
                <a:spcPct val="150000"/>
              </a:lnSpc>
              <a:buFont typeface="+mj-lt"/>
              <a:buAutoNum type="arabicParenR"/>
            </a:pPr>
            <a:r>
              <a:rPr lang="en-US" dirty="0">
                <a:latin typeface="Arial" panose="020B0604020202020204" pitchFamily="34" charset="0"/>
                <a:cs typeface="Arial" panose="020B0604020202020204" pitchFamily="34" charset="0"/>
              </a:rPr>
              <a:t>Imaging, most commonly an ultrasound scan, is used to assess kidney size, shape, and structural changes (Lightfoot et al., 2025).</a:t>
            </a:r>
          </a:p>
        </p:txBody>
      </p:sp>
    </p:spTree>
    <p:extLst>
      <p:ext uri="{BB962C8B-B14F-4D97-AF65-F5344CB8AC3E}">
        <p14:creationId xmlns:p14="http://schemas.microsoft.com/office/powerpoint/2010/main" val="1462409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1321138" y="655983"/>
            <a:ext cx="6186217" cy="629478"/>
          </a:xfrm>
        </p:spPr>
        <p:txBody>
          <a:bodyPr/>
          <a:lstStyle/>
          <a:p>
            <a:r>
              <a:rPr lang="en-US" sz="2200" b="1" dirty="0">
                <a:latin typeface="Arial" panose="020B0604020202020204" pitchFamily="34" charset="0"/>
                <a:cs typeface="Arial" panose="020B0604020202020204" pitchFamily="34" charset="0"/>
              </a:rPr>
              <a:t>Management of CKD in the UK (Using a Specific Model)</a:t>
            </a:r>
          </a:p>
        </p:txBody>
      </p:sp>
      <p:sp>
        <p:nvSpPr>
          <p:cNvPr id="4" name="Content Placeholder 3">
            <a:extLst>
              <a:ext uri="{FF2B5EF4-FFF2-40B4-BE49-F238E27FC236}">
                <a16:creationId xmlns:a16="http://schemas.microsoft.com/office/drawing/2014/main" id="{7BE3D18B-77CA-B05D-DA19-1604E3B5114D}"/>
              </a:ext>
            </a:extLst>
          </p:cNvPr>
          <p:cNvSpPr>
            <a:spLocks noGrp="1"/>
          </p:cNvSpPr>
          <p:nvPr>
            <p:ph idx="1"/>
          </p:nvPr>
        </p:nvSpPr>
        <p:spPr>
          <a:xfrm>
            <a:off x="469433" y="1384986"/>
            <a:ext cx="7395732" cy="4624875"/>
          </a:xfrm>
        </p:spPr>
        <p:txBody>
          <a:bodyPr>
            <a:noAutofit/>
          </a:bodyPr>
          <a:lstStyle/>
          <a:p>
            <a:pPr lvl="1" indent="0" algn="just">
              <a:lnSpc>
                <a:spcPct val="150000"/>
              </a:lnSpc>
              <a:buNone/>
            </a:pPr>
            <a:r>
              <a:rPr lang="en-US" sz="1800" dirty="0">
                <a:solidFill>
                  <a:schemeClr val="tx1"/>
                </a:solidFill>
                <a:latin typeface="Arial" panose="020B0604020202020204" pitchFamily="34" charset="0"/>
                <a:cs typeface="Arial" panose="020B0604020202020204" pitchFamily="34" charset="0"/>
              </a:rPr>
              <a:t>The House of Care Model for CKD Management: The House of Care model represents an evidence-based framework particularly suited to CKD management in primary care (Mc Laughlin et al., 2021).</a:t>
            </a:r>
          </a:p>
          <a:p>
            <a:pPr marL="1028700" lvl="2" indent="-342900" algn="just">
              <a:lnSpc>
                <a:spcPct val="150000"/>
              </a:lnSpc>
              <a:buFont typeface="+mj-lt"/>
              <a:buAutoNum type="arabicParenR"/>
            </a:pPr>
            <a:r>
              <a:rPr lang="en-US" sz="1800" dirty="0">
                <a:solidFill>
                  <a:schemeClr val="tx1"/>
                </a:solidFill>
                <a:latin typeface="Arial" panose="020B0604020202020204" pitchFamily="34" charset="0"/>
                <a:cs typeface="Arial" panose="020B0604020202020204" pitchFamily="34" charset="0"/>
              </a:rPr>
              <a:t>Engaged and informed individuals</a:t>
            </a:r>
          </a:p>
          <a:p>
            <a:pPr marL="1028700" lvl="2" indent="-342900" algn="just">
              <a:lnSpc>
                <a:spcPct val="150000"/>
              </a:lnSpc>
              <a:buFont typeface="+mj-lt"/>
              <a:buAutoNum type="arabicParenR"/>
            </a:pPr>
            <a:r>
              <a:rPr lang="en-US" sz="1800" dirty="0">
                <a:solidFill>
                  <a:schemeClr val="tx1"/>
                </a:solidFill>
                <a:latin typeface="Arial" panose="020B0604020202020204" pitchFamily="34" charset="0"/>
                <a:cs typeface="Arial" panose="020B0604020202020204" pitchFamily="34" charset="0"/>
              </a:rPr>
              <a:t>Healthcare professionals committed to partnership working</a:t>
            </a:r>
          </a:p>
          <a:p>
            <a:pPr marL="1028700" lvl="2" indent="-342900" algn="just">
              <a:lnSpc>
                <a:spcPct val="150000"/>
              </a:lnSpc>
              <a:buFont typeface="+mj-lt"/>
              <a:buAutoNum type="arabicParenR"/>
            </a:pPr>
            <a:r>
              <a:rPr lang="en-US" sz="1800" dirty="0" err="1">
                <a:solidFill>
                  <a:schemeClr val="tx1"/>
                </a:solidFill>
                <a:latin typeface="Arial" panose="020B0604020202020204" pitchFamily="34" charset="0"/>
                <a:cs typeface="Arial" panose="020B0604020202020204" pitchFamily="34" charset="0"/>
              </a:rPr>
              <a:t>Organisational</a:t>
            </a:r>
            <a:r>
              <a:rPr lang="en-US" sz="1800" dirty="0">
                <a:solidFill>
                  <a:schemeClr val="tx1"/>
                </a:solidFill>
                <a:latin typeface="Arial" panose="020B0604020202020204" pitchFamily="34" charset="0"/>
                <a:cs typeface="Arial" panose="020B0604020202020204" pitchFamily="34" charset="0"/>
              </a:rPr>
              <a:t> systems supporting coordinated care</a:t>
            </a:r>
          </a:p>
          <a:p>
            <a:pPr marL="1028700" lvl="2" indent="-342900" algn="just">
              <a:lnSpc>
                <a:spcPct val="150000"/>
              </a:lnSpc>
              <a:buFont typeface="+mj-lt"/>
              <a:buAutoNum type="arabicParenR"/>
            </a:pPr>
            <a:r>
              <a:rPr lang="en-US" sz="1800" dirty="0">
                <a:solidFill>
                  <a:schemeClr val="tx1"/>
                </a:solidFill>
                <a:latin typeface="Arial" panose="020B0604020202020204" pitchFamily="34" charset="0"/>
                <a:cs typeface="Arial" panose="020B0604020202020204" pitchFamily="34" charset="0"/>
              </a:rPr>
              <a:t>Supportive commissioning of integrated community services (Roberts et al., 2019)</a:t>
            </a:r>
          </a:p>
          <a:p>
            <a:pPr lvl="1" indent="0" algn="just">
              <a:lnSpc>
                <a:spcPct val="150000"/>
              </a:lnSpc>
              <a:buNone/>
            </a:pPr>
            <a:r>
              <a:rPr lang="en-US" sz="1800" dirty="0">
                <a:solidFill>
                  <a:schemeClr val="tx1"/>
                </a:solidFill>
                <a:latin typeface="Arial" panose="020B0604020202020204" pitchFamily="34" charset="0"/>
                <a:cs typeface="Arial" panose="020B0604020202020204" pitchFamily="34" charset="0"/>
              </a:rPr>
              <a:t>Applying this model to CKD ensures that patients are involved in care planning, receive </a:t>
            </a:r>
            <a:r>
              <a:rPr lang="en-US" sz="1800" dirty="0" err="1">
                <a:solidFill>
                  <a:schemeClr val="tx1"/>
                </a:solidFill>
                <a:latin typeface="Arial" panose="020B0604020202020204" pitchFamily="34" charset="0"/>
                <a:cs typeface="Arial" panose="020B0604020202020204" pitchFamily="34" charset="0"/>
              </a:rPr>
              <a:t>personalised</a:t>
            </a:r>
            <a:r>
              <a:rPr lang="en-US" sz="1800" dirty="0">
                <a:solidFill>
                  <a:schemeClr val="tx1"/>
                </a:solidFill>
                <a:latin typeface="Arial" panose="020B0604020202020204" pitchFamily="34" charset="0"/>
                <a:cs typeface="Arial" panose="020B0604020202020204" pitchFamily="34" charset="0"/>
              </a:rPr>
              <a:t> education.</a:t>
            </a:r>
          </a:p>
          <a:p>
            <a:pPr marL="633222" lvl="1" indent="-285750" algn="just">
              <a:lnSpc>
                <a:spcPct val="150000"/>
              </a:lnSpc>
              <a:buFont typeface="Wingdings" panose="05000000000000000000" pitchFamily="2" charset="2"/>
              <a:buChar char="v"/>
            </a:pPr>
            <a:endParaRPr lang="en-US" sz="1800" dirty="0">
              <a:solidFill>
                <a:schemeClr val="tx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3C23191B-1C45-4D5E-9330-B8A80A44A864}"/>
              </a:ext>
            </a:extLst>
          </p:cNvPr>
          <p:cNvPicPr>
            <a:picLocks noChangeAspect="1"/>
          </p:cNvPicPr>
          <p:nvPr/>
        </p:nvPicPr>
        <p:blipFill>
          <a:blip r:embed="rId3"/>
          <a:stretch>
            <a:fillRect/>
          </a:stretch>
        </p:blipFill>
        <p:spPr>
          <a:xfrm>
            <a:off x="7865165" y="4142901"/>
            <a:ext cx="4247322" cy="2123661"/>
          </a:xfrm>
          <a:prstGeom prst="rect">
            <a:avLst/>
          </a:prstGeom>
        </p:spPr>
      </p:pic>
      <p:sp>
        <p:nvSpPr>
          <p:cNvPr id="5" name="TextBox 4">
            <a:extLst>
              <a:ext uri="{FF2B5EF4-FFF2-40B4-BE49-F238E27FC236}">
                <a16:creationId xmlns:a16="http://schemas.microsoft.com/office/drawing/2014/main" id="{7B61CFA0-A2C9-4992-AEAC-107C02B1A442}"/>
              </a:ext>
            </a:extLst>
          </p:cNvPr>
          <p:cNvSpPr txBox="1"/>
          <p:nvPr/>
        </p:nvSpPr>
        <p:spPr>
          <a:xfrm>
            <a:off x="9336157" y="6307795"/>
            <a:ext cx="1875182" cy="261610"/>
          </a:xfrm>
          <a:prstGeom prst="rect">
            <a:avLst/>
          </a:prstGeom>
          <a:noFill/>
        </p:spPr>
        <p:txBody>
          <a:bodyPr wrap="square" rtlCol="0">
            <a:spAutoFit/>
          </a:bodyPr>
          <a:lstStyle/>
          <a:p>
            <a:r>
              <a:rPr lang="en-US" sz="1100" dirty="0"/>
              <a:t>Source: (NHS England, 2023)</a:t>
            </a:r>
            <a:endParaRPr lang="en-GB" sz="1100" dirty="0"/>
          </a:p>
        </p:txBody>
      </p:sp>
    </p:spTree>
    <p:extLst>
      <p:ext uri="{BB962C8B-B14F-4D97-AF65-F5344CB8AC3E}">
        <p14:creationId xmlns:p14="http://schemas.microsoft.com/office/powerpoint/2010/main" val="34102404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1321138" y="655983"/>
            <a:ext cx="6186217" cy="629478"/>
          </a:xfrm>
        </p:spPr>
        <p:txBody>
          <a:bodyPr/>
          <a:lstStyle/>
          <a:p>
            <a:r>
              <a:rPr lang="en-US" sz="2200" b="1" dirty="0">
                <a:latin typeface="Arial" panose="020B0604020202020204" pitchFamily="34" charset="0"/>
                <a:cs typeface="Arial" panose="020B0604020202020204" pitchFamily="34" charset="0"/>
              </a:rPr>
              <a:t>Management of CKD in the UK (Using a Specific Model)</a:t>
            </a:r>
          </a:p>
        </p:txBody>
      </p:sp>
      <p:sp>
        <p:nvSpPr>
          <p:cNvPr id="4" name="Content Placeholder 3">
            <a:extLst>
              <a:ext uri="{FF2B5EF4-FFF2-40B4-BE49-F238E27FC236}">
                <a16:creationId xmlns:a16="http://schemas.microsoft.com/office/drawing/2014/main" id="{7BE3D18B-77CA-B05D-DA19-1604E3B5114D}"/>
              </a:ext>
            </a:extLst>
          </p:cNvPr>
          <p:cNvSpPr>
            <a:spLocks noGrp="1"/>
          </p:cNvSpPr>
          <p:nvPr>
            <p:ph idx="1"/>
          </p:nvPr>
        </p:nvSpPr>
        <p:spPr>
          <a:xfrm>
            <a:off x="515815" y="1616900"/>
            <a:ext cx="9118515" cy="3259900"/>
          </a:xfrm>
        </p:spPr>
        <p:txBody>
          <a:bodyPr>
            <a:noAutofit/>
          </a:bodyPr>
          <a:lstStyle/>
          <a:p>
            <a:pPr marL="690372" lvl="1" indent="-342900" algn="just">
              <a:lnSpc>
                <a:spcPct val="150000"/>
              </a:lnSpc>
              <a:buFont typeface="+mj-lt"/>
              <a:buAutoNum type="arabicPeriod"/>
            </a:pPr>
            <a:r>
              <a:rPr lang="en-US" sz="1800" dirty="0">
                <a:solidFill>
                  <a:schemeClr val="tx1"/>
                </a:solidFill>
                <a:latin typeface="Arial" panose="020B0604020202020204" pitchFamily="34" charset="0"/>
                <a:cs typeface="Arial" panose="020B0604020202020204" pitchFamily="34" charset="0"/>
              </a:rPr>
              <a:t>As first-line blood pressure-lowering agents, renin-angiotensin system (RAS) blockers like ACE inhibitors or ARBs are essential to modern CKD management (Lightfoot et al., 2022).</a:t>
            </a:r>
          </a:p>
          <a:p>
            <a:pPr marL="690372" lvl="1" indent="-342900" algn="just">
              <a:lnSpc>
                <a:spcPct val="150000"/>
              </a:lnSpc>
              <a:buFont typeface="+mj-lt"/>
              <a:buAutoNum type="arabicPeriod"/>
            </a:pPr>
            <a:r>
              <a:rPr lang="en-US" sz="1800" dirty="0">
                <a:solidFill>
                  <a:schemeClr val="tx1"/>
                </a:solidFill>
                <a:latin typeface="Arial" panose="020B0604020202020204" pitchFamily="34" charset="0"/>
                <a:cs typeface="Arial" panose="020B0604020202020204" pitchFamily="34" charset="0"/>
              </a:rPr>
              <a:t>CKD care requires blood pressure management, which varies by disease stage and proteinuria.</a:t>
            </a:r>
          </a:p>
          <a:p>
            <a:pPr marL="690372" lvl="1" indent="-342900" algn="just">
              <a:lnSpc>
                <a:spcPct val="150000"/>
              </a:lnSpc>
              <a:buFont typeface="+mj-lt"/>
              <a:buAutoNum type="arabicPeriod"/>
            </a:pPr>
            <a:r>
              <a:rPr lang="en-US" sz="1800" dirty="0">
                <a:solidFill>
                  <a:schemeClr val="tx1"/>
                </a:solidFill>
                <a:latin typeface="Arial" panose="020B0604020202020204" pitchFamily="34" charset="0"/>
                <a:cs typeface="Arial" panose="020B0604020202020204" pitchFamily="34" charset="0"/>
              </a:rPr>
              <a:t>Patients with CKD stages G4 and G5 and ACR ≤3 mg/mmol should start antihypertensive agents when blood pressure exceeds 140/90 mm Hg, aiming for &lt;140/90 (Martinez et al., 2021).</a:t>
            </a:r>
          </a:p>
        </p:txBody>
      </p:sp>
    </p:spTree>
    <p:extLst>
      <p:ext uri="{BB962C8B-B14F-4D97-AF65-F5344CB8AC3E}">
        <p14:creationId xmlns:p14="http://schemas.microsoft.com/office/powerpoint/2010/main" val="38810166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1301261" y="556455"/>
            <a:ext cx="5265191" cy="364570"/>
          </a:xfrm>
        </p:spPr>
        <p:txBody>
          <a:bodyPr/>
          <a:lstStyle/>
          <a:p>
            <a:r>
              <a:rPr lang="en-US" sz="2200" b="1" dirty="0">
                <a:latin typeface="Arial" panose="020B0604020202020204" pitchFamily="34" charset="0"/>
                <a:cs typeface="Arial" panose="020B0604020202020204" pitchFamily="34" charset="0"/>
              </a:rPr>
              <a:t>Treatment Options for CKD in the UK</a:t>
            </a:r>
          </a:p>
        </p:txBody>
      </p:sp>
      <p:sp>
        <p:nvSpPr>
          <p:cNvPr id="4" name="Content Placeholder 3">
            <a:extLst>
              <a:ext uri="{FF2B5EF4-FFF2-40B4-BE49-F238E27FC236}">
                <a16:creationId xmlns:a16="http://schemas.microsoft.com/office/drawing/2014/main" id="{7BE3D18B-77CA-B05D-DA19-1604E3B5114D}"/>
              </a:ext>
            </a:extLst>
          </p:cNvPr>
          <p:cNvSpPr>
            <a:spLocks noGrp="1"/>
          </p:cNvSpPr>
          <p:nvPr>
            <p:ph idx="1"/>
          </p:nvPr>
        </p:nvSpPr>
        <p:spPr>
          <a:xfrm>
            <a:off x="621832" y="1172952"/>
            <a:ext cx="9443193" cy="5446508"/>
          </a:xfrm>
        </p:spPr>
        <p:txBody>
          <a:bodyPr>
            <a:noAutofit/>
          </a:bodyPr>
          <a:lstStyle/>
          <a:p>
            <a:pPr marL="342900" indent="-342900" algn="just">
              <a:lnSpc>
                <a:spcPct val="150000"/>
              </a:lnSpc>
              <a:buFont typeface="Wingdings" panose="05000000000000000000" pitchFamily="2" charset="2"/>
              <a:buChar char="v"/>
            </a:pPr>
            <a:r>
              <a:rPr lang="en-US" sz="1800" b="1" dirty="0">
                <a:solidFill>
                  <a:schemeClr val="tx1"/>
                </a:solidFill>
                <a:latin typeface="Arial" panose="020B0604020202020204" pitchFamily="34" charset="0"/>
                <a:cs typeface="Arial" panose="020B0604020202020204" pitchFamily="34" charset="0"/>
              </a:rPr>
              <a:t>Lifestyle Changes:</a:t>
            </a:r>
          </a:p>
          <a:p>
            <a:pPr lvl="1" indent="0" algn="just">
              <a:lnSpc>
                <a:spcPct val="150000"/>
              </a:lnSpc>
              <a:buNone/>
            </a:pPr>
            <a:r>
              <a:rPr lang="en-US" sz="1800" dirty="0">
                <a:solidFill>
                  <a:schemeClr val="tx1"/>
                </a:solidFill>
                <a:latin typeface="Arial" panose="020B0604020202020204" pitchFamily="34" charset="0"/>
                <a:cs typeface="Arial" panose="020B0604020202020204" pitchFamily="34" charset="0"/>
              </a:rPr>
              <a:t>These include stopping smoking, following a balanced diet, limiting salt intake to less than 6g per day, engaging in regular physical activity (at least 150 minutes weekly) (NHS, 2019).</a:t>
            </a:r>
          </a:p>
          <a:p>
            <a:pPr marL="342900" indent="-342900" algn="just">
              <a:lnSpc>
                <a:spcPct val="150000"/>
              </a:lnSpc>
              <a:buFont typeface="Wingdings" panose="05000000000000000000" pitchFamily="2" charset="2"/>
              <a:buChar char="v"/>
            </a:pPr>
            <a:r>
              <a:rPr lang="en-US" sz="1800" b="1" dirty="0">
                <a:solidFill>
                  <a:schemeClr val="tx1"/>
                </a:solidFill>
                <a:latin typeface="Arial" panose="020B0604020202020204" pitchFamily="34" charset="0"/>
                <a:cs typeface="Arial" panose="020B0604020202020204" pitchFamily="34" charset="0"/>
              </a:rPr>
              <a:t>Pharmacological Treatment</a:t>
            </a:r>
          </a:p>
          <a:p>
            <a:pPr marL="690372" lvl="1" indent="-342900" algn="just">
              <a:lnSpc>
                <a:spcPct val="150000"/>
              </a:lnSpc>
              <a:buFont typeface="+mj-lt"/>
              <a:buAutoNum type="arabicPeriod"/>
            </a:pPr>
            <a:r>
              <a:rPr lang="en-US" sz="1800" dirty="0">
                <a:solidFill>
                  <a:schemeClr val="tx1"/>
                </a:solidFill>
                <a:latin typeface="Arial" panose="020B0604020202020204" pitchFamily="34" charset="0"/>
                <a:cs typeface="Arial" panose="020B0604020202020204" pitchFamily="34" charset="0"/>
              </a:rPr>
              <a:t>According to NICE (2019) NG203:</a:t>
            </a:r>
          </a:p>
          <a:p>
            <a:pPr marL="690372" lvl="1" indent="-342900" algn="just">
              <a:lnSpc>
                <a:spcPct val="150000"/>
              </a:lnSpc>
              <a:buFont typeface="+mj-lt"/>
              <a:buAutoNum type="arabicPeriod"/>
            </a:pPr>
            <a:r>
              <a:rPr lang="en-US" sz="1800" dirty="0">
                <a:solidFill>
                  <a:schemeClr val="tx1"/>
                </a:solidFill>
                <a:latin typeface="Arial" panose="020B0604020202020204" pitchFamily="34" charset="0"/>
                <a:cs typeface="Arial" panose="020B0604020202020204" pitchFamily="34" charset="0"/>
              </a:rPr>
              <a:t>ACE inhibitors or ARBs for hypertension and albuminuria</a:t>
            </a:r>
          </a:p>
          <a:p>
            <a:pPr marL="690372" lvl="1" indent="-342900" algn="just">
              <a:lnSpc>
                <a:spcPct val="150000"/>
              </a:lnSpc>
              <a:buFont typeface="+mj-lt"/>
              <a:buAutoNum type="arabicPeriod"/>
            </a:pPr>
            <a:r>
              <a:rPr lang="en-US" sz="1800" dirty="0">
                <a:solidFill>
                  <a:schemeClr val="tx1"/>
                </a:solidFill>
                <a:latin typeface="Arial" panose="020B0604020202020204" pitchFamily="34" charset="0"/>
                <a:cs typeface="Arial" panose="020B0604020202020204" pitchFamily="34" charset="0"/>
              </a:rPr>
              <a:t>SGLT2 inhibitors (e.g., dapagliflozin) recommended for diabetic and non-diabetic CKD to slow progression (NHS, 2019).</a:t>
            </a:r>
          </a:p>
          <a:p>
            <a:pPr marL="690372" lvl="1" indent="-342900" algn="just">
              <a:lnSpc>
                <a:spcPct val="150000"/>
              </a:lnSpc>
              <a:buFont typeface="+mj-lt"/>
              <a:buAutoNum type="arabicPeriod"/>
            </a:pPr>
            <a:r>
              <a:rPr lang="en-US" sz="1800" dirty="0">
                <a:solidFill>
                  <a:schemeClr val="tx1"/>
                </a:solidFill>
                <a:latin typeface="Arial" panose="020B0604020202020204" pitchFamily="34" charset="0"/>
                <a:cs typeface="Arial" panose="020B0604020202020204" pitchFamily="34" charset="0"/>
              </a:rPr>
              <a:t>Statins for cardiovascular risk reduction</a:t>
            </a:r>
          </a:p>
          <a:p>
            <a:pPr marL="342900" indent="-342900" algn="just">
              <a:lnSpc>
                <a:spcPct val="150000"/>
              </a:lnSpc>
              <a:buFont typeface="Wingdings" panose="05000000000000000000" pitchFamily="2" charset="2"/>
              <a:buChar char="v"/>
            </a:pPr>
            <a:endParaRPr lang="en-US" sz="18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097216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1301261" y="556455"/>
            <a:ext cx="5265191" cy="364570"/>
          </a:xfrm>
        </p:spPr>
        <p:txBody>
          <a:bodyPr/>
          <a:lstStyle/>
          <a:p>
            <a:r>
              <a:rPr lang="en-US" sz="2200" b="1" dirty="0">
                <a:latin typeface="Arial" panose="020B0604020202020204" pitchFamily="34" charset="0"/>
                <a:cs typeface="Arial" panose="020B0604020202020204" pitchFamily="34" charset="0"/>
              </a:rPr>
              <a:t>Treatment Options for CKD in the UK</a:t>
            </a:r>
          </a:p>
        </p:txBody>
      </p:sp>
      <p:sp>
        <p:nvSpPr>
          <p:cNvPr id="4" name="Content Placeholder 3">
            <a:extLst>
              <a:ext uri="{FF2B5EF4-FFF2-40B4-BE49-F238E27FC236}">
                <a16:creationId xmlns:a16="http://schemas.microsoft.com/office/drawing/2014/main" id="{7BE3D18B-77CA-B05D-DA19-1604E3B5114D}"/>
              </a:ext>
            </a:extLst>
          </p:cNvPr>
          <p:cNvSpPr>
            <a:spLocks noGrp="1"/>
          </p:cNvSpPr>
          <p:nvPr>
            <p:ph idx="1"/>
          </p:nvPr>
        </p:nvSpPr>
        <p:spPr>
          <a:xfrm>
            <a:off x="621832" y="1172952"/>
            <a:ext cx="9443193" cy="3505065"/>
          </a:xfrm>
        </p:spPr>
        <p:txBody>
          <a:bodyPr>
            <a:noAutofit/>
          </a:bodyPr>
          <a:lstStyle/>
          <a:p>
            <a:pPr marL="342900" indent="-342900" algn="just">
              <a:lnSpc>
                <a:spcPct val="150000"/>
              </a:lnSpc>
              <a:buFont typeface="Wingdings" panose="05000000000000000000" pitchFamily="2" charset="2"/>
              <a:buChar char="v"/>
            </a:pPr>
            <a:r>
              <a:rPr lang="en-US" sz="1800" b="1" dirty="0">
                <a:solidFill>
                  <a:schemeClr val="tx1"/>
                </a:solidFill>
                <a:latin typeface="Arial" panose="020B0604020202020204" pitchFamily="34" charset="0"/>
                <a:cs typeface="Arial" panose="020B0604020202020204" pitchFamily="34" charset="0"/>
              </a:rPr>
              <a:t>Dialysis</a:t>
            </a:r>
          </a:p>
          <a:p>
            <a:pPr lvl="1" indent="0" algn="just">
              <a:lnSpc>
                <a:spcPct val="150000"/>
              </a:lnSpc>
              <a:buNone/>
            </a:pPr>
            <a:r>
              <a:rPr lang="en-US" sz="1800" dirty="0">
                <a:solidFill>
                  <a:schemeClr val="tx1"/>
                </a:solidFill>
                <a:latin typeface="Arial" panose="020B0604020202020204" pitchFamily="34" charset="0"/>
                <a:cs typeface="Arial" panose="020B0604020202020204" pitchFamily="34" charset="0"/>
              </a:rPr>
              <a:t>Dialysis becomes an option at this stage, removing waste products and excess fluid from the blood (National Health Service, 2019).</a:t>
            </a:r>
          </a:p>
          <a:p>
            <a:pPr marL="342900" indent="-342900" algn="just">
              <a:lnSpc>
                <a:spcPct val="150000"/>
              </a:lnSpc>
              <a:buFont typeface="Wingdings" panose="05000000000000000000" pitchFamily="2" charset="2"/>
              <a:buChar char="v"/>
            </a:pPr>
            <a:r>
              <a:rPr lang="en-US" sz="1800" b="1" dirty="0">
                <a:solidFill>
                  <a:schemeClr val="tx1"/>
                </a:solidFill>
                <a:latin typeface="Arial" panose="020B0604020202020204" pitchFamily="34" charset="0"/>
                <a:cs typeface="Arial" panose="020B0604020202020204" pitchFamily="34" charset="0"/>
              </a:rPr>
              <a:t>Kidney Transplant</a:t>
            </a:r>
          </a:p>
          <a:p>
            <a:pPr lvl="1" indent="0" algn="just">
              <a:lnSpc>
                <a:spcPct val="150000"/>
              </a:lnSpc>
              <a:buNone/>
            </a:pPr>
            <a:r>
              <a:rPr lang="en-US" sz="1800" dirty="0">
                <a:solidFill>
                  <a:schemeClr val="tx1"/>
                </a:solidFill>
                <a:latin typeface="Arial" panose="020B0604020202020204" pitchFamily="34" charset="0"/>
                <a:cs typeface="Arial" panose="020B0604020202020204" pitchFamily="34" charset="0"/>
              </a:rPr>
              <a:t>A kidney transplant is an alternative to long-term dialysis for those with advanced kidney failure (NHS Choices, 2020).</a:t>
            </a:r>
          </a:p>
          <a:p>
            <a:pPr lvl="1" indent="0" algn="just">
              <a:lnSpc>
                <a:spcPct val="150000"/>
              </a:lnSpc>
              <a:buNone/>
            </a:pPr>
            <a:r>
              <a:rPr lang="en-US" sz="1800" dirty="0">
                <a:solidFill>
                  <a:schemeClr val="tx1"/>
                </a:solidFill>
                <a:latin typeface="Arial" panose="020B0604020202020204" pitchFamily="34" charset="0"/>
                <a:cs typeface="Arial" panose="020B0604020202020204" pitchFamily="34" charset="0"/>
              </a:rPr>
              <a:t>It is often the most effective treatment but requires major surgery and lifelong immunosuppressant therapy to protect the donor kidney (nihr.ac.uk, 2024). </a:t>
            </a:r>
          </a:p>
        </p:txBody>
      </p:sp>
    </p:spTree>
    <p:extLst>
      <p:ext uri="{BB962C8B-B14F-4D97-AF65-F5344CB8AC3E}">
        <p14:creationId xmlns:p14="http://schemas.microsoft.com/office/powerpoint/2010/main" val="581620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9568C8-3338-B0BA-F260-E1B65F2506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005444-82D8-2F70-BDFA-361A9CDAD22C}"/>
              </a:ext>
            </a:extLst>
          </p:cNvPr>
          <p:cNvSpPr>
            <a:spLocks noGrp="1"/>
          </p:cNvSpPr>
          <p:nvPr>
            <p:ph type="title"/>
          </p:nvPr>
        </p:nvSpPr>
        <p:spPr>
          <a:xfrm>
            <a:off x="646692" y="350912"/>
            <a:ext cx="5098125" cy="544318"/>
          </a:xfrm>
        </p:spPr>
        <p:txBody>
          <a:bodyPr/>
          <a:lstStyle/>
          <a:p>
            <a:r>
              <a:rPr lang="en-US" altLang="ko-KR" sz="2200" dirty="0">
                <a:latin typeface="Arial" panose="020B0604020202020204" pitchFamily="34" charset="0"/>
                <a:cs typeface="Arial" panose="020B0604020202020204" pitchFamily="34" charset="0"/>
              </a:rPr>
              <a:t>Comorbidities Associated with CKD</a:t>
            </a:r>
            <a:endParaRPr lang="ko-KR" altLang="en-US" sz="2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6A028102-7865-EDD3-4830-BAD3557278CE}"/>
              </a:ext>
            </a:extLst>
          </p:cNvPr>
          <p:cNvSpPr txBox="1"/>
          <p:nvPr/>
        </p:nvSpPr>
        <p:spPr>
          <a:xfrm>
            <a:off x="481040" y="1365682"/>
            <a:ext cx="9312315" cy="2949525"/>
          </a:xfrm>
          <a:prstGeom prst="rect">
            <a:avLst/>
          </a:prstGeom>
          <a:noFill/>
        </p:spPr>
        <p:txBody>
          <a:bodyPr wrap="square" rtlCol="0">
            <a:spAutoFit/>
          </a:bodyPr>
          <a:lstStyle/>
          <a:p>
            <a:pPr marL="342900" indent="-342900" algn="just">
              <a:lnSpc>
                <a:spcPct val="150000"/>
              </a:lnSpc>
              <a:buFont typeface="+mj-lt"/>
              <a:buAutoNum type="arabicPeriod"/>
            </a:pPr>
            <a:r>
              <a:rPr lang="en-US" b="1" dirty="0">
                <a:latin typeface="Arial" panose="020B0604020202020204" pitchFamily="34" charset="0"/>
                <a:cs typeface="Arial" panose="020B0604020202020204" pitchFamily="34" charset="0"/>
              </a:rPr>
              <a:t>Cardiovascular Disease:</a:t>
            </a:r>
            <a:r>
              <a:rPr lang="en-US" dirty="0">
                <a:latin typeface="Arial" panose="020B0604020202020204" pitchFamily="34" charset="0"/>
                <a:cs typeface="Arial" panose="020B0604020202020204" pitchFamily="34" charset="0"/>
              </a:rPr>
              <a:t> Cardiovascular disease is the most critical comorbidity in CKD (nihr.ac.uk, 2024).</a:t>
            </a:r>
          </a:p>
          <a:p>
            <a:pPr marL="342900" indent="-342900" algn="just">
              <a:lnSpc>
                <a:spcPct val="150000"/>
              </a:lnSpc>
              <a:buFont typeface="+mj-lt"/>
              <a:buAutoNum type="arabicPeriod"/>
            </a:pPr>
            <a:r>
              <a:rPr lang="en-US" b="1" dirty="0" err="1">
                <a:latin typeface="Arial" panose="020B0604020202020204" pitchFamily="34" charset="0"/>
                <a:cs typeface="Arial" panose="020B0604020202020204" pitchFamily="34" charset="0"/>
              </a:rPr>
              <a:t>Anaemia</a:t>
            </a:r>
            <a:r>
              <a:rPr lang="en-US" b="1" dirty="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Anaemia</a:t>
            </a:r>
            <a:r>
              <a:rPr lang="en-US" dirty="0">
                <a:latin typeface="Arial" panose="020B0604020202020204" pitchFamily="34" charset="0"/>
                <a:cs typeface="Arial" panose="020B0604020202020204" pitchFamily="34" charset="0"/>
              </a:rPr>
              <a:t> develops early in CKD and worsens as kidney function declines.</a:t>
            </a:r>
          </a:p>
          <a:p>
            <a:pPr marL="342900" indent="-342900" algn="just">
              <a:lnSpc>
                <a:spcPct val="150000"/>
              </a:lnSpc>
              <a:buFont typeface="+mj-lt"/>
              <a:buAutoNum type="arabicPeriod"/>
            </a:pPr>
            <a:r>
              <a:rPr lang="en-US" b="1" dirty="0">
                <a:latin typeface="Arial" panose="020B0604020202020204" pitchFamily="34" charset="0"/>
                <a:cs typeface="Arial" panose="020B0604020202020204" pitchFamily="34" charset="0"/>
              </a:rPr>
              <a:t>Mineral and Bone Disorders:</a:t>
            </a:r>
            <a:r>
              <a:rPr lang="en-US" dirty="0">
                <a:latin typeface="Arial" panose="020B0604020202020204" pitchFamily="34" charset="0"/>
                <a:cs typeface="Arial" panose="020B0604020202020204" pitchFamily="34" charset="0"/>
              </a:rPr>
              <a:t> Disturbances in calcium, phosphate and PTH regulation begin early in CKD (Rcp.ac.uk, 2025).</a:t>
            </a:r>
          </a:p>
          <a:p>
            <a:pPr marL="342900" indent="-342900" algn="just">
              <a:lnSpc>
                <a:spcPct val="150000"/>
              </a:lnSpc>
              <a:buFont typeface="+mj-lt"/>
              <a:buAutoNum type="arabicPeriod"/>
            </a:pPr>
            <a:r>
              <a:rPr lang="en-US" b="1" dirty="0">
                <a:latin typeface="Arial" panose="020B0604020202020204" pitchFamily="34" charset="0"/>
                <a:cs typeface="Arial" panose="020B0604020202020204" pitchFamily="34" charset="0"/>
              </a:rPr>
              <a:t>Hypertension:</a:t>
            </a:r>
            <a:r>
              <a:rPr lang="en-US" dirty="0">
                <a:latin typeface="Arial" panose="020B0604020202020204" pitchFamily="34" charset="0"/>
                <a:cs typeface="Arial" panose="020B0604020202020204" pitchFamily="34" charset="0"/>
              </a:rPr>
              <a:t> Hypertension is common in CKD and typically worsens as function declines (Roddick et al., 2023).</a:t>
            </a:r>
          </a:p>
        </p:txBody>
      </p:sp>
    </p:spTree>
    <p:extLst>
      <p:ext uri="{BB962C8B-B14F-4D97-AF65-F5344CB8AC3E}">
        <p14:creationId xmlns:p14="http://schemas.microsoft.com/office/powerpoint/2010/main" val="1926043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9568C8-3338-B0BA-F260-E1B65F2506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005444-82D8-2F70-BDFA-361A9CDAD22C}"/>
              </a:ext>
            </a:extLst>
          </p:cNvPr>
          <p:cNvSpPr>
            <a:spLocks noGrp="1"/>
          </p:cNvSpPr>
          <p:nvPr>
            <p:ph type="title"/>
          </p:nvPr>
        </p:nvSpPr>
        <p:spPr>
          <a:xfrm>
            <a:off x="626815" y="304800"/>
            <a:ext cx="5369794" cy="458180"/>
          </a:xfrm>
        </p:spPr>
        <p:txBody>
          <a:bodyPr/>
          <a:lstStyle/>
          <a:p>
            <a:r>
              <a:rPr lang="en-US" altLang="ko-KR" sz="2200" dirty="0">
                <a:latin typeface="Arial" panose="020B0604020202020204" pitchFamily="34" charset="0"/>
                <a:cs typeface="Arial" panose="020B0604020202020204" pitchFamily="34" charset="0"/>
              </a:rPr>
              <a:t>Prevention of Chronic Kidney Disease</a:t>
            </a:r>
            <a:endParaRPr lang="ko-KR" altLang="en-US" sz="2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6A028102-7865-EDD3-4830-BAD3557278CE}"/>
              </a:ext>
            </a:extLst>
          </p:cNvPr>
          <p:cNvSpPr txBox="1"/>
          <p:nvPr/>
        </p:nvSpPr>
        <p:spPr>
          <a:xfrm>
            <a:off x="540675" y="849555"/>
            <a:ext cx="9265933" cy="3365024"/>
          </a:xfrm>
          <a:prstGeom prst="rect">
            <a:avLst/>
          </a:prstGeom>
          <a:noFill/>
        </p:spPr>
        <p:txBody>
          <a:bodyPr wrap="square" rtlCol="0">
            <a:spAutoFit/>
          </a:bodyPr>
          <a:lstStyle/>
          <a:p>
            <a:pPr marL="342900" indent="-342900" algn="just">
              <a:lnSpc>
                <a:spcPct val="150000"/>
              </a:lnSpc>
              <a:buFont typeface="+mj-lt"/>
              <a:buAutoNum type="arabicParenR"/>
            </a:pPr>
            <a:r>
              <a:rPr lang="en-US" dirty="0">
                <a:latin typeface="Arial" panose="020B0604020202020204" pitchFamily="34" charset="0"/>
                <a:cs typeface="Arial" panose="020B0604020202020204" pitchFamily="34" charset="0"/>
              </a:rPr>
              <a:t>Controlling blood pressure is central to CKD prevention.</a:t>
            </a:r>
          </a:p>
          <a:p>
            <a:pPr marL="342900" indent="-342900" algn="just">
              <a:lnSpc>
                <a:spcPct val="150000"/>
              </a:lnSpc>
              <a:buFont typeface="+mj-lt"/>
              <a:buAutoNum type="arabicParenR"/>
            </a:pPr>
            <a:r>
              <a:rPr lang="en-US" dirty="0">
                <a:latin typeface="Arial" panose="020B0604020202020204" pitchFamily="34" charset="0"/>
                <a:cs typeface="Arial" panose="020B0604020202020204" pitchFamily="34" charset="0"/>
              </a:rPr>
              <a:t>As diabetes is a major cause of kidney failure, maintaining good </a:t>
            </a:r>
            <a:r>
              <a:rPr lang="en-US" dirty="0" err="1">
                <a:latin typeface="Arial" panose="020B0604020202020204" pitchFamily="34" charset="0"/>
                <a:cs typeface="Arial" panose="020B0604020202020204" pitchFamily="34" charset="0"/>
              </a:rPr>
              <a:t>glycaemic</a:t>
            </a:r>
            <a:r>
              <a:rPr lang="en-US" dirty="0">
                <a:latin typeface="Arial" panose="020B0604020202020204" pitchFamily="34" charset="0"/>
                <a:cs typeface="Arial" panose="020B0604020202020204" pitchFamily="34" charset="0"/>
              </a:rPr>
              <a:t> control through medication (Roddick et al., 2023).</a:t>
            </a:r>
          </a:p>
          <a:p>
            <a:pPr marL="342900" indent="-342900" algn="just">
              <a:lnSpc>
                <a:spcPct val="150000"/>
              </a:lnSpc>
              <a:buFont typeface="+mj-lt"/>
              <a:buAutoNum type="arabicParenR"/>
            </a:pPr>
            <a:r>
              <a:rPr lang="en-US" dirty="0">
                <a:latin typeface="Arial" panose="020B0604020202020204" pitchFamily="34" charset="0"/>
                <a:cs typeface="Arial" panose="020B0604020202020204" pitchFamily="34" charset="0"/>
              </a:rPr>
              <a:t>A balanced diet supports kidney health by helping control blood pressure and cholesterol (Stewart et al., 2024).</a:t>
            </a:r>
          </a:p>
          <a:p>
            <a:pPr marL="342900" indent="-342900" algn="just">
              <a:lnSpc>
                <a:spcPct val="150000"/>
              </a:lnSpc>
              <a:buFont typeface="+mj-lt"/>
              <a:buAutoNum type="arabicParenR"/>
            </a:pPr>
            <a:r>
              <a:rPr lang="en-US" dirty="0">
                <a:latin typeface="Arial" panose="020B0604020202020204" pitchFamily="34" charset="0"/>
                <a:cs typeface="Arial" panose="020B0604020202020204" pitchFamily="34" charset="0"/>
              </a:rPr>
              <a:t>Regular exercise lowers blood pressure and reduces CKD risk.</a:t>
            </a:r>
          </a:p>
          <a:p>
            <a:pPr marL="342900" indent="-342900" algn="just">
              <a:lnSpc>
                <a:spcPct val="150000"/>
              </a:lnSpc>
              <a:buFont typeface="+mj-lt"/>
              <a:buAutoNum type="arabicParenR"/>
            </a:pPr>
            <a:r>
              <a:rPr lang="en-US" dirty="0">
                <a:latin typeface="Arial" panose="020B0604020202020204" pitchFamily="34" charset="0"/>
                <a:cs typeface="Arial" panose="020B0604020202020204" pitchFamily="34" charset="0"/>
              </a:rPr>
              <a:t>Patients should be warned about medicines that may harm the kidneys, especially NSAIDs (Mayo Clinic, 2023).</a:t>
            </a:r>
          </a:p>
        </p:txBody>
      </p:sp>
    </p:spTree>
    <p:extLst>
      <p:ext uri="{BB962C8B-B14F-4D97-AF65-F5344CB8AC3E}">
        <p14:creationId xmlns:p14="http://schemas.microsoft.com/office/powerpoint/2010/main" val="19949423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3026863" y="212036"/>
            <a:ext cx="6138274" cy="711488"/>
          </a:xfrm>
        </p:spPr>
        <p:txBody>
          <a:bodyPr/>
          <a:lstStyle/>
          <a:p>
            <a:r>
              <a:rPr lang="en-US" sz="2200" dirty="0">
                <a:latin typeface="Arial" panose="020B0604020202020204" pitchFamily="34" charset="0"/>
              </a:rPr>
              <a:t>Critical Evaluation of Skills, Values and </a:t>
            </a:r>
            <a:r>
              <a:rPr lang="en-US" sz="2200" dirty="0" err="1">
                <a:latin typeface="Arial" panose="020B0604020202020204" pitchFamily="34" charset="0"/>
              </a:rPr>
              <a:t>Behaviours</a:t>
            </a:r>
            <a:r>
              <a:rPr lang="en-US" sz="2200" dirty="0">
                <a:latin typeface="Arial" panose="020B0604020202020204" pitchFamily="34" charset="0"/>
              </a:rPr>
              <a:t> Required for Co-productive Care</a:t>
            </a:r>
          </a:p>
        </p:txBody>
      </p:sp>
      <p:sp>
        <p:nvSpPr>
          <p:cNvPr id="4" name="Content Placeholder 3">
            <a:extLst>
              <a:ext uri="{FF2B5EF4-FFF2-40B4-BE49-F238E27FC236}">
                <a16:creationId xmlns:a16="http://schemas.microsoft.com/office/drawing/2014/main" id="{D5487B8F-8B78-3A4E-2D48-440CA812C03F}"/>
              </a:ext>
            </a:extLst>
          </p:cNvPr>
          <p:cNvSpPr>
            <a:spLocks noGrp="1"/>
          </p:cNvSpPr>
          <p:nvPr>
            <p:ph sz="half" idx="2"/>
          </p:nvPr>
        </p:nvSpPr>
        <p:spPr>
          <a:xfrm>
            <a:off x="2654543" y="1110323"/>
            <a:ext cx="8861596" cy="4323068"/>
          </a:xfrm>
        </p:spPr>
        <p:txBody>
          <a:bodyPr>
            <a:normAutofit fontScale="92500"/>
          </a:bodyPr>
          <a:lstStyle/>
          <a:p>
            <a:pPr algn="just">
              <a:lnSpc>
                <a:spcPct val="150000"/>
              </a:lnSpc>
              <a:buFont typeface="Wingdings" panose="05000000000000000000" pitchFamily="2" charset="2"/>
              <a:buChar char="v"/>
            </a:pPr>
            <a:r>
              <a:rPr lang="en-US" altLang="ko-KR" sz="2000" b="1" dirty="0">
                <a:solidFill>
                  <a:schemeClr val="tx1"/>
                </a:solidFill>
                <a:latin typeface="Arial" panose="020B0604020202020204" pitchFamily="34" charset="0"/>
                <a:cs typeface="Arial" panose="020B0604020202020204" pitchFamily="34" charset="0"/>
              </a:rPr>
              <a:t>Essential Skills:</a:t>
            </a:r>
          </a:p>
          <a:p>
            <a:pPr marL="914400" lvl="1" indent="-457200" algn="just">
              <a:lnSpc>
                <a:spcPct val="150000"/>
              </a:lnSpc>
              <a:buFont typeface="+mj-lt"/>
              <a:buAutoNum type="arabicParenR"/>
            </a:pPr>
            <a:r>
              <a:rPr lang="en-US" sz="2100" dirty="0">
                <a:latin typeface="Arial" panose="020B0604020202020204" pitchFamily="34" charset="0"/>
                <a:cs typeface="Arial" panose="020B0604020202020204" pitchFamily="34" charset="0"/>
              </a:rPr>
              <a:t>Professionals managing CKD require strong assessment skills, including the ability to gather detailed health histories, conduct focused physical examinations (Coulter et al., 2016).</a:t>
            </a:r>
          </a:p>
          <a:p>
            <a:pPr marL="914400" lvl="1" indent="-457200" algn="just">
              <a:lnSpc>
                <a:spcPct val="150000"/>
              </a:lnSpc>
              <a:buFont typeface="+mj-lt"/>
              <a:buAutoNum type="arabicParenR"/>
            </a:pPr>
            <a:r>
              <a:rPr lang="en-US" sz="2100" dirty="0">
                <a:latin typeface="Arial" panose="020B0604020202020204" pitchFamily="34" charset="0"/>
                <a:cs typeface="Arial" panose="020B0604020202020204" pitchFamily="34" charset="0"/>
              </a:rPr>
              <a:t>Clear communication is essential, enabling clinicians to explain CKD diagnoses in accessible language (</a:t>
            </a:r>
            <a:r>
              <a:rPr lang="da-DK" sz="2100" dirty="0">
                <a:latin typeface="Arial" panose="020B0604020202020204" pitchFamily="34" charset="0"/>
                <a:cs typeface="Arial" panose="020B0604020202020204" pitchFamily="34" charset="0"/>
              </a:rPr>
              <a:t>Sullivan et al., 2021)</a:t>
            </a:r>
            <a:r>
              <a:rPr lang="en-US" sz="2100" dirty="0">
                <a:latin typeface="Arial" panose="020B0604020202020204" pitchFamily="34" charset="0"/>
                <a:cs typeface="Arial" panose="020B0604020202020204" pitchFamily="34" charset="0"/>
              </a:rPr>
              <a:t>.</a:t>
            </a:r>
          </a:p>
          <a:p>
            <a:pPr marL="914400" lvl="1" indent="-457200" algn="just">
              <a:lnSpc>
                <a:spcPct val="150000"/>
              </a:lnSpc>
              <a:buFont typeface="+mj-lt"/>
              <a:buAutoNum type="arabicParenR"/>
            </a:pPr>
            <a:r>
              <a:rPr lang="en-US" sz="2100" dirty="0">
                <a:latin typeface="Arial" panose="020B0604020202020204" pitchFamily="34" charset="0"/>
                <a:cs typeface="Arial" panose="020B0604020202020204" pitchFamily="34" charset="0"/>
              </a:rPr>
              <a:t>Education skills support patients to understand their condition, </a:t>
            </a:r>
            <a:r>
              <a:rPr lang="en-US" sz="2100" dirty="0" err="1">
                <a:latin typeface="Arial" panose="020B0604020202020204" pitchFamily="34" charset="0"/>
                <a:cs typeface="Arial" panose="020B0604020202020204" pitchFamily="34" charset="0"/>
              </a:rPr>
              <a:t>recognise</a:t>
            </a:r>
            <a:r>
              <a:rPr lang="en-US" sz="2100" dirty="0">
                <a:latin typeface="Arial" panose="020B0604020202020204" pitchFamily="34" charset="0"/>
                <a:cs typeface="Arial" panose="020B0604020202020204" pitchFamily="34" charset="0"/>
              </a:rPr>
              <a:t> red-flag symptoms, and adopt effective self-management practices </a:t>
            </a:r>
            <a:r>
              <a:rPr lang="da-DK" sz="2100" dirty="0">
                <a:latin typeface="Arial" panose="020B0604020202020204" pitchFamily="34" charset="0"/>
                <a:cs typeface="Arial" panose="020B0604020202020204" pitchFamily="34" charset="0"/>
              </a:rPr>
              <a:t>(Coulter et al., 2016).</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96315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3026863" y="212036"/>
            <a:ext cx="6138274" cy="711488"/>
          </a:xfrm>
        </p:spPr>
        <p:txBody>
          <a:bodyPr/>
          <a:lstStyle/>
          <a:p>
            <a:r>
              <a:rPr lang="en-US" sz="2200" dirty="0">
                <a:latin typeface="Arial" panose="020B0604020202020204" pitchFamily="34" charset="0"/>
              </a:rPr>
              <a:t>Critical Evaluation of Skills, Values and </a:t>
            </a:r>
            <a:r>
              <a:rPr lang="en-US" sz="2200" dirty="0" err="1">
                <a:latin typeface="Arial" panose="020B0604020202020204" pitchFamily="34" charset="0"/>
              </a:rPr>
              <a:t>Behaviours</a:t>
            </a:r>
            <a:r>
              <a:rPr lang="en-US" sz="2200" dirty="0">
                <a:latin typeface="Arial" panose="020B0604020202020204" pitchFamily="34" charset="0"/>
              </a:rPr>
              <a:t> Required for Co-productive Care</a:t>
            </a:r>
          </a:p>
        </p:txBody>
      </p:sp>
      <p:sp>
        <p:nvSpPr>
          <p:cNvPr id="4" name="Content Placeholder 3">
            <a:extLst>
              <a:ext uri="{FF2B5EF4-FFF2-40B4-BE49-F238E27FC236}">
                <a16:creationId xmlns:a16="http://schemas.microsoft.com/office/drawing/2014/main" id="{D5487B8F-8B78-3A4E-2D48-440CA812C03F}"/>
              </a:ext>
            </a:extLst>
          </p:cNvPr>
          <p:cNvSpPr>
            <a:spLocks noGrp="1"/>
          </p:cNvSpPr>
          <p:nvPr>
            <p:ph sz="half" idx="2"/>
          </p:nvPr>
        </p:nvSpPr>
        <p:spPr>
          <a:xfrm>
            <a:off x="2734057" y="1222966"/>
            <a:ext cx="8861596" cy="4906163"/>
          </a:xfrm>
        </p:spPr>
        <p:txBody>
          <a:bodyPr>
            <a:normAutofit fontScale="85000" lnSpcReduction="20000"/>
          </a:bodyPr>
          <a:lstStyle/>
          <a:p>
            <a:pPr algn="just">
              <a:lnSpc>
                <a:spcPct val="150000"/>
              </a:lnSpc>
              <a:buFont typeface="Wingdings" panose="05000000000000000000" pitchFamily="2" charset="2"/>
              <a:buChar char="v"/>
            </a:pPr>
            <a:r>
              <a:rPr lang="en-US" altLang="ko-KR" sz="2000" b="1" dirty="0">
                <a:solidFill>
                  <a:schemeClr val="tx1"/>
                </a:solidFill>
                <a:latin typeface="Arial" panose="020B0604020202020204" pitchFamily="34" charset="0"/>
                <a:cs typeface="Arial" panose="020B0604020202020204" pitchFamily="34" charset="0"/>
              </a:rPr>
              <a:t>Core Values:</a:t>
            </a:r>
          </a:p>
          <a:p>
            <a:pPr marL="914400" lvl="1" indent="-457200" algn="just">
              <a:lnSpc>
                <a:spcPct val="150000"/>
              </a:lnSpc>
              <a:buFont typeface="+mj-lt"/>
              <a:buAutoNum type="arabicPeriod"/>
            </a:pPr>
            <a:r>
              <a:rPr lang="en-US" sz="2000" dirty="0">
                <a:latin typeface="Arial" panose="020B0604020202020204" pitchFamily="34" charset="0"/>
                <a:cs typeface="Arial" panose="020B0604020202020204" pitchFamily="34" charset="0"/>
              </a:rPr>
              <a:t>CKD care must be grounded in patient-</a:t>
            </a:r>
            <a:r>
              <a:rPr lang="en-US" sz="2000" dirty="0" err="1">
                <a:latin typeface="Arial" panose="020B0604020202020204" pitchFamily="34" charset="0"/>
                <a:cs typeface="Arial" panose="020B0604020202020204" pitchFamily="34" charset="0"/>
              </a:rPr>
              <a:t>centredness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recognising</a:t>
            </a:r>
            <a:r>
              <a:rPr lang="en-US" sz="2000" dirty="0">
                <a:latin typeface="Arial" panose="020B0604020202020204" pitchFamily="34" charset="0"/>
                <a:cs typeface="Arial" panose="020B0604020202020204" pitchFamily="34" charset="0"/>
              </a:rPr>
              <a:t> individuals as partners in their care and valuing personal goals as much as clinical measures </a:t>
            </a:r>
            <a:r>
              <a:rPr lang="da-DK" sz="2000" dirty="0">
                <a:latin typeface="Arial" panose="020B0604020202020204" pitchFamily="34" charset="0"/>
                <a:cs typeface="Arial" panose="020B0604020202020204" pitchFamily="34" charset="0"/>
              </a:rPr>
              <a:t>(Tang et al., 2025).</a:t>
            </a:r>
            <a:endParaRPr lang="en-US" sz="2000" dirty="0">
              <a:latin typeface="Arial" panose="020B0604020202020204" pitchFamily="34" charset="0"/>
              <a:cs typeface="Arial" panose="020B0604020202020204" pitchFamily="34" charset="0"/>
            </a:endParaRPr>
          </a:p>
          <a:p>
            <a:pPr marL="914400" lvl="1" indent="-457200" algn="just">
              <a:lnSpc>
                <a:spcPct val="150000"/>
              </a:lnSpc>
              <a:buFont typeface="+mj-lt"/>
              <a:buAutoNum type="arabicPeriod"/>
            </a:pPr>
            <a:r>
              <a:rPr lang="en-US" sz="2000" dirty="0">
                <a:latin typeface="Arial" panose="020B0604020202020204" pitchFamily="34" charset="0"/>
                <a:cs typeface="Arial" panose="020B0604020202020204" pitchFamily="34" charset="0"/>
              </a:rPr>
              <a:t>Respect and dignity require clinicians to respect patient autonomy, confidentiality, and care choices that differ from professional preference (Tang et al., 2025).</a:t>
            </a:r>
          </a:p>
          <a:p>
            <a:pPr algn="just">
              <a:lnSpc>
                <a:spcPct val="150000"/>
              </a:lnSpc>
              <a:buFont typeface="Wingdings" panose="05000000000000000000" pitchFamily="2" charset="2"/>
              <a:buChar char="v"/>
            </a:pPr>
            <a:r>
              <a:rPr lang="en-US" sz="2000" b="1" dirty="0">
                <a:latin typeface="Arial" panose="020B0604020202020204" pitchFamily="34" charset="0"/>
                <a:cs typeface="Arial" panose="020B0604020202020204" pitchFamily="34" charset="0"/>
              </a:rPr>
              <a:t>Essential </a:t>
            </a:r>
            <a:r>
              <a:rPr lang="en-US" sz="2000" b="1" dirty="0" err="1">
                <a:latin typeface="Arial" panose="020B0604020202020204" pitchFamily="34" charset="0"/>
                <a:cs typeface="Arial" panose="020B0604020202020204" pitchFamily="34" charset="0"/>
              </a:rPr>
              <a:t>Behaviours</a:t>
            </a:r>
            <a:r>
              <a:rPr lang="en-US" sz="2000" b="1" dirty="0">
                <a:latin typeface="Arial" panose="020B0604020202020204" pitchFamily="34" charset="0"/>
                <a:cs typeface="Arial" panose="020B0604020202020204" pitchFamily="34" charset="0"/>
              </a:rPr>
              <a:t>:</a:t>
            </a:r>
          </a:p>
          <a:p>
            <a:pPr marL="914400" lvl="1" indent="-457200" algn="just">
              <a:lnSpc>
                <a:spcPct val="150000"/>
              </a:lnSpc>
              <a:buFont typeface="+mj-lt"/>
              <a:buAutoNum type="arabicPeriod"/>
            </a:pPr>
            <a:r>
              <a:rPr lang="en-US" sz="2000" dirty="0">
                <a:latin typeface="Arial" panose="020B0604020202020204" pitchFamily="34" charset="0"/>
                <a:cs typeface="Arial" panose="020B0604020202020204" pitchFamily="34" charset="0"/>
              </a:rPr>
              <a:t>Clinicians must communicate clearly and collaborate with patients to create shared care plans to encourage shared decision-making (Walker et al., 2025).</a:t>
            </a:r>
          </a:p>
          <a:p>
            <a:pPr marL="914400" lvl="1" indent="-457200" algn="just">
              <a:lnSpc>
                <a:spcPct val="150000"/>
              </a:lnSpc>
              <a:buFont typeface="+mj-lt"/>
              <a:buAutoNum type="arabicPeriod"/>
            </a:pPr>
            <a:r>
              <a:rPr lang="en-US" sz="2000" dirty="0">
                <a:latin typeface="Arial" panose="020B0604020202020204" pitchFamily="34" charset="0"/>
                <a:cs typeface="Arial" panose="020B0604020202020204" pitchFamily="34" charset="0"/>
              </a:rPr>
              <a:t> Cultural responsiveness helps clinicians respect diverse illness beliefs and adapt care.</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19372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0A324-0737-F0DA-1F7D-10CBE06D7C3F}"/>
              </a:ext>
            </a:extLst>
          </p:cNvPr>
          <p:cNvSpPr>
            <a:spLocks noGrp="1"/>
          </p:cNvSpPr>
          <p:nvPr>
            <p:ph type="title"/>
          </p:nvPr>
        </p:nvSpPr>
        <p:spPr>
          <a:xfrm>
            <a:off x="457200" y="477079"/>
            <a:ext cx="8971722" cy="1004540"/>
          </a:xfrm>
        </p:spPr>
        <p:txBody>
          <a:bodyPr/>
          <a:lstStyle/>
          <a:p>
            <a:r>
              <a:rPr lang="en-US" sz="2000" b="1" dirty="0">
                <a:solidFill>
                  <a:schemeClr val="tx1"/>
                </a:solidFill>
                <a:latin typeface="Arial" panose="020B0604020202020204" pitchFamily="34" charset="0"/>
                <a:cs typeface="Arial" panose="020B0604020202020204" pitchFamily="34" charset="0"/>
              </a:rPr>
              <a:t>Comprehensive Model of </a:t>
            </a:r>
            <a:r>
              <a:rPr lang="en-US" sz="2000" b="1" dirty="0" err="1">
                <a:solidFill>
                  <a:schemeClr val="tx1"/>
                </a:solidFill>
                <a:latin typeface="Arial" panose="020B0604020202020204" pitchFamily="34" charset="0"/>
                <a:cs typeface="Arial" panose="020B0604020202020204" pitchFamily="34" charset="0"/>
              </a:rPr>
              <a:t>Personalised</a:t>
            </a:r>
            <a:r>
              <a:rPr lang="en-US" sz="2000" b="1" dirty="0">
                <a:solidFill>
                  <a:schemeClr val="tx1"/>
                </a:solidFill>
                <a:latin typeface="Arial" panose="020B0604020202020204" pitchFamily="34" charset="0"/>
                <a:cs typeface="Arial" panose="020B0604020202020204" pitchFamily="34" charset="0"/>
              </a:rPr>
              <a:t> Care for CKD Management</a:t>
            </a:r>
          </a:p>
        </p:txBody>
      </p:sp>
      <p:sp>
        <p:nvSpPr>
          <p:cNvPr id="5" name="TextBox 4">
            <a:extLst>
              <a:ext uri="{FF2B5EF4-FFF2-40B4-BE49-F238E27FC236}">
                <a16:creationId xmlns:a16="http://schemas.microsoft.com/office/drawing/2014/main" id="{5F9B5EF3-B00D-4750-9FFC-FF2CEBAF9A77}"/>
              </a:ext>
            </a:extLst>
          </p:cNvPr>
          <p:cNvSpPr txBox="1"/>
          <p:nvPr/>
        </p:nvSpPr>
        <p:spPr>
          <a:xfrm>
            <a:off x="580431" y="1561840"/>
            <a:ext cx="9318943" cy="3780522"/>
          </a:xfrm>
          <a:prstGeom prst="rect">
            <a:avLst/>
          </a:prstGeom>
          <a:noFill/>
        </p:spPr>
        <p:txBody>
          <a:bodyPr wrap="square" rtlCol="0">
            <a:spAutoFit/>
          </a:bodyPr>
          <a:lstStyle/>
          <a:p>
            <a:pPr marL="342900" indent="-342900" algn="just">
              <a:lnSpc>
                <a:spcPct val="150000"/>
              </a:lnSpc>
              <a:buFont typeface="+mj-lt"/>
              <a:buAutoNum type="arabicPeriod"/>
            </a:pPr>
            <a:r>
              <a:rPr lang="en-US" b="1" dirty="0">
                <a:latin typeface="Arial" panose="020B0604020202020204" pitchFamily="34" charset="0"/>
                <a:cs typeface="Arial" panose="020B0604020202020204" pitchFamily="34" charset="0"/>
              </a:rPr>
              <a:t>Shared Decision-Making:</a:t>
            </a:r>
            <a:r>
              <a:rPr lang="en-US" dirty="0">
                <a:latin typeface="Arial" panose="020B0604020202020204" pitchFamily="34" charset="0"/>
                <a:cs typeface="Arial" panose="020B0604020202020204" pitchFamily="34" charset="0"/>
              </a:rPr>
              <a:t> Help patients understand treatment options (e.g., SGLT2 inhibitors, ACE inhibitors, dialysis) and participate in care planning (UK Kidney Association, 2021).</a:t>
            </a:r>
          </a:p>
          <a:p>
            <a:pPr marL="342900" indent="-342900" algn="just">
              <a:lnSpc>
                <a:spcPct val="150000"/>
              </a:lnSpc>
              <a:buFont typeface="+mj-lt"/>
              <a:buAutoNum type="arabicPeriod"/>
            </a:pP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Individualised</a:t>
            </a:r>
            <a:r>
              <a:rPr lang="en-US" b="1" dirty="0">
                <a:latin typeface="Arial" panose="020B0604020202020204" pitchFamily="34" charset="0"/>
                <a:cs typeface="Arial" panose="020B0604020202020204" pitchFamily="34" charset="0"/>
              </a:rPr>
              <a:t> Care and Support Planning:</a:t>
            </a:r>
            <a:r>
              <a:rPr lang="en-US" dirty="0">
                <a:latin typeface="Arial" panose="020B0604020202020204" pitchFamily="34" charset="0"/>
                <a:cs typeface="Arial" panose="020B0604020202020204" pitchFamily="34" charset="0"/>
              </a:rPr>
              <a:t> Structured consultations should address patient goals, symptoms, social circumstances, and future planning using the House of Care model (Walker et al., 2025).</a:t>
            </a:r>
          </a:p>
          <a:p>
            <a:pPr marL="342900" indent="-342900" algn="just">
              <a:lnSpc>
                <a:spcPct val="150000"/>
              </a:lnSpc>
              <a:buFont typeface="+mj-lt"/>
              <a:buAutoNum type="arabicPeriod"/>
            </a:pPr>
            <a:r>
              <a:rPr lang="en-US" b="1" dirty="0">
                <a:latin typeface="Arial" panose="020B0604020202020204" pitchFamily="34" charset="0"/>
                <a:cs typeface="Arial" panose="020B0604020202020204" pitchFamily="34" charset="0"/>
              </a:rPr>
              <a:t>Supported Self-Management:</a:t>
            </a:r>
            <a:r>
              <a:rPr lang="en-US" dirty="0">
                <a:latin typeface="Arial" panose="020B0604020202020204" pitchFamily="34" charset="0"/>
                <a:cs typeface="Arial" panose="020B0604020202020204" pitchFamily="34" charset="0"/>
              </a:rPr>
              <a:t> Provide tailored education on diet, fluid balance, monitoring blood pressure, and </a:t>
            </a:r>
            <a:r>
              <a:rPr lang="en-US" dirty="0" err="1">
                <a:latin typeface="Arial" panose="020B0604020202020204" pitchFamily="34" charset="0"/>
                <a:cs typeface="Arial" panose="020B0604020202020204" pitchFamily="34" charset="0"/>
              </a:rPr>
              <a:t>recognising</a:t>
            </a:r>
            <a:r>
              <a:rPr lang="en-US" dirty="0">
                <a:latin typeface="Arial" panose="020B0604020202020204" pitchFamily="34" charset="0"/>
                <a:cs typeface="Arial" panose="020B0604020202020204" pitchFamily="34" charset="0"/>
              </a:rPr>
              <a:t> symptom changes (Addo and </a:t>
            </a:r>
            <a:r>
              <a:rPr lang="en-US" dirty="0" err="1">
                <a:latin typeface="Arial" panose="020B0604020202020204" pitchFamily="34" charset="0"/>
                <a:cs typeface="Arial" panose="020B0604020202020204" pitchFamily="34" charset="0"/>
              </a:rPr>
              <a:t>Senoo-Dogbey</a:t>
            </a:r>
            <a:r>
              <a:rPr lang="en-US" dirty="0">
                <a:latin typeface="Arial" panose="020B0604020202020204" pitchFamily="34" charset="0"/>
                <a:cs typeface="Arial" panose="020B0604020202020204" pitchFamily="34" charset="0"/>
              </a:rPr>
              <a:t>, 2025).</a:t>
            </a:r>
          </a:p>
        </p:txBody>
      </p:sp>
    </p:spTree>
    <p:extLst>
      <p:ext uri="{BB962C8B-B14F-4D97-AF65-F5344CB8AC3E}">
        <p14:creationId xmlns:p14="http://schemas.microsoft.com/office/powerpoint/2010/main" val="16862132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0A324-0737-F0DA-1F7D-10CBE06D7C3F}"/>
              </a:ext>
            </a:extLst>
          </p:cNvPr>
          <p:cNvSpPr>
            <a:spLocks noGrp="1"/>
          </p:cNvSpPr>
          <p:nvPr>
            <p:ph type="title"/>
          </p:nvPr>
        </p:nvSpPr>
        <p:spPr>
          <a:xfrm>
            <a:off x="457200" y="477079"/>
            <a:ext cx="8971722" cy="1004540"/>
          </a:xfrm>
        </p:spPr>
        <p:txBody>
          <a:bodyPr/>
          <a:lstStyle/>
          <a:p>
            <a:r>
              <a:rPr lang="en-US" sz="2000" b="1" dirty="0">
                <a:solidFill>
                  <a:schemeClr val="tx1"/>
                </a:solidFill>
                <a:latin typeface="Arial" panose="020B0604020202020204" pitchFamily="34" charset="0"/>
                <a:cs typeface="Arial" panose="020B0604020202020204" pitchFamily="34" charset="0"/>
              </a:rPr>
              <a:t>Comprehensive Model of </a:t>
            </a:r>
            <a:r>
              <a:rPr lang="en-US" sz="2000" b="1" dirty="0" err="1">
                <a:solidFill>
                  <a:schemeClr val="tx1"/>
                </a:solidFill>
                <a:latin typeface="Arial" panose="020B0604020202020204" pitchFamily="34" charset="0"/>
                <a:cs typeface="Arial" panose="020B0604020202020204" pitchFamily="34" charset="0"/>
              </a:rPr>
              <a:t>Personalised</a:t>
            </a:r>
            <a:r>
              <a:rPr lang="en-US" sz="2000" b="1" dirty="0">
                <a:solidFill>
                  <a:schemeClr val="tx1"/>
                </a:solidFill>
                <a:latin typeface="Arial" panose="020B0604020202020204" pitchFamily="34" charset="0"/>
                <a:cs typeface="Arial" panose="020B0604020202020204" pitchFamily="34" charset="0"/>
              </a:rPr>
              <a:t> Care for CKD Management</a:t>
            </a:r>
          </a:p>
        </p:txBody>
      </p:sp>
      <p:sp>
        <p:nvSpPr>
          <p:cNvPr id="5" name="TextBox 4">
            <a:extLst>
              <a:ext uri="{FF2B5EF4-FFF2-40B4-BE49-F238E27FC236}">
                <a16:creationId xmlns:a16="http://schemas.microsoft.com/office/drawing/2014/main" id="{5F9B5EF3-B00D-4750-9FFC-FF2CEBAF9A77}"/>
              </a:ext>
            </a:extLst>
          </p:cNvPr>
          <p:cNvSpPr txBox="1"/>
          <p:nvPr/>
        </p:nvSpPr>
        <p:spPr>
          <a:xfrm>
            <a:off x="580431" y="1687736"/>
            <a:ext cx="9504473" cy="2949525"/>
          </a:xfrm>
          <a:prstGeom prst="rect">
            <a:avLst/>
          </a:prstGeom>
          <a:noFill/>
        </p:spPr>
        <p:txBody>
          <a:bodyPr wrap="square" rtlCol="0">
            <a:spAutoFit/>
          </a:bodyPr>
          <a:lstStyle/>
          <a:p>
            <a:pPr marL="342900" indent="-342900" algn="just">
              <a:lnSpc>
                <a:spcPct val="150000"/>
              </a:lnSpc>
              <a:buFont typeface="+mj-lt"/>
              <a:buAutoNum type="arabicPeriod" startAt="4"/>
            </a:pPr>
            <a:r>
              <a:rPr lang="en-US" b="1" dirty="0">
                <a:latin typeface="Arial" panose="020B0604020202020204" pitchFamily="34" charset="0"/>
                <a:cs typeface="Arial" panose="020B0604020202020204" pitchFamily="34" charset="0"/>
              </a:rPr>
              <a:t>Social Prescribing and Community-Based Support:</a:t>
            </a:r>
            <a:r>
              <a:rPr lang="en-US" dirty="0">
                <a:latin typeface="Arial" panose="020B0604020202020204" pitchFamily="34" charset="0"/>
                <a:cs typeface="Arial" panose="020B0604020202020204" pitchFamily="34" charset="0"/>
              </a:rPr>
              <a:t> Connect CKD and dialysis patients to activity, weight management, mental health, and peer support groups (Davison et al., 2024).</a:t>
            </a:r>
          </a:p>
          <a:p>
            <a:pPr marL="342900" indent="-342900" algn="just">
              <a:lnSpc>
                <a:spcPct val="150000"/>
              </a:lnSpc>
              <a:buFont typeface="+mj-lt"/>
              <a:buAutoNum type="arabicPeriod" startAt="4"/>
            </a:pP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Personal Health Budgets:</a:t>
            </a:r>
            <a:r>
              <a:rPr lang="en-US" dirty="0">
                <a:latin typeface="Arial" panose="020B0604020202020204" pitchFamily="34" charset="0"/>
                <a:cs typeface="Arial" panose="020B0604020202020204" pitchFamily="34" charset="0"/>
              </a:rPr>
              <a:t> PHBs can assist complex patients like home dialysis patients with home adaptations, equipment, and care (Donald et al., 2021).</a:t>
            </a:r>
          </a:p>
          <a:p>
            <a:pPr marL="342900" indent="-342900" algn="just">
              <a:lnSpc>
                <a:spcPct val="150000"/>
              </a:lnSpc>
              <a:buFont typeface="+mj-lt"/>
              <a:buAutoNum type="arabicPeriod" startAt="4"/>
            </a:pPr>
            <a:r>
              <a:rPr lang="en-US" b="1" dirty="0">
                <a:latin typeface="Arial" panose="020B0604020202020204" pitchFamily="34" charset="0"/>
                <a:cs typeface="Arial" panose="020B0604020202020204" pitchFamily="34" charset="0"/>
              </a:rPr>
              <a:t>Enabling Choice:</a:t>
            </a:r>
            <a:r>
              <a:rPr lang="en-US" dirty="0">
                <a:latin typeface="Arial" panose="020B0604020202020204" pitchFamily="34" charset="0"/>
                <a:cs typeface="Arial" panose="020B0604020202020204" pitchFamily="34" charset="0"/>
              </a:rPr>
              <a:t> Offer clear information about care pathways, such as home vs. in-</a:t>
            </a:r>
            <a:r>
              <a:rPr lang="en-US" dirty="0" err="1">
                <a:latin typeface="Arial" panose="020B0604020202020204" pitchFamily="34" charset="0"/>
                <a:cs typeface="Arial" panose="020B0604020202020204" pitchFamily="34" charset="0"/>
              </a:rPr>
              <a:t>centre</a:t>
            </a:r>
            <a:r>
              <a:rPr lang="en-US" dirty="0">
                <a:latin typeface="Arial" panose="020B0604020202020204" pitchFamily="34" charset="0"/>
                <a:cs typeface="Arial" panose="020B0604020202020204" pitchFamily="34" charset="0"/>
              </a:rPr>
              <a:t> dialysis, conservative management options.</a:t>
            </a:r>
          </a:p>
        </p:txBody>
      </p:sp>
    </p:spTree>
    <p:extLst>
      <p:ext uri="{BB962C8B-B14F-4D97-AF65-F5344CB8AC3E}">
        <p14:creationId xmlns:p14="http://schemas.microsoft.com/office/powerpoint/2010/main" val="85405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45CF36C-9915-4F95-9A55-D6C2BE080985}"/>
              </a:ext>
            </a:extLst>
          </p:cNvPr>
          <p:cNvPicPr>
            <a:picLocks noChangeAspect="1"/>
          </p:cNvPicPr>
          <p:nvPr/>
        </p:nvPicPr>
        <p:blipFill>
          <a:blip r:embed="rId3"/>
          <a:stretch>
            <a:fillRect/>
          </a:stretch>
        </p:blipFill>
        <p:spPr>
          <a:xfrm>
            <a:off x="654455" y="450405"/>
            <a:ext cx="11068619" cy="6553537"/>
          </a:xfrm>
          <a:prstGeom prst="rect">
            <a:avLst/>
          </a:prstGeom>
        </p:spPr>
      </p:pic>
    </p:spTree>
    <p:extLst>
      <p:ext uri="{BB962C8B-B14F-4D97-AF65-F5344CB8AC3E}">
        <p14:creationId xmlns:p14="http://schemas.microsoft.com/office/powerpoint/2010/main" val="29469481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AE42832-4411-4A2C-B7CC-6FC4DBB9D3A1}"/>
              </a:ext>
            </a:extLst>
          </p:cNvPr>
          <p:cNvPicPr>
            <a:picLocks noChangeAspect="1"/>
          </p:cNvPicPr>
          <p:nvPr/>
        </p:nvPicPr>
        <p:blipFill>
          <a:blip r:embed="rId3"/>
          <a:stretch>
            <a:fillRect/>
          </a:stretch>
        </p:blipFill>
        <p:spPr>
          <a:xfrm>
            <a:off x="691872" y="418937"/>
            <a:ext cx="10808255" cy="6324925"/>
          </a:xfrm>
          <a:prstGeom prst="rect">
            <a:avLst/>
          </a:prstGeom>
        </p:spPr>
      </p:pic>
    </p:spTree>
    <p:extLst>
      <p:ext uri="{BB962C8B-B14F-4D97-AF65-F5344CB8AC3E}">
        <p14:creationId xmlns:p14="http://schemas.microsoft.com/office/powerpoint/2010/main" val="1177957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9C1EE17-8DE0-4E34-B60A-B28A48F73589}"/>
              </a:ext>
            </a:extLst>
          </p:cNvPr>
          <p:cNvSpPr>
            <a:spLocks noGrp="1"/>
          </p:cNvSpPr>
          <p:nvPr>
            <p:ph type="sldNum" sz="quarter" idx="10"/>
          </p:nvPr>
        </p:nvSpPr>
        <p:spPr/>
        <p:txBody>
          <a:bodyPr/>
          <a:lstStyle/>
          <a:p>
            <a:fld id="{48F63A3B-78C7-47BE-AE5E-E10140E04643}" type="slidenum">
              <a:rPr lang="en-US" smtClean="0"/>
              <a:pPr/>
              <a:t>19</a:t>
            </a:fld>
            <a:endParaRPr lang="en-US" dirty="0"/>
          </a:p>
        </p:txBody>
      </p:sp>
      <p:pic>
        <p:nvPicPr>
          <p:cNvPr id="1026" name="Picture 2" descr="Thank You Slide of Healthcare Center Template - SlideModel">
            <a:extLst>
              <a:ext uri="{FF2B5EF4-FFF2-40B4-BE49-F238E27FC236}">
                <a16:creationId xmlns:a16="http://schemas.microsoft.com/office/drawing/2014/main" id="{CDE5924B-7DD4-4509-B29A-17EB0338BC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24341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1499</Words>
  <Application>Microsoft Office PowerPoint</Application>
  <PresentationFormat>Widescreen</PresentationFormat>
  <Paragraphs>90</Paragraphs>
  <Slides>19</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Times New Roman</vt:lpstr>
      <vt:lpstr>Wingdings</vt:lpstr>
      <vt:lpstr>Office Theme</vt:lpstr>
      <vt:lpstr>PowerPoint Presentation</vt:lpstr>
      <vt:lpstr>Overview of Chronic Kidney Disease: Definition, Symptoms and Aetiology</vt:lpstr>
      <vt:lpstr>Overview of Chronic Kidney Disease: Definition, Symptoms and Aetiology</vt:lpstr>
      <vt:lpstr>Prevalence of Chronic Kidney Disease in the UK and Worldwide</vt:lpstr>
      <vt:lpstr>Economic and Social Burden of CKD</vt:lpstr>
      <vt:lpstr>Diagnosis and Initial Assessment of Chronic Kidney Disease</vt:lpstr>
      <vt:lpstr>Management of CKD in the UK (Using a Specific Model)</vt:lpstr>
      <vt:lpstr>Management of CKD in the UK (Using a Specific Model)</vt:lpstr>
      <vt:lpstr>Treatment Options for CKD in the UK</vt:lpstr>
      <vt:lpstr>Treatment Options for CKD in the UK</vt:lpstr>
      <vt:lpstr>Comorbidities Associated with CKD</vt:lpstr>
      <vt:lpstr>Prevention of Chronic Kidney Disease</vt:lpstr>
      <vt:lpstr>Critical Evaluation of Skills, Values and Behaviours Required for Co-productive Care</vt:lpstr>
      <vt:lpstr>Critical Evaluation of Skills, Values and Behaviours Required for Co-productive Care</vt:lpstr>
      <vt:lpstr>Comprehensive Model of Personalised Care for CKD Management</vt:lpstr>
      <vt:lpstr>Comprehensive Model of Personalised Care for CKD Management</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2024-11-07T07:33:48Z</dcterms:created>
  <dcterms:modified xsi:type="dcterms:W3CDTF">2025-12-06T20:13:36Z</dcterms:modified>
</cp:coreProperties>
</file>