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4"/>
  </p:sldMasterIdLst>
  <p:notesMasterIdLst>
    <p:notesMasterId r:id="rId13"/>
  </p:notesMasterIdLst>
  <p:handoutMasterIdLst>
    <p:handoutMasterId r:id="rId14"/>
  </p:handoutMasterIdLst>
  <p:sldIdLst>
    <p:sldId id="289" r:id="rId5"/>
    <p:sldId id="294" r:id="rId6"/>
    <p:sldId id="286" r:id="rId7"/>
    <p:sldId id="280" r:id="rId8"/>
    <p:sldId id="272" r:id="rId9"/>
    <p:sldId id="296" r:id="rId10"/>
    <p:sldId id="278" r:id="rId11"/>
    <p:sldId id="28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0A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1D8629-58CD-44E8-99C6-9C51CF5C22A6}" v="14" dt="2020-03-05T10:26:34.8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70"/>
  </p:normalViewPr>
  <p:slideViewPr>
    <p:cSldViewPr snapToGrid="0">
      <p:cViewPr varScale="1">
        <p:scale>
          <a:sx n="72" d="100"/>
          <a:sy n="72" d="100"/>
        </p:scale>
        <p:origin x="660" y="66"/>
      </p:cViewPr>
      <p:guideLst>
        <p:guide pos="3840"/>
        <p:guide orient="horz" pos="2160"/>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D6640C-F6A0-4351-856B-14836F234E6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C280B7B-2795-4857-B84E-9C600536AE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B120AE1-5DBC-4417-A73B-5F29B67C532C}" type="datetimeFigureOut">
              <a:rPr lang="en-US" smtClean="0"/>
              <a:t>3/5/2020</a:t>
            </a:fld>
            <a:endParaRPr lang="en-US" dirty="0"/>
          </a:p>
        </p:txBody>
      </p:sp>
      <p:sp>
        <p:nvSpPr>
          <p:cNvPr id="4" name="Footer Placeholder 3">
            <a:extLst>
              <a:ext uri="{FF2B5EF4-FFF2-40B4-BE49-F238E27FC236}">
                <a16:creationId xmlns:a16="http://schemas.microsoft.com/office/drawing/2014/main" id="{96C3ACD6-6E00-4BE1-A684-34A6BD202E3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7F20A5-CEF2-4B11-A0A4-0F4BC0BD647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C822411-A9A9-4A09-A341-69C657AB42A1}" type="slidenum">
              <a:rPr lang="en-US" smtClean="0"/>
              <a:t>‹#›</a:t>
            </a:fld>
            <a:endParaRPr lang="en-US" dirty="0"/>
          </a:p>
        </p:txBody>
      </p:sp>
    </p:spTree>
    <p:extLst>
      <p:ext uri="{BB962C8B-B14F-4D97-AF65-F5344CB8AC3E}">
        <p14:creationId xmlns:p14="http://schemas.microsoft.com/office/powerpoint/2010/main" val="6558888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6A9CD-5E57-4C86-B862-09CA519924BA}" type="datetimeFigureOut">
              <a:rPr lang="en-US" smtClean="0"/>
              <a:t>3/5/2020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004F4-F240-48F9-8AE1-486585C7F00D}" type="slidenum">
              <a:rPr lang="en-US" smtClean="0"/>
              <a:t>‹#›</a:t>
            </a:fld>
            <a:endParaRPr lang="en-US" dirty="0"/>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a:t>
            </a:fld>
            <a:endParaRPr lang="en-US" dirty="0"/>
          </a:p>
        </p:txBody>
      </p:sp>
    </p:spTree>
    <p:extLst>
      <p:ext uri="{BB962C8B-B14F-4D97-AF65-F5344CB8AC3E}">
        <p14:creationId xmlns:p14="http://schemas.microsoft.com/office/powerpoint/2010/main" val="3140170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2</a:t>
            </a:fld>
            <a:endParaRPr lang="en-US" dirty="0"/>
          </a:p>
        </p:txBody>
      </p:sp>
    </p:spTree>
    <p:extLst>
      <p:ext uri="{BB962C8B-B14F-4D97-AF65-F5344CB8AC3E}">
        <p14:creationId xmlns:p14="http://schemas.microsoft.com/office/powerpoint/2010/main" val="3696043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3</a:t>
            </a:fld>
            <a:endParaRPr lang="en-US" dirty="0"/>
          </a:p>
        </p:txBody>
      </p:sp>
    </p:spTree>
    <p:extLst>
      <p:ext uri="{BB962C8B-B14F-4D97-AF65-F5344CB8AC3E}">
        <p14:creationId xmlns:p14="http://schemas.microsoft.com/office/powerpoint/2010/main" val="5284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4</a:t>
            </a:fld>
            <a:endParaRPr lang="en-US" dirty="0"/>
          </a:p>
        </p:txBody>
      </p:sp>
    </p:spTree>
    <p:extLst>
      <p:ext uri="{BB962C8B-B14F-4D97-AF65-F5344CB8AC3E}">
        <p14:creationId xmlns:p14="http://schemas.microsoft.com/office/powerpoint/2010/main" val="3762868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5</a:t>
            </a:fld>
            <a:endParaRPr lang="en-US" dirty="0"/>
          </a:p>
        </p:txBody>
      </p:sp>
    </p:spTree>
    <p:extLst>
      <p:ext uri="{BB962C8B-B14F-4D97-AF65-F5344CB8AC3E}">
        <p14:creationId xmlns:p14="http://schemas.microsoft.com/office/powerpoint/2010/main" val="2868485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7</a:t>
            </a:fld>
            <a:endParaRPr lang="en-US" dirty="0"/>
          </a:p>
        </p:txBody>
      </p:sp>
    </p:spTree>
    <p:extLst>
      <p:ext uri="{BB962C8B-B14F-4D97-AF65-F5344CB8AC3E}">
        <p14:creationId xmlns:p14="http://schemas.microsoft.com/office/powerpoint/2010/main" val="20896999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8</a:t>
            </a:fld>
            <a:endParaRPr lang="en-US" dirty="0"/>
          </a:p>
        </p:txBody>
      </p:sp>
    </p:spTree>
    <p:extLst>
      <p:ext uri="{BB962C8B-B14F-4D97-AF65-F5344CB8AC3E}">
        <p14:creationId xmlns:p14="http://schemas.microsoft.com/office/powerpoint/2010/main" val="2263866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anchor="b"/>
          <a:lstStyle>
            <a:lvl1pPr algn="ctr">
              <a:lnSpc>
                <a:spcPct val="12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Arial"/>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a:lstStyle/>
          <a:p>
            <a:fld id="{8DA08ED5-AEFE-4443-9040-726EF6690995}" type="datetime1">
              <a:rPr lang="en-US" smtClean="0"/>
              <a:t>3/5/2020</a:t>
            </a:fld>
            <a:endParaRPr lang="en-US" dirty="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a:lstStyle/>
          <a:p>
            <a:fld id="{82EE24B5-652C-4DB5-B7C3-B5BBEC1280B1}" type="slidenum">
              <a:rPr lang="en-US" smtClean="0"/>
              <a:t>‹#›</a:t>
            </a:fld>
            <a:endParaRPr lang="en-US" dirty="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a:lstStyle/>
          <a:p>
            <a:fld id="{0312561F-7E45-400C-8758-912CDFE9410A}" type="datetime1">
              <a:rPr lang="en-US" smtClean="0"/>
              <a:t>3/5/2020</a:t>
            </a:fld>
            <a:endParaRPr lang="en-US" dirty="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a:lstStyle/>
          <a:p>
            <a:fld id="{82EE24B5-652C-4DB5-B7C3-B5BBEC1280B1}" type="slidenum">
              <a:rPr lang="en-US" smtClean="0"/>
              <a:t>‹#›</a:t>
            </a:fld>
            <a:endParaRPr lang="en-US" dirty="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a:lstStyle/>
          <a:p>
            <a:fld id="{85E24BC7-4CDB-41D7-81AF-9CE8473FF4B8}" type="datetime1">
              <a:rPr lang="en-US" smtClean="0"/>
              <a:t>3/5/2020</a:t>
            </a:fld>
            <a:endParaRPr lang="en-US" dirty="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a:lstStyle/>
          <a:p>
            <a:fld id="{82EE24B5-652C-4DB5-B7C3-B5BBEC1280B1}" type="slidenum">
              <a:rPr lang="en-US" smtClean="0"/>
              <a:t>‹#›</a:t>
            </a:fld>
            <a:endParaRPr lang="en-US" dirty="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smtClean="0"/>
              <a:t>‹#›</a:t>
            </a:fld>
            <a:endParaRPr lang="en-US"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smtClean="0"/>
              <a:t>3/5/2020</a:t>
            </a:fld>
            <a:endParaRPr lang="en-US"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smtClean="0"/>
              <a:t>3/5/2020</a:t>
            </a:fld>
            <a:endParaRPr lang="en-US"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smtClean="0"/>
              <a:t>‹#›</a:t>
            </a:fld>
            <a:endParaRPr lang="en-US" dirty="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a:lstStyle/>
          <a:p>
            <a:fld id="{4BE4379E-9B58-41EA-B928-5B1C8436A60E}" type="datetime1">
              <a:rPr lang="en-US" smtClean="0"/>
              <a:t>3/5/2020</a:t>
            </a:fld>
            <a:endParaRPr lang="en-US" dirty="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a:lstStyle/>
          <a:p>
            <a:fld id="{82EE24B5-652C-4DB5-B7C3-B5BBEC1280B1}" type="slidenum">
              <a:rPr lang="en-US" smtClean="0"/>
              <a:t>‹#›</a:t>
            </a:fld>
            <a:endParaRPr lang="en-US" dirty="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a:lstStyle/>
          <a:p>
            <a:fld id="{40B0A371-51FE-4D99-BD87-6A650FCE519D}" type="datetime1">
              <a:rPr lang="en-US" smtClean="0"/>
              <a:t>3/5/2020</a:t>
            </a:fld>
            <a:endParaRPr lang="en-US" dirty="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a:lstStyle/>
          <a:p>
            <a:fld id="{5FCF8CFF-A1C0-4B6C-AA8D-BE72CB14468D}" type="datetime1">
              <a:rPr lang="en-US" smtClean="0"/>
              <a:t>3/5/2020</a:t>
            </a:fld>
            <a:endParaRPr lang="en-US" dirty="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a:lstStyle/>
          <a:p>
            <a:fld id="{82EE24B5-652C-4DB5-B7C3-B5BBEC1280B1}" type="slidenum">
              <a:rPr lang="en-US" smtClean="0"/>
              <a:t>‹#›</a:t>
            </a:fld>
            <a:endParaRPr lang="en-US" dirty="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smtClean="0"/>
              <a:t>3/5/2020</a:t>
            </a:fld>
            <a:endParaRPr lang="en-US"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smtClean="0"/>
              <a:t>‹#›</a:t>
            </a:fld>
            <a:endParaRPr lang="en-US" dirty="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wo Horisontal Content">
    <p:spTree>
      <p:nvGrpSpPr>
        <p:cNvPr id="1" name=""/>
        <p:cNvGrpSpPr/>
        <p:nvPr/>
      </p:nvGrpSpPr>
      <p:grpSpPr>
        <a:xfrm>
          <a:off x="0" y="0"/>
          <a:ext cx="0" cy="0"/>
          <a:chOff x="0" y="0"/>
          <a:chExt cx="0" cy="0"/>
        </a:xfrm>
      </p:grpSpPr>
      <p:sp>
        <p:nvSpPr>
          <p:cNvPr id="8" name="object 2">
            <a:extLst>
              <a:ext uri="{FF2B5EF4-FFF2-40B4-BE49-F238E27FC236}">
                <a16:creationId xmlns:a16="http://schemas.microsoft.com/office/drawing/2014/main" id="{E4FD2CFF-0F3D-42BB-BBFF-903727B32640}"/>
              </a:ext>
            </a:extLst>
          </p:cNvPr>
          <p:cNvSpPr/>
          <p:nvPr userDrawn="1"/>
        </p:nvSpPr>
        <p:spPr>
          <a:xfrm>
            <a:off x="0" y="1562188"/>
            <a:ext cx="11269980" cy="2359660"/>
          </a:xfrm>
          <a:custGeom>
            <a:avLst/>
            <a:gdLst/>
            <a:ahLst/>
            <a:cxnLst/>
            <a:rect l="l" t="t" r="r" b="b"/>
            <a:pathLst>
              <a:path w="11269980" h="2359660">
                <a:moveTo>
                  <a:pt x="0" y="2359152"/>
                </a:moveTo>
                <a:lnTo>
                  <a:pt x="11269980" y="2359152"/>
                </a:lnTo>
                <a:lnTo>
                  <a:pt x="11269980" y="0"/>
                </a:lnTo>
                <a:lnTo>
                  <a:pt x="0" y="0"/>
                </a:lnTo>
                <a:lnTo>
                  <a:pt x="0" y="2359152"/>
                </a:lnTo>
                <a:close/>
              </a:path>
            </a:pathLst>
          </a:custGeom>
          <a:solidFill>
            <a:schemeClr val="accent2"/>
          </a:solidFill>
        </p:spPr>
        <p:txBody>
          <a:bodyPr wrap="square" lIns="0" tIns="0" rIns="0" bIns="0" rtlCol="0"/>
          <a:lstStyle/>
          <a:p>
            <a:endParaRPr lang="en-US" noProof="0" dirty="0"/>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smtClean="0"/>
              <a:t>‹#›</a:t>
            </a:fld>
            <a:endParaRPr lang="en-US"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4133087"/>
            <a:ext cx="10431780" cy="2043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smtClean="0"/>
              <a:t>3/5/2020</a:t>
            </a:fld>
            <a:endParaRPr lang="en-US"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dirty="0"/>
          </a:p>
        </p:txBody>
      </p:sp>
      <p:sp>
        <p:nvSpPr>
          <p:cNvPr id="9" name="Content Placeholder 3">
            <a:extLst>
              <a:ext uri="{FF2B5EF4-FFF2-40B4-BE49-F238E27FC236}">
                <a16:creationId xmlns:a16="http://schemas.microsoft.com/office/drawing/2014/main" id="{C1B0D46C-2987-401A-A0C4-CFB6F73E9D23}"/>
              </a:ext>
            </a:extLst>
          </p:cNvPr>
          <p:cNvSpPr>
            <a:spLocks noGrp="1"/>
          </p:cNvSpPr>
          <p:nvPr>
            <p:ph sz="half" idx="13"/>
          </p:nvPr>
        </p:nvSpPr>
        <p:spPr>
          <a:xfrm>
            <a:off x="844296" y="1788579"/>
            <a:ext cx="10425684" cy="190687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38197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icture with Three Sections">
    <p:spTree>
      <p:nvGrpSpPr>
        <p:cNvPr id="1" name=""/>
        <p:cNvGrpSpPr/>
        <p:nvPr/>
      </p:nvGrpSpPr>
      <p:grpSpPr>
        <a:xfrm>
          <a:off x="0" y="0"/>
          <a:ext cx="0" cy="0"/>
          <a:chOff x="0" y="0"/>
          <a:chExt cx="0" cy="0"/>
        </a:xfrm>
      </p:grpSpPr>
      <p:sp>
        <p:nvSpPr>
          <p:cNvPr id="8" name="object 3">
            <a:extLst>
              <a:ext uri="{FF2B5EF4-FFF2-40B4-BE49-F238E27FC236}">
                <a16:creationId xmlns:a16="http://schemas.microsoft.com/office/drawing/2014/main" id="{29F16048-FF4E-41B1-B3D4-0FB210A70DF2}"/>
              </a:ext>
            </a:extLst>
          </p:cNvPr>
          <p:cNvSpPr/>
          <p:nvPr userDrawn="1"/>
        </p:nvSpPr>
        <p:spPr>
          <a:xfrm>
            <a:off x="5294630" y="0"/>
            <a:ext cx="6897370" cy="6858000"/>
          </a:xfrm>
          <a:custGeom>
            <a:avLst/>
            <a:gdLst/>
            <a:ahLst/>
            <a:cxn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anchor="b"/>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7294251" y="119269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smtClean="0"/>
              <a:t>3/5/2020</a:t>
            </a:fld>
            <a:endParaRPr lang="en-US"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smtClean="0"/>
              <a:t>‹#›</a:t>
            </a:fld>
            <a:endParaRPr lang="en-US" dirty="0"/>
          </a:p>
        </p:txBody>
      </p:sp>
      <p:sp>
        <p:nvSpPr>
          <p:cNvPr id="9" name="object 2">
            <a:extLst>
              <a:ext uri="{FF2B5EF4-FFF2-40B4-BE49-F238E27FC236}">
                <a16:creationId xmlns:a16="http://schemas.microsoft.com/office/drawing/2014/main" id="{9337951D-6DB6-4713-9200-E8513CDEB6B3}"/>
              </a:ext>
            </a:extLst>
          </p:cNvPr>
          <p:cNvSpPr/>
          <p:nvPr userDrawn="1"/>
        </p:nvSpPr>
        <p:spPr>
          <a:xfrm>
            <a:off x="0" y="2430411"/>
            <a:ext cx="3625850" cy="3438525"/>
          </a:xfrm>
          <a:custGeom>
            <a:avLst/>
            <a:gdLst/>
            <a:ahLst/>
            <a:cxn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endParaRPr lang="en-US" noProof="0" dirty="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2781223"/>
            <a:ext cx="6040800" cy="2736901"/>
          </a:xfrm>
        </p:spPr>
        <p:txBody>
          <a:bodyPr>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6586106" y="1188012"/>
            <a:ext cx="376237" cy="376237"/>
          </a:xfrm>
        </p:spPr>
        <p:txBody>
          <a:bodyPr>
            <a:normAutofit/>
          </a:bodyPr>
          <a:lstStyle>
            <a:lvl1pPr marL="0" indent="0" algn="ctr">
              <a:buNone/>
              <a:defRPr sz="400"/>
            </a:lvl1pPr>
          </a:lstStyle>
          <a:p>
            <a:r>
              <a:rPr lang="en-US" dirty="0"/>
              <a:t>Click icon to add picture</a:t>
            </a:r>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6586106" y="2878015"/>
            <a:ext cx="376237" cy="376237"/>
          </a:xfrm>
        </p:spPr>
        <p:txBody>
          <a:bodyPr>
            <a:normAutofit/>
          </a:bodyPr>
          <a:lstStyle>
            <a:lvl1pPr marL="0" indent="0" algn="ctr">
              <a:buNone/>
              <a:defRPr sz="400"/>
            </a:lvl1pPr>
          </a:lstStyle>
          <a:p>
            <a:r>
              <a:rPr lang="en-US" dirty="0"/>
              <a:t>Click icon to add picture</a:t>
            </a:r>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7294250" y="288035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6586106" y="4568018"/>
            <a:ext cx="376237" cy="376237"/>
          </a:xfrm>
        </p:spPr>
        <p:txBody>
          <a:bodyPr>
            <a:normAutofit/>
          </a:bodyPr>
          <a:lstStyle>
            <a:lvl1pPr marL="0" indent="0" algn="ctr">
              <a:buNone/>
              <a:defRPr sz="400"/>
            </a:lvl1pPr>
          </a:lstStyle>
          <a:p>
            <a:r>
              <a:rPr lang="en-US" dirty="0"/>
              <a:t>Click icon to add picture</a:t>
            </a:r>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7294250" y="4568018"/>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5649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91E0-5367-4F2F-9C30-2087D79A846D}" type="datetime1">
              <a:rPr lang="en-US" noProof="0" smtClean="0"/>
              <a:t>3/5/2020</a:t>
            </a:fld>
            <a:endParaRPr lang="en-US" noProof="0" dirty="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68844"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fld id="{82EE24B5-652C-4DB5-B7C3-B5BBEC1280B1}" type="slidenum">
              <a:rPr lang="en-US" noProof="0" smtClean="0"/>
              <a:pPr/>
              <a:t>‹#›</a:t>
            </a:fld>
            <a:endParaRPr lang="en-US" noProof="0" dirty="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62" r:id="rId11"/>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8.jp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hyperlink" Target="mailto:Sbolam.137987@studen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2" descr="Blue rectangle">
            <a:extLst>
              <a:ext uri="{FF2B5EF4-FFF2-40B4-BE49-F238E27FC236}">
                <a16:creationId xmlns:a16="http://schemas.microsoft.com/office/drawing/2014/main" id="{482BBC39-5D4C-4E24-ADB1-5FFFBA7198DC}"/>
              </a:ext>
            </a:extLst>
          </p:cNvPr>
          <p:cNvSpPr/>
          <p:nvPr/>
        </p:nvSpPr>
        <p:spPr>
          <a:xfrm>
            <a:off x="0" y="0"/>
            <a:ext cx="12188952" cy="6858000"/>
          </a:xfrm>
          <a:prstGeom prst="rect">
            <a:avLst/>
          </a:prstGeom>
          <a:blipFill>
            <a:blip r:embed="rId3"/>
            <a:srcRect/>
            <a:stretch>
              <a:fillRect l="-12" r="-12"/>
            </a:stretch>
          </a:blipFill>
        </p:spPr>
        <p:txBody>
          <a:bodyPr wrap="square" lIns="0" tIns="0" rIns="0" bIns="0" rtlCol="0"/>
          <a:lstStyle/>
          <a:p>
            <a:endParaRPr lang="en-US" dirty="0"/>
          </a:p>
        </p:txBody>
      </p:sp>
      <p:sp>
        <p:nvSpPr>
          <p:cNvPr id="4" name="object 3" descr="People with documents">
            <a:extLst>
              <a:ext uri="{FF2B5EF4-FFF2-40B4-BE49-F238E27FC236}">
                <a16:creationId xmlns:a16="http://schemas.microsoft.com/office/drawing/2014/main" id="{0CA2E80D-F3EC-4A5F-8E65-56FEA206EE0F}"/>
              </a:ext>
            </a:extLst>
          </p:cNvPr>
          <p:cNvSpPr/>
          <p:nvPr/>
        </p:nvSpPr>
        <p:spPr>
          <a:xfrm>
            <a:off x="1270" y="0"/>
            <a:ext cx="1218946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a:xfrm>
            <a:off x="1524000" y="2008518"/>
            <a:ext cx="9144000" cy="2128049"/>
          </a:xfrm>
        </p:spPr>
        <p:txBody>
          <a:bodyPr>
            <a:normAutofit fontScale="90000"/>
          </a:bodyPr>
          <a:lstStyle/>
          <a:p>
            <a:pPr>
              <a:lnSpc>
                <a:spcPct val="125000"/>
              </a:lnSpc>
            </a:pPr>
            <a:r>
              <a:rPr lang="en-US" sz="5000" dirty="0">
                <a:latin typeface="Gill Sans MT" panose="020B0502020104020203" pitchFamily="34" charset="0"/>
              </a:rPr>
              <a:t>Wednesdays Wheelers &amp; Walkers</a:t>
            </a:r>
            <a:br>
              <a:rPr lang="en-US" sz="5000" dirty="0">
                <a:solidFill>
                  <a:schemeClr val="bg1"/>
                </a:solidFill>
                <a:latin typeface="Gill Sans MT" panose="020B0502020104020203" pitchFamily="34" charset="0"/>
              </a:rPr>
            </a:br>
            <a:r>
              <a:rPr lang="en-US" sz="5000" dirty="0">
                <a:latin typeface="Gill Sans MT" panose="020B0502020104020203" pitchFamily="34" charset="0"/>
              </a:rPr>
              <a:t>MARKETING PLAN</a:t>
            </a:r>
            <a:endParaRPr lang="en-US" sz="5000" dirty="0">
              <a:solidFill>
                <a:schemeClr val="bg1"/>
              </a:solidFill>
              <a:latin typeface="Gill Sans MT" panose="020B0502020104020203" pitchFamily="34" charset="0"/>
            </a:endParaRPr>
          </a:p>
        </p:txBody>
      </p:sp>
      <p:sp>
        <p:nvSpPr>
          <p:cNvPr id="6" name="object 7" descr="Beige rectangle">
            <a:extLst>
              <a:ext uri="{FF2B5EF4-FFF2-40B4-BE49-F238E27FC236}">
                <a16:creationId xmlns:a16="http://schemas.microsoft.com/office/drawing/2014/main" id="{B36975AA-C62E-46BE-9382-E2CF56FDF817}"/>
              </a:ext>
            </a:extLst>
          </p:cNvPr>
          <p:cNvSpPr/>
          <p:nvPr/>
        </p:nvSpPr>
        <p:spPr>
          <a:xfrm>
            <a:off x="3108000" y="3229869"/>
            <a:ext cx="5976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1093556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E1BE2-A8BA-40A1-94C4-CC37ABD685BA}"/>
              </a:ext>
            </a:extLst>
          </p:cNvPr>
          <p:cNvSpPr>
            <a:spLocks noGrp="1"/>
          </p:cNvSpPr>
          <p:nvPr>
            <p:ph type="title"/>
          </p:nvPr>
        </p:nvSpPr>
        <p:spPr>
          <a:xfrm>
            <a:off x="800547" y="365125"/>
            <a:ext cx="10515600" cy="1325563"/>
          </a:xfrm>
        </p:spPr>
        <p:txBody>
          <a:bodyPr/>
          <a:lstStyle/>
          <a:p>
            <a:r>
              <a:rPr lang="en-US" dirty="0"/>
              <a:t>Depreciation</a:t>
            </a:r>
          </a:p>
        </p:txBody>
      </p:sp>
      <p:sp>
        <p:nvSpPr>
          <p:cNvPr id="3" name="Slide Number Placeholder 2">
            <a:extLst>
              <a:ext uri="{FF2B5EF4-FFF2-40B4-BE49-F238E27FC236}">
                <a16:creationId xmlns:a16="http://schemas.microsoft.com/office/drawing/2014/main" id="{FF7B0A5E-05B1-4C81-8D88-D3E44FA213A7}"/>
              </a:ext>
            </a:extLst>
          </p:cNvPr>
          <p:cNvSpPr>
            <a:spLocks noGrp="1"/>
          </p:cNvSpPr>
          <p:nvPr>
            <p:ph type="sldNum" sz="quarter" idx="12"/>
          </p:nvPr>
        </p:nvSpPr>
        <p:spPr>
          <a:xfrm>
            <a:off x="11484886" y="6174902"/>
            <a:ext cx="357116" cy="365125"/>
          </a:xfrm>
        </p:spPr>
        <p:txBody>
          <a:bodyPr/>
          <a:lstStyle/>
          <a:p>
            <a:fld id="{82EE24B5-652C-4DB5-B7C3-B5BBEC1280B1}" type="slidenum">
              <a:rPr lang="en-US" smtClean="0"/>
              <a:t>2</a:t>
            </a:fld>
            <a:endParaRPr lang="en-US" dirty="0"/>
          </a:p>
        </p:txBody>
      </p:sp>
      <p:sp>
        <p:nvSpPr>
          <p:cNvPr id="5" name="object 18" descr="Beige rectangle">
            <a:extLst>
              <a:ext uri="{FF2B5EF4-FFF2-40B4-BE49-F238E27FC236}">
                <a16:creationId xmlns:a16="http://schemas.microsoft.com/office/drawing/2014/main" id="{2A80C383-7931-469D-823B-F6CD1CFAB9FF}"/>
              </a:ext>
            </a:extLst>
          </p:cNvPr>
          <p:cNvSpPr/>
          <p:nvPr/>
        </p:nvSpPr>
        <p:spPr>
          <a:xfrm>
            <a:off x="911034" y="1331842"/>
            <a:ext cx="2494775" cy="45719"/>
          </a:xfrm>
          <a:custGeom>
            <a:avLst/>
            <a:gdLst/>
            <a:ahLst/>
            <a:cxnLst/>
            <a:rect l="l" t="t" r="r" b="b"/>
            <a:pathLst>
              <a:path w="3218815">
                <a:moveTo>
                  <a:pt x="0" y="0"/>
                </a:moveTo>
                <a:lnTo>
                  <a:pt x="3218395" y="0"/>
                </a:lnTo>
              </a:path>
            </a:pathLst>
          </a:custGeom>
          <a:ln w="54863">
            <a:solidFill>
              <a:schemeClr val="accent1"/>
            </a:solidFill>
          </a:ln>
        </p:spPr>
        <p:txBody>
          <a:bodyPr wrap="square" lIns="0" tIns="0" rIns="0" bIns="0" rtlCol="0"/>
          <a:lstStyle/>
          <a:p>
            <a:endParaRPr lang="en-US" dirty="0"/>
          </a:p>
        </p:txBody>
      </p:sp>
      <p:pic>
        <p:nvPicPr>
          <p:cNvPr id="10" name="Picture 9">
            <a:extLst>
              <a:ext uri="{FF2B5EF4-FFF2-40B4-BE49-F238E27FC236}">
                <a16:creationId xmlns:a16="http://schemas.microsoft.com/office/drawing/2014/main" id="{3DFBEC48-2C1D-4803-B257-D3D116B36F6E}"/>
              </a:ext>
            </a:extLst>
          </p:cNvPr>
          <p:cNvPicPr>
            <a:picLocks noChangeAspect="1"/>
          </p:cNvPicPr>
          <p:nvPr/>
        </p:nvPicPr>
        <p:blipFill>
          <a:blip r:embed="rId3"/>
          <a:stretch>
            <a:fillRect/>
          </a:stretch>
        </p:blipFill>
        <p:spPr>
          <a:xfrm>
            <a:off x="800547" y="1690688"/>
            <a:ext cx="10515600" cy="4921217"/>
          </a:xfrm>
          <a:prstGeom prst="rect">
            <a:avLst/>
          </a:prstGeom>
        </p:spPr>
      </p:pic>
    </p:spTree>
    <p:extLst>
      <p:ext uri="{BB962C8B-B14F-4D97-AF65-F5344CB8AC3E}">
        <p14:creationId xmlns:p14="http://schemas.microsoft.com/office/powerpoint/2010/main" val="1276056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7" descr="Man talks by phone">
            <a:extLst>
              <a:ext uri="{FF2B5EF4-FFF2-40B4-BE49-F238E27FC236}">
                <a16:creationId xmlns:a16="http://schemas.microsoft.com/office/drawing/2014/main" id="{2894B736-0F24-454E-8A9D-717EB78697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2" y="4665"/>
            <a:ext cx="6991350" cy="6848669"/>
          </a:xfrm>
          <a:prstGeom prst="rect">
            <a:avLst/>
          </a:prstGeom>
        </p:spPr>
      </p:pic>
      <p:sp>
        <p:nvSpPr>
          <p:cNvPr id="5" name="object 3" descr="Beige rectangle">
            <a:extLst>
              <a:ext uri="{FF2B5EF4-FFF2-40B4-BE49-F238E27FC236}">
                <a16:creationId xmlns:a16="http://schemas.microsoft.com/office/drawing/2014/main" id="{DCF29767-6635-4A46-AB77-672CC90C6FBE}"/>
              </a:ext>
            </a:extLst>
          </p:cNvPr>
          <p:cNvSpPr/>
          <p:nvPr/>
        </p:nvSpPr>
        <p:spPr>
          <a:xfrm>
            <a:off x="8213570" y="1025994"/>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363422"/>
            <a:ext cx="6689725" cy="3528060"/>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345C5720-51D4-4632-91CD-936B8AB96750}"/>
              </a:ext>
            </a:extLst>
          </p:cNvPr>
          <p:cNvSpPr>
            <a:spLocks noGrp="1"/>
          </p:cNvSpPr>
          <p:nvPr>
            <p:ph type="title"/>
          </p:nvPr>
        </p:nvSpPr>
        <p:spPr>
          <a:xfrm>
            <a:off x="6096000" y="1363422"/>
            <a:ext cx="5165558" cy="833856"/>
          </a:xfrm>
        </p:spPr>
        <p:txBody>
          <a:bodyPr/>
          <a:lstStyle/>
          <a:p>
            <a:r>
              <a:rPr lang="en-US" dirty="0">
                <a:solidFill>
                  <a:schemeClr val="bg1"/>
                </a:solidFill>
              </a:rPr>
              <a:t>THE BIG </a:t>
            </a:r>
            <a:r>
              <a:rPr lang="en-US" dirty="0">
                <a:solidFill>
                  <a:schemeClr val="bg1"/>
                </a:solidFill>
                <a:latin typeface="Gill Sans MT" panose="020B0502020104020203" pitchFamily="34" charset="0"/>
              </a:rPr>
              <a:t>IDEA</a:t>
            </a:r>
            <a:endParaRPr lang="en-US" dirty="0">
              <a:latin typeface="Gill Sans MT" panose="020B0502020104020203" pitchFamily="34" charset="0"/>
            </a:endParaRPr>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3</a:t>
            </a:fld>
            <a:endParaRPr lang="en-US" dirty="0"/>
          </a:p>
        </p:txBody>
      </p:sp>
      <p:sp>
        <p:nvSpPr>
          <p:cNvPr id="7" name="object 9" descr="Beige rectangle">
            <a:extLst>
              <a:ext uri="{FF2B5EF4-FFF2-40B4-BE49-F238E27FC236}">
                <a16:creationId xmlns:a16="http://schemas.microsoft.com/office/drawing/2014/main" id="{02C6628C-972C-4717-AAF3-D882B30F6658}"/>
              </a:ext>
            </a:extLst>
          </p:cNvPr>
          <p:cNvSpPr/>
          <p:nvPr/>
        </p:nvSpPr>
        <p:spPr>
          <a:xfrm>
            <a:off x="6188242" y="1975380"/>
            <a:ext cx="2988000" cy="0"/>
          </a:xfrm>
          <a:custGeom>
            <a:avLst/>
            <a:gdLst/>
            <a:ahLst/>
            <a:cxnLst/>
            <a:rect l="l" t="t" r="r" b="b"/>
            <a:pathLst>
              <a:path w="2642870">
                <a:moveTo>
                  <a:pt x="0" y="0"/>
                </a:moveTo>
                <a:lnTo>
                  <a:pt x="2642616" y="0"/>
                </a:lnTo>
              </a:path>
            </a:pathLst>
          </a:custGeom>
          <a:ln w="54863">
            <a:solidFill>
              <a:schemeClr val="accent1"/>
            </a:solidFill>
          </a:ln>
        </p:spPr>
        <p:txBody>
          <a:bodyPr wrap="square" lIns="0" tIns="0" rIns="0" bIns="0" rtlCol="0"/>
          <a:lstStyle/>
          <a:p>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a:xfrm>
            <a:off x="5897217" y="2075468"/>
            <a:ext cx="5181600" cy="194836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The aim of this marketing strategy is to help promote a local disabled day centre, the day centre is not government funded or supported by local authorities and is solely run by its members and their families. My main goal is to rebrand the day centre back to its former name of first steps forward and promote it, with in the local community to gain more members, I will also be looking to create a new website and social media site for them and an email address. </a:t>
            </a:r>
            <a:endParaRPr lang="en-GB" sz="1800" dirty="0"/>
          </a:p>
          <a:p>
            <a:pPr marL="0" indent="0">
              <a:buNone/>
            </a:pPr>
            <a:r>
              <a:rPr lang="en-US" sz="1800" i="1" spc="-25" dirty="0">
                <a:solidFill>
                  <a:schemeClr val="bg2">
                    <a:lumMod val="20000"/>
                    <a:lumOff val="80000"/>
                  </a:schemeClr>
                </a:solidFill>
                <a:latin typeface="Arial"/>
                <a:cs typeface="Arial"/>
              </a:rPr>
              <a:t> </a:t>
            </a:r>
          </a:p>
        </p:txBody>
      </p:sp>
    </p:spTree>
    <p:extLst>
      <p:ext uri="{BB962C8B-B14F-4D97-AF65-F5344CB8AC3E}">
        <p14:creationId xmlns:p14="http://schemas.microsoft.com/office/powerpoint/2010/main" val="1793949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People's hands">
            <a:extLst>
              <a:ext uri="{FF2B5EF4-FFF2-40B4-BE49-F238E27FC236}">
                <a16:creationId xmlns:a16="http://schemas.microsoft.com/office/drawing/2014/main" id="{7D87B918-371C-4B31-9C7A-1D9A08C8A3BB}"/>
              </a:ext>
            </a:extLst>
          </p:cNvPr>
          <p:cNvPicPr>
            <a:picLocks noGrp="1" noChangeAspect="1"/>
          </p:cNvPicPr>
          <p:nvPr>
            <p:ph sz="half" idx="4294967295"/>
          </p:nvPr>
        </p:nvPicPr>
        <p:blipFill rotWithShape="1">
          <a:blip r:embed="rId3">
            <a:extLst>
              <a:ext uri="{28A0092B-C50C-407E-A947-70E740481C1C}">
                <a14:useLocalDpi xmlns:a14="http://schemas.microsoft.com/office/drawing/2010/main" val="0"/>
              </a:ext>
            </a:extLst>
          </a:blip>
          <a:srcRect/>
          <a:stretch/>
        </p:blipFill>
        <p:spPr>
          <a:xfrm>
            <a:off x="1200" y="0"/>
            <a:ext cx="12189600" cy="6856650"/>
          </a:xfrm>
        </p:spPr>
      </p:pic>
      <p:sp>
        <p:nvSpPr>
          <p:cNvPr id="8" name="object 3" descr="Blue rectangle">
            <a:extLst>
              <a:ext uri="{FF2B5EF4-FFF2-40B4-BE49-F238E27FC236}">
                <a16:creationId xmlns:a16="http://schemas.microsoft.com/office/drawing/2014/main" id="{A277388B-76FD-44C4-B506-F8A157E57C65}"/>
              </a:ext>
            </a:extLst>
          </p:cNvPr>
          <p:cNvSpPr/>
          <p:nvPr/>
        </p:nvSpPr>
        <p:spPr>
          <a:xfrm>
            <a:off x="2400" y="-3486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9" name="Oval 8" descr="Beige oval">
            <a:extLst>
              <a:ext uri="{FF2B5EF4-FFF2-40B4-BE49-F238E27FC236}">
                <a16:creationId xmlns:a16="http://schemas.microsoft.com/office/drawing/2014/main" id="{1191A09B-8CB4-416A-B1F9-ABC3B476DE1F}"/>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00B79-44BB-4D5F-B51D-2270A854D77A}"/>
              </a:ext>
            </a:extLst>
          </p:cNvPr>
          <p:cNvSpPr>
            <a:spLocks noGrp="1"/>
          </p:cNvSpPr>
          <p:nvPr>
            <p:ph type="title"/>
          </p:nvPr>
        </p:nvSpPr>
        <p:spPr>
          <a:xfrm>
            <a:off x="806116" y="329956"/>
            <a:ext cx="10515600" cy="1325563"/>
          </a:xfrm>
        </p:spPr>
        <p:txBody>
          <a:bodyPr/>
          <a:lstStyle/>
          <a:p>
            <a:r>
              <a:rPr lang="en-US" dirty="0">
                <a:solidFill>
                  <a:schemeClr val="bg1"/>
                </a:solidFill>
              </a:rPr>
              <a:t>INDUSTRY OUTLOOK</a:t>
            </a:r>
            <a:endParaRPr lang="en-US" dirty="0"/>
          </a:p>
        </p:txBody>
      </p:sp>
      <p:sp>
        <p:nvSpPr>
          <p:cNvPr id="5" name="Slide Number Placeholder 4">
            <a:extLst>
              <a:ext uri="{FF2B5EF4-FFF2-40B4-BE49-F238E27FC236}">
                <a16:creationId xmlns:a16="http://schemas.microsoft.com/office/drawing/2014/main" id="{CDF3C1EE-D9A0-406A-9A3A-75C82527E0DC}"/>
              </a:ext>
            </a:extLst>
          </p:cNvPr>
          <p:cNvSpPr>
            <a:spLocks noGrp="1"/>
          </p:cNvSpPr>
          <p:nvPr>
            <p:ph type="sldNum" sz="quarter" idx="12"/>
          </p:nvPr>
        </p:nvSpPr>
        <p:spPr/>
        <p:txBody>
          <a:bodyPr/>
          <a:lstStyle/>
          <a:p>
            <a:fld id="{82EE24B5-652C-4DB5-B7C3-B5BBEC1280B1}" type="slidenum">
              <a:rPr lang="en-US" smtClean="0"/>
              <a:t>4</a:t>
            </a:fld>
            <a:endParaRPr lang="en-US" dirty="0"/>
          </a:p>
        </p:txBody>
      </p:sp>
      <p:graphicFrame>
        <p:nvGraphicFramePr>
          <p:cNvPr id="13" name="Content Placeholder 12" descr="Table">
            <a:extLst>
              <a:ext uri="{FF2B5EF4-FFF2-40B4-BE49-F238E27FC236}">
                <a16:creationId xmlns:a16="http://schemas.microsoft.com/office/drawing/2014/main" id="{1D6AB21B-0AB3-44DD-AD8E-D2EDD77DEA42}"/>
              </a:ext>
            </a:extLst>
          </p:cNvPr>
          <p:cNvGraphicFramePr>
            <a:graphicFrameLocks noGrp="1"/>
          </p:cNvGraphicFramePr>
          <p:nvPr>
            <p:ph sz="half" idx="4294967295"/>
            <p:extLst>
              <p:ext uri="{D42A27DB-BD31-4B8C-83A1-F6EECF244321}">
                <p14:modId xmlns:p14="http://schemas.microsoft.com/office/powerpoint/2010/main" val="963599190"/>
              </p:ext>
            </p:extLst>
          </p:nvPr>
        </p:nvGraphicFramePr>
        <p:xfrm>
          <a:off x="915637" y="1677771"/>
          <a:ext cx="10406081" cy="1716369"/>
        </p:xfrm>
        <a:graphic>
          <a:graphicData uri="http://schemas.openxmlformats.org/drawingml/2006/table">
            <a:tbl>
              <a:tblPr firstRow="1" bandRow="1">
                <a:tableStyleId>{5C22544A-7EE6-4342-B048-85BDC9FD1C3A}</a:tableStyleId>
              </a:tblPr>
              <a:tblGrid>
                <a:gridCol w="2081216">
                  <a:extLst>
                    <a:ext uri="{9D8B030D-6E8A-4147-A177-3AD203B41FA5}">
                      <a16:colId xmlns:a16="http://schemas.microsoft.com/office/drawing/2014/main" val="3572385518"/>
                    </a:ext>
                  </a:extLst>
                </a:gridCol>
                <a:gridCol w="2081216">
                  <a:extLst>
                    <a:ext uri="{9D8B030D-6E8A-4147-A177-3AD203B41FA5}">
                      <a16:colId xmlns:a16="http://schemas.microsoft.com/office/drawing/2014/main" val="1440817424"/>
                    </a:ext>
                  </a:extLst>
                </a:gridCol>
                <a:gridCol w="2081218">
                  <a:extLst>
                    <a:ext uri="{9D8B030D-6E8A-4147-A177-3AD203B41FA5}">
                      <a16:colId xmlns:a16="http://schemas.microsoft.com/office/drawing/2014/main" val="1835666774"/>
                    </a:ext>
                  </a:extLst>
                </a:gridCol>
                <a:gridCol w="4162431">
                  <a:extLst>
                    <a:ext uri="{9D8B030D-6E8A-4147-A177-3AD203B41FA5}">
                      <a16:colId xmlns:a16="http://schemas.microsoft.com/office/drawing/2014/main" val="3312468757"/>
                    </a:ext>
                  </a:extLst>
                </a:gridCol>
              </a:tblGrid>
              <a:tr h="649569">
                <a:tc>
                  <a:txBody>
                    <a:bodyPr/>
                    <a:lstStyle/>
                    <a:p>
                      <a:pPr algn="ctr"/>
                      <a:r>
                        <a:rPr lang="en-GB" sz="3200" b="0" i="1" dirty="0">
                          <a:ln>
                            <a:solidFill>
                              <a:schemeClr val="bg1"/>
                            </a:solidFill>
                          </a:ln>
                          <a:solidFill>
                            <a:schemeClr val="bg1"/>
                          </a:solidFill>
                          <a:effectLst/>
                          <a:latin typeface="+mj-lt"/>
                        </a:rPr>
                        <a:t>15</a:t>
                      </a:r>
                      <a:endParaRPr lang="en-US" sz="3200" b="0" i="1" dirty="0">
                        <a:ln>
                          <a:solidFill>
                            <a:schemeClr val="bg1"/>
                          </a:solidFill>
                        </a:ln>
                        <a:solidFill>
                          <a:schemeClr val="bg1"/>
                        </a:solidFill>
                        <a:effectLst/>
                        <a:latin typeface="+mj-l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3200" b="0" i="1" dirty="0">
                          <a:ln>
                            <a:solidFill>
                              <a:schemeClr val="bg1"/>
                            </a:solidFill>
                          </a:ln>
                          <a:solidFill>
                            <a:schemeClr val="bg1"/>
                          </a:solidFill>
                          <a:effectLst/>
                          <a:latin typeface="+mj-lt"/>
                        </a:rPr>
                        <a:t>£8.00 </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3200" b="0" i="1" dirty="0">
                          <a:ln>
                            <a:solidFill>
                              <a:schemeClr val="bg1"/>
                            </a:solidFill>
                          </a:ln>
                          <a:solidFill>
                            <a:schemeClr val="bg1"/>
                          </a:solidFill>
                          <a:effectLst/>
                          <a:latin typeface="+mj-lt"/>
                        </a:rPr>
                        <a:t>£90</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3200" b="0" i="1" dirty="0">
                          <a:ln>
                            <a:solidFill>
                              <a:schemeClr val="bg1"/>
                            </a:solidFill>
                          </a:ln>
                          <a:solidFill>
                            <a:schemeClr val="bg1"/>
                          </a:solidFill>
                          <a:effectLst/>
                          <a:latin typeface="+mj-lt"/>
                        </a:rPr>
                        <a:t>£4680.00</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88120738"/>
                  </a:ext>
                </a:extLst>
              </a:tr>
              <a:tr h="8270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a-DK" sz="3200" b="0" i="1" kern="1200" spc="-25" dirty="0">
                          <a:ln>
                            <a:solidFill>
                              <a:schemeClr val="bg1"/>
                            </a:solidFill>
                          </a:ln>
                          <a:solidFill>
                            <a:schemeClr val="bg1"/>
                          </a:solidFill>
                          <a:effectLst/>
                          <a:latin typeface="+mj-lt"/>
                          <a:ea typeface="+mn-ea"/>
                          <a:cs typeface="Arial"/>
                        </a:rPr>
                        <a:t>Current Clients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b="0" i="1" kern="1200" spc="-25" dirty="0">
                          <a:ln>
                            <a:solidFill>
                              <a:schemeClr val="bg1"/>
                            </a:solidFill>
                          </a:ln>
                          <a:solidFill>
                            <a:schemeClr val="bg1"/>
                          </a:solidFill>
                          <a:effectLst/>
                          <a:latin typeface="+mj-lt"/>
                          <a:ea typeface="+mn-ea"/>
                          <a:cs typeface="Arial"/>
                        </a:rPr>
                        <a:t>Weekly  </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3200" b="0" i="1" u="none" strike="noStrike" kern="1200" cap="none" spc="-25" normalizeH="0" baseline="0" noProof="0" dirty="0">
                          <a:ln>
                            <a:solidFill>
                              <a:schemeClr val="bg1"/>
                            </a:solidFill>
                          </a:ln>
                          <a:solidFill>
                            <a:schemeClr val="bg1"/>
                          </a:solidFill>
                          <a:effectLst/>
                          <a:uLnTx/>
                          <a:uFillTx/>
                          <a:latin typeface="+mj-lt"/>
                          <a:ea typeface="+mn-ea"/>
                          <a:cs typeface="Arial"/>
                        </a:rPr>
                        <a:t>Profit per week</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3200" b="0" i="1" u="none" strike="noStrike" kern="1200" cap="none" spc="-25" normalizeH="0" baseline="0" noProof="0" dirty="0">
                          <a:ln>
                            <a:solidFill>
                              <a:schemeClr val="bg1"/>
                            </a:solidFill>
                          </a:ln>
                          <a:solidFill>
                            <a:schemeClr val="bg1"/>
                          </a:solidFill>
                          <a:effectLst/>
                          <a:uLnTx/>
                          <a:uFillTx/>
                          <a:latin typeface="+mj-lt"/>
                          <a:ea typeface="+mn-ea"/>
                          <a:cs typeface="Arial"/>
                        </a:rPr>
                        <a:t>Annual Profit </a:t>
                      </a:r>
                      <a:endParaRPr lang="en-US" sz="3200" b="0" i="1" kern="1200" spc="-25" dirty="0">
                        <a:ln>
                          <a:solidFill>
                            <a:schemeClr val="bg1"/>
                          </a:solidFill>
                        </a:ln>
                        <a:solidFill>
                          <a:schemeClr val="bg1"/>
                        </a:solidFill>
                        <a:effectLst/>
                        <a:latin typeface="+mj-lt"/>
                        <a:ea typeface="+mn-ea"/>
                        <a:cs typeface="Aria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95001753"/>
                  </a:ext>
                </a:extLst>
              </a:tr>
            </a:tbl>
          </a:graphicData>
        </a:graphic>
      </p:graphicFrame>
      <p:sp>
        <p:nvSpPr>
          <p:cNvPr id="11" name="object 5" descr="Beige rectangle">
            <a:extLst>
              <a:ext uri="{FF2B5EF4-FFF2-40B4-BE49-F238E27FC236}">
                <a16:creationId xmlns:a16="http://schemas.microsoft.com/office/drawing/2014/main" id="{B07BA1F9-2C19-4C07-B29B-18B9FBCC4755}"/>
              </a:ext>
            </a:extLst>
          </p:cNvPr>
          <p:cNvSpPr/>
          <p:nvPr/>
        </p:nvSpPr>
        <p:spPr>
          <a:xfrm>
            <a:off x="915637" y="1309144"/>
            <a:ext cx="4608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cxnSp>
        <p:nvCxnSpPr>
          <p:cNvPr id="10" name="Straight Connector 9" descr="Line">
            <a:extLst>
              <a:ext uri="{FF2B5EF4-FFF2-40B4-BE49-F238E27FC236}">
                <a16:creationId xmlns:a16="http://schemas.microsoft.com/office/drawing/2014/main" id="{4C3F4FC5-0C01-4592-9483-D476EA2BDF93}"/>
              </a:ext>
            </a:extLst>
          </p:cNvPr>
          <p:cNvCxnSpPr/>
          <p:nvPr/>
        </p:nvCxnSpPr>
        <p:spPr>
          <a:xfrm>
            <a:off x="6096000" y="4124378"/>
            <a:ext cx="0" cy="39600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2470199D-DDAE-4D88-9F00-88EB8E080218}"/>
              </a:ext>
            </a:extLst>
          </p:cNvPr>
          <p:cNvSpPr/>
          <p:nvPr/>
        </p:nvSpPr>
        <p:spPr>
          <a:xfrm>
            <a:off x="4551822" y="5834764"/>
            <a:ext cx="3024187" cy="647700"/>
          </a:xfrm>
          <a:prstGeom prst="rect">
            <a:avLst/>
          </a:prstGeom>
          <a:solidFill>
            <a:schemeClr val="accent1"/>
          </a:solidFill>
        </p:spPr>
        <p:txBody>
          <a:bodyPr wrap="square" anchor="ctr" anchorCtr="0">
            <a:noAutofit/>
          </a:bodyPr>
          <a:lstStyle/>
          <a:p>
            <a:pPr algn="ctr">
              <a:lnSpc>
                <a:spcPct val="100000"/>
              </a:lnSpc>
              <a:spcBef>
                <a:spcPts val="1055"/>
              </a:spcBef>
            </a:pPr>
            <a:r>
              <a:rPr lang="en-US" sz="3000" dirty="0">
                <a:solidFill>
                  <a:schemeClr val="tx2"/>
                </a:solidFill>
                <a:latin typeface="+mj-lt"/>
              </a:rPr>
              <a:t>SUCCESS</a:t>
            </a:r>
          </a:p>
        </p:txBody>
      </p:sp>
      <p:graphicFrame>
        <p:nvGraphicFramePr>
          <p:cNvPr id="3" name="Table 3">
            <a:extLst>
              <a:ext uri="{FF2B5EF4-FFF2-40B4-BE49-F238E27FC236}">
                <a16:creationId xmlns:a16="http://schemas.microsoft.com/office/drawing/2014/main" id="{A9CAF6A3-39D7-47B8-82CD-09A1DA0664CE}"/>
              </a:ext>
            </a:extLst>
          </p:cNvPr>
          <p:cNvGraphicFramePr>
            <a:graphicFrameLocks noGrp="1"/>
          </p:cNvGraphicFramePr>
          <p:nvPr>
            <p:extLst>
              <p:ext uri="{D42A27DB-BD31-4B8C-83A1-F6EECF244321}">
                <p14:modId xmlns:p14="http://schemas.microsoft.com/office/powerpoint/2010/main" val="3167481896"/>
              </p:ext>
            </p:extLst>
          </p:nvPr>
        </p:nvGraphicFramePr>
        <p:xfrm>
          <a:off x="915637" y="3463861"/>
          <a:ext cx="10406079" cy="1734967"/>
        </p:xfrm>
        <a:graphic>
          <a:graphicData uri="http://schemas.openxmlformats.org/drawingml/2006/table">
            <a:tbl>
              <a:tblPr firstRow="1" bandRow="1">
                <a:tableStyleId>{2D5ABB26-0587-4C30-8999-92F81FD0307C}</a:tableStyleId>
              </a:tblPr>
              <a:tblGrid>
                <a:gridCol w="2092349">
                  <a:extLst>
                    <a:ext uri="{9D8B030D-6E8A-4147-A177-3AD203B41FA5}">
                      <a16:colId xmlns:a16="http://schemas.microsoft.com/office/drawing/2014/main" val="3630185370"/>
                    </a:ext>
                  </a:extLst>
                </a:gridCol>
                <a:gridCol w="2147284">
                  <a:extLst>
                    <a:ext uri="{9D8B030D-6E8A-4147-A177-3AD203B41FA5}">
                      <a16:colId xmlns:a16="http://schemas.microsoft.com/office/drawing/2014/main" val="1130699042"/>
                    </a:ext>
                  </a:extLst>
                </a:gridCol>
                <a:gridCol w="1947228">
                  <a:extLst>
                    <a:ext uri="{9D8B030D-6E8A-4147-A177-3AD203B41FA5}">
                      <a16:colId xmlns:a16="http://schemas.microsoft.com/office/drawing/2014/main" val="2777723647"/>
                    </a:ext>
                  </a:extLst>
                </a:gridCol>
                <a:gridCol w="4219218">
                  <a:extLst>
                    <a:ext uri="{9D8B030D-6E8A-4147-A177-3AD203B41FA5}">
                      <a16:colId xmlns:a16="http://schemas.microsoft.com/office/drawing/2014/main" val="1635364947"/>
                    </a:ext>
                  </a:extLst>
                </a:gridCol>
              </a:tblGrid>
              <a:tr h="790087">
                <a:tc>
                  <a:txBody>
                    <a:bodyPr/>
                    <a:lstStyle/>
                    <a:p>
                      <a:pPr algn="ctr"/>
                      <a:r>
                        <a:rPr lang="en-GB" sz="2800" b="1" i="1" dirty="0">
                          <a:solidFill>
                            <a:schemeClr val="bg1"/>
                          </a:solidFill>
                          <a:latin typeface="+mj-lt"/>
                        </a:rPr>
                        <a:t>40</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algn="ctr"/>
                      <a:r>
                        <a:rPr lang="en-GB" sz="2800" b="1" i="1" dirty="0">
                          <a:solidFill>
                            <a:schemeClr val="bg1"/>
                          </a:solidFill>
                          <a:latin typeface="+mj-lt"/>
                        </a:rPr>
                        <a:t>£8.00</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algn="ctr"/>
                      <a:r>
                        <a:rPr lang="en-GB" sz="2800" b="1" i="1" dirty="0">
                          <a:solidFill>
                            <a:schemeClr val="bg1"/>
                          </a:solidFill>
                          <a:latin typeface="+mj-lt"/>
                        </a:rPr>
                        <a:t>£280.00</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algn="ctr"/>
                      <a:r>
                        <a:rPr lang="en-GB" sz="2800" b="1" i="1" dirty="0">
                          <a:solidFill>
                            <a:schemeClr val="bg1"/>
                          </a:solidFill>
                          <a:latin typeface="+mj-lt"/>
                        </a:rPr>
                        <a:t>£14560.00</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06469881"/>
                  </a:ext>
                </a:extLst>
              </a:tr>
              <a:tr h="702365">
                <a:tc>
                  <a:txBody>
                    <a:bodyPr/>
                    <a:lstStyle/>
                    <a:p>
                      <a:pPr algn="ctr"/>
                      <a:r>
                        <a:rPr lang="en-GB" sz="2800" b="1" i="1" dirty="0">
                          <a:solidFill>
                            <a:schemeClr val="bg1"/>
                          </a:solidFill>
                          <a:latin typeface="+mj-lt"/>
                        </a:rPr>
                        <a:t>Expected clients</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algn="ctr"/>
                      <a:r>
                        <a:rPr lang="en-GB" sz="2800" b="1" i="1" dirty="0">
                          <a:solidFill>
                            <a:schemeClr val="bg1"/>
                          </a:solidFill>
                          <a:latin typeface="+mj-lt"/>
                        </a:rPr>
                        <a:t>Weekly</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algn="ctr"/>
                      <a:r>
                        <a:rPr lang="en-GB" sz="2800" b="1" i="1" dirty="0">
                          <a:solidFill>
                            <a:schemeClr val="bg1"/>
                          </a:solidFill>
                          <a:latin typeface="+mj-lt"/>
                        </a:rPr>
                        <a:t>Profit per week</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algn="ctr"/>
                      <a:r>
                        <a:rPr lang="en-GB" sz="2800" b="1" i="1" dirty="0">
                          <a:solidFill>
                            <a:schemeClr val="bg1"/>
                          </a:solidFill>
                          <a:latin typeface="+mj-lt"/>
                        </a:rPr>
                        <a:t>Annual Profit </a:t>
                      </a: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882452789"/>
                  </a:ext>
                </a:extLst>
              </a:tr>
            </a:tbl>
          </a:graphicData>
        </a:graphic>
      </p:graphicFrame>
    </p:spTree>
    <p:extLst>
      <p:ext uri="{BB962C8B-B14F-4D97-AF65-F5344CB8AC3E}">
        <p14:creationId xmlns:p14="http://schemas.microsoft.com/office/powerpoint/2010/main" val="2263215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8AF702-A859-4D49-823E-455702872718}"/>
              </a:ext>
            </a:extLst>
          </p:cNvPr>
          <p:cNvSpPr>
            <a:spLocks noGrp="1"/>
          </p:cNvSpPr>
          <p:nvPr>
            <p:ph type="sldNum" sz="quarter" idx="12"/>
          </p:nvPr>
        </p:nvSpPr>
        <p:spPr/>
        <p:txBody>
          <a:bodyPr/>
          <a:lstStyle/>
          <a:p>
            <a:fld id="{82EE24B5-652C-4DB5-B7C3-B5BBEC1280B1}" type="slidenum">
              <a:rPr lang="en-US" smtClean="0"/>
              <a:t>5</a:t>
            </a:fld>
            <a:endParaRPr lang="en-US" dirty="0"/>
          </a:p>
        </p:txBody>
      </p:sp>
      <p:sp>
        <p:nvSpPr>
          <p:cNvPr id="3" name="Title 2">
            <a:extLst>
              <a:ext uri="{FF2B5EF4-FFF2-40B4-BE49-F238E27FC236}">
                <a16:creationId xmlns:a16="http://schemas.microsoft.com/office/drawing/2014/main" id="{6D5D9271-B659-4A45-8868-BAEC4EF7D1F1}"/>
              </a:ext>
            </a:extLst>
          </p:cNvPr>
          <p:cNvSpPr>
            <a:spLocks noGrp="1"/>
          </p:cNvSpPr>
          <p:nvPr>
            <p:ph type="title"/>
          </p:nvPr>
        </p:nvSpPr>
        <p:spPr>
          <a:xfrm>
            <a:off x="820410" y="361567"/>
            <a:ext cx="10515600" cy="1325563"/>
          </a:xfrm>
        </p:spPr>
        <p:txBody>
          <a:bodyPr>
            <a:normAutofit/>
          </a:bodyPr>
          <a:lstStyle/>
          <a:p>
            <a:r>
              <a:rPr lang="en-US" dirty="0"/>
              <a:t>THE MARKET: Wednesday’s Wheelers and Walkers</a:t>
            </a:r>
          </a:p>
        </p:txBody>
      </p:sp>
      <p:graphicFrame>
        <p:nvGraphicFramePr>
          <p:cNvPr id="9" name="Content Placeholder 5">
            <a:extLst>
              <a:ext uri="{FF2B5EF4-FFF2-40B4-BE49-F238E27FC236}">
                <a16:creationId xmlns:a16="http://schemas.microsoft.com/office/drawing/2014/main" id="{4B0BCC78-A7E9-4210-BED1-FB0F136FA0BF}"/>
              </a:ext>
            </a:extLst>
          </p:cNvPr>
          <p:cNvGraphicFramePr>
            <a:graphicFrameLocks noGrp="1"/>
          </p:cNvGraphicFramePr>
          <p:nvPr>
            <p:ph sz="half" idx="1"/>
            <p:extLst>
              <p:ext uri="{D42A27DB-BD31-4B8C-83A1-F6EECF244321}">
                <p14:modId xmlns:p14="http://schemas.microsoft.com/office/powerpoint/2010/main" val="1492870362"/>
              </p:ext>
            </p:extLst>
          </p:nvPr>
        </p:nvGraphicFramePr>
        <p:xfrm>
          <a:off x="-2" y="1329710"/>
          <a:ext cx="12192000" cy="4845178"/>
        </p:xfrm>
        <a:graphic>
          <a:graphicData uri="http://schemas.openxmlformats.org/drawingml/2006/table">
            <a:tbl>
              <a:tblPr firstRow="1" bandRow="1">
                <a:tableStyleId>{073A0DAA-6AF3-43AB-8588-CEC1D06C72B9}</a:tableStyleId>
              </a:tblPr>
              <a:tblGrid>
                <a:gridCol w="3232217">
                  <a:extLst>
                    <a:ext uri="{9D8B030D-6E8A-4147-A177-3AD203B41FA5}">
                      <a16:colId xmlns:a16="http://schemas.microsoft.com/office/drawing/2014/main" val="413496124"/>
                    </a:ext>
                  </a:extLst>
                </a:gridCol>
                <a:gridCol w="2260879">
                  <a:extLst>
                    <a:ext uri="{9D8B030D-6E8A-4147-A177-3AD203B41FA5}">
                      <a16:colId xmlns:a16="http://schemas.microsoft.com/office/drawing/2014/main" val="1609701450"/>
                    </a:ext>
                  </a:extLst>
                </a:gridCol>
                <a:gridCol w="2232968">
                  <a:extLst>
                    <a:ext uri="{9D8B030D-6E8A-4147-A177-3AD203B41FA5}">
                      <a16:colId xmlns:a16="http://schemas.microsoft.com/office/drawing/2014/main" val="3998250674"/>
                    </a:ext>
                  </a:extLst>
                </a:gridCol>
                <a:gridCol w="2232968">
                  <a:extLst>
                    <a:ext uri="{9D8B030D-6E8A-4147-A177-3AD203B41FA5}">
                      <a16:colId xmlns:a16="http://schemas.microsoft.com/office/drawing/2014/main" val="3885689842"/>
                    </a:ext>
                  </a:extLst>
                </a:gridCol>
                <a:gridCol w="2232968">
                  <a:extLst>
                    <a:ext uri="{9D8B030D-6E8A-4147-A177-3AD203B41FA5}">
                      <a16:colId xmlns:a16="http://schemas.microsoft.com/office/drawing/2014/main" val="2581020686"/>
                    </a:ext>
                  </a:extLst>
                </a:gridCol>
              </a:tblGrid>
              <a:tr h="757060">
                <a:tc>
                  <a:txBody>
                    <a:bodyPr/>
                    <a:lstStyle/>
                    <a:p>
                      <a:pPr marL="216000" algn="l">
                        <a:lnSpc>
                          <a:spcPct val="100000"/>
                        </a:lnSpc>
                        <a:spcBef>
                          <a:spcPts val="785"/>
                        </a:spcBef>
                      </a:pPr>
                      <a:r>
                        <a:rPr lang="en-GB" sz="1400" spc="-5" dirty="0"/>
                        <a:t>Change in Client Numbers</a:t>
                      </a:r>
                      <a:endParaRPr sz="1400" dirty="0">
                        <a:solidFill>
                          <a:schemeClr val="bg2">
                            <a:lumMod val="20000"/>
                            <a:lumOff val="80000"/>
                          </a:schemeClr>
                        </a:solidFill>
                        <a:latin typeface="Arial"/>
                        <a:cs typeface="Arial"/>
                      </a:endParaRPr>
                    </a:p>
                  </a:txBody>
                  <a:tcPr marL="0" marR="0" marT="0" marB="0" anchor="ctr"/>
                </a:tc>
                <a:tc>
                  <a:txBody>
                    <a:bodyPr/>
                    <a:lstStyle/>
                    <a:p>
                      <a:pPr marL="216000" algn="l">
                        <a:lnSpc>
                          <a:spcPct val="100000"/>
                        </a:lnSpc>
                        <a:spcBef>
                          <a:spcPts val="785"/>
                        </a:spcBef>
                      </a:pPr>
                      <a:r>
                        <a:rPr sz="1400" kern="1200" spc="-5" dirty="0"/>
                        <a:t>GROWTH</a:t>
                      </a:r>
                      <a:endParaRPr sz="1400" b="1" kern="1200" spc="-5" dirty="0">
                        <a:solidFill>
                          <a:schemeClr val="bg2">
                            <a:lumMod val="20000"/>
                            <a:lumOff val="80000"/>
                          </a:schemeClr>
                        </a:solidFill>
                        <a:latin typeface="Arial"/>
                        <a:ea typeface="+mn-ea"/>
                        <a:cs typeface="Arial"/>
                      </a:endParaRPr>
                    </a:p>
                  </a:txBody>
                  <a:tcPr marL="0" marR="0" marT="0" marB="0" anchor="ctr"/>
                </a:tc>
                <a:tc>
                  <a:txBody>
                    <a:bodyPr/>
                    <a:lstStyle/>
                    <a:p>
                      <a:pPr marL="216000" algn="l">
                        <a:lnSpc>
                          <a:spcPct val="100000"/>
                        </a:lnSpc>
                        <a:spcBef>
                          <a:spcPts val="785"/>
                        </a:spcBef>
                      </a:pPr>
                      <a:r>
                        <a:rPr sz="1400" kern="1200" spc="-5" dirty="0"/>
                        <a:t>YR1</a:t>
                      </a:r>
                      <a:endParaRPr sz="1400" b="1" kern="1200" spc="-5" dirty="0">
                        <a:solidFill>
                          <a:schemeClr val="bg2">
                            <a:lumMod val="20000"/>
                            <a:lumOff val="80000"/>
                          </a:schemeClr>
                        </a:solidFill>
                        <a:latin typeface="Arial"/>
                        <a:ea typeface="+mn-ea"/>
                        <a:cs typeface="Arial"/>
                      </a:endParaRPr>
                    </a:p>
                  </a:txBody>
                  <a:tcPr marL="0" marR="0" marT="0" marB="0" anchor="ctr"/>
                </a:tc>
                <a:tc>
                  <a:txBody>
                    <a:bodyPr/>
                    <a:lstStyle/>
                    <a:p>
                      <a:pPr marL="216000" algn="l">
                        <a:lnSpc>
                          <a:spcPct val="100000"/>
                        </a:lnSpc>
                        <a:spcBef>
                          <a:spcPts val="785"/>
                        </a:spcBef>
                      </a:pPr>
                      <a:r>
                        <a:rPr sz="1400" kern="1200" spc="-5" dirty="0"/>
                        <a:t>YR2</a:t>
                      </a:r>
                      <a:endParaRPr sz="1400" b="1" kern="1200" spc="-5" dirty="0">
                        <a:solidFill>
                          <a:schemeClr val="bg2">
                            <a:lumMod val="20000"/>
                            <a:lumOff val="80000"/>
                          </a:schemeClr>
                        </a:solidFill>
                        <a:latin typeface="Arial"/>
                        <a:ea typeface="+mn-ea"/>
                        <a:cs typeface="Arial"/>
                      </a:endParaRPr>
                    </a:p>
                  </a:txBody>
                  <a:tcPr marL="0" marR="0" marT="0" marB="0" anchor="ctr"/>
                </a:tc>
                <a:tc>
                  <a:txBody>
                    <a:bodyPr/>
                    <a:lstStyle/>
                    <a:p>
                      <a:pPr marL="216000" algn="l">
                        <a:lnSpc>
                          <a:spcPct val="100000"/>
                        </a:lnSpc>
                        <a:spcBef>
                          <a:spcPts val="785"/>
                        </a:spcBef>
                      </a:pPr>
                      <a:r>
                        <a:rPr sz="1400" kern="1200" spc="-5" dirty="0"/>
                        <a:t>YR3</a:t>
                      </a:r>
                      <a:endParaRPr sz="1400" b="1" kern="1200" spc="-5" dirty="0">
                        <a:solidFill>
                          <a:schemeClr val="bg2">
                            <a:lumMod val="20000"/>
                            <a:lumOff val="80000"/>
                          </a:schemeClr>
                        </a:solidFill>
                        <a:latin typeface="Arial"/>
                        <a:ea typeface="+mn-ea"/>
                        <a:cs typeface="Arial"/>
                      </a:endParaRPr>
                    </a:p>
                  </a:txBody>
                  <a:tcPr marL="0" marR="0" marT="0" marB="0" anchor="ctr"/>
                </a:tc>
                <a:extLst>
                  <a:ext uri="{0D108BD9-81ED-4DB2-BD59-A6C34878D82A}">
                    <a16:rowId xmlns:a16="http://schemas.microsoft.com/office/drawing/2014/main" val="3913940839"/>
                  </a:ext>
                </a:extLst>
              </a:tr>
              <a:tr h="794912">
                <a:tc>
                  <a:txBody>
                    <a:bodyPr/>
                    <a:lstStyle/>
                    <a:p>
                      <a:pPr marL="227965" algn="l" defTabSz="914400" rtl="0" eaLnBrk="1" latinLnBrk="0" hangingPunct="1">
                        <a:lnSpc>
                          <a:spcPct val="100000"/>
                        </a:lnSpc>
                        <a:spcBef>
                          <a:spcPts val="340"/>
                        </a:spcBef>
                      </a:pPr>
                      <a:r>
                        <a:rPr lang="en-US" sz="1200" kern="1200" spc="-5" dirty="0"/>
                        <a:t>Clients -3</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-20%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£4200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£3500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£2450</a:t>
                      </a:r>
                      <a:endParaRPr lang="en-US" sz="1200" kern="1200" spc="-5" dirty="0">
                        <a:solidFill>
                          <a:schemeClr val="tx2">
                            <a:alpha val="70000"/>
                          </a:schemeClr>
                        </a:solidFill>
                        <a:latin typeface="+mn-lt"/>
                        <a:ea typeface="+mn-ea"/>
                        <a:cs typeface="Arial"/>
                      </a:endParaRPr>
                    </a:p>
                  </a:txBody>
                  <a:tcPr marL="0" anchor="ctr"/>
                </a:tc>
                <a:extLst>
                  <a:ext uri="{0D108BD9-81ED-4DB2-BD59-A6C34878D82A}">
                    <a16:rowId xmlns:a16="http://schemas.microsoft.com/office/drawing/2014/main" val="2382684356"/>
                  </a:ext>
                </a:extLst>
              </a:tr>
              <a:tr h="794912">
                <a:tc>
                  <a:txBody>
                    <a:bodyPr/>
                    <a:lstStyle/>
                    <a:p>
                      <a:pPr marL="227965" marR="0" lvl="0" indent="0" algn="l" defTabSz="914400" rtl="0" eaLnBrk="1" fontAlgn="auto" latinLnBrk="0" hangingPunct="1">
                        <a:lnSpc>
                          <a:spcPct val="100000"/>
                        </a:lnSpc>
                        <a:spcBef>
                          <a:spcPts val="340"/>
                        </a:spcBef>
                        <a:spcAft>
                          <a:spcPts val="0"/>
                        </a:spcAft>
                        <a:buClrTx/>
                        <a:buSzTx/>
                        <a:buFontTx/>
                        <a:buNone/>
                        <a:tabLst/>
                        <a:defRPr/>
                      </a:pPr>
                      <a:r>
                        <a:rPr lang="en-US" sz="1200" kern="1200" spc="-5" dirty="0"/>
                        <a:t>Clients +5</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33%</a:t>
                      </a:r>
                      <a:endParaRPr lang="en-US" sz="1200" kern="1200" spc="-5" dirty="0">
                        <a:solidFill>
                          <a:schemeClr val="tx2">
                            <a:alpha val="70000"/>
                          </a:schemeClr>
                        </a:solidFill>
                        <a:latin typeface="+mn-lt"/>
                        <a:ea typeface="+mn-ea"/>
                        <a:cs typeface="Arial"/>
                      </a:endParaRPr>
                    </a:p>
                  </a:txBody>
                  <a:tcPr marL="0" anchor="ctr"/>
                </a:tc>
                <a:tc>
                  <a:txBody>
                    <a:bodyPr/>
                    <a:lstStyle/>
                    <a:p>
                      <a:pPr marL="227965" marR="0" lvl="0" indent="0" algn="l" defTabSz="914400" rtl="0" eaLnBrk="1" fontAlgn="auto" latinLnBrk="0" hangingPunct="1">
                        <a:lnSpc>
                          <a:spcPct val="100000"/>
                        </a:lnSpc>
                        <a:spcBef>
                          <a:spcPts val="340"/>
                        </a:spcBef>
                        <a:spcAft>
                          <a:spcPts val="0"/>
                        </a:spcAft>
                        <a:buClrTx/>
                        <a:buSzTx/>
                        <a:buFontTx/>
                        <a:buNone/>
                        <a:tabLst/>
                        <a:defRPr/>
                      </a:pPr>
                      <a:r>
                        <a:rPr lang="en-US" sz="1200" kern="1200" spc="-5" dirty="0"/>
                        <a:t>£7000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£8750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£10500</a:t>
                      </a:r>
                      <a:endParaRPr lang="en-US" sz="1200" kern="1200" spc="-5" dirty="0">
                        <a:solidFill>
                          <a:schemeClr val="tx2">
                            <a:alpha val="70000"/>
                          </a:schemeClr>
                        </a:solidFill>
                        <a:latin typeface="+mn-lt"/>
                        <a:ea typeface="+mn-ea"/>
                        <a:cs typeface="Arial"/>
                      </a:endParaRPr>
                    </a:p>
                  </a:txBody>
                  <a:tcPr marL="0" anchor="ctr"/>
                </a:tc>
                <a:extLst>
                  <a:ext uri="{0D108BD9-81ED-4DB2-BD59-A6C34878D82A}">
                    <a16:rowId xmlns:a16="http://schemas.microsoft.com/office/drawing/2014/main" val="549552476"/>
                  </a:ext>
                </a:extLst>
              </a:tr>
              <a:tr h="794912">
                <a:tc>
                  <a:txBody>
                    <a:bodyPr/>
                    <a:lstStyle/>
                    <a:p>
                      <a:pPr marL="227965" marR="0" lvl="0" indent="0" algn="l" defTabSz="914400" rtl="0" eaLnBrk="1" fontAlgn="auto" latinLnBrk="0" hangingPunct="1">
                        <a:lnSpc>
                          <a:spcPct val="100000"/>
                        </a:lnSpc>
                        <a:spcBef>
                          <a:spcPts val="340"/>
                        </a:spcBef>
                        <a:spcAft>
                          <a:spcPts val="0"/>
                        </a:spcAft>
                        <a:buClrTx/>
                        <a:buSzTx/>
                        <a:buFontTx/>
                        <a:buNone/>
                        <a:tabLst/>
                        <a:defRPr/>
                      </a:pPr>
                      <a:r>
                        <a:rPr lang="en-US" sz="1200" kern="1200" spc="-5" dirty="0"/>
                        <a:t>Clients +10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67%</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£8750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£24500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£31500</a:t>
                      </a:r>
                      <a:endParaRPr lang="en-US" sz="1200" kern="1200" spc="-5" dirty="0">
                        <a:solidFill>
                          <a:schemeClr val="tx2">
                            <a:alpha val="70000"/>
                          </a:schemeClr>
                        </a:solidFill>
                        <a:latin typeface="+mn-lt"/>
                        <a:ea typeface="+mn-ea"/>
                        <a:cs typeface="Arial"/>
                      </a:endParaRPr>
                    </a:p>
                  </a:txBody>
                  <a:tcPr marL="0" anchor="ctr"/>
                </a:tc>
                <a:extLst>
                  <a:ext uri="{0D108BD9-81ED-4DB2-BD59-A6C34878D82A}">
                    <a16:rowId xmlns:a16="http://schemas.microsoft.com/office/drawing/2014/main" val="612765872"/>
                  </a:ext>
                </a:extLst>
              </a:tr>
              <a:tr h="908470">
                <a:tc>
                  <a:txBody>
                    <a:bodyPr/>
                    <a:lstStyle/>
                    <a:p>
                      <a:pPr marL="227965" marR="0" lvl="0" indent="0" algn="l" defTabSz="914400" rtl="0" eaLnBrk="1" fontAlgn="auto" latinLnBrk="0" hangingPunct="1">
                        <a:lnSpc>
                          <a:spcPct val="100000"/>
                        </a:lnSpc>
                        <a:spcBef>
                          <a:spcPts val="340"/>
                        </a:spcBef>
                        <a:spcAft>
                          <a:spcPts val="0"/>
                        </a:spcAft>
                        <a:buClrTx/>
                        <a:buSzTx/>
                        <a:buFontTx/>
                        <a:buNone/>
                        <a:tabLst/>
                        <a:defRPr/>
                      </a:pPr>
                      <a:r>
                        <a:rPr lang="en-US" sz="1200" kern="1200" spc="-5" dirty="0"/>
                        <a:t>Clients +15</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100%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£21000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£31500</a:t>
                      </a:r>
                      <a:endParaRPr lang="en-US" sz="1200" kern="1200" spc="-5" dirty="0">
                        <a:solidFill>
                          <a:schemeClr val="tx2">
                            <a:alpha val="70000"/>
                          </a:schemeClr>
                        </a:solidFill>
                        <a:latin typeface="+mn-lt"/>
                        <a:ea typeface="+mn-ea"/>
                        <a:cs typeface="Arial"/>
                      </a:endParaRPr>
                    </a:p>
                  </a:txBody>
                  <a:tcPr marL="0" anchor="ctr"/>
                </a:tc>
                <a:tc>
                  <a:txBody>
                    <a:bodyPr/>
                    <a:lstStyle/>
                    <a:p>
                      <a:pPr marL="227965" algn="l" defTabSz="914400" rtl="0" eaLnBrk="1" latinLnBrk="0" hangingPunct="1">
                        <a:lnSpc>
                          <a:spcPct val="100000"/>
                        </a:lnSpc>
                        <a:spcBef>
                          <a:spcPts val="340"/>
                        </a:spcBef>
                      </a:pPr>
                      <a:r>
                        <a:rPr lang="en-US" sz="1200" kern="1200" spc="-5" dirty="0"/>
                        <a:t>£63000</a:t>
                      </a:r>
                      <a:endParaRPr lang="en-US" sz="1200" kern="1200" spc="-5" dirty="0">
                        <a:solidFill>
                          <a:schemeClr val="tx2">
                            <a:alpha val="70000"/>
                          </a:schemeClr>
                        </a:solidFill>
                        <a:latin typeface="+mn-lt"/>
                        <a:ea typeface="+mn-ea"/>
                        <a:cs typeface="Arial"/>
                      </a:endParaRPr>
                    </a:p>
                  </a:txBody>
                  <a:tcPr marL="0" anchor="ctr"/>
                </a:tc>
                <a:extLst>
                  <a:ext uri="{0D108BD9-81ED-4DB2-BD59-A6C34878D82A}">
                    <a16:rowId xmlns:a16="http://schemas.microsoft.com/office/drawing/2014/main" val="3655265811"/>
                  </a:ext>
                </a:extLst>
              </a:tr>
              <a:tr h="794912">
                <a:tc>
                  <a:txBody>
                    <a:bodyPr/>
                    <a:lstStyle/>
                    <a:p>
                      <a:pPr marL="227965" marR="0" lvl="0" indent="0" algn="l" defTabSz="914400" rtl="0" eaLnBrk="1" fontAlgn="auto" latinLnBrk="0" hangingPunct="1">
                        <a:lnSpc>
                          <a:spcPct val="100000"/>
                        </a:lnSpc>
                        <a:spcBef>
                          <a:spcPts val="340"/>
                        </a:spcBef>
                        <a:spcAft>
                          <a:spcPts val="0"/>
                        </a:spcAft>
                        <a:buClrTx/>
                        <a:buSzTx/>
                        <a:buFontTx/>
                        <a:buNone/>
                        <a:tabLst/>
                        <a:defRPr/>
                      </a:pPr>
                      <a:r>
                        <a:rPr lang="en-US" sz="1200" kern="1200" spc="-5" dirty="0"/>
                        <a:t>Clients +20</a:t>
                      </a:r>
                      <a:endParaRPr lang="en-US" sz="1200" kern="1200" spc="-5" dirty="0">
                        <a:solidFill>
                          <a:schemeClr val="tx2">
                            <a:alpha val="70000"/>
                          </a:schemeClr>
                        </a:solidFill>
                        <a:latin typeface="+mn-lt"/>
                        <a:ea typeface="+mn-ea"/>
                        <a:cs typeface="Arial"/>
                      </a:endParaRPr>
                    </a:p>
                  </a:txBody>
                  <a:tcPr marL="0" anchor="ctr"/>
                </a:tc>
                <a:tc>
                  <a:txBody>
                    <a:bodyPr/>
                    <a:lstStyle/>
                    <a:p>
                      <a:pPr marL="227965" marR="0" lvl="0" indent="0" algn="l" defTabSz="914400" rtl="0" eaLnBrk="1" fontAlgn="auto" latinLnBrk="0" hangingPunct="1">
                        <a:lnSpc>
                          <a:spcPct val="100000"/>
                        </a:lnSpc>
                        <a:spcBef>
                          <a:spcPts val="340"/>
                        </a:spcBef>
                        <a:spcAft>
                          <a:spcPts val="0"/>
                        </a:spcAft>
                        <a:buClrTx/>
                        <a:buSzTx/>
                        <a:buFontTx/>
                        <a:buNone/>
                        <a:tabLst/>
                        <a:defRPr/>
                      </a:pPr>
                      <a:r>
                        <a:rPr lang="en-US" sz="1200" kern="1200" spc="-5" dirty="0"/>
                        <a:t>133%</a:t>
                      </a:r>
                      <a:endParaRPr lang="en-US" sz="1200" kern="1200" spc="-5" dirty="0">
                        <a:solidFill>
                          <a:schemeClr val="tx2">
                            <a:alpha val="70000"/>
                          </a:schemeClr>
                        </a:solidFill>
                        <a:latin typeface="+mn-lt"/>
                        <a:ea typeface="+mn-ea"/>
                        <a:cs typeface="Arial"/>
                      </a:endParaRPr>
                    </a:p>
                  </a:txBody>
                  <a:tcPr marL="0" anchor="ctr"/>
                </a:tc>
                <a:tc>
                  <a:txBody>
                    <a:bodyPr/>
                    <a:lstStyle/>
                    <a:p>
                      <a:pPr marL="227965" marR="0" lvl="0" indent="0" algn="l" defTabSz="914400" rtl="0" eaLnBrk="1" fontAlgn="auto" latinLnBrk="0" hangingPunct="1">
                        <a:lnSpc>
                          <a:spcPct val="100000"/>
                        </a:lnSpc>
                        <a:spcBef>
                          <a:spcPts val="340"/>
                        </a:spcBef>
                        <a:spcAft>
                          <a:spcPts val="0"/>
                        </a:spcAft>
                        <a:buClrTx/>
                        <a:buSzTx/>
                        <a:buFontTx/>
                        <a:buNone/>
                        <a:tabLst/>
                        <a:defRPr/>
                      </a:pPr>
                      <a:r>
                        <a:rPr lang="en-US" sz="1200" kern="1200" spc="-5" dirty="0"/>
                        <a:t>£24500</a:t>
                      </a:r>
                      <a:endParaRPr lang="en-US" sz="1200" kern="1200" spc="-5" dirty="0">
                        <a:solidFill>
                          <a:schemeClr val="tx2">
                            <a:alpha val="70000"/>
                          </a:schemeClr>
                        </a:solidFill>
                        <a:latin typeface="+mn-lt"/>
                        <a:ea typeface="+mn-ea"/>
                        <a:cs typeface="Arial"/>
                      </a:endParaRPr>
                    </a:p>
                  </a:txBody>
                  <a:tcPr marL="0" anchor="ctr"/>
                </a:tc>
                <a:tc>
                  <a:txBody>
                    <a:bodyPr/>
                    <a:lstStyle/>
                    <a:p>
                      <a:pPr marL="227965" marR="0" lvl="0" indent="0" algn="l" defTabSz="914400" rtl="0" eaLnBrk="1" fontAlgn="auto" latinLnBrk="0" hangingPunct="1">
                        <a:lnSpc>
                          <a:spcPct val="100000"/>
                        </a:lnSpc>
                        <a:spcBef>
                          <a:spcPts val="340"/>
                        </a:spcBef>
                        <a:spcAft>
                          <a:spcPts val="0"/>
                        </a:spcAft>
                        <a:buClrTx/>
                        <a:buSzTx/>
                        <a:buFontTx/>
                        <a:buNone/>
                        <a:tabLst/>
                        <a:defRPr/>
                      </a:pPr>
                      <a:r>
                        <a:rPr lang="en-US" sz="1200" kern="1200" spc="-5" dirty="0"/>
                        <a:t>£57750</a:t>
                      </a:r>
                      <a:endParaRPr lang="en-US" sz="1200" kern="1200" spc="-5" dirty="0">
                        <a:solidFill>
                          <a:schemeClr val="tx2">
                            <a:alpha val="70000"/>
                          </a:schemeClr>
                        </a:solidFill>
                        <a:latin typeface="+mn-lt"/>
                        <a:ea typeface="+mn-ea"/>
                        <a:cs typeface="Arial"/>
                      </a:endParaRPr>
                    </a:p>
                  </a:txBody>
                  <a:tcPr marL="0" anchor="ctr"/>
                </a:tc>
                <a:tc>
                  <a:txBody>
                    <a:bodyPr/>
                    <a:lstStyle/>
                    <a:p>
                      <a:pPr marL="227965" marR="0" lvl="0" indent="0" algn="l" defTabSz="914400" rtl="0" eaLnBrk="1" fontAlgn="auto" latinLnBrk="0" hangingPunct="1">
                        <a:lnSpc>
                          <a:spcPct val="100000"/>
                        </a:lnSpc>
                        <a:spcBef>
                          <a:spcPts val="340"/>
                        </a:spcBef>
                        <a:spcAft>
                          <a:spcPts val="0"/>
                        </a:spcAft>
                        <a:buClrTx/>
                        <a:buSzTx/>
                        <a:buFontTx/>
                        <a:buNone/>
                        <a:tabLst/>
                        <a:defRPr/>
                      </a:pPr>
                      <a:r>
                        <a:rPr lang="en-US" sz="1200" kern="1200" spc="-5" dirty="0"/>
                        <a:t>£78750</a:t>
                      </a:r>
                      <a:endParaRPr lang="en-US" sz="1200" kern="1200" spc="-5" dirty="0">
                        <a:solidFill>
                          <a:schemeClr val="tx2">
                            <a:alpha val="70000"/>
                          </a:schemeClr>
                        </a:solidFill>
                        <a:latin typeface="+mn-lt"/>
                        <a:ea typeface="+mn-ea"/>
                        <a:cs typeface="Arial"/>
                      </a:endParaRPr>
                    </a:p>
                  </a:txBody>
                  <a:tcPr marL="0" anchor="ctr"/>
                </a:tc>
                <a:extLst>
                  <a:ext uri="{0D108BD9-81ED-4DB2-BD59-A6C34878D82A}">
                    <a16:rowId xmlns:a16="http://schemas.microsoft.com/office/drawing/2014/main" val="3216156338"/>
                  </a:ext>
                </a:extLst>
              </a:tr>
            </a:tbl>
          </a:graphicData>
        </a:graphic>
      </p:graphicFrame>
      <p:sp>
        <p:nvSpPr>
          <p:cNvPr id="29" name="object 27" descr="Beige rectangle">
            <a:extLst>
              <a:ext uri="{FF2B5EF4-FFF2-40B4-BE49-F238E27FC236}">
                <a16:creationId xmlns:a16="http://schemas.microsoft.com/office/drawing/2014/main" id="{CE178D24-EC15-4677-8CE4-B6FAE887C7CE}"/>
              </a:ext>
            </a:extLst>
          </p:cNvPr>
          <p:cNvSpPr/>
          <p:nvPr/>
        </p:nvSpPr>
        <p:spPr>
          <a:xfrm>
            <a:off x="976913" y="1329710"/>
            <a:ext cx="2808000" cy="0"/>
          </a:xfrm>
          <a:custGeom>
            <a:avLst/>
            <a:gdLst/>
            <a:ahLst/>
            <a:cxnLst/>
            <a:rect l="l" t="t" r="r" b="b"/>
            <a:pathLst>
              <a:path w="2501265">
                <a:moveTo>
                  <a:pt x="0" y="0"/>
                </a:moveTo>
                <a:lnTo>
                  <a:pt x="2500883" y="0"/>
                </a:lnTo>
              </a:path>
            </a:pathLst>
          </a:custGeom>
          <a:ln w="54863">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514470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lide Number Placeholder 1" hidden="1">
            <a:extLst>
              <a:ext uri="{FF2B5EF4-FFF2-40B4-BE49-F238E27FC236}">
                <a16:creationId xmlns:a16="http://schemas.microsoft.com/office/drawing/2014/main" id="{B1931329-856A-467C-A140-B0AA5B9572D5}"/>
              </a:ext>
            </a:extLst>
          </p:cNvPr>
          <p:cNvSpPr>
            <a:spLocks noGrp="1"/>
          </p:cNvSpPr>
          <p:nvPr>
            <p:ph type="sldNum" sz="quarter" idx="12"/>
          </p:nvPr>
        </p:nvSpPr>
        <p:spPr/>
        <p:txBody>
          <a:bodyPr/>
          <a:lstStyle/>
          <a:p>
            <a:pPr>
              <a:spcAft>
                <a:spcPts val="600"/>
              </a:spcAft>
            </a:pPr>
            <a:fld id="{82EE24B5-652C-4DB5-B7C3-B5BBEC1280B1}" type="slidenum">
              <a:rPr lang="en-US" smtClean="0"/>
              <a:pPr>
                <a:spcAft>
                  <a:spcPts val="600"/>
                </a:spcAft>
              </a:pPr>
              <a:t>6</a:t>
            </a:fld>
            <a:endParaRPr lang="en-US"/>
          </a:p>
        </p:txBody>
      </p:sp>
      <p:pic>
        <p:nvPicPr>
          <p:cNvPr id="9" name="Picture 8">
            <a:extLst>
              <a:ext uri="{FF2B5EF4-FFF2-40B4-BE49-F238E27FC236}">
                <a16:creationId xmlns:a16="http://schemas.microsoft.com/office/drawing/2014/main" id="{7FABE7D2-0D06-4AAE-A83C-11DB749BC509}"/>
              </a:ext>
            </a:extLst>
          </p:cNvPr>
          <p:cNvPicPr>
            <a:picLocks noChangeAspect="1"/>
          </p:cNvPicPr>
          <p:nvPr/>
        </p:nvPicPr>
        <p:blipFill>
          <a:blip r:embed="rId2"/>
          <a:stretch>
            <a:fillRect/>
          </a:stretch>
        </p:blipFill>
        <p:spPr>
          <a:xfrm>
            <a:off x="0" y="688610"/>
            <a:ext cx="11383617" cy="5889333"/>
          </a:xfrm>
          <a:prstGeom prst="rect">
            <a:avLst/>
          </a:prstGeom>
        </p:spPr>
      </p:pic>
    </p:spTree>
    <p:extLst>
      <p:ext uri="{BB962C8B-B14F-4D97-AF65-F5344CB8AC3E}">
        <p14:creationId xmlns:p14="http://schemas.microsoft.com/office/powerpoint/2010/main" val="3609973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54379-12DC-488A-96E2-264D244A381B}"/>
              </a:ext>
            </a:extLst>
          </p:cNvPr>
          <p:cNvSpPr>
            <a:spLocks noGrp="1"/>
          </p:cNvSpPr>
          <p:nvPr>
            <p:ph type="title"/>
          </p:nvPr>
        </p:nvSpPr>
        <p:spPr>
          <a:xfrm>
            <a:off x="794587" y="438224"/>
            <a:ext cx="3932237" cy="1302111"/>
          </a:xfrm>
        </p:spPr>
        <p:txBody>
          <a:bodyPr/>
          <a:lstStyle/>
          <a:p>
            <a:r>
              <a:rPr lang="en-US" dirty="0"/>
              <a:t>MAJOR</a:t>
            </a:r>
            <a:br>
              <a:rPr lang="en-US" dirty="0"/>
            </a:br>
            <a:r>
              <a:rPr lang="en-US" dirty="0"/>
              <a:t>COMPETITORS</a:t>
            </a:r>
          </a:p>
        </p:txBody>
      </p:sp>
      <p:sp>
        <p:nvSpPr>
          <p:cNvPr id="3" name="Text Placeholder 2">
            <a:extLst>
              <a:ext uri="{FF2B5EF4-FFF2-40B4-BE49-F238E27FC236}">
                <a16:creationId xmlns:a16="http://schemas.microsoft.com/office/drawing/2014/main" id="{18397F9A-0355-4091-BDD7-5C578348C1FB}"/>
              </a:ext>
            </a:extLst>
          </p:cNvPr>
          <p:cNvSpPr>
            <a:spLocks noGrp="1"/>
          </p:cNvSpPr>
          <p:nvPr>
            <p:ph type="body" sz="half" idx="2"/>
          </p:nvPr>
        </p:nvSpPr>
        <p:spPr>
          <a:xfrm>
            <a:off x="7035963" y="1769168"/>
            <a:ext cx="4515650" cy="1431234"/>
          </a:xfrm>
        </p:spPr>
        <p:txBody>
          <a:bodyPr>
            <a:normAutofit/>
          </a:bodyPr>
          <a:lstStyle/>
          <a:p>
            <a:pPr>
              <a:lnSpc>
                <a:spcPct val="110000"/>
              </a:lnSpc>
              <a:spcBef>
                <a:spcPts val="400"/>
              </a:spcBef>
            </a:pPr>
            <a:r>
              <a:rPr lang="en-US" sz="2200" b="1" dirty="0">
                <a:solidFill>
                  <a:schemeClr val="bg1"/>
                </a:solidFill>
                <a:latin typeface="+mj-lt"/>
              </a:rPr>
              <a:t>Friends of the Young Disabled</a:t>
            </a:r>
          </a:p>
          <a:p>
            <a:pPr>
              <a:spcBef>
                <a:spcPts val="400"/>
              </a:spcBef>
            </a:pPr>
            <a:r>
              <a:rPr lang="en-US" sz="1500" i="1" spc="-15" dirty="0">
                <a:solidFill>
                  <a:schemeClr val="bg2">
                    <a:lumMod val="20000"/>
                    <a:lumOff val="80000"/>
                  </a:schemeClr>
                </a:solidFill>
                <a:latin typeface="+mj-lt"/>
                <a:cs typeface="Arial"/>
              </a:rPr>
              <a:t>. </a:t>
            </a:r>
          </a:p>
        </p:txBody>
      </p:sp>
      <p:sp>
        <p:nvSpPr>
          <p:cNvPr id="4" name="Slide Number Placeholder 3">
            <a:extLst>
              <a:ext uri="{FF2B5EF4-FFF2-40B4-BE49-F238E27FC236}">
                <a16:creationId xmlns:a16="http://schemas.microsoft.com/office/drawing/2014/main" id="{1330DBC9-EEFC-416D-BFAD-DB6D1A9E8CB2}"/>
              </a:ext>
            </a:extLst>
          </p:cNvPr>
          <p:cNvSpPr>
            <a:spLocks noGrp="1"/>
          </p:cNvSpPr>
          <p:nvPr>
            <p:ph type="sldNum" sz="quarter" idx="12"/>
          </p:nvPr>
        </p:nvSpPr>
        <p:spPr/>
        <p:txBody>
          <a:bodyPr/>
          <a:lstStyle/>
          <a:p>
            <a:fld id="{82EE24B5-652C-4DB5-B7C3-B5BBEC1280B1}" type="slidenum">
              <a:rPr lang="en-US" smtClean="0">
                <a:latin typeface="+mj-lt"/>
              </a:rPr>
              <a:t>7</a:t>
            </a:fld>
            <a:endParaRPr lang="en-US" dirty="0">
              <a:latin typeface="+mj-lt"/>
            </a:endParaRPr>
          </a:p>
        </p:txBody>
      </p:sp>
      <p:pic>
        <p:nvPicPr>
          <p:cNvPr id="16" name="Picture Placeholder 15" descr="Group of people">
            <a:extLst>
              <a:ext uri="{FF2B5EF4-FFF2-40B4-BE49-F238E27FC236}">
                <a16:creationId xmlns:a16="http://schemas.microsoft.com/office/drawing/2014/main" id="{48FA199D-A4E2-45BF-978A-675A900780A0}"/>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0" y="2781319"/>
            <a:ext cx="6024562" cy="2736709"/>
          </a:xfrm>
        </p:spPr>
      </p:pic>
      <p:sp>
        <p:nvSpPr>
          <p:cNvPr id="8" name="Text Placeholder 7">
            <a:extLst>
              <a:ext uri="{FF2B5EF4-FFF2-40B4-BE49-F238E27FC236}">
                <a16:creationId xmlns:a16="http://schemas.microsoft.com/office/drawing/2014/main" id="{0D9263D0-7B10-45A1-AD9E-D040B170EFE2}"/>
              </a:ext>
            </a:extLst>
          </p:cNvPr>
          <p:cNvSpPr>
            <a:spLocks noGrp="1"/>
          </p:cNvSpPr>
          <p:nvPr>
            <p:ph type="body" sz="half" idx="23"/>
          </p:nvPr>
        </p:nvSpPr>
        <p:spPr>
          <a:xfrm>
            <a:off x="7046601" y="2252369"/>
            <a:ext cx="4515650" cy="1431234"/>
          </a:xfrm>
        </p:spPr>
        <p:txBody>
          <a:bodyPr>
            <a:normAutofit/>
          </a:bodyPr>
          <a:lstStyle/>
          <a:p>
            <a:pPr>
              <a:lnSpc>
                <a:spcPct val="130000"/>
              </a:lnSpc>
              <a:spcBef>
                <a:spcPts val="400"/>
              </a:spcBef>
            </a:pPr>
            <a:r>
              <a:rPr lang="en-US" sz="2200" b="1" dirty="0">
                <a:solidFill>
                  <a:schemeClr val="bg1"/>
                </a:solidFill>
                <a:latin typeface="+mj-lt"/>
              </a:rPr>
              <a:t>Rose Cross House </a:t>
            </a:r>
            <a:r>
              <a:rPr lang="en-US" sz="3500" b="1" dirty="0">
                <a:solidFill>
                  <a:schemeClr val="bg1"/>
                </a:solidFill>
                <a:latin typeface="+mj-lt"/>
              </a:rPr>
              <a:t>		</a:t>
            </a:r>
          </a:p>
        </p:txBody>
      </p:sp>
      <p:sp>
        <p:nvSpPr>
          <p:cNvPr id="10" name="Text Placeholder 9">
            <a:extLst>
              <a:ext uri="{FF2B5EF4-FFF2-40B4-BE49-F238E27FC236}">
                <a16:creationId xmlns:a16="http://schemas.microsoft.com/office/drawing/2014/main" id="{9884D43A-F693-45B5-941E-26162517B9A6}"/>
              </a:ext>
            </a:extLst>
          </p:cNvPr>
          <p:cNvSpPr>
            <a:spLocks noGrp="1"/>
          </p:cNvSpPr>
          <p:nvPr>
            <p:ph type="body" sz="half" idx="25"/>
          </p:nvPr>
        </p:nvSpPr>
        <p:spPr>
          <a:xfrm>
            <a:off x="7057239" y="3105457"/>
            <a:ext cx="4505012" cy="1912373"/>
          </a:xfrm>
        </p:spPr>
        <p:txBody>
          <a:bodyPr>
            <a:normAutofit/>
          </a:bodyPr>
          <a:lstStyle/>
          <a:p>
            <a:pPr>
              <a:lnSpc>
                <a:spcPct val="110000"/>
              </a:lnSpc>
              <a:spcBef>
                <a:spcPts val="400"/>
              </a:spcBef>
            </a:pPr>
            <a:r>
              <a:rPr lang="en-US" sz="2200" b="1" dirty="0">
                <a:solidFill>
                  <a:schemeClr val="bg1"/>
                </a:solidFill>
                <a:latin typeface="+mj-lt"/>
              </a:rPr>
              <a:t>Squirrel Club</a:t>
            </a:r>
          </a:p>
          <a:p>
            <a:pPr>
              <a:spcBef>
                <a:spcPts val="400"/>
              </a:spcBef>
            </a:pPr>
            <a:endParaRPr lang="en-US" sz="1500" i="1" spc="-15" dirty="0">
              <a:solidFill>
                <a:schemeClr val="bg2">
                  <a:lumMod val="20000"/>
                  <a:lumOff val="80000"/>
                </a:schemeClr>
              </a:solidFill>
              <a:latin typeface="+mj-lt"/>
              <a:cs typeface="Arial"/>
            </a:endParaRPr>
          </a:p>
        </p:txBody>
      </p:sp>
      <p:pic>
        <p:nvPicPr>
          <p:cNvPr id="11" name="Picture Placeholder 14" descr="Check icon">
            <a:extLst>
              <a:ext uri="{FF2B5EF4-FFF2-40B4-BE49-F238E27FC236}">
                <a16:creationId xmlns:a16="http://schemas.microsoft.com/office/drawing/2014/main" id="{380A2BFD-1794-4338-8BAC-66A30B88D033}"/>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a:stretch>
            <a:fillRect/>
          </a:stretch>
        </p:blipFill>
        <p:spPr>
          <a:xfrm>
            <a:off x="6481239" y="1713834"/>
            <a:ext cx="576000" cy="576000"/>
          </a:xfrm>
        </p:spPr>
      </p:pic>
      <p:pic>
        <p:nvPicPr>
          <p:cNvPr id="12" name="Picture Placeholder 16" descr="Check icon">
            <a:extLst>
              <a:ext uri="{FF2B5EF4-FFF2-40B4-BE49-F238E27FC236}">
                <a16:creationId xmlns:a16="http://schemas.microsoft.com/office/drawing/2014/main" id="{AC1F4E71-E6F8-490B-A9E9-61DC2025EBEE}"/>
              </a:ext>
            </a:extLst>
          </p:cNvPr>
          <p:cNvPicPr>
            <a:picLocks noGrp="1" noChangeAspect="1"/>
          </p:cNvPicPr>
          <p:nvPr>
            <p:ph type="pic" sz="quarter" idx="22"/>
          </p:nvPr>
        </p:nvPicPr>
        <p:blipFill>
          <a:blip r:embed="rId4">
            <a:extLst>
              <a:ext uri="{28A0092B-C50C-407E-A947-70E740481C1C}">
                <a14:useLocalDpi xmlns:a14="http://schemas.microsoft.com/office/drawing/2010/main" val="0"/>
              </a:ext>
            </a:extLst>
          </a:blip>
          <a:srcRect/>
          <a:stretch>
            <a:fillRect/>
          </a:stretch>
        </p:blipFill>
        <p:spPr>
          <a:xfrm>
            <a:off x="6481239" y="2476997"/>
            <a:ext cx="576000" cy="576001"/>
          </a:xfrm>
        </p:spPr>
      </p:pic>
      <p:pic>
        <p:nvPicPr>
          <p:cNvPr id="13" name="Picture Placeholder 18" descr="Check icon">
            <a:extLst>
              <a:ext uri="{FF2B5EF4-FFF2-40B4-BE49-F238E27FC236}">
                <a16:creationId xmlns:a16="http://schemas.microsoft.com/office/drawing/2014/main" id="{138322BF-F85B-4C19-9968-C0582151091B}"/>
              </a:ext>
            </a:extLst>
          </p:cNvPr>
          <p:cNvPicPr>
            <a:picLocks noGrp="1" noChangeAspect="1"/>
          </p:cNvPicPr>
          <p:nvPr>
            <p:ph type="pic" sz="quarter" idx="24"/>
          </p:nvPr>
        </p:nvPicPr>
        <p:blipFill>
          <a:blip r:embed="rId4">
            <a:extLst>
              <a:ext uri="{28A0092B-C50C-407E-A947-70E740481C1C}">
                <a14:useLocalDpi xmlns:a14="http://schemas.microsoft.com/office/drawing/2010/main" val="0"/>
              </a:ext>
            </a:extLst>
          </a:blip>
          <a:srcRect/>
          <a:stretch>
            <a:fillRect/>
          </a:stretch>
        </p:blipFill>
        <p:spPr>
          <a:xfrm>
            <a:off x="6481239" y="3093864"/>
            <a:ext cx="576000" cy="576001"/>
          </a:xfrm>
        </p:spPr>
      </p:pic>
      <p:sp>
        <p:nvSpPr>
          <p:cNvPr id="14" name="object 13" descr="Beige rectangle">
            <a:extLst>
              <a:ext uri="{FF2B5EF4-FFF2-40B4-BE49-F238E27FC236}">
                <a16:creationId xmlns:a16="http://schemas.microsoft.com/office/drawing/2014/main" id="{FEBB8673-0A72-4C5C-8239-7EF600504010}"/>
              </a:ext>
            </a:extLst>
          </p:cNvPr>
          <p:cNvSpPr/>
          <p:nvPr/>
        </p:nvSpPr>
        <p:spPr>
          <a:xfrm>
            <a:off x="915657" y="1732553"/>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latin typeface="+mj-lt"/>
            </a:endParaRPr>
          </a:p>
        </p:txBody>
      </p:sp>
    </p:spTree>
    <p:extLst>
      <p:ext uri="{BB962C8B-B14F-4D97-AF65-F5344CB8AC3E}">
        <p14:creationId xmlns:p14="http://schemas.microsoft.com/office/powerpoint/2010/main" val="2096756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descr="Girl with documents">
            <a:extLst>
              <a:ext uri="{FF2B5EF4-FFF2-40B4-BE49-F238E27FC236}">
                <a16:creationId xmlns:a16="http://schemas.microsoft.com/office/drawing/2014/main" id="{BD5BAEF8-04EE-4148-AB9D-25427A9268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1" y="675"/>
            <a:ext cx="12189600" cy="6856650"/>
          </a:xfrm>
          <a:prstGeom prst="rect">
            <a:avLst/>
          </a:prstGeom>
        </p:spPr>
      </p:pic>
      <p:sp>
        <p:nvSpPr>
          <p:cNvPr id="5" name="Content Placeholder 4">
            <a:extLst>
              <a:ext uri="{FF2B5EF4-FFF2-40B4-BE49-F238E27FC236}">
                <a16:creationId xmlns:a16="http://schemas.microsoft.com/office/drawing/2014/main" id="{D5537408-2125-4CE5-92A7-F7E0FCBA31D0}"/>
              </a:ext>
            </a:extLst>
          </p:cNvPr>
          <p:cNvSpPr txBox="1">
            <a:spLocks/>
          </p:cNvSpPr>
          <p:nvPr/>
        </p:nvSpPr>
        <p:spPr>
          <a:xfrm>
            <a:off x="0" y="1358900"/>
            <a:ext cx="6348413" cy="4140200"/>
          </a:xfrm>
          <a:prstGeom prst="rect">
            <a:avLst/>
          </a:prstGeom>
          <a:solidFill>
            <a:schemeClr val="accent2"/>
          </a:solidFill>
        </p:spPr>
        <p:txBody>
          <a:bodyPr lIns="1548000" tIns="2160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buFont typeface="Arial" panose="020B0604020202020204" pitchFamily="34" charset="0"/>
              <a:buNone/>
            </a:pPr>
            <a:r>
              <a:rPr lang="en-US" sz="2500" b="1" dirty="0">
                <a:solidFill>
                  <a:schemeClr val="tx1">
                    <a:alpha val="50000"/>
                  </a:schemeClr>
                </a:solidFill>
              </a:rPr>
              <a:t>Sarah Hillam</a:t>
            </a:r>
            <a:r>
              <a:rPr lang="en-US" sz="2500" b="1" dirty="0">
                <a:solidFill>
                  <a:schemeClr val="bg2">
                    <a:alpha val="50000"/>
                  </a:schemeClr>
                </a:solidFill>
              </a:rPr>
              <a:t>	</a:t>
            </a:r>
          </a:p>
          <a:p>
            <a:pPr marL="0" indent="0">
              <a:lnSpc>
                <a:spcPct val="125000"/>
              </a:lnSpc>
              <a:buFont typeface="Arial" panose="020B0604020202020204" pitchFamily="34" charset="0"/>
              <a:buNone/>
            </a:pPr>
            <a:r>
              <a:rPr lang="en-US" sz="2500" b="1" dirty="0">
                <a:solidFill>
                  <a:schemeClr val="bg2">
                    <a:alpha val="50000"/>
                  </a:schemeClr>
                </a:solidFill>
                <a:hlinkClick r:id="rId4"/>
              </a:rPr>
              <a:t>Sbolam.137987@student.uwtsd.ac.uk</a:t>
            </a:r>
            <a:r>
              <a:rPr lang="en-US" sz="2500" b="1" dirty="0">
                <a:solidFill>
                  <a:schemeClr val="bg2">
                    <a:alpha val="50000"/>
                  </a:schemeClr>
                </a:solidFill>
              </a:rPr>
              <a:t>		</a:t>
            </a:r>
          </a:p>
        </p:txBody>
      </p:sp>
      <p:sp>
        <p:nvSpPr>
          <p:cNvPr id="6" name="object 6" descr="Beige rectangle">
            <a:extLst>
              <a:ext uri="{FF2B5EF4-FFF2-40B4-BE49-F238E27FC236}">
                <a16:creationId xmlns:a16="http://schemas.microsoft.com/office/drawing/2014/main" id="{B0C70F64-F3E5-413B-AF4F-E15CE944B761}"/>
              </a:ext>
            </a:extLst>
          </p:cNvPr>
          <p:cNvSpPr/>
          <p:nvPr/>
        </p:nvSpPr>
        <p:spPr>
          <a:xfrm>
            <a:off x="931203" y="2894901"/>
            <a:ext cx="4176000" cy="0"/>
          </a:xfrm>
          <a:custGeom>
            <a:avLst/>
            <a:gdLst/>
            <a:ahLst/>
            <a:cxnLst/>
            <a:rect l="l" t="t" r="r" b="b"/>
            <a:pathLst>
              <a:path w="4206240">
                <a:moveTo>
                  <a:pt x="0" y="0"/>
                </a:moveTo>
                <a:lnTo>
                  <a:pt x="4206240" y="0"/>
                </a:lnTo>
              </a:path>
            </a:pathLst>
          </a:custGeom>
          <a:ln w="54863">
            <a:solidFill>
              <a:schemeClr val="accent1"/>
            </a:solidFill>
          </a:ln>
        </p:spPr>
        <p:txBody>
          <a:bodyPr wrap="square" lIns="0" tIns="0" rIns="0" bIns="0" rtlCol="0"/>
          <a:lstStyle/>
          <a:p>
            <a:endParaRPr lang="en-US" dirty="0"/>
          </a:p>
        </p:txBody>
      </p:sp>
      <p:pic>
        <p:nvPicPr>
          <p:cNvPr id="8" name="Graphic 7" descr="Person icon">
            <a:extLst>
              <a:ext uri="{FF2B5EF4-FFF2-40B4-BE49-F238E27FC236}">
                <a16:creationId xmlns:a16="http://schemas.microsoft.com/office/drawing/2014/main" id="{AC7339AD-1A2B-4702-8C29-5CFB6D1BBB5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1203" y="3541891"/>
            <a:ext cx="342900" cy="352425"/>
          </a:xfrm>
          <a:prstGeom prst="rect">
            <a:avLst/>
          </a:prstGeom>
        </p:spPr>
      </p:pic>
      <p:pic>
        <p:nvPicPr>
          <p:cNvPr id="9" name="Graphic 8" descr="Mail icon">
            <a:extLst>
              <a:ext uri="{FF2B5EF4-FFF2-40B4-BE49-F238E27FC236}">
                <a16:creationId xmlns:a16="http://schemas.microsoft.com/office/drawing/2014/main" id="{DE19364B-D5B6-43E8-B6E4-DC0094FA3CD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1203" y="4253127"/>
            <a:ext cx="342900" cy="342900"/>
          </a:xfrm>
          <a:prstGeom prst="rect">
            <a:avLst/>
          </a:prstGeom>
        </p:spPr>
      </p:pic>
      <p:sp>
        <p:nvSpPr>
          <p:cNvPr id="2" name="Title 1">
            <a:extLst>
              <a:ext uri="{FF2B5EF4-FFF2-40B4-BE49-F238E27FC236}">
                <a16:creationId xmlns:a16="http://schemas.microsoft.com/office/drawing/2014/main" id="{1BD43A5E-77DF-44FD-800D-158434A3ABC6}"/>
              </a:ext>
            </a:extLst>
          </p:cNvPr>
          <p:cNvSpPr>
            <a:spLocks noGrp="1"/>
          </p:cNvSpPr>
          <p:nvPr>
            <p:ph type="title"/>
          </p:nvPr>
        </p:nvSpPr>
        <p:spPr>
          <a:xfrm>
            <a:off x="838200" y="1701559"/>
            <a:ext cx="4859215" cy="1325563"/>
          </a:xfrm>
        </p:spPr>
        <p:txBody>
          <a:bodyPr>
            <a:normAutofit/>
          </a:bodyPr>
          <a:lstStyle/>
          <a:p>
            <a:r>
              <a:rPr lang="en-US" sz="5000" dirty="0">
                <a:solidFill>
                  <a:schemeClr val="bg1"/>
                </a:solidFill>
              </a:rPr>
              <a:t>THANK YOU!</a:t>
            </a:r>
            <a:endParaRPr lang="en-US" sz="5000" dirty="0"/>
          </a:p>
        </p:txBody>
      </p:sp>
    </p:spTree>
    <p:extLst>
      <p:ext uri="{BB962C8B-B14F-4D97-AF65-F5344CB8AC3E}">
        <p14:creationId xmlns:p14="http://schemas.microsoft.com/office/powerpoint/2010/main" val="1486951216"/>
      </p:ext>
    </p:extLst>
  </p:cSld>
  <p:clrMapOvr>
    <a:masterClrMapping/>
  </p:clrMapOvr>
</p:sld>
</file>

<file path=ppt/theme/theme1.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24">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45022061_Professional services marketing plan_SL_V1" id="{B214D568-CC3C-4109-877A-D7A12976D35F}" vid="{D425069E-A49A-4A86-9A62-1864F0635A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ac54d59-15ae-468f-8833-3c6b8f4d301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2" ma:contentTypeDescription="Create a new document." ma:contentTypeScope="" ma:versionID="2b56af0dc5f6bfbb61072b024b3358cc">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04c8683bfa4f3bdfe94d6ce86d3f7a94"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118CE8-9293-4220-BA3B-5D353B13ABC9}">
  <ds:schemaRefs>
    <ds:schemaRef ds:uri="http://purl.org/dc/elements/1.1/"/>
    <ds:schemaRef ds:uri="http://schemas.microsoft.com/office/2006/documentManagement/types"/>
    <ds:schemaRef ds:uri="http://purl.org/dc/terms/"/>
    <ds:schemaRef ds:uri="21682d76-7fed-41ad-9dab-ad3c63b4cd86"/>
    <ds:schemaRef ds:uri="http://schemas.microsoft.com/office/infopath/2007/PartnerControls"/>
    <ds:schemaRef ds:uri="http://purl.org/dc/dcmitype/"/>
    <ds:schemaRef ds:uri="http://schemas.openxmlformats.org/package/2006/metadata/core-properties"/>
    <ds:schemaRef ds:uri="7ac54d59-15ae-468f-8833-3c6b8f4d3013"/>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1A5DA936-9EB7-46E7-B54E-22FB965B66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2DDA16B-F3AC-4A5B-9F5F-6F5A8F47A9E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235</Words>
  <Application>Microsoft Office PowerPoint</Application>
  <PresentationFormat>Widescreen</PresentationFormat>
  <Paragraphs>75</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 </vt:lpstr>
      <vt:lpstr>Calibri</vt:lpstr>
      <vt:lpstr>Gill Sans MT</vt:lpstr>
      <vt:lpstr>Office Theme</vt:lpstr>
      <vt:lpstr>Wednesdays Wheelers &amp; Walkers MARKETING PLAN</vt:lpstr>
      <vt:lpstr>Depreciation</vt:lpstr>
      <vt:lpstr>THE BIG IDEA</vt:lpstr>
      <vt:lpstr>INDUSTRY OUTLOOK</vt:lpstr>
      <vt:lpstr>THE MARKET: Wednesday’s Wheelers and Walkers</vt:lpstr>
      <vt:lpstr>PowerPoint Presentation</vt:lpstr>
      <vt:lpstr>MAJOR COMPETITORS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2020-02-29T11:47:20Z</dcterms:created>
  <dcterms:modified xsi:type="dcterms:W3CDTF">2020-03-05T10:26:43Z</dcterms:modified>
</cp:coreProperties>
</file>