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364D96-AC10-5799-F309-D9983CD0F8C4}" v="45" dt="2022-12-10T10:32:01.211"/>
    <p1510:client id="{2CACA7AC-730D-4D35-9395-E6430E7D9E7A}" v="609" dt="2022-12-08T14:37:15.6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tableStyles" Target="tableStyles.xml" Id="rId18"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theme" Target="theme/theme1.xml" Id="rId17" /><Relationship Type="http://schemas.openxmlformats.org/officeDocument/2006/relationships/slide" Target="slides/slide1.xml" Id="rId2" /><Relationship Type="http://schemas.openxmlformats.org/officeDocument/2006/relationships/viewProps" Target="viewProps.xml" Id="rId16" /><Relationship Type="http://schemas.microsoft.com/office/2015/10/relationships/revisionInfo" Target="revisionInfo.xml" Id="rId20"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presProps" Target="presProps.xml" Id="rId15" /><Relationship Type="http://schemas.openxmlformats.org/officeDocument/2006/relationships/slide" Target="slides/slide9.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36E8D2-31F2-42EA-BF15-D90802CBA43F}"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E3011F87-720C-4444-B06F-4C3D1FD647FB}">
      <dgm:prSet/>
      <dgm:spPr/>
      <dgm:t>
        <a:bodyPr/>
        <a:lstStyle/>
        <a:p>
          <a:r>
            <a:rPr lang="en-GB"/>
            <a:t>Description of Adverse Childhood Experiences</a:t>
          </a:r>
          <a:endParaRPr lang="en-US"/>
        </a:p>
      </dgm:t>
    </dgm:pt>
    <dgm:pt modelId="{49E90F2D-6C3D-4DA0-BBCE-A7047334B18B}" type="parTrans" cxnId="{CA92D744-2088-4050-89D0-14303ACB4A06}">
      <dgm:prSet/>
      <dgm:spPr/>
      <dgm:t>
        <a:bodyPr/>
        <a:lstStyle/>
        <a:p>
          <a:endParaRPr lang="en-US"/>
        </a:p>
      </dgm:t>
    </dgm:pt>
    <dgm:pt modelId="{B4D37FF9-8E7F-4BE7-AA57-D2B6A5AADDE9}" type="sibTrans" cxnId="{CA92D744-2088-4050-89D0-14303ACB4A06}">
      <dgm:prSet/>
      <dgm:spPr/>
      <dgm:t>
        <a:bodyPr/>
        <a:lstStyle/>
        <a:p>
          <a:endParaRPr lang="en-US"/>
        </a:p>
      </dgm:t>
    </dgm:pt>
    <dgm:pt modelId="{8FCAA024-8C07-4BAB-947C-D9159E5C3CC0}">
      <dgm:prSet/>
      <dgm:spPr/>
      <dgm:t>
        <a:bodyPr/>
        <a:lstStyle/>
        <a:p>
          <a:r>
            <a:rPr lang="en-GB"/>
            <a:t>Research and Therapies</a:t>
          </a:r>
          <a:endParaRPr lang="en-US"/>
        </a:p>
      </dgm:t>
    </dgm:pt>
    <dgm:pt modelId="{7786F8D6-6C40-4D7A-89B3-0B37ABC62974}" type="parTrans" cxnId="{99B44EC5-C90F-42C3-9FA8-08C9616BF6C5}">
      <dgm:prSet/>
      <dgm:spPr/>
      <dgm:t>
        <a:bodyPr/>
        <a:lstStyle/>
        <a:p>
          <a:endParaRPr lang="en-US"/>
        </a:p>
      </dgm:t>
    </dgm:pt>
    <dgm:pt modelId="{F05F4380-C682-4A8F-9068-000449943245}" type="sibTrans" cxnId="{99B44EC5-C90F-42C3-9FA8-08C9616BF6C5}">
      <dgm:prSet/>
      <dgm:spPr/>
      <dgm:t>
        <a:bodyPr/>
        <a:lstStyle/>
        <a:p>
          <a:endParaRPr lang="en-US"/>
        </a:p>
      </dgm:t>
    </dgm:pt>
    <dgm:pt modelId="{C79F0294-BAD4-4ACE-98EF-9F3DBCE712C0}">
      <dgm:prSet/>
      <dgm:spPr/>
      <dgm:t>
        <a:bodyPr/>
        <a:lstStyle/>
        <a:p>
          <a:r>
            <a:rPr lang="en-GB"/>
            <a:t>The Future</a:t>
          </a:r>
          <a:endParaRPr lang="en-US"/>
        </a:p>
      </dgm:t>
    </dgm:pt>
    <dgm:pt modelId="{91842F2B-3297-49EC-8E95-94509076ABFD}" type="parTrans" cxnId="{5E5F3AFD-3733-4B7D-9A76-C0D37546227C}">
      <dgm:prSet/>
      <dgm:spPr/>
      <dgm:t>
        <a:bodyPr/>
        <a:lstStyle/>
        <a:p>
          <a:endParaRPr lang="en-US"/>
        </a:p>
      </dgm:t>
    </dgm:pt>
    <dgm:pt modelId="{C4B9806D-4306-4CF6-820E-6B7E931CDECE}" type="sibTrans" cxnId="{5E5F3AFD-3733-4B7D-9A76-C0D37546227C}">
      <dgm:prSet/>
      <dgm:spPr/>
      <dgm:t>
        <a:bodyPr/>
        <a:lstStyle/>
        <a:p>
          <a:endParaRPr lang="en-US"/>
        </a:p>
      </dgm:t>
    </dgm:pt>
    <dgm:pt modelId="{48357F5A-2DF9-4B81-8C56-753B6B0ABE91}">
      <dgm:prSet/>
      <dgm:spPr/>
      <dgm:t>
        <a:bodyPr/>
        <a:lstStyle/>
        <a:p>
          <a:r>
            <a:rPr lang="en-GB"/>
            <a:t>To Move Forward</a:t>
          </a:r>
          <a:endParaRPr lang="en-US"/>
        </a:p>
      </dgm:t>
    </dgm:pt>
    <dgm:pt modelId="{08AC9A7B-8258-4C72-A51F-73E2C98973EC}" type="parTrans" cxnId="{7236C22D-374D-45D7-BDC8-D5F3848F1AB3}">
      <dgm:prSet/>
      <dgm:spPr/>
      <dgm:t>
        <a:bodyPr/>
        <a:lstStyle/>
        <a:p>
          <a:endParaRPr lang="en-US"/>
        </a:p>
      </dgm:t>
    </dgm:pt>
    <dgm:pt modelId="{8B6DD372-82C9-4225-B279-926E9C356995}" type="sibTrans" cxnId="{7236C22D-374D-45D7-BDC8-D5F3848F1AB3}">
      <dgm:prSet/>
      <dgm:spPr/>
      <dgm:t>
        <a:bodyPr/>
        <a:lstStyle/>
        <a:p>
          <a:endParaRPr lang="en-US"/>
        </a:p>
      </dgm:t>
    </dgm:pt>
    <dgm:pt modelId="{DC640EC8-B3C7-4486-9985-585726BF80FF}">
      <dgm:prSet/>
      <dgm:spPr/>
      <dgm:t>
        <a:bodyPr/>
        <a:lstStyle/>
        <a:p>
          <a:r>
            <a:rPr lang="en-GB"/>
            <a:t>Conclusion</a:t>
          </a:r>
          <a:endParaRPr lang="en-US"/>
        </a:p>
      </dgm:t>
    </dgm:pt>
    <dgm:pt modelId="{0E773750-E0C2-41E1-90E9-8301FCA0CD04}" type="parTrans" cxnId="{51FC9B39-E96D-4D83-B809-DB13C32A0CDB}">
      <dgm:prSet/>
      <dgm:spPr/>
      <dgm:t>
        <a:bodyPr/>
        <a:lstStyle/>
        <a:p>
          <a:endParaRPr lang="en-US"/>
        </a:p>
      </dgm:t>
    </dgm:pt>
    <dgm:pt modelId="{AC8A818A-FB4C-487C-9F23-5D4A838E8DC4}" type="sibTrans" cxnId="{51FC9B39-E96D-4D83-B809-DB13C32A0CDB}">
      <dgm:prSet/>
      <dgm:spPr/>
      <dgm:t>
        <a:bodyPr/>
        <a:lstStyle/>
        <a:p>
          <a:endParaRPr lang="en-US"/>
        </a:p>
      </dgm:t>
    </dgm:pt>
    <dgm:pt modelId="{1460F521-824A-4FFE-83EA-C998AB3110C2}" type="pres">
      <dgm:prSet presAssocID="{0736E8D2-31F2-42EA-BF15-D90802CBA43F}" presName="outerComposite" presStyleCnt="0">
        <dgm:presLayoutVars>
          <dgm:chMax val="5"/>
          <dgm:dir/>
          <dgm:resizeHandles val="exact"/>
        </dgm:presLayoutVars>
      </dgm:prSet>
      <dgm:spPr/>
    </dgm:pt>
    <dgm:pt modelId="{506AB371-8292-4452-BB0F-F30C5F0E135C}" type="pres">
      <dgm:prSet presAssocID="{0736E8D2-31F2-42EA-BF15-D90802CBA43F}" presName="dummyMaxCanvas" presStyleCnt="0">
        <dgm:presLayoutVars/>
      </dgm:prSet>
      <dgm:spPr/>
    </dgm:pt>
    <dgm:pt modelId="{1A4AB5C5-BDA0-4193-9E25-13424D977ED8}" type="pres">
      <dgm:prSet presAssocID="{0736E8D2-31F2-42EA-BF15-D90802CBA43F}" presName="FiveNodes_1" presStyleLbl="node1" presStyleIdx="0" presStyleCnt="5">
        <dgm:presLayoutVars>
          <dgm:bulletEnabled val="1"/>
        </dgm:presLayoutVars>
      </dgm:prSet>
      <dgm:spPr/>
    </dgm:pt>
    <dgm:pt modelId="{BEA99EBA-068C-405D-A8D1-89A9BF8D581F}" type="pres">
      <dgm:prSet presAssocID="{0736E8D2-31F2-42EA-BF15-D90802CBA43F}" presName="FiveNodes_2" presStyleLbl="node1" presStyleIdx="1" presStyleCnt="5">
        <dgm:presLayoutVars>
          <dgm:bulletEnabled val="1"/>
        </dgm:presLayoutVars>
      </dgm:prSet>
      <dgm:spPr/>
    </dgm:pt>
    <dgm:pt modelId="{2479BD4E-C94F-4FA6-935F-3281B528EFAE}" type="pres">
      <dgm:prSet presAssocID="{0736E8D2-31F2-42EA-BF15-D90802CBA43F}" presName="FiveNodes_3" presStyleLbl="node1" presStyleIdx="2" presStyleCnt="5">
        <dgm:presLayoutVars>
          <dgm:bulletEnabled val="1"/>
        </dgm:presLayoutVars>
      </dgm:prSet>
      <dgm:spPr/>
    </dgm:pt>
    <dgm:pt modelId="{D9EA85EC-2F25-4D9E-8398-C90D4948FBCE}" type="pres">
      <dgm:prSet presAssocID="{0736E8D2-31F2-42EA-BF15-D90802CBA43F}" presName="FiveNodes_4" presStyleLbl="node1" presStyleIdx="3" presStyleCnt="5">
        <dgm:presLayoutVars>
          <dgm:bulletEnabled val="1"/>
        </dgm:presLayoutVars>
      </dgm:prSet>
      <dgm:spPr/>
    </dgm:pt>
    <dgm:pt modelId="{294F2BA4-ECC0-4DC7-9920-40E405F25B76}" type="pres">
      <dgm:prSet presAssocID="{0736E8D2-31F2-42EA-BF15-D90802CBA43F}" presName="FiveNodes_5" presStyleLbl="node1" presStyleIdx="4" presStyleCnt="5">
        <dgm:presLayoutVars>
          <dgm:bulletEnabled val="1"/>
        </dgm:presLayoutVars>
      </dgm:prSet>
      <dgm:spPr/>
    </dgm:pt>
    <dgm:pt modelId="{B45925E9-4A31-4174-BC61-D30301B40F39}" type="pres">
      <dgm:prSet presAssocID="{0736E8D2-31F2-42EA-BF15-D90802CBA43F}" presName="FiveConn_1-2" presStyleLbl="fgAccFollowNode1" presStyleIdx="0" presStyleCnt="4">
        <dgm:presLayoutVars>
          <dgm:bulletEnabled val="1"/>
        </dgm:presLayoutVars>
      </dgm:prSet>
      <dgm:spPr/>
    </dgm:pt>
    <dgm:pt modelId="{311671B6-D81D-4617-9196-D1402AF922F2}" type="pres">
      <dgm:prSet presAssocID="{0736E8D2-31F2-42EA-BF15-D90802CBA43F}" presName="FiveConn_2-3" presStyleLbl="fgAccFollowNode1" presStyleIdx="1" presStyleCnt="4">
        <dgm:presLayoutVars>
          <dgm:bulletEnabled val="1"/>
        </dgm:presLayoutVars>
      </dgm:prSet>
      <dgm:spPr/>
    </dgm:pt>
    <dgm:pt modelId="{69D044B7-5F56-4509-B21B-2BF0ECF158FB}" type="pres">
      <dgm:prSet presAssocID="{0736E8D2-31F2-42EA-BF15-D90802CBA43F}" presName="FiveConn_3-4" presStyleLbl="fgAccFollowNode1" presStyleIdx="2" presStyleCnt="4">
        <dgm:presLayoutVars>
          <dgm:bulletEnabled val="1"/>
        </dgm:presLayoutVars>
      </dgm:prSet>
      <dgm:spPr/>
    </dgm:pt>
    <dgm:pt modelId="{B7BD4B01-5A32-4685-87F0-DA0D7DBE4015}" type="pres">
      <dgm:prSet presAssocID="{0736E8D2-31F2-42EA-BF15-D90802CBA43F}" presName="FiveConn_4-5" presStyleLbl="fgAccFollowNode1" presStyleIdx="3" presStyleCnt="4">
        <dgm:presLayoutVars>
          <dgm:bulletEnabled val="1"/>
        </dgm:presLayoutVars>
      </dgm:prSet>
      <dgm:spPr/>
    </dgm:pt>
    <dgm:pt modelId="{C81089D4-730C-4186-BB57-D822F5C56C90}" type="pres">
      <dgm:prSet presAssocID="{0736E8D2-31F2-42EA-BF15-D90802CBA43F}" presName="FiveNodes_1_text" presStyleLbl="node1" presStyleIdx="4" presStyleCnt="5">
        <dgm:presLayoutVars>
          <dgm:bulletEnabled val="1"/>
        </dgm:presLayoutVars>
      </dgm:prSet>
      <dgm:spPr/>
    </dgm:pt>
    <dgm:pt modelId="{E9DA958F-7778-46AC-91F3-F4397A3FBE39}" type="pres">
      <dgm:prSet presAssocID="{0736E8D2-31F2-42EA-BF15-D90802CBA43F}" presName="FiveNodes_2_text" presStyleLbl="node1" presStyleIdx="4" presStyleCnt="5">
        <dgm:presLayoutVars>
          <dgm:bulletEnabled val="1"/>
        </dgm:presLayoutVars>
      </dgm:prSet>
      <dgm:spPr/>
    </dgm:pt>
    <dgm:pt modelId="{D9F7CBB1-5A58-4FA2-9B45-005B0D7ACB8D}" type="pres">
      <dgm:prSet presAssocID="{0736E8D2-31F2-42EA-BF15-D90802CBA43F}" presName="FiveNodes_3_text" presStyleLbl="node1" presStyleIdx="4" presStyleCnt="5">
        <dgm:presLayoutVars>
          <dgm:bulletEnabled val="1"/>
        </dgm:presLayoutVars>
      </dgm:prSet>
      <dgm:spPr/>
    </dgm:pt>
    <dgm:pt modelId="{69B97308-3784-49FD-BB18-A388799A1165}" type="pres">
      <dgm:prSet presAssocID="{0736E8D2-31F2-42EA-BF15-D90802CBA43F}" presName="FiveNodes_4_text" presStyleLbl="node1" presStyleIdx="4" presStyleCnt="5">
        <dgm:presLayoutVars>
          <dgm:bulletEnabled val="1"/>
        </dgm:presLayoutVars>
      </dgm:prSet>
      <dgm:spPr/>
    </dgm:pt>
    <dgm:pt modelId="{3789C7D0-5CBF-4E00-98B1-5A3C3D100FFD}" type="pres">
      <dgm:prSet presAssocID="{0736E8D2-31F2-42EA-BF15-D90802CBA43F}" presName="FiveNodes_5_text" presStyleLbl="node1" presStyleIdx="4" presStyleCnt="5">
        <dgm:presLayoutVars>
          <dgm:bulletEnabled val="1"/>
        </dgm:presLayoutVars>
      </dgm:prSet>
      <dgm:spPr/>
    </dgm:pt>
  </dgm:ptLst>
  <dgm:cxnLst>
    <dgm:cxn modelId="{7236C22D-374D-45D7-BDC8-D5F3848F1AB3}" srcId="{0736E8D2-31F2-42EA-BF15-D90802CBA43F}" destId="{48357F5A-2DF9-4B81-8C56-753B6B0ABE91}" srcOrd="3" destOrd="0" parTransId="{08AC9A7B-8258-4C72-A51F-73E2C98973EC}" sibTransId="{8B6DD372-82C9-4225-B279-926E9C356995}"/>
    <dgm:cxn modelId="{51FC9B39-E96D-4D83-B809-DB13C32A0CDB}" srcId="{0736E8D2-31F2-42EA-BF15-D90802CBA43F}" destId="{DC640EC8-B3C7-4486-9985-585726BF80FF}" srcOrd="4" destOrd="0" parTransId="{0E773750-E0C2-41E1-90E9-8301FCA0CD04}" sibTransId="{AC8A818A-FB4C-487C-9F23-5D4A838E8DC4}"/>
    <dgm:cxn modelId="{8B78015F-B7F0-4B9B-A590-3C9BB6EA8E84}" type="presOf" srcId="{E3011F87-720C-4444-B06F-4C3D1FD647FB}" destId="{C81089D4-730C-4186-BB57-D822F5C56C90}" srcOrd="1" destOrd="0" presId="urn:microsoft.com/office/officeart/2005/8/layout/vProcess5"/>
    <dgm:cxn modelId="{8059AE63-583A-4DDF-A0DE-590977AA26F8}" type="presOf" srcId="{E3011F87-720C-4444-B06F-4C3D1FD647FB}" destId="{1A4AB5C5-BDA0-4193-9E25-13424D977ED8}" srcOrd="0" destOrd="0" presId="urn:microsoft.com/office/officeart/2005/8/layout/vProcess5"/>
    <dgm:cxn modelId="{CA92D744-2088-4050-89D0-14303ACB4A06}" srcId="{0736E8D2-31F2-42EA-BF15-D90802CBA43F}" destId="{E3011F87-720C-4444-B06F-4C3D1FD647FB}" srcOrd="0" destOrd="0" parTransId="{49E90F2D-6C3D-4DA0-BBCE-A7047334B18B}" sibTransId="{B4D37FF9-8E7F-4BE7-AA57-D2B6A5AADDE9}"/>
    <dgm:cxn modelId="{ADC06E66-9EB0-4C12-B783-D8966AE268EC}" type="presOf" srcId="{C4B9806D-4306-4CF6-820E-6B7E931CDECE}" destId="{69D044B7-5F56-4509-B21B-2BF0ECF158FB}" srcOrd="0" destOrd="0" presId="urn:microsoft.com/office/officeart/2005/8/layout/vProcess5"/>
    <dgm:cxn modelId="{52D89553-82EC-4B7F-9B4C-FF8D5E623566}" type="presOf" srcId="{DC640EC8-B3C7-4486-9985-585726BF80FF}" destId="{3789C7D0-5CBF-4E00-98B1-5A3C3D100FFD}" srcOrd="1" destOrd="0" presId="urn:microsoft.com/office/officeart/2005/8/layout/vProcess5"/>
    <dgm:cxn modelId="{DDCBFD75-9DD1-4256-AC8E-D529B18A30FC}" type="presOf" srcId="{48357F5A-2DF9-4B81-8C56-753B6B0ABE91}" destId="{D9EA85EC-2F25-4D9E-8398-C90D4948FBCE}" srcOrd="0" destOrd="0" presId="urn:microsoft.com/office/officeart/2005/8/layout/vProcess5"/>
    <dgm:cxn modelId="{4CC5517D-A528-4268-A533-F6FF689B9168}" type="presOf" srcId="{B4D37FF9-8E7F-4BE7-AA57-D2B6A5AADDE9}" destId="{B45925E9-4A31-4174-BC61-D30301B40F39}" srcOrd="0" destOrd="0" presId="urn:microsoft.com/office/officeart/2005/8/layout/vProcess5"/>
    <dgm:cxn modelId="{1BB50B7E-0262-438C-A6C9-570F834930C5}" type="presOf" srcId="{F05F4380-C682-4A8F-9068-000449943245}" destId="{311671B6-D81D-4617-9196-D1402AF922F2}" srcOrd="0" destOrd="0" presId="urn:microsoft.com/office/officeart/2005/8/layout/vProcess5"/>
    <dgm:cxn modelId="{E73BDA9C-F485-415F-A9C7-78374D1549C1}" type="presOf" srcId="{8FCAA024-8C07-4BAB-947C-D9159E5C3CC0}" destId="{BEA99EBA-068C-405D-A8D1-89A9BF8D581F}" srcOrd="0" destOrd="0" presId="urn:microsoft.com/office/officeart/2005/8/layout/vProcess5"/>
    <dgm:cxn modelId="{7EA9FAAA-B432-4CBF-9EA7-A434368F962E}" type="presOf" srcId="{8FCAA024-8C07-4BAB-947C-D9159E5C3CC0}" destId="{E9DA958F-7778-46AC-91F3-F4397A3FBE39}" srcOrd="1" destOrd="0" presId="urn:microsoft.com/office/officeart/2005/8/layout/vProcess5"/>
    <dgm:cxn modelId="{D5B0CBB2-F76B-43DA-AD4A-B6F48723C702}" type="presOf" srcId="{0736E8D2-31F2-42EA-BF15-D90802CBA43F}" destId="{1460F521-824A-4FFE-83EA-C998AB3110C2}" srcOrd="0" destOrd="0" presId="urn:microsoft.com/office/officeart/2005/8/layout/vProcess5"/>
    <dgm:cxn modelId="{DBA4E6BD-F313-4443-BB1A-72C43BE60901}" type="presOf" srcId="{48357F5A-2DF9-4B81-8C56-753B6B0ABE91}" destId="{69B97308-3784-49FD-BB18-A388799A1165}" srcOrd="1" destOrd="0" presId="urn:microsoft.com/office/officeart/2005/8/layout/vProcess5"/>
    <dgm:cxn modelId="{99B44EC5-C90F-42C3-9FA8-08C9616BF6C5}" srcId="{0736E8D2-31F2-42EA-BF15-D90802CBA43F}" destId="{8FCAA024-8C07-4BAB-947C-D9159E5C3CC0}" srcOrd="1" destOrd="0" parTransId="{7786F8D6-6C40-4D7A-89B3-0B37ABC62974}" sibTransId="{F05F4380-C682-4A8F-9068-000449943245}"/>
    <dgm:cxn modelId="{A57AFECF-C675-4598-8775-B91F80CEFAFC}" type="presOf" srcId="{DC640EC8-B3C7-4486-9985-585726BF80FF}" destId="{294F2BA4-ECC0-4DC7-9920-40E405F25B76}" srcOrd="0" destOrd="0" presId="urn:microsoft.com/office/officeart/2005/8/layout/vProcess5"/>
    <dgm:cxn modelId="{095487DE-1520-4A38-9DBA-0A82A25CC8D7}" type="presOf" srcId="{C79F0294-BAD4-4ACE-98EF-9F3DBCE712C0}" destId="{D9F7CBB1-5A58-4FA2-9B45-005B0D7ACB8D}" srcOrd="1" destOrd="0" presId="urn:microsoft.com/office/officeart/2005/8/layout/vProcess5"/>
    <dgm:cxn modelId="{D2F004E6-00C5-4DF6-BF8C-C22C9E1C716B}" type="presOf" srcId="{8B6DD372-82C9-4225-B279-926E9C356995}" destId="{B7BD4B01-5A32-4685-87F0-DA0D7DBE4015}" srcOrd="0" destOrd="0" presId="urn:microsoft.com/office/officeart/2005/8/layout/vProcess5"/>
    <dgm:cxn modelId="{D5C8A0FB-5A37-43D1-B4BA-42EA812A6919}" type="presOf" srcId="{C79F0294-BAD4-4ACE-98EF-9F3DBCE712C0}" destId="{2479BD4E-C94F-4FA6-935F-3281B528EFAE}" srcOrd="0" destOrd="0" presId="urn:microsoft.com/office/officeart/2005/8/layout/vProcess5"/>
    <dgm:cxn modelId="{5E5F3AFD-3733-4B7D-9A76-C0D37546227C}" srcId="{0736E8D2-31F2-42EA-BF15-D90802CBA43F}" destId="{C79F0294-BAD4-4ACE-98EF-9F3DBCE712C0}" srcOrd="2" destOrd="0" parTransId="{91842F2B-3297-49EC-8E95-94509076ABFD}" sibTransId="{C4B9806D-4306-4CF6-820E-6B7E931CDECE}"/>
    <dgm:cxn modelId="{C7CB0473-8C28-4BB7-AC0D-C0D0B33431A9}" type="presParOf" srcId="{1460F521-824A-4FFE-83EA-C998AB3110C2}" destId="{506AB371-8292-4452-BB0F-F30C5F0E135C}" srcOrd="0" destOrd="0" presId="urn:microsoft.com/office/officeart/2005/8/layout/vProcess5"/>
    <dgm:cxn modelId="{E0048BFF-7653-4B6A-9DB9-31D55FB8CF62}" type="presParOf" srcId="{1460F521-824A-4FFE-83EA-C998AB3110C2}" destId="{1A4AB5C5-BDA0-4193-9E25-13424D977ED8}" srcOrd="1" destOrd="0" presId="urn:microsoft.com/office/officeart/2005/8/layout/vProcess5"/>
    <dgm:cxn modelId="{BFB9CAE4-C7B1-4636-A46D-2DFC1A31D24A}" type="presParOf" srcId="{1460F521-824A-4FFE-83EA-C998AB3110C2}" destId="{BEA99EBA-068C-405D-A8D1-89A9BF8D581F}" srcOrd="2" destOrd="0" presId="urn:microsoft.com/office/officeart/2005/8/layout/vProcess5"/>
    <dgm:cxn modelId="{7CFE1499-F5D1-4F08-93F8-991F3D74B597}" type="presParOf" srcId="{1460F521-824A-4FFE-83EA-C998AB3110C2}" destId="{2479BD4E-C94F-4FA6-935F-3281B528EFAE}" srcOrd="3" destOrd="0" presId="urn:microsoft.com/office/officeart/2005/8/layout/vProcess5"/>
    <dgm:cxn modelId="{243BADC2-7F3F-42B4-9778-A3CC91C1E8F5}" type="presParOf" srcId="{1460F521-824A-4FFE-83EA-C998AB3110C2}" destId="{D9EA85EC-2F25-4D9E-8398-C90D4948FBCE}" srcOrd="4" destOrd="0" presId="urn:microsoft.com/office/officeart/2005/8/layout/vProcess5"/>
    <dgm:cxn modelId="{1C363D76-94C0-451B-AA4B-43D748AD9B33}" type="presParOf" srcId="{1460F521-824A-4FFE-83EA-C998AB3110C2}" destId="{294F2BA4-ECC0-4DC7-9920-40E405F25B76}" srcOrd="5" destOrd="0" presId="urn:microsoft.com/office/officeart/2005/8/layout/vProcess5"/>
    <dgm:cxn modelId="{944B5E8E-217B-498B-87DC-10E7D25BDC6F}" type="presParOf" srcId="{1460F521-824A-4FFE-83EA-C998AB3110C2}" destId="{B45925E9-4A31-4174-BC61-D30301B40F39}" srcOrd="6" destOrd="0" presId="urn:microsoft.com/office/officeart/2005/8/layout/vProcess5"/>
    <dgm:cxn modelId="{DD228D0A-38B6-41BC-A843-4B846919E82F}" type="presParOf" srcId="{1460F521-824A-4FFE-83EA-C998AB3110C2}" destId="{311671B6-D81D-4617-9196-D1402AF922F2}" srcOrd="7" destOrd="0" presId="urn:microsoft.com/office/officeart/2005/8/layout/vProcess5"/>
    <dgm:cxn modelId="{E9B11250-F273-4FAA-ABD2-D72D033EE302}" type="presParOf" srcId="{1460F521-824A-4FFE-83EA-C998AB3110C2}" destId="{69D044B7-5F56-4509-B21B-2BF0ECF158FB}" srcOrd="8" destOrd="0" presId="urn:microsoft.com/office/officeart/2005/8/layout/vProcess5"/>
    <dgm:cxn modelId="{866516BC-02C4-4A42-BB87-E0ED733F2CC7}" type="presParOf" srcId="{1460F521-824A-4FFE-83EA-C998AB3110C2}" destId="{B7BD4B01-5A32-4685-87F0-DA0D7DBE4015}" srcOrd="9" destOrd="0" presId="urn:microsoft.com/office/officeart/2005/8/layout/vProcess5"/>
    <dgm:cxn modelId="{4793A976-DD2E-4AF6-8852-C6734AB82E79}" type="presParOf" srcId="{1460F521-824A-4FFE-83EA-C998AB3110C2}" destId="{C81089D4-730C-4186-BB57-D822F5C56C90}" srcOrd="10" destOrd="0" presId="urn:microsoft.com/office/officeart/2005/8/layout/vProcess5"/>
    <dgm:cxn modelId="{27B83592-4D38-4557-8E06-84F90C98FDE6}" type="presParOf" srcId="{1460F521-824A-4FFE-83EA-C998AB3110C2}" destId="{E9DA958F-7778-46AC-91F3-F4397A3FBE39}" srcOrd="11" destOrd="0" presId="urn:microsoft.com/office/officeart/2005/8/layout/vProcess5"/>
    <dgm:cxn modelId="{506E6669-5425-436C-99AA-1E30834AC89D}" type="presParOf" srcId="{1460F521-824A-4FFE-83EA-C998AB3110C2}" destId="{D9F7CBB1-5A58-4FA2-9B45-005B0D7ACB8D}" srcOrd="12" destOrd="0" presId="urn:microsoft.com/office/officeart/2005/8/layout/vProcess5"/>
    <dgm:cxn modelId="{4A374C00-1830-498F-A6E1-843BC2ACB4D4}" type="presParOf" srcId="{1460F521-824A-4FFE-83EA-C998AB3110C2}" destId="{69B97308-3784-49FD-BB18-A388799A1165}" srcOrd="13" destOrd="0" presId="urn:microsoft.com/office/officeart/2005/8/layout/vProcess5"/>
    <dgm:cxn modelId="{AD7F4446-57E8-4630-9C43-D33F01837D7C}" type="presParOf" srcId="{1460F521-824A-4FFE-83EA-C998AB3110C2}" destId="{3789C7D0-5CBF-4E00-98B1-5A3C3D100FFD}"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BA3117-84D6-4CEA-A3AE-E125560DA08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CA099A6-D6D2-4B0F-B4F2-98750B1980A0}">
      <dgm:prSet/>
      <dgm:spPr/>
      <dgm:t>
        <a:bodyPr/>
        <a:lstStyle/>
        <a:p>
          <a:r>
            <a:rPr lang="en-GB"/>
            <a:t>This could reduce the levels of:</a:t>
          </a:r>
          <a:endParaRPr lang="en-US"/>
        </a:p>
      </dgm:t>
    </dgm:pt>
    <dgm:pt modelId="{6FA215F4-54E5-440A-958F-25A2902BFDBE}" type="parTrans" cxnId="{CAB603AD-C469-4E6A-960A-F7D905F9A274}">
      <dgm:prSet/>
      <dgm:spPr/>
      <dgm:t>
        <a:bodyPr/>
        <a:lstStyle/>
        <a:p>
          <a:endParaRPr lang="en-US"/>
        </a:p>
      </dgm:t>
    </dgm:pt>
    <dgm:pt modelId="{71322897-5146-49F6-B428-AD53E661028A}" type="sibTrans" cxnId="{CAB603AD-C469-4E6A-960A-F7D905F9A274}">
      <dgm:prSet/>
      <dgm:spPr/>
      <dgm:t>
        <a:bodyPr/>
        <a:lstStyle/>
        <a:p>
          <a:endParaRPr lang="en-US"/>
        </a:p>
      </dgm:t>
    </dgm:pt>
    <dgm:pt modelId="{C9188949-0C5B-4096-B0AD-6D720BFEF115}">
      <dgm:prSet/>
      <dgm:spPr/>
      <dgm:t>
        <a:bodyPr/>
        <a:lstStyle/>
        <a:p>
          <a:r>
            <a:rPr lang="en-GB"/>
            <a:t>A lifetime use of Heroin/Crack cocaine use by 66%</a:t>
          </a:r>
          <a:endParaRPr lang="en-US"/>
        </a:p>
      </dgm:t>
    </dgm:pt>
    <dgm:pt modelId="{E1834A03-9133-4B12-B664-D4FE77433731}" type="parTrans" cxnId="{0126A72A-9FAE-4B86-83B6-FA2BD6E901A8}">
      <dgm:prSet/>
      <dgm:spPr/>
      <dgm:t>
        <a:bodyPr/>
        <a:lstStyle/>
        <a:p>
          <a:endParaRPr lang="en-US"/>
        </a:p>
      </dgm:t>
    </dgm:pt>
    <dgm:pt modelId="{385B99D7-8BC0-4A82-999A-77BA5B65A0F8}" type="sibTrans" cxnId="{0126A72A-9FAE-4B86-83B6-FA2BD6E901A8}">
      <dgm:prSet/>
      <dgm:spPr/>
      <dgm:t>
        <a:bodyPr/>
        <a:lstStyle/>
        <a:p>
          <a:endParaRPr lang="en-US"/>
        </a:p>
      </dgm:t>
    </dgm:pt>
    <dgm:pt modelId="{9D96339F-E86E-4AD0-A7E7-DD7E956EB7A4}">
      <dgm:prSet/>
      <dgm:spPr/>
      <dgm:t>
        <a:bodyPr/>
        <a:lstStyle/>
        <a:p>
          <a:r>
            <a:rPr lang="en-GB"/>
            <a:t>Violence by 60%  </a:t>
          </a:r>
          <a:endParaRPr lang="en-US"/>
        </a:p>
      </dgm:t>
    </dgm:pt>
    <dgm:pt modelId="{B1E5B91D-8940-4D75-9653-DE8C3F508081}" type="parTrans" cxnId="{DED807EE-EF48-4CAA-AE45-E1A4D3A1CEE1}">
      <dgm:prSet/>
      <dgm:spPr/>
      <dgm:t>
        <a:bodyPr/>
        <a:lstStyle/>
        <a:p>
          <a:endParaRPr lang="en-US"/>
        </a:p>
      </dgm:t>
    </dgm:pt>
    <dgm:pt modelId="{B2CE703F-2B27-40E2-9993-E13DCBD398E5}" type="sibTrans" cxnId="{DED807EE-EF48-4CAA-AE45-E1A4D3A1CEE1}">
      <dgm:prSet/>
      <dgm:spPr/>
      <dgm:t>
        <a:bodyPr/>
        <a:lstStyle/>
        <a:p>
          <a:endParaRPr lang="en-US"/>
        </a:p>
      </dgm:t>
    </dgm:pt>
    <dgm:pt modelId="{0BB21A2F-B076-4565-861A-3E0B3E1C77FA}">
      <dgm:prSet/>
      <dgm:spPr/>
      <dgm:t>
        <a:bodyPr/>
        <a:lstStyle/>
        <a:p>
          <a:r>
            <a:rPr lang="en-GB"/>
            <a:t>Violence victimisation by 57%</a:t>
          </a:r>
          <a:endParaRPr lang="en-US"/>
        </a:p>
      </dgm:t>
    </dgm:pt>
    <dgm:pt modelId="{EAAD5270-BA3B-4341-80FE-C4D4E636B441}" type="parTrans" cxnId="{9A8ED854-3822-4057-9182-883ADDD205BA}">
      <dgm:prSet/>
      <dgm:spPr/>
      <dgm:t>
        <a:bodyPr/>
        <a:lstStyle/>
        <a:p>
          <a:endParaRPr lang="en-US"/>
        </a:p>
      </dgm:t>
    </dgm:pt>
    <dgm:pt modelId="{67482AA2-72DE-43DF-93B6-9E7C15D6F2B1}" type="sibTrans" cxnId="{9A8ED854-3822-4057-9182-883ADDD205BA}">
      <dgm:prSet/>
      <dgm:spPr/>
      <dgm:t>
        <a:bodyPr/>
        <a:lstStyle/>
        <a:p>
          <a:endParaRPr lang="en-US"/>
        </a:p>
      </dgm:t>
    </dgm:pt>
    <dgm:pt modelId="{D0BC55AF-147F-4CAF-9A2D-9206238A9719}">
      <dgm:prSet/>
      <dgm:spPr/>
      <dgm:t>
        <a:bodyPr/>
        <a:lstStyle/>
        <a:p>
          <a:r>
            <a:rPr lang="en-GB"/>
            <a:t>A lifetime use of cannabis use by 42%</a:t>
          </a:r>
          <a:endParaRPr lang="en-US"/>
        </a:p>
      </dgm:t>
    </dgm:pt>
    <dgm:pt modelId="{050D0323-E735-4170-A01C-21E81C54B8CE}" type="parTrans" cxnId="{0EC54CF7-074F-4FA7-83F0-452EE01C527E}">
      <dgm:prSet/>
      <dgm:spPr/>
      <dgm:t>
        <a:bodyPr/>
        <a:lstStyle/>
        <a:p>
          <a:endParaRPr lang="en-US"/>
        </a:p>
      </dgm:t>
    </dgm:pt>
    <dgm:pt modelId="{E47C61D8-7B89-4C83-9248-38EC6A2AD2EF}" type="sibTrans" cxnId="{0EC54CF7-074F-4FA7-83F0-452EE01C527E}">
      <dgm:prSet/>
      <dgm:spPr/>
      <dgm:t>
        <a:bodyPr/>
        <a:lstStyle/>
        <a:p>
          <a:endParaRPr lang="en-US"/>
        </a:p>
      </dgm:t>
    </dgm:pt>
    <dgm:pt modelId="{6E90EDD6-0D76-4EC5-A7FC-5B7AF8DF2483}">
      <dgm:prSet/>
      <dgm:spPr/>
      <dgm:t>
        <a:bodyPr/>
        <a:lstStyle/>
        <a:p>
          <a:r>
            <a:rPr lang="en-GB"/>
            <a:t>Unintended teen pregnancy by 41%</a:t>
          </a:r>
          <a:endParaRPr lang="en-US"/>
        </a:p>
      </dgm:t>
    </dgm:pt>
    <dgm:pt modelId="{FA8D0F84-9E9E-4BCC-8F78-2BE234133230}" type="parTrans" cxnId="{1B7829C7-62E9-4EDF-ADD3-AC5260926240}">
      <dgm:prSet/>
      <dgm:spPr/>
      <dgm:t>
        <a:bodyPr/>
        <a:lstStyle/>
        <a:p>
          <a:endParaRPr lang="en-US"/>
        </a:p>
      </dgm:t>
    </dgm:pt>
    <dgm:pt modelId="{119AC0A5-1142-4219-BAF9-9CDD4F8D48C8}" type="sibTrans" cxnId="{1B7829C7-62E9-4EDF-ADD3-AC5260926240}">
      <dgm:prSet/>
      <dgm:spPr/>
      <dgm:t>
        <a:bodyPr/>
        <a:lstStyle/>
        <a:p>
          <a:endParaRPr lang="en-US"/>
        </a:p>
      </dgm:t>
    </dgm:pt>
    <dgm:pt modelId="{A2617AA7-A5DD-4AEC-895F-117CF5569027}">
      <dgm:prSet/>
      <dgm:spPr/>
      <dgm:t>
        <a:bodyPr/>
        <a:lstStyle/>
        <a:p>
          <a:r>
            <a:rPr lang="en-GB"/>
            <a:t>The current use of considerable risk drinking by 35%</a:t>
          </a:r>
          <a:endParaRPr lang="en-US"/>
        </a:p>
      </dgm:t>
    </dgm:pt>
    <dgm:pt modelId="{AE27D895-821E-4F6C-B8B7-47050EF6EC46}" type="parTrans" cxnId="{DF55ED42-3FC0-4400-A566-FC2C456C340E}">
      <dgm:prSet/>
      <dgm:spPr/>
      <dgm:t>
        <a:bodyPr/>
        <a:lstStyle/>
        <a:p>
          <a:endParaRPr lang="en-US"/>
        </a:p>
      </dgm:t>
    </dgm:pt>
    <dgm:pt modelId="{238D3F69-B36A-4EC8-B139-ACD413CE8EE0}" type="sibTrans" cxnId="{DF55ED42-3FC0-4400-A566-FC2C456C340E}">
      <dgm:prSet/>
      <dgm:spPr/>
      <dgm:t>
        <a:bodyPr/>
        <a:lstStyle/>
        <a:p>
          <a:endParaRPr lang="en-US"/>
        </a:p>
      </dgm:t>
    </dgm:pt>
    <dgm:pt modelId="{BA38F259-C7CE-4A73-9731-EB76A905C8C2}">
      <dgm:prSet/>
      <dgm:spPr/>
      <dgm:t>
        <a:bodyPr/>
        <a:lstStyle/>
        <a:p>
          <a:r>
            <a:rPr lang="en-GB"/>
            <a:t>The current use of smoking Tabacco or e-cigarettes by 24%</a:t>
          </a:r>
          <a:endParaRPr lang="en-US"/>
        </a:p>
      </dgm:t>
    </dgm:pt>
    <dgm:pt modelId="{FF2B2AD9-ACF6-4501-B525-715C0E4E6275}" type="parTrans" cxnId="{AE237171-836A-4742-973A-EB55F830C31E}">
      <dgm:prSet/>
      <dgm:spPr/>
      <dgm:t>
        <a:bodyPr/>
        <a:lstStyle/>
        <a:p>
          <a:endParaRPr lang="en-US"/>
        </a:p>
      </dgm:t>
    </dgm:pt>
    <dgm:pt modelId="{BDBB474A-BD19-45DB-8DFA-1ADF4F7AB274}" type="sibTrans" cxnId="{AE237171-836A-4742-973A-EB55F830C31E}">
      <dgm:prSet/>
      <dgm:spPr/>
      <dgm:t>
        <a:bodyPr/>
        <a:lstStyle/>
        <a:p>
          <a:endParaRPr lang="en-US"/>
        </a:p>
      </dgm:t>
    </dgm:pt>
    <dgm:pt modelId="{96A4AD39-41AC-4B19-9C15-172C72073863}">
      <dgm:prSet/>
      <dgm:spPr/>
      <dgm:t>
        <a:bodyPr/>
        <a:lstStyle/>
        <a:p>
          <a:r>
            <a:rPr lang="en-GB"/>
            <a:t>A poor diet by 16%</a:t>
          </a:r>
          <a:endParaRPr lang="en-US"/>
        </a:p>
      </dgm:t>
    </dgm:pt>
    <dgm:pt modelId="{92D6A46C-CF20-42B7-92BA-8A45D258B379}" type="parTrans" cxnId="{ED4C6BD8-4742-438C-AEE8-32342E01C6E5}">
      <dgm:prSet/>
      <dgm:spPr/>
      <dgm:t>
        <a:bodyPr/>
        <a:lstStyle/>
        <a:p>
          <a:endParaRPr lang="en-US"/>
        </a:p>
      </dgm:t>
    </dgm:pt>
    <dgm:pt modelId="{ABDEC325-602C-4322-950C-80273073EAA1}" type="sibTrans" cxnId="{ED4C6BD8-4742-438C-AEE8-32342E01C6E5}">
      <dgm:prSet/>
      <dgm:spPr/>
      <dgm:t>
        <a:bodyPr/>
        <a:lstStyle/>
        <a:p>
          <a:endParaRPr lang="en-US"/>
        </a:p>
      </dgm:t>
    </dgm:pt>
    <dgm:pt modelId="{8ADEB791-2CD9-4033-BFE9-824AF71D70CE}">
      <dgm:prSet/>
      <dgm:spPr/>
      <dgm:t>
        <a:bodyPr/>
        <a:lstStyle/>
        <a:p>
          <a:r>
            <a:rPr lang="en-GB"/>
            <a:t>(Future Generations Commissioner for Wales,</a:t>
          </a:r>
          <a:r>
            <a:rPr lang="en-GB" i="1"/>
            <a:t>2020)</a:t>
          </a:r>
          <a:endParaRPr lang="en-US"/>
        </a:p>
      </dgm:t>
    </dgm:pt>
    <dgm:pt modelId="{22BF99A0-A200-49D1-8CE6-1C9EEF8670B7}" type="parTrans" cxnId="{3BF85A75-3545-434D-B85C-ABBEBF4E6EDF}">
      <dgm:prSet/>
      <dgm:spPr/>
      <dgm:t>
        <a:bodyPr/>
        <a:lstStyle/>
        <a:p>
          <a:endParaRPr lang="en-US"/>
        </a:p>
      </dgm:t>
    </dgm:pt>
    <dgm:pt modelId="{E7E73473-856F-46C9-828C-F62FEA305D1E}" type="sibTrans" cxnId="{3BF85A75-3545-434D-B85C-ABBEBF4E6EDF}">
      <dgm:prSet/>
      <dgm:spPr/>
      <dgm:t>
        <a:bodyPr/>
        <a:lstStyle/>
        <a:p>
          <a:endParaRPr lang="en-US"/>
        </a:p>
      </dgm:t>
    </dgm:pt>
    <dgm:pt modelId="{16C1F442-2E0B-49C3-A718-7ABA8ACB33E8}" type="pres">
      <dgm:prSet presAssocID="{BDBA3117-84D6-4CEA-A3AE-E125560DA084}" presName="linear" presStyleCnt="0">
        <dgm:presLayoutVars>
          <dgm:animLvl val="lvl"/>
          <dgm:resizeHandles val="exact"/>
        </dgm:presLayoutVars>
      </dgm:prSet>
      <dgm:spPr/>
    </dgm:pt>
    <dgm:pt modelId="{5463A3F3-DB51-44F8-8289-54E08224FBC4}" type="pres">
      <dgm:prSet presAssocID="{3CA099A6-D6D2-4B0F-B4F2-98750B1980A0}" presName="parentText" presStyleLbl="node1" presStyleIdx="0" presStyleCnt="10">
        <dgm:presLayoutVars>
          <dgm:chMax val="0"/>
          <dgm:bulletEnabled val="1"/>
        </dgm:presLayoutVars>
      </dgm:prSet>
      <dgm:spPr/>
    </dgm:pt>
    <dgm:pt modelId="{45DA4C6A-639B-415A-96C8-BC52706ABC4C}" type="pres">
      <dgm:prSet presAssocID="{71322897-5146-49F6-B428-AD53E661028A}" presName="spacer" presStyleCnt="0"/>
      <dgm:spPr/>
    </dgm:pt>
    <dgm:pt modelId="{83ECC9F4-FB9D-4C0A-99FC-07466EA487CA}" type="pres">
      <dgm:prSet presAssocID="{C9188949-0C5B-4096-B0AD-6D720BFEF115}" presName="parentText" presStyleLbl="node1" presStyleIdx="1" presStyleCnt="10">
        <dgm:presLayoutVars>
          <dgm:chMax val="0"/>
          <dgm:bulletEnabled val="1"/>
        </dgm:presLayoutVars>
      </dgm:prSet>
      <dgm:spPr/>
    </dgm:pt>
    <dgm:pt modelId="{D82B2F6F-D970-4215-9B4C-F258E6D5E1A3}" type="pres">
      <dgm:prSet presAssocID="{385B99D7-8BC0-4A82-999A-77BA5B65A0F8}" presName="spacer" presStyleCnt="0"/>
      <dgm:spPr/>
    </dgm:pt>
    <dgm:pt modelId="{011E3476-59BA-43CF-9EAC-9E89CA9EB5FF}" type="pres">
      <dgm:prSet presAssocID="{9D96339F-E86E-4AD0-A7E7-DD7E956EB7A4}" presName="parentText" presStyleLbl="node1" presStyleIdx="2" presStyleCnt="10">
        <dgm:presLayoutVars>
          <dgm:chMax val="0"/>
          <dgm:bulletEnabled val="1"/>
        </dgm:presLayoutVars>
      </dgm:prSet>
      <dgm:spPr/>
    </dgm:pt>
    <dgm:pt modelId="{1DEEA240-3311-4B2B-98BE-1652975CCAE2}" type="pres">
      <dgm:prSet presAssocID="{B2CE703F-2B27-40E2-9993-E13DCBD398E5}" presName="spacer" presStyleCnt="0"/>
      <dgm:spPr/>
    </dgm:pt>
    <dgm:pt modelId="{A349C3ED-6D98-4577-9CBF-B9218E35B60F}" type="pres">
      <dgm:prSet presAssocID="{0BB21A2F-B076-4565-861A-3E0B3E1C77FA}" presName="parentText" presStyleLbl="node1" presStyleIdx="3" presStyleCnt="10">
        <dgm:presLayoutVars>
          <dgm:chMax val="0"/>
          <dgm:bulletEnabled val="1"/>
        </dgm:presLayoutVars>
      </dgm:prSet>
      <dgm:spPr/>
    </dgm:pt>
    <dgm:pt modelId="{4344AE89-B4D8-4186-A07F-E30A3A4D0CA5}" type="pres">
      <dgm:prSet presAssocID="{67482AA2-72DE-43DF-93B6-9E7C15D6F2B1}" presName="spacer" presStyleCnt="0"/>
      <dgm:spPr/>
    </dgm:pt>
    <dgm:pt modelId="{46ED7670-0CD6-4D4A-807E-9222F80A3C2F}" type="pres">
      <dgm:prSet presAssocID="{D0BC55AF-147F-4CAF-9A2D-9206238A9719}" presName="parentText" presStyleLbl="node1" presStyleIdx="4" presStyleCnt="10">
        <dgm:presLayoutVars>
          <dgm:chMax val="0"/>
          <dgm:bulletEnabled val="1"/>
        </dgm:presLayoutVars>
      </dgm:prSet>
      <dgm:spPr/>
    </dgm:pt>
    <dgm:pt modelId="{20242F2A-8FB3-4F48-A741-37FC09DEED31}" type="pres">
      <dgm:prSet presAssocID="{E47C61D8-7B89-4C83-9248-38EC6A2AD2EF}" presName="spacer" presStyleCnt="0"/>
      <dgm:spPr/>
    </dgm:pt>
    <dgm:pt modelId="{FEB0B5A4-6621-424D-AAD1-CC46051947D9}" type="pres">
      <dgm:prSet presAssocID="{6E90EDD6-0D76-4EC5-A7FC-5B7AF8DF2483}" presName="parentText" presStyleLbl="node1" presStyleIdx="5" presStyleCnt="10">
        <dgm:presLayoutVars>
          <dgm:chMax val="0"/>
          <dgm:bulletEnabled val="1"/>
        </dgm:presLayoutVars>
      </dgm:prSet>
      <dgm:spPr/>
    </dgm:pt>
    <dgm:pt modelId="{F7FAB239-0FCE-4B6C-BB60-87642AB3CC85}" type="pres">
      <dgm:prSet presAssocID="{119AC0A5-1142-4219-BAF9-9CDD4F8D48C8}" presName="spacer" presStyleCnt="0"/>
      <dgm:spPr/>
    </dgm:pt>
    <dgm:pt modelId="{9249AC39-B4F0-4118-848F-6314CA3CE14E}" type="pres">
      <dgm:prSet presAssocID="{A2617AA7-A5DD-4AEC-895F-117CF5569027}" presName="parentText" presStyleLbl="node1" presStyleIdx="6" presStyleCnt="10">
        <dgm:presLayoutVars>
          <dgm:chMax val="0"/>
          <dgm:bulletEnabled val="1"/>
        </dgm:presLayoutVars>
      </dgm:prSet>
      <dgm:spPr/>
    </dgm:pt>
    <dgm:pt modelId="{A1F70899-B934-4FAD-BA8A-53E7099A6C9C}" type="pres">
      <dgm:prSet presAssocID="{238D3F69-B36A-4EC8-B139-ACD413CE8EE0}" presName="spacer" presStyleCnt="0"/>
      <dgm:spPr/>
    </dgm:pt>
    <dgm:pt modelId="{ADE31184-DF86-4254-AD4E-830BE148262A}" type="pres">
      <dgm:prSet presAssocID="{BA38F259-C7CE-4A73-9731-EB76A905C8C2}" presName="parentText" presStyleLbl="node1" presStyleIdx="7" presStyleCnt="10">
        <dgm:presLayoutVars>
          <dgm:chMax val="0"/>
          <dgm:bulletEnabled val="1"/>
        </dgm:presLayoutVars>
      </dgm:prSet>
      <dgm:spPr/>
    </dgm:pt>
    <dgm:pt modelId="{507B1D90-EC98-4773-B0E1-46D3D31FDA0C}" type="pres">
      <dgm:prSet presAssocID="{BDBB474A-BD19-45DB-8DFA-1ADF4F7AB274}" presName="spacer" presStyleCnt="0"/>
      <dgm:spPr/>
    </dgm:pt>
    <dgm:pt modelId="{303606E0-9EF6-4A4B-8594-7ED98F6DFD6A}" type="pres">
      <dgm:prSet presAssocID="{96A4AD39-41AC-4B19-9C15-172C72073863}" presName="parentText" presStyleLbl="node1" presStyleIdx="8" presStyleCnt="10">
        <dgm:presLayoutVars>
          <dgm:chMax val="0"/>
          <dgm:bulletEnabled val="1"/>
        </dgm:presLayoutVars>
      </dgm:prSet>
      <dgm:spPr/>
    </dgm:pt>
    <dgm:pt modelId="{BFD15F63-BB32-498E-BB54-F9456AE86701}" type="pres">
      <dgm:prSet presAssocID="{ABDEC325-602C-4322-950C-80273073EAA1}" presName="spacer" presStyleCnt="0"/>
      <dgm:spPr/>
    </dgm:pt>
    <dgm:pt modelId="{B25FE764-6D6F-4245-9777-6905F1C0A612}" type="pres">
      <dgm:prSet presAssocID="{8ADEB791-2CD9-4033-BFE9-824AF71D70CE}" presName="parentText" presStyleLbl="node1" presStyleIdx="9" presStyleCnt="10">
        <dgm:presLayoutVars>
          <dgm:chMax val="0"/>
          <dgm:bulletEnabled val="1"/>
        </dgm:presLayoutVars>
      </dgm:prSet>
      <dgm:spPr/>
    </dgm:pt>
  </dgm:ptLst>
  <dgm:cxnLst>
    <dgm:cxn modelId="{0126A72A-9FAE-4B86-83B6-FA2BD6E901A8}" srcId="{BDBA3117-84D6-4CEA-A3AE-E125560DA084}" destId="{C9188949-0C5B-4096-B0AD-6D720BFEF115}" srcOrd="1" destOrd="0" parTransId="{E1834A03-9133-4B12-B664-D4FE77433731}" sibTransId="{385B99D7-8BC0-4A82-999A-77BA5B65A0F8}"/>
    <dgm:cxn modelId="{FD8E8462-012D-4C64-B04A-1C038E8D38A1}" type="presOf" srcId="{0BB21A2F-B076-4565-861A-3E0B3E1C77FA}" destId="{A349C3ED-6D98-4577-9CBF-B9218E35B60F}" srcOrd="0" destOrd="0" presId="urn:microsoft.com/office/officeart/2005/8/layout/vList2"/>
    <dgm:cxn modelId="{DF55ED42-3FC0-4400-A566-FC2C456C340E}" srcId="{BDBA3117-84D6-4CEA-A3AE-E125560DA084}" destId="{A2617AA7-A5DD-4AEC-895F-117CF5569027}" srcOrd="6" destOrd="0" parTransId="{AE27D895-821E-4F6C-B8B7-47050EF6EC46}" sibTransId="{238D3F69-B36A-4EC8-B139-ACD413CE8EE0}"/>
    <dgm:cxn modelId="{FC4C9767-BAD0-4A74-9533-A3144608E5F4}" type="presOf" srcId="{BA38F259-C7CE-4A73-9731-EB76A905C8C2}" destId="{ADE31184-DF86-4254-AD4E-830BE148262A}" srcOrd="0" destOrd="0" presId="urn:microsoft.com/office/officeart/2005/8/layout/vList2"/>
    <dgm:cxn modelId="{AE237171-836A-4742-973A-EB55F830C31E}" srcId="{BDBA3117-84D6-4CEA-A3AE-E125560DA084}" destId="{BA38F259-C7CE-4A73-9731-EB76A905C8C2}" srcOrd="7" destOrd="0" parTransId="{FF2B2AD9-ACF6-4501-B525-715C0E4E6275}" sibTransId="{BDBB474A-BD19-45DB-8DFA-1ADF4F7AB274}"/>
    <dgm:cxn modelId="{9A8ED854-3822-4057-9182-883ADDD205BA}" srcId="{BDBA3117-84D6-4CEA-A3AE-E125560DA084}" destId="{0BB21A2F-B076-4565-861A-3E0B3E1C77FA}" srcOrd="3" destOrd="0" parTransId="{EAAD5270-BA3B-4341-80FE-C4D4E636B441}" sibTransId="{67482AA2-72DE-43DF-93B6-9E7C15D6F2B1}"/>
    <dgm:cxn modelId="{3BF85A75-3545-434D-B85C-ABBEBF4E6EDF}" srcId="{BDBA3117-84D6-4CEA-A3AE-E125560DA084}" destId="{8ADEB791-2CD9-4033-BFE9-824AF71D70CE}" srcOrd="9" destOrd="0" parTransId="{22BF99A0-A200-49D1-8CE6-1C9EEF8670B7}" sibTransId="{E7E73473-856F-46C9-828C-F62FEA305D1E}"/>
    <dgm:cxn modelId="{3331C758-380E-4336-9904-19E8F9C005F7}" type="presOf" srcId="{9D96339F-E86E-4AD0-A7E7-DD7E956EB7A4}" destId="{011E3476-59BA-43CF-9EAC-9E89CA9EB5FF}" srcOrd="0" destOrd="0" presId="urn:microsoft.com/office/officeart/2005/8/layout/vList2"/>
    <dgm:cxn modelId="{E706CE79-FD56-423B-ABD0-559F326CE2DE}" type="presOf" srcId="{C9188949-0C5B-4096-B0AD-6D720BFEF115}" destId="{83ECC9F4-FB9D-4C0A-99FC-07466EA487CA}" srcOrd="0" destOrd="0" presId="urn:microsoft.com/office/officeart/2005/8/layout/vList2"/>
    <dgm:cxn modelId="{51364E7C-D9E1-479C-8672-ABBE82434082}" type="presOf" srcId="{3CA099A6-D6D2-4B0F-B4F2-98750B1980A0}" destId="{5463A3F3-DB51-44F8-8289-54E08224FBC4}" srcOrd="0" destOrd="0" presId="urn:microsoft.com/office/officeart/2005/8/layout/vList2"/>
    <dgm:cxn modelId="{8A9EC992-B6CE-493F-9CC9-A2EA68201FA8}" type="presOf" srcId="{8ADEB791-2CD9-4033-BFE9-824AF71D70CE}" destId="{B25FE764-6D6F-4245-9777-6905F1C0A612}" srcOrd="0" destOrd="0" presId="urn:microsoft.com/office/officeart/2005/8/layout/vList2"/>
    <dgm:cxn modelId="{CAB603AD-C469-4E6A-960A-F7D905F9A274}" srcId="{BDBA3117-84D6-4CEA-A3AE-E125560DA084}" destId="{3CA099A6-D6D2-4B0F-B4F2-98750B1980A0}" srcOrd="0" destOrd="0" parTransId="{6FA215F4-54E5-440A-958F-25A2902BFDBE}" sibTransId="{71322897-5146-49F6-B428-AD53E661028A}"/>
    <dgm:cxn modelId="{E783A5B8-9387-43C8-ABE3-584F9398CDE2}" type="presOf" srcId="{D0BC55AF-147F-4CAF-9A2D-9206238A9719}" destId="{46ED7670-0CD6-4D4A-807E-9222F80A3C2F}" srcOrd="0" destOrd="0" presId="urn:microsoft.com/office/officeart/2005/8/layout/vList2"/>
    <dgm:cxn modelId="{D570C3C4-1126-4DCF-BBF2-AA7045905D54}" type="presOf" srcId="{BDBA3117-84D6-4CEA-A3AE-E125560DA084}" destId="{16C1F442-2E0B-49C3-A718-7ABA8ACB33E8}" srcOrd="0" destOrd="0" presId="urn:microsoft.com/office/officeart/2005/8/layout/vList2"/>
    <dgm:cxn modelId="{1B7829C7-62E9-4EDF-ADD3-AC5260926240}" srcId="{BDBA3117-84D6-4CEA-A3AE-E125560DA084}" destId="{6E90EDD6-0D76-4EC5-A7FC-5B7AF8DF2483}" srcOrd="5" destOrd="0" parTransId="{FA8D0F84-9E9E-4BCC-8F78-2BE234133230}" sibTransId="{119AC0A5-1142-4219-BAF9-9CDD4F8D48C8}"/>
    <dgm:cxn modelId="{90A653C8-C450-42BF-9707-ED33A0B96E7F}" type="presOf" srcId="{96A4AD39-41AC-4B19-9C15-172C72073863}" destId="{303606E0-9EF6-4A4B-8594-7ED98F6DFD6A}" srcOrd="0" destOrd="0" presId="urn:microsoft.com/office/officeart/2005/8/layout/vList2"/>
    <dgm:cxn modelId="{A7A192D5-B801-44B3-8CCD-483C3F6AB446}" type="presOf" srcId="{6E90EDD6-0D76-4EC5-A7FC-5B7AF8DF2483}" destId="{FEB0B5A4-6621-424D-AAD1-CC46051947D9}" srcOrd="0" destOrd="0" presId="urn:microsoft.com/office/officeart/2005/8/layout/vList2"/>
    <dgm:cxn modelId="{ED4C6BD8-4742-438C-AEE8-32342E01C6E5}" srcId="{BDBA3117-84D6-4CEA-A3AE-E125560DA084}" destId="{96A4AD39-41AC-4B19-9C15-172C72073863}" srcOrd="8" destOrd="0" parTransId="{92D6A46C-CF20-42B7-92BA-8A45D258B379}" sibTransId="{ABDEC325-602C-4322-950C-80273073EAA1}"/>
    <dgm:cxn modelId="{12B8C9EB-6795-4E04-84DB-EFECACC7E4F0}" type="presOf" srcId="{A2617AA7-A5DD-4AEC-895F-117CF5569027}" destId="{9249AC39-B4F0-4118-848F-6314CA3CE14E}" srcOrd="0" destOrd="0" presId="urn:microsoft.com/office/officeart/2005/8/layout/vList2"/>
    <dgm:cxn modelId="{DED807EE-EF48-4CAA-AE45-E1A4D3A1CEE1}" srcId="{BDBA3117-84D6-4CEA-A3AE-E125560DA084}" destId="{9D96339F-E86E-4AD0-A7E7-DD7E956EB7A4}" srcOrd="2" destOrd="0" parTransId="{B1E5B91D-8940-4D75-9653-DE8C3F508081}" sibTransId="{B2CE703F-2B27-40E2-9993-E13DCBD398E5}"/>
    <dgm:cxn modelId="{0EC54CF7-074F-4FA7-83F0-452EE01C527E}" srcId="{BDBA3117-84D6-4CEA-A3AE-E125560DA084}" destId="{D0BC55AF-147F-4CAF-9A2D-9206238A9719}" srcOrd="4" destOrd="0" parTransId="{050D0323-E735-4170-A01C-21E81C54B8CE}" sibTransId="{E47C61D8-7B89-4C83-9248-38EC6A2AD2EF}"/>
    <dgm:cxn modelId="{AEFAE762-BC41-4F83-8734-CEBF20146369}" type="presParOf" srcId="{16C1F442-2E0B-49C3-A718-7ABA8ACB33E8}" destId="{5463A3F3-DB51-44F8-8289-54E08224FBC4}" srcOrd="0" destOrd="0" presId="urn:microsoft.com/office/officeart/2005/8/layout/vList2"/>
    <dgm:cxn modelId="{A9862B84-3B50-49D6-8F51-D9C3B81C8919}" type="presParOf" srcId="{16C1F442-2E0B-49C3-A718-7ABA8ACB33E8}" destId="{45DA4C6A-639B-415A-96C8-BC52706ABC4C}" srcOrd="1" destOrd="0" presId="urn:microsoft.com/office/officeart/2005/8/layout/vList2"/>
    <dgm:cxn modelId="{16093CE1-0151-4EB2-AED6-C5095B8A4739}" type="presParOf" srcId="{16C1F442-2E0B-49C3-A718-7ABA8ACB33E8}" destId="{83ECC9F4-FB9D-4C0A-99FC-07466EA487CA}" srcOrd="2" destOrd="0" presId="urn:microsoft.com/office/officeart/2005/8/layout/vList2"/>
    <dgm:cxn modelId="{86251308-6F33-4583-B659-FC434AD16064}" type="presParOf" srcId="{16C1F442-2E0B-49C3-A718-7ABA8ACB33E8}" destId="{D82B2F6F-D970-4215-9B4C-F258E6D5E1A3}" srcOrd="3" destOrd="0" presId="urn:microsoft.com/office/officeart/2005/8/layout/vList2"/>
    <dgm:cxn modelId="{0EA3AF6B-491B-4CCD-89E2-2C9F96C0686C}" type="presParOf" srcId="{16C1F442-2E0B-49C3-A718-7ABA8ACB33E8}" destId="{011E3476-59BA-43CF-9EAC-9E89CA9EB5FF}" srcOrd="4" destOrd="0" presId="urn:microsoft.com/office/officeart/2005/8/layout/vList2"/>
    <dgm:cxn modelId="{FB41F878-04A5-4B1A-BAB2-8C8876574A44}" type="presParOf" srcId="{16C1F442-2E0B-49C3-A718-7ABA8ACB33E8}" destId="{1DEEA240-3311-4B2B-98BE-1652975CCAE2}" srcOrd="5" destOrd="0" presId="urn:microsoft.com/office/officeart/2005/8/layout/vList2"/>
    <dgm:cxn modelId="{D6C278AB-DA1A-4D37-91F4-67211027750A}" type="presParOf" srcId="{16C1F442-2E0B-49C3-A718-7ABA8ACB33E8}" destId="{A349C3ED-6D98-4577-9CBF-B9218E35B60F}" srcOrd="6" destOrd="0" presId="urn:microsoft.com/office/officeart/2005/8/layout/vList2"/>
    <dgm:cxn modelId="{F6481F60-8D51-4055-B103-478C37D39865}" type="presParOf" srcId="{16C1F442-2E0B-49C3-A718-7ABA8ACB33E8}" destId="{4344AE89-B4D8-4186-A07F-E30A3A4D0CA5}" srcOrd="7" destOrd="0" presId="urn:microsoft.com/office/officeart/2005/8/layout/vList2"/>
    <dgm:cxn modelId="{B36F524F-CE73-4987-85E5-15075A71A2F0}" type="presParOf" srcId="{16C1F442-2E0B-49C3-A718-7ABA8ACB33E8}" destId="{46ED7670-0CD6-4D4A-807E-9222F80A3C2F}" srcOrd="8" destOrd="0" presId="urn:microsoft.com/office/officeart/2005/8/layout/vList2"/>
    <dgm:cxn modelId="{B477640F-5149-4DED-84FA-6BF3BA0742A7}" type="presParOf" srcId="{16C1F442-2E0B-49C3-A718-7ABA8ACB33E8}" destId="{20242F2A-8FB3-4F48-A741-37FC09DEED31}" srcOrd="9" destOrd="0" presId="urn:microsoft.com/office/officeart/2005/8/layout/vList2"/>
    <dgm:cxn modelId="{EFD7721E-950E-42F1-8D62-7BBBC300AD2D}" type="presParOf" srcId="{16C1F442-2E0B-49C3-A718-7ABA8ACB33E8}" destId="{FEB0B5A4-6621-424D-AAD1-CC46051947D9}" srcOrd="10" destOrd="0" presId="urn:microsoft.com/office/officeart/2005/8/layout/vList2"/>
    <dgm:cxn modelId="{CF46200F-ACA7-44E8-915B-1962B0761F27}" type="presParOf" srcId="{16C1F442-2E0B-49C3-A718-7ABA8ACB33E8}" destId="{F7FAB239-0FCE-4B6C-BB60-87642AB3CC85}" srcOrd="11" destOrd="0" presId="urn:microsoft.com/office/officeart/2005/8/layout/vList2"/>
    <dgm:cxn modelId="{4DF42652-E0DE-4EF1-8081-72C8485E2D17}" type="presParOf" srcId="{16C1F442-2E0B-49C3-A718-7ABA8ACB33E8}" destId="{9249AC39-B4F0-4118-848F-6314CA3CE14E}" srcOrd="12" destOrd="0" presId="urn:microsoft.com/office/officeart/2005/8/layout/vList2"/>
    <dgm:cxn modelId="{15130FE4-21D0-43C3-AB46-E85F30485286}" type="presParOf" srcId="{16C1F442-2E0B-49C3-A718-7ABA8ACB33E8}" destId="{A1F70899-B934-4FAD-BA8A-53E7099A6C9C}" srcOrd="13" destOrd="0" presId="urn:microsoft.com/office/officeart/2005/8/layout/vList2"/>
    <dgm:cxn modelId="{47A8458F-4D28-445E-86B2-234739CC06B6}" type="presParOf" srcId="{16C1F442-2E0B-49C3-A718-7ABA8ACB33E8}" destId="{ADE31184-DF86-4254-AD4E-830BE148262A}" srcOrd="14" destOrd="0" presId="urn:microsoft.com/office/officeart/2005/8/layout/vList2"/>
    <dgm:cxn modelId="{E2626925-E89B-47BE-8F8A-202D4166563A}" type="presParOf" srcId="{16C1F442-2E0B-49C3-A718-7ABA8ACB33E8}" destId="{507B1D90-EC98-4773-B0E1-46D3D31FDA0C}" srcOrd="15" destOrd="0" presId="urn:microsoft.com/office/officeart/2005/8/layout/vList2"/>
    <dgm:cxn modelId="{E3F70B65-F2FE-46A5-9749-512D20E58EC5}" type="presParOf" srcId="{16C1F442-2E0B-49C3-A718-7ABA8ACB33E8}" destId="{303606E0-9EF6-4A4B-8594-7ED98F6DFD6A}" srcOrd="16" destOrd="0" presId="urn:microsoft.com/office/officeart/2005/8/layout/vList2"/>
    <dgm:cxn modelId="{FB71CE89-DE5F-4500-B616-32DDF2E835EF}" type="presParOf" srcId="{16C1F442-2E0B-49C3-A718-7ABA8ACB33E8}" destId="{BFD15F63-BB32-498E-BB54-F9456AE86701}" srcOrd="17" destOrd="0" presId="urn:microsoft.com/office/officeart/2005/8/layout/vList2"/>
    <dgm:cxn modelId="{6B500C10-A396-4A0C-AED0-550C38FC440E}" type="presParOf" srcId="{16C1F442-2E0B-49C3-A718-7ABA8ACB33E8}" destId="{B25FE764-6D6F-4245-9777-6905F1C0A612}"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1AD00C-FC16-4E4C-A0D6-C875EF5B46E7}"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46167BF8-E94A-45C6-8AD5-672869482428}">
      <dgm:prSet/>
      <dgm:spPr/>
      <dgm:t>
        <a:bodyPr/>
        <a:lstStyle/>
        <a:p>
          <a:r>
            <a:rPr lang="en-GB"/>
            <a:t>It is difficult to make predictions for the future regarding ACEs due to the nature and broad nature of them, since they depend on a variety of factors, such as social changes, education, and cultural changes. </a:t>
          </a:r>
          <a:endParaRPr lang="en-US"/>
        </a:p>
      </dgm:t>
    </dgm:pt>
    <dgm:pt modelId="{29EE4054-5898-4ACF-A4C6-631E5F1A0BDE}" type="parTrans" cxnId="{B4E8225F-3819-45F9-B29A-01BD1D33D173}">
      <dgm:prSet/>
      <dgm:spPr/>
      <dgm:t>
        <a:bodyPr/>
        <a:lstStyle/>
        <a:p>
          <a:endParaRPr lang="en-US"/>
        </a:p>
      </dgm:t>
    </dgm:pt>
    <dgm:pt modelId="{4D1C8AD9-A2BE-4FB4-B543-0B7EB195D182}" type="sibTrans" cxnId="{B4E8225F-3819-45F9-B29A-01BD1D33D173}">
      <dgm:prSet/>
      <dgm:spPr/>
      <dgm:t>
        <a:bodyPr/>
        <a:lstStyle/>
        <a:p>
          <a:endParaRPr lang="en-US"/>
        </a:p>
      </dgm:t>
    </dgm:pt>
    <dgm:pt modelId="{C5E4BA26-FA6B-4E3C-9D95-19FE9AB291AB}">
      <dgm:prSet/>
      <dgm:spPr/>
      <dgm:t>
        <a:bodyPr/>
        <a:lstStyle/>
        <a:p>
          <a:r>
            <a:rPr lang="en-GB"/>
            <a:t>(Future Generations Commissioner for Wales, 2020)</a:t>
          </a:r>
          <a:endParaRPr lang="en-US"/>
        </a:p>
      </dgm:t>
    </dgm:pt>
    <dgm:pt modelId="{E923E504-90E4-453E-8EF9-A944B9FAFB86}" type="parTrans" cxnId="{E039BFF9-E26C-432D-AFEF-0BE3A79EC259}">
      <dgm:prSet/>
      <dgm:spPr/>
      <dgm:t>
        <a:bodyPr/>
        <a:lstStyle/>
        <a:p>
          <a:endParaRPr lang="en-US"/>
        </a:p>
      </dgm:t>
    </dgm:pt>
    <dgm:pt modelId="{6364FCE7-B7EC-4AAE-BFFB-63045977A347}" type="sibTrans" cxnId="{E039BFF9-E26C-432D-AFEF-0BE3A79EC259}">
      <dgm:prSet/>
      <dgm:spPr/>
      <dgm:t>
        <a:bodyPr/>
        <a:lstStyle/>
        <a:p>
          <a:endParaRPr lang="en-US"/>
        </a:p>
      </dgm:t>
    </dgm:pt>
    <dgm:pt modelId="{2E0E00C6-A6E5-4BA1-96A9-EAD229A705F0}" type="pres">
      <dgm:prSet presAssocID="{C61AD00C-FC16-4E4C-A0D6-C875EF5B46E7}" presName="Name0" presStyleCnt="0">
        <dgm:presLayoutVars>
          <dgm:dir/>
          <dgm:animLvl val="lvl"/>
          <dgm:resizeHandles val="exact"/>
        </dgm:presLayoutVars>
      </dgm:prSet>
      <dgm:spPr/>
    </dgm:pt>
    <dgm:pt modelId="{FABE1BFB-2ECB-4BCD-A396-EB5A258C4893}" type="pres">
      <dgm:prSet presAssocID="{C5E4BA26-FA6B-4E3C-9D95-19FE9AB291AB}" presName="boxAndChildren" presStyleCnt="0"/>
      <dgm:spPr/>
    </dgm:pt>
    <dgm:pt modelId="{6A1CA051-5E38-4493-A3B4-5731076F4D43}" type="pres">
      <dgm:prSet presAssocID="{C5E4BA26-FA6B-4E3C-9D95-19FE9AB291AB}" presName="parentTextBox" presStyleLbl="node1" presStyleIdx="0" presStyleCnt="2"/>
      <dgm:spPr/>
    </dgm:pt>
    <dgm:pt modelId="{69FFE50E-D050-4654-89FB-7D943A4EE8CF}" type="pres">
      <dgm:prSet presAssocID="{4D1C8AD9-A2BE-4FB4-B543-0B7EB195D182}" presName="sp" presStyleCnt="0"/>
      <dgm:spPr/>
    </dgm:pt>
    <dgm:pt modelId="{465EB2A8-0E55-402A-819D-685FCAB54946}" type="pres">
      <dgm:prSet presAssocID="{46167BF8-E94A-45C6-8AD5-672869482428}" presName="arrowAndChildren" presStyleCnt="0"/>
      <dgm:spPr/>
    </dgm:pt>
    <dgm:pt modelId="{36ACA3AC-B238-4752-9051-B250239C9CF5}" type="pres">
      <dgm:prSet presAssocID="{46167BF8-E94A-45C6-8AD5-672869482428}" presName="parentTextArrow" presStyleLbl="node1" presStyleIdx="1" presStyleCnt="2"/>
      <dgm:spPr/>
    </dgm:pt>
  </dgm:ptLst>
  <dgm:cxnLst>
    <dgm:cxn modelId="{88B64421-4324-422D-BCC1-D32D65174D26}" type="presOf" srcId="{C5E4BA26-FA6B-4E3C-9D95-19FE9AB291AB}" destId="{6A1CA051-5E38-4493-A3B4-5731076F4D43}" srcOrd="0" destOrd="0" presId="urn:microsoft.com/office/officeart/2005/8/layout/process4"/>
    <dgm:cxn modelId="{B4E8225F-3819-45F9-B29A-01BD1D33D173}" srcId="{C61AD00C-FC16-4E4C-A0D6-C875EF5B46E7}" destId="{46167BF8-E94A-45C6-8AD5-672869482428}" srcOrd="0" destOrd="0" parTransId="{29EE4054-5898-4ACF-A4C6-631E5F1A0BDE}" sibTransId="{4D1C8AD9-A2BE-4FB4-B543-0B7EB195D182}"/>
    <dgm:cxn modelId="{8D50FC48-35A9-45B5-A3B6-1C253794AC17}" type="presOf" srcId="{46167BF8-E94A-45C6-8AD5-672869482428}" destId="{36ACA3AC-B238-4752-9051-B250239C9CF5}" srcOrd="0" destOrd="0" presId="urn:microsoft.com/office/officeart/2005/8/layout/process4"/>
    <dgm:cxn modelId="{DB0C10E0-7405-48C1-8D81-462DE4935C71}" type="presOf" srcId="{C61AD00C-FC16-4E4C-A0D6-C875EF5B46E7}" destId="{2E0E00C6-A6E5-4BA1-96A9-EAD229A705F0}" srcOrd="0" destOrd="0" presId="urn:microsoft.com/office/officeart/2005/8/layout/process4"/>
    <dgm:cxn modelId="{E039BFF9-E26C-432D-AFEF-0BE3A79EC259}" srcId="{C61AD00C-FC16-4E4C-A0D6-C875EF5B46E7}" destId="{C5E4BA26-FA6B-4E3C-9D95-19FE9AB291AB}" srcOrd="1" destOrd="0" parTransId="{E923E504-90E4-453E-8EF9-A944B9FAFB86}" sibTransId="{6364FCE7-B7EC-4AAE-BFFB-63045977A347}"/>
    <dgm:cxn modelId="{BA487F8F-438A-47CF-B7AA-FAD1EA3D126A}" type="presParOf" srcId="{2E0E00C6-A6E5-4BA1-96A9-EAD229A705F0}" destId="{FABE1BFB-2ECB-4BCD-A396-EB5A258C4893}" srcOrd="0" destOrd="0" presId="urn:microsoft.com/office/officeart/2005/8/layout/process4"/>
    <dgm:cxn modelId="{9D52B3E0-C372-4833-9281-8DDF8149806F}" type="presParOf" srcId="{FABE1BFB-2ECB-4BCD-A396-EB5A258C4893}" destId="{6A1CA051-5E38-4493-A3B4-5731076F4D43}" srcOrd="0" destOrd="0" presId="urn:microsoft.com/office/officeart/2005/8/layout/process4"/>
    <dgm:cxn modelId="{D1ECBBA3-0167-489D-B9ED-7D83B3BFAB60}" type="presParOf" srcId="{2E0E00C6-A6E5-4BA1-96A9-EAD229A705F0}" destId="{69FFE50E-D050-4654-89FB-7D943A4EE8CF}" srcOrd="1" destOrd="0" presId="urn:microsoft.com/office/officeart/2005/8/layout/process4"/>
    <dgm:cxn modelId="{3A2444AA-D66D-4E01-BDA6-22C1647CAD25}" type="presParOf" srcId="{2E0E00C6-A6E5-4BA1-96A9-EAD229A705F0}" destId="{465EB2A8-0E55-402A-819D-685FCAB54946}" srcOrd="2" destOrd="0" presId="urn:microsoft.com/office/officeart/2005/8/layout/process4"/>
    <dgm:cxn modelId="{EB567987-D7CA-4D7B-960D-69BE8416AF08}" type="presParOf" srcId="{465EB2A8-0E55-402A-819D-685FCAB54946}" destId="{36ACA3AC-B238-4752-9051-B250239C9CF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C62EF7-E15D-4CCB-8965-04A5A5FAFE1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AF5D85C-D03D-4315-A87F-3CCE9745CA1C}">
      <dgm:prSet/>
      <dgm:spPr/>
      <dgm:t>
        <a:bodyPr/>
        <a:lstStyle/>
        <a:p>
          <a:r>
            <a:rPr lang="en-GB"/>
            <a:t>Wales has a strong context for prioritising resilience-building across the life course, linking up the system, and preventing adverse childhood experiences.</a:t>
          </a:r>
          <a:endParaRPr lang="en-US"/>
        </a:p>
      </dgm:t>
    </dgm:pt>
    <dgm:pt modelId="{412FDCBD-A7BE-4617-88F0-AF728737B7B7}" type="parTrans" cxnId="{A5930F0D-2134-4212-A9AF-7D81D20CE08C}">
      <dgm:prSet/>
      <dgm:spPr/>
      <dgm:t>
        <a:bodyPr/>
        <a:lstStyle/>
        <a:p>
          <a:endParaRPr lang="en-US"/>
        </a:p>
      </dgm:t>
    </dgm:pt>
    <dgm:pt modelId="{5A379883-062C-4AF8-B964-4D47531A562D}" type="sibTrans" cxnId="{A5930F0D-2134-4212-A9AF-7D81D20CE08C}">
      <dgm:prSet/>
      <dgm:spPr/>
      <dgm:t>
        <a:bodyPr/>
        <a:lstStyle/>
        <a:p>
          <a:endParaRPr lang="en-US"/>
        </a:p>
      </dgm:t>
    </dgm:pt>
    <dgm:pt modelId="{58C6D0BD-51CE-4932-8272-2B8FA3EBCE54}">
      <dgm:prSet/>
      <dgm:spPr/>
      <dgm:t>
        <a:bodyPr/>
        <a:lstStyle/>
        <a:p>
          <a:r>
            <a:rPr lang="en-GB"/>
            <a:t>In Wales, the Well-Being of Future Generations Act provides the framework for all public services to collaboratively work towards a life-course approach to well-being in an integrated manner.</a:t>
          </a:r>
          <a:endParaRPr lang="en-US"/>
        </a:p>
      </dgm:t>
    </dgm:pt>
    <dgm:pt modelId="{10CC66F5-FEED-457E-8D43-BB99A757A204}" type="parTrans" cxnId="{5F909D64-991B-4883-A1E0-F973663B5A88}">
      <dgm:prSet/>
      <dgm:spPr/>
      <dgm:t>
        <a:bodyPr/>
        <a:lstStyle/>
        <a:p>
          <a:endParaRPr lang="en-US"/>
        </a:p>
      </dgm:t>
    </dgm:pt>
    <dgm:pt modelId="{D50F32DD-48B4-457A-9711-36214836643E}" type="sibTrans" cxnId="{5F909D64-991B-4883-A1E0-F973663B5A88}">
      <dgm:prSet/>
      <dgm:spPr/>
      <dgm:t>
        <a:bodyPr/>
        <a:lstStyle/>
        <a:p>
          <a:endParaRPr lang="en-US"/>
        </a:p>
      </dgm:t>
    </dgm:pt>
    <dgm:pt modelId="{BA450864-C329-4D4A-AA9D-5D0C0E567E92}">
      <dgm:prSet/>
      <dgm:spPr/>
      <dgm:t>
        <a:bodyPr/>
        <a:lstStyle/>
        <a:p>
          <a:r>
            <a:rPr lang="en-GB"/>
            <a:t>Furthermore, the Welsh Government's national strategy for lifelong well-being, Prosperity for all, sets out commitments for investing in early years and tackling ACES through creation of ACE Aware services.</a:t>
          </a:r>
          <a:endParaRPr lang="en-US"/>
        </a:p>
      </dgm:t>
    </dgm:pt>
    <dgm:pt modelId="{4FEE6B1C-2202-40A2-8F29-1AD53DD46573}" type="parTrans" cxnId="{B63FF19F-AAE1-47D6-B6B9-16EEE2CE3274}">
      <dgm:prSet/>
      <dgm:spPr/>
      <dgm:t>
        <a:bodyPr/>
        <a:lstStyle/>
        <a:p>
          <a:endParaRPr lang="en-US"/>
        </a:p>
      </dgm:t>
    </dgm:pt>
    <dgm:pt modelId="{99203EC4-8A10-439F-BF41-67ACCF0C9FD9}" type="sibTrans" cxnId="{B63FF19F-AAE1-47D6-B6B9-16EEE2CE3274}">
      <dgm:prSet/>
      <dgm:spPr/>
      <dgm:t>
        <a:bodyPr/>
        <a:lstStyle/>
        <a:p>
          <a:endParaRPr lang="en-US"/>
        </a:p>
      </dgm:t>
    </dgm:pt>
    <dgm:pt modelId="{E548ED47-0DEC-4788-8E0B-DD378305706B}">
      <dgm:prSet/>
      <dgm:spPr/>
      <dgm:t>
        <a:bodyPr/>
        <a:lstStyle/>
        <a:p>
          <a:r>
            <a:rPr lang="en-GB"/>
            <a:t>Healthier Wales aims to make Wales a healthier place by addressing ACEs in childhood and addressing them for life.</a:t>
          </a:r>
          <a:endParaRPr lang="en-US"/>
        </a:p>
      </dgm:t>
    </dgm:pt>
    <dgm:pt modelId="{8FEA40E6-DEB7-4C67-AE67-DDE232D911F6}" type="parTrans" cxnId="{F1EFD2C4-019D-41E6-8C68-2EFADB43C4BD}">
      <dgm:prSet/>
      <dgm:spPr/>
      <dgm:t>
        <a:bodyPr/>
        <a:lstStyle/>
        <a:p>
          <a:endParaRPr lang="en-US"/>
        </a:p>
      </dgm:t>
    </dgm:pt>
    <dgm:pt modelId="{EA7B5AAD-63EA-4D82-849F-83AA45370BA3}" type="sibTrans" cxnId="{F1EFD2C4-019D-41E6-8C68-2EFADB43C4BD}">
      <dgm:prSet/>
      <dgm:spPr/>
      <dgm:t>
        <a:bodyPr/>
        <a:lstStyle/>
        <a:p>
          <a:endParaRPr lang="en-US"/>
        </a:p>
      </dgm:t>
    </dgm:pt>
    <dgm:pt modelId="{28B4F538-A760-46FC-937A-845B859FB1E4}">
      <dgm:prSet/>
      <dgm:spPr/>
      <dgm:t>
        <a:bodyPr/>
        <a:lstStyle/>
        <a:p>
          <a:r>
            <a:rPr lang="en-GB"/>
            <a:t>Also, the Assembly just passed a law ending physical punishment of children, an important piece of the ACEs puzzle.</a:t>
          </a:r>
          <a:endParaRPr lang="en-US"/>
        </a:p>
      </dgm:t>
    </dgm:pt>
    <dgm:pt modelId="{B336DA1A-775D-4344-896E-4F306AC914CC}" type="parTrans" cxnId="{1F4B7940-452B-45B4-B560-D6ACB6A72CC3}">
      <dgm:prSet/>
      <dgm:spPr/>
      <dgm:t>
        <a:bodyPr/>
        <a:lstStyle/>
        <a:p>
          <a:endParaRPr lang="en-US"/>
        </a:p>
      </dgm:t>
    </dgm:pt>
    <dgm:pt modelId="{CE64C58E-C752-4A30-894F-4EC1C0526A36}" type="sibTrans" cxnId="{1F4B7940-452B-45B4-B560-D6ACB6A72CC3}">
      <dgm:prSet/>
      <dgm:spPr/>
      <dgm:t>
        <a:bodyPr/>
        <a:lstStyle/>
        <a:p>
          <a:endParaRPr lang="en-US"/>
        </a:p>
      </dgm:t>
    </dgm:pt>
    <dgm:pt modelId="{8F3E73AE-5CD3-484D-929D-94717C72D3ED}" type="pres">
      <dgm:prSet presAssocID="{98C62EF7-E15D-4CCB-8965-04A5A5FAFE11}" presName="linear" presStyleCnt="0">
        <dgm:presLayoutVars>
          <dgm:animLvl val="lvl"/>
          <dgm:resizeHandles val="exact"/>
        </dgm:presLayoutVars>
      </dgm:prSet>
      <dgm:spPr/>
    </dgm:pt>
    <dgm:pt modelId="{06739777-B568-4797-8807-BDB5D753EA66}" type="pres">
      <dgm:prSet presAssocID="{2AF5D85C-D03D-4315-A87F-3CCE9745CA1C}" presName="parentText" presStyleLbl="node1" presStyleIdx="0" presStyleCnt="5">
        <dgm:presLayoutVars>
          <dgm:chMax val="0"/>
          <dgm:bulletEnabled val="1"/>
        </dgm:presLayoutVars>
      </dgm:prSet>
      <dgm:spPr/>
    </dgm:pt>
    <dgm:pt modelId="{D384032F-1326-45D5-BF10-B9175A44EEFC}" type="pres">
      <dgm:prSet presAssocID="{5A379883-062C-4AF8-B964-4D47531A562D}" presName="spacer" presStyleCnt="0"/>
      <dgm:spPr/>
    </dgm:pt>
    <dgm:pt modelId="{434AD5E3-B817-41B2-AC1D-31E37A45029D}" type="pres">
      <dgm:prSet presAssocID="{58C6D0BD-51CE-4932-8272-2B8FA3EBCE54}" presName="parentText" presStyleLbl="node1" presStyleIdx="1" presStyleCnt="5">
        <dgm:presLayoutVars>
          <dgm:chMax val="0"/>
          <dgm:bulletEnabled val="1"/>
        </dgm:presLayoutVars>
      </dgm:prSet>
      <dgm:spPr/>
    </dgm:pt>
    <dgm:pt modelId="{2651F047-1DA2-436A-BDF9-9395B3C409FE}" type="pres">
      <dgm:prSet presAssocID="{D50F32DD-48B4-457A-9711-36214836643E}" presName="spacer" presStyleCnt="0"/>
      <dgm:spPr/>
    </dgm:pt>
    <dgm:pt modelId="{5504D2CB-423F-40EC-9FA9-996EF94E10DA}" type="pres">
      <dgm:prSet presAssocID="{BA450864-C329-4D4A-AA9D-5D0C0E567E92}" presName="parentText" presStyleLbl="node1" presStyleIdx="2" presStyleCnt="5">
        <dgm:presLayoutVars>
          <dgm:chMax val="0"/>
          <dgm:bulletEnabled val="1"/>
        </dgm:presLayoutVars>
      </dgm:prSet>
      <dgm:spPr/>
    </dgm:pt>
    <dgm:pt modelId="{4ADBD431-993D-4F3E-A00E-E12F149498B9}" type="pres">
      <dgm:prSet presAssocID="{99203EC4-8A10-439F-BF41-67ACCF0C9FD9}" presName="spacer" presStyleCnt="0"/>
      <dgm:spPr/>
    </dgm:pt>
    <dgm:pt modelId="{4C1489C1-1CD5-47BC-949A-3FD95AACC6C4}" type="pres">
      <dgm:prSet presAssocID="{E548ED47-0DEC-4788-8E0B-DD378305706B}" presName="parentText" presStyleLbl="node1" presStyleIdx="3" presStyleCnt="5">
        <dgm:presLayoutVars>
          <dgm:chMax val="0"/>
          <dgm:bulletEnabled val="1"/>
        </dgm:presLayoutVars>
      </dgm:prSet>
      <dgm:spPr/>
    </dgm:pt>
    <dgm:pt modelId="{323FCEC1-DD77-4CBB-B556-F062063AC184}" type="pres">
      <dgm:prSet presAssocID="{EA7B5AAD-63EA-4D82-849F-83AA45370BA3}" presName="spacer" presStyleCnt="0"/>
      <dgm:spPr/>
    </dgm:pt>
    <dgm:pt modelId="{776C8F2F-0DD2-4DA6-89A9-7BC97163C25D}" type="pres">
      <dgm:prSet presAssocID="{28B4F538-A760-46FC-937A-845B859FB1E4}" presName="parentText" presStyleLbl="node1" presStyleIdx="4" presStyleCnt="5">
        <dgm:presLayoutVars>
          <dgm:chMax val="0"/>
          <dgm:bulletEnabled val="1"/>
        </dgm:presLayoutVars>
      </dgm:prSet>
      <dgm:spPr/>
    </dgm:pt>
  </dgm:ptLst>
  <dgm:cxnLst>
    <dgm:cxn modelId="{A5930F0D-2134-4212-A9AF-7D81D20CE08C}" srcId="{98C62EF7-E15D-4CCB-8965-04A5A5FAFE11}" destId="{2AF5D85C-D03D-4315-A87F-3CCE9745CA1C}" srcOrd="0" destOrd="0" parTransId="{412FDCBD-A7BE-4617-88F0-AF728737B7B7}" sibTransId="{5A379883-062C-4AF8-B964-4D47531A562D}"/>
    <dgm:cxn modelId="{F093E014-C995-4CB0-9D59-F949CCBE4CED}" type="presOf" srcId="{2AF5D85C-D03D-4315-A87F-3CCE9745CA1C}" destId="{06739777-B568-4797-8807-BDB5D753EA66}" srcOrd="0" destOrd="0" presId="urn:microsoft.com/office/officeart/2005/8/layout/vList2"/>
    <dgm:cxn modelId="{48B6D11E-A516-4EF5-A16A-CD58FF9B84EB}" type="presOf" srcId="{28B4F538-A760-46FC-937A-845B859FB1E4}" destId="{776C8F2F-0DD2-4DA6-89A9-7BC97163C25D}" srcOrd="0" destOrd="0" presId="urn:microsoft.com/office/officeart/2005/8/layout/vList2"/>
    <dgm:cxn modelId="{2A32393B-2139-4EF1-A4A3-8058594F62E7}" type="presOf" srcId="{98C62EF7-E15D-4CCB-8965-04A5A5FAFE11}" destId="{8F3E73AE-5CD3-484D-929D-94717C72D3ED}" srcOrd="0" destOrd="0" presId="urn:microsoft.com/office/officeart/2005/8/layout/vList2"/>
    <dgm:cxn modelId="{1F4B7940-452B-45B4-B560-D6ACB6A72CC3}" srcId="{98C62EF7-E15D-4CCB-8965-04A5A5FAFE11}" destId="{28B4F538-A760-46FC-937A-845B859FB1E4}" srcOrd="4" destOrd="0" parTransId="{B336DA1A-775D-4344-896E-4F306AC914CC}" sibTransId="{CE64C58E-C752-4A30-894F-4EC1C0526A36}"/>
    <dgm:cxn modelId="{5F909D64-991B-4883-A1E0-F973663B5A88}" srcId="{98C62EF7-E15D-4CCB-8965-04A5A5FAFE11}" destId="{58C6D0BD-51CE-4932-8272-2B8FA3EBCE54}" srcOrd="1" destOrd="0" parTransId="{10CC66F5-FEED-457E-8D43-BB99A757A204}" sibTransId="{D50F32DD-48B4-457A-9711-36214836643E}"/>
    <dgm:cxn modelId="{D3AC3A92-E910-4C80-BBC6-DBDF3E7A007D}" type="presOf" srcId="{E548ED47-0DEC-4788-8E0B-DD378305706B}" destId="{4C1489C1-1CD5-47BC-949A-3FD95AACC6C4}" srcOrd="0" destOrd="0" presId="urn:microsoft.com/office/officeart/2005/8/layout/vList2"/>
    <dgm:cxn modelId="{B63FF19F-AAE1-47D6-B6B9-16EEE2CE3274}" srcId="{98C62EF7-E15D-4CCB-8965-04A5A5FAFE11}" destId="{BA450864-C329-4D4A-AA9D-5D0C0E567E92}" srcOrd="2" destOrd="0" parTransId="{4FEE6B1C-2202-40A2-8F29-1AD53DD46573}" sibTransId="{99203EC4-8A10-439F-BF41-67ACCF0C9FD9}"/>
    <dgm:cxn modelId="{F1EFD2C4-019D-41E6-8C68-2EFADB43C4BD}" srcId="{98C62EF7-E15D-4CCB-8965-04A5A5FAFE11}" destId="{E548ED47-0DEC-4788-8E0B-DD378305706B}" srcOrd="3" destOrd="0" parTransId="{8FEA40E6-DEB7-4C67-AE67-DDE232D911F6}" sibTransId="{EA7B5AAD-63EA-4D82-849F-83AA45370BA3}"/>
    <dgm:cxn modelId="{8F5952D3-B531-4E6F-9BFF-D1EE30002850}" type="presOf" srcId="{58C6D0BD-51CE-4932-8272-2B8FA3EBCE54}" destId="{434AD5E3-B817-41B2-AC1D-31E37A45029D}" srcOrd="0" destOrd="0" presId="urn:microsoft.com/office/officeart/2005/8/layout/vList2"/>
    <dgm:cxn modelId="{1E6446EA-A661-4890-B212-1D02C6DE7D85}" type="presOf" srcId="{BA450864-C329-4D4A-AA9D-5D0C0E567E92}" destId="{5504D2CB-423F-40EC-9FA9-996EF94E10DA}" srcOrd="0" destOrd="0" presId="urn:microsoft.com/office/officeart/2005/8/layout/vList2"/>
    <dgm:cxn modelId="{02B1BB3E-DDA6-4E6B-A43B-ADE0FA3B8EFE}" type="presParOf" srcId="{8F3E73AE-5CD3-484D-929D-94717C72D3ED}" destId="{06739777-B568-4797-8807-BDB5D753EA66}" srcOrd="0" destOrd="0" presId="urn:microsoft.com/office/officeart/2005/8/layout/vList2"/>
    <dgm:cxn modelId="{978817E0-57EA-41F1-B344-C843ACE05DCF}" type="presParOf" srcId="{8F3E73AE-5CD3-484D-929D-94717C72D3ED}" destId="{D384032F-1326-45D5-BF10-B9175A44EEFC}" srcOrd="1" destOrd="0" presId="urn:microsoft.com/office/officeart/2005/8/layout/vList2"/>
    <dgm:cxn modelId="{D87421EC-0422-463F-B67D-31C2C06AA051}" type="presParOf" srcId="{8F3E73AE-5CD3-484D-929D-94717C72D3ED}" destId="{434AD5E3-B817-41B2-AC1D-31E37A45029D}" srcOrd="2" destOrd="0" presId="urn:microsoft.com/office/officeart/2005/8/layout/vList2"/>
    <dgm:cxn modelId="{4F943770-D41B-4B2B-B4AD-8F181B8CB065}" type="presParOf" srcId="{8F3E73AE-5CD3-484D-929D-94717C72D3ED}" destId="{2651F047-1DA2-436A-BDF9-9395B3C409FE}" srcOrd="3" destOrd="0" presId="urn:microsoft.com/office/officeart/2005/8/layout/vList2"/>
    <dgm:cxn modelId="{AEFD32D3-C97C-4D02-B7AF-D353EA9F9EBD}" type="presParOf" srcId="{8F3E73AE-5CD3-484D-929D-94717C72D3ED}" destId="{5504D2CB-423F-40EC-9FA9-996EF94E10DA}" srcOrd="4" destOrd="0" presId="urn:microsoft.com/office/officeart/2005/8/layout/vList2"/>
    <dgm:cxn modelId="{968081DC-D8E8-463F-A69D-6ADA87D99339}" type="presParOf" srcId="{8F3E73AE-5CD3-484D-929D-94717C72D3ED}" destId="{4ADBD431-993D-4F3E-A00E-E12F149498B9}" srcOrd="5" destOrd="0" presId="urn:microsoft.com/office/officeart/2005/8/layout/vList2"/>
    <dgm:cxn modelId="{B0479333-E2C9-418B-B55F-3CB6EEF3A5F0}" type="presParOf" srcId="{8F3E73AE-5CD3-484D-929D-94717C72D3ED}" destId="{4C1489C1-1CD5-47BC-949A-3FD95AACC6C4}" srcOrd="6" destOrd="0" presId="urn:microsoft.com/office/officeart/2005/8/layout/vList2"/>
    <dgm:cxn modelId="{499516D6-89C0-4DE1-A5EF-B2F6F0384053}" type="presParOf" srcId="{8F3E73AE-5CD3-484D-929D-94717C72D3ED}" destId="{323FCEC1-DD77-4CBB-B556-F062063AC184}" srcOrd="7" destOrd="0" presId="urn:microsoft.com/office/officeart/2005/8/layout/vList2"/>
    <dgm:cxn modelId="{A22F964A-A7AC-42F0-9726-86CDAA2B4429}" type="presParOf" srcId="{8F3E73AE-5CD3-484D-929D-94717C72D3ED}" destId="{776C8F2F-0DD2-4DA6-89A9-7BC97163C25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19A3B2-F299-42CE-A388-B1E816ACA567}"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37D648BC-0D10-4971-B58F-6CED2E193F9A}">
      <dgm:prSet/>
      <dgm:spPr/>
      <dgm:t>
        <a:bodyPr/>
        <a:lstStyle/>
        <a:p>
          <a:r>
            <a:rPr lang="en-GB"/>
            <a:t>The Welsh Government should take the following steps to move forward:</a:t>
          </a:r>
          <a:endParaRPr lang="en-US"/>
        </a:p>
      </dgm:t>
    </dgm:pt>
    <dgm:pt modelId="{B7683F63-B080-4133-89B5-FB3E2E3D0637}" type="parTrans" cxnId="{8F6591AA-FAEF-41C0-8BAA-F95198D662FD}">
      <dgm:prSet/>
      <dgm:spPr/>
      <dgm:t>
        <a:bodyPr/>
        <a:lstStyle/>
        <a:p>
          <a:endParaRPr lang="en-US"/>
        </a:p>
      </dgm:t>
    </dgm:pt>
    <dgm:pt modelId="{91A13215-4FD3-451D-858B-535ED5EAC3FA}" type="sibTrans" cxnId="{8F6591AA-FAEF-41C0-8BAA-F95198D662FD}">
      <dgm:prSet/>
      <dgm:spPr/>
      <dgm:t>
        <a:bodyPr/>
        <a:lstStyle/>
        <a:p>
          <a:endParaRPr lang="en-US"/>
        </a:p>
      </dgm:t>
    </dgm:pt>
    <dgm:pt modelId="{2888B559-7B4C-427E-A8A0-CFD3450031AE}">
      <dgm:prSet/>
      <dgm:spPr/>
      <dgm:t>
        <a:bodyPr/>
        <a:lstStyle/>
        <a:p>
          <a:r>
            <a:rPr lang="en-GB"/>
            <a:t>Wales has a strong context for prioritising resilience-building across the life course, linking up the system, and preventing adverse childhood experiences.</a:t>
          </a:r>
          <a:endParaRPr lang="en-US"/>
        </a:p>
      </dgm:t>
    </dgm:pt>
    <dgm:pt modelId="{E683561E-C700-4BFF-B761-EF7717E159AE}" type="parTrans" cxnId="{8D5605BF-3519-4E84-8C74-403E9C3D7943}">
      <dgm:prSet/>
      <dgm:spPr/>
      <dgm:t>
        <a:bodyPr/>
        <a:lstStyle/>
        <a:p>
          <a:endParaRPr lang="en-US"/>
        </a:p>
      </dgm:t>
    </dgm:pt>
    <dgm:pt modelId="{6DE2AB20-511C-4BC3-B917-DD2927C04535}" type="sibTrans" cxnId="{8D5605BF-3519-4E84-8C74-403E9C3D7943}">
      <dgm:prSet/>
      <dgm:spPr/>
      <dgm:t>
        <a:bodyPr/>
        <a:lstStyle/>
        <a:p>
          <a:endParaRPr lang="en-US"/>
        </a:p>
      </dgm:t>
    </dgm:pt>
    <dgm:pt modelId="{D24744D6-F97E-4790-97C2-2199DB8AB47E}">
      <dgm:prSet/>
      <dgm:spPr/>
      <dgm:t>
        <a:bodyPr/>
        <a:lstStyle/>
        <a:p>
          <a:r>
            <a:rPr lang="en-GB"/>
            <a:t>In Wales, the Well-Being of Future Generations Act provides the framework for all public services to collaboratively work towards a life-course approach to well-being in an integrated manner.</a:t>
          </a:r>
          <a:endParaRPr lang="en-US"/>
        </a:p>
      </dgm:t>
    </dgm:pt>
    <dgm:pt modelId="{E67F4643-1F9F-4FB1-B232-8077B078A109}" type="parTrans" cxnId="{70614F8F-B9E4-47F3-A9FC-D00D547A2F98}">
      <dgm:prSet/>
      <dgm:spPr/>
      <dgm:t>
        <a:bodyPr/>
        <a:lstStyle/>
        <a:p>
          <a:endParaRPr lang="en-US"/>
        </a:p>
      </dgm:t>
    </dgm:pt>
    <dgm:pt modelId="{FE5AAAD5-78D2-44D5-AC9E-AAFF767C95A7}" type="sibTrans" cxnId="{70614F8F-B9E4-47F3-A9FC-D00D547A2F98}">
      <dgm:prSet/>
      <dgm:spPr/>
      <dgm:t>
        <a:bodyPr/>
        <a:lstStyle/>
        <a:p>
          <a:endParaRPr lang="en-US"/>
        </a:p>
      </dgm:t>
    </dgm:pt>
    <dgm:pt modelId="{F22025F7-57E4-49B5-804D-ADF719F9718A}">
      <dgm:prSet/>
      <dgm:spPr/>
      <dgm:t>
        <a:bodyPr/>
        <a:lstStyle/>
        <a:p>
          <a:r>
            <a:rPr lang="en-GB"/>
            <a:t>Furthermore, the Welsh Government's national strategy for lifelong well-being, Prosperity for all, sets out commitments for investing in early years and tackling ACES through creation of ACE Aware services.</a:t>
          </a:r>
          <a:endParaRPr lang="en-US"/>
        </a:p>
      </dgm:t>
    </dgm:pt>
    <dgm:pt modelId="{C83DA3E5-2555-47E6-89B9-BCA830A18F59}" type="parTrans" cxnId="{4222EFCA-908A-416A-8E99-25EAA4B970F5}">
      <dgm:prSet/>
      <dgm:spPr/>
      <dgm:t>
        <a:bodyPr/>
        <a:lstStyle/>
        <a:p>
          <a:endParaRPr lang="en-US"/>
        </a:p>
      </dgm:t>
    </dgm:pt>
    <dgm:pt modelId="{FCA22B22-1DD2-4763-8C0E-4011D7EABF2B}" type="sibTrans" cxnId="{4222EFCA-908A-416A-8E99-25EAA4B970F5}">
      <dgm:prSet/>
      <dgm:spPr/>
      <dgm:t>
        <a:bodyPr/>
        <a:lstStyle/>
        <a:p>
          <a:endParaRPr lang="en-US"/>
        </a:p>
      </dgm:t>
    </dgm:pt>
    <dgm:pt modelId="{F1E7B8E2-9A77-47DB-9EBE-8F3F9C7EEFCF}">
      <dgm:prSet/>
      <dgm:spPr/>
      <dgm:t>
        <a:bodyPr/>
        <a:lstStyle/>
        <a:p>
          <a:r>
            <a:rPr lang="en-GB"/>
            <a:t>Healthier Wales aims to make Wales a healthier place by addressing ACEs in childhood and addressing them for life.</a:t>
          </a:r>
          <a:endParaRPr lang="en-US"/>
        </a:p>
      </dgm:t>
    </dgm:pt>
    <dgm:pt modelId="{E58AF0F6-775E-4A7A-9650-3ACD31165FC5}" type="parTrans" cxnId="{F803BC1D-8E62-409A-8120-376CCA105D27}">
      <dgm:prSet/>
      <dgm:spPr/>
      <dgm:t>
        <a:bodyPr/>
        <a:lstStyle/>
        <a:p>
          <a:endParaRPr lang="en-US"/>
        </a:p>
      </dgm:t>
    </dgm:pt>
    <dgm:pt modelId="{21C3EDAD-5B20-46DE-8739-A13DB8DB0877}" type="sibTrans" cxnId="{F803BC1D-8E62-409A-8120-376CCA105D27}">
      <dgm:prSet/>
      <dgm:spPr/>
      <dgm:t>
        <a:bodyPr/>
        <a:lstStyle/>
        <a:p>
          <a:endParaRPr lang="en-US"/>
        </a:p>
      </dgm:t>
    </dgm:pt>
    <dgm:pt modelId="{94F88DDE-1172-4D80-9628-8FBCF6255FB2}">
      <dgm:prSet/>
      <dgm:spPr/>
      <dgm:t>
        <a:bodyPr/>
        <a:lstStyle/>
        <a:p>
          <a:r>
            <a:rPr lang="en-GB"/>
            <a:t>Also, the Assembly just passed a law ending physical punishment of children, an important piece of the ACEs puzzle.</a:t>
          </a:r>
          <a:endParaRPr lang="en-US"/>
        </a:p>
      </dgm:t>
    </dgm:pt>
    <dgm:pt modelId="{80B51A8B-83F4-4E5D-8573-63C14ADDCC2E}" type="parTrans" cxnId="{3042F0C8-BA19-4E87-82E3-A6264C779AF6}">
      <dgm:prSet/>
      <dgm:spPr/>
      <dgm:t>
        <a:bodyPr/>
        <a:lstStyle/>
        <a:p>
          <a:endParaRPr lang="en-US"/>
        </a:p>
      </dgm:t>
    </dgm:pt>
    <dgm:pt modelId="{A1D8DD1F-3479-4F8C-98FF-02E0AA765FFB}" type="sibTrans" cxnId="{3042F0C8-BA19-4E87-82E3-A6264C779AF6}">
      <dgm:prSet/>
      <dgm:spPr/>
      <dgm:t>
        <a:bodyPr/>
        <a:lstStyle/>
        <a:p>
          <a:endParaRPr lang="en-US"/>
        </a:p>
      </dgm:t>
    </dgm:pt>
    <dgm:pt modelId="{50EB01A3-37A8-4AA8-A76B-5B59909A6173}" type="pres">
      <dgm:prSet presAssocID="{B819A3B2-F299-42CE-A388-B1E816ACA567}" presName="diagram" presStyleCnt="0">
        <dgm:presLayoutVars>
          <dgm:dir/>
          <dgm:resizeHandles val="exact"/>
        </dgm:presLayoutVars>
      </dgm:prSet>
      <dgm:spPr/>
    </dgm:pt>
    <dgm:pt modelId="{D1A07854-89F5-4FA0-BE61-1C861C68649C}" type="pres">
      <dgm:prSet presAssocID="{37D648BC-0D10-4971-B58F-6CED2E193F9A}" presName="node" presStyleLbl="node1" presStyleIdx="0" presStyleCnt="6">
        <dgm:presLayoutVars>
          <dgm:bulletEnabled val="1"/>
        </dgm:presLayoutVars>
      </dgm:prSet>
      <dgm:spPr/>
    </dgm:pt>
    <dgm:pt modelId="{0C0295AA-C45D-4B33-9757-98A82F4C9454}" type="pres">
      <dgm:prSet presAssocID="{91A13215-4FD3-451D-858B-535ED5EAC3FA}" presName="sibTrans" presStyleCnt="0"/>
      <dgm:spPr/>
    </dgm:pt>
    <dgm:pt modelId="{FB4EE4DD-BF45-44D1-8C6B-773E5889C4C8}" type="pres">
      <dgm:prSet presAssocID="{2888B559-7B4C-427E-A8A0-CFD3450031AE}" presName="node" presStyleLbl="node1" presStyleIdx="1" presStyleCnt="6">
        <dgm:presLayoutVars>
          <dgm:bulletEnabled val="1"/>
        </dgm:presLayoutVars>
      </dgm:prSet>
      <dgm:spPr/>
    </dgm:pt>
    <dgm:pt modelId="{31DDE444-70C6-490F-9A64-0A79679638DB}" type="pres">
      <dgm:prSet presAssocID="{6DE2AB20-511C-4BC3-B917-DD2927C04535}" presName="sibTrans" presStyleCnt="0"/>
      <dgm:spPr/>
    </dgm:pt>
    <dgm:pt modelId="{1B5CB262-BFC1-4638-8656-86155EF81965}" type="pres">
      <dgm:prSet presAssocID="{D24744D6-F97E-4790-97C2-2199DB8AB47E}" presName="node" presStyleLbl="node1" presStyleIdx="2" presStyleCnt="6">
        <dgm:presLayoutVars>
          <dgm:bulletEnabled val="1"/>
        </dgm:presLayoutVars>
      </dgm:prSet>
      <dgm:spPr/>
    </dgm:pt>
    <dgm:pt modelId="{109897FD-5A39-4782-97B3-072E5AB91374}" type="pres">
      <dgm:prSet presAssocID="{FE5AAAD5-78D2-44D5-AC9E-AAFF767C95A7}" presName="sibTrans" presStyleCnt="0"/>
      <dgm:spPr/>
    </dgm:pt>
    <dgm:pt modelId="{DF5F0BC3-EF39-46C5-AA17-F0924A9319DB}" type="pres">
      <dgm:prSet presAssocID="{F22025F7-57E4-49B5-804D-ADF719F9718A}" presName="node" presStyleLbl="node1" presStyleIdx="3" presStyleCnt="6">
        <dgm:presLayoutVars>
          <dgm:bulletEnabled val="1"/>
        </dgm:presLayoutVars>
      </dgm:prSet>
      <dgm:spPr/>
    </dgm:pt>
    <dgm:pt modelId="{958B901A-453F-455C-AFF5-55B26E426FDE}" type="pres">
      <dgm:prSet presAssocID="{FCA22B22-1DD2-4763-8C0E-4011D7EABF2B}" presName="sibTrans" presStyleCnt="0"/>
      <dgm:spPr/>
    </dgm:pt>
    <dgm:pt modelId="{C212E0DF-C918-4C85-8F3F-F862098D5165}" type="pres">
      <dgm:prSet presAssocID="{F1E7B8E2-9A77-47DB-9EBE-8F3F9C7EEFCF}" presName="node" presStyleLbl="node1" presStyleIdx="4" presStyleCnt="6">
        <dgm:presLayoutVars>
          <dgm:bulletEnabled val="1"/>
        </dgm:presLayoutVars>
      </dgm:prSet>
      <dgm:spPr/>
    </dgm:pt>
    <dgm:pt modelId="{36B8C953-4D26-4E67-8D42-F07F7C10A575}" type="pres">
      <dgm:prSet presAssocID="{21C3EDAD-5B20-46DE-8739-A13DB8DB0877}" presName="sibTrans" presStyleCnt="0"/>
      <dgm:spPr/>
    </dgm:pt>
    <dgm:pt modelId="{D6BC2E79-4710-4272-926E-49DC4ABE1335}" type="pres">
      <dgm:prSet presAssocID="{94F88DDE-1172-4D80-9628-8FBCF6255FB2}" presName="node" presStyleLbl="node1" presStyleIdx="5" presStyleCnt="6">
        <dgm:presLayoutVars>
          <dgm:bulletEnabled val="1"/>
        </dgm:presLayoutVars>
      </dgm:prSet>
      <dgm:spPr/>
    </dgm:pt>
  </dgm:ptLst>
  <dgm:cxnLst>
    <dgm:cxn modelId="{F803BC1D-8E62-409A-8120-376CCA105D27}" srcId="{B819A3B2-F299-42CE-A388-B1E816ACA567}" destId="{F1E7B8E2-9A77-47DB-9EBE-8F3F9C7EEFCF}" srcOrd="4" destOrd="0" parTransId="{E58AF0F6-775E-4A7A-9650-3ACD31165FC5}" sibTransId="{21C3EDAD-5B20-46DE-8739-A13DB8DB0877}"/>
    <dgm:cxn modelId="{09407E20-0669-4128-A20E-9DBE0ADFC168}" type="presOf" srcId="{B819A3B2-F299-42CE-A388-B1E816ACA567}" destId="{50EB01A3-37A8-4AA8-A76B-5B59909A6173}" srcOrd="0" destOrd="0" presId="urn:microsoft.com/office/officeart/2005/8/layout/default"/>
    <dgm:cxn modelId="{DA91843D-893B-42DE-A421-30C916A26DFD}" type="presOf" srcId="{F1E7B8E2-9A77-47DB-9EBE-8F3F9C7EEFCF}" destId="{C212E0DF-C918-4C85-8F3F-F862098D5165}" srcOrd="0" destOrd="0" presId="urn:microsoft.com/office/officeart/2005/8/layout/default"/>
    <dgm:cxn modelId="{44487E41-713D-4C3E-A5AB-DF26E3F5E97F}" type="presOf" srcId="{F22025F7-57E4-49B5-804D-ADF719F9718A}" destId="{DF5F0BC3-EF39-46C5-AA17-F0924A9319DB}" srcOrd="0" destOrd="0" presId="urn:microsoft.com/office/officeart/2005/8/layout/default"/>
    <dgm:cxn modelId="{6BB75B76-9EAB-45DB-A20E-1A71D92AD462}" type="presOf" srcId="{D24744D6-F97E-4790-97C2-2199DB8AB47E}" destId="{1B5CB262-BFC1-4638-8656-86155EF81965}" srcOrd="0" destOrd="0" presId="urn:microsoft.com/office/officeart/2005/8/layout/default"/>
    <dgm:cxn modelId="{F2D4AE7F-C821-4BF4-8BF0-AE48AD5D1180}" type="presOf" srcId="{2888B559-7B4C-427E-A8A0-CFD3450031AE}" destId="{FB4EE4DD-BF45-44D1-8C6B-773E5889C4C8}" srcOrd="0" destOrd="0" presId="urn:microsoft.com/office/officeart/2005/8/layout/default"/>
    <dgm:cxn modelId="{70614F8F-B9E4-47F3-A9FC-D00D547A2F98}" srcId="{B819A3B2-F299-42CE-A388-B1E816ACA567}" destId="{D24744D6-F97E-4790-97C2-2199DB8AB47E}" srcOrd="2" destOrd="0" parTransId="{E67F4643-1F9F-4FB1-B232-8077B078A109}" sibTransId="{FE5AAAD5-78D2-44D5-AC9E-AAFF767C95A7}"/>
    <dgm:cxn modelId="{7A4911A0-8431-4D54-8FEE-00D23BDDC4C7}" type="presOf" srcId="{37D648BC-0D10-4971-B58F-6CED2E193F9A}" destId="{D1A07854-89F5-4FA0-BE61-1C861C68649C}" srcOrd="0" destOrd="0" presId="urn:microsoft.com/office/officeart/2005/8/layout/default"/>
    <dgm:cxn modelId="{8F6591AA-FAEF-41C0-8BAA-F95198D662FD}" srcId="{B819A3B2-F299-42CE-A388-B1E816ACA567}" destId="{37D648BC-0D10-4971-B58F-6CED2E193F9A}" srcOrd="0" destOrd="0" parTransId="{B7683F63-B080-4133-89B5-FB3E2E3D0637}" sibTransId="{91A13215-4FD3-451D-858B-535ED5EAC3FA}"/>
    <dgm:cxn modelId="{8D5605BF-3519-4E84-8C74-403E9C3D7943}" srcId="{B819A3B2-F299-42CE-A388-B1E816ACA567}" destId="{2888B559-7B4C-427E-A8A0-CFD3450031AE}" srcOrd="1" destOrd="0" parTransId="{E683561E-C700-4BFF-B761-EF7717E159AE}" sibTransId="{6DE2AB20-511C-4BC3-B917-DD2927C04535}"/>
    <dgm:cxn modelId="{3042F0C8-BA19-4E87-82E3-A6264C779AF6}" srcId="{B819A3B2-F299-42CE-A388-B1E816ACA567}" destId="{94F88DDE-1172-4D80-9628-8FBCF6255FB2}" srcOrd="5" destOrd="0" parTransId="{80B51A8B-83F4-4E5D-8573-63C14ADDCC2E}" sibTransId="{A1D8DD1F-3479-4F8C-98FF-02E0AA765FFB}"/>
    <dgm:cxn modelId="{4222EFCA-908A-416A-8E99-25EAA4B970F5}" srcId="{B819A3B2-F299-42CE-A388-B1E816ACA567}" destId="{F22025F7-57E4-49B5-804D-ADF719F9718A}" srcOrd="3" destOrd="0" parTransId="{C83DA3E5-2555-47E6-89B9-BCA830A18F59}" sibTransId="{FCA22B22-1DD2-4763-8C0E-4011D7EABF2B}"/>
    <dgm:cxn modelId="{1810E7DD-AFA3-4C9D-8381-6C8B58777063}" type="presOf" srcId="{94F88DDE-1172-4D80-9628-8FBCF6255FB2}" destId="{D6BC2E79-4710-4272-926E-49DC4ABE1335}" srcOrd="0" destOrd="0" presId="urn:microsoft.com/office/officeart/2005/8/layout/default"/>
    <dgm:cxn modelId="{0B4B153B-C330-4151-88C7-CC7A9F366F5E}" type="presParOf" srcId="{50EB01A3-37A8-4AA8-A76B-5B59909A6173}" destId="{D1A07854-89F5-4FA0-BE61-1C861C68649C}" srcOrd="0" destOrd="0" presId="urn:microsoft.com/office/officeart/2005/8/layout/default"/>
    <dgm:cxn modelId="{6B455C1B-40BA-4064-A42A-5B10AB311291}" type="presParOf" srcId="{50EB01A3-37A8-4AA8-A76B-5B59909A6173}" destId="{0C0295AA-C45D-4B33-9757-98A82F4C9454}" srcOrd="1" destOrd="0" presId="urn:microsoft.com/office/officeart/2005/8/layout/default"/>
    <dgm:cxn modelId="{F92A67DE-10A8-4087-8355-DEEC43B46D0D}" type="presParOf" srcId="{50EB01A3-37A8-4AA8-A76B-5B59909A6173}" destId="{FB4EE4DD-BF45-44D1-8C6B-773E5889C4C8}" srcOrd="2" destOrd="0" presId="urn:microsoft.com/office/officeart/2005/8/layout/default"/>
    <dgm:cxn modelId="{989D5C6C-0837-406B-A898-F3F5D40BBE7E}" type="presParOf" srcId="{50EB01A3-37A8-4AA8-A76B-5B59909A6173}" destId="{31DDE444-70C6-490F-9A64-0A79679638DB}" srcOrd="3" destOrd="0" presId="urn:microsoft.com/office/officeart/2005/8/layout/default"/>
    <dgm:cxn modelId="{668124C7-5C59-4450-B263-07E6BC5ACB30}" type="presParOf" srcId="{50EB01A3-37A8-4AA8-A76B-5B59909A6173}" destId="{1B5CB262-BFC1-4638-8656-86155EF81965}" srcOrd="4" destOrd="0" presId="urn:microsoft.com/office/officeart/2005/8/layout/default"/>
    <dgm:cxn modelId="{8333973D-1EF4-4787-A479-C0BA92FF7852}" type="presParOf" srcId="{50EB01A3-37A8-4AA8-A76B-5B59909A6173}" destId="{109897FD-5A39-4782-97B3-072E5AB91374}" srcOrd="5" destOrd="0" presId="urn:microsoft.com/office/officeart/2005/8/layout/default"/>
    <dgm:cxn modelId="{285CBFCD-3492-48A7-B45B-AED7E2E2A6E1}" type="presParOf" srcId="{50EB01A3-37A8-4AA8-A76B-5B59909A6173}" destId="{DF5F0BC3-EF39-46C5-AA17-F0924A9319DB}" srcOrd="6" destOrd="0" presId="urn:microsoft.com/office/officeart/2005/8/layout/default"/>
    <dgm:cxn modelId="{3BF947A1-7945-4D2C-BC93-097E2762BFCB}" type="presParOf" srcId="{50EB01A3-37A8-4AA8-A76B-5B59909A6173}" destId="{958B901A-453F-455C-AFF5-55B26E426FDE}" srcOrd="7" destOrd="0" presId="urn:microsoft.com/office/officeart/2005/8/layout/default"/>
    <dgm:cxn modelId="{F4F7187F-5AE8-4176-AE09-962C1E334BDF}" type="presParOf" srcId="{50EB01A3-37A8-4AA8-A76B-5B59909A6173}" destId="{C212E0DF-C918-4C85-8F3F-F862098D5165}" srcOrd="8" destOrd="0" presId="urn:microsoft.com/office/officeart/2005/8/layout/default"/>
    <dgm:cxn modelId="{AD29C2A6-8BB6-47DE-8DED-863369FD8BD4}" type="presParOf" srcId="{50EB01A3-37A8-4AA8-A76B-5B59909A6173}" destId="{36B8C953-4D26-4E67-8D42-F07F7C10A575}" srcOrd="9" destOrd="0" presId="urn:microsoft.com/office/officeart/2005/8/layout/default"/>
    <dgm:cxn modelId="{A543BB48-6B24-4A44-AFD1-BDA6B9BA5673}" type="presParOf" srcId="{50EB01A3-37A8-4AA8-A76B-5B59909A6173}" destId="{D6BC2E79-4710-4272-926E-49DC4ABE1335}"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4AB5C5-BDA0-4193-9E25-13424D977ED8}">
      <dsp:nvSpPr>
        <dsp:cNvPr id="0" name=""/>
        <dsp:cNvSpPr/>
      </dsp:nvSpPr>
      <dsp:spPr>
        <a:xfrm>
          <a:off x="0" y="0"/>
          <a:ext cx="5280660" cy="96183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Description of Adverse Childhood Experiences</a:t>
          </a:r>
          <a:endParaRPr lang="en-US" sz="2500" kern="1200"/>
        </a:p>
      </dsp:txBody>
      <dsp:txXfrm>
        <a:off x="28171" y="28171"/>
        <a:ext cx="4130231" cy="905492"/>
      </dsp:txXfrm>
    </dsp:sp>
    <dsp:sp modelId="{BEA99EBA-068C-405D-A8D1-89A9BF8D581F}">
      <dsp:nvSpPr>
        <dsp:cNvPr id="0" name=""/>
        <dsp:cNvSpPr/>
      </dsp:nvSpPr>
      <dsp:spPr>
        <a:xfrm>
          <a:off x="394335" y="1095422"/>
          <a:ext cx="5280660" cy="96183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Research and Therapies</a:t>
          </a:r>
          <a:endParaRPr lang="en-US" sz="2500" kern="1200"/>
        </a:p>
      </dsp:txBody>
      <dsp:txXfrm>
        <a:off x="422506" y="1123593"/>
        <a:ext cx="4204790" cy="905492"/>
      </dsp:txXfrm>
    </dsp:sp>
    <dsp:sp modelId="{2479BD4E-C94F-4FA6-935F-3281B528EFAE}">
      <dsp:nvSpPr>
        <dsp:cNvPr id="0" name=""/>
        <dsp:cNvSpPr/>
      </dsp:nvSpPr>
      <dsp:spPr>
        <a:xfrm>
          <a:off x="788670" y="2190845"/>
          <a:ext cx="5280660" cy="96183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The Future</a:t>
          </a:r>
          <a:endParaRPr lang="en-US" sz="2500" kern="1200"/>
        </a:p>
      </dsp:txBody>
      <dsp:txXfrm>
        <a:off x="816841" y="2219016"/>
        <a:ext cx="4204790" cy="905492"/>
      </dsp:txXfrm>
    </dsp:sp>
    <dsp:sp modelId="{D9EA85EC-2F25-4D9E-8398-C90D4948FBCE}">
      <dsp:nvSpPr>
        <dsp:cNvPr id="0" name=""/>
        <dsp:cNvSpPr/>
      </dsp:nvSpPr>
      <dsp:spPr>
        <a:xfrm>
          <a:off x="1183005" y="3286268"/>
          <a:ext cx="5280660" cy="96183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To Move Forward</a:t>
          </a:r>
          <a:endParaRPr lang="en-US" sz="2500" kern="1200"/>
        </a:p>
      </dsp:txBody>
      <dsp:txXfrm>
        <a:off x="1211176" y="3314439"/>
        <a:ext cx="4204790" cy="905492"/>
      </dsp:txXfrm>
    </dsp:sp>
    <dsp:sp modelId="{294F2BA4-ECC0-4DC7-9920-40E405F25B76}">
      <dsp:nvSpPr>
        <dsp:cNvPr id="0" name=""/>
        <dsp:cNvSpPr/>
      </dsp:nvSpPr>
      <dsp:spPr>
        <a:xfrm>
          <a:off x="1577340" y="4381691"/>
          <a:ext cx="5280660" cy="96183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Conclusion</a:t>
          </a:r>
          <a:endParaRPr lang="en-US" sz="2500" kern="1200"/>
        </a:p>
      </dsp:txBody>
      <dsp:txXfrm>
        <a:off x="1605511" y="4409862"/>
        <a:ext cx="4204790" cy="905492"/>
      </dsp:txXfrm>
    </dsp:sp>
    <dsp:sp modelId="{B45925E9-4A31-4174-BC61-D30301B40F39}">
      <dsp:nvSpPr>
        <dsp:cNvPr id="0" name=""/>
        <dsp:cNvSpPr/>
      </dsp:nvSpPr>
      <dsp:spPr>
        <a:xfrm>
          <a:off x="4655467" y="702673"/>
          <a:ext cx="625192" cy="62519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4796135" y="702673"/>
        <a:ext cx="343856" cy="470457"/>
      </dsp:txXfrm>
    </dsp:sp>
    <dsp:sp modelId="{311671B6-D81D-4617-9196-D1402AF922F2}">
      <dsp:nvSpPr>
        <dsp:cNvPr id="0" name=""/>
        <dsp:cNvSpPr/>
      </dsp:nvSpPr>
      <dsp:spPr>
        <a:xfrm>
          <a:off x="5049802" y="1798096"/>
          <a:ext cx="625192" cy="62519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5190470" y="1798096"/>
        <a:ext cx="343856" cy="470457"/>
      </dsp:txXfrm>
    </dsp:sp>
    <dsp:sp modelId="{69D044B7-5F56-4509-B21B-2BF0ECF158FB}">
      <dsp:nvSpPr>
        <dsp:cNvPr id="0" name=""/>
        <dsp:cNvSpPr/>
      </dsp:nvSpPr>
      <dsp:spPr>
        <a:xfrm>
          <a:off x="5444137" y="2877488"/>
          <a:ext cx="625192" cy="62519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5584805" y="2877488"/>
        <a:ext cx="343856" cy="470457"/>
      </dsp:txXfrm>
    </dsp:sp>
    <dsp:sp modelId="{B7BD4B01-5A32-4685-87F0-DA0D7DBE4015}">
      <dsp:nvSpPr>
        <dsp:cNvPr id="0" name=""/>
        <dsp:cNvSpPr/>
      </dsp:nvSpPr>
      <dsp:spPr>
        <a:xfrm>
          <a:off x="5838472" y="3983598"/>
          <a:ext cx="625192" cy="625192"/>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5979140" y="3983598"/>
        <a:ext cx="343856" cy="4704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63A3F3-DB51-44F8-8289-54E08224FBC4}">
      <dsp:nvSpPr>
        <dsp:cNvPr id="0" name=""/>
        <dsp:cNvSpPr/>
      </dsp:nvSpPr>
      <dsp:spPr>
        <a:xfrm>
          <a:off x="0" y="14062"/>
          <a:ext cx="6858000" cy="4797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This could reduce the levels of:</a:t>
          </a:r>
          <a:endParaRPr lang="en-US" sz="2000" kern="1200"/>
        </a:p>
      </dsp:txBody>
      <dsp:txXfrm>
        <a:off x="23417" y="37479"/>
        <a:ext cx="6811166" cy="432866"/>
      </dsp:txXfrm>
    </dsp:sp>
    <dsp:sp modelId="{83ECC9F4-FB9D-4C0A-99FC-07466EA487CA}">
      <dsp:nvSpPr>
        <dsp:cNvPr id="0" name=""/>
        <dsp:cNvSpPr/>
      </dsp:nvSpPr>
      <dsp:spPr>
        <a:xfrm>
          <a:off x="0" y="551362"/>
          <a:ext cx="6858000" cy="479700"/>
        </a:xfrm>
        <a:prstGeom prst="roundRect">
          <a:avLst/>
        </a:prstGeom>
        <a:solidFill>
          <a:schemeClr val="accent5">
            <a:hueOff val="-861630"/>
            <a:satOff val="-7856"/>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 lifetime use of Heroin/Crack cocaine use by 66%</a:t>
          </a:r>
          <a:endParaRPr lang="en-US" sz="2000" kern="1200"/>
        </a:p>
      </dsp:txBody>
      <dsp:txXfrm>
        <a:off x="23417" y="574779"/>
        <a:ext cx="6811166" cy="432866"/>
      </dsp:txXfrm>
    </dsp:sp>
    <dsp:sp modelId="{011E3476-59BA-43CF-9EAC-9E89CA9EB5FF}">
      <dsp:nvSpPr>
        <dsp:cNvPr id="0" name=""/>
        <dsp:cNvSpPr/>
      </dsp:nvSpPr>
      <dsp:spPr>
        <a:xfrm>
          <a:off x="0" y="1088662"/>
          <a:ext cx="6858000" cy="479700"/>
        </a:xfrm>
        <a:prstGeom prst="roundRect">
          <a:avLst/>
        </a:prstGeom>
        <a:solidFill>
          <a:schemeClr val="accent5">
            <a:hueOff val="-1723261"/>
            <a:satOff val="-15712"/>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Violence by 60%  </a:t>
          </a:r>
          <a:endParaRPr lang="en-US" sz="2000" kern="1200"/>
        </a:p>
      </dsp:txBody>
      <dsp:txXfrm>
        <a:off x="23417" y="1112079"/>
        <a:ext cx="6811166" cy="432866"/>
      </dsp:txXfrm>
    </dsp:sp>
    <dsp:sp modelId="{A349C3ED-6D98-4577-9CBF-B9218E35B60F}">
      <dsp:nvSpPr>
        <dsp:cNvPr id="0" name=""/>
        <dsp:cNvSpPr/>
      </dsp:nvSpPr>
      <dsp:spPr>
        <a:xfrm>
          <a:off x="0" y="1625962"/>
          <a:ext cx="6858000" cy="479700"/>
        </a:xfrm>
        <a:prstGeom prst="roundRect">
          <a:avLst/>
        </a:prstGeom>
        <a:solidFill>
          <a:schemeClr val="accent5">
            <a:hueOff val="-2584891"/>
            <a:satOff val="-2356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Violence victimisation by 57%</a:t>
          </a:r>
          <a:endParaRPr lang="en-US" sz="2000" kern="1200"/>
        </a:p>
      </dsp:txBody>
      <dsp:txXfrm>
        <a:off x="23417" y="1649379"/>
        <a:ext cx="6811166" cy="432866"/>
      </dsp:txXfrm>
    </dsp:sp>
    <dsp:sp modelId="{46ED7670-0CD6-4D4A-807E-9222F80A3C2F}">
      <dsp:nvSpPr>
        <dsp:cNvPr id="0" name=""/>
        <dsp:cNvSpPr/>
      </dsp:nvSpPr>
      <dsp:spPr>
        <a:xfrm>
          <a:off x="0" y="2163263"/>
          <a:ext cx="6858000" cy="479700"/>
        </a:xfrm>
        <a:prstGeom prst="roundRect">
          <a:avLst/>
        </a:prstGeom>
        <a:solidFill>
          <a:schemeClr val="accent5">
            <a:hueOff val="-3446522"/>
            <a:satOff val="-31425"/>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 lifetime use of cannabis use by 42%</a:t>
          </a:r>
          <a:endParaRPr lang="en-US" sz="2000" kern="1200"/>
        </a:p>
      </dsp:txBody>
      <dsp:txXfrm>
        <a:off x="23417" y="2186680"/>
        <a:ext cx="6811166" cy="432866"/>
      </dsp:txXfrm>
    </dsp:sp>
    <dsp:sp modelId="{FEB0B5A4-6621-424D-AAD1-CC46051947D9}">
      <dsp:nvSpPr>
        <dsp:cNvPr id="0" name=""/>
        <dsp:cNvSpPr/>
      </dsp:nvSpPr>
      <dsp:spPr>
        <a:xfrm>
          <a:off x="0" y="2700563"/>
          <a:ext cx="6858000" cy="479700"/>
        </a:xfrm>
        <a:prstGeom prst="roundRect">
          <a:avLst/>
        </a:prstGeom>
        <a:solidFill>
          <a:schemeClr val="accent5">
            <a:hueOff val="-4308153"/>
            <a:satOff val="-3928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Unintended teen pregnancy by 41%</a:t>
          </a:r>
          <a:endParaRPr lang="en-US" sz="2000" kern="1200"/>
        </a:p>
      </dsp:txBody>
      <dsp:txXfrm>
        <a:off x="23417" y="2723980"/>
        <a:ext cx="6811166" cy="432866"/>
      </dsp:txXfrm>
    </dsp:sp>
    <dsp:sp modelId="{9249AC39-B4F0-4118-848F-6314CA3CE14E}">
      <dsp:nvSpPr>
        <dsp:cNvPr id="0" name=""/>
        <dsp:cNvSpPr/>
      </dsp:nvSpPr>
      <dsp:spPr>
        <a:xfrm>
          <a:off x="0" y="3237863"/>
          <a:ext cx="6858000" cy="479700"/>
        </a:xfrm>
        <a:prstGeom prst="roundRect">
          <a:avLst/>
        </a:prstGeom>
        <a:solidFill>
          <a:schemeClr val="accent5">
            <a:hueOff val="-5169783"/>
            <a:satOff val="-47137"/>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current use of considerable risk drinking by 35%</a:t>
          </a:r>
          <a:endParaRPr lang="en-US" sz="2000" kern="1200"/>
        </a:p>
      </dsp:txBody>
      <dsp:txXfrm>
        <a:off x="23417" y="3261280"/>
        <a:ext cx="6811166" cy="432866"/>
      </dsp:txXfrm>
    </dsp:sp>
    <dsp:sp modelId="{ADE31184-DF86-4254-AD4E-830BE148262A}">
      <dsp:nvSpPr>
        <dsp:cNvPr id="0" name=""/>
        <dsp:cNvSpPr/>
      </dsp:nvSpPr>
      <dsp:spPr>
        <a:xfrm>
          <a:off x="0" y="3775163"/>
          <a:ext cx="6858000" cy="479700"/>
        </a:xfrm>
        <a:prstGeom prst="roundRect">
          <a:avLst/>
        </a:prstGeom>
        <a:solidFill>
          <a:schemeClr val="accent5">
            <a:hueOff val="-6031413"/>
            <a:satOff val="-54994"/>
            <a:lumOff val="82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current use of smoking Tabacco or e-cigarettes by 24%</a:t>
          </a:r>
          <a:endParaRPr lang="en-US" sz="2000" kern="1200"/>
        </a:p>
      </dsp:txBody>
      <dsp:txXfrm>
        <a:off x="23417" y="3798580"/>
        <a:ext cx="6811166" cy="432866"/>
      </dsp:txXfrm>
    </dsp:sp>
    <dsp:sp modelId="{303606E0-9EF6-4A4B-8594-7ED98F6DFD6A}">
      <dsp:nvSpPr>
        <dsp:cNvPr id="0" name=""/>
        <dsp:cNvSpPr/>
      </dsp:nvSpPr>
      <dsp:spPr>
        <a:xfrm>
          <a:off x="0" y="4312462"/>
          <a:ext cx="6858000" cy="479700"/>
        </a:xfrm>
        <a:prstGeom prst="roundRect">
          <a:avLst/>
        </a:prstGeom>
        <a:solidFill>
          <a:schemeClr val="accent5">
            <a:hueOff val="-6893044"/>
            <a:satOff val="-62850"/>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 poor diet by 16%</a:t>
          </a:r>
          <a:endParaRPr lang="en-US" sz="2000" kern="1200"/>
        </a:p>
      </dsp:txBody>
      <dsp:txXfrm>
        <a:off x="23417" y="4335879"/>
        <a:ext cx="6811166" cy="432866"/>
      </dsp:txXfrm>
    </dsp:sp>
    <dsp:sp modelId="{B25FE764-6D6F-4245-9777-6905F1C0A612}">
      <dsp:nvSpPr>
        <dsp:cNvPr id="0" name=""/>
        <dsp:cNvSpPr/>
      </dsp:nvSpPr>
      <dsp:spPr>
        <a:xfrm>
          <a:off x="0" y="4849763"/>
          <a:ext cx="6858000" cy="479700"/>
        </a:xfrm>
        <a:prstGeom prst="roundRect">
          <a:avLst/>
        </a:prstGeom>
        <a:solidFill>
          <a:schemeClr val="accent5">
            <a:hueOff val="-7754674"/>
            <a:satOff val="-70706"/>
            <a:lumOff val="10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(Future Generations Commissioner for Wales,</a:t>
          </a:r>
          <a:r>
            <a:rPr lang="en-GB" sz="2000" i="1" kern="1200"/>
            <a:t>2020)</a:t>
          </a:r>
          <a:endParaRPr lang="en-US" sz="2000" kern="1200"/>
        </a:p>
      </dsp:txBody>
      <dsp:txXfrm>
        <a:off x="23417" y="4873180"/>
        <a:ext cx="6811166" cy="4328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CA051-5E38-4493-A3B4-5731076F4D43}">
      <dsp:nvSpPr>
        <dsp:cNvPr id="0" name=""/>
        <dsp:cNvSpPr/>
      </dsp:nvSpPr>
      <dsp:spPr>
        <a:xfrm>
          <a:off x="0" y="3225101"/>
          <a:ext cx="6858000" cy="211601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a:t>(Future Generations Commissioner for Wales, 2020)</a:t>
          </a:r>
          <a:endParaRPr lang="en-US" sz="2500" kern="1200"/>
        </a:p>
      </dsp:txBody>
      <dsp:txXfrm>
        <a:off x="0" y="3225101"/>
        <a:ext cx="6858000" cy="2116015"/>
      </dsp:txXfrm>
    </dsp:sp>
    <dsp:sp modelId="{36ACA3AC-B238-4752-9051-B250239C9CF5}">
      <dsp:nvSpPr>
        <dsp:cNvPr id="0" name=""/>
        <dsp:cNvSpPr/>
      </dsp:nvSpPr>
      <dsp:spPr>
        <a:xfrm rot="10800000">
          <a:off x="0" y="2409"/>
          <a:ext cx="6858000" cy="3254431"/>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a:t>It is difficult to make predictions for the future regarding ACEs due to the nature and broad nature of them, since they depend on a variety of factors, such as social changes, education, and cultural changes. </a:t>
          </a:r>
          <a:endParaRPr lang="en-US" sz="2500" kern="1200"/>
        </a:p>
      </dsp:txBody>
      <dsp:txXfrm rot="10800000">
        <a:off x="0" y="2409"/>
        <a:ext cx="6858000" cy="21146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739777-B568-4797-8807-BDB5D753EA66}">
      <dsp:nvSpPr>
        <dsp:cNvPr id="0" name=""/>
        <dsp:cNvSpPr/>
      </dsp:nvSpPr>
      <dsp:spPr>
        <a:xfrm>
          <a:off x="0" y="51060"/>
          <a:ext cx="10668000"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Wales has a strong context for prioritising resilience-building across the life course, linking up the system, and preventing adverse childhood experiences.</a:t>
          </a:r>
          <a:endParaRPr lang="en-US" sz="1400" kern="1200"/>
        </a:p>
      </dsp:txBody>
      <dsp:txXfrm>
        <a:off x="27187" y="78247"/>
        <a:ext cx="10613626" cy="502546"/>
      </dsp:txXfrm>
    </dsp:sp>
    <dsp:sp modelId="{434AD5E3-B817-41B2-AC1D-31E37A45029D}">
      <dsp:nvSpPr>
        <dsp:cNvPr id="0" name=""/>
        <dsp:cNvSpPr/>
      </dsp:nvSpPr>
      <dsp:spPr>
        <a:xfrm>
          <a:off x="0" y="648300"/>
          <a:ext cx="10668000"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In Wales, the Well-Being of Future Generations Act provides the framework for all public services to collaboratively work towards a life-course approach to well-being in an integrated manner.</a:t>
          </a:r>
          <a:endParaRPr lang="en-US" sz="1400" kern="1200"/>
        </a:p>
      </dsp:txBody>
      <dsp:txXfrm>
        <a:off x="27187" y="675487"/>
        <a:ext cx="10613626" cy="502546"/>
      </dsp:txXfrm>
    </dsp:sp>
    <dsp:sp modelId="{5504D2CB-423F-40EC-9FA9-996EF94E10DA}">
      <dsp:nvSpPr>
        <dsp:cNvPr id="0" name=""/>
        <dsp:cNvSpPr/>
      </dsp:nvSpPr>
      <dsp:spPr>
        <a:xfrm>
          <a:off x="0" y="1245540"/>
          <a:ext cx="10668000"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Furthermore, the Welsh Government's national strategy for lifelong well-being, Prosperity for all, sets out commitments for investing in early years and tackling ACES through creation of ACE Aware services.</a:t>
          </a:r>
          <a:endParaRPr lang="en-US" sz="1400" kern="1200"/>
        </a:p>
      </dsp:txBody>
      <dsp:txXfrm>
        <a:off x="27187" y="1272727"/>
        <a:ext cx="10613626" cy="502546"/>
      </dsp:txXfrm>
    </dsp:sp>
    <dsp:sp modelId="{4C1489C1-1CD5-47BC-949A-3FD95AACC6C4}">
      <dsp:nvSpPr>
        <dsp:cNvPr id="0" name=""/>
        <dsp:cNvSpPr/>
      </dsp:nvSpPr>
      <dsp:spPr>
        <a:xfrm>
          <a:off x="0" y="1842780"/>
          <a:ext cx="10668000"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Healthier Wales aims to make Wales a healthier place by addressing ACEs in childhood and addressing them for life.</a:t>
          </a:r>
          <a:endParaRPr lang="en-US" sz="1400" kern="1200"/>
        </a:p>
      </dsp:txBody>
      <dsp:txXfrm>
        <a:off x="27187" y="1869967"/>
        <a:ext cx="10613626" cy="502546"/>
      </dsp:txXfrm>
    </dsp:sp>
    <dsp:sp modelId="{776C8F2F-0DD2-4DA6-89A9-7BC97163C25D}">
      <dsp:nvSpPr>
        <dsp:cNvPr id="0" name=""/>
        <dsp:cNvSpPr/>
      </dsp:nvSpPr>
      <dsp:spPr>
        <a:xfrm>
          <a:off x="0" y="2440020"/>
          <a:ext cx="10668000"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Also, the Assembly just passed a law ending physical punishment of children, an important piece of the ACEs puzzle.</a:t>
          </a:r>
          <a:endParaRPr lang="en-US" sz="1400" kern="1200"/>
        </a:p>
      </dsp:txBody>
      <dsp:txXfrm>
        <a:off x="27187" y="2467207"/>
        <a:ext cx="10613626" cy="5025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07854-89F5-4FA0-BE61-1C861C68649C}">
      <dsp:nvSpPr>
        <dsp:cNvPr id="0" name=""/>
        <dsp:cNvSpPr/>
      </dsp:nvSpPr>
      <dsp:spPr>
        <a:xfrm>
          <a:off x="626696" y="2902"/>
          <a:ext cx="2668860" cy="160131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The Welsh Government should take the following steps to move forward:</a:t>
          </a:r>
          <a:endParaRPr lang="en-US" sz="1500" kern="1200"/>
        </a:p>
      </dsp:txBody>
      <dsp:txXfrm>
        <a:off x="626696" y="2902"/>
        <a:ext cx="2668860" cy="1601316"/>
      </dsp:txXfrm>
    </dsp:sp>
    <dsp:sp modelId="{FB4EE4DD-BF45-44D1-8C6B-773E5889C4C8}">
      <dsp:nvSpPr>
        <dsp:cNvPr id="0" name=""/>
        <dsp:cNvSpPr/>
      </dsp:nvSpPr>
      <dsp:spPr>
        <a:xfrm>
          <a:off x="3562443" y="2902"/>
          <a:ext cx="2668860" cy="160131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Wales has a strong context for prioritising resilience-building across the life course, linking up the system, and preventing adverse childhood experiences.</a:t>
          </a:r>
          <a:endParaRPr lang="en-US" sz="1500" kern="1200"/>
        </a:p>
      </dsp:txBody>
      <dsp:txXfrm>
        <a:off x="3562443" y="2902"/>
        <a:ext cx="2668860" cy="1601316"/>
      </dsp:txXfrm>
    </dsp:sp>
    <dsp:sp modelId="{1B5CB262-BFC1-4638-8656-86155EF81965}">
      <dsp:nvSpPr>
        <dsp:cNvPr id="0" name=""/>
        <dsp:cNvSpPr/>
      </dsp:nvSpPr>
      <dsp:spPr>
        <a:xfrm>
          <a:off x="626696" y="1871104"/>
          <a:ext cx="2668860" cy="160131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In Wales, the Well-Being of Future Generations Act provides the framework for all public services to collaboratively work towards a life-course approach to well-being in an integrated manner.</a:t>
          </a:r>
          <a:endParaRPr lang="en-US" sz="1500" kern="1200"/>
        </a:p>
      </dsp:txBody>
      <dsp:txXfrm>
        <a:off x="626696" y="1871104"/>
        <a:ext cx="2668860" cy="1601316"/>
      </dsp:txXfrm>
    </dsp:sp>
    <dsp:sp modelId="{DF5F0BC3-EF39-46C5-AA17-F0924A9319DB}">
      <dsp:nvSpPr>
        <dsp:cNvPr id="0" name=""/>
        <dsp:cNvSpPr/>
      </dsp:nvSpPr>
      <dsp:spPr>
        <a:xfrm>
          <a:off x="3562443" y="1871104"/>
          <a:ext cx="2668860" cy="160131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Furthermore, the Welsh Government's national strategy for lifelong well-being, Prosperity for all, sets out commitments for investing in early years and tackling ACES through creation of ACE Aware services.</a:t>
          </a:r>
          <a:endParaRPr lang="en-US" sz="1500" kern="1200"/>
        </a:p>
      </dsp:txBody>
      <dsp:txXfrm>
        <a:off x="3562443" y="1871104"/>
        <a:ext cx="2668860" cy="1601316"/>
      </dsp:txXfrm>
    </dsp:sp>
    <dsp:sp modelId="{C212E0DF-C918-4C85-8F3F-F862098D5165}">
      <dsp:nvSpPr>
        <dsp:cNvPr id="0" name=""/>
        <dsp:cNvSpPr/>
      </dsp:nvSpPr>
      <dsp:spPr>
        <a:xfrm>
          <a:off x="626696" y="3739307"/>
          <a:ext cx="2668860" cy="160131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Healthier Wales aims to make Wales a healthier place by addressing ACEs in childhood and addressing them for life.</a:t>
          </a:r>
          <a:endParaRPr lang="en-US" sz="1500" kern="1200"/>
        </a:p>
      </dsp:txBody>
      <dsp:txXfrm>
        <a:off x="626696" y="3739307"/>
        <a:ext cx="2668860" cy="1601316"/>
      </dsp:txXfrm>
    </dsp:sp>
    <dsp:sp modelId="{D6BC2E79-4710-4272-926E-49DC4ABE1335}">
      <dsp:nvSpPr>
        <dsp:cNvPr id="0" name=""/>
        <dsp:cNvSpPr/>
      </dsp:nvSpPr>
      <dsp:spPr>
        <a:xfrm>
          <a:off x="3562443" y="3739307"/>
          <a:ext cx="2668860" cy="160131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Also, the Assembly just passed a law ending physical punishment of children, an important piece of the ACEs puzzle.</a:t>
          </a:r>
          <a:endParaRPr lang="en-US" sz="1500" kern="1200"/>
        </a:p>
      </dsp:txBody>
      <dsp:txXfrm>
        <a:off x="3562443" y="3739307"/>
        <a:ext cx="2668860" cy="160131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12/10/2022</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3863052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092157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114482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56149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043241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961603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13260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42186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838805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310898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12/10/2022</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706176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1000">
                <a:solidFill>
                  <a:schemeClr val="tx1"/>
                </a:solidFill>
              </a:defRPr>
            </a:lvl1pPr>
          </a:lstStyle>
          <a:p>
            <a:fld id="{F4D57BDD-E64A-4D27-8978-82FFCA18A12C}" type="datetimeFigureOut">
              <a:rPr lang="en-US" smtClean="0"/>
              <a:pPr/>
              <a:t>12/10/2022</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40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1724034874"/>
      </p:ext>
    </p:extLst>
  </p:cSld>
  <p:clrMap bg1="dk1" tx1="lt1" bg2="dk2" tx2="lt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cehubwales/"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acehubwales.com/wp-content/uploads/2022/07/ACEs-Secondary-School-Pilot-Evaluation-FINAL-English.pdf" TargetMode="External"/><Relationship Id="rId4" Type="http://schemas.openxmlformats.org/officeDocument/2006/relationships/hyperlink" Target="NUL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NULL" TargetMode="External"/><Relationship Id="rId2" Type="http://schemas.openxmlformats.org/officeDocument/2006/relationships/hyperlink" Target="https://doi.org/10.1186/s12889-020-08789-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gov.wales/written-statement-review-welsh-governments-aces-policy" TargetMode="External"/><Relationship Id="rId2" Type="http://schemas.openxmlformats.org/officeDocument/2006/relationships/hyperlink" Target="https://gov.wales/review-adverse-childhood-experiences-ace-policy-report-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898A6DE-AD2A-5754-8519-C65A33EFBA1B}"/>
              </a:ext>
            </a:extLst>
          </p:cNvPr>
          <p:cNvPicPr>
            <a:picLocks noChangeAspect="1"/>
          </p:cNvPicPr>
          <p:nvPr/>
        </p:nvPicPr>
        <p:blipFill rotWithShape="1">
          <a:blip r:embed="rId2">
            <a:alphaModFix amt="50000"/>
          </a:blip>
          <a:srcRect t="12121" b="12121"/>
          <a:stretch/>
        </p:blipFill>
        <p:spPr>
          <a:xfrm>
            <a:off x="20" y="10"/>
            <a:ext cx="12191980" cy="6095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grpSp>
        <p:nvGrpSpPr>
          <p:cNvPr id="20" name="Group 19">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21" name="Freeform: Shape 20">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ctrTitle"/>
          </p:nvPr>
        </p:nvSpPr>
        <p:spPr>
          <a:xfrm>
            <a:off x="761999" y="1514475"/>
            <a:ext cx="8381999" cy="1995487"/>
          </a:xfrm>
        </p:spPr>
        <p:txBody>
          <a:bodyPr>
            <a:normAutofit/>
          </a:bodyPr>
          <a:lstStyle/>
          <a:p>
            <a:pPr algn="l"/>
            <a:r>
              <a:rPr lang="en-GB" sz="4400">
                <a:cs typeface="Calibri Light"/>
              </a:rPr>
              <a:t>Presentation of Research Findings and Health Promotion Strategies</a:t>
            </a:r>
            <a:endParaRPr lang="en-GB" sz="4400"/>
          </a:p>
        </p:txBody>
      </p:sp>
      <p:sp>
        <p:nvSpPr>
          <p:cNvPr id="3" name="Subtitle 2"/>
          <p:cNvSpPr>
            <a:spLocks noGrp="1"/>
          </p:cNvSpPr>
          <p:nvPr>
            <p:ph type="subTitle" idx="1"/>
          </p:nvPr>
        </p:nvSpPr>
        <p:spPr>
          <a:xfrm>
            <a:off x="762000" y="3809999"/>
            <a:ext cx="8382000" cy="1338471"/>
          </a:xfrm>
        </p:spPr>
        <p:txBody>
          <a:bodyPr vert="horz" lIns="91440" tIns="45720" rIns="91440" bIns="45720" rtlCol="0">
            <a:normAutofit/>
          </a:bodyPr>
          <a:lstStyle/>
          <a:p>
            <a:pPr algn="l"/>
            <a:r>
              <a:rPr lang="en-GB" dirty="0"/>
              <a:t>Adverse Childhood Experiences</a:t>
            </a:r>
            <a:endParaRPr lang="en-GB"/>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DEA9BE-81D6-335E-A6CF-77E1933C321A}"/>
              </a:ext>
            </a:extLst>
          </p:cNvPr>
          <p:cNvSpPr>
            <a:spLocks noGrp="1"/>
          </p:cNvSpPr>
          <p:nvPr>
            <p:ph type="title"/>
          </p:nvPr>
        </p:nvSpPr>
        <p:spPr>
          <a:xfrm>
            <a:off x="1049572" y="946205"/>
            <a:ext cx="9955033" cy="1079829"/>
          </a:xfrm>
        </p:spPr>
        <p:txBody>
          <a:bodyPr anchor="ctr">
            <a:normAutofit/>
          </a:bodyPr>
          <a:lstStyle/>
          <a:p>
            <a:r>
              <a:rPr lang="en-GB"/>
              <a:t>Introduction</a:t>
            </a:r>
            <a:endParaRPr lang="en-US"/>
          </a:p>
        </p:txBody>
      </p:sp>
      <p:sp>
        <p:nvSpPr>
          <p:cNvPr id="3" name="Content Placeholder 2">
            <a:extLst>
              <a:ext uri="{FF2B5EF4-FFF2-40B4-BE49-F238E27FC236}">
                <a16:creationId xmlns:a16="http://schemas.microsoft.com/office/drawing/2014/main" id="{8DB64EEA-6BE7-680D-3BD7-76EF0E523DE9}"/>
              </a:ext>
            </a:extLst>
          </p:cNvPr>
          <p:cNvSpPr>
            <a:spLocks noGrp="1"/>
          </p:cNvSpPr>
          <p:nvPr>
            <p:ph idx="1"/>
          </p:nvPr>
        </p:nvSpPr>
        <p:spPr>
          <a:xfrm>
            <a:off x="1057522" y="3339548"/>
            <a:ext cx="7816134" cy="2943899"/>
          </a:xfrm>
        </p:spPr>
        <p:txBody>
          <a:bodyPr vert="horz" lIns="91440" tIns="45720" rIns="91440" bIns="45720" rtlCol="0" anchor="t">
            <a:normAutofit/>
          </a:bodyPr>
          <a:lstStyle/>
          <a:p>
            <a:r>
              <a:rPr lang="en-GB" dirty="0">
                <a:ea typeface="+mn-lt"/>
                <a:cs typeface="+mn-lt"/>
              </a:rPr>
              <a:t>This power point will examine adverse childhood experiences and their lasting effects on adults. The health and social care sectors in Wales are affected by this issue. Furthermore, it emphasises the importance of nursing research today. </a:t>
            </a:r>
            <a:endParaRPr lang="en-GB" dirty="0"/>
          </a:p>
        </p:txBody>
      </p:sp>
      <p:grpSp>
        <p:nvGrpSpPr>
          <p:cNvPr id="10" name="Group 9">
            <a:extLst>
              <a:ext uri="{FF2B5EF4-FFF2-40B4-BE49-F238E27FC236}">
                <a16:creationId xmlns:a16="http://schemas.microsoft.com/office/drawing/2014/main" id="{946904AF-CB04-4074-8038-1E84BC092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544" y="2244769"/>
            <a:ext cx="12191456" cy="2651760"/>
            <a:chOff x="476" y="-3923156"/>
            <a:chExt cx="10667524" cy="2493728"/>
          </a:xfrm>
        </p:grpSpPr>
        <p:sp>
          <p:nvSpPr>
            <p:cNvPr id="11" name="Freeform: Shape 10">
              <a:extLst>
                <a:ext uri="{FF2B5EF4-FFF2-40B4-BE49-F238E27FC236}">
                  <a16:creationId xmlns:a16="http://schemas.microsoft.com/office/drawing/2014/main" id="{4474A189-041A-4CCA-8049-6735282006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088DA012-BD02-4870-86EF-931F6EF42F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024868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6B0479F5-59EA-43F3-BAFC-2606376EB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780C95-8AAC-8441-1BA3-F615B8C1E17B}"/>
              </a:ext>
            </a:extLst>
          </p:cNvPr>
          <p:cNvSpPr>
            <a:spLocks noGrp="1"/>
          </p:cNvSpPr>
          <p:nvPr>
            <p:ph type="title"/>
          </p:nvPr>
        </p:nvSpPr>
        <p:spPr>
          <a:xfrm>
            <a:off x="762000" y="1528717"/>
            <a:ext cx="3810000" cy="3805283"/>
          </a:xfrm>
        </p:spPr>
        <p:txBody>
          <a:bodyPr>
            <a:normAutofit/>
          </a:bodyPr>
          <a:lstStyle/>
          <a:p>
            <a:r>
              <a:rPr lang="en-GB" dirty="0"/>
              <a:t>In the order :</a:t>
            </a:r>
            <a:endParaRPr lang="en-GB"/>
          </a:p>
        </p:txBody>
      </p:sp>
      <p:graphicFrame>
        <p:nvGraphicFramePr>
          <p:cNvPr id="34" name="Content Placeholder 2">
            <a:extLst>
              <a:ext uri="{FF2B5EF4-FFF2-40B4-BE49-F238E27FC236}">
                <a16:creationId xmlns:a16="http://schemas.microsoft.com/office/drawing/2014/main" id="{73EB5D6F-1C4E-609B-834A-01CA0190CD6C}"/>
              </a:ext>
            </a:extLst>
          </p:cNvPr>
          <p:cNvGraphicFramePr>
            <a:graphicFrameLocks noGrp="1"/>
          </p:cNvGraphicFramePr>
          <p:nvPr>
            <p:ph idx="1"/>
            <p:extLst>
              <p:ext uri="{D42A27DB-BD31-4B8C-83A1-F6EECF244321}">
                <p14:modId xmlns:p14="http://schemas.microsoft.com/office/powerpoint/2010/main" val="3936202531"/>
              </p:ext>
            </p:extLst>
          </p:nvPr>
        </p:nvGraphicFramePr>
        <p:xfrm>
          <a:off x="4572000" y="761999"/>
          <a:ext cx="6858000" cy="5343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7272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9FEAAE4-608F-4DE6-97B4-51573869A3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5062873" cy="6858003"/>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F958AD2-C6CD-5CA8-232F-4FAAFE88A9FF}"/>
              </a:ext>
            </a:extLst>
          </p:cNvPr>
          <p:cNvSpPr>
            <a:spLocks noGrp="1"/>
          </p:cNvSpPr>
          <p:nvPr>
            <p:ph type="title"/>
          </p:nvPr>
        </p:nvSpPr>
        <p:spPr>
          <a:xfrm>
            <a:off x="686635" y="1143000"/>
            <a:ext cx="3285045" cy="4572000"/>
          </a:xfrm>
        </p:spPr>
        <p:txBody>
          <a:bodyPr anchor="ctr">
            <a:normAutofit/>
          </a:bodyPr>
          <a:lstStyle/>
          <a:p>
            <a:pPr algn="r"/>
            <a:r>
              <a:rPr lang="en-GB" dirty="0"/>
              <a:t>Adverse Childhood Experiences</a:t>
            </a:r>
            <a:endParaRPr lang="en-GB"/>
          </a:p>
        </p:txBody>
      </p:sp>
      <p:grpSp>
        <p:nvGrpSpPr>
          <p:cNvPr id="12" name="Group 11">
            <a:extLst>
              <a:ext uri="{FF2B5EF4-FFF2-40B4-BE49-F238E27FC236}">
                <a16:creationId xmlns:a16="http://schemas.microsoft.com/office/drawing/2014/main" id="{1C03C1F1-33AC-4C16-AD56-DD6382C36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08320" y="-1"/>
            <a:ext cx="548640" cy="6858001"/>
            <a:chOff x="3697284" y="-1"/>
            <a:chExt cx="884241" cy="6858001"/>
          </a:xfrm>
          <a:effectLst>
            <a:outerShdw blurRad="381000" dist="152400" algn="l" rotWithShape="0">
              <a:prstClr val="black">
                <a:alpha val="10000"/>
              </a:prstClr>
            </a:outerShdw>
          </a:effectLst>
        </p:grpSpPr>
        <p:sp>
          <p:nvSpPr>
            <p:cNvPr id="13" name="Freeform: Shape 12">
              <a:extLst>
                <a:ext uri="{FF2B5EF4-FFF2-40B4-BE49-F238E27FC236}">
                  <a16:creationId xmlns:a16="http://schemas.microsoft.com/office/drawing/2014/main" id="{D66E751B-0173-4DAE-BDFD-D5855E48F6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24F58DB-B3B0-4265-8312-823370262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04443C42-D480-340E-CA16-75F8D2993861}"/>
              </a:ext>
            </a:extLst>
          </p:cNvPr>
          <p:cNvSpPr>
            <a:spLocks noGrp="1"/>
          </p:cNvSpPr>
          <p:nvPr>
            <p:ph idx="1"/>
          </p:nvPr>
        </p:nvSpPr>
        <p:spPr>
          <a:xfrm>
            <a:off x="5749369" y="1143000"/>
            <a:ext cx="5876395" cy="4572000"/>
          </a:xfrm>
        </p:spPr>
        <p:txBody>
          <a:bodyPr vert="horz" lIns="91440" tIns="45720" rIns="91440" bIns="45720" rtlCol="0" anchor="ctr">
            <a:normAutofit/>
          </a:bodyPr>
          <a:lstStyle/>
          <a:p>
            <a:pPr>
              <a:buFont typeface="Wingdings" panose="020B0604020202020204" pitchFamily="34" charset="0"/>
              <a:buChar char="ü"/>
            </a:pPr>
            <a:r>
              <a:rPr lang="en-GB" dirty="0">
                <a:ea typeface="+mn-lt"/>
                <a:cs typeface="+mn-lt"/>
              </a:rPr>
              <a:t>Adverse childhood experiences, such as abuse and neglect, can affect people's lives for a lifetime. </a:t>
            </a:r>
            <a:endParaRPr lang="en-GB">
              <a:ea typeface="+mn-lt"/>
              <a:cs typeface="+mn-lt"/>
            </a:endParaRPr>
          </a:p>
          <a:p>
            <a:pPr>
              <a:buFont typeface="Wingdings" panose="020B0604020202020204" pitchFamily="34" charset="0"/>
              <a:buChar char="ü"/>
            </a:pPr>
            <a:r>
              <a:rPr lang="en-GB" dirty="0">
                <a:ea typeface="+mn-lt"/>
                <a:cs typeface="+mn-lt"/>
              </a:rPr>
              <a:t>There has been a growing amount of research conducted and clinical attention paid to ACE's, raising awareness of their potential impact and the need for early intervention.</a:t>
            </a:r>
          </a:p>
          <a:p>
            <a:pPr>
              <a:buFont typeface="Wingdings" panose="020B0604020202020204" pitchFamily="34" charset="0"/>
              <a:buChar char="ü"/>
            </a:pPr>
            <a:r>
              <a:rPr lang="en-GB" dirty="0"/>
              <a:t>The Adverse Childhood Experience Support Hub Cymru 2017</a:t>
            </a:r>
          </a:p>
        </p:txBody>
      </p:sp>
    </p:spTree>
    <p:extLst>
      <p:ext uri="{BB962C8B-B14F-4D97-AF65-F5344CB8AC3E}">
        <p14:creationId xmlns:p14="http://schemas.microsoft.com/office/powerpoint/2010/main" val="2445080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B0479F5-59EA-43F3-BAFC-2606376EB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F05309-0D50-A0FA-D243-37F6DC5FFE84}"/>
              </a:ext>
            </a:extLst>
          </p:cNvPr>
          <p:cNvSpPr>
            <a:spLocks noGrp="1"/>
          </p:cNvSpPr>
          <p:nvPr>
            <p:ph type="title"/>
          </p:nvPr>
        </p:nvSpPr>
        <p:spPr>
          <a:xfrm>
            <a:off x="762000" y="1528717"/>
            <a:ext cx="3810000" cy="3805283"/>
          </a:xfrm>
        </p:spPr>
        <p:txBody>
          <a:bodyPr>
            <a:normAutofit/>
          </a:bodyPr>
          <a:lstStyle/>
          <a:p>
            <a:r>
              <a:rPr lang="en-GB" sz="4100"/>
              <a:t>The Welsh Government's budget strategy in preventing ACE's in future generations.</a:t>
            </a:r>
          </a:p>
        </p:txBody>
      </p:sp>
      <p:graphicFrame>
        <p:nvGraphicFramePr>
          <p:cNvPr id="5" name="Content Placeholder 2">
            <a:extLst>
              <a:ext uri="{FF2B5EF4-FFF2-40B4-BE49-F238E27FC236}">
                <a16:creationId xmlns:a16="http://schemas.microsoft.com/office/drawing/2014/main" id="{2BAB23A4-F2AF-134C-6741-CF96FB28BF49}"/>
              </a:ext>
            </a:extLst>
          </p:cNvPr>
          <p:cNvGraphicFramePr>
            <a:graphicFrameLocks noGrp="1"/>
          </p:cNvGraphicFramePr>
          <p:nvPr>
            <p:ph idx="1"/>
            <p:extLst>
              <p:ext uri="{D42A27DB-BD31-4B8C-83A1-F6EECF244321}">
                <p14:modId xmlns:p14="http://schemas.microsoft.com/office/powerpoint/2010/main" val="311854695"/>
              </p:ext>
            </p:extLst>
          </p:nvPr>
        </p:nvGraphicFramePr>
        <p:xfrm>
          <a:off x="4572000" y="761999"/>
          <a:ext cx="6858000" cy="5343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285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B0479F5-59EA-43F3-BAFC-2606376EB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EBE632-8678-B76E-6F36-285B84D8DB1B}"/>
              </a:ext>
            </a:extLst>
          </p:cNvPr>
          <p:cNvSpPr>
            <a:spLocks noGrp="1"/>
          </p:cNvSpPr>
          <p:nvPr>
            <p:ph type="title"/>
          </p:nvPr>
        </p:nvSpPr>
        <p:spPr>
          <a:xfrm>
            <a:off x="762000" y="1528717"/>
            <a:ext cx="3810000" cy="3805283"/>
          </a:xfrm>
        </p:spPr>
        <p:txBody>
          <a:bodyPr>
            <a:normAutofit/>
          </a:bodyPr>
          <a:lstStyle/>
          <a:p>
            <a:r>
              <a:rPr lang="en-GB" dirty="0"/>
              <a:t>The Future</a:t>
            </a:r>
            <a:endParaRPr lang="en-US"/>
          </a:p>
        </p:txBody>
      </p:sp>
      <p:graphicFrame>
        <p:nvGraphicFramePr>
          <p:cNvPr id="5" name="Content Placeholder 2">
            <a:extLst>
              <a:ext uri="{FF2B5EF4-FFF2-40B4-BE49-F238E27FC236}">
                <a16:creationId xmlns:a16="http://schemas.microsoft.com/office/drawing/2014/main" id="{EDF56446-B681-4AA3-703E-BD768B28BB9B}"/>
              </a:ext>
            </a:extLst>
          </p:cNvPr>
          <p:cNvGraphicFramePr>
            <a:graphicFrameLocks noGrp="1"/>
          </p:cNvGraphicFramePr>
          <p:nvPr>
            <p:ph idx="1"/>
            <p:extLst>
              <p:ext uri="{D42A27DB-BD31-4B8C-83A1-F6EECF244321}">
                <p14:modId xmlns:p14="http://schemas.microsoft.com/office/powerpoint/2010/main" val="2272458247"/>
              </p:ext>
            </p:extLst>
          </p:nvPr>
        </p:nvGraphicFramePr>
        <p:xfrm>
          <a:off x="4572000" y="761999"/>
          <a:ext cx="6858000" cy="5343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53572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7F180-DB05-CA74-D5C1-62C2D9665B5D}"/>
              </a:ext>
            </a:extLst>
          </p:cNvPr>
          <p:cNvSpPr>
            <a:spLocks noGrp="1"/>
          </p:cNvSpPr>
          <p:nvPr>
            <p:ph type="title"/>
          </p:nvPr>
        </p:nvSpPr>
        <p:spPr/>
        <p:txBody>
          <a:bodyPr>
            <a:normAutofit fontScale="90000"/>
          </a:bodyPr>
          <a:lstStyle/>
          <a:p>
            <a:pPr algn="ctr"/>
            <a:r>
              <a:rPr lang="en-GB" dirty="0"/>
              <a:t>The Current Situation in Wales</a:t>
            </a:r>
            <a:br>
              <a:rPr lang="en-GB" dirty="0"/>
            </a:br>
            <a:br>
              <a:rPr lang="en-GB" sz="2400" dirty="0">
                <a:latin typeface="Calibri"/>
                <a:cs typeface="Calibri"/>
              </a:rPr>
            </a:br>
            <a:r>
              <a:rPr lang="en-GB" sz="2400" dirty="0">
                <a:latin typeface="Calibri"/>
                <a:cs typeface="Calibri"/>
              </a:rPr>
              <a:t>(Future Generations Commissioners for Wales, 2020)</a:t>
            </a:r>
            <a:br>
              <a:rPr lang="en-GB" dirty="0"/>
            </a:br>
            <a:endParaRPr lang="en-GB" dirty="0"/>
          </a:p>
        </p:txBody>
      </p:sp>
      <p:graphicFrame>
        <p:nvGraphicFramePr>
          <p:cNvPr id="5" name="Content Placeholder 2">
            <a:extLst>
              <a:ext uri="{FF2B5EF4-FFF2-40B4-BE49-F238E27FC236}">
                <a16:creationId xmlns:a16="http://schemas.microsoft.com/office/drawing/2014/main" id="{820C12E4-9BC8-49A6-9EBC-765386519F20}"/>
              </a:ext>
            </a:extLst>
          </p:cNvPr>
          <p:cNvGraphicFramePr>
            <a:graphicFrameLocks noGrp="1"/>
          </p:cNvGraphicFramePr>
          <p:nvPr>
            <p:ph idx="1"/>
          </p:nvPr>
        </p:nvGraphicFramePr>
        <p:xfrm>
          <a:off x="762000" y="3047999"/>
          <a:ext cx="10668000" cy="3048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7869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B0479F5-59EA-43F3-BAFC-2606376EB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FBF2EB-F590-C2A3-F33F-8E55CAFD862E}"/>
              </a:ext>
            </a:extLst>
          </p:cNvPr>
          <p:cNvSpPr>
            <a:spLocks noGrp="1"/>
          </p:cNvSpPr>
          <p:nvPr>
            <p:ph type="title"/>
          </p:nvPr>
        </p:nvSpPr>
        <p:spPr>
          <a:xfrm>
            <a:off x="762000" y="1528717"/>
            <a:ext cx="3810000" cy="3805283"/>
          </a:xfrm>
        </p:spPr>
        <p:txBody>
          <a:bodyPr anchor="ctr">
            <a:normAutofit/>
          </a:bodyPr>
          <a:lstStyle/>
          <a:p>
            <a:r>
              <a:rPr lang="en-GB" dirty="0"/>
              <a:t>To Move Forward</a:t>
            </a:r>
            <a:br>
              <a:rPr lang="en-GB" dirty="0"/>
            </a:br>
            <a:br>
              <a:rPr lang="en-GB" dirty="0"/>
            </a:br>
            <a:r>
              <a:rPr lang="en-GB" sz="2000" dirty="0">
                <a:latin typeface="Calibri"/>
                <a:cs typeface="Calibri"/>
              </a:rPr>
              <a:t>(Future Generations Commissioner for Wales, 2020)</a:t>
            </a:r>
            <a:endParaRPr lang="en-GB" dirty="0">
              <a:latin typeface="Calibri"/>
              <a:cs typeface="Calibri"/>
            </a:endParaRPr>
          </a:p>
        </p:txBody>
      </p:sp>
      <p:graphicFrame>
        <p:nvGraphicFramePr>
          <p:cNvPr id="5" name="Content Placeholder 2">
            <a:extLst>
              <a:ext uri="{FF2B5EF4-FFF2-40B4-BE49-F238E27FC236}">
                <a16:creationId xmlns:a16="http://schemas.microsoft.com/office/drawing/2014/main" id="{F0B960CC-6DB0-C5A5-141E-BCCCFCBA892E}"/>
              </a:ext>
            </a:extLst>
          </p:cNvPr>
          <p:cNvGraphicFramePr>
            <a:graphicFrameLocks noGrp="1"/>
          </p:cNvGraphicFramePr>
          <p:nvPr>
            <p:ph idx="1"/>
            <p:extLst>
              <p:ext uri="{D42A27DB-BD31-4B8C-83A1-F6EECF244321}">
                <p14:modId xmlns:p14="http://schemas.microsoft.com/office/powerpoint/2010/main" val="4262954479"/>
              </p:ext>
            </p:extLst>
          </p:nvPr>
        </p:nvGraphicFramePr>
        <p:xfrm>
          <a:off x="4572000" y="761999"/>
          <a:ext cx="6858000" cy="5343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7005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411872-F950-F557-1AFC-07F873738673}"/>
              </a:ext>
            </a:extLst>
          </p:cNvPr>
          <p:cNvSpPr>
            <a:spLocks noGrp="1"/>
          </p:cNvSpPr>
          <p:nvPr>
            <p:ph type="title"/>
          </p:nvPr>
        </p:nvSpPr>
        <p:spPr>
          <a:xfrm>
            <a:off x="761999" y="1021079"/>
            <a:ext cx="10667999" cy="1086018"/>
          </a:xfrm>
        </p:spPr>
        <p:txBody>
          <a:bodyPr anchor="ctr">
            <a:normAutofit/>
          </a:bodyPr>
          <a:lstStyle/>
          <a:p>
            <a:pPr algn="ctr"/>
            <a:r>
              <a:rPr lang="en-GB" dirty="0"/>
              <a:t>Conclusion </a:t>
            </a:r>
            <a:endParaRPr lang="en-US" dirty="0"/>
          </a:p>
        </p:txBody>
      </p:sp>
      <p:sp>
        <p:nvSpPr>
          <p:cNvPr id="10" name="Freeform: Shape 9">
            <a:extLst>
              <a:ext uri="{FF2B5EF4-FFF2-40B4-BE49-F238E27FC236}">
                <a16:creationId xmlns:a16="http://schemas.microsoft.com/office/drawing/2014/main" id="{280CBF0E-1AF1-4F17-84A3-89E3F964A9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367198"/>
            <a:ext cx="12192000" cy="822960"/>
          </a:xfrm>
          <a:custGeom>
            <a:avLst/>
            <a:gdLst>
              <a:gd name="connsiteX0" fmla="*/ 12192000 w 12192000"/>
              <a:gd name="connsiteY0" fmla="*/ 0 h 1203824"/>
              <a:gd name="connsiteX1" fmla="*/ 12192000 w 12192000"/>
              <a:gd name="connsiteY1" fmla="*/ 463429 h 1203824"/>
              <a:gd name="connsiteX2" fmla="*/ 12190876 w 12192000"/>
              <a:gd name="connsiteY2" fmla="*/ 463512 h 1203824"/>
              <a:gd name="connsiteX3" fmla="*/ 12077245 w 12192000"/>
              <a:gd name="connsiteY3" fmla="*/ 476327 h 1203824"/>
              <a:gd name="connsiteX4" fmla="*/ 11984517 w 12192000"/>
              <a:gd name="connsiteY4" fmla="*/ 479927 h 1203824"/>
              <a:gd name="connsiteX5" fmla="*/ 11951600 w 12192000"/>
              <a:gd name="connsiteY5" fmla="*/ 478957 h 1203824"/>
              <a:gd name="connsiteX6" fmla="*/ 11690904 w 12192000"/>
              <a:gd name="connsiteY6" fmla="*/ 471970 h 1203824"/>
              <a:gd name="connsiteX7" fmla="*/ 11413965 w 12192000"/>
              <a:gd name="connsiteY7" fmla="*/ 476172 h 1203824"/>
              <a:gd name="connsiteX8" fmla="*/ 11240739 w 12192000"/>
              <a:gd name="connsiteY8" fmla="*/ 523169 h 1203824"/>
              <a:gd name="connsiteX9" fmla="*/ 11175005 w 12192000"/>
              <a:gd name="connsiteY9" fmla="*/ 532169 h 1203824"/>
              <a:gd name="connsiteX10" fmla="*/ 10873726 w 12192000"/>
              <a:gd name="connsiteY10" fmla="*/ 580253 h 1203824"/>
              <a:gd name="connsiteX11" fmla="*/ 10821306 w 12192000"/>
              <a:gd name="connsiteY11" fmla="*/ 593207 h 1203824"/>
              <a:gd name="connsiteX12" fmla="*/ 10530811 w 12192000"/>
              <a:gd name="connsiteY12" fmla="*/ 612184 h 1203824"/>
              <a:gd name="connsiteX13" fmla="*/ 10426049 w 12192000"/>
              <a:gd name="connsiteY13" fmla="*/ 623354 h 1203824"/>
              <a:gd name="connsiteX14" fmla="*/ 10329156 w 12192000"/>
              <a:gd name="connsiteY14" fmla="*/ 630948 h 1203824"/>
              <a:gd name="connsiteX15" fmla="*/ 10194727 w 12192000"/>
              <a:gd name="connsiteY15" fmla="*/ 648617 h 1203824"/>
              <a:gd name="connsiteX16" fmla="*/ 10055906 w 12192000"/>
              <a:gd name="connsiteY16" fmla="*/ 671256 h 1203824"/>
              <a:gd name="connsiteX17" fmla="*/ 9900551 w 12192000"/>
              <a:gd name="connsiteY17" fmla="*/ 692855 h 1203824"/>
              <a:gd name="connsiteX18" fmla="*/ 9838464 w 12192000"/>
              <a:gd name="connsiteY18" fmla="*/ 696804 h 1203824"/>
              <a:gd name="connsiteX19" fmla="*/ 9672957 w 12192000"/>
              <a:gd name="connsiteY19" fmla="*/ 723816 h 1203824"/>
              <a:gd name="connsiteX20" fmla="*/ 9585066 w 12192000"/>
              <a:gd name="connsiteY20" fmla="*/ 730692 h 1203824"/>
              <a:gd name="connsiteX21" fmla="*/ 9441407 w 12192000"/>
              <a:gd name="connsiteY21" fmla="*/ 750055 h 1203824"/>
              <a:gd name="connsiteX22" fmla="*/ 9394459 w 12192000"/>
              <a:gd name="connsiteY22" fmla="*/ 755431 h 1203824"/>
              <a:gd name="connsiteX23" fmla="*/ 9352590 w 12192000"/>
              <a:gd name="connsiteY23" fmla="*/ 760650 h 1203824"/>
              <a:gd name="connsiteX24" fmla="*/ 9211614 w 12192000"/>
              <a:gd name="connsiteY24" fmla="*/ 796248 h 1203824"/>
              <a:gd name="connsiteX25" fmla="*/ 9084667 w 12192000"/>
              <a:gd name="connsiteY25" fmla="*/ 815303 h 1203824"/>
              <a:gd name="connsiteX26" fmla="*/ 8863666 w 12192000"/>
              <a:gd name="connsiteY26" fmla="*/ 859298 h 1203824"/>
              <a:gd name="connsiteX27" fmla="*/ 8813796 w 12192000"/>
              <a:gd name="connsiteY27" fmla="*/ 862070 h 1203824"/>
              <a:gd name="connsiteX28" fmla="*/ 8659351 w 12192000"/>
              <a:gd name="connsiteY28" fmla="*/ 882406 h 1203824"/>
              <a:gd name="connsiteX29" fmla="*/ 8571352 w 12192000"/>
              <a:gd name="connsiteY29" fmla="*/ 893639 h 1203824"/>
              <a:gd name="connsiteX30" fmla="*/ 8464106 w 12192000"/>
              <a:gd name="connsiteY30" fmla="*/ 918004 h 1203824"/>
              <a:gd name="connsiteX31" fmla="*/ 8278324 w 12192000"/>
              <a:gd name="connsiteY31" fmla="*/ 963769 h 1203824"/>
              <a:gd name="connsiteX32" fmla="*/ 8229128 w 12192000"/>
              <a:gd name="connsiteY32" fmla="*/ 973810 h 1203824"/>
              <a:gd name="connsiteX33" fmla="*/ 8139751 w 12192000"/>
              <a:gd name="connsiteY33" fmla="*/ 995815 h 1203824"/>
              <a:gd name="connsiteX34" fmla="*/ 8123571 w 12192000"/>
              <a:gd name="connsiteY34" fmla="*/ 999822 h 1203824"/>
              <a:gd name="connsiteX35" fmla="*/ 7988699 w 12192000"/>
              <a:gd name="connsiteY35" fmla="*/ 1042479 h 1203824"/>
              <a:gd name="connsiteX36" fmla="*/ 7917214 w 12192000"/>
              <a:gd name="connsiteY36" fmla="*/ 1054565 h 1203824"/>
              <a:gd name="connsiteX37" fmla="*/ 7710915 w 12192000"/>
              <a:gd name="connsiteY37" fmla="*/ 1084190 h 1203824"/>
              <a:gd name="connsiteX38" fmla="*/ 7622959 w 12192000"/>
              <a:gd name="connsiteY38" fmla="*/ 1093150 h 1203824"/>
              <a:gd name="connsiteX39" fmla="*/ 7410782 w 12192000"/>
              <a:gd name="connsiteY39" fmla="*/ 1109640 h 1203824"/>
              <a:gd name="connsiteX40" fmla="*/ 7277754 w 12192000"/>
              <a:gd name="connsiteY40" fmla="*/ 1121822 h 1203824"/>
              <a:gd name="connsiteX41" fmla="*/ 7124540 w 12192000"/>
              <a:gd name="connsiteY41" fmla="*/ 1132918 h 1203824"/>
              <a:gd name="connsiteX42" fmla="*/ 6949752 w 12192000"/>
              <a:gd name="connsiteY42" fmla="*/ 1151058 h 1203824"/>
              <a:gd name="connsiteX43" fmla="*/ 6630249 w 12192000"/>
              <a:gd name="connsiteY43" fmla="*/ 1176063 h 1203824"/>
              <a:gd name="connsiteX44" fmla="*/ 6320634 w 12192000"/>
              <a:gd name="connsiteY44" fmla="*/ 1198901 h 1203824"/>
              <a:gd name="connsiteX45" fmla="*/ 6192343 w 12192000"/>
              <a:gd name="connsiteY45" fmla="*/ 1198323 h 1203824"/>
              <a:gd name="connsiteX46" fmla="*/ 5966562 w 12192000"/>
              <a:gd name="connsiteY46" fmla="*/ 1203723 h 1203824"/>
              <a:gd name="connsiteX47" fmla="*/ 5867227 w 12192000"/>
              <a:gd name="connsiteY47" fmla="*/ 1201847 h 1203824"/>
              <a:gd name="connsiteX48" fmla="*/ 5630172 w 12192000"/>
              <a:gd name="connsiteY48" fmla="*/ 1202248 h 1203824"/>
              <a:gd name="connsiteX49" fmla="*/ 5348949 w 12192000"/>
              <a:gd name="connsiteY49" fmla="*/ 1191768 h 1203824"/>
              <a:gd name="connsiteX50" fmla="*/ 5241228 w 12192000"/>
              <a:gd name="connsiteY50" fmla="*/ 1192408 h 1203824"/>
              <a:gd name="connsiteX51" fmla="*/ 4971133 w 12192000"/>
              <a:gd name="connsiteY51" fmla="*/ 1193559 h 1203824"/>
              <a:gd name="connsiteX52" fmla="*/ 4869416 w 12192000"/>
              <a:gd name="connsiteY52" fmla="*/ 1200519 h 1203824"/>
              <a:gd name="connsiteX53" fmla="*/ 4753274 w 12192000"/>
              <a:gd name="connsiteY53" fmla="*/ 1200850 h 1203824"/>
              <a:gd name="connsiteX54" fmla="*/ 4611883 w 12192000"/>
              <a:gd name="connsiteY54" fmla="*/ 1192701 h 1203824"/>
              <a:gd name="connsiteX55" fmla="*/ 4376825 w 12192000"/>
              <a:gd name="connsiteY55" fmla="*/ 1184131 h 1203824"/>
              <a:gd name="connsiteX56" fmla="*/ 4285471 w 12192000"/>
              <a:gd name="connsiteY56" fmla="*/ 1187158 h 1203824"/>
              <a:gd name="connsiteX57" fmla="*/ 3866543 w 12192000"/>
              <a:gd name="connsiteY57" fmla="*/ 1181596 h 1203824"/>
              <a:gd name="connsiteX58" fmla="*/ 3651342 w 12192000"/>
              <a:gd name="connsiteY58" fmla="*/ 1174348 h 1203824"/>
              <a:gd name="connsiteX59" fmla="*/ 3518453 w 12192000"/>
              <a:gd name="connsiteY59" fmla="*/ 1177258 h 1203824"/>
              <a:gd name="connsiteX60" fmla="*/ 3400818 w 12192000"/>
              <a:gd name="connsiteY60" fmla="*/ 1169685 h 1203824"/>
              <a:gd name="connsiteX61" fmla="*/ 3037154 w 12192000"/>
              <a:gd name="connsiteY61" fmla="*/ 1153217 h 1203824"/>
              <a:gd name="connsiteX62" fmla="*/ 2866260 w 12192000"/>
              <a:gd name="connsiteY62" fmla="*/ 1132283 h 1203824"/>
              <a:gd name="connsiteX63" fmla="*/ 2582173 w 12192000"/>
              <a:gd name="connsiteY63" fmla="*/ 1088979 h 1203824"/>
              <a:gd name="connsiteX64" fmla="*/ 2395406 w 12192000"/>
              <a:gd name="connsiteY64" fmla="*/ 1035945 h 1203824"/>
              <a:gd name="connsiteX65" fmla="*/ 2294751 w 12192000"/>
              <a:gd name="connsiteY65" fmla="*/ 1014618 h 1203824"/>
              <a:gd name="connsiteX66" fmla="*/ 2122944 w 12192000"/>
              <a:gd name="connsiteY66" fmla="*/ 984751 h 1203824"/>
              <a:gd name="connsiteX67" fmla="*/ 1905504 w 12192000"/>
              <a:gd name="connsiteY67" fmla="*/ 941380 h 1203824"/>
              <a:gd name="connsiteX68" fmla="*/ 1671045 w 12192000"/>
              <a:gd name="connsiteY68" fmla="*/ 924228 h 1203824"/>
              <a:gd name="connsiteX69" fmla="*/ 1543856 w 12192000"/>
              <a:gd name="connsiteY69" fmla="*/ 898190 h 1203824"/>
              <a:gd name="connsiteX70" fmla="*/ 1419784 w 12192000"/>
              <a:gd name="connsiteY70" fmla="*/ 868500 h 1203824"/>
              <a:gd name="connsiteX71" fmla="*/ 1355116 w 12192000"/>
              <a:gd name="connsiteY71" fmla="*/ 849214 h 1203824"/>
              <a:gd name="connsiteX72" fmla="*/ 1223713 w 12192000"/>
              <a:gd name="connsiteY72" fmla="*/ 821702 h 1203824"/>
              <a:gd name="connsiteX73" fmla="*/ 1094193 w 12192000"/>
              <a:gd name="connsiteY73" fmla="*/ 804872 h 1203824"/>
              <a:gd name="connsiteX74" fmla="*/ 1001115 w 12192000"/>
              <a:gd name="connsiteY74" fmla="*/ 783030 h 1203824"/>
              <a:gd name="connsiteX75" fmla="*/ 879548 w 12192000"/>
              <a:gd name="connsiteY75" fmla="*/ 747884 h 1203824"/>
              <a:gd name="connsiteX76" fmla="*/ 711163 w 12192000"/>
              <a:gd name="connsiteY76" fmla="*/ 719039 h 1203824"/>
              <a:gd name="connsiteX77" fmla="*/ 557941 w 12192000"/>
              <a:gd name="connsiteY77" fmla="*/ 707101 h 1203824"/>
              <a:gd name="connsiteX78" fmla="*/ 480347 w 12192000"/>
              <a:gd name="connsiteY78" fmla="*/ 668702 h 1203824"/>
              <a:gd name="connsiteX79" fmla="*/ 296224 w 12192000"/>
              <a:gd name="connsiteY79" fmla="*/ 603583 h 1203824"/>
              <a:gd name="connsiteX80" fmla="*/ 72689 w 12192000"/>
              <a:gd name="connsiteY80" fmla="*/ 560892 h 1203824"/>
              <a:gd name="connsiteX81" fmla="*/ 0 w 12192000"/>
              <a:gd name="connsiteY81" fmla="*/ 543486 h 1203824"/>
              <a:gd name="connsiteX82" fmla="*/ 0 w 12192000"/>
              <a:gd name="connsiteY82" fmla="*/ 384357 h 1203824"/>
              <a:gd name="connsiteX83" fmla="*/ 51784 w 12192000"/>
              <a:gd name="connsiteY83" fmla="*/ 393937 h 1203824"/>
              <a:gd name="connsiteX84" fmla="*/ 205561 w 12192000"/>
              <a:gd name="connsiteY84" fmla="*/ 414859 h 1203824"/>
              <a:gd name="connsiteX85" fmla="*/ 354391 w 12192000"/>
              <a:gd name="connsiteY85" fmla="*/ 426667 h 1203824"/>
              <a:gd name="connsiteX86" fmla="*/ 448281 w 12192000"/>
              <a:gd name="connsiteY86" fmla="*/ 436308 h 1203824"/>
              <a:gd name="connsiteX87" fmla="*/ 611518 w 12192000"/>
              <a:gd name="connsiteY87" fmla="*/ 434166 h 1203824"/>
              <a:gd name="connsiteX88" fmla="*/ 746076 w 12192000"/>
              <a:gd name="connsiteY88" fmla="*/ 422520 h 1203824"/>
              <a:gd name="connsiteX89" fmla="*/ 902724 w 12192000"/>
              <a:gd name="connsiteY89" fmla="*/ 409989 h 1203824"/>
              <a:gd name="connsiteX90" fmla="*/ 1113854 w 12192000"/>
              <a:gd name="connsiteY90" fmla="*/ 414230 h 1203824"/>
              <a:gd name="connsiteX91" fmla="*/ 1333449 w 12192000"/>
              <a:gd name="connsiteY91" fmla="*/ 459938 h 1203824"/>
              <a:gd name="connsiteX92" fmla="*/ 1408608 w 12192000"/>
              <a:gd name="connsiteY92" fmla="*/ 458278 h 1203824"/>
              <a:gd name="connsiteX93" fmla="*/ 1630191 w 12192000"/>
              <a:gd name="connsiteY93" fmla="*/ 403061 h 1203824"/>
              <a:gd name="connsiteX94" fmla="*/ 1956289 w 12192000"/>
              <a:gd name="connsiteY94" fmla="*/ 332366 h 1203824"/>
              <a:gd name="connsiteX95" fmla="*/ 2042814 w 12192000"/>
              <a:gd name="connsiteY95" fmla="*/ 344002 h 1203824"/>
              <a:gd name="connsiteX96" fmla="*/ 2183420 w 12192000"/>
              <a:gd name="connsiteY96" fmla="*/ 369635 h 1203824"/>
              <a:gd name="connsiteX97" fmla="*/ 2269566 w 12192000"/>
              <a:gd name="connsiteY97" fmla="*/ 439859 h 1203824"/>
              <a:gd name="connsiteX98" fmla="*/ 2331129 w 12192000"/>
              <a:gd name="connsiteY98" fmla="*/ 524163 h 1203824"/>
              <a:gd name="connsiteX99" fmla="*/ 2385112 w 12192000"/>
              <a:gd name="connsiteY99" fmla="*/ 555357 h 1203824"/>
              <a:gd name="connsiteX100" fmla="*/ 2444033 w 12192000"/>
              <a:gd name="connsiteY100" fmla="*/ 572629 h 1203824"/>
              <a:gd name="connsiteX101" fmla="*/ 2525979 w 12192000"/>
              <a:gd name="connsiteY101" fmla="*/ 603233 h 1203824"/>
              <a:gd name="connsiteX102" fmla="*/ 2603911 w 12192000"/>
              <a:gd name="connsiteY102" fmla="*/ 684825 h 1203824"/>
              <a:gd name="connsiteX103" fmla="*/ 2678828 w 12192000"/>
              <a:gd name="connsiteY103" fmla="*/ 706990 h 1203824"/>
              <a:gd name="connsiteX104" fmla="*/ 2738094 w 12192000"/>
              <a:gd name="connsiteY104" fmla="*/ 711376 h 1203824"/>
              <a:gd name="connsiteX105" fmla="*/ 2983806 w 12192000"/>
              <a:gd name="connsiteY105" fmla="*/ 728243 h 1203824"/>
              <a:gd name="connsiteX106" fmla="*/ 3013997 w 12192000"/>
              <a:gd name="connsiteY106" fmla="*/ 725446 h 1203824"/>
              <a:gd name="connsiteX107" fmla="*/ 3364419 w 12192000"/>
              <a:gd name="connsiteY107" fmla="*/ 720577 h 1203824"/>
              <a:gd name="connsiteX108" fmla="*/ 3460521 w 12192000"/>
              <a:gd name="connsiteY108" fmla="*/ 717628 h 1203824"/>
              <a:gd name="connsiteX109" fmla="*/ 3710982 w 12192000"/>
              <a:gd name="connsiteY109" fmla="*/ 714182 h 1203824"/>
              <a:gd name="connsiteX110" fmla="*/ 3850961 w 12192000"/>
              <a:gd name="connsiteY110" fmla="*/ 778802 h 1203824"/>
              <a:gd name="connsiteX111" fmla="*/ 3946286 w 12192000"/>
              <a:gd name="connsiteY111" fmla="*/ 816372 h 1203824"/>
              <a:gd name="connsiteX112" fmla="*/ 4065132 w 12192000"/>
              <a:gd name="connsiteY112" fmla="*/ 832459 h 1203824"/>
              <a:gd name="connsiteX113" fmla="*/ 4132173 w 12192000"/>
              <a:gd name="connsiteY113" fmla="*/ 835167 h 1203824"/>
              <a:gd name="connsiteX114" fmla="*/ 4305858 w 12192000"/>
              <a:gd name="connsiteY114" fmla="*/ 804156 h 1203824"/>
              <a:gd name="connsiteX115" fmla="*/ 4382131 w 12192000"/>
              <a:gd name="connsiteY115" fmla="*/ 769481 h 1203824"/>
              <a:gd name="connsiteX116" fmla="*/ 4453289 w 12192000"/>
              <a:gd name="connsiteY116" fmla="*/ 752531 h 1203824"/>
              <a:gd name="connsiteX117" fmla="*/ 4657971 w 12192000"/>
              <a:gd name="connsiteY117" fmla="*/ 795835 h 1203824"/>
              <a:gd name="connsiteX118" fmla="*/ 4682399 w 12192000"/>
              <a:gd name="connsiteY118" fmla="*/ 813876 h 1203824"/>
              <a:gd name="connsiteX119" fmla="*/ 4771814 w 12192000"/>
              <a:gd name="connsiteY119" fmla="*/ 907046 h 1203824"/>
              <a:gd name="connsiteX120" fmla="*/ 4827520 w 12192000"/>
              <a:gd name="connsiteY120" fmla="*/ 929876 h 1203824"/>
              <a:gd name="connsiteX121" fmla="*/ 4849942 w 12192000"/>
              <a:gd name="connsiteY121" fmla="*/ 933851 h 1203824"/>
              <a:gd name="connsiteX122" fmla="*/ 5009626 w 12192000"/>
              <a:gd name="connsiteY122" fmla="*/ 957896 h 1203824"/>
              <a:gd name="connsiteX123" fmla="*/ 5158711 w 12192000"/>
              <a:gd name="connsiteY123" fmla="*/ 963814 h 1203824"/>
              <a:gd name="connsiteX124" fmla="*/ 5376427 w 12192000"/>
              <a:gd name="connsiteY124" fmla="*/ 963151 h 1203824"/>
              <a:gd name="connsiteX125" fmla="*/ 5475787 w 12192000"/>
              <a:gd name="connsiteY125" fmla="*/ 980508 h 1203824"/>
              <a:gd name="connsiteX126" fmla="*/ 5653401 w 12192000"/>
              <a:gd name="connsiteY126" fmla="*/ 987268 h 1203824"/>
              <a:gd name="connsiteX127" fmla="*/ 5726340 w 12192000"/>
              <a:gd name="connsiteY127" fmla="*/ 985357 h 1203824"/>
              <a:gd name="connsiteX128" fmla="*/ 5790563 w 12192000"/>
              <a:gd name="connsiteY128" fmla="*/ 991300 h 1203824"/>
              <a:gd name="connsiteX129" fmla="*/ 5860260 w 12192000"/>
              <a:gd name="connsiteY129" fmla="*/ 1004958 h 1203824"/>
              <a:gd name="connsiteX130" fmla="*/ 6042101 w 12192000"/>
              <a:gd name="connsiteY130" fmla="*/ 1036226 h 1203824"/>
              <a:gd name="connsiteX131" fmla="*/ 6301998 w 12192000"/>
              <a:gd name="connsiteY131" fmla="*/ 989138 h 1203824"/>
              <a:gd name="connsiteX132" fmla="*/ 6452025 w 12192000"/>
              <a:gd name="connsiteY132" fmla="*/ 968489 h 1203824"/>
              <a:gd name="connsiteX133" fmla="*/ 6589205 w 12192000"/>
              <a:gd name="connsiteY133" fmla="*/ 939474 h 1203824"/>
              <a:gd name="connsiteX134" fmla="*/ 6631069 w 12192000"/>
              <a:gd name="connsiteY134" fmla="*/ 911222 h 1203824"/>
              <a:gd name="connsiteX135" fmla="*/ 6828274 w 12192000"/>
              <a:gd name="connsiteY135" fmla="*/ 942941 h 1203824"/>
              <a:gd name="connsiteX136" fmla="*/ 6900803 w 12192000"/>
              <a:gd name="connsiteY136" fmla="*/ 984140 h 1203824"/>
              <a:gd name="connsiteX137" fmla="*/ 7034668 w 12192000"/>
              <a:gd name="connsiteY137" fmla="*/ 1018665 h 1203824"/>
              <a:gd name="connsiteX138" fmla="*/ 7281067 w 12192000"/>
              <a:gd name="connsiteY138" fmla="*/ 966327 h 1203824"/>
              <a:gd name="connsiteX139" fmla="*/ 7412780 w 12192000"/>
              <a:gd name="connsiteY139" fmla="*/ 909206 h 1203824"/>
              <a:gd name="connsiteX140" fmla="*/ 7500327 w 12192000"/>
              <a:gd name="connsiteY140" fmla="*/ 894826 h 1203824"/>
              <a:gd name="connsiteX141" fmla="*/ 7662324 w 12192000"/>
              <a:gd name="connsiteY141" fmla="*/ 927415 h 1203824"/>
              <a:gd name="connsiteX142" fmla="*/ 7725334 w 12192000"/>
              <a:gd name="connsiteY142" fmla="*/ 924844 h 1203824"/>
              <a:gd name="connsiteX143" fmla="*/ 7833279 w 12192000"/>
              <a:gd name="connsiteY143" fmla="*/ 913031 h 1203824"/>
              <a:gd name="connsiteX144" fmla="*/ 7928605 w 12192000"/>
              <a:gd name="connsiteY144" fmla="*/ 881683 h 1203824"/>
              <a:gd name="connsiteX145" fmla="*/ 8146597 w 12192000"/>
              <a:gd name="connsiteY145" fmla="*/ 762968 h 1203824"/>
              <a:gd name="connsiteX146" fmla="*/ 8183577 w 12192000"/>
              <a:gd name="connsiteY146" fmla="*/ 749005 h 1203824"/>
              <a:gd name="connsiteX147" fmla="*/ 8250224 w 12192000"/>
              <a:gd name="connsiteY147" fmla="*/ 733642 h 1203824"/>
              <a:gd name="connsiteX148" fmla="*/ 8505929 w 12192000"/>
              <a:gd name="connsiteY148" fmla="*/ 626542 h 1203824"/>
              <a:gd name="connsiteX149" fmla="*/ 8564194 w 12192000"/>
              <a:gd name="connsiteY149" fmla="*/ 618796 h 1203824"/>
              <a:gd name="connsiteX150" fmla="*/ 8660705 w 12192000"/>
              <a:gd name="connsiteY150" fmla="*/ 611069 h 1203824"/>
              <a:gd name="connsiteX151" fmla="*/ 8762255 w 12192000"/>
              <a:gd name="connsiteY151" fmla="*/ 585060 h 1203824"/>
              <a:gd name="connsiteX152" fmla="*/ 8836439 w 12192000"/>
              <a:gd name="connsiteY152" fmla="*/ 566358 h 1203824"/>
              <a:gd name="connsiteX153" fmla="*/ 9050728 w 12192000"/>
              <a:gd name="connsiteY153" fmla="*/ 559575 h 1203824"/>
              <a:gd name="connsiteX154" fmla="*/ 9229627 w 12192000"/>
              <a:gd name="connsiteY154" fmla="*/ 557464 h 1203824"/>
              <a:gd name="connsiteX155" fmla="*/ 9253451 w 12192000"/>
              <a:gd name="connsiteY155" fmla="*/ 550855 h 1203824"/>
              <a:gd name="connsiteX156" fmla="*/ 9484214 w 12192000"/>
              <a:gd name="connsiteY156" fmla="*/ 498671 h 1203824"/>
              <a:gd name="connsiteX157" fmla="*/ 9582633 w 12192000"/>
              <a:gd name="connsiteY157" fmla="*/ 458384 h 1203824"/>
              <a:gd name="connsiteX158" fmla="*/ 9719670 w 12192000"/>
              <a:gd name="connsiteY158" fmla="*/ 415607 h 1203824"/>
              <a:gd name="connsiteX159" fmla="*/ 9871784 w 12192000"/>
              <a:gd name="connsiteY159" fmla="*/ 366147 h 1203824"/>
              <a:gd name="connsiteX160" fmla="*/ 9984494 w 12192000"/>
              <a:gd name="connsiteY160" fmla="*/ 336660 h 1203824"/>
              <a:gd name="connsiteX161" fmla="*/ 10154708 w 12192000"/>
              <a:gd name="connsiteY161" fmla="*/ 322193 h 1203824"/>
              <a:gd name="connsiteX162" fmla="*/ 10190446 w 12192000"/>
              <a:gd name="connsiteY162" fmla="*/ 325025 h 1203824"/>
              <a:gd name="connsiteX163" fmla="*/ 10530736 w 12192000"/>
              <a:gd name="connsiteY163" fmla="*/ 335953 h 1203824"/>
              <a:gd name="connsiteX164" fmla="*/ 10752157 w 12192000"/>
              <a:gd name="connsiteY164" fmla="*/ 305117 h 1203824"/>
              <a:gd name="connsiteX165" fmla="*/ 10824452 w 12192000"/>
              <a:gd name="connsiteY165" fmla="*/ 285927 h 1203824"/>
              <a:gd name="connsiteX166" fmla="*/ 10953152 w 12192000"/>
              <a:gd name="connsiteY166" fmla="*/ 228102 h 1203824"/>
              <a:gd name="connsiteX167" fmla="*/ 11011614 w 12192000"/>
              <a:gd name="connsiteY167" fmla="*/ 214096 h 1203824"/>
              <a:gd name="connsiteX168" fmla="*/ 11116031 w 12192000"/>
              <a:gd name="connsiteY168" fmla="*/ 195421 h 1203824"/>
              <a:gd name="connsiteX169" fmla="*/ 11344303 w 12192000"/>
              <a:gd name="connsiteY169" fmla="*/ 166629 h 1203824"/>
              <a:gd name="connsiteX170" fmla="*/ 11639050 w 12192000"/>
              <a:gd name="connsiteY170" fmla="*/ 108526 h 1203824"/>
              <a:gd name="connsiteX171" fmla="*/ 11757532 w 12192000"/>
              <a:gd name="connsiteY171" fmla="*/ 96530 h 1203824"/>
              <a:gd name="connsiteX172" fmla="*/ 11885799 w 12192000"/>
              <a:gd name="connsiteY172" fmla="*/ 86728 h 1203824"/>
              <a:gd name="connsiteX173" fmla="*/ 11922874 w 12192000"/>
              <a:gd name="connsiteY173" fmla="*/ 81060 h 1203824"/>
              <a:gd name="connsiteX174" fmla="*/ 12115331 w 12192000"/>
              <a:gd name="connsiteY174" fmla="*/ 33587 h 1203824"/>
              <a:gd name="connsiteX175" fmla="*/ 12158080 w 12192000"/>
              <a:gd name="connsiteY175" fmla="*/ 14081 h 1203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Lst>
            <a:rect l="l" t="t" r="r" b="b"/>
            <a:pathLst>
              <a:path w="12192000" h="1203824">
                <a:moveTo>
                  <a:pt x="12192000" y="0"/>
                </a:moveTo>
                <a:lnTo>
                  <a:pt x="12192000" y="463429"/>
                </a:lnTo>
                <a:lnTo>
                  <a:pt x="12190876" y="463512"/>
                </a:lnTo>
                <a:cubicBezTo>
                  <a:pt x="12153133" y="467010"/>
                  <a:pt x="12115042" y="473200"/>
                  <a:pt x="12077245" y="476327"/>
                </a:cubicBezTo>
                <a:cubicBezTo>
                  <a:pt x="12046307" y="479040"/>
                  <a:pt x="12015359" y="479114"/>
                  <a:pt x="11984517" y="479927"/>
                </a:cubicBezTo>
                <a:cubicBezTo>
                  <a:pt x="11973265" y="480210"/>
                  <a:pt x="11961485" y="476792"/>
                  <a:pt x="11951600" y="478957"/>
                </a:cubicBezTo>
                <a:cubicBezTo>
                  <a:pt x="11853497" y="501074"/>
                  <a:pt x="11777036" y="475730"/>
                  <a:pt x="11690904" y="471970"/>
                </a:cubicBezTo>
                <a:cubicBezTo>
                  <a:pt x="11600358" y="467893"/>
                  <a:pt x="11511400" y="454530"/>
                  <a:pt x="11413965" y="476172"/>
                </a:cubicBezTo>
                <a:cubicBezTo>
                  <a:pt x="11355010" y="489304"/>
                  <a:pt x="11299073" y="508237"/>
                  <a:pt x="11240739" y="523169"/>
                </a:cubicBezTo>
                <a:cubicBezTo>
                  <a:pt x="11219994" y="528395"/>
                  <a:pt x="11196384" y="531385"/>
                  <a:pt x="11175005" y="532169"/>
                </a:cubicBezTo>
                <a:cubicBezTo>
                  <a:pt x="11071819" y="536506"/>
                  <a:pt x="10971303" y="549336"/>
                  <a:pt x="10873726" y="580253"/>
                </a:cubicBezTo>
                <a:cubicBezTo>
                  <a:pt x="10856992" y="585473"/>
                  <a:pt x="10839156" y="590660"/>
                  <a:pt x="10821306" y="593207"/>
                </a:cubicBezTo>
                <a:cubicBezTo>
                  <a:pt x="10723500" y="607162"/>
                  <a:pt x="10626924" y="616976"/>
                  <a:pt x="10530811" y="612184"/>
                </a:cubicBezTo>
                <a:cubicBezTo>
                  <a:pt x="10498527" y="610559"/>
                  <a:pt x="10460885" y="619895"/>
                  <a:pt x="10426049" y="623354"/>
                </a:cubicBezTo>
                <a:cubicBezTo>
                  <a:pt x="10393740" y="626644"/>
                  <a:pt x="10360820" y="630774"/>
                  <a:pt x="10329156" y="630948"/>
                </a:cubicBezTo>
                <a:cubicBezTo>
                  <a:pt x="10282924" y="631125"/>
                  <a:pt x="10240698" y="636395"/>
                  <a:pt x="10194727" y="648617"/>
                </a:cubicBezTo>
                <a:cubicBezTo>
                  <a:pt x="10150847" y="660165"/>
                  <a:pt x="10102287" y="664450"/>
                  <a:pt x="10055906" y="671256"/>
                </a:cubicBezTo>
                <a:cubicBezTo>
                  <a:pt x="10004174" y="678826"/>
                  <a:pt x="9952442" y="686395"/>
                  <a:pt x="9900551" y="692855"/>
                </a:cubicBezTo>
                <a:cubicBezTo>
                  <a:pt x="9879793" y="695439"/>
                  <a:pt x="9855180" y="691398"/>
                  <a:pt x="9838464" y="696804"/>
                </a:cubicBezTo>
                <a:cubicBezTo>
                  <a:pt x="9784563" y="714690"/>
                  <a:pt x="9727517" y="710557"/>
                  <a:pt x="9672957" y="723816"/>
                </a:cubicBezTo>
                <a:cubicBezTo>
                  <a:pt x="9646220" y="730464"/>
                  <a:pt x="9614440" y="727257"/>
                  <a:pt x="9585066" y="730692"/>
                </a:cubicBezTo>
                <a:cubicBezTo>
                  <a:pt x="9537047" y="736221"/>
                  <a:pt x="9489294" y="743601"/>
                  <a:pt x="9441407" y="750055"/>
                </a:cubicBezTo>
                <a:cubicBezTo>
                  <a:pt x="9425674" y="752111"/>
                  <a:pt x="9410218" y="753561"/>
                  <a:pt x="9394459" y="755431"/>
                </a:cubicBezTo>
                <a:cubicBezTo>
                  <a:pt x="9380484" y="757048"/>
                  <a:pt x="9365611" y="757472"/>
                  <a:pt x="9352590" y="760650"/>
                </a:cubicBezTo>
                <a:cubicBezTo>
                  <a:pt x="9305415" y="772102"/>
                  <a:pt x="9259379" y="786411"/>
                  <a:pt x="9211614" y="796248"/>
                </a:cubicBezTo>
                <a:cubicBezTo>
                  <a:pt x="9170220" y="804796"/>
                  <a:pt x="9126523" y="807444"/>
                  <a:pt x="9084667" y="815303"/>
                </a:cubicBezTo>
                <a:cubicBezTo>
                  <a:pt x="9010868" y="829042"/>
                  <a:pt x="8937412" y="845188"/>
                  <a:pt x="8863666" y="859298"/>
                </a:cubicBezTo>
                <a:cubicBezTo>
                  <a:pt x="8847706" y="862330"/>
                  <a:pt x="8830271" y="860096"/>
                  <a:pt x="8813796" y="862070"/>
                </a:cubicBezTo>
                <a:cubicBezTo>
                  <a:pt x="8762262" y="868479"/>
                  <a:pt x="8710833" y="875626"/>
                  <a:pt x="8659351" y="882406"/>
                </a:cubicBezTo>
                <a:cubicBezTo>
                  <a:pt x="8630055" y="886396"/>
                  <a:pt x="8600505" y="891179"/>
                  <a:pt x="8571352" y="893639"/>
                </a:cubicBezTo>
                <a:cubicBezTo>
                  <a:pt x="8532843" y="896868"/>
                  <a:pt x="8497743" y="898476"/>
                  <a:pt x="8464106" y="918004"/>
                </a:cubicBezTo>
                <a:cubicBezTo>
                  <a:pt x="8412327" y="948238"/>
                  <a:pt x="8341122" y="949523"/>
                  <a:pt x="8278324" y="963769"/>
                </a:cubicBezTo>
                <a:cubicBezTo>
                  <a:pt x="8262086" y="967408"/>
                  <a:pt x="8245335" y="969987"/>
                  <a:pt x="8229128" y="973810"/>
                </a:cubicBezTo>
                <a:cubicBezTo>
                  <a:pt x="8199180" y="980915"/>
                  <a:pt x="8169646" y="988338"/>
                  <a:pt x="8139751" y="995815"/>
                </a:cubicBezTo>
                <a:cubicBezTo>
                  <a:pt x="8134478" y="997132"/>
                  <a:pt x="8128438" y="998185"/>
                  <a:pt x="8123571" y="999822"/>
                </a:cubicBezTo>
                <a:cubicBezTo>
                  <a:pt x="8078628" y="1014164"/>
                  <a:pt x="8034565" y="1029514"/>
                  <a:pt x="7988699" y="1042479"/>
                </a:cubicBezTo>
                <a:cubicBezTo>
                  <a:pt x="7966302" y="1048884"/>
                  <a:pt x="7941011" y="1052871"/>
                  <a:pt x="7917214" y="1054565"/>
                </a:cubicBezTo>
                <a:cubicBezTo>
                  <a:pt x="7847636" y="1059584"/>
                  <a:pt x="7779165" y="1067276"/>
                  <a:pt x="7710915" y="1084190"/>
                </a:cubicBezTo>
                <a:cubicBezTo>
                  <a:pt x="7683826" y="1090885"/>
                  <a:pt x="7652466" y="1090640"/>
                  <a:pt x="7622959" y="1093150"/>
                </a:cubicBezTo>
                <a:cubicBezTo>
                  <a:pt x="7552361" y="1098691"/>
                  <a:pt x="7481710" y="1103861"/>
                  <a:pt x="7410782" y="1109640"/>
                </a:cubicBezTo>
                <a:cubicBezTo>
                  <a:pt x="7366505" y="1113312"/>
                  <a:pt x="7322030" y="1118147"/>
                  <a:pt x="7277754" y="1121822"/>
                </a:cubicBezTo>
                <a:cubicBezTo>
                  <a:pt x="7226619" y="1125906"/>
                  <a:pt x="7175601" y="1128277"/>
                  <a:pt x="7124540" y="1132918"/>
                </a:cubicBezTo>
                <a:cubicBezTo>
                  <a:pt x="7066293" y="1138207"/>
                  <a:pt x="7008028" y="1145955"/>
                  <a:pt x="6949752" y="1151058"/>
                </a:cubicBezTo>
                <a:cubicBezTo>
                  <a:pt x="6843217" y="1160027"/>
                  <a:pt x="6736882" y="1167834"/>
                  <a:pt x="6630249" y="1176063"/>
                </a:cubicBezTo>
                <a:cubicBezTo>
                  <a:pt x="6526849" y="1184018"/>
                  <a:pt x="6423556" y="1192713"/>
                  <a:pt x="6320634" y="1198901"/>
                </a:cubicBezTo>
                <a:cubicBezTo>
                  <a:pt x="6277297" y="1201496"/>
                  <a:pt x="6235232" y="1197679"/>
                  <a:pt x="6192343" y="1198323"/>
                </a:cubicBezTo>
                <a:cubicBezTo>
                  <a:pt x="6117131" y="1199612"/>
                  <a:pt x="6041418" y="1202485"/>
                  <a:pt x="5966562" y="1203723"/>
                </a:cubicBezTo>
                <a:cubicBezTo>
                  <a:pt x="5933144" y="1204338"/>
                  <a:pt x="5900754" y="1201974"/>
                  <a:pt x="5867227" y="1201847"/>
                </a:cubicBezTo>
                <a:cubicBezTo>
                  <a:pt x="5788180" y="1201796"/>
                  <a:pt x="5708354" y="1203933"/>
                  <a:pt x="5630172" y="1202248"/>
                </a:cubicBezTo>
                <a:cubicBezTo>
                  <a:pt x="5535908" y="1200213"/>
                  <a:pt x="5442984" y="1194779"/>
                  <a:pt x="5348949" y="1191768"/>
                </a:cubicBezTo>
                <a:cubicBezTo>
                  <a:pt x="5313810" y="1190551"/>
                  <a:pt x="5277251" y="1192179"/>
                  <a:pt x="5241228" y="1192408"/>
                </a:cubicBezTo>
                <a:cubicBezTo>
                  <a:pt x="5151316" y="1192775"/>
                  <a:pt x="5061657" y="1192349"/>
                  <a:pt x="4971133" y="1193559"/>
                </a:cubicBezTo>
                <a:cubicBezTo>
                  <a:pt x="4937685" y="1193988"/>
                  <a:pt x="4903114" y="1199299"/>
                  <a:pt x="4869416" y="1200519"/>
                </a:cubicBezTo>
                <a:cubicBezTo>
                  <a:pt x="4830283" y="1201947"/>
                  <a:pt x="4791348" y="1202215"/>
                  <a:pt x="4753274" y="1200850"/>
                </a:cubicBezTo>
                <a:cubicBezTo>
                  <a:pt x="4705682" y="1199144"/>
                  <a:pt x="4659172" y="1194829"/>
                  <a:pt x="4611883" y="1192701"/>
                </a:cubicBezTo>
                <a:cubicBezTo>
                  <a:pt x="4533819" y="1189298"/>
                  <a:pt x="4455420" y="1186135"/>
                  <a:pt x="4376825" y="1184131"/>
                </a:cubicBezTo>
                <a:cubicBezTo>
                  <a:pt x="4347226" y="1183446"/>
                  <a:pt x="4315374" y="1187423"/>
                  <a:pt x="4285471" y="1187158"/>
                </a:cubicBezTo>
                <a:cubicBezTo>
                  <a:pt x="4145774" y="1185753"/>
                  <a:pt x="4006046" y="1184162"/>
                  <a:pt x="3866543" y="1181596"/>
                </a:cubicBezTo>
                <a:cubicBezTo>
                  <a:pt x="3794230" y="1180207"/>
                  <a:pt x="3723633" y="1175551"/>
                  <a:pt x="3651342" y="1174348"/>
                </a:cubicBezTo>
                <a:cubicBezTo>
                  <a:pt x="3607885" y="1173562"/>
                  <a:pt x="3561907" y="1178044"/>
                  <a:pt x="3518453" y="1177258"/>
                </a:cubicBezTo>
                <a:cubicBezTo>
                  <a:pt x="3478287" y="1176568"/>
                  <a:pt x="3440399" y="1171400"/>
                  <a:pt x="3400818" y="1169685"/>
                </a:cubicBezTo>
                <a:cubicBezTo>
                  <a:pt x="3279824" y="1164099"/>
                  <a:pt x="3157310" y="1160621"/>
                  <a:pt x="3037154" y="1153217"/>
                </a:cubicBezTo>
                <a:cubicBezTo>
                  <a:pt x="2978373" y="1149708"/>
                  <a:pt x="2922429" y="1140508"/>
                  <a:pt x="2866260" y="1132283"/>
                </a:cubicBezTo>
                <a:cubicBezTo>
                  <a:pt x="2771049" y="1118489"/>
                  <a:pt x="2677107" y="1103380"/>
                  <a:pt x="2582173" y="1088979"/>
                </a:cubicBezTo>
                <a:cubicBezTo>
                  <a:pt x="2511090" y="1078352"/>
                  <a:pt x="2447356" y="1063086"/>
                  <a:pt x="2395406" y="1035945"/>
                </a:cubicBezTo>
                <a:cubicBezTo>
                  <a:pt x="2371411" y="1023508"/>
                  <a:pt x="2331675" y="1015582"/>
                  <a:pt x="2294751" y="1014618"/>
                </a:cubicBezTo>
                <a:cubicBezTo>
                  <a:pt x="2228580" y="1012920"/>
                  <a:pt x="2177384" y="998698"/>
                  <a:pt x="2122944" y="984751"/>
                </a:cubicBezTo>
                <a:cubicBezTo>
                  <a:pt x="2054121" y="967003"/>
                  <a:pt x="1981585" y="951294"/>
                  <a:pt x="1905504" y="941380"/>
                </a:cubicBezTo>
                <a:cubicBezTo>
                  <a:pt x="1830544" y="931682"/>
                  <a:pt x="1747929" y="932141"/>
                  <a:pt x="1671045" y="924228"/>
                </a:cubicBezTo>
                <a:cubicBezTo>
                  <a:pt x="1625936" y="919523"/>
                  <a:pt x="1585613" y="907528"/>
                  <a:pt x="1543856" y="898190"/>
                </a:cubicBezTo>
                <a:cubicBezTo>
                  <a:pt x="1502093" y="888855"/>
                  <a:pt x="1460606" y="878913"/>
                  <a:pt x="1419784" y="868500"/>
                </a:cubicBezTo>
                <a:cubicBezTo>
                  <a:pt x="1397486" y="862806"/>
                  <a:pt x="1378078" y="854435"/>
                  <a:pt x="1355116" y="849214"/>
                </a:cubicBezTo>
                <a:cubicBezTo>
                  <a:pt x="1311848" y="839527"/>
                  <a:pt x="1265353" y="832754"/>
                  <a:pt x="1223713" y="821702"/>
                </a:cubicBezTo>
                <a:cubicBezTo>
                  <a:pt x="1183577" y="811001"/>
                  <a:pt x="1138864" y="809072"/>
                  <a:pt x="1094193" y="804872"/>
                </a:cubicBezTo>
                <a:cubicBezTo>
                  <a:pt x="1060244" y="801784"/>
                  <a:pt x="1034230" y="787936"/>
                  <a:pt x="1001115" y="783030"/>
                </a:cubicBezTo>
                <a:cubicBezTo>
                  <a:pt x="953853" y="775990"/>
                  <a:pt x="916853" y="764276"/>
                  <a:pt x="879548" y="747884"/>
                </a:cubicBezTo>
                <a:cubicBezTo>
                  <a:pt x="837586" y="729513"/>
                  <a:pt x="770061" y="725929"/>
                  <a:pt x="711163" y="719039"/>
                </a:cubicBezTo>
                <a:cubicBezTo>
                  <a:pt x="661152" y="713146"/>
                  <a:pt x="604343" y="715774"/>
                  <a:pt x="557941" y="707101"/>
                </a:cubicBezTo>
                <a:cubicBezTo>
                  <a:pt x="525381" y="700984"/>
                  <a:pt x="499355" y="684493"/>
                  <a:pt x="480347" y="668702"/>
                </a:cubicBezTo>
                <a:cubicBezTo>
                  <a:pt x="437718" y="632865"/>
                  <a:pt x="370204" y="616630"/>
                  <a:pt x="296224" y="603583"/>
                </a:cubicBezTo>
                <a:cubicBezTo>
                  <a:pt x="220741" y="590184"/>
                  <a:pt x="148480" y="573869"/>
                  <a:pt x="72689" y="560892"/>
                </a:cubicBezTo>
                <a:lnTo>
                  <a:pt x="0" y="543486"/>
                </a:lnTo>
                <a:lnTo>
                  <a:pt x="0" y="384357"/>
                </a:lnTo>
                <a:lnTo>
                  <a:pt x="51784" y="393937"/>
                </a:lnTo>
                <a:cubicBezTo>
                  <a:pt x="104770" y="397707"/>
                  <a:pt x="153378" y="409086"/>
                  <a:pt x="205561" y="414859"/>
                </a:cubicBezTo>
                <a:cubicBezTo>
                  <a:pt x="254062" y="420400"/>
                  <a:pt x="305001" y="422574"/>
                  <a:pt x="354391" y="426667"/>
                </a:cubicBezTo>
                <a:cubicBezTo>
                  <a:pt x="386450" y="429269"/>
                  <a:pt x="420771" y="429847"/>
                  <a:pt x="448281" y="436308"/>
                </a:cubicBezTo>
                <a:cubicBezTo>
                  <a:pt x="499904" y="448391"/>
                  <a:pt x="551004" y="446576"/>
                  <a:pt x="611518" y="434166"/>
                </a:cubicBezTo>
                <a:cubicBezTo>
                  <a:pt x="654695" y="425361"/>
                  <a:pt x="702395" y="422710"/>
                  <a:pt x="746076" y="422520"/>
                </a:cubicBezTo>
                <a:cubicBezTo>
                  <a:pt x="798481" y="422218"/>
                  <a:pt x="848400" y="419817"/>
                  <a:pt x="902724" y="409989"/>
                </a:cubicBezTo>
                <a:cubicBezTo>
                  <a:pt x="977291" y="396518"/>
                  <a:pt x="1048428" y="397321"/>
                  <a:pt x="1113854" y="414230"/>
                </a:cubicBezTo>
                <a:cubicBezTo>
                  <a:pt x="1184155" y="432145"/>
                  <a:pt x="1258677" y="446437"/>
                  <a:pt x="1333449" y="459938"/>
                </a:cubicBezTo>
                <a:cubicBezTo>
                  <a:pt x="1354772" y="463883"/>
                  <a:pt x="1385284" y="463304"/>
                  <a:pt x="1408608" y="458278"/>
                </a:cubicBezTo>
                <a:cubicBezTo>
                  <a:pt x="1483492" y="441930"/>
                  <a:pt x="1561495" y="427025"/>
                  <a:pt x="1630191" y="403061"/>
                </a:cubicBezTo>
                <a:cubicBezTo>
                  <a:pt x="1735315" y="366348"/>
                  <a:pt x="1840887" y="337881"/>
                  <a:pt x="1956289" y="332366"/>
                </a:cubicBezTo>
                <a:cubicBezTo>
                  <a:pt x="1986669" y="330865"/>
                  <a:pt x="2019100" y="336056"/>
                  <a:pt x="2042814" y="344002"/>
                </a:cubicBezTo>
                <a:cubicBezTo>
                  <a:pt x="2085261" y="358150"/>
                  <a:pt x="2126350" y="370413"/>
                  <a:pt x="2183420" y="369635"/>
                </a:cubicBezTo>
                <a:cubicBezTo>
                  <a:pt x="2235035" y="368879"/>
                  <a:pt x="2279659" y="405942"/>
                  <a:pt x="2269566" y="439859"/>
                </a:cubicBezTo>
                <a:cubicBezTo>
                  <a:pt x="2258267" y="478101"/>
                  <a:pt x="2277762" y="504964"/>
                  <a:pt x="2331129" y="524163"/>
                </a:cubicBezTo>
                <a:cubicBezTo>
                  <a:pt x="2352980" y="531807"/>
                  <a:pt x="2364861" y="546162"/>
                  <a:pt x="2385112" y="555357"/>
                </a:cubicBezTo>
                <a:cubicBezTo>
                  <a:pt x="2401860" y="562976"/>
                  <a:pt x="2421927" y="570875"/>
                  <a:pt x="2444033" y="572629"/>
                </a:cubicBezTo>
                <a:cubicBezTo>
                  <a:pt x="2483469" y="575878"/>
                  <a:pt x="2509763" y="584022"/>
                  <a:pt x="2525979" y="603233"/>
                </a:cubicBezTo>
                <a:cubicBezTo>
                  <a:pt x="2549282" y="631254"/>
                  <a:pt x="2578520" y="657481"/>
                  <a:pt x="2603911" y="684825"/>
                </a:cubicBezTo>
                <a:cubicBezTo>
                  <a:pt x="2618910" y="700624"/>
                  <a:pt x="2643515" y="707120"/>
                  <a:pt x="2678828" y="706990"/>
                </a:cubicBezTo>
                <a:cubicBezTo>
                  <a:pt x="2699243" y="707100"/>
                  <a:pt x="2725615" y="705603"/>
                  <a:pt x="2738094" y="711376"/>
                </a:cubicBezTo>
                <a:cubicBezTo>
                  <a:pt x="2805960" y="742855"/>
                  <a:pt x="2895980" y="733032"/>
                  <a:pt x="2983806" y="728243"/>
                </a:cubicBezTo>
                <a:cubicBezTo>
                  <a:pt x="2993929" y="727744"/>
                  <a:pt x="3004007" y="726871"/>
                  <a:pt x="3013997" y="725446"/>
                </a:cubicBezTo>
                <a:cubicBezTo>
                  <a:pt x="3136002" y="707474"/>
                  <a:pt x="3250133" y="713470"/>
                  <a:pt x="3364419" y="720577"/>
                </a:cubicBezTo>
                <a:cubicBezTo>
                  <a:pt x="3394563" y="722507"/>
                  <a:pt x="3428050" y="719807"/>
                  <a:pt x="3460521" y="717628"/>
                </a:cubicBezTo>
                <a:cubicBezTo>
                  <a:pt x="3545330" y="712137"/>
                  <a:pt x="3633314" y="698262"/>
                  <a:pt x="3710982" y="714182"/>
                </a:cubicBezTo>
                <a:cubicBezTo>
                  <a:pt x="3772122" y="726607"/>
                  <a:pt x="3825029" y="745116"/>
                  <a:pt x="3850961" y="778802"/>
                </a:cubicBezTo>
                <a:cubicBezTo>
                  <a:pt x="3868395" y="801427"/>
                  <a:pt x="3898481" y="813185"/>
                  <a:pt x="3946286" y="816372"/>
                </a:cubicBezTo>
                <a:cubicBezTo>
                  <a:pt x="3987480" y="819179"/>
                  <a:pt x="4025130" y="827781"/>
                  <a:pt x="4065132" y="832459"/>
                </a:cubicBezTo>
                <a:cubicBezTo>
                  <a:pt x="4086246" y="834922"/>
                  <a:pt x="4110400" y="838274"/>
                  <a:pt x="4132173" y="835167"/>
                </a:cubicBezTo>
                <a:cubicBezTo>
                  <a:pt x="4190358" y="826865"/>
                  <a:pt x="4249453" y="817300"/>
                  <a:pt x="4305858" y="804156"/>
                </a:cubicBezTo>
                <a:cubicBezTo>
                  <a:pt x="4334041" y="797490"/>
                  <a:pt x="4360739" y="782919"/>
                  <a:pt x="4382131" y="769481"/>
                </a:cubicBezTo>
                <a:cubicBezTo>
                  <a:pt x="4404161" y="755388"/>
                  <a:pt x="4425552" y="747047"/>
                  <a:pt x="4453289" y="752531"/>
                </a:cubicBezTo>
                <a:cubicBezTo>
                  <a:pt x="4522267" y="766292"/>
                  <a:pt x="4590589" y="780524"/>
                  <a:pt x="4657971" y="795835"/>
                </a:cubicBezTo>
                <a:cubicBezTo>
                  <a:pt x="4669645" y="798513"/>
                  <a:pt x="4675987" y="807238"/>
                  <a:pt x="4682399" y="813876"/>
                </a:cubicBezTo>
                <a:cubicBezTo>
                  <a:pt x="4712325" y="844914"/>
                  <a:pt x="4739115" y="876968"/>
                  <a:pt x="4771814" y="907046"/>
                </a:cubicBezTo>
                <a:cubicBezTo>
                  <a:pt x="4783117" y="917329"/>
                  <a:pt x="4807945" y="922850"/>
                  <a:pt x="4827520" y="929876"/>
                </a:cubicBezTo>
                <a:cubicBezTo>
                  <a:pt x="4833681" y="932206"/>
                  <a:pt x="4845543" y="931081"/>
                  <a:pt x="4849942" y="933851"/>
                </a:cubicBezTo>
                <a:cubicBezTo>
                  <a:pt x="4888949" y="959631"/>
                  <a:pt x="4951287" y="954890"/>
                  <a:pt x="5009626" y="957896"/>
                </a:cubicBezTo>
                <a:cubicBezTo>
                  <a:pt x="5059523" y="960407"/>
                  <a:pt x="5111928" y="960104"/>
                  <a:pt x="5158711" y="963814"/>
                </a:cubicBezTo>
                <a:cubicBezTo>
                  <a:pt x="5231307" y="969696"/>
                  <a:pt x="5298173" y="973751"/>
                  <a:pt x="5376427" y="963151"/>
                </a:cubicBezTo>
                <a:cubicBezTo>
                  <a:pt x="5408579" y="958754"/>
                  <a:pt x="5448461" y="970245"/>
                  <a:pt x="5475787" y="980508"/>
                </a:cubicBezTo>
                <a:cubicBezTo>
                  <a:pt x="5528518" y="1000363"/>
                  <a:pt x="5584839" y="1001958"/>
                  <a:pt x="5653401" y="987268"/>
                </a:cubicBezTo>
                <a:cubicBezTo>
                  <a:pt x="5676008" y="982341"/>
                  <a:pt x="5702558" y="984595"/>
                  <a:pt x="5726340" y="985357"/>
                </a:cubicBezTo>
                <a:cubicBezTo>
                  <a:pt x="5748643" y="985952"/>
                  <a:pt x="5770110" y="988364"/>
                  <a:pt x="5790563" y="991300"/>
                </a:cubicBezTo>
                <a:cubicBezTo>
                  <a:pt x="5815128" y="994969"/>
                  <a:pt x="5845522" y="996110"/>
                  <a:pt x="5860260" y="1004958"/>
                </a:cubicBezTo>
                <a:cubicBezTo>
                  <a:pt x="5906803" y="1032493"/>
                  <a:pt x="5977069" y="1037385"/>
                  <a:pt x="6042101" y="1036226"/>
                </a:cubicBezTo>
                <a:cubicBezTo>
                  <a:pt x="6128232" y="1034888"/>
                  <a:pt x="6222269" y="1027704"/>
                  <a:pt x="6301998" y="989138"/>
                </a:cubicBezTo>
                <a:cubicBezTo>
                  <a:pt x="6349672" y="965909"/>
                  <a:pt x="6396952" y="955198"/>
                  <a:pt x="6452025" y="968489"/>
                </a:cubicBezTo>
                <a:cubicBezTo>
                  <a:pt x="6489401" y="977695"/>
                  <a:pt x="6558002" y="960731"/>
                  <a:pt x="6589205" y="939474"/>
                </a:cubicBezTo>
                <a:cubicBezTo>
                  <a:pt x="6600499" y="931821"/>
                  <a:pt x="6612148" y="924116"/>
                  <a:pt x="6631069" y="911222"/>
                </a:cubicBezTo>
                <a:cubicBezTo>
                  <a:pt x="6674305" y="951313"/>
                  <a:pt x="6752346" y="944332"/>
                  <a:pt x="6828274" y="942941"/>
                </a:cubicBezTo>
                <a:cubicBezTo>
                  <a:pt x="6874780" y="942157"/>
                  <a:pt x="6889173" y="963896"/>
                  <a:pt x="6900803" y="984140"/>
                </a:cubicBezTo>
                <a:cubicBezTo>
                  <a:pt x="6921316" y="1020676"/>
                  <a:pt x="6959796" y="1032557"/>
                  <a:pt x="7034668" y="1018665"/>
                </a:cubicBezTo>
                <a:cubicBezTo>
                  <a:pt x="7117337" y="1003282"/>
                  <a:pt x="7199637" y="985309"/>
                  <a:pt x="7281067" y="966327"/>
                </a:cubicBezTo>
                <a:cubicBezTo>
                  <a:pt x="7332521" y="954266"/>
                  <a:pt x="7378029" y="936255"/>
                  <a:pt x="7412780" y="909206"/>
                </a:cubicBezTo>
                <a:cubicBezTo>
                  <a:pt x="7446535" y="882864"/>
                  <a:pt x="7455445" y="884046"/>
                  <a:pt x="7500327" y="894826"/>
                </a:cubicBezTo>
                <a:cubicBezTo>
                  <a:pt x="7552743" y="907363"/>
                  <a:pt x="7606735" y="918164"/>
                  <a:pt x="7662324" y="927415"/>
                </a:cubicBezTo>
                <a:cubicBezTo>
                  <a:pt x="7679867" y="930387"/>
                  <a:pt x="7704114" y="926740"/>
                  <a:pt x="7725334" y="924844"/>
                </a:cubicBezTo>
                <a:cubicBezTo>
                  <a:pt x="7761320" y="921787"/>
                  <a:pt x="7798617" y="920242"/>
                  <a:pt x="7833279" y="913031"/>
                </a:cubicBezTo>
                <a:cubicBezTo>
                  <a:pt x="7866516" y="906023"/>
                  <a:pt x="7898634" y="893700"/>
                  <a:pt x="7928605" y="881683"/>
                </a:cubicBezTo>
                <a:cubicBezTo>
                  <a:pt x="8012311" y="848025"/>
                  <a:pt x="8088138" y="810205"/>
                  <a:pt x="8146597" y="762968"/>
                </a:cubicBezTo>
                <a:cubicBezTo>
                  <a:pt x="8154091" y="756800"/>
                  <a:pt x="8170249" y="752606"/>
                  <a:pt x="8183577" y="749005"/>
                </a:cubicBezTo>
                <a:cubicBezTo>
                  <a:pt x="8205312" y="743071"/>
                  <a:pt x="8227788" y="737222"/>
                  <a:pt x="8250224" y="733642"/>
                </a:cubicBezTo>
                <a:cubicBezTo>
                  <a:pt x="8359189" y="716209"/>
                  <a:pt x="8441164" y="678078"/>
                  <a:pt x="8505929" y="626542"/>
                </a:cubicBezTo>
                <a:cubicBezTo>
                  <a:pt x="8524585" y="611796"/>
                  <a:pt x="8540107" y="608259"/>
                  <a:pt x="8564194" y="618796"/>
                </a:cubicBezTo>
                <a:cubicBezTo>
                  <a:pt x="8592162" y="631043"/>
                  <a:pt x="8628032" y="619507"/>
                  <a:pt x="8660705" y="611069"/>
                </a:cubicBezTo>
                <a:cubicBezTo>
                  <a:pt x="8694442" y="602479"/>
                  <a:pt x="8728514" y="593651"/>
                  <a:pt x="8762255" y="585060"/>
                </a:cubicBezTo>
                <a:cubicBezTo>
                  <a:pt x="8787227" y="578855"/>
                  <a:pt x="8811899" y="573069"/>
                  <a:pt x="8836439" y="566358"/>
                </a:cubicBezTo>
                <a:cubicBezTo>
                  <a:pt x="8912856" y="545447"/>
                  <a:pt x="8983243" y="538425"/>
                  <a:pt x="9050728" y="559575"/>
                </a:cubicBezTo>
                <a:cubicBezTo>
                  <a:pt x="9102219" y="575830"/>
                  <a:pt x="9164950" y="573868"/>
                  <a:pt x="9229627" y="557464"/>
                </a:cubicBezTo>
                <a:cubicBezTo>
                  <a:pt x="9237706" y="555368"/>
                  <a:pt x="9247529" y="550190"/>
                  <a:pt x="9253451" y="550855"/>
                </a:cubicBezTo>
                <a:cubicBezTo>
                  <a:pt x="9342568" y="560232"/>
                  <a:pt x="9405310" y="512383"/>
                  <a:pt x="9484214" y="498671"/>
                </a:cubicBezTo>
                <a:cubicBezTo>
                  <a:pt x="9519035" y="492570"/>
                  <a:pt x="9552778" y="473783"/>
                  <a:pt x="9582633" y="458384"/>
                </a:cubicBezTo>
                <a:cubicBezTo>
                  <a:pt x="9623689" y="437231"/>
                  <a:pt x="9660183" y="417297"/>
                  <a:pt x="9719670" y="415607"/>
                </a:cubicBezTo>
                <a:cubicBezTo>
                  <a:pt x="9779189" y="414101"/>
                  <a:pt x="9830940" y="393878"/>
                  <a:pt x="9871784" y="366147"/>
                </a:cubicBezTo>
                <a:cubicBezTo>
                  <a:pt x="9903014" y="345075"/>
                  <a:pt x="9939570" y="338349"/>
                  <a:pt x="9984494" y="336660"/>
                </a:cubicBezTo>
                <a:cubicBezTo>
                  <a:pt x="10040642" y="334503"/>
                  <a:pt x="10098165" y="326674"/>
                  <a:pt x="10154708" y="322193"/>
                </a:cubicBezTo>
                <a:cubicBezTo>
                  <a:pt x="10166953" y="321201"/>
                  <a:pt x="10182669" y="321603"/>
                  <a:pt x="10190446" y="325025"/>
                </a:cubicBezTo>
                <a:cubicBezTo>
                  <a:pt x="10285769" y="367692"/>
                  <a:pt x="10408999" y="350677"/>
                  <a:pt x="10530736" y="335953"/>
                </a:cubicBezTo>
                <a:cubicBezTo>
                  <a:pt x="10604506" y="327127"/>
                  <a:pt x="10678397" y="316584"/>
                  <a:pt x="10752157" y="305117"/>
                </a:cubicBezTo>
                <a:cubicBezTo>
                  <a:pt x="10777120" y="301365"/>
                  <a:pt x="10803110" y="294636"/>
                  <a:pt x="10824452" y="285927"/>
                </a:cubicBezTo>
                <a:cubicBezTo>
                  <a:pt x="10868837" y="267698"/>
                  <a:pt x="10909147" y="246465"/>
                  <a:pt x="10953152" y="228102"/>
                </a:cubicBezTo>
                <a:cubicBezTo>
                  <a:pt x="10969622" y="221030"/>
                  <a:pt x="10991730" y="217688"/>
                  <a:pt x="11011614" y="214096"/>
                </a:cubicBezTo>
                <a:cubicBezTo>
                  <a:pt x="11046743" y="207573"/>
                  <a:pt x="11086641" y="206412"/>
                  <a:pt x="11116031" y="195421"/>
                </a:cubicBezTo>
                <a:cubicBezTo>
                  <a:pt x="11192467" y="166956"/>
                  <a:pt x="11266913" y="160299"/>
                  <a:pt x="11344303" y="166629"/>
                </a:cubicBezTo>
                <a:cubicBezTo>
                  <a:pt x="11452657" y="175527"/>
                  <a:pt x="11551626" y="159519"/>
                  <a:pt x="11639050" y="108526"/>
                </a:cubicBezTo>
                <a:cubicBezTo>
                  <a:pt x="11678385" y="85543"/>
                  <a:pt x="11720243" y="87879"/>
                  <a:pt x="11757532" y="96530"/>
                </a:cubicBezTo>
                <a:cubicBezTo>
                  <a:pt x="11800499" y="106640"/>
                  <a:pt x="11840704" y="105056"/>
                  <a:pt x="11885799" y="86728"/>
                </a:cubicBezTo>
                <a:cubicBezTo>
                  <a:pt x="11895784" y="82659"/>
                  <a:pt x="11910604" y="81867"/>
                  <a:pt x="11922874" y="81060"/>
                </a:cubicBezTo>
                <a:cubicBezTo>
                  <a:pt x="11992783" y="75806"/>
                  <a:pt x="12063500" y="73647"/>
                  <a:pt x="12115331" y="33587"/>
                </a:cubicBezTo>
                <a:cubicBezTo>
                  <a:pt x="12125500" y="25715"/>
                  <a:pt x="12143693" y="20477"/>
                  <a:pt x="12158080" y="14081"/>
                </a:cubicBez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534676D8-D37A-4610-BBFB-A1DC26D527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367198"/>
            <a:ext cx="12192000" cy="822960"/>
          </a:xfrm>
          <a:custGeom>
            <a:avLst/>
            <a:gdLst>
              <a:gd name="connsiteX0" fmla="*/ 12192000 w 12192000"/>
              <a:gd name="connsiteY0" fmla="*/ 0 h 1203824"/>
              <a:gd name="connsiteX1" fmla="*/ 12192000 w 12192000"/>
              <a:gd name="connsiteY1" fmla="*/ 463429 h 1203824"/>
              <a:gd name="connsiteX2" fmla="*/ 12190876 w 12192000"/>
              <a:gd name="connsiteY2" fmla="*/ 463512 h 1203824"/>
              <a:gd name="connsiteX3" fmla="*/ 12077245 w 12192000"/>
              <a:gd name="connsiteY3" fmla="*/ 476327 h 1203824"/>
              <a:gd name="connsiteX4" fmla="*/ 11984517 w 12192000"/>
              <a:gd name="connsiteY4" fmla="*/ 479927 h 1203824"/>
              <a:gd name="connsiteX5" fmla="*/ 11951600 w 12192000"/>
              <a:gd name="connsiteY5" fmla="*/ 478957 h 1203824"/>
              <a:gd name="connsiteX6" fmla="*/ 11690904 w 12192000"/>
              <a:gd name="connsiteY6" fmla="*/ 471970 h 1203824"/>
              <a:gd name="connsiteX7" fmla="*/ 11413965 w 12192000"/>
              <a:gd name="connsiteY7" fmla="*/ 476172 h 1203824"/>
              <a:gd name="connsiteX8" fmla="*/ 11240739 w 12192000"/>
              <a:gd name="connsiteY8" fmla="*/ 523169 h 1203824"/>
              <a:gd name="connsiteX9" fmla="*/ 11175005 w 12192000"/>
              <a:gd name="connsiteY9" fmla="*/ 532169 h 1203824"/>
              <a:gd name="connsiteX10" fmla="*/ 10873726 w 12192000"/>
              <a:gd name="connsiteY10" fmla="*/ 580253 h 1203824"/>
              <a:gd name="connsiteX11" fmla="*/ 10821306 w 12192000"/>
              <a:gd name="connsiteY11" fmla="*/ 593207 h 1203824"/>
              <a:gd name="connsiteX12" fmla="*/ 10530811 w 12192000"/>
              <a:gd name="connsiteY12" fmla="*/ 612184 h 1203824"/>
              <a:gd name="connsiteX13" fmla="*/ 10426049 w 12192000"/>
              <a:gd name="connsiteY13" fmla="*/ 623354 h 1203824"/>
              <a:gd name="connsiteX14" fmla="*/ 10329156 w 12192000"/>
              <a:gd name="connsiteY14" fmla="*/ 630948 h 1203824"/>
              <a:gd name="connsiteX15" fmla="*/ 10194727 w 12192000"/>
              <a:gd name="connsiteY15" fmla="*/ 648617 h 1203824"/>
              <a:gd name="connsiteX16" fmla="*/ 10055906 w 12192000"/>
              <a:gd name="connsiteY16" fmla="*/ 671256 h 1203824"/>
              <a:gd name="connsiteX17" fmla="*/ 9900551 w 12192000"/>
              <a:gd name="connsiteY17" fmla="*/ 692855 h 1203824"/>
              <a:gd name="connsiteX18" fmla="*/ 9838464 w 12192000"/>
              <a:gd name="connsiteY18" fmla="*/ 696804 h 1203824"/>
              <a:gd name="connsiteX19" fmla="*/ 9672957 w 12192000"/>
              <a:gd name="connsiteY19" fmla="*/ 723816 h 1203824"/>
              <a:gd name="connsiteX20" fmla="*/ 9585066 w 12192000"/>
              <a:gd name="connsiteY20" fmla="*/ 730692 h 1203824"/>
              <a:gd name="connsiteX21" fmla="*/ 9441407 w 12192000"/>
              <a:gd name="connsiteY21" fmla="*/ 750055 h 1203824"/>
              <a:gd name="connsiteX22" fmla="*/ 9394459 w 12192000"/>
              <a:gd name="connsiteY22" fmla="*/ 755431 h 1203824"/>
              <a:gd name="connsiteX23" fmla="*/ 9352590 w 12192000"/>
              <a:gd name="connsiteY23" fmla="*/ 760650 h 1203824"/>
              <a:gd name="connsiteX24" fmla="*/ 9211614 w 12192000"/>
              <a:gd name="connsiteY24" fmla="*/ 796248 h 1203824"/>
              <a:gd name="connsiteX25" fmla="*/ 9084667 w 12192000"/>
              <a:gd name="connsiteY25" fmla="*/ 815303 h 1203824"/>
              <a:gd name="connsiteX26" fmla="*/ 8863666 w 12192000"/>
              <a:gd name="connsiteY26" fmla="*/ 859298 h 1203824"/>
              <a:gd name="connsiteX27" fmla="*/ 8813796 w 12192000"/>
              <a:gd name="connsiteY27" fmla="*/ 862070 h 1203824"/>
              <a:gd name="connsiteX28" fmla="*/ 8659351 w 12192000"/>
              <a:gd name="connsiteY28" fmla="*/ 882406 h 1203824"/>
              <a:gd name="connsiteX29" fmla="*/ 8571352 w 12192000"/>
              <a:gd name="connsiteY29" fmla="*/ 893639 h 1203824"/>
              <a:gd name="connsiteX30" fmla="*/ 8464106 w 12192000"/>
              <a:gd name="connsiteY30" fmla="*/ 918004 h 1203824"/>
              <a:gd name="connsiteX31" fmla="*/ 8278324 w 12192000"/>
              <a:gd name="connsiteY31" fmla="*/ 963769 h 1203824"/>
              <a:gd name="connsiteX32" fmla="*/ 8229128 w 12192000"/>
              <a:gd name="connsiteY32" fmla="*/ 973810 h 1203824"/>
              <a:gd name="connsiteX33" fmla="*/ 8139751 w 12192000"/>
              <a:gd name="connsiteY33" fmla="*/ 995815 h 1203824"/>
              <a:gd name="connsiteX34" fmla="*/ 8123571 w 12192000"/>
              <a:gd name="connsiteY34" fmla="*/ 999822 h 1203824"/>
              <a:gd name="connsiteX35" fmla="*/ 7988699 w 12192000"/>
              <a:gd name="connsiteY35" fmla="*/ 1042479 h 1203824"/>
              <a:gd name="connsiteX36" fmla="*/ 7917214 w 12192000"/>
              <a:gd name="connsiteY36" fmla="*/ 1054565 h 1203824"/>
              <a:gd name="connsiteX37" fmla="*/ 7710915 w 12192000"/>
              <a:gd name="connsiteY37" fmla="*/ 1084190 h 1203824"/>
              <a:gd name="connsiteX38" fmla="*/ 7622959 w 12192000"/>
              <a:gd name="connsiteY38" fmla="*/ 1093150 h 1203824"/>
              <a:gd name="connsiteX39" fmla="*/ 7410782 w 12192000"/>
              <a:gd name="connsiteY39" fmla="*/ 1109640 h 1203824"/>
              <a:gd name="connsiteX40" fmla="*/ 7277754 w 12192000"/>
              <a:gd name="connsiteY40" fmla="*/ 1121822 h 1203824"/>
              <a:gd name="connsiteX41" fmla="*/ 7124540 w 12192000"/>
              <a:gd name="connsiteY41" fmla="*/ 1132918 h 1203824"/>
              <a:gd name="connsiteX42" fmla="*/ 6949752 w 12192000"/>
              <a:gd name="connsiteY42" fmla="*/ 1151058 h 1203824"/>
              <a:gd name="connsiteX43" fmla="*/ 6630249 w 12192000"/>
              <a:gd name="connsiteY43" fmla="*/ 1176063 h 1203824"/>
              <a:gd name="connsiteX44" fmla="*/ 6320634 w 12192000"/>
              <a:gd name="connsiteY44" fmla="*/ 1198901 h 1203824"/>
              <a:gd name="connsiteX45" fmla="*/ 6192343 w 12192000"/>
              <a:gd name="connsiteY45" fmla="*/ 1198323 h 1203824"/>
              <a:gd name="connsiteX46" fmla="*/ 5966562 w 12192000"/>
              <a:gd name="connsiteY46" fmla="*/ 1203723 h 1203824"/>
              <a:gd name="connsiteX47" fmla="*/ 5867227 w 12192000"/>
              <a:gd name="connsiteY47" fmla="*/ 1201847 h 1203824"/>
              <a:gd name="connsiteX48" fmla="*/ 5630172 w 12192000"/>
              <a:gd name="connsiteY48" fmla="*/ 1202248 h 1203824"/>
              <a:gd name="connsiteX49" fmla="*/ 5348949 w 12192000"/>
              <a:gd name="connsiteY49" fmla="*/ 1191768 h 1203824"/>
              <a:gd name="connsiteX50" fmla="*/ 5241228 w 12192000"/>
              <a:gd name="connsiteY50" fmla="*/ 1192408 h 1203824"/>
              <a:gd name="connsiteX51" fmla="*/ 4971133 w 12192000"/>
              <a:gd name="connsiteY51" fmla="*/ 1193559 h 1203824"/>
              <a:gd name="connsiteX52" fmla="*/ 4869416 w 12192000"/>
              <a:gd name="connsiteY52" fmla="*/ 1200519 h 1203824"/>
              <a:gd name="connsiteX53" fmla="*/ 4753274 w 12192000"/>
              <a:gd name="connsiteY53" fmla="*/ 1200850 h 1203824"/>
              <a:gd name="connsiteX54" fmla="*/ 4611883 w 12192000"/>
              <a:gd name="connsiteY54" fmla="*/ 1192701 h 1203824"/>
              <a:gd name="connsiteX55" fmla="*/ 4376825 w 12192000"/>
              <a:gd name="connsiteY55" fmla="*/ 1184131 h 1203824"/>
              <a:gd name="connsiteX56" fmla="*/ 4285471 w 12192000"/>
              <a:gd name="connsiteY56" fmla="*/ 1187158 h 1203824"/>
              <a:gd name="connsiteX57" fmla="*/ 3866543 w 12192000"/>
              <a:gd name="connsiteY57" fmla="*/ 1181596 h 1203824"/>
              <a:gd name="connsiteX58" fmla="*/ 3651342 w 12192000"/>
              <a:gd name="connsiteY58" fmla="*/ 1174348 h 1203824"/>
              <a:gd name="connsiteX59" fmla="*/ 3518453 w 12192000"/>
              <a:gd name="connsiteY59" fmla="*/ 1177258 h 1203824"/>
              <a:gd name="connsiteX60" fmla="*/ 3400818 w 12192000"/>
              <a:gd name="connsiteY60" fmla="*/ 1169685 h 1203824"/>
              <a:gd name="connsiteX61" fmla="*/ 3037154 w 12192000"/>
              <a:gd name="connsiteY61" fmla="*/ 1153217 h 1203824"/>
              <a:gd name="connsiteX62" fmla="*/ 2866260 w 12192000"/>
              <a:gd name="connsiteY62" fmla="*/ 1132283 h 1203824"/>
              <a:gd name="connsiteX63" fmla="*/ 2582173 w 12192000"/>
              <a:gd name="connsiteY63" fmla="*/ 1088979 h 1203824"/>
              <a:gd name="connsiteX64" fmla="*/ 2395406 w 12192000"/>
              <a:gd name="connsiteY64" fmla="*/ 1035945 h 1203824"/>
              <a:gd name="connsiteX65" fmla="*/ 2294751 w 12192000"/>
              <a:gd name="connsiteY65" fmla="*/ 1014618 h 1203824"/>
              <a:gd name="connsiteX66" fmla="*/ 2122944 w 12192000"/>
              <a:gd name="connsiteY66" fmla="*/ 984751 h 1203824"/>
              <a:gd name="connsiteX67" fmla="*/ 1905504 w 12192000"/>
              <a:gd name="connsiteY67" fmla="*/ 941380 h 1203824"/>
              <a:gd name="connsiteX68" fmla="*/ 1671045 w 12192000"/>
              <a:gd name="connsiteY68" fmla="*/ 924228 h 1203824"/>
              <a:gd name="connsiteX69" fmla="*/ 1543856 w 12192000"/>
              <a:gd name="connsiteY69" fmla="*/ 898190 h 1203824"/>
              <a:gd name="connsiteX70" fmla="*/ 1419784 w 12192000"/>
              <a:gd name="connsiteY70" fmla="*/ 868500 h 1203824"/>
              <a:gd name="connsiteX71" fmla="*/ 1355116 w 12192000"/>
              <a:gd name="connsiteY71" fmla="*/ 849214 h 1203824"/>
              <a:gd name="connsiteX72" fmla="*/ 1223713 w 12192000"/>
              <a:gd name="connsiteY72" fmla="*/ 821702 h 1203824"/>
              <a:gd name="connsiteX73" fmla="*/ 1094193 w 12192000"/>
              <a:gd name="connsiteY73" fmla="*/ 804872 h 1203824"/>
              <a:gd name="connsiteX74" fmla="*/ 1001115 w 12192000"/>
              <a:gd name="connsiteY74" fmla="*/ 783030 h 1203824"/>
              <a:gd name="connsiteX75" fmla="*/ 879548 w 12192000"/>
              <a:gd name="connsiteY75" fmla="*/ 747884 h 1203824"/>
              <a:gd name="connsiteX76" fmla="*/ 711163 w 12192000"/>
              <a:gd name="connsiteY76" fmla="*/ 719039 h 1203824"/>
              <a:gd name="connsiteX77" fmla="*/ 557941 w 12192000"/>
              <a:gd name="connsiteY77" fmla="*/ 707101 h 1203824"/>
              <a:gd name="connsiteX78" fmla="*/ 480347 w 12192000"/>
              <a:gd name="connsiteY78" fmla="*/ 668702 h 1203824"/>
              <a:gd name="connsiteX79" fmla="*/ 296224 w 12192000"/>
              <a:gd name="connsiteY79" fmla="*/ 603583 h 1203824"/>
              <a:gd name="connsiteX80" fmla="*/ 72689 w 12192000"/>
              <a:gd name="connsiteY80" fmla="*/ 560892 h 1203824"/>
              <a:gd name="connsiteX81" fmla="*/ 0 w 12192000"/>
              <a:gd name="connsiteY81" fmla="*/ 543486 h 1203824"/>
              <a:gd name="connsiteX82" fmla="*/ 0 w 12192000"/>
              <a:gd name="connsiteY82" fmla="*/ 384357 h 1203824"/>
              <a:gd name="connsiteX83" fmla="*/ 51784 w 12192000"/>
              <a:gd name="connsiteY83" fmla="*/ 393937 h 1203824"/>
              <a:gd name="connsiteX84" fmla="*/ 205561 w 12192000"/>
              <a:gd name="connsiteY84" fmla="*/ 414859 h 1203824"/>
              <a:gd name="connsiteX85" fmla="*/ 354391 w 12192000"/>
              <a:gd name="connsiteY85" fmla="*/ 426667 h 1203824"/>
              <a:gd name="connsiteX86" fmla="*/ 448281 w 12192000"/>
              <a:gd name="connsiteY86" fmla="*/ 436308 h 1203824"/>
              <a:gd name="connsiteX87" fmla="*/ 611518 w 12192000"/>
              <a:gd name="connsiteY87" fmla="*/ 434166 h 1203824"/>
              <a:gd name="connsiteX88" fmla="*/ 746076 w 12192000"/>
              <a:gd name="connsiteY88" fmla="*/ 422520 h 1203824"/>
              <a:gd name="connsiteX89" fmla="*/ 902724 w 12192000"/>
              <a:gd name="connsiteY89" fmla="*/ 409989 h 1203824"/>
              <a:gd name="connsiteX90" fmla="*/ 1113854 w 12192000"/>
              <a:gd name="connsiteY90" fmla="*/ 414230 h 1203824"/>
              <a:gd name="connsiteX91" fmla="*/ 1333449 w 12192000"/>
              <a:gd name="connsiteY91" fmla="*/ 459938 h 1203824"/>
              <a:gd name="connsiteX92" fmla="*/ 1408608 w 12192000"/>
              <a:gd name="connsiteY92" fmla="*/ 458278 h 1203824"/>
              <a:gd name="connsiteX93" fmla="*/ 1630191 w 12192000"/>
              <a:gd name="connsiteY93" fmla="*/ 403061 h 1203824"/>
              <a:gd name="connsiteX94" fmla="*/ 1956289 w 12192000"/>
              <a:gd name="connsiteY94" fmla="*/ 332366 h 1203824"/>
              <a:gd name="connsiteX95" fmla="*/ 2042814 w 12192000"/>
              <a:gd name="connsiteY95" fmla="*/ 344002 h 1203824"/>
              <a:gd name="connsiteX96" fmla="*/ 2183420 w 12192000"/>
              <a:gd name="connsiteY96" fmla="*/ 369635 h 1203824"/>
              <a:gd name="connsiteX97" fmla="*/ 2269566 w 12192000"/>
              <a:gd name="connsiteY97" fmla="*/ 439859 h 1203824"/>
              <a:gd name="connsiteX98" fmla="*/ 2331129 w 12192000"/>
              <a:gd name="connsiteY98" fmla="*/ 524163 h 1203824"/>
              <a:gd name="connsiteX99" fmla="*/ 2385112 w 12192000"/>
              <a:gd name="connsiteY99" fmla="*/ 555357 h 1203824"/>
              <a:gd name="connsiteX100" fmla="*/ 2444033 w 12192000"/>
              <a:gd name="connsiteY100" fmla="*/ 572629 h 1203824"/>
              <a:gd name="connsiteX101" fmla="*/ 2525979 w 12192000"/>
              <a:gd name="connsiteY101" fmla="*/ 603233 h 1203824"/>
              <a:gd name="connsiteX102" fmla="*/ 2603911 w 12192000"/>
              <a:gd name="connsiteY102" fmla="*/ 684825 h 1203824"/>
              <a:gd name="connsiteX103" fmla="*/ 2678828 w 12192000"/>
              <a:gd name="connsiteY103" fmla="*/ 706990 h 1203824"/>
              <a:gd name="connsiteX104" fmla="*/ 2738094 w 12192000"/>
              <a:gd name="connsiteY104" fmla="*/ 711376 h 1203824"/>
              <a:gd name="connsiteX105" fmla="*/ 2983806 w 12192000"/>
              <a:gd name="connsiteY105" fmla="*/ 728243 h 1203824"/>
              <a:gd name="connsiteX106" fmla="*/ 3013997 w 12192000"/>
              <a:gd name="connsiteY106" fmla="*/ 725446 h 1203824"/>
              <a:gd name="connsiteX107" fmla="*/ 3364419 w 12192000"/>
              <a:gd name="connsiteY107" fmla="*/ 720577 h 1203824"/>
              <a:gd name="connsiteX108" fmla="*/ 3460521 w 12192000"/>
              <a:gd name="connsiteY108" fmla="*/ 717628 h 1203824"/>
              <a:gd name="connsiteX109" fmla="*/ 3710982 w 12192000"/>
              <a:gd name="connsiteY109" fmla="*/ 714182 h 1203824"/>
              <a:gd name="connsiteX110" fmla="*/ 3850961 w 12192000"/>
              <a:gd name="connsiteY110" fmla="*/ 778802 h 1203824"/>
              <a:gd name="connsiteX111" fmla="*/ 3946286 w 12192000"/>
              <a:gd name="connsiteY111" fmla="*/ 816372 h 1203824"/>
              <a:gd name="connsiteX112" fmla="*/ 4065132 w 12192000"/>
              <a:gd name="connsiteY112" fmla="*/ 832459 h 1203824"/>
              <a:gd name="connsiteX113" fmla="*/ 4132173 w 12192000"/>
              <a:gd name="connsiteY113" fmla="*/ 835167 h 1203824"/>
              <a:gd name="connsiteX114" fmla="*/ 4305858 w 12192000"/>
              <a:gd name="connsiteY114" fmla="*/ 804156 h 1203824"/>
              <a:gd name="connsiteX115" fmla="*/ 4382131 w 12192000"/>
              <a:gd name="connsiteY115" fmla="*/ 769481 h 1203824"/>
              <a:gd name="connsiteX116" fmla="*/ 4453289 w 12192000"/>
              <a:gd name="connsiteY116" fmla="*/ 752531 h 1203824"/>
              <a:gd name="connsiteX117" fmla="*/ 4657971 w 12192000"/>
              <a:gd name="connsiteY117" fmla="*/ 795835 h 1203824"/>
              <a:gd name="connsiteX118" fmla="*/ 4682399 w 12192000"/>
              <a:gd name="connsiteY118" fmla="*/ 813876 h 1203824"/>
              <a:gd name="connsiteX119" fmla="*/ 4771814 w 12192000"/>
              <a:gd name="connsiteY119" fmla="*/ 907046 h 1203824"/>
              <a:gd name="connsiteX120" fmla="*/ 4827520 w 12192000"/>
              <a:gd name="connsiteY120" fmla="*/ 929876 h 1203824"/>
              <a:gd name="connsiteX121" fmla="*/ 4849942 w 12192000"/>
              <a:gd name="connsiteY121" fmla="*/ 933851 h 1203824"/>
              <a:gd name="connsiteX122" fmla="*/ 5009626 w 12192000"/>
              <a:gd name="connsiteY122" fmla="*/ 957896 h 1203824"/>
              <a:gd name="connsiteX123" fmla="*/ 5158711 w 12192000"/>
              <a:gd name="connsiteY123" fmla="*/ 963814 h 1203824"/>
              <a:gd name="connsiteX124" fmla="*/ 5376427 w 12192000"/>
              <a:gd name="connsiteY124" fmla="*/ 963151 h 1203824"/>
              <a:gd name="connsiteX125" fmla="*/ 5475787 w 12192000"/>
              <a:gd name="connsiteY125" fmla="*/ 980508 h 1203824"/>
              <a:gd name="connsiteX126" fmla="*/ 5653401 w 12192000"/>
              <a:gd name="connsiteY126" fmla="*/ 987268 h 1203824"/>
              <a:gd name="connsiteX127" fmla="*/ 5726340 w 12192000"/>
              <a:gd name="connsiteY127" fmla="*/ 985357 h 1203824"/>
              <a:gd name="connsiteX128" fmla="*/ 5790563 w 12192000"/>
              <a:gd name="connsiteY128" fmla="*/ 991300 h 1203824"/>
              <a:gd name="connsiteX129" fmla="*/ 5860260 w 12192000"/>
              <a:gd name="connsiteY129" fmla="*/ 1004958 h 1203824"/>
              <a:gd name="connsiteX130" fmla="*/ 6042101 w 12192000"/>
              <a:gd name="connsiteY130" fmla="*/ 1036226 h 1203824"/>
              <a:gd name="connsiteX131" fmla="*/ 6301998 w 12192000"/>
              <a:gd name="connsiteY131" fmla="*/ 989138 h 1203824"/>
              <a:gd name="connsiteX132" fmla="*/ 6452025 w 12192000"/>
              <a:gd name="connsiteY132" fmla="*/ 968489 h 1203824"/>
              <a:gd name="connsiteX133" fmla="*/ 6589205 w 12192000"/>
              <a:gd name="connsiteY133" fmla="*/ 939474 h 1203824"/>
              <a:gd name="connsiteX134" fmla="*/ 6631069 w 12192000"/>
              <a:gd name="connsiteY134" fmla="*/ 911222 h 1203824"/>
              <a:gd name="connsiteX135" fmla="*/ 6828274 w 12192000"/>
              <a:gd name="connsiteY135" fmla="*/ 942941 h 1203824"/>
              <a:gd name="connsiteX136" fmla="*/ 6900803 w 12192000"/>
              <a:gd name="connsiteY136" fmla="*/ 984140 h 1203824"/>
              <a:gd name="connsiteX137" fmla="*/ 7034668 w 12192000"/>
              <a:gd name="connsiteY137" fmla="*/ 1018665 h 1203824"/>
              <a:gd name="connsiteX138" fmla="*/ 7281067 w 12192000"/>
              <a:gd name="connsiteY138" fmla="*/ 966327 h 1203824"/>
              <a:gd name="connsiteX139" fmla="*/ 7412780 w 12192000"/>
              <a:gd name="connsiteY139" fmla="*/ 909206 h 1203824"/>
              <a:gd name="connsiteX140" fmla="*/ 7500327 w 12192000"/>
              <a:gd name="connsiteY140" fmla="*/ 894826 h 1203824"/>
              <a:gd name="connsiteX141" fmla="*/ 7662324 w 12192000"/>
              <a:gd name="connsiteY141" fmla="*/ 927415 h 1203824"/>
              <a:gd name="connsiteX142" fmla="*/ 7725334 w 12192000"/>
              <a:gd name="connsiteY142" fmla="*/ 924844 h 1203824"/>
              <a:gd name="connsiteX143" fmla="*/ 7833279 w 12192000"/>
              <a:gd name="connsiteY143" fmla="*/ 913031 h 1203824"/>
              <a:gd name="connsiteX144" fmla="*/ 7928605 w 12192000"/>
              <a:gd name="connsiteY144" fmla="*/ 881683 h 1203824"/>
              <a:gd name="connsiteX145" fmla="*/ 8146597 w 12192000"/>
              <a:gd name="connsiteY145" fmla="*/ 762968 h 1203824"/>
              <a:gd name="connsiteX146" fmla="*/ 8183577 w 12192000"/>
              <a:gd name="connsiteY146" fmla="*/ 749005 h 1203824"/>
              <a:gd name="connsiteX147" fmla="*/ 8250224 w 12192000"/>
              <a:gd name="connsiteY147" fmla="*/ 733642 h 1203824"/>
              <a:gd name="connsiteX148" fmla="*/ 8505929 w 12192000"/>
              <a:gd name="connsiteY148" fmla="*/ 626542 h 1203824"/>
              <a:gd name="connsiteX149" fmla="*/ 8564194 w 12192000"/>
              <a:gd name="connsiteY149" fmla="*/ 618796 h 1203824"/>
              <a:gd name="connsiteX150" fmla="*/ 8660705 w 12192000"/>
              <a:gd name="connsiteY150" fmla="*/ 611069 h 1203824"/>
              <a:gd name="connsiteX151" fmla="*/ 8762255 w 12192000"/>
              <a:gd name="connsiteY151" fmla="*/ 585060 h 1203824"/>
              <a:gd name="connsiteX152" fmla="*/ 8836439 w 12192000"/>
              <a:gd name="connsiteY152" fmla="*/ 566358 h 1203824"/>
              <a:gd name="connsiteX153" fmla="*/ 9050728 w 12192000"/>
              <a:gd name="connsiteY153" fmla="*/ 559575 h 1203824"/>
              <a:gd name="connsiteX154" fmla="*/ 9229627 w 12192000"/>
              <a:gd name="connsiteY154" fmla="*/ 557464 h 1203824"/>
              <a:gd name="connsiteX155" fmla="*/ 9253451 w 12192000"/>
              <a:gd name="connsiteY155" fmla="*/ 550855 h 1203824"/>
              <a:gd name="connsiteX156" fmla="*/ 9484214 w 12192000"/>
              <a:gd name="connsiteY156" fmla="*/ 498671 h 1203824"/>
              <a:gd name="connsiteX157" fmla="*/ 9582633 w 12192000"/>
              <a:gd name="connsiteY157" fmla="*/ 458384 h 1203824"/>
              <a:gd name="connsiteX158" fmla="*/ 9719670 w 12192000"/>
              <a:gd name="connsiteY158" fmla="*/ 415607 h 1203824"/>
              <a:gd name="connsiteX159" fmla="*/ 9871784 w 12192000"/>
              <a:gd name="connsiteY159" fmla="*/ 366147 h 1203824"/>
              <a:gd name="connsiteX160" fmla="*/ 9984494 w 12192000"/>
              <a:gd name="connsiteY160" fmla="*/ 336660 h 1203824"/>
              <a:gd name="connsiteX161" fmla="*/ 10154708 w 12192000"/>
              <a:gd name="connsiteY161" fmla="*/ 322193 h 1203824"/>
              <a:gd name="connsiteX162" fmla="*/ 10190446 w 12192000"/>
              <a:gd name="connsiteY162" fmla="*/ 325025 h 1203824"/>
              <a:gd name="connsiteX163" fmla="*/ 10530736 w 12192000"/>
              <a:gd name="connsiteY163" fmla="*/ 335953 h 1203824"/>
              <a:gd name="connsiteX164" fmla="*/ 10752157 w 12192000"/>
              <a:gd name="connsiteY164" fmla="*/ 305117 h 1203824"/>
              <a:gd name="connsiteX165" fmla="*/ 10824452 w 12192000"/>
              <a:gd name="connsiteY165" fmla="*/ 285927 h 1203824"/>
              <a:gd name="connsiteX166" fmla="*/ 10953152 w 12192000"/>
              <a:gd name="connsiteY166" fmla="*/ 228102 h 1203824"/>
              <a:gd name="connsiteX167" fmla="*/ 11011614 w 12192000"/>
              <a:gd name="connsiteY167" fmla="*/ 214096 h 1203824"/>
              <a:gd name="connsiteX168" fmla="*/ 11116031 w 12192000"/>
              <a:gd name="connsiteY168" fmla="*/ 195421 h 1203824"/>
              <a:gd name="connsiteX169" fmla="*/ 11344303 w 12192000"/>
              <a:gd name="connsiteY169" fmla="*/ 166629 h 1203824"/>
              <a:gd name="connsiteX170" fmla="*/ 11639050 w 12192000"/>
              <a:gd name="connsiteY170" fmla="*/ 108526 h 1203824"/>
              <a:gd name="connsiteX171" fmla="*/ 11757532 w 12192000"/>
              <a:gd name="connsiteY171" fmla="*/ 96530 h 1203824"/>
              <a:gd name="connsiteX172" fmla="*/ 11885799 w 12192000"/>
              <a:gd name="connsiteY172" fmla="*/ 86728 h 1203824"/>
              <a:gd name="connsiteX173" fmla="*/ 11922874 w 12192000"/>
              <a:gd name="connsiteY173" fmla="*/ 81060 h 1203824"/>
              <a:gd name="connsiteX174" fmla="*/ 12115331 w 12192000"/>
              <a:gd name="connsiteY174" fmla="*/ 33587 h 1203824"/>
              <a:gd name="connsiteX175" fmla="*/ 12158080 w 12192000"/>
              <a:gd name="connsiteY175" fmla="*/ 14081 h 1203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Lst>
            <a:rect l="l" t="t" r="r" b="b"/>
            <a:pathLst>
              <a:path w="12192000" h="1203824">
                <a:moveTo>
                  <a:pt x="12192000" y="0"/>
                </a:moveTo>
                <a:lnTo>
                  <a:pt x="12192000" y="463429"/>
                </a:lnTo>
                <a:lnTo>
                  <a:pt x="12190876" y="463512"/>
                </a:lnTo>
                <a:cubicBezTo>
                  <a:pt x="12153133" y="467010"/>
                  <a:pt x="12115042" y="473200"/>
                  <a:pt x="12077245" y="476327"/>
                </a:cubicBezTo>
                <a:cubicBezTo>
                  <a:pt x="12046307" y="479040"/>
                  <a:pt x="12015359" y="479114"/>
                  <a:pt x="11984517" y="479927"/>
                </a:cubicBezTo>
                <a:cubicBezTo>
                  <a:pt x="11973265" y="480210"/>
                  <a:pt x="11961485" y="476792"/>
                  <a:pt x="11951600" y="478957"/>
                </a:cubicBezTo>
                <a:cubicBezTo>
                  <a:pt x="11853497" y="501074"/>
                  <a:pt x="11777036" y="475730"/>
                  <a:pt x="11690904" y="471970"/>
                </a:cubicBezTo>
                <a:cubicBezTo>
                  <a:pt x="11600358" y="467893"/>
                  <a:pt x="11511400" y="454530"/>
                  <a:pt x="11413965" y="476172"/>
                </a:cubicBezTo>
                <a:cubicBezTo>
                  <a:pt x="11355010" y="489304"/>
                  <a:pt x="11299073" y="508237"/>
                  <a:pt x="11240739" y="523169"/>
                </a:cubicBezTo>
                <a:cubicBezTo>
                  <a:pt x="11219994" y="528395"/>
                  <a:pt x="11196384" y="531385"/>
                  <a:pt x="11175005" y="532169"/>
                </a:cubicBezTo>
                <a:cubicBezTo>
                  <a:pt x="11071819" y="536506"/>
                  <a:pt x="10971303" y="549336"/>
                  <a:pt x="10873726" y="580253"/>
                </a:cubicBezTo>
                <a:cubicBezTo>
                  <a:pt x="10856992" y="585473"/>
                  <a:pt x="10839156" y="590660"/>
                  <a:pt x="10821306" y="593207"/>
                </a:cubicBezTo>
                <a:cubicBezTo>
                  <a:pt x="10723500" y="607162"/>
                  <a:pt x="10626924" y="616976"/>
                  <a:pt x="10530811" y="612184"/>
                </a:cubicBezTo>
                <a:cubicBezTo>
                  <a:pt x="10498527" y="610559"/>
                  <a:pt x="10460885" y="619895"/>
                  <a:pt x="10426049" y="623354"/>
                </a:cubicBezTo>
                <a:cubicBezTo>
                  <a:pt x="10393740" y="626644"/>
                  <a:pt x="10360820" y="630774"/>
                  <a:pt x="10329156" y="630948"/>
                </a:cubicBezTo>
                <a:cubicBezTo>
                  <a:pt x="10282924" y="631125"/>
                  <a:pt x="10240698" y="636395"/>
                  <a:pt x="10194727" y="648617"/>
                </a:cubicBezTo>
                <a:cubicBezTo>
                  <a:pt x="10150847" y="660165"/>
                  <a:pt x="10102287" y="664450"/>
                  <a:pt x="10055906" y="671256"/>
                </a:cubicBezTo>
                <a:cubicBezTo>
                  <a:pt x="10004174" y="678826"/>
                  <a:pt x="9952442" y="686395"/>
                  <a:pt x="9900551" y="692855"/>
                </a:cubicBezTo>
                <a:cubicBezTo>
                  <a:pt x="9879793" y="695439"/>
                  <a:pt x="9855180" y="691398"/>
                  <a:pt x="9838464" y="696804"/>
                </a:cubicBezTo>
                <a:cubicBezTo>
                  <a:pt x="9784563" y="714690"/>
                  <a:pt x="9727517" y="710557"/>
                  <a:pt x="9672957" y="723816"/>
                </a:cubicBezTo>
                <a:cubicBezTo>
                  <a:pt x="9646220" y="730464"/>
                  <a:pt x="9614440" y="727257"/>
                  <a:pt x="9585066" y="730692"/>
                </a:cubicBezTo>
                <a:cubicBezTo>
                  <a:pt x="9537047" y="736221"/>
                  <a:pt x="9489294" y="743601"/>
                  <a:pt x="9441407" y="750055"/>
                </a:cubicBezTo>
                <a:cubicBezTo>
                  <a:pt x="9425674" y="752111"/>
                  <a:pt x="9410218" y="753561"/>
                  <a:pt x="9394459" y="755431"/>
                </a:cubicBezTo>
                <a:cubicBezTo>
                  <a:pt x="9380484" y="757048"/>
                  <a:pt x="9365611" y="757472"/>
                  <a:pt x="9352590" y="760650"/>
                </a:cubicBezTo>
                <a:cubicBezTo>
                  <a:pt x="9305415" y="772102"/>
                  <a:pt x="9259379" y="786411"/>
                  <a:pt x="9211614" y="796248"/>
                </a:cubicBezTo>
                <a:cubicBezTo>
                  <a:pt x="9170220" y="804796"/>
                  <a:pt x="9126523" y="807444"/>
                  <a:pt x="9084667" y="815303"/>
                </a:cubicBezTo>
                <a:cubicBezTo>
                  <a:pt x="9010868" y="829042"/>
                  <a:pt x="8937412" y="845188"/>
                  <a:pt x="8863666" y="859298"/>
                </a:cubicBezTo>
                <a:cubicBezTo>
                  <a:pt x="8847706" y="862330"/>
                  <a:pt x="8830271" y="860096"/>
                  <a:pt x="8813796" y="862070"/>
                </a:cubicBezTo>
                <a:cubicBezTo>
                  <a:pt x="8762262" y="868479"/>
                  <a:pt x="8710833" y="875626"/>
                  <a:pt x="8659351" y="882406"/>
                </a:cubicBezTo>
                <a:cubicBezTo>
                  <a:pt x="8630055" y="886396"/>
                  <a:pt x="8600505" y="891179"/>
                  <a:pt x="8571352" y="893639"/>
                </a:cubicBezTo>
                <a:cubicBezTo>
                  <a:pt x="8532843" y="896868"/>
                  <a:pt x="8497743" y="898476"/>
                  <a:pt x="8464106" y="918004"/>
                </a:cubicBezTo>
                <a:cubicBezTo>
                  <a:pt x="8412327" y="948238"/>
                  <a:pt x="8341122" y="949523"/>
                  <a:pt x="8278324" y="963769"/>
                </a:cubicBezTo>
                <a:cubicBezTo>
                  <a:pt x="8262086" y="967408"/>
                  <a:pt x="8245335" y="969987"/>
                  <a:pt x="8229128" y="973810"/>
                </a:cubicBezTo>
                <a:cubicBezTo>
                  <a:pt x="8199180" y="980915"/>
                  <a:pt x="8169646" y="988338"/>
                  <a:pt x="8139751" y="995815"/>
                </a:cubicBezTo>
                <a:cubicBezTo>
                  <a:pt x="8134478" y="997132"/>
                  <a:pt x="8128438" y="998185"/>
                  <a:pt x="8123571" y="999822"/>
                </a:cubicBezTo>
                <a:cubicBezTo>
                  <a:pt x="8078628" y="1014164"/>
                  <a:pt x="8034565" y="1029514"/>
                  <a:pt x="7988699" y="1042479"/>
                </a:cubicBezTo>
                <a:cubicBezTo>
                  <a:pt x="7966302" y="1048884"/>
                  <a:pt x="7941011" y="1052871"/>
                  <a:pt x="7917214" y="1054565"/>
                </a:cubicBezTo>
                <a:cubicBezTo>
                  <a:pt x="7847636" y="1059584"/>
                  <a:pt x="7779165" y="1067276"/>
                  <a:pt x="7710915" y="1084190"/>
                </a:cubicBezTo>
                <a:cubicBezTo>
                  <a:pt x="7683826" y="1090885"/>
                  <a:pt x="7652466" y="1090640"/>
                  <a:pt x="7622959" y="1093150"/>
                </a:cubicBezTo>
                <a:cubicBezTo>
                  <a:pt x="7552361" y="1098691"/>
                  <a:pt x="7481710" y="1103861"/>
                  <a:pt x="7410782" y="1109640"/>
                </a:cubicBezTo>
                <a:cubicBezTo>
                  <a:pt x="7366505" y="1113312"/>
                  <a:pt x="7322030" y="1118147"/>
                  <a:pt x="7277754" y="1121822"/>
                </a:cubicBezTo>
                <a:cubicBezTo>
                  <a:pt x="7226619" y="1125906"/>
                  <a:pt x="7175601" y="1128277"/>
                  <a:pt x="7124540" y="1132918"/>
                </a:cubicBezTo>
                <a:cubicBezTo>
                  <a:pt x="7066293" y="1138207"/>
                  <a:pt x="7008028" y="1145955"/>
                  <a:pt x="6949752" y="1151058"/>
                </a:cubicBezTo>
                <a:cubicBezTo>
                  <a:pt x="6843217" y="1160027"/>
                  <a:pt x="6736882" y="1167834"/>
                  <a:pt x="6630249" y="1176063"/>
                </a:cubicBezTo>
                <a:cubicBezTo>
                  <a:pt x="6526849" y="1184018"/>
                  <a:pt x="6423556" y="1192713"/>
                  <a:pt x="6320634" y="1198901"/>
                </a:cubicBezTo>
                <a:cubicBezTo>
                  <a:pt x="6277297" y="1201496"/>
                  <a:pt x="6235232" y="1197679"/>
                  <a:pt x="6192343" y="1198323"/>
                </a:cubicBezTo>
                <a:cubicBezTo>
                  <a:pt x="6117131" y="1199612"/>
                  <a:pt x="6041418" y="1202485"/>
                  <a:pt x="5966562" y="1203723"/>
                </a:cubicBezTo>
                <a:cubicBezTo>
                  <a:pt x="5933144" y="1204338"/>
                  <a:pt x="5900754" y="1201974"/>
                  <a:pt x="5867227" y="1201847"/>
                </a:cubicBezTo>
                <a:cubicBezTo>
                  <a:pt x="5788180" y="1201796"/>
                  <a:pt x="5708354" y="1203933"/>
                  <a:pt x="5630172" y="1202248"/>
                </a:cubicBezTo>
                <a:cubicBezTo>
                  <a:pt x="5535908" y="1200213"/>
                  <a:pt x="5442984" y="1194779"/>
                  <a:pt x="5348949" y="1191768"/>
                </a:cubicBezTo>
                <a:cubicBezTo>
                  <a:pt x="5313810" y="1190551"/>
                  <a:pt x="5277251" y="1192179"/>
                  <a:pt x="5241228" y="1192408"/>
                </a:cubicBezTo>
                <a:cubicBezTo>
                  <a:pt x="5151316" y="1192775"/>
                  <a:pt x="5061657" y="1192349"/>
                  <a:pt x="4971133" y="1193559"/>
                </a:cubicBezTo>
                <a:cubicBezTo>
                  <a:pt x="4937685" y="1193988"/>
                  <a:pt x="4903114" y="1199299"/>
                  <a:pt x="4869416" y="1200519"/>
                </a:cubicBezTo>
                <a:cubicBezTo>
                  <a:pt x="4830283" y="1201947"/>
                  <a:pt x="4791348" y="1202215"/>
                  <a:pt x="4753274" y="1200850"/>
                </a:cubicBezTo>
                <a:cubicBezTo>
                  <a:pt x="4705682" y="1199144"/>
                  <a:pt x="4659172" y="1194829"/>
                  <a:pt x="4611883" y="1192701"/>
                </a:cubicBezTo>
                <a:cubicBezTo>
                  <a:pt x="4533819" y="1189298"/>
                  <a:pt x="4455420" y="1186135"/>
                  <a:pt x="4376825" y="1184131"/>
                </a:cubicBezTo>
                <a:cubicBezTo>
                  <a:pt x="4347226" y="1183446"/>
                  <a:pt x="4315374" y="1187423"/>
                  <a:pt x="4285471" y="1187158"/>
                </a:cubicBezTo>
                <a:cubicBezTo>
                  <a:pt x="4145774" y="1185753"/>
                  <a:pt x="4006046" y="1184162"/>
                  <a:pt x="3866543" y="1181596"/>
                </a:cubicBezTo>
                <a:cubicBezTo>
                  <a:pt x="3794230" y="1180207"/>
                  <a:pt x="3723633" y="1175551"/>
                  <a:pt x="3651342" y="1174348"/>
                </a:cubicBezTo>
                <a:cubicBezTo>
                  <a:pt x="3607885" y="1173562"/>
                  <a:pt x="3561907" y="1178044"/>
                  <a:pt x="3518453" y="1177258"/>
                </a:cubicBezTo>
                <a:cubicBezTo>
                  <a:pt x="3478287" y="1176568"/>
                  <a:pt x="3440399" y="1171400"/>
                  <a:pt x="3400818" y="1169685"/>
                </a:cubicBezTo>
                <a:cubicBezTo>
                  <a:pt x="3279824" y="1164099"/>
                  <a:pt x="3157310" y="1160621"/>
                  <a:pt x="3037154" y="1153217"/>
                </a:cubicBezTo>
                <a:cubicBezTo>
                  <a:pt x="2978373" y="1149708"/>
                  <a:pt x="2922429" y="1140508"/>
                  <a:pt x="2866260" y="1132283"/>
                </a:cubicBezTo>
                <a:cubicBezTo>
                  <a:pt x="2771049" y="1118489"/>
                  <a:pt x="2677107" y="1103380"/>
                  <a:pt x="2582173" y="1088979"/>
                </a:cubicBezTo>
                <a:cubicBezTo>
                  <a:pt x="2511090" y="1078352"/>
                  <a:pt x="2447356" y="1063086"/>
                  <a:pt x="2395406" y="1035945"/>
                </a:cubicBezTo>
                <a:cubicBezTo>
                  <a:pt x="2371411" y="1023508"/>
                  <a:pt x="2331675" y="1015582"/>
                  <a:pt x="2294751" y="1014618"/>
                </a:cubicBezTo>
                <a:cubicBezTo>
                  <a:pt x="2228580" y="1012920"/>
                  <a:pt x="2177384" y="998698"/>
                  <a:pt x="2122944" y="984751"/>
                </a:cubicBezTo>
                <a:cubicBezTo>
                  <a:pt x="2054121" y="967003"/>
                  <a:pt x="1981585" y="951294"/>
                  <a:pt x="1905504" y="941380"/>
                </a:cubicBezTo>
                <a:cubicBezTo>
                  <a:pt x="1830544" y="931682"/>
                  <a:pt x="1747929" y="932141"/>
                  <a:pt x="1671045" y="924228"/>
                </a:cubicBezTo>
                <a:cubicBezTo>
                  <a:pt x="1625936" y="919523"/>
                  <a:pt x="1585613" y="907528"/>
                  <a:pt x="1543856" y="898190"/>
                </a:cubicBezTo>
                <a:cubicBezTo>
                  <a:pt x="1502093" y="888855"/>
                  <a:pt x="1460606" y="878913"/>
                  <a:pt x="1419784" y="868500"/>
                </a:cubicBezTo>
                <a:cubicBezTo>
                  <a:pt x="1397486" y="862806"/>
                  <a:pt x="1378078" y="854435"/>
                  <a:pt x="1355116" y="849214"/>
                </a:cubicBezTo>
                <a:cubicBezTo>
                  <a:pt x="1311848" y="839527"/>
                  <a:pt x="1265353" y="832754"/>
                  <a:pt x="1223713" y="821702"/>
                </a:cubicBezTo>
                <a:cubicBezTo>
                  <a:pt x="1183577" y="811001"/>
                  <a:pt x="1138864" y="809072"/>
                  <a:pt x="1094193" y="804872"/>
                </a:cubicBezTo>
                <a:cubicBezTo>
                  <a:pt x="1060244" y="801784"/>
                  <a:pt x="1034230" y="787936"/>
                  <a:pt x="1001115" y="783030"/>
                </a:cubicBezTo>
                <a:cubicBezTo>
                  <a:pt x="953853" y="775990"/>
                  <a:pt x="916853" y="764276"/>
                  <a:pt x="879548" y="747884"/>
                </a:cubicBezTo>
                <a:cubicBezTo>
                  <a:pt x="837586" y="729513"/>
                  <a:pt x="770061" y="725929"/>
                  <a:pt x="711163" y="719039"/>
                </a:cubicBezTo>
                <a:cubicBezTo>
                  <a:pt x="661152" y="713146"/>
                  <a:pt x="604343" y="715774"/>
                  <a:pt x="557941" y="707101"/>
                </a:cubicBezTo>
                <a:cubicBezTo>
                  <a:pt x="525381" y="700984"/>
                  <a:pt x="499355" y="684493"/>
                  <a:pt x="480347" y="668702"/>
                </a:cubicBezTo>
                <a:cubicBezTo>
                  <a:pt x="437718" y="632865"/>
                  <a:pt x="370204" y="616630"/>
                  <a:pt x="296224" y="603583"/>
                </a:cubicBezTo>
                <a:cubicBezTo>
                  <a:pt x="220741" y="590184"/>
                  <a:pt x="148480" y="573869"/>
                  <a:pt x="72689" y="560892"/>
                </a:cubicBezTo>
                <a:lnTo>
                  <a:pt x="0" y="543486"/>
                </a:lnTo>
                <a:lnTo>
                  <a:pt x="0" y="384357"/>
                </a:lnTo>
                <a:lnTo>
                  <a:pt x="51784" y="393937"/>
                </a:lnTo>
                <a:cubicBezTo>
                  <a:pt x="104770" y="397707"/>
                  <a:pt x="153378" y="409086"/>
                  <a:pt x="205561" y="414859"/>
                </a:cubicBezTo>
                <a:cubicBezTo>
                  <a:pt x="254062" y="420400"/>
                  <a:pt x="305001" y="422574"/>
                  <a:pt x="354391" y="426667"/>
                </a:cubicBezTo>
                <a:cubicBezTo>
                  <a:pt x="386450" y="429269"/>
                  <a:pt x="420771" y="429847"/>
                  <a:pt x="448281" y="436308"/>
                </a:cubicBezTo>
                <a:cubicBezTo>
                  <a:pt x="499904" y="448391"/>
                  <a:pt x="551004" y="446576"/>
                  <a:pt x="611518" y="434166"/>
                </a:cubicBezTo>
                <a:cubicBezTo>
                  <a:pt x="654695" y="425361"/>
                  <a:pt x="702395" y="422710"/>
                  <a:pt x="746076" y="422520"/>
                </a:cubicBezTo>
                <a:cubicBezTo>
                  <a:pt x="798481" y="422218"/>
                  <a:pt x="848400" y="419817"/>
                  <a:pt x="902724" y="409989"/>
                </a:cubicBezTo>
                <a:cubicBezTo>
                  <a:pt x="977291" y="396518"/>
                  <a:pt x="1048428" y="397321"/>
                  <a:pt x="1113854" y="414230"/>
                </a:cubicBezTo>
                <a:cubicBezTo>
                  <a:pt x="1184155" y="432145"/>
                  <a:pt x="1258677" y="446437"/>
                  <a:pt x="1333449" y="459938"/>
                </a:cubicBezTo>
                <a:cubicBezTo>
                  <a:pt x="1354772" y="463883"/>
                  <a:pt x="1385284" y="463304"/>
                  <a:pt x="1408608" y="458278"/>
                </a:cubicBezTo>
                <a:cubicBezTo>
                  <a:pt x="1483492" y="441930"/>
                  <a:pt x="1561495" y="427025"/>
                  <a:pt x="1630191" y="403061"/>
                </a:cubicBezTo>
                <a:cubicBezTo>
                  <a:pt x="1735315" y="366348"/>
                  <a:pt x="1840887" y="337881"/>
                  <a:pt x="1956289" y="332366"/>
                </a:cubicBezTo>
                <a:cubicBezTo>
                  <a:pt x="1986669" y="330865"/>
                  <a:pt x="2019100" y="336056"/>
                  <a:pt x="2042814" y="344002"/>
                </a:cubicBezTo>
                <a:cubicBezTo>
                  <a:pt x="2085261" y="358150"/>
                  <a:pt x="2126350" y="370413"/>
                  <a:pt x="2183420" y="369635"/>
                </a:cubicBezTo>
                <a:cubicBezTo>
                  <a:pt x="2235035" y="368879"/>
                  <a:pt x="2279659" y="405942"/>
                  <a:pt x="2269566" y="439859"/>
                </a:cubicBezTo>
                <a:cubicBezTo>
                  <a:pt x="2258267" y="478101"/>
                  <a:pt x="2277762" y="504964"/>
                  <a:pt x="2331129" y="524163"/>
                </a:cubicBezTo>
                <a:cubicBezTo>
                  <a:pt x="2352980" y="531807"/>
                  <a:pt x="2364861" y="546162"/>
                  <a:pt x="2385112" y="555357"/>
                </a:cubicBezTo>
                <a:cubicBezTo>
                  <a:pt x="2401860" y="562976"/>
                  <a:pt x="2421927" y="570875"/>
                  <a:pt x="2444033" y="572629"/>
                </a:cubicBezTo>
                <a:cubicBezTo>
                  <a:pt x="2483469" y="575878"/>
                  <a:pt x="2509763" y="584022"/>
                  <a:pt x="2525979" y="603233"/>
                </a:cubicBezTo>
                <a:cubicBezTo>
                  <a:pt x="2549282" y="631254"/>
                  <a:pt x="2578520" y="657481"/>
                  <a:pt x="2603911" y="684825"/>
                </a:cubicBezTo>
                <a:cubicBezTo>
                  <a:pt x="2618910" y="700624"/>
                  <a:pt x="2643515" y="707120"/>
                  <a:pt x="2678828" y="706990"/>
                </a:cubicBezTo>
                <a:cubicBezTo>
                  <a:pt x="2699243" y="707100"/>
                  <a:pt x="2725615" y="705603"/>
                  <a:pt x="2738094" y="711376"/>
                </a:cubicBezTo>
                <a:cubicBezTo>
                  <a:pt x="2805960" y="742855"/>
                  <a:pt x="2895980" y="733032"/>
                  <a:pt x="2983806" y="728243"/>
                </a:cubicBezTo>
                <a:cubicBezTo>
                  <a:pt x="2993929" y="727744"/>
                  <a:pt x="3004007" y="726871"/>
                  <a:pt x="3013997" y="725446"/>
                </a:cubicBezTo>
                <a:cubicBezTo>
                  <a:pt x="3136002" y="707474"/>
                  <a:pt x="3250133" y="713470"/>
                  <a:pt x="3364419" y="720577"/>
                </a:cubicBezTo>
                <a:cubicBezTo>
                  <a:pt x="3394563" y="722507"/>
                  <a:pt x="3428050" y="719807"/>
                  <a:pt x="3460521" y="717628"/>
                </a:cubicBezTo>
                <a:cubicBezTo>
                  <a:pt x="3545330" y="712137"/>
                  <a:pt x="3633314" y="698262"/>
                  <a:pt x="3710982" y="714182"/>
                </a:cubicBezTo>
                <a:cubicBezTo>
                  <a:pt x="3772122" y="726607"/>
                  <a:pt x="3825029" y="745116"/>
                  <a:pt x="3850961" y="778802"/>
                </a:cubicBezTo>
                <a:cubicBezTo>
                  <a:pt x="3868395" y="801427"/>
                  <a:pt x="3898481" y="813185"/>
                  <a:pt x="3946286" y="816372"/>
                </a:cubicBezTo>
                <a:cubicBezTo>
                  <a:pt x="3987480" y="819179"/>
                  <a:pt x="4025130" y="827781"/>
                  <a:pt x="4065132" y="832459"/>
                </a:cubicBezTo>
                <a:cubicBezTo>
                  <a:pt x="4086246" y="834922"/>
                  <a:pt x="4110400" y="838274"/>
                  <a:pt x="4132173" y="835167"/>
                </a:cubicBezTo>
                <a:cubicBezTo>
                  <a:pt x="4190358" y="826865"/>
                  <a:pt x="4249453" y="817300"/>
                  <a:pt x="4305858" y="804156"/>
                </a:cubicBezTo>
                <a:cubicBezTo>
                  <a:pt x="4334041" y="797490"/>
                  <a:pt x="4360739" y="782919"/>
                  <a:pt x="4382131" y="769481"/>
                </a:cubicBezTo>
                <a:cubicBezTo>
                  <a:pt x="4404161" y="755388"/>
                  <a:pt x="4425552" y="747047"/>
                  <a:pt x="4453289" y="752531"/>
                </a:cubicBezTo>
                <a:cubicBezTo>
                  <a:pt x="4522267" y="766292"/>
                  <a:pt x="4590589" y="780524"/>
                  <a:pt x="4657971" y="795835"/>
                </a:cubicBezTo>
                <a:cubicBezTo>
                  <a:pt x="4669645" y="798513"/>
                  <a:pt x="4675987" y="807238"/>
                  <a:pt x="4682399" y="813876"/>
                </a:cubicBezTo>
                <a:cubicBezTo>
                  <a:pt x="4712325" y="844914"/>
                  <a:pt x="4739115" y="876968"/>
                  <a:pt x="4771814" y="907046"/>
                </a:cubicBezTo>
                <a:cubicBezTo>
                  <a:pt x="4783117" y="917329"/>
                  <a:pt x="4807945" y="922850"/>
                  <a:pt x="4827520" y="929876"/>
                </a:cubicBezTo>
                <a:cubicBezTo>
                  <a:pt x="4833681" y="932206"/>
                  <a:pt x="4845543" y="931081"/>
                  <a:pt x="4849942" y="933851"/>
                </a:cubicBezTo>
                <a:cubicBezTo>
                  <a:pt x="4888949" y="959631"/>
                  <a:pt x="4951287" y="954890"/>
                  <a:pt x="5009626" y="957896"/>
                </a:cubicBezTo>
                <a:cubicBezTo>
                  <a:pt x="5059523" y="960407"/>
                  <a:pt x="5111928" y="960104"/>
                  <a:pt x="5158711" y="963814"/>
                </a:cubicBezTo>
                <a:cubicBezTo>
                  <a:pt x="5231307" y="969696"/>
                  <a:pt x="5298173" y="973751"/>
                  <a:pt x="5376427" y="963151"/>
                </a:cubicBezTo>
                <a:cubicBezTo>
                  <a:pt x="5408579" y="958754"/>
                  <a:pt x="5448461" y="970245"/>
                  <a:pt x="5475787" y="980508"/>
                </a:cubicBezTo>
                <a:cubicBezTo>
                  <a:pt x="5528518" y="1000363"/>
                  <a:pt x="5584839" y="1001958"/>
                  <a:pt x="5653401" y="987268"/>
                </a:cubicBezTo>
                <a:cubicBezTo>
                  <a:pt x="5676008" y="982341"/>
                  <a:pt x="5702558" y="984595"/>
                  <a:pt x="5726340" y="985357"/>
                </a:cubicBezTo>
                <a:cubicBezTo>
                  <a:pt x="5748643" y="985952"/>
                  <a:pt x="5770110" y="988364"/>
                  <a:pt x="5790563" y="991300"/>
                </a:cubicBezTo>
                <a:cubicBezTo>
                  <a:pt x="5815128" y="994969"/>
                  <a:pt x="5845522" y="996110"/>
                  <a:pt x="5860260" y="1004958"/>
                </a:cubicBezTo>
                <a:cubicBezTo>
                  <a:pt x="5906803" y="1032493"/>
                  <a:pt x="5977069" y="1037385"/>
                  <a:pt x="6042101" y="1036226"/>
                </a:cubicBezTo>
                <a:cubicBezTo>
                  <a:pt x="6128232" y="1034888"/>
                  <a:pt x="6222269" y="1027704"/>
                  <a:pt x="6301998" y="989138"/>
                </a:cubicBezTo>
                <a:cubicBezTo>
                  <a:pt x="6349672" y="965909"/>
                  <a:pt x="6396952" y="955198"/>
                  <a:pt x="6452025" y="968489"/>
                </a:cubicBezTo>
                <a:cubicBezTo>
                  <a:pt x="6489401" y="977695"/>
                  <a:pt x="6558002" y="960731"/>
                  <a:pt x="6589205" y="939474"/>
                </a:cubicBezTo>
                <a:cubicBezTo>
                  <a:pt x="6600499" y="931821"/>
                  <a:pt x="6612148" y="924116"/>
                  <a:pt x="6631069" y="911222"/>
                </a:cubicBezTo>
                <a:cubicBezTo>
                  <a:pt x="6674305" y="951313"/>
                  <a:pt x="6752346" y="944332"/>
                  <a:pt x="6828274" y="942941"/>
                </a:cubicBezTo>
                <a:cubicBezTo>
                  <a:pt x="6874780" y="942157"/>
                  <a:pt x="6889173" y="963896"/>
                  <a:pt x="6900803" y="984140"/>
                </a:cubicBezTo>
                <a:cubicBezTo>
                  <a:pt x="6921316" y="1020676"/>
                  <a:pt x="6959796" y="1032557"/>
                  <a:pt x="7034668" y="1018665"/>
                </a:cubicBezTo>
                <a:cubicBezTo>
                  <a:pt x="7117337" y="1003282"/>
                  <a:pt x="7199637" y="985309"/>
                  <a:pt x="7281067" y="966327"/>
                </a:cubicBezTo>
                <a:cubicBezTo>
                  <a:pt x="7332521" y="954266"/>
                  <a:pt x="7378029" y="936255"/>
                  <a:pt x="7412780" y="909206"/>
                </a:cubicBezTo>
                <a:cubicBezTo>
                  <a:pt x="7446535" y="882864"/>
                  <a:pt x="7455445" y="884046"/>
                  <a:pt x="7500327" y="894826"/>
                </a:cubicBezTo>
                <a:cubicBezTo>
                  <a:pt x="7552743" y="907363"/>
                  <a:pt x="7606735" y="918164"/>
                  <a:pt x="7662324" y="927415"/>
                </a:cubicBezTo>
                <a:cubicBezTo>
                  <a:pt x="7679867" y="930387"/>
                  <a:pt x="7704114" y="926740"/>
                  <a:pt x="7725334" y="924844"/>
                </a:cubicBezTo>
                <a:cubicBezTo>
                  <a:pt x="7761320" y="921787"/>
                  <a:pt x="7798617" y="920242"/>
                  <a:pt x="7833279" y="913031"/>
                </a:cubicBezTo>
                <a:cubicBezTo>
                  <a:pt x="7866516" y="906023"/>
                  <a:pt x="7898634" y="893700"/>
                  <a:pt x="7928605" y="881683"/>
                </a:cubicBezTo>
                <a:cubicBezTo>
                  <a:pt x="8012311" y="848025"/>
                  <a:pt x="8088138" y="810205"/>
                  <a:pt x="8146597" y="762968"/>
                </a:cubicBezTo>
                <a:cubicBezTo>
                  <a:pt x="8154091" y="756800"/>
                  <a:pt x="8170249" y="752606"/>
                  <a:pt x="8183577" y="749005"/>
                </a:cubicBezTo>
                <a:cubicBezTo>
                  <a:pt x="8205312" y="743071"/>
                  <a:pt x="8227788" y="737222"/>
                  <a:pt x="8250224" y="733642"/>
                </a:cubicBezTo>
                <a:cubicBezTo>
                  <a:pt x="8359189" y="716209"/>
                  <a:pt x="8441164" y="678078"/>
                  <a:pt x="8505929" y="626542"/>
                </a:cubicBezTo>
                <a:cubicBezTo>
                  <a:pt x="8524585" y="611796"/>
                  <a:pt x="8540107" y="608259"/>
                  <a:pt x="8564194" y="618796"/>
                </a:cubicBezTo>
                <a:cubicBezTo>
                  <a:pt x="8592162" y="631043"/>
                  <a:pt x="8628032" y="619507"/>
                  <a:pt x="8660705" y="611069"/>
                </a:cubicBezTo>
                <a:cubicBezTo>
                  <a:pt x="8694442" y="602479"/>
                  <a:pt x="8728514" y="593651"/>
                  <a:pt x="8762255" y="585060"/>
                </a:cubicBezTo>
                <a:cubicBezTo>
                  <a:pt x="8787227" y="578855"/>
                  <a:pt x="8811899" y="573069"/>
                  <a:pt x="8836439" y="566358"/>
                </a:cubicBezTo>
                <a:cubicBezTo>
                  <a:pt x="8912856" y="545447"/>
                  <a:pt x="8983243" y="538425"/>
                  <a:pt x="9050728" y="559575"/>
                </a:cubicBezTo>
                <a:cubicBezTo>
                  <a:pt x="9102219" y="575830"/>
                  <a:pt x="9164950" y="573868"/>
                  <a:pt x="9229627" y="557464"/>
                </a:cubicBezTo>
                <a:cubicBezTo>
                  <a:pt x="9237706" y="555368"/>
                  <a:pt x="9247529" y="550190"/>
                  <a:pt x="9253451" y="550855"/>
                </a:cubicBezTo>
                <a:cubicBezTo>
                  <a:pt x="9342568" y="560232"/>
                  <a:pt x="9405310" y="512383"/>
                  <a:pt x="9484214" y="498671"/>
                </a:cubicBezTo>
                <a:cubicBezTo>
                  <a:pt x="9519035" y="492570"/>
                  <a:pt x="9552778" y="473783"/>
                  <a:pt x="9582633" y="458384"/>
                </a:cubicBezTo>
                <a:cubicBezTo>
                  <a:pt x="9623689" y="437231"/>
                  <a:pt x="9660183" y="417297"/>
                  <a:pt x="9719670" y="415607"/>
                </a:cubicBezTo>
                <a:cubicBezTo>
                  <a:pt x="9779189" y="414101"/>
                  <a:pt x="9830940" y="393878"/>
                  <a:pt x="9871784" y="366147"/>
                </a:cubicBezTo>
                <a:cubicBezTo>
                  <a:pt x="9903014" y="345075"/>
                  <a:pt x="9939570" y="338349"/>
                  <a:pt x="9984494" y="336660"/>
                </a:cubicBezTo>
                <a:cubicBezTo>
                  <a:pt x="10040642" y="334503"/>
                  <a:pt x="10098165" y="326674"/>
                  <a:pt x="10154708" y="322193"/>
                </a:cubicBezTo>
                <a:cubicBezTo>
                  <a:pt x="10166953" y="321201"/>
                  <a:pt x="10182669" y="321603"/>
                  <a:pt x="10190446" y="325025"/>
                </a:cubicBezTo>
                <a:cubicBezTo>
                  <a:pt x="10285769" y="367692"/>
                  <a:pt x="10408999" y="350677"/>
                  <a:pt x="10530736" y="335953"/>
                </a:cubicBezTo>
                <a:cubicBezTo>
                  <a:pt x="10604506" y="327127"/>
                  <a:pt x="10678397" y="316584"/>
                  <a:pt x="10752157" y="305117"/>
                </a:cubicBezTo>
                <a:cubicBezTo>
                  <a:pt x="10777120" y="301365"/>
                  <a:pt x="10803110" y="294636"/>
                  <a:pt x="10824452" y="285927"/>
                </a:cubicBezTo>
                <a:cubicBezTo>
                  <a:pt x="10868837" y="267698"/>
                  <a:pt x="10909147" y="246465"/>
                  <a:pt x="10953152" y="228102"/>
                </a:cubicBezTo>
                <a:cubicBezTo>
                  <a:pt x="10969622" y="221030"/>
                  <a:pt x="10991730" y="217688"/>
                  <a:pt x="11011614" y="214096"/>
                </a:cubicBezTo>
                <a:cubicBezTo>
                  <a:pt x="11046743" y="207573"/>
                  <a:pt x="11086641" y="206412"/>
                  <a:pt x="11116031" y="195421"/>
                </a:cubicBezTo>
                <a:cubicBezTo>
                  <a:pt x="11192467" y="166956"/>
                  <a:pt x="11266913" y="160299"/>
                  <a:pt x="11344303" y="166629"/>
                </a:cubicBezTo>
                <a:cubicBezTo>
                  <a:pt x="11452657" y="175527"/>
                  <a:pt x="11551626" y="159519"/>
                  <a:pt x="11639050" y="108526"/>
                </a:cubicBezTo>
                <a:cubicBezTo>
                  <a:pt x="11678385" y="85543"/>
                  <a:pt x="11720243" y="87879"/>
                  <a:pt x="11757532" y="96530"/>
                </a:cubicBezTo>
                <a:cubicBezTo>
                  <a:pt x="11800499" y="106640"/>
                  <a:pt x="11840704" y="105056"/>
                  <a:pt x="11885799" y="86728"/>
                </a:cubicBezTo>
                <a:cubicBezTo>
                  <a:pt x="11895784" y="82659"/>
                  <a:pt x="11910604" y="81867"/>
                  <a:pt x="11922874" y="81060"/>
                </a:cubicBezTo>
                <a:cubicBezTo>
                  <a:pt x="11992783" y="75806"/>
                  <a:pt x="12063500" y="73647"/>
                  <a:pt x="12115331" y="33587"/>
                </a:cubicBezTo>
                <a:cubicBezTo>
                  <a:pt x="12125500" y="25715"/>
                  <a:pt x="12143693" y="20477"/>
                  <a:pt x="12158080" y="1408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0B21CBB-FE66-91DB-436B-7F057A0DBB11}"/>
              </a:ext>
            </a:extLst>
          </p:cNvPr>
          <p:cNvSpPr>
            <a:spLocks noGrp="1"/>
          </p:cNvSpPr>
          <p:nvPr>
            <p:ph idx="1"/>
          </p:nvPr>
        </p:nvSpPr>
        <p:spPr>
          <a:xfrm>
            <a:off x="2407920" y="3299198"/>
            <a:ext cx="7376160" cy="2796802"/>
          </a:xfrm>
        </p:spPr>
        <p:txBody>
          <a:bodyPr vert="horz" lIns="91440" tIns="45720" rIns="91440" bIns="45720" rtlCol="0" anchor="t">
            <a:noAutofit/>
          </a:bodyPr>
          <a:lstStyle/>
          <a:p>
            <a:pPr algn="ctr"/>
            <a:r>
              <a:rPr lang="en-GB" sz="1600" dirty="0">
                <a:ea typeface="+mn-lt"/>
                <a:cs typeface="+mn-lt"/>
              </a:rPr>
              <a:t>Adverse childhood experiences negatively affect a person's long-term health. Health harming behaviours associated with ACEs include alcohol abuse and mental health issues. Evidence suggests that ACEs lead to long-term health problems. Services must be delivered in a way that is acceptable to children and young people affected by adverse childhood experiences. These studies make recommendations based on their findings. It is important to provide both practical and emotional support. Providers of services should be empathic, non-judgmental, and active listeners. Trust can be built when relationships are stable and continuous. Researchers are exploring ways to improve the lives of children and young people who have experienced adverse childhood experiences. A few of the examples of NIHR research in this Collection include the development of new ways for professionals to work, and interventions to improve mental health. </a:t>
            </a:r>
          </a:p>
        </p:txBody>
      </p:sp>
    </p:spTree>
    <p:extLst>
      <p:ext uri="{BB962C8B-B14F-4D97-AF65-F5344CB8AC3E}">
        <p14:creationId xmlns:p14="http://schemas.microsoft.com/office/powerpoint/2010/main" val="228327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874AB7-B261-3DD5-1215-89BBE93DCCE5}"/>
              </a:ext>
            </a:extLst>
          </p:cNvPr>
          <p:cNvSpPr>
            <a:spLocks noGrp="1"/>
          </p:cNvSpPr>
          <p:nvPr>
            <p:ph type="title"/>
          </p:nvPr>
        </p:nvSpPr>
        <p:spPr>
          <a:xfrm>
            <a:off x="761999" y="1021079"/>
            <a:ext cx="10667999" cy="1086018"/>
          </a:xfrm>
        </p:spPr>
        <p:txBody>
          <a:bodyPr anchor="ctr">
            <a:normAutofit/>
          </a:bodyPr>
          <a:lstStyle/>
          <a:p>
            <a:pPr algn="ctr"/>
            <a:r>
              <a:rPr lang="en-GB" dirty="0"/>
              <a:t>Reference List </a:t>
            </a:r>
            <a:endParaRPr lang="en-GB"/>
          </a:p>
        </p:txBody>
      </p:sp>
      <p:sp>
        <p:nvSpPr>
          <p:cNvPr id="10" name="Freeform: Shape 9">
            <a:extLst>
              <a:ext uri="{FF2B5EF4-FFF2-40B4-BE49-F238E27FC236}">
                <a16:creationId xmlns:a16="http://schemas.microsoft.com/office/drawing/2014/main" id="{280CBF0E-1AF1-4F17-84A3-89E3F964A9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367198"/>
            <a:ext cx="12192000" cy="822960"/>
          </a:xfrm>
          <a:custGeom>
            <a:avLst/>
            <a:gdLst>
              <a:gd name="connsiteX0" fmla="*/ 12192000 w 12192000"/>
              <a:gd name="connsiteY0" fmla="*/ 0 h 1203824"/>
              <a:gd name="connsiteX1" fmla="*/ 12192000 w 12192000"/>
              <a:gd name="connsiteY1" fmla="*/ 463429 h 1203824"/>
              <a:gd name="connsiteX2" fmla="*/ 12190876 w 12192000"/>
              <a:gd name="connsiteY2" fmla="*/ 463512 h 1203824"/>
              <a:gd name="connsiteX3" fmla="*/ 12077245 w 12192000"/>
              <a:gd name="connsiteY3" fmla="*/ 476327 h 1203824"/>
              <a:gd name="connsiteX4" fmla="*/ 11984517 w 12192000"/>
              <a:gd name="connsiteY4" fmla="*/ 479927 h 1203824"/>
              <a:gd name="connsiteX5" fmla="*/ 11951600 w 12192000"/>
              <a:gd name="connsiteY5" fmla="*/ 478957 h 1203824"/>
              <a:gd name="connsiteX6" fmla="*/ 11690904 w 12192000"/>
              <a:gd name="connsiteY6" fmla="*/ 471970 h 1203824"/>
              <a:gd name="connsiteX7" fmla="*/ 11413965 w 12192000"/>
              <a:gd name="connsiteY7" fmla="*/ 476172 h 1203824"/>
              <a:gd name="connsiteX8" fmla="*/ 11240739 w 12192000"/>
              <a:gd name="connsiteY8" fmla="*/ 523169 h 1203824"/>
              <a:gd name="connsiteX9" fmla="*/ 11175005 w 12192000"/>
              <a:gd name="connsiteY9" fmla="*/ 532169 h 1203824"/>
              <a:gd name="connsiteX10" fmla="*/ 10873726 w 12192000"/>
              <a:gd name="connsiteY10" fmla="*/ 580253 h 1203824"/>
              <a:gd name="connsiteX11" fmla="*/ 10821306 w 12192000"/>
              <a:gd name="connsiteY11" fmla="*/ 593207 h 1203824"/>
              <a:gd name="connsiteX12" fmla="*/ 10530811 w 12192000"/>
              <a:gd name="connsiteY12" fmla="*/ 612184 h 1203824"/>
              <a:gd name="connsiteX13" fmla="*/ 10426049 w 12192000"/>
              <a:gd name="connsiteY13" fmla="*/ 623354 h 1203824"/>
              <a:gd name="connsiteX14" fmla="*/ 10329156 w 12192000"/>
              <a:gd name="connsiteY14" fmla="*/ 630948 h 1203824"/>
              <a:gd name="connsiteX15" fmla="*/ 10194727 w 12192000"/>
              <a:gd name="connsiteY15" fmla="*/ 648617 h 1203824"/>
              <a:gd name="connsiteX16" fmla="*/ 10055906 w 12192000"/>
              <a:gd name="connsiteY16" fmla="*/ 671256 h 1203824"/>
              <a:gd name="connsiteX17" fmla="*/ 9900551 w 12192000"/>
              <a:gd name="connsiteY17" fmla="*/ 692855 h 1203824"/>
              <a:gd name="connsiteX18" fmla="*/ 9838464 w 12192000"/>
              <a:gd name="connsiteY18" fmla="*/ 696804 h 1203824"/>
              <a:gd name="connsiteX19" fmla="*/ 9672957 w 12192000"/>
              <a:gd name="connsiteY19" fmla="*/ 723816 h 1203824"/>
              <a:gd name="connsiteX20" fmla="*/ 9585066 w 12192000"/>
              <a:gd name="connsiteY20" fmla="*/ 730692 h 1203824"/>
              <a:gd name="connsiteX21" fmla="*/ 9441407 w 12192000"/>
              <a:gd name="connsiteY21" fmla="*/ 750055 h 1203824"/>
              <a:gd name="connsiteX22" fmla="*/ 9394459 w 12192000"/>
              <a:gd name="connsiteY22" fmla="*/ 755431 h 1203824"/>
              <a:gd name="connsiteX23" fmla="*/ 9352590 w 12192000"/>
              <a:gd name="connsiteY23" fmla="*/ 760650 h 1203824"/>
              <a:gd name="connsiteX24" fmla="*/ 9211614 w 12192000"/>
              <a:gd name="connsiteY24" fmla="*/ 796248 h 1203824"/>
              <a:gd name="connsiteX25" fmla="*/ 9084667 w 12192000"/>
              <a:gd name="connsiteY25" fmla="*/ 815303 h 1203824"/>
              <a:gd name="connsiteX26" fmla="*/ 8863666 w 12192000"/>
              <a:gd name="connsiteY26" fmla="*/ 859298 h 1203824"/>
              <a:gd name="connsiteX27" fmla="*/ 8813796 w 12192000"/>
              <a:gd name="connsiteY27" fmla="*/ 862070 h 1203824"/>
              <a:gd name="connsiteX28" fmla="*/ 8659351 w 12192000"/>
              <a:gd name="connsiteY28" fmla="*/ 882406 h 1203824"/>
              <a:gd name="connsiteX29" fmla="*/ 8571352 w 12192000"/>
              <a:gd name="connsiteY29" fmla="*/ 893639 h 1203824"/>
              <a:gd name="connsiteX30" fmla="*/ 8464106 w 12192000"/>
              <a:gd name="connsiteY30" fmla="*/ 918004 h 1203824"/>
              <a:gd name="connsiteX31" fmla="*/ 8278324 w 12192000"/>
              <a:gd name="connsiteY31" fmla="*/ 963769 h 1203824"/>
              <a:gd name="connsiteX32" fmla="*/ 8229128 w 12192000"/>
              <a:gd name="connsiteY32" fmla="*/ 973810 h 1203824"/>
              <a:gd name="connsiteX33" fmla="*/ 8139751 w 12192000"/>
              <a:gd name="connsiteY33" fmla="*/ 995815 h 1203824"/>
              <a:gd name="connsiteX34" fmla="*/ 8123571 w 12192000"/>
              <a:gd name="connsiteY34" fmla="*/ 999822 h 1203824"/>
              <a:gd name="connsiteX35" fmla="*/ 7988699 w 12192000"/>
              <a:gd name="connsiteY35" fmla="*/ 1042479 h 1203824"/>
              <a:gd name="connsiteX36" fmla="*/ 7917214 w 12192000"/>
              <a:gd name="connsiteY36" fmla="*/ 1054565 h 1203824"/>
              <a:gd name="connsiteX37" fmla="*/ 7710915 w 12192000"/>
              <a:gd name="connsiteY37" fmla="*/ 1084190 h 1203824"/>
              <a:gd name="connsiteX38" fmla="*/ 7622959 w 12192000"/>
              <a:gd name="connsiteY38" fmla="*/ 1093150 h 1203824"/>
              <a:gd name="connsiteX39" fmla="*/ 7410782 w 12192000"/>
              <a:gd name="connsiteY39" fmla="*/ 1109640 h 1203824"/>
              <a:gd name="connsiteX40" fmla="*/ 7277754 w 12192000"/>
              <a:gd name="connsiteY40" fmla="*/ 1121822 h 1203824"/>
              <a:gd name="connsiteX41" fmla="*/ 7124540 w 12192000"/>
              <a:gd name="connsiteY41" fmla="*/ 1132918 h 1203824"/>
              <a:gd name="connsiteX42" fmla="*/ 6949752 w 12192000"/>
              <a:gd name="connsiteY42" fmla="*/ 1151058 h 1203824"/>
              <a:gd name="connsiteX43" fmla="*/ 6630249 w 12192000"/>
              <a:gd name="connsiteY43" fmla="*/ 1176063 h 1203824"/>
              <a:gd name="connsiteX44" fmla="*/ 6320634 w 12192000"/>
              <a:gd name="connsiteY44" fmla="*/ 1198901 h 1203824"/>
              <a:gd name="connsiteX45" fmla="*/ 6192343 w 12192000"/>
              <a:gd name="connsiteY45" fmla="*/ 1198323 h 1203824"/>
              <a:gd name="connsiteX46" fmla="*/ 5966562 w 12192000"/>
              <a:gd name="connsiteY46" fmla="*/ 1203723 h 1203824"/>
              <a:gd name="connsiteX47" fmla="*/ 5867227 w 12192000"/>
              <a:gd name="connsiteY47" fmla="*/ 1201847 h 1203824"/>
              <a:gd name="connsiteX48" fmla="*/ 5630172 w 12192000"/>
              <a:gd name="connsiteY48" fmla="*/ 1202248 h 1203824"/>
              <a:gd name="connsiteX49" fmla="*/ 5348949 w 12192000"/>
              <a:gd name="connsiteY49" fmla="*/ 1191768 h 1203824"/>
              <a:gd name="connsiteX50" fmla="*/ 5241228 w 12192000"/>
              <a:gd name="connsiteY50" fmla="*/ 1192408 h 1203824"/>
              <a:gd name="connsiteX51" fmla="*/ 4971133 w 12192000"/>
              <a:gd name="connsiteY51" fmla="*/ 1193559 h 1203824"/>
              <a:gd name="connsiteX52" fmla="*/ 4869416 w 12192000"/>
              <a:gd name="connsiteY52" fmla="*/ 1200519 h 1203824"/>
              <a:gd name="connsiteX53" fmla="*/ 4753274 w 12192000"/>
              <a:gd name="connsiteY53" fmla="*/ 1200850 h 1203824"/>
              <a:gd name="connsiteX54" fmla="*/ 4611883 w 12192000"/>
              <a:gd name="connsiteY54" fmla="*/ 1192701 h 1203824"/>
              <a:gd name="connsiteX55" fmla="*/ 4376825 w 12192000"/>
              <a:gd name="connsiteY55" fmla="*/ 1184131 h 1203824"/>
              <a:gd name="connsiteX56" fmla="*/ 4285471 w 12192000"/>
              <a:gd name="connsiteY56" fmla="*/ 1187158 h 1203824"/>
              <a:gd name="connsiteX57" fmla="*/ 3866543 w 12192000"/>
              <a:gd name="connsiteY57" fmla="*/ 1181596 h 1203824"/>
              <a:gd name="connsiteX58" fmla="*/ 3651342 w 12192000"/>
              <a:gd name="connsiteY58" fmla="*/ 1174348 h 1203824"/>
              <a:gd name="connsiteX59" fmla="*/ 3518453 w 12192000"/>
              <a:gd name="connsiteY59" fmla="*/ 1177258 h 1203824"/>
              <a:gd name="connsiteX60" fmla="*/ 3400818 w 12192000"/>
              <a:gd name="connsiteY60" fmla="*/ 1169685 h 1203824"/>
              <a:gd name="connsiteX61" fmla="*/ 3037154 w 12192000"/>
              <a:gd name="connsiteY61" fmla="*/ 1153217 h 1203824"/>
              <a:gd name="connsiteX62" fmla="*/ 2866260 w 12192000"/>
              <a:gd name="connsiteY62" fmla="*/ 1132283 h 1203824"/>
              <a:gd name="connsiteX63" fmla="*/ 2582173 w 12192000"/>
              <a:gd name="connsiteY63" fmla="*/ 1088979 h 1203824"/>
              <a:gd name="connsiteX64" fmla="*/ 2395406 w 12192000"/>
              <a:gd name="connsiteY64" fmla="*/ 1035945 h 1203824"/>
              <a:gd name="connsiteX65" fmla="*/ 2294751 w 12192000"/>
              <a:gd name="connsiteY65" fmla="*/ 1014618 h 1203824"/>
              <a:gd name="connsiteX66" fmla="*/ 2122944 w 12192000"/>
              <a:gd name="connsiteY66" fmla="*/ 984751 h 1203824"/>
              <a:gd name="connsiteX67" fmla="*/ 1905504 w 12192000"/>
              <a:gd name="connsiteY67" fmla="*/ 941380 h 1203824"/>
              <a:gd name="connsiteX68" fmla="*/ 1671045 w 12192000"/>
              <a:gd name="connsiteY68" fmla="*/ 924228 h 1203824"/>
              <a:gd name="connsiteX69" fmla="*/ 1543856 w 12192000"/>
              <a:gd name="connsiteY69" fmla="*/ 898190 h 1203824"/>
              <a:gd name="connsiteX70" fmla="*/ 1419784 w 12192000"/>
              <a:gd name="connsiteY70" fmla="*/ 868500 h 1203824"/>
              <a:gd name="connsiteX71" fmla="*/ 1355116 w 12192000"/>
              <a:gd name="connsiteY71" fmla="*/ 849214 h 1203824"/>
              <a:gd name="connsiteX72" fmla="*/ 1223713 w 12192000"/>
              <a:gd name="connsiteY72" fmla="*/ 821702 h 1203824"/>
              <a:gd name="connsiteX73" fmla="*/ 1094193 w 12192000"/>
              <a:gd name="connsiteY73" fmla="*/ 804872 h 1203824"/>
              <a:gd name="connsiteX74" fmla="*/ 1001115 w 12192000"/>
              <a:gd name="connsiteY74" fmla="*/ 783030 h 1203824"/>
              <a:gd name="connsiteX75" fmla="*/ 879548 w 12192000"/>
              <a:gd name="connsiteY75" fmla="*/ 747884 h 1203824"/>
              <a:gd name="connsiteX76" fmla="*/ 711163 w 12192000"/>
              <a:gd name="connsiteY76" fmla="*/ 719039 h 1203824"/>
              <a:gd name="connsiteX77" fmla="*/ 557941 w 12192000"/>
              <a:gd name="connsiteY77" fmla="*/ 707101 h 1203824"/>
              <a:gd name="connsiteX78" fmla="*/ 480347 w 12192000"/>
              <a:gd name="connsiteY78" fmla="*/ 668702 h 1203824"/>
              <a:gd name="connsiteX79" fmla="*/ 296224 w 12192000"/>
              <a:gd name="connsiteY79" fmla="*/ 603583 h 1203824"/>
              <a:gd name="connsiteX80" fmla="*/ 72689 w 12192000"/>
              <a:gd name="connsiteY80" fmla="*/ 560892 h 1203824"/>
              <a:gd name="connsiteX81" fmla="*/ 0 w 12192000"/>
              <a:gd name="connsiteY81" fmla="*/ 543486 h 1203824"/>
              <a:gd name="connsiteX82" fmla="*/ 0 w 12192000"/>
              <a:gd name="connsiteY82" fmla="*/ 384357 h 1203824"/>
              <a:gd name="connsiteX83" fmla="*/ 51784 w 12192000"/>
              <a:gd name="connsiteY83" fmla="*/ 393937 h 1203824"/>
              <a:gd name="connsiteX84" fmla="*/ 205561 w 12192000"/>
              <a:gd name="connsiteY84" fmla="*/ 414859 h 1203824"/>
              <a:gd name="connsiteX85" fmla="*/ 354391 w 12192000"/>
              <a:gd name="connsiteY85" fmla="*/ 426667 h 1203824"/>
              <a:gd name="connsiteX86" fmla="*/ 448281 w 12192000"/>
              <a:gd name="connsiteY86" fmla="*/ 436308 h 1203824"/>
              <a:gd name="connsiteX87" fmla="*/ 611518 w 12192000"/>
              <a:gd name="connsiteY87" fmla="*/ 434166 h 1203824"/>
              <a:gd name="connsiteX88" fmla="*/ 746076 w 12192000"/>
              <a:gd name="connsiteY88" fmla="*/ 422520 h 1203824"/>
              <a:gd name="connsiteX89" fmla="*/ 902724 w 12192000"/>
              <a:gd name="connsiteY89" fmla="*/ 409989 h 1203824"/>
              <a:gd name="connsiteX90" fmla="*/ 1113854 w 12192000"/>
              <a:gd name="connsiteY90" fmla="*/ 414230 h 1203824"/>
              <a:gd name="connsiteX91" fmla="*/ 1333449 w 12192000"/>
              <a:gd name="connsiteY91" fmla="*/ 459938 h 1203824"/>
              <a:gd name="connsiteX92" fmla="*/ 1408608 w 12192000"/>
              <a:gd name="connsiteY92" fmla="*/ 458278 h 1203824"/>
              <a:gd name="connsiteX93" fmla="*/ 1630191 w 12192000"/>
              <a:gd name="connsiteY93" fmla="*/ 403061 h 1203824"/>
              <a:gd name="connsiteX94" fmla="*/ 1956289 w 12192000"/>
              <a:gd name="connsiteY94" fmla="*/ 332366 h 1203824"/>
              <a:gd name="connsiteX95" fmla="*/ 2042814 w 12192000"/>
              <a:gd name="connsiteY95" fmla="*/ 344002 h 1203824"/>
              <a:gd name="connsiteX96" fmla="*/ 2183420 w 12192000"/>
              <a:gd name="connsiteY96" fmla="*/ 369635 h 1203824"/>
              <a:gd name="connsiteX97" fmla="*/ 2269566 w 12192000"/>
              <a:gd name="connsiteY97" fmla="*/ 439859 h 1203824"/>
              <a:gd name="connsiteX98" fmla="*/ 2331129 w 12192000"/>
              <a:gd name="connsiteY98" fmla="*/ 524163 h 1203824"/>
              <a:gd name="connsiteX99" fmla="*/ 2385112 w 12192000"/>
              <a:gd name="connsiteY99" fmla="*/ 555357 h 1203824"/>
              <a:gd name="connsiteX100" fmla="*/ 2444033 w 12192000"/>
              <a:gd name="connsiteY100" fmla="*/ 572629 h 1203824"/>
              <a:gd name="connsiteX101" fmla="*/ 2525979 w 12192000"/>
              <a:gd name="connsiteY101" fmla="*/ 603233 h 1203824"/>
              <a:gd name="connsiteX102" fmla="*/ 2603911 w 12192000"/>
              <a:gd name="connsiteY102" fmla="*/ 684825 h 1203824"/>
              <a:gd name="connsiteX103" fmla="*/ 2678828 w 12192000"/>
              <a:gd name="connsiteY103" fmla="*/ 706990 h 1203824"/>
              <a:gd name="connsiteX104" fmla="*/ 2738094 w 12192000"/>
              <a:gd name="connsiteY104" fmla="*/ 711376 h 1203824"/>
              <a:gd name="connsiteX105" fmla="*/ 2983806 w 12192000"/>
              <a:gd name="connsiteY105" fmla="*/ 728243 h 1203824"/>
              <a:gd name="connsiteX106" fmla="*/ 3013997 w 12192000"/>
              <a:gd name="connsiteY106" fmla="*/ 725446 h 1203824"/>
              <a:gd name="connsiteX107" fmla="*/ 3364419 w 12192000"/>
              <a:gd name="connsiteY107" fmla="*/ 720577 h 1203824"/>
              <a:gd name="connsiteX108" fmla="*/ 3460521 w 12192000"/>
              <a:gd name="connsiteY108" fmla="*/ 717628 h 1203824"/>
              <a:gd name="connsiteX109" fmla="*/ 3710982 w 12192000"/>
              <a:gd name="connsiteY109" fmla="*/ 714182 h 1203824"/>
              <a:gd name="connsiteX110" fmla="*/ 3850961 w 12192000"/>
              <a:gd name="connsiteY110" fmla="*/ 778802 h 1203824"/>
              <a:gd name="connsiteX111" fmla="*/ 3946286 w 12192000"/>
              <a:gd name="connsiteY111" fmla="*/ 816372 h 1203824"/>
              <a:gd name="connsiteX112" fmla="*/ 4065132 w 12192000"/>
              <a:gd name="connsiteY112" fmla="*/ 832459 h 1203824"/>
              <a:gd name="connsiteX113" fmla="*/ 4132173 w 12192000"/>
              <a:gd name="connsiteY113" fmla="*/ 835167 h 1203824"/>
              <a:gd name="connsiteX114" fmla="*/ 4305858 w 12192000"/>
              <a:gd name="connsiteY114" fmla="*/ 804156 h 1203824"/>
              <a:gd name="connsiteX115" fmla="*/ 4382131 w 12192000"/>
              <a:gd name="connsiteY115" fmla="*/ 769481 h 1203824"/>
              <a:gd name="connsiteX116" fmla="*/ 4453289 w 12192000"/>
              <a:gd name="connsiteY116" fmla="*/ 752531 h 1203824"/>
              <a:gd name="connsiteX117" fmla="*/ 4657971 w 12192000"/>
              <a:gd name="connsiteY117" fmla="*/ 795835 h 1203824"/>
              <a:gd name="connsiteX118" fmla="*/ 4682399 w 12192000"/>
              <a:gd name="connsiteY118" fmla="*/ 813876 h 1203824"/>
              <a:gd name="connsiteX119" fmla="*/ 4771814 w 12192000"/>
              <a:gd name="connsiteY119" fmla="*/ 907046 h 1203824"/>
              <a:gd name="connsiteX120" fmla="*/ 4827520 w 12192000"/>
              <a:gd name="connsiteY120" fmla="*/ 929876 h 1203824"/>
              <a:gd name="connsiteX121" fmla="*/ 4849942 w 12192000"/>
              <a:gd name="connsiteY121" fmla="*/ 933851 h 1203824"/>
              <a:gd name="connsiteX122" fmla="*/ 5009626 w 12192000"/>
              <a:gd name="connsiteY122" fmla="*/ 957896 h 1203824"/>
              <a:gd name="connsiteX123" fmla="*/ 5158711 w 12192000"/>
              <a:gd name="connsiteY123" fmla="*/ 963814 h 1203824"/>
              <a:gd name="connsiteX124" fmla="*/ 5376427 w 12192000"/>
              <a:gd name="connsiteY124" fmla="*/ 963151 h 1203824"/>
              <a:gd name="connsiteX125" fmla="*/ 5475787 w 12192000"/>
              <a:gd name="connsiteY125" fmla="*/ 980508 h 1203824"/>
              <a:gd name="connsiteX126" fmla="*/ 5653401 w 12192000"/>
              <a:gd name="connsiteY126" fmla="*/ 987268 h 1203824"/>
              <a:gd name="connsiteX127" fmla="*/ 5726340 w 12192000"/>
              <a:gd name="connsiteY127" fmla="*/ 985357 h 1203824"/>
              <a:gd name="connsiteX128" fmla="*/ 5790563 w 12192000"/>
              <a:gd name="connsiteY128" fmla="*/ 991300 h 1203824"/>
              <a:gd name="connsiteX129" fmla="*/ 5860260 w 12192000"/>
              <a:gd name="connsiteY129" fmla="*/ 1004958 h 1203824"/>
              <a:gd name="connsiteX130" fmla="*/ 6042101 w 12192000"/>
              <a:gd name="connsiteY130" fmla="*/ 1036226 h 1203824"/>
              <a:gd name="connsiteX131" fmla="*/ 6301998 w 12192000"/>
              <a:gd name="connsiteY131" fmla="*/ 989138 h 1203824"/>
              <a:gd name="connsiteX132" fmla="*/ 6452025 w 12192000"/>
              <a:gd name="connsiteY132" fmla="*/ 968489 h 1203824"/>
              <a:gd name="connsiteX133" fmla="*/ 6589205 w 12192000"/>
              <a:gd name="connsiteY133" fmla="*/ 939474 h 1203824"/>
              <a:gd name="connsiteX134" fmla="*/ 6631069 w 12192000"/>
              <a:gd name="connsiteY134" fmla="*/ 911222 h 1203824"/>
              <a:gd name="connsiteX135" fmla="*/ 6828274 w 12192000"/>
              <a:gd name="connsiteY135" fmla="*/ 942941 h 1203824"/>
              <a:gd name="connsiteX136" fmla="*/ 6900803 w 12192000"/>
              <a:gd name="connsiteY136" fmla="*/ 984140 h 1203824"/>
              <a:gd name="connsiteX137" fmla="*/ 7034668 w 12192000"/>
              <a:gd name="connsiteY137" fmla="*/ 1018665 h 1203824"/>
              <a:gd name="connsiteX138" fmla="*/ 7281067 w 12192000"/>
              <a:gd name="connsiteY138" fmla="*/ 966327 h 1203824"/>
              <a:gd name="connsiteX139" fmla="*/ 7412780 w 12192000"/>
              <a:gd name="connsiteY139" fmla="*/ 909206 h 1203824"/>
              <a:gd name="connsiteX140" fmla="*/ 7500327 w 12192000"/>
              <a:gd name="connsiteY140" fmla="*/ 894826 h 1203824"/>
              <a:gd name="connsiteX141" fmla="*/ 7662324 w 12192000"/>
              <a:gd name="connsiteY141" fmla="*/ 927415 h 1203824"/>
              <a:gd name="connsiteX142" fmla="*/ 7725334 w 12192000"/>
              <a:gd name="connsiteY142" fmla="*/ 924844 h 1203824"/>
              <a:gd name="connsiteX143" fmla="*/ 7833279 w 12192000"/>
              <a:gd name="connsiteY143" fmla="*/ 913031 h 1203824"/>
              <a:gd name="connsiteX144" fmla="*/ 7928605 w 12192000"/>
              <a:gd name="connsiteY144" fmla="*/ 881683 h 1203824"/>
              <a:gd name="connsiteX145" fmla="*/ 8146597 w 12192000"/>
              <a:gd name="connsiteY145" fmla="*/ 762968 h 1203824"/>
              <a:gd name="connsiteX146" fmla="*/ 8183577 w 12192000"/>
              <a:gd name="connsiteY146" fmla="*/ 749005 h 1203824"/>
              <a:gd name="connsiteX147" fmla="*/ 8250224 w 12192000"/>
              <a:gd name="connsiteY147" fmla="*/ 733642 h 1203824"/>
              <a:gd name="connsiteX148" fmla="*/ 8505929 w 12192000"/>
              <a:gd name="connsiteY148" fmla="*/ 626542 h 1203824"/>
              <a:gd name="connsiteX149" fmla="*/ 8564194 w 12192000"/>
              <a:gd name="connsiteY149" fmla="*/ 618796 h 1203824"/>
              <a:gd name="connsiteX150" fmla="*/ 8660705 w 12192000"/>
              <a:gd name="connsiteY150" fmla="*/ 611069 h 1203824"/>
              <a:gd name="connsiteX151" fmla="*/ 8762255 w 12192000"/>
              <a:gd name="connsiteY151" fmla="*/ 585060 h 1203824"/>
              <a:gd name="connsiteX152" fmla="*/ 8836439 w 12192000"/>
              <a:gd name="connsiteY152" fmla="*/ 566358 h 1203824"/>
              <a:gd name="connsiteX153" fmla="*/ 9050728 w 12192000"/>
              <a:gd name="connsiteY153" fmla="*/ 559575 h 1203824"/>
              <a:gd name="connsiteX154" fmla="*/ 9229627 w 12192000"/>
              <a:gd name="connsiteY154" fmla="*/ 557464 h 1203824"/>
              <a:gd name="connsiteX155" fmla="*/ 9253451 w 12192000"/>
              <a:gd name="connsiteY155" fmla="*/ 550855 h 1203824"/>
              <a:gd name="connsiteX156" fmla="*/ 9484214 w 12192000"/>
              <a:gd name="connsiteY156" fmla="*/ 498671 h 1203824"/>
              <a:gd name="connsiteX157" fmla="*/ 9582633 w 12192000"/>
              <a:gd name="connsiteY157" fmla="*/ 458384 h 1203824"/>
              <a:gd name="connsiteX158" fmla="*/ 9719670 w 12192000"/>
              <a:gd name="connsiteY158" fmla="*/ 415607 h 1203824"/>
              <a:gd name="connsiteX159" fmla="*/ 9871784 w 12192000"/>
              <a:gd name="connsiteY159" fmla="*/ 366147 h 1203824"/>
              <a:gd name="connsiteX160" fmla="*/ 9984494 w 12192000"/>
              <a:gd name="connsiteY160" fmla="*/ 336660 h 1203824"/>
              <a:gd name="connsiteX161" fmla="*/ 10154708 w 12192000"/>
              <a:gd name="connsiteY161" fmla="*/ 322193 h 1203824"/>
              <a:gd name="connsiteX162" fmla="*/ 10190446 w 12192000"/>
              <a:gd name="connsiteY162" fmla="*/ 325025 h 1203824"/>
              <a:gd name="connsiteX163" fmla="*/ 10530736 w 12192000"/>
              <a:gd name="connsiteY163" fmla="*/ 335953 h 1203824"/>
              <a:gd name="connsiteX164" fmla="*/ 10752157 w 12192000"/>
              <a:gd name="connsiteY164" fmla="*/ 305117 h 1203824"/>
              <a:gd name="connsiteX165" fmla="*/ 10824452 w 12192000"/>
              <a:gd name="connsiteY165" fmla="*/ 285927 h 1203824"/>
              <a:gd name="connsiteX166" fmla="*/ 10953152 w 12192000"/>
              <a:gd name="connsiteY166" fmla="*/ 228102 h 1203824"/>
              <a:gd name="connsiteX167" fmla="*/ 11011614 w 12192000"/>
              <a:gd name="connsiteY167" fmla="*/ 214096 h 1203824"/>
              <a:gd name="connsiteX168" fmla="*/ 11116031 w 12192000"/>
              <a:gd name="connsiteY168" fmla="*/ 195421 h 1203824"/>
              <a:gd name="connsiteX169" fmla="*/ 11344303 w 12192000"/>
              <a:gd name="connsiteY169" fmla="*/ 166629 h 1203824"/>
              <a:gd name="connsiteX170" fmla="*/ 11639050 w 12192000"/>
              <a:gd name="connsiteY170" fmla="*/ 108526 h 1203824"/>
              <a:gd name="connsiteX171" fmla="*/ 11757532 w 12192000"/>
              <a:gd name="connsiteY171" fmla="*/ 96530 h 1203824"/>
              <a:gd name="connsiteX172" fmla="*/ 11885799 w 12192000"/>
              <a:gd name="connsiteY172" fmla="*/ 86728 h 1203824"/>
              <a:gd name="connsiteX173" fmla="*/ 11922874 w 12192000"/>
              <a:gd name="connsiteY173" fmla="*/ 81060 h 1203824"/>
              <a:gd name="connsiteX174" fmla="*/ 12115331 w 12192000"/>
              <a:gd name="connsiteY174" fmla="*/ 33587 h 1203824"/>
              <a:gd name="connsiteX175" fmla="*/ 12158080 w 12192000"/>
              <a:gd name="connsiteY175" fmla="*/ 14081 h 1203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Lst>
            <a:rect l="l" t="t" r="r" b="b"/>
            <a:pathLst>
              <a:path w="12192000" h="1203824">
                <a:moveTo>
                  <a:pt x="12192000" y="0"/>
                </a:moveTo>
                <a:lnTo>
                  <a:pt x="12192000" y="463429"/>
                </a:lnTo>
                <a:lnTo>
                  <a:pt x="12190876" y="463512"/>
                </a:lnTo>
                <a:cubicBezTo>
                  <a:pt x="12153133" y="467010"/>
                  <a:pt x="12115042" y="473200"/>
                  <a:pt x="12077245" y="476327"/>
                </a:cubicBezTo>
                <a:cubicBezTo>
                  <a:pt x="12046307" y="479040"/>
                  <a:pt x="12015359" y="479114"/>
                  <a:pt x="11984517" y="479927"/>
                </a:cubicBezTo>
                <a:cubicBezTo>
                  <a:pt x="11973265" y="480210"/>
                  <a:pt x="11961485" y="476792"/>
                  <a:pt x="11951600" y="478957"/>
                </a:cubicBezTo>
                <a:cubicBezTo>
                  <a:pt x="11853497" y="501074"/>
                  <a:pt x="11777036" y="475730"/>
                  <a:pt x="11690904" y="471970"/>
                </a:cubicBezTo>
                <a:cubicBezTo>
                  <a:pt x="11600358" y="467893"/>
                  <a:pt x="11511400" y="454530"/>
                  <a:pt x="11413965" y="476172"/>
                </a:cubicBezTo>
                <a:cubicBezTo>
                  <a:pt x="11355010" y="489304"/>
                  <a:pt x="11299073" y="508237"/>
                  <a:pt x="11240739" y="523169"/>
                </a:cubicBezTo>
                <a:cubicBezTo>
                  <a:pt x="11219994" y="528395"/>
                  <a:pt x="11196384" y="531385"/>
                  <a:pt x="11175005" y="532169"/>
                </a:cubicBezTo>
                <a:cubicBezTo>
                  <a:pt x="11071819" y="536506"/>
                  <a:pt x="10971303" y="549336"/>
                  <a:pt x="10873726" y="580253"/>
                </a:cubicBezTo>
                <a:cubicBezTo>
                  <a:pt x="10856992" y="585473"/>
                  <a:pt x="10839156" y="590660"/>
                  <a:pt x="10821306" y="593207"/>
                </a:cubicBezTo>
                <a:cubicBezTo>
                  <a:pt x="10723500" y="607162"/>
                  <a:pt x="10626924" y="616976"/>
                  <a:pt x="10530811" y="612184"/>
                </a:cubicBezTo>
                <a:cubicBezTo>
                  <a:pt x="10498527" y="610559"/>
                  <a:pt x="10460885" y="619895"/>
                  <a:pt x="10426049" y="623354"/>
                </a:cubicBezTo>
                <a:cubicBezTo>
                  <a:pt x="10393740" y="626644"/>
                  <a:pt x="10360820" y="630774"/>
                  <a:pt x="10329156" y="630948"/>
                </a:cubicBezTo>
                <a:cubicBezTo>
                  <a:pt x="10282924" y="631125"/>
                  <a:pt x="10240698" y="636395"/>
                  <a:pt x="10194727" y="648617"/>
                </a:cubicBezTo>
                <a:cubicBezTo>
                  <a:pt x="10150847" y="660165"/>
                  <a:pt x="10102287" y="664450"/>
                  <a:pt x="10055906" y="671256"/>
                </a:cubicBezTo>
                <a:cubicBezTo>
                  <a:pt x="10004174" y="678826"/>
                  <a:pt x="9952442" y="686395"/>
                  <a:pt x="9900551" y="692855"/>
                </a:cubicBezTo>
                <a:cubicBezTo>
                  <a:pt x="9879793" y="695439"/>
                  <a:pt x="9855180" y="691398"/>
                  <a:pt x="9838464" y="696804"/>
                </a:cubicBezTo>
                <a:cubicBezTo>
                  <a:pt x="9784563" y="714690"/>
                  <a:pt x="9727517" y="710557"/>
                  <a:pt x="9672957" y="723816"/>
                </a:cubicBezTo>
                <a:cubicBezTo>
                  <a:pt x="9646220" y="730464"/>
                  <a:pt x="9614440" y="727257"/>
                  <a:pt x="9585066" y="730692"/>
                </a:cubicBezTo>
                <a:cubicBezTo>
                  <a:pt x="9537047" y="736221"/>
                  <a:pt x="9489294" y="743601"/>
                  <a:pt x="9441407" y="750055"/>
                </a:cubicBezTo>
                <a:cubicBezTo>
                  <a:pt x="9425674" y="752111"/>
                  <a:pt x="9410218" y="753561"/>
                  <a:pt x="9394459" y="755431"/>
                </a:cubicBezTo>
                <a:cubicBezTo>
                  <a:pt x="9380484" y="757048"/>
                  <a:pt x="9365611" y="757472"/>
                  <a:pt x="9352590" y="760650"/>
                </a:cubicBezTo>
                <a:cubicBezTo>
                  <a:pt x="9305415" y="772102"/>
                  <a:pt x="9259379" y="786411"/>
                  <a:pt x="9211614" y="796248"/>
                </a:cubicBezTo>
                <a:cubicBezTo>
                  <a:pt x="9170220" y="804796"/>
                  <a:pt x="9126523" y="807444"/>
                  <a:pt x="9084667" y="815303"/>
                </a:cubicBezTo>
                <a:cubicBezTo>
                  <a:pt x="9010868" y="829042"/>
                  <a:pt x="8937412" y="845188"/>
                  <a:pt x="8863666" y="859298"/>
                </a:cubicBezTo>
                <a:cubicBezTo>
                  <a:pt x="8847706" y="862330"/>
                  <a:pt x="8830271" y="860096"/>
                  <a:pt x="8813796" y="862070"/>
                </a:cubicBezTo>
                <a:cubicBezTo>
                  <a:pt x="8762262" y="868479"/>
                  <a:pt x="8710833" y="875626"/>
                  <a:pt x="8659351" y="882406"/>
                </a:cubicBezTo>
                <a:cubicBezTo>
                  <a:pt x="8630055" y="886396"/>
                  <a:pt x="8600505" y="891179"/>
                  <a:pt x="8571352" y="893639"/>
                </a:cubicBezTo>
                <a:cubicBezTo>
                  <a:pt x="8532843" y="896868"/>
                  <a:pt x="8497743" y="898476"/>
                  <a:pt x="8464106" y="918004"/>
                </a:cubicBezTo>
                <a:cubicBezTo>
                  <a:pt x="8412327" y="948238"/>
                  <a:pt x="8341122" y="949523"/>
                  <a:pt x="8278324" y="963769"/>
                </a:cubicBezTo>
                <a:cubicBezTo>
                  <a:pt x="8262086" y="967408"/>
                  <a:pt x="8245335" y="969987"/>
                  <a:pt x="8229128" y="973810"/>
                </a:cubicBezTo>
                <a:cubicBezTo>
                  <a:pt x="8199180" y="980915"/>
                  <a:pt x="8169646" y="988338"/>
                  <a:pt x="8139751" y="995815"/>
                </a:cubicBezTo>
                <a:cubicBezTo>
                  <a:pt x="8134478" y="997132"/>
                  <a:pt x="8128438" y="998185"/>
                  <a:pt x="8123571" y="999822"/>
                </a:cubicBezTo>
                <a:cubicBezTo>
                  <a:pt x="8078628" y="1014164"/>
                  <a:pt x="8034565" y="1029514"/>
                  <a:pt x="7988699" y="1042479"/>
                </a:cubicBezTo>
                <a:cubicBezTo>
                  <a:pt x="7966302" y="1048884"/>
                  <a:pt x="7941011" y="1052871"/>
                  <a:pt x="7917214" y="1054565"/>
                </a:cubicBezTo>
                <a:cubicBezTo>
                  <a:pt x="7847636" y="1059584"/>
                  <a:pt x="7779165" y="1067276"/>
                  <a:pt x="7710915" y="1084190"/>
                </a:cubicBezTo>
                <a:cubicBezTo>
                  <a:pt x="7683826" y="1090885"/>
                  <a:pt x="7652466" y="1090640"/>
                  <a:pt x="7622959" y="1093150"/>
                </a:cubicBezTo>
                <a:cubicBezTo>
                  <a:pt x="7552361" y="1098691"/>
                  <a:pt x="7481710" y="1103861"/>
                  <a:pt x="7410782" y="1109640"/>
                </a:cubicBezTo>
                <a:cubicBezTo>
                  <a:pt x="7366505" y="1113312"/>
                  <a:pt x="7322030" y="1118147"/>
                  <a:pt x="7277754" y="1121822"/>
                </a:cubicBezTo>
                <a:cubicBezTo>
                  <a:pt x="7226619" y="1125906"/>
                  <a:pt x="7175601" y="1128277"/>
                  <a:pt x="7124540" y="1132918"/>
                </a:cubicBezTo>
                <a:cubicBezTo>
                  <a:pt x="7066293" y="1138207"/>
                  <a:pt x="7008028" y="1145955"/>
                  <a:pt x="6949752" y="1151058"/>
                </a:cubicBezTo>
                <a:cubicBezTo>
                  <a:pt x="6843217" y="1160027"/>
                  <a:pt x="6736882" y="1167834"/>
                  <a:pt x="6630249" y="1176063"/>
                </a:cubicBezTo>
                <a:cubicBezTo>
                  <a:pt x="6526849" y="1184018"/>
                  <a:pt x="6423556" y="1192713"/>
                  <a:pt x="6320634" y="1198901"/>
                </a:cubicBezTo>
                <a:cubicBezTo>
                  <a:pt x="6277297" y="1201496"/>
                  <a:pt x="6235232" y="1197679"/>
                  <a:pt x="6192343" y="1198323"/>
                </a:cubicBezTo>
                <a:cubicBezTo>
                  <a:pt x="6117131" y="1199612"/>
                  <a:pt x="6041418" y="1202485"/>
                  <a:pt x="5966562" y="1203723"/>
                </a:cubicBezTo>
                <a:cubicBezTo>
                  <a:pt x="5933144" y="1204338"/>
                  <a:pt x="5900754" y="1201974"/>
                  <a:pt x="5867227" y="1201847"/>
                </a:cubicBezTo>
                <a:cubicBezTo>
                  <a:pt x="5788180" y="1201796"/>
                  <a:pt x="5708354" y="1203933"/>
                  <a:pt x="5630172" y="1202248"/>
                </a:cubicBezTo>
                <a:cubicBezTo>
                  <a:pt x="5535908" y="1200213"/>
                  <a:pt x="5442984" y="1194779"/>
                  <a:pt x="5348949" y="1191768"/>
                </a:cubicBezTo>
                <a:cubicBezTo>
                  <a:pt x="5313810" y="1190551"/>
                  <a:pt x="5277251" y="1192179"/>
                  <a:pt x="5241228" y="1192408"/>
                </a:cubicBezTo>
                <a:cubicBezTo>
                  <a:pt x="5151316" y="1192775"/>
                  <a:pt x="5061657" y="1192349"/>
                  <a:pt x="4971133" y="1193559"/>
                </a:cubicBezTo>
                <a:cubicBezTo>
                  <a:pt x="4937685" y="1193988"/>
                  <a:pt x="4903114" y="1199299"/>
                  <a:pt x="4869416" y="1200519"/>
                </a:cubicBezTo>
                <a:cubicBezTo>
                  <a:pt x="4830283" y="1201947"/>
                  <a:pt x="4791348" y="1202215"/>
                  <a:pt x="4753274" y="1200850"/>
                </a:cubicBezTo>
                <a:cubicBezTo>
                  <a:pt x="4705682" y="1199144"/>
                  <a:pt x="4659172" y="1194829"/>
                  <a:pt x="4611883" y="1192701"/>
                </a:cubicBezTo>
                <a:cubicBezTo>
                  <a:pt x="4533819" y="1189298"/>
                  <a:pt x="4455420" y="1186135"/>
                  <a:pt x="4376825" y="1184131"/>
                </a:cubicBezTo>
                <a:cubicBezTo>
                  <a:pt x="4347226" y="1183446"/>
                  <a:pt x="4315374" y="1187423"/>
                  <a:pt x="4285471" y="1187158"/>
                </a:cubicBezTo>
                <a:cubicBezTo>
                  <a:pt x="4145774" y="1185753"/>
                  <a:pt x="4006046" y="1184162"/>
                  <a:pt x="3866543" y="1181596"/>
                </a:cubicBezTo>
                <a:cubicBezTo>
                  <a:pt x="3794230" y="1180207"/>
                  <a:pt x="3723633" y="1175551"/>
                  <a:pt x="3651342" y="1174348"/>
                </a:cubicBezTo>
                <a:cubicBezTo>
                  <a:pt x="3607885" y="1173562"/>
                  <a:pt x="3561907" y="1178044"/>
                  <a:pt x="3518453" y="1177258"/>
                </a:cubicBezTo>
                <a:cubicBezTo>
                  <a:pt x="3478287" y="1176568"/>
                  <a:pt x="3440399" y="1171400"/>
                  <a:pt x="3400818" y="1169685"/>
                </a:cubicBezTo>
                <a:cubicBezTo>
                  <a:pt x="3279824" y="1164099"/>
                  <a:pt x="3157310" y="1160621"/>
                  <a:pt x="3037154" y="1153217"/>
                </a:cubicBezTo>
                <a:cubicBezTo>
                  <a:pt x="2978373" y="1149708"/>
                  <a:pt x="2922429" y="1140508"/>
                  <a:pt x="2866260" y="1132283"/>
                </a:cubicBezTo>
                <a:cubicBezTo>
                  <a:pt x="2771049" y="1118489"/>
                  <a:pt x="2677107" y="1103380"/>
                  <a:pt x="2582173" y="1088979"/>
                </a:cubicBezTo>
                <a:cubicBezTo>
                  <a:pt x="2511090" y="1078352"/>
                  <a:pt x="2447356" y="1063086"/>
                  <a:pt x="2395406" y="1035945"/>
                </a:cubicBezTo>
                <a:cubicBezTo>
                  <a:pt x="2371411" y="1023508"/>
                  <a:pt x="2331675" y="1015582"/>
                  <a:pt x="2294751" y="1014618"/>
                </a:cubicBezTo>
                <a:cubicBezTo>
                  <a:pt x="2228580" y="1012920"/>
                  <a:pt x="2177384" y="998698"/>
                  <a:pt x="2122944" y="984751"/>
                </a:cubicBezTo>
                <a:cubicBezTo>
                  <a:pt x="2054121" y="967003"/>
                  <a:pt x="1981585" y="951294"/>
                  <a:pt x="1905504" y="941380"/>
                </a:cubicBezTo>
                <a:cubicBezTo>
                  <a:pt x="1830544" y="931682"/>
                  <a:pt x="1747929" y="932141"/>
                  <a:pt x="1671045" y="924228"/>
                </a:cubicBezTo>
                <a:cubicBezTo>
                  <a:pt x="1625936" y="919523"/>
                  <a:pt x="1585613" y="907528"/>
                  <a:pt x="1543856" y="898190"/>
                </a:cubicBezTo>
                <a:cubicBezTo>
                  <a:pt x="1502093" y="888855"/>
                  <a:pt x="1460606" y="878913"/>
                  <a:pt x="1419784" y="868500"/>
                </a:cubicBezTo>
                <a:cubicBezTo>
                  <a:pt x="1397486" y="862806"/>
                  <a:pt x="1378078" y="854435"/>
                  <a:pt x="1355116" y="849214"/>
                </a:cubicBezTo>
                <a:cubicBezTo>
                  <a:pt x="1311848" y="839527"/>
                  <a:pt x="1265353" y="832754"/>
                  <a:pt x="1223713" y="821702"/>
                </a:cubicBezTo>
                <a:cubicBezTo>
                  <a:pt x="1183577" y="811001"/>
                  <a:pt x="1138864" y="809072"/>
                  <a:pt x="1094193" y="804872"/>
                </a:cubicBezTo>
                <a:cubicBezTo>
                  <a:pt x="1060244" y="801784"/>
                  <a:pt x="1034230" y="787936"/>
                  <a:pt x="1001115" y="783030"/>
                </a:cubicBezTo>
                <a:cubicBezTo>
                  <a:pt x="953853" y="775990"/>
                  <a:pt x="916853" y="764276"/>
                  <a:pt x="879548" y="747884"/>
                </a:cubicBezTo>
                <a:cubicBezTo>
                  <a:pt x="837586" y="729513"/>
                  <a:pt x="770061" y="725929"/>
                  <a:pt x="711163" y="719039"/>
                </a:cubicBezTo>
                <a:cubicBezTo>
                  <a:pt x="661152" y="713146"/>
                  <a:pt x="604343" y="715774"/>
                  <a:pt x="557941" y="707101"/>
                </a:cubicBezTo>
                <a:cubicBezTo>
                  <a:pt x="525381" y="700984"/>
                  <a:pt x="499355" y="684493"/>
                  <a:pt x="480347" y="668702"/>
                </a:cubicBezTo>
                <a:cubicBezTo>
                  <a:pt x="437718" y="632865"/>
                  <a:pt x="370204" y="616630"/>
                  <a:pt x="296224" y="603583"/>
                </a:cubicBezTo>
                <a:cubicBezTo>
                  <a:pt x="220741" y="590184"/>
                  <a:pt x="148480" y="573869"/>
                  <a:pt x="72689" y="560892"/>
                </a:cubicBezTo>
                <a:lnTo>
                  <a:pt x="0" y="543486"/>
                </a:lnTo>
                <a:lnTo>
                  <a:pt x="0" y="384357"/>
                </a:lnTo>
                <a:lnTo>
                  <a:pt x="51784" y="393937"/>
                </a:lnTo>
                <a:cubicBezTo>
                  <a:pt x="104770" y="397707"/>
                  <a:pt x="153378" y="409086"/>
                  <a:pt x="205561" y="414859"/>
                </a:cubicBezTo>
                <a:cubicBezTo>
                  <a:pt x="254062" y="420400"/>
                  <a:pt x="305001" y="422574"/>
                  <a:pt x="354391" y="426667"/>
                </a:cubicBezTo>
                <a:cubicBezTo>
                  <a:pt x="386450" y="429269"/>
                  <a:pt x="420771" y="429847"/>
                  <a:pt x="448281" y="436308"/>
                </a:cubicBezTo>
                <a:cubicBezTo>
                  <a:pt x="499904" y="448391"/>
                  <a:pt x="551004" y="446576"/>
                  <a:pt x="611518" y="434166"/>
                </a:cubicBezTo>
                <a:cubicBezTo>
                  <a:pt x="654695" y="425361"/>
                  <a:pt x="702395" y="422710"/>
                  <a:pt x="746076" y="422520"/>
                </a:cubicBezTo>
                <a:cubicBezTo>
                  <a:pt x="798481" y="422218"/>
                  <a:pt x="848400" y="419817"/>
                  <a:pt x="902724" y="409989"/>
                </a:cubicBezTo>
                <a:cubicBezTo>
                  <a:pt x="977291" y="396518"/>
                  <a:pt x="1048428" y="397321"/>
                  <a:pt x="1113854" y="414230"/>
                </a:cubicBezTo>
                <a:cubicBezTo>
                  <a:pt x="1184155" y="432145"/>
                  <a:pt x="1258677" y="446437"/>
                  <a:pt x="1333449" y="459938"/>
                </a:cubicBezTo>
                <a:cubicBezTo>
                  <a:pt x="1354772" y="463883"/>
                  <a:pt x="1385284" y="463304"/>
                  <a:pt x="1408608" y="458278"/>
                </a:cubicBezTo>
                <a:cubicBezTo>
                  <a:pt x="1483492" y="441930"/>
                  <a:pt x="1561495" y="427025"/>
                  <a:pt x="1630191" y="403061"/>
                </a:cubicBezTo>
                <a:cubicBezTo>
                  <a:pt x="1735315" y="366348"/>
                  <a:pt x="1840887" y="337881"/>
                  <a:pt x="1956289" y="332366"/>
                </a:cubicBezTo>
                <a:cubicBezTo>
                  <a:pt x="1986669" y="330865"/>
                  <a:pt x="2019100" y="336056"/>
                  <a:pt x="2042814" y="344002"/>
                </a:cubicBezTo>
                <a:cubicBezTo>
                  <a:pt x="2085261" y="358150"/>
                  <a:pt x="2126350" y="370413"/>
                  <a:pt x="2183420" y="369635"/>
                </a:cubicBezTo>
                <a:cubicBezTo>
                  <a:pt x="2235035" y="368879"/>
                  <a:pt x="2279659" y="405942"/>
                  <a:pt x="2269566" y="439859"/>
                </a:cubicBezTo>
                <a:cubicBezTo>
                  <a:pt x="2258267" y="478101"/>
                  <a:pt x="2277762" y="504964"/>
                  <a:pt x="2331129" y="524163"/>
                </a:cubicBezTo>
                <a:cubicBezTo>
                  <a:pt x="2352980" y="531807"/>
                  <a:pt x="2364861" y="546162"/>
                  <a:pt x="2385112" y="555357"/>
                </a:cubicBezTo>
                <a:cubicBezTo>
                  <a:pt x="2401860" y="562976"/>
                  <a:pt x="2421927" y="570875"/>
                  <a:pt x="2444033" y="572629"/>
                </a:cubicBezTo>
                <a:cubicBezTo>
                  <a:pt x="2483469" y="575878"/>
                  <a:pt x="2509763" y="584022"/>
                  <a:pt x="2525979" y="603233"/>
                </a:cubicBezTo>
                <a:cubicBezTo>
                  <a:pt x="2549282" y="631254"/>
                  <a:pt x="2578520" y="657481"/>
                  <a:pt x="2603911" y="684825"/>
                </a:cubicBezTo>
                <a:cubicBezTo>
                  <a:pt x="2618910" y="700624"/>
                  <a:pt x="2643515" y="707120"/>
                  <a:pt x="2678828" y="706990"/>
                </a:cubicBezTo>
                <a:cubicBezTo>
                  <a:pt x="2699243" y="707100"/>
                  <a:pt x="2725615" y="705603"/>
                  <a:pt x="2738094" y="711376"/>
                </a:cubicBezTo>
                <a:cubicBezTo>
                  <a:pt x="2805960" y="742855"/>
                  <a:pt x="2895980" y="733032"/>
                  <a:pt x="2983806" y="728243"/>
                </a:cubicBezTo>
                <a:cubicBezTo>
                  <a:pt x="2993929" y="727744"/>
                  <a:pt x="3004007" y="726871"/>
                  <a:pt x="3013997" y="725446"/>
                </a:cubicBezTo>
                <a:cubicBezTo>
                  <a:pt x="3136002" y="707474"/>
                  <a:pt x="3250133" y="713470"/>
                  <a:pt x="3364419" y="720577"/>
                </a:cubicBezTo>
                <a:cubicBezTo>
                  <a:pt x="3394563" y="722507"/>
                  <a:pt x="3428050" y="719807"/>
                  <a:pt x="3460521" y="717628"/>
                </a:cubicBezTo>
                <a:cubicBezTo>
                  <a:pt x="3545330" y="712137"/>
                  <a:pt x="3633314" y="698262"/>
                  <a:pt x="3710982" y="714182"/>
                </a:cubicBezTo>
                <a:cubicBezTo>
                  <a:pt x="3772122" y="726607"/>
                  <a:pt x="3825029" y="745116"/>
                  <a:pt x="3850961" y="778802"/>
                </a:cubicBezTo>
                <a:cubicBezTo>
                  <a:pt x="3868395" y="801427"/>
                  <a:pt x="3898481" y="813185"/>
                  <a:pt x="3946286" y="816372"/>
                </a:cubicBezTo>
                <a:cubicBezTo>
                  <a:pt x="3987480" y="819179"/>
                  <a:pt x="4025130" y="827781"/>
                  <a:pt x="4065132" y="832459"/>
                </a:cubicBezTo>
                <a:cubicBezTo>
                  <a:pt x="4086246" y="834922"/>
                  <a:pt x="4110400" y="838274"/>
                  <a:pt x="4132173" y="835167"/>
                </a:cubicBezTo>
                <a:cubicBezTo>
                  <a:pt x="4190358" y="826865"/>
                  <a:pt x="4249453" y="817300"/>
                  <a:pt x="4305858" y="804156"/>
                </a:cubicBezTo>
                <a:cubicBezTo>
                  <a:pt x="4334041" y="797490"/>
                  <a:pt x="4360739" y="782919"/>
                  <a:pt x="4382131" y="769481"/>
                </a:cubicBezTo>
                <a:cubicBezTo>
                  <a:pt x="4404161" y="755388"/>
                  <a:pt x="4425552" y="747047"/>
                  <a:pt x="4453289" y="752531"/>
                </a:cubicBezTo>
                <a:cubicBezTo>
                  <a:pt x="4522267" y="766292"/>
                  <a:pt x="4590589" y="780524"/>
                  <a:pt x="4657971" y="795835"/>
                </a:cubicBezTo>
                <a:cubicBezTo>
                  <a:pt x="4669645" y="798513"/>
                  <a:pt x="4675987" y="807238"/>
                  <a:pt x="4682399" y="813876"/>
                </a:cubicBezTo>
                <a:cubicBezTo>
                  <a:pt x="4712325" y="844914"/>
                  <a:pt x="4739115" y="876968"/>
                  <a:pt x="4771814" y="907046"/>
                </a:cubicBezTo>
                <a:cubicBezTo>
                  <a:pt x="4783117" y="917329"/>
                  <a:pt x="4807945" y="922850"/>
                  <a:pt x="4827520" y="929876"/>
                </a:cubicBezTo>
                <a:cubicBezTo>
                  <a:pt x="4833681" y="932206"/>
                  <a:pt x="4845543" y="931081"/>
                  <a:pt x="4849942" y="933851"/>
                </a:cubicBezTo>
                <a:cubicBezTo>
                  <a:pt x="4888949" y="959631"/>
                  <a:pt x="4951287" y="954890"/>
                  <a:pt x="5009626" y="957896"/>
                </a:cubicBezTo>
                <a:cubicBezTo>
                  <a:pt x="5059523" y="960407"/>
                  <a:pt x="5111928" y="960104"/>
                  <a:pt x="5158711" y="963814"/>
                </a:cubicBezTo>
                <a:cubicBezTo>
                  <a:pt x="5231307" y="969696"/>
                  <a:pt x="5298173" y="973751"/>
                  <a:pt x="5376427" y="963151"/>
                </a:cubicBezTo>
                <a:cubicBezTo>
                  <a:pt x="5408579" y="958754"/>
                  <a:pt x="5448461" y="970245"/>
                  <a:pt x="5475787" y="980508"/>
                </a:cubicBezTo>
                <a:cubicBezTo>
                  <a:pt x="5528518" y="1000363"/>
                  <a:pt x="5584839" y="1001958"/>
                  <a:pt x="5653401" y="987268"/>
                </a:cubicBezTo>
                <a:cubicBezTo>
                  <a:pt x="5676008" y="982341"/>
                  <a:pt x="5702558" y="984595"/>
                  <a:pt x="5726340" y="985357"/>
                </a:cubicBezTo>
                <a:cubicBezTo>
                  <a:pt x="5748643" y="985952"/>
                  <a:pt x="5770110" y="988364"/>
                  <a:pt x="5790563" y="991300"/>
                </a:cubicBezTo>
                <a:cubicBezTo>
                  <a:pt x="5815128" y="994969"/>
                  <a:pt x="5845522" y="996110"/>
                  <a:pt x="5860260" y="1004958"/>
                </a:cubicBezTo>
                <a:cubicBezTo>
                  <a:pt x="5906803" y="1032493"/>
                  <a:pt x="5977069" y="1037385"/>
                  <a:pt x="6042101" y="1036226"/>
                </a:cubicBezTo>
                <a:cubicBezTo>
                  <a:pt x="6128232" y="1034888"/>
                  <a:pt x="6222269" y="1027704"/>
                  <a:pt x="6301998" y="989138"/>
                </a:cubicBezTo>
                <a:cubicBezTo>
                  <a:pt x="6349672" y="965909"/>
                  <a:pt x="6396952" y="955198"/>
                  <a:pt x="6452025" y="968489"/>
                </a:cubicBezTo>
                <a:cubicBezTo>
                  <a:pt x="6489401" y="977695"/>
                  <a:pt x="6558002" y="960731"/>
                  <a:pt x="6589205" y="939474"/>
                </a:cubicBezTo>
                <a:cubicBezTo>
                  <a:pt x="6600499" y="931821"/>
                  <a:pt x="6612148" y="924116"/>
                  <a:pt x="6631069" y="911222"/>
                </a:cubicBezTo>
                <a:cubicBezTo>
                  <a:pt x="6674305" y="951313"/>
                  <a:pt x="6752346" y="944332"/>
                  <a:pt x="6828274" y="942941"/>
                </a:cubicBezTo>
                <a:cubicBezTo>
                  <a:pt x="6874780" y="942157"/>
                  <a:pt x="6889173" y="963896"/>
                  <a:pt x="6900803" y="984140"/>
                </a:cubicBezTo>
                <a:cubicBezTo>
                  <a:pt x="6921316" y="1020676"/>
                  <a:pt x="6959796" y="1032557"/>
                  <a:pt x="7034668" y="1018665"/>
                </a:cubicBezTo>
                <a:cubicBezTo>
                  <a:pt x="7117337" y="1003282"/>
                  <a:pt x="7199637" y="985309"/>
                  <a:pt x="7281067" y="966327"/>
                </a:cubicBezTo>
                <a:cubicBezTo>
                  <a:pt x="7332521" y="954266"/>
                  <a:pt x="7378029" y="936255"/>
                  <a:pt x="7412780" y="909206"/>
                </a:cubicBezTo>
                <a:cubicBezTo>
                  <a:pt x="7446535" y="882864"/>
                  <a:pt x="7455445" y="884046"/>
                  <a:pt x="7500327" y="894826"/>
                </a:cubicBezTo>
                <a:cubicBezTo>
                  <a:pt x="7552743" y="907363"/>
                  <a:pt x="7606735" y="918164"/>
                  <a:pt x="7662324" y="927415"/>
                </a:cubicBezTo>
                <a:cubicBezTo>
                  <a:pt x="7679867" y="930387"/>
                  <a:pt x="7704114" y="926740"/>
                  <a:pt x="7725334" y="924844"/>
                </a:cubicBezTo>
                <a:cubicBezTo>
                  <a:pt x="7761320" y="921787"/>
                  <a:pt x="7798617" y="920242"/>
                  <a:pt x="7833279" y="913031"/>
                </a:cubicBezTo>
                <a:cubicBezTo>
                  <a:pt x="7866516" y="906023"/>
                  <a:pt x="7898634" y="893700"/>
                  <a:pt x="7928605" y="881683"/>
                </a:cubicBezTo>
                <a:cubicBezTo>
                  <a:pt x="8012311" y="848025"/>
                  <a:pt x="8088138" y="810205"/>
                  <a:pt x="8146597" y="762968"/>
                </a:cubicBezTo>
                <a:cubicBezTo>
                  <a:pt x="8154091" y="756800"/>
                  <a:pt x="8170249" y="752606"/>
                  <a:pt x="8183577" y="749005"/>
                </a:cubicBezTo>
                <a:cubicBezTo>
                  <a:pt x="8205312" y="743071"/>
                  <a:pt x="8227788" y="737222"/>
                  <a:pt x="8250224" y="733642"/>
                </a:cubicBezTo>
                <a:cubicBezTo>
                  <a:pt x="8359189" y="716209"/>
                  <a:pt x="8441164" y="678078"/>
                  <a:pt x="8505929" y="626542"/>
                </a:cubicBezTo>
                <a:cubicBezTo>
                  <a:pt x="8524585" y="611796"/>
                  <a:pt x="8540107" y="608259"/>
                  <a:pt x="8564194" y="618796"/>
                </a:cubicBezTo>
                <a:cubicBezTo>
                  <a:pt x="8592162" y="631043"/>
                  <a:pt x="8628032" y="619507"/>
                  <a:pt x="8660705" y="611069"/>
                </a:cubicBezTo>
                <a:cubicBezTo>
                  <a:pt x="8694442" y="602479"/>
                  <a:pt x="8728514" y="593651"/>
                  <a:pt x="8762255" y="585060"/>
                </a:cubicBezTo>
                <a:cubicBezTo>
                  <a:pt x="8787227" y="578855"/>
                  <a:pt x="8811899" y="573069"/>
                  <a:pt x="8836439" y="566358"/>
                </a:cubicBezTo>
                <a:cubicBezTo>
                  <a:pt x="8912856" y="545447"/>
                  <a:pt x="8983243" y="538425"/>
                  <a:pt x="9050728" y="559575"/>
                </a:cubicBezTo>
                <a:cubicBezTo>
                  <a:pt x="9102219" y="575830"/>
                  <a:pt x="9164950" y="573868"/>
                  <a:pt x="9229627" y="557464"/>
                </a:cubicBezTo>
                <a:cubicBezTo>
                  <a:pt x="9237706" y="555368"/>
                  <a:pt x="9247529" y="550190"/>
                  <a:pt x="9253451" y="550855"/>
                </a:cubicBezTo>
                <a:cubicBezTo>
                  <a:pt x="9342568" y="560232"/>
                  <a:pt x="9405310" y="512383"/>
                  <a:pt x="9484214" y="498671"/>
                </a:cubicBezTo>
                <a:cubicBezTo>
                  <a:pt x="9519035" y="492570"/>
                  <a:pt x="9552778" y="473783"/>
                  <a:pt x="9582633" y="458384"/>
                </a:cubicBezTo>
                <a:cubicBezTo>
                  <a:pt x="9623689" y="437231"/>
                  <a:pt x="9660183" y="417297"/>
                  <a:pt x="9719670" y="415607"/>
                </a:cubicBezTo>
                <a:cubicBezTo>
                  <a:pt x="9779189" y="414101"/>
                  <a:pt x="9830940" y="393878"/>
                  <a:pt x="9871784" y="366147"/>
                </a:cubicBezTo>
                <a:cubicBezTo>
                  <a:pt x="9903014" y="345075"/>
                  <a:pt x="9939570" y="338349"/>
                  <a:pt x="9984494" y="336660"/>
                </a:cubicBezTo>
                <a:cubicBezTo>
                  <a:pt x="10040642" y="334503"/>
                  <a:pt x="10098165" y="326674"/>
                  <a:pt x="10154708" y="322193"/>
                </a:cubicBezTo>
                <a:cubicBezTo>
                  <a:pt x="10166953" y="321201"/>
                  <a:pt x="10182669" y="321603"/>
                  <a:pt x="10190446" y="325025"/>
                </a:cubicBezTo>
                <a:cubicBezTo>
                  <a:pt x="10285769" y="367692"/>
                  <a:pt x="10408999" y="350677"/>
                  <a:pt x="10530736" y="335953"/>
                </a:cubicBezTo>
                <a:cubicBezTo>
                  <a:pt x="10604506" y="327127"/>
                  <a:pt x="10678397" y="316584"/>
                  <a:pt x="10752157" y="305117"/>
                </a:cubicBezTo>
                <a:cubicBezTo>
                  <a:pt x="10777120" y="301365"/>
                  <a:pt x="10803110" y="294636"/>
                  <a:pt x="10824452" y="285927"/>
                </a:cubicBezTo>
                <a:cubicBezTo>
                  <a:pt x="10868837" y="267698"/>
                  <a:pt x="10909147" y="246465"/>
                  <a:pt x="10953152" y="228102"/>
                </a:cubicBezTo>
                <a:cubicBezTo>
                  <a:pt x="10969622" y="221030"/>
                  <a:pt x="10991730" y="217688"/>
                  <a:pt x="11011614" y="214096"/>
                </a:cubicBezTo>
                <a:cubicBezTo>
                  <a:pt x="11046743" y="207573"/>
                  <a:pt x="11086641" y="206412"/>
                  <a:pt x="11116031" y="195421"/>
                </a:cubicBezTo>
                <a:cubicBezTo>
                  <a:pt x="11192467" y="166956"/>
                  <a:pt x="11266913" y="160299"/>
                  <a:pt x="11344303" y="166629"/>
                </a:cubicBezTo>
                <a:cubicBezTo>
                  <a:pt x="11452657" y="175527"/>
                  <a:pt x="11551626" y="159519"/>
                  <a:pt x="11639050" y="108526"/>
                </a:cubicBezTo>
                <a:cubicBezTo>
                  <a:pt x="11678385" y="85543"/>
                  <a:pt x="11720243" y="87879"/>
                  <a:pt x="11757532" y="96530"/>
                </a:cubicBezTo>
                <a:cubicBezTo>
                  <a:pt x="11800499" y="106640"/>
                  <a:pt x="11840704" y="105056"/>
                  <a:pt x="11885799" y="86728"/>
                </a:cubicBezTo>
                <a:cubicBezTo>
                  <a:pt x="11895784" y="82659"/>
                  <a:pt x="11910604" y="81867"/>
                  <a:pt x="11922874" y="81060"/>
                </a:cubicBezTo>
                <a:cubicBezTo>
                  <a:pt x="11992783" y="75806"/>
                  <a:pt x="12063500" y="73647"/>
                  <a:pt x="12115331" y="33587"/>
                </a:cubicBezTo>
                <a:cubicBezTo>
                  <a:pt x="12125500" y="25715"/>
                  <a:pt x="12143693" y="20477"/>
                  <a:pt x="12158080" y="14081"/>
                </a:cubicBez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534676D8-D37A-4610-BBFB-A1DC26D527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367198"/>
            <a:ext cx="12192000" cy="822960"/>
          </a:xfrm>
          <a:custGeom>
            <a:avLst/>
            <a:gdLst>
              <a:gd name="connsiteX0" fmla="*/ 12192000 w 12192000"/>
              <a:gd name="connsiteY0" fmla="*/ 0 h 1203824"/>
              <a:gd name="connsiteX1" fmla="*/ 12192000 w 12192000"/>
              <a:gd name="connsiteY1" fmla="*/ 463429 h 1203824"/>
              <a:gd name="connsiteX2" fmla="*/ 12190876 w 12192000"/>
              <a:gd name="connsiteY2" fmla="*/ 463512 h 1203824"/>
              <a:gd name="connsiteX3" fmla="*/ 12077245 w 12192000"/>
              <a:gd name="connsiteY3" fmla="*/ 476327 h 1203824"/>
              <a:gd name="connsiteX4" fmla="*/ 11984517 w 12192000"/>
              <a:gd name="connsiteY4" fmla="*/ 479927 h 1203824"/>
              <a:gd name="connsiteX5" fmla="*/ 11951600 w 12192000"/>
              <a:gd name="connsiteY5" fmla="*/ 478957 h 1203824"/>
              <a:gd name="connsiteX6" fmla="*/ 11690904 w 12192000"/>
              <a:gd name="connsiteY6" fmla="*/ 471970 h 1203824"/>
              <a:gd name="connsiteX7" fmla="*/ 11413965 w 12192000"/>
              <a:gd name="connsiteY7" fmla="*/ 476172 h 1203824"/>
              <a:gd name="connsiteX8" fmla="*/ 11240739 w 12192000"/>
              <a:gd name="connsiteY8" fmla="*/ 523169 h 1203824"/>
              <a:gd name="connsiteX9" fmla="*/ 11175005 w 12192000"/>
              <a:gd name="connsiteY9" fmla="*/ 532169 h 1203824"/>
              <a:gd name="connsiteX10" fmla="*/ 10873726 w 12192000"/>
              <a:gd name="connsiteY10" fmla="*/ 580253 h 1203824"/>
              <a:gd name="connsiteX11" fmla="*/ 10821306 w 12192000"/>
              <a:gd name="connsiteY11" fmla="*/ 593207 h 1203824"/>
              <a:gd name="connsiteX12" fmla="*/ 10530811 w 12192000"/>
              <a:gd name="connsiteY12" fmla="*/ 612184 h 1203824"/>
              <a:gd name="connsiteX13" fmla="*/ 10426049 w 12192000"/>
              <a:gd name="connsiteY13" fmla="*/ 623354 h 1203824"/>
              <a:gd name="connsiteX14" fmla="*/ 10329156 w 12192000"/>
              <a:gd name="connsiteY14" fmla="*/ 630948 h 1203824"/>
              <a:gd name="connsiteX15" fmla="*/ 10194727 w 12192000"/>
              <a:gd name="connsiteY15" fmla="*/ 648617 h 1203824"/>
              <a:gd name="connsiteX16" fmla="*/ 10055906 w 12192000"/>
              <a:gd name="connsiteY16" fmla="*/ 671256 h 1203824"/>
              <a:gd name="connsiteX17" fmla="*/ 9900551 w 12192000"/>
              <a:gd name="connsiteY17" fmla="*/ 692855 h 1203824"/>
              <a:gd name="connsiteX18" fmla="*/ 9838464 w 12192000"/>
              <a:gd name="connsiteY18" fmla="*/ 696804 h 1203824"/>
              <a:gd name="connsiteX19" fmla="*/ 9672957 w 12192000"/>
              <a:gd name="connsiteY19" fmla="*/ 723816 h 1203824"/>
              <a:gd name="connsiteX20" fmla="*/ 9585066 w 12192000"/>
              <a:gd name="connsiteY20" fmla="*/ 730692 h 1203824"/>
              <a:gd name="connsiteX21" fmla="*/ 9441407 w 12192000"/>
              <a:gd name="connsiteY21" fmla="*/ 750055 h 1203824"/>
              <a:gd name="connsiteX22" fmla="*/ 9394459 w 12192000"/>
              <a:gd name="connsiteY22" fmla="*/ 755431 h 1203824"/>
              <a:gd name="connsiteX23" fmla="*/ 9352590 w 12192000"/>
              <a:gd name="connsiteY23" fmla="*/ 760650 h 1203824"/>
              <a:gd name="connsiteX24" fmla="*/ 9211614 w 12192000"/>
              <a:gd name="connsiteY24" fmla="*/ 796248 h 1203824"/>
              <a:gd name="connsiteX25" fmla="*/ 9084667 w 12192000"/>
              <a:gd name="connsiteY25" fmla="*/ 815303 h 1203824"/>
              <a:gd name="connsiteX26" fmla="*/ 8863666 w 12192000"/>
              <a:gd name="connsiteY26" fmla="*/ 859298 h 1203824"/>
              <a:gd name="connsiteX27" fmla="*/ 8813796 w 12192000"/>
              <a:gd name="connsiteY27" fmla="*/ 862070 h 1203824"/>
              <a:gd name="connsiteX28" fmla="*/ 8659351 w 12192000"/>
              <a:gd name="connsiteY28" fmla="*/ 882406 h 1203824"/>
              <a:gd name="connsiteX29" fmla="*/ 8571352 w 12192000"/>
              <a:gd name="connsiteY29" fmla="*/ 893639 h 1203824"/>
              <a:gd name="connsiteX30" fmla="*/ 8464106 w 12192000"/>
              <a:gd name="connsiteY30" fmla="*/ 918004 h 1203824"/>
              <a:gd name="connsiteX31" fmla="*/ 8278324 w 12192000"/>
              <a:gd name="connsiteY31" fmla="*/ 963769 h 1203824"/>
              <a:gd name="connsiteX32" fmla="*/ 8229128 w 12192000"/>
              <a:gd name="connsiteY32" fmla="*/ 973810 h 1203824"/>
              <a:gd name="connsiteX33" fmla="*/ 8139751 w 12192000"/>
              <a:gd name="connsiteY33" fmla="*/ 995815 h 1203824"/>
              <a:gd name="connsiteX34" fmla="*/ 8123571 w 12192000"/>
              <a:gd name="connsiteY34" fmla="*/ 999822 h 1203824"/>
              <a:gd name="connsiteX35" fmla="*/ 7988699 w 12192000"/>
              <a:gd name="connsiteY35" fmla="*/ 1042479 h 1203824"/>
              <a:gd name="connsiteX36" fmla="*/ 7917214 w 12192000"/>
              <a:gd name="connsiteY36" fmla="*/ 1054565 h 1203824"/>
              <a:gd name="connsiteX37" fmla="*/ 7710915 w 12192000"/>
              <a:gd name="connsiteY37" fmla="*/ 1084190 h 1203824"/>
              <a:gd name="connsiteX38" fmla="*/ 7622959 w 12192000"/>
              <a:gd name="connsiteY38" fmla="*/ 1093150 h 1203824"/>
              <a:gd name="connsiteX39" fmla="*/ 7410782 w 12192000"/>
              <a:gd name="connsiteY39" fmla="*/ 1109640 h 1203824"/>
              <a:gd name="connsiteX40" fmla="*/ 7277754 w 12192000"/>
              <a:gd name="connsiteY40" fmla="*/ 1121822 h 1203824"/>
              <a:gd name="connsiteX41" fmla="*/ 7124540 w 12192000"/>
              <a:gd name="connsiteY41" fmla="*/ 1132918 h 1203824"/>
              <a:gd name="connsiteX42" fmla="*/ 6949752 w 12192000"/>
              <a:gd name="connsiteY42" fmla="*/ 1151058 h 1203824"/>
              <a:gd name="connsiteX43" fmla="*/ 6630249 w 12192000"/>
              <a:gd name="connsiteY43" fmla="*/ 1176063 h 1203824"/>
              <a:gd name="connsiteX44" fmla="*/ 6320634 w 12192000"/>
              <a:gd name="connsiteY44" fmla="*/ 1198901 h 1203824"/>
              <a:gd name="connsiteX45" fmla="*/ 6192343 w 12192000"/>
              <a:gd name="connsiteY45" fmla="*/ 1198323 h 1203824"/>
              <a:gd name="connsiteX46" fmla="*/ 5966562 w 12192000"/>
              <a:gd name="connsiteY46" fmla="*/ 1203723 h 1203824"/>
              <a:gd name="connsiteX47" fmla="*/ 5867227 w 12192000"/>
              <a:gd name="connsiteY47" fmla="*/ 1201847 h 1203824"/>
              <a:gd name="connsiteX48" fmla="*/ 5630172 w 12192000"/>
              <a:gd name="connsiteY48" fmla="*/ 1202248 h 1203824"/>
              <a:gd name="connsiteX49" fmla="*/ 5348949 w 12192000"/>
              <a:gd name="connsiteY49" fmla="*/ 1191768 h 1203824"/>
              <a:gd name="connsiteX50" fmla="*/ 5241228 w 12192000"/>
              <a:gd name="connsiteY50" fmla="*/ 1192408 h 1203824"/>
              <a:gd name="connsiteX51" fmla="*/ 4971133 w 12192000"/>
              <a:gd name="connsiteY51" fmla="*/ 1193559 h 1203824"/>
              <a:gd name="connsiteX52" fmla="*/ 4869416 w 12192000"/>
              <a:gd name="connsiteY52" fmla="*/ 1200519 h 1203824"/>
              <a:gd name="connsiteX53" fmla="*/ 4753274 w 12192000"/>
              <a:gd name="connsiteY53" fmla="*/ 1200850 h 1203824"/>
              <a:gd name="connsiteX54" fmla="*/ 4611883 w 12192000"/>
              <a:gd name="connsiteY54" fmla="*/ 1192701 h 1203824"/>
              <a:gd name="connsiteX55" fmla="*/ 4376825 w 12192000"/>
              <a:gd name="connsiteY55" fmla="*/ 1184131 h 1203824"/>
              <a:gd name="connsiteX56" fmla="*/ 4285471 w 12192000"/>
              <a:gd name="connsiteY56" fmla="*/ 1187158 h 1203824"/>
              <a:gd name="connsiteX57" fmla="*/ 3866543 w 12192000"/>
              <a:gd name="connsiteY57" fmla="*/ 1181596 h 1203824"/>
              <a:gd name="connsiteX58" fmla="*/ 3651342 w 12192000"/>
              <a:gd name="connsiteY58" fmla="*/ 1174348 h 1203824"/>
              <a:gd name="connsiteX59" fmla="*/ 3518453 w 12192000"/>
              <a:gd name="connsiteY59" fmla="*/ 1177258 h 1203824"/>
              <a:gd name="connsiteX60" fmla="*/ 3400818 w 12192000"/>
              <a:gd name="connsiteY60" fmla="*/ 1169685 h 1203824"/>
              <a:gd name="connsiteX61" fmla="*/ 3037154 w 12192000"/>
              <a:gd name="connsiteY61" fmla="*/ 1153217 h 1203824"/>
              <a:gd name="connsiteX62" fmla="*/ 2866260 w 12192000"/>
              <a:gd name="connsiteY62" fmla="*/ 1132283 h 1203824"/>
              <a:gd name="connsiteX63" fmla="*/ 2582173 w 12192000"/>
              <a:gd name="connsiteY63" fmla="*/ 1088979 h 1203824"/>
              <a:gd name="connsiteX64" fmla="*/ 2395406 w 12192000"/>
              <a:gd name="connsiteY64" fmla="*/ 1035945 h 1203824"/>
              <a:gd name="connsiteX65" fmla="*/ 2294751 w 12192000"/>
              <a:gd name="connsiteY65" fmla="*/ 1014618 h 1203824"/>
              <a:gd name="connsiteX66" fmla="*/ 2122944 w 12192000"/>
              <a:gd name="connsiteY66" fmla="*/ 984751 h 1203824"/>
              <a:gd name="connsiteX67" fmla="*/ 1905504 w 12192000"/>
              <a:gd name="connsiteY67" fmla="*/ 941380 h 1203824"/>
              <a:gd name="connsiteX68" fmla="*/ 1671045 w 12192000"/>
              <a:gd name="connsiteY68" fmla="*/ 924228 h 1203824"/>
              <a:gd name="connsiteX69" fmla="*/ 1543856 w 12192000"/>
              <a:gd name="connsiteY69" fmla="*/ 898190 h 1203824"/>
              <a:gd name="connsiteX70" fmla="*/ 1419784 w 12192000"/>
              <a:gd name="connsiteY70" fmla="*/ 868500 h 1203824"/>
              <a:gd name="connsiteX71" fmla="*/ 1355116 w 12192000"/>
              <a:gd name="connsiteY71" fmla="*/ 849214 h 1203824"/>
              <a:gd name="connsiteX72" fmla="*/ 1223713 w 12192000"/>
              <a:gd name="connsiteY72" fmla="*/ 821702 h 1203824"/>
              <a:gd name="connsiteX73" fmla="*/ 1094193 w 12192000"/>
              <a:gd name="connsiteY73" fmla="*/ 804872 h 1203824"/>
              <a:gd name="connsiteX74" fmla="*/ 1001115 w 12192000"/>
              <a:gd name="connsiteY74" fmla="*/ 783030 h 1203824"/>
              <a:gd name="connsiteX75" fmla="*/ 879548 w 12192000"/>
              <a:gd name="connsiteY75" fmla="*/ 747884 h 1203824"/>
              <a:gd name="connsiteX76" fmla="*/ 711163 w 12192000"/>
              <a:gd name="connsiteY76" fmla="*/ 719039 h 1203824"/>
              <a:gd name="connsiteX77" fmla="*/ 557941 w 12192000"/>
              <a:gd name="connsiteY77" fmla="*/ 707101 h 1203824"/>
              <a:gd name="connsiteX78" fmla="*/ 480347 w 12192000"/>
              <a:gd name="connsiteY78" fmla="*/ 668702 h 1203824"/>
              <a:gd name="connsiteX79" fmla="*/ 296224 w 12192000"/>
              <a:gd name="connsiteY79" fmla="*/ 603583 h 1203824"/>
              <a:gd name="connsiteX80" fmla="*/ 72689 w 12192000"/>
              <a:gd name="connsiteY80" fmla="*/ 560892 h 1203824"/>
              <a:gd name="connsiteX81" fmla="*/ 0 w 12192000"/>
              <a:gd name="connsiteY81" fmla="*/ 543486 h 1203824"/>
              <a:gd name="connsiteX82" fmla="*/ 0 w 12192000"/>
              <a:gd name="connsiteY82" fmla="*/ 384357 h 1203824"/>
              <a:gd name="connsiteX83" fmla="*/ 51784 w 12192000"/>
              <a:gd name="connsiteY83" fmla="*/ 393937 h 1203824"/>
              <a:gd name="connsiteX84" fmla="*/ 205561 w 12192000"/>
              <a:gd name="connsiteY84" fmla="*/ 414859 h 1203824"/>
              <a:gd name="connsiteX85" fmla="*/ 354391 w 12192000"/>
              <a:gd name="connsiteY85" fmla="*/ 426667 h 1203824"/>
              <a:gd name="connsiteX86" fmla="*/ 448281 w 12192000"/>
              <a:gd name="connsiteY86" fmla="*/ 436308 h 1203824"/>
              <a:gd name="connsiteX87" fmla="*/ 611518 w 12192000"/>
              <a:gd name="connsiteY87" fmla="*/ 434166 h 1203824"/>
              <a:gd name="connsiteX88" fmla="*/ 746076 w 12192000"/>
              <a:gd name="connsiteY88" fmla="*/ 422520 h 1203824"/>
              <a:gd name="connsiteX89" fmla="*/ 902724 w 12192000"/>
              <a:gd name="connsiteY89" fmla="*/ 409989 h 1203824"/>
              <a:gd name="connsiteX90" fmla="*/ 1113854 w 12192000"/>
              <a:gd name="connsiteY90" fmla="*/ 414230 h 1203824"/>
              <a:gd name="connsiteX91" fmla="*/ 1333449 w 12192000"/>
              <a:gd name="connsiteY91" fmla="*/ 459938 h 1203824"/>
              <a:gd name="connsiteX92" fmla="*/ 1408608 w 12192000"/>
              <a:gd name="connsiteY92" fmla="*/ 458278 h 1203824"/>
              <a:gd name="connsiteX93" fmla="*/ 1630191 w 12192000"/>
              <a:gd name="connsiteY93" fmla="*/ 403061 h 1203824"/>
              <a:gd name="connsiteX94" fmla="*/ 1956289 w 12192000"/>
              <a:gd name="connsiteY94" fmla="*/ 332366 h 1203824"/>
              <a:gd name="connsiteX95" fmla="*/ 2042814 w 12192000"/>
              <a:gd name="connsiteY95" fmla="*/ 344002 h 1203824"/>
              <a:gd name="connsiteX96" fmla="*/ 2183420 w 12192000"/>
              <a:gd name="connsiteY96" fmla="*/ 369635 h 1203824"/>
              <a:gd name="connsiteX97" fmla="*/ 2269566 w 12192000"/>
              <a:gd name="connsiteY97" fmla="*/ 439859 h 1203824"/>
              <a:gd name="connsiteX98" fmla="*/ 2331129 w 12192000"/>
              <a:gd name="connsiteY98" fmla="*/ 524163 h 1203824"/>
              <a:gd name="connsiteX99" fmla="*/ 2385112 w 12192000"/>
              <a:gd name="connsiteY99" fmla="*/ 555357 h 1203824"/>
              <a:gd name="connsiteX100" fmla="*/ 2444033 w 12192000"/>
              <a:gd name="connsiteY100" fmla="*/ 572629 h 1203824"/>
              <a:gd name="connsiteX101" fmla="*/ 2525979 w 12192000"/>
              <a:gd name="connsiteY101" fmla="*/ 603233 h 1203824"/>
              <a:gd name="connsiteX102" fmla="*/ 2603911 w 12192000"/>
              <a:gd name="connsiteY102" fmla="*/ 684825 h 1203824"/>
              <a:gd name="connsiteX103" fmla="*/ 2678828 w 12192000"/>
              <a:gd name="connsiteY103" fmla="*/ 706990 h 1203824"/>
              <a:gd name="connsiteX104" fmla="*/ 2738094 w 12192000"/>
              <a:gd name="connsiteY104" fmla="*/ 711376 h 1203824"/>
              <a:gd name="connsiteX105" fmla="*/ 2983806 w 12192000"/>
              <a:gd name="connsiteY105" fmla="*/ 728243 h 1203824"/>
              <a:gd name="connsiteX106" fmla="*/ 3013997 w 12192000"/>
              <a:gd name="connsiteY106" fmla="*/ 725446 h 1203824"/>
              <a:gd name="connsiteX107" fmla="*/ 3364419 w 12192000"/>
              <a:gd name="connsiteY107" fmla="*/ 720577 h 1203824"/>
              <a:gd name="connsiteX108" fmla="*/ 3460521 w 12192000"/>
              <a:gd name="connsiteY108" fmla="*/ 717628 h 1203824"/>
              <a:gd name="connsiteX109" fmla="*/ 3710982 w 12192000"/>
              <a:gd name="connsiteY109" fmla="*/ 714182 h 1203824"/>
              <a:gd name="connsiteX110" fmla="*/ 3850961 w 12192000"/>
              <a:gd name="connsiteY110" fmla="*/ 778802 h 1203824"/>
              <a:gd name="connsiteX111" fmla="*/ 3946286 w 12192000"/>
              <a:gd name="connsiteY111" fmla="*/ 816372 h 1203824"/>
              <a:gd name="connsiteX112" fmla="*/ 4065132 w 12192000"/>
              <a:gd name="connsiteY112" fmla="*/ 832459 h 1203824"/>
              <a:gd name="connsiteX113" fmla="*/ 4132173 w 12192000"/>
              <a:gd name="connsiteY113" fmla="*/ 835167 h 1203824"/>
              <a:gd name="connsiteX114" fmla="*/ 4305858 w 12192000"/>
              <a:gd name="connsiteY114" fmla="*/ 804156 h 1203824"/>
              <a:gd name="connsiteX115" fmla="*/ 4382131 w 12192000"/>
              <a:gd name="connsiteY115" fmla="*/ 769481 h 1203824"/>
              <a:gd name="connsiteX116" fmla="*/ 4453289 w 12192000"/>
              <a:gd name="connsiteY116" fmla="*/ 752531 h 1203824"/>
              <a:gd name="connsiteX117" fmla="*/ 4657971 w 12192000"/>
              <a:gd name="connsiteY117" fmla="*/ 795835 h 1203824"/>
              <a:gd name="connsiteX118" fmla="*/ 4682399 w 12192000"/>
              <a:gd name="connsiteY118" fmla="*/ 813876 h 1203824"/>
              <a:gd name="connsiteX119" fmla="*/ 4771814 w 12192000"/>
              <a:gd name="connsiteY119" fmla="*/ 907046 h 1203824"/>
              <a:gd name="connsiteX120" fmla="*/ 4827520 w 12192000"/>
              <a:gd name="connsiteY120" fmla="*/ 929876 h 1203824"/>
              <a:gd name="connsiteX121" fmla="*/ 4849942 w 12192000"/>
              <a:gd name="connsiteY121" fmla="*/ 933851 h 1203824"/>
              <a:gd name="connsiteX122" fmla="*/ 5009626 w 12192000"/>
              <a:gd name="connsiteY122" fmla="*/ 957896 h 1203824"/>
              <a:gd name="connsiteX123" fmla="*/ 5158711 w 12192000"/>
              <a:gd name="connsiteY123" fmla="*/ 963814 h 1203824"/>
              <a:gd name="connsiteX124" fmla="*/ 5376427 w 12192000"/>
              <a:gd name="connsiteY124" fmla="*/ 963151 h 1203824"/>
              <a:gd name="connsiteX125" fmla="*/ 5475787 w 12192000"/>
              <a:gd name="connsiteY125" fmla="*/ 980508 h 1203824"/>
              <a:gd name="connsiteX126" fmla="*/ 5653401 w 12192000"/>
              <a:gd name="connsiteY126" fmla="*/ 987268 h 1203824"/>
              <a:gd name="connsiteX127" fmla="*/ 5726340 w 12192000"/>
              <a:gd name="connsiteY127" fmla="*/ 985357 h 1203824"/>
              <a:gd name="connsiteX128" fmla="*/ 5790563 w 12192000"/>
              <a:gd name="connsiteY128" fmla="*/ 991300 h 1203824"/>
              <a:gd name="connsiteX129" fmla="*/ 5860260 w 12192000"/>
              <a:gd name="connsiteY129" fmla="*/ 1004958 h 1203824"/>
              <a:gd name="connsiteX130" fmla="*/ 6042101 w 12192000"/>
              <a:gd name="connsiteY130" fmla="*/ 1036226 h 1203824"/>
              <a:gd name="connsiteX131" fmla="*/ 6301998 w 12192000"/>
              <a:gd name="connsiteY131" fmla="*/ 989138 h 1203824"/>
              <a:gd name="connsiteX132" fmla="*/ 6452025 w 12192000"/>
              <a:gd name="connsiteY132" fmla="*/ 968489 h 1203824"/>
              <a:gd name="connsiteX133" fmla="*/ 6589205 w 12192000"/>
              <a:gd name="connsiteY133" fmla="*/ 939474 h 1203824"/>
              <a:gd name="connsiteX134" fmla="*/ 6631069 w 12192000"/>
              <a:gd name="connsiteY134" fmla="*/ 911222 h 1203824"/>
              <a:gd name="connsiteX135" fmla="*/ 6828274 w 12192000"/>
              <a:gd name="connsiteY135" fmla="*/ 942941 h 1203824"/>
              <a:gd name="connsiteX136" fmla="*/ 6900803 w 12192000"/>
              <a:gd name="connsiteY136" fmla="*/ 984140 h 1203824"/>
              <a:gd name="connsiteX137" fmla="*/ 7034668 w 12192000"/>
              <a:gd name="connsiteY137" fmla="*/ 1018665 h 1203824"/>
              <a:gd name="connsiteX138" fmla="*/ 7281067 w 12192000"/>
              <a:gd name="connsiteY138" fmla="*/ 966327 h 1203824"/>
              <a:gd name="connsiteX139" fmla="*/ 7412780 w 12192000"/>
              <a:gd name="connsiteY139" fmla="*/ 909206 h 1203824"/>
              <a:gd name="connsiteX140" fmla="*/ 7500327 w 12192000"/>
              <a:gd name="connsiteY140" fmla="*/ 894826 h 1203824"/>
              <a:gd name="connsiteX141" fmla="*/ 7662324 w 12192000"/>
              <a:gd name="connsiteY141" fmla="*/ 927415 h 1203824"/>
              <a:gd name="connsiteX142" fmla="*/ 7725334 w 12192000"/>
              <a:gd name="connsiteY142" fmla="*/ 924844 h 1203824"/>
              <a:gd name="connsiteX143" fmla="*/ 7833279 w 12192000"/>
              <a:gd name="connsiteY143" fmla="*/ 913031 h 1203824"/>
              <a:gd name="connsiteX144" fmla="*/ 7928605 w 12192000"/>
              <a:gd name="connsiteY144" fmla="*/ 881683 h 1203824"/>
              <a:gd name="connsiteX145" fmla="*/ 8146597 w 12192000"/>
              <a:gd name="connsiteY145" fmla="*/ 762968 h 1203824"/>
              <a:gd name="connsiteX146" fmla="*/ 8183577 w 12192000"/>
              <a:gd name="connsiteY146" fmla="*/ 749005 h 1203824"/>
              <a:gd name="connsiteX147" fmla="*/ 8250224 w 12192000"/>
              <a:gd name="connsiteY147" fmla="*/ 733642 h 1203824"/>
              <a:gd name="connsiteX148" fmla="*/ 8505929 w 12192000"/>
              <a:gd name="connsiteY148" fmla="*/ 626542 h 1203824"/>
              <a:gd name="connsiteX149" fmla="*/ 8564194 w 12192000"/>
              <a:gd name="connsiteY149" fmla="*/ 618796 h 1203824"/>
              <a:gd name="connsiteX150" fmla="*/ 8660705 w 12192000"/>
              <a:gd name="connsiteY150" fmla="*/ 611069 h 1203824"/>
              <a:gd name="connsiteX151" fmla="*/ 8762255 w 12192000"/>
              <a:gd name="connsiteY151" fmla="*/ 585060 h 1203824"/>
              <a:gd name="connsiteX152" fmla="*/ 8836439 w 12192000"/>
              <a:gd name="connsiteY152" fmla="*/ 566358 h 1203824"/>
              <a:gd name="connsiteX153" fmla="*/ 9050728 w 12192000"/>
              <a:gd name="connsiteY153" fmla="*/ 559575 h 1203824"/>
              <a:gd name="connsiteX154" fmla="*/ 9229627 w 12192000"/>
              <a:gd name="connsiteY154" fmla="*/ 557464 h 1203824"/>
              <a:gd name="connsiteX155" fmla="*/ 9253451 w 12192000"/>
              <a:gd name="connsiteY155" fmla="*/ 550855 h 1203824"/>
              <a:gd name="connsiteX156" fmla="*/ 9484214 w 12192000"/>
              <a:gd name="connsiteY156" fmla="*/ 498671 h 1203824"/>
              <a:gd name="connsiteX157" fmla="*/ 9582633 w 12192000"/>
              <a:gd name="connsiteY157" fmla="*/ 458384 h 1203824"/>
              <a:gd name="connsiteX158" fmla="*/ 9719670 w 12192000"/>
              <a:gd name="connsiteY158" fmla="*/ 415607 h 1203824"/>
              <a:gd name="connsiteX159" fmla="*/ 9871784 w 12192000"/>
              <a:gd name="connsiteY159" fmla="*/ 366147 h 1203824"/>
              <a:gd name="connsiteX160" fmla="*/ 9984494 w 12192000"/>
              <a:gd name="connsiteY160" fmla="*/ 336660 h 1203824"/>
              <a:gd name="connsiteX161" fmla="*/ 10154708 w 12192000"/>
              <a:gd name="connsiteY161" fmla="*/ 322193 h 1203824"/>
              <a:gd name="connsiteX162" fmla="*/ 10190446 w 12192000"/>
              <a:gd name="connsiteY162" fmla="*/ 325025 h 1203824"/>
              <a:gd name="connsiteX163" fmla="*/ 10530736 w 12192000"/>
              <a:gd name="connsiteY163" fmla="*/ 335953 h 1203824"/>
              <a:gd name="connsiteX164" fmla="*/ 10752157 w 12192000"/>
              <a:gd name="connsiteY164" fmla="*/ 305117 h 1203824"/>
              <a:gd name="connsiteX165" fmla="*/ 10824452 w 12192000"/>
              <a:gd name="connsiteY165" fmla="*/ 285927 h 1203824"/>
              <a:gd name="connsiteX166" fmla="*/ 10953152 w 12192000"/>
              <a:gd name="connsiteY166" fmla="*/ 228102 h 1203824"/>
              <a:gd name="connsiteX167" fmla="*/ 11011614 w 12192000"/>
              <a:gd name="connsiteY167" fmla="*/ 214096 h 1203824"/>
              <a:gd name="connsiteX168" fmla="*/ 11116031 w 12192000"/>
              <a:gd name="connsiteY168" fmla="*/ 195421 h 1203824"/>
              <a:gd name="connsiteX169" fmla="*/ 11344303 w 12192000"/>
              <a:gd name="connsiteY169" fmla="*/ 166629 h 1203824"/>
              <a:gd name="connsiteX170" fmla="*/ 11639050 w 12192000"/>
              <a:gd name="connsiteY170" fmla="*/ 108526 h 1203824"/>
              <a:gd name="connsiteX171" fmla="*/ 11757532 w 12192000"/>
              <a:gd name="connsiteY171" fmla="*/ 96530 h 1203824"/>
              <a:gd name="connsiteX172" fmla="*/ 11885799 w 12192000"/>
              <a:gd name="connsiteY172" fmla="*/ 86728 h 1203824"/>
              <a:gd name="connsiteX173" fmla="*/ 11922874 w 12192000"/>
              <a:gd name="connsiteY173" fmla="*/ 81060 h 1203824"/>
              <a:gd name="connsiteX174" fmla="*/ 12115331 w 12192000"/>
              <a:gd name="connsiteY174" fmla="*/ 33587 h 1203824"/>
              <a:gd name="connsiteX175" fmla="*/ 12158080 w 12192000"/>
              <a:gd name="connsiteY175" fmla="*/ 14081 h 1203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Lst>
            <a:rect l="l" t="t" r="r" b="b"/>
            <a:pathLst>
              <a:path w="12192000" h="1203824">
                <a:moveTo>
                  <a:pt x="12192000" y="0"/>
                </a:moveTo>
                <a:lnTo>
                  <a:pt x="12192000" y="463429"/>
                </a:lnTo>
                <a:lnTo>
                  <a:pt x="12190876" y="463512"/>
                </a:lnTo>
                <a:cubicBezTo>
                  <a:pt x="12153133" y="467010"/>
                  <a:pt x="12115042" y="473200"/>
                  <a:pt x="12077245" y="476327"/>
                </a:cubicBezTo>
                <a:cubicBezTo>
                  <a:pt x="12046307" y="479040"/>
                  <a:pt x="12015359" y="479114"/>
                  <a:pt x="11984517" y="479927"/>
                </a:cubicBezTo>
                <a:cubicBezTo>
                  <a:pt x="11973265" y="480210"/>
                  <a:pt x="11961485" y="476792"/>
                  <a:pt x="11951600" y="478957"/>
                </a:cubicBezTo>
                <a:cubicBezTo>
                  <a:pt x="11853497" y="501074"/>
                  <a:pt x="11777036" y="475730"/>
                  <a:pt x="11690904" y="471970"/>
                </a:cubicBezTo>
                <a:cubicBezTo>
                  <a:pt x="11600358" y="467893"/>
                  <a:pt x="11511400" y="454530"/>
                  <a:pt x="11413965" y="476172"/>
                </a:cubicBezTo>
                <a:cubicBezTo>
                  <a:pt x="11355010" y="489304"/>
                  <a:pt x="11299073" y="508237"/>
                  <a:pt x="11240739" y="523169"/>
                </a:cubicBezTo>
                <a:cubicBezTo>
                  <a:pt x="11219994" y="528395"/>
                  <a:pt x="11196384" y="531385"/>
                  <a:pt x="11175005" y="532169"/>
                </a:cubicBezTo>
                <a:cubicBezTo>
                  <a:pt x="11071819" y="536506"/>
                  <a:pt x="10971303" y="549336"/>
                  <a:pt x="10873726" y="580253"/>
                </a:cubicBezTo>
                <a:cubicBezTo>
                  <a:pt x="10856992" y="585473"/>
                  <a:pt x="10839156" y="590660"/>
                  <a:pt x="10821306" y="593207"/>
                </a:cubicBezTo>
                <a:cubicBezTo>
                  <a:pt x="10723500" y="607162"/>
                  <a:pt x="10626924" y="616976"/>
                  <a:pt x="10530811" y="612184"/>
                </a:cubicBezTo>
                <a:cubicBezTo>
                  <a:pt x="10498527" y="610559"/>
                  <a:pt x="10460885" y="619895"/>
                  <a:pt x="10426049" y="623354"/>
                </a:cubicBezTo>
                <a:cubicBezTo>
                  <a:pt x="10393740" y="626644"/>
                  <a:pt x="10360820" y="630774"/>
                  <a:pt x="10329156" y="630948"/>
                </a:cubicBezTo>
                <a:cubicBezTo>
                  <a:pt x="10282924" y="631125"/>
                  <a:pt x="10240698" y="636395"/>
                  <a:pt x="10194727" y="648617"/>
                </a:cubicBezTo>
                <a:cubicBezTo>
                  <a:pt x="10150847" y="660165"/>
                  <a:pt x="10102287" y="664450"/>
                  <a:pt x="10055906" y="671256"/>
                </a:cubicBezTo>
                <a:cubicBezTo>
                  <a:pt x="10004174" y="678826"/>
                  <a:pt x="9952442" y="686395"/>
                  <a:pt x="9900551" y="692855"/>
                </a:cubicBezTo>
                <a:cubicBezTo>
                  <a:pt x="9879793" y="695439"/>
                  <a:pt x="9855180" y="691398"/>
                  <a:pt x="9838464" y="696804"/>
                </a:cubicBezTo>
                <a:cubicBezTo>
                  <a:pt x="9784563" y="714690"/>
                  <a:pt x="9727517" y="710557"/>
                  <a:pt x="9672957" y="723816"/>
                </a:cubicBezTo>
                <a:cubicBezTo>
                  <a:pt x="9646220" y="730464"/>
                  <a:pt x="9614440" y="727257"/>
                  <a:pt x="9585066" y="730692"/>
                </a:cubicBezTo>
                <a:cubicBezTo>
                  <a:pt x="9537047" y="736221"/>
                  <a:pt x="9489294" y="743601"/>
                  <a:pt x="9441407" y="750055"/>
                </a:cubicBezTo>
                <a:cubicBezTo>
                  <a:pt x="9425674" y="752111"/>
                  <a:pt x="9410218" y="753561"/>
                  <a:pt x="9394459" y="755431"/>
                </a:cubicBezTo>
                <a:cubicBezTo>
                  <a:pt x="9380484" y="757048"/>
                  <a:pt x="9365611" y="757472"/>
                  <a:pt x="9352590" y="760650"/>
                </a:cubicBezTo>
                <a:cubicBezTo>
                  <a:pt x="9305415" y="772102"/>
                  <a:pt x="9259379" y="786411"/>
                  <a:pt x="9211614" y="796248"/>
                </a:cubicBezTo>
                <a:cubicBezTo>
                  <a:pt x="9170220" y="804796"/>
                  <a:pt x="9126523" y="807444"/>
                  <a:pt x="9084667" y="815303"/>
                </a:cubicBezTo>
                <a:cubicBezTo>
                  <a:pt x="9010868" y="829042"/>
                  <a:pt x="8937412" y="845188"/>
                  <a:pt x="8863666" y="859298"/>
                </a:cubicBezTo>
                <a:cubicBezTo>
                  <a:pt x="8847706" y="862330"/>
                  <a:pt x="8830271" y="860096"/>
                  <a:pt x="8813796" y="862070"/>
                </a:cubicBezTo>
                <a:cubicBezTo>
                  <a:pt x="8762262" y="868479"/>
                  <a:pt x="8710833" y="875626"/>
                  <a:pt x="8659351" y="882406"/>
                </a:cubicBezTo>
                <a:cubicBezTo>
                  <a:pt x="8630055" y="886396"/>
                  <a:pt x="8600505" y="891179"/>
                  <a:pt x="8571352" y="893639"/>
                </a:cubicBezTo>
                <a:cubicBezTo>
                  <a:pt x="8532843" y="896868"/>
                  <a:pt x="8497743" y="898476"/>
                  <a:pt x="8464106" y="918004"/>
                </a:cubicBezTo>
                <a:cubicBezTo>
                  <a:pt x="8412327" y="948238"/>
                  <a:pt x="8341122" y="949523"/>
                  <a:pt x="8278324" y="963769"/>
                </a:cubicBezTo>
                <a:cubicBezTo>
                  <a:pt x="8262086" y="967408"/>
                  <a:pt x="8245335" y="969987"/>
                  <a:pt x="8229128" y="973810"/>
                </a:cubicBezTo>
                <a:cubicBezTo>
                  <a:pt x="8199180" y="980915"/>
                  <a:pt x="8169646" y="988338"/>
                  <a:pt x="8139751" y="995815"/>
                </a:cubicBezTo>
                <a:cubicBezTo>
                  <a:pt x="8134478" y="997132"/>
                  <a:pt x="8128438" y="998185"/>
                  <a:pt x="8123571" y="999822"/>
                </a:cubicBezTo>
                <a:cubicBezTo>
                  <a:pt x="8078628" y="1014164"/>
                  <a:pt x="8034565" y="1029514"/>
                  <a:pt x="7988699" y="1042479"/>
                </a:cubicBezTo>
                <a:cubicBezTo>
                  <a:pt x="7966302" y="1048884"/>
                  <a:pt x="7941011" y="1052871"/>
                  <a:pt x="7917214" y="1054565"/>
                </a:cubicBezTo>
                <a:cubicBezTo>
                  <a:pt x="7847636" y="1059584"/>
                  <a:pt x="7779165" y="1067276"/>
                  <a:pt x="7710915" y="1084190"/>
                </a:cubicBezTo>
                <a:cubicBezTo>
                  <a:pt x="7683826" y="1090885"/>
                  <a:pt x="7652466" y="1090640"/>
                  <a:pt x="7622959" y="1093150"/>
                </a:cubicBezTo>
                <a:cubicBezTo>
                  <a:pt x="7552361" y="1098691"/>
                  <a:pt x="7481710" y="1103861"/>
                  <a:pt x="7410782" y="1109640"/>
                </a:cubicBezTo>
                <a:cubicBezTo>
                  <a:pt x="7366505" y="1113312"/>
                  <a:pt x="7322030" y="1118147"/>
                  <a:pt x="7277754" y="1121822"/>
                </a:cubicBezTo>
                <a:cubicBezTo>
                  <a:pt x="7226619" y="1125906"/>
                  <a:pt x="7175601" y="1128277"/>
                  <a:pt x="7124540" y="1132918"/>
                </a:cubicBezTo>
                <a:cubicBezTo>
                  <a:pt x="7066293" y="1138207"/>
                  <a:pt x="7008028" y="1145955"/>
                  <a:pt x="6949752" y="1151058"/>
                </a:cubicBezTo>
                <a:cubicBezTo>
                  <a:pt x="6843217" y="1160027"/>
                  <a:pt x="6736882" y="1167834"/>
                  <a:pt x="6630249" y="1176063"/>
                </a:cubicBezTo>
                <a:cubicBezTo>
                  <a:pt x="6526849" y="1184018"/>
                  <a:pt x="6423556" y="1192713"/>
                  <a:pt x="6320634" y="1198901"/>
                </a:cubicBezTo>
                <a:cubicBezTo>
                  <a:pt x="6277297" y="1201496"/>
                  <a:pt x="6235232" y="1197679"/>
                  <a:pt x="6192343" y="1198323"/>
                </a:cubicBezTo>
                <a:cubicBezTo>
                  <a:pt x="6117131" y="1199612"/>
                  <a:pt x="6041418" y="1202485"/>
                  <a:pt x="5966562" y="1203723"/>
                </a:cubicBezTo>
                <a:cubicBezTo>
                  <a:pt x="5933144" y="1204338"/>
                  <a:pt x="5900754" y="1201974"/>
                  <a:pt x="5867227" y="1201847"/>
                </a:cubicBezTo>
                <a:cubicBezTo>
                  <a:pt x="5788180" y="1201796"/>
                  <a:pt x="5708354" y="1203933"/>
                  <a:pt x="5630172" y="1202248"/>
                </a:cubicBezTo>
                <a:cubicBezTo>
                  <a:pt x="5535908" y="1200213"/>
                  <a:pt x="5442984" y="1194779"/>
                  <a:pt x="5348949" y="1191768"/>
                </a:cubicBezTo>
                <a:cubicBezTo>
                  <a:pt x="5313810" y="1190551"/>
                  <a:pt x="5277251" y="1192179"/>
                  <a:pt x="5241228" y="1192408"/>
                </a:cubicBezTo>
                <a:cubicBezTo>
                  <a:pt x="5151316" y="1192775"/>
                  <a:pt x="5061657" y="1192349"/>
                  <a:pt x="4971133" y="1193559"/>
                </a:cubicBezTo>
                <a:cubicBezTo>
                  <a:pt x="4937685" y="1193988"/>
                  <a:pt x="4903114" y="1199299"/>
                  <a:pt x="4869416" y="1200519"/>
                </a:cubicBezTo>
                <a:cubicBezTo>
                  <a:pt x="4830283" y="1201947"/>
                  <a:pt x="4791348" y="1202215"/>
                  <a:pt x="4753274" y="1200850"/>
                </a:cubicBezTo>
                <a:cubicBezTo>
                  <a:pt x="4705682" y="1199144"/>
                  <a:pt x="4659172" y="1194829"/>
                  <a:pt x="4611883" y="1192701"/>
                </a:cubicBezTo>
                <a:cubicBezTo>
                  <a:pt x="4533819" y="1189298"/>
                  <a:pt x="4455420" y="1186135"/>
                  <a:pt x="4376825" y="1184131"/>
                </a:cubicBezTo>
                <a:cubicBezTo>
                  <a:pt x="4347226" y="1183446"/>
                  <a:pt x="4315374" y="1187423"/>
                  <a:pt x="4285471" y="1187158"/>
                </a:cubicBezTo>
                <a:cubicBezTo>
                  <a:pt x="4145774" y="1185753"/>
                  <a:pt x="4006046" y="1184162"/>
                  <a:pt x="3866543" y="1181596"/>
                </a:cubicBezTo>
                <a:cubicBezTo>
                  <a:pt x="3794230" y="1180207"/>
                  <a:pt x="3723633" y="1175551"/>
                  <a:pt x="3651342" y="1174348"/>
                </a:cubicBezTo>
                <a:cubicBezTo>
                  <a:pt x="3607885" y="1173562"/>
                  <a:pt x="3561907" y="1178044"/>
                  <a:pt x="3518453" y="1177258"/>
                </a:cubicBezTo>
                <a:cubicBezTo>
                  <a:pt x="3478287" y="1176568"/>
                  <a:pt x="3440399" y="1171400"/>
                  <a:pt x="3400818" y="1169685"/>
                </a:cubicBezTo>
                <a:cubicBezTo>
                  <a:pt x="3279824" y="1164099"/>
                  <a:pt x="3157310" y="1160621"/>
                  <a:pt x="3037154" y="1153217"/>
                </a:cubicBezTo>
                <a:cubicBezTo>
                  <a:pt x="2978373" y="1149708"/>
                  <a:pt x="2922429" y="1140508"/>
                  <a:pt x="2866260" y="1132283"/>
                </a:cubicBezTo>
                <a:cubicBezTo>
                  <a:pt x="2771049" y="1118489"/>
                  <a:pt x="2677107" y="1103380"/>
                  <a:pt x="2582173" y="1088979"/>
                </a:cubicBezTo>
                <a:cubicBezTo>
                  <a:pt x="2511090" y="1078352"/>
                  <a:pt x="2447356" y="1063086"/>
                  <a:pt x="2395406" y="1035945"/>
                </a:cubicBezTo>
                <a:cubicBezTo>
                  <a:pt x="2371411" y="1023508"/>
                  <a:pt x="2331675" y="1015582"/>
                  <a:pt x="2294751" y="1014618"/>
                </a:cubicBezTo>
                <a:cubicBezTo>
                  <a:pt x="2228580" y="1012920"/>
                  <a:pt x="2177384" y="998698"/>
                  <a:pt x="2122944" y="984751"/>
                </a:cubicBezTo>
                <a:cubicBezTo>
                  <a:pt x="2054121" y="967003"/>
                  <a:pt x="1981585" y="951294"/>
                  <a:pt x="1905504" y="941380"/>
                </a:cubicBezTo>
                <a:cubicBezTo>
                  <a:pt x="1830544" y="931682"/>
                  <a:pt x="1747929" y="932141"/>
                  <a:pt x="1671045" y="924228"/>
                </a:cubicBezTo>
                <a:cubicBezTo>
                  <a:pt x="1625936" y="919523"/>
                  <a:pt x="1585613" y="907528"/>
                  <a:pt x="1543856" y="898190"/>
                </a:cubicBezTo>
                <a:cubicBezTo>
                  <a:pt x="1502093" y="888855"/>
                  <a:pt x="1460606" y="878913"/>
                  <a:pt x="1419784" y="868500"/>
                </a:cubicBezTo>
                <a:cubicBezTo>
                  <a:pt x="1397486" y="862806"/>
                  <a:pt x="1378078" y="854435"/>
                  <a:pt x="1355116" y="849214"/>
                </a:cubicBezTo>
                <a:cubicBezTo>
                  <a:pt x="1311848" y="839527"/>
                  <a:pt x="1265353" y="832754"/>
                  <a:pt x="1223713" y="821702"/>
                </a:cubicBezTo>
                <a:cubicBezTo>
                  <a:pt x="1183577" y="811001"/>
                  <a:pt x="1138864" y="809072"/>
                  <a:pt x="1094193" y="804872"/>
                </a:cubicBezTo>
                <a:cubicBezTo>
                  <a:pt x="1060244" y="801784"/>
                  <a:pt x="1034230" y="787936"/>
                  <a:pt x="1001115" y="783030"/>
                </a:cubicBezTo>
                <a:cubicBezTo>
                  <a:pt x="953853" y="775990"/>
                  <a:pt x="916853" y="764276"/>
                  <a:pt x="879548" y="747884"/>
                </a:cubicBezTo>
                <a:cubicBezTo>
                  <a:pt x="837586" y="729513"/>
                  <a:pt x="770061" y="725929"/>
                  <a:pt x="711163" y="719039"/>
                </a:cubicBezTo>
                <a:cubicBezTo>
                  <a:pt x="661152" y="713146"/>
                  <a:pt x="604343" y="715774"/>
                  <a:pt x="557941" y="707101"/>
                </a:cubicBezTo>
                <a:cubicBezTo>
                  <a:pt x="525381" y="700984"/>
                  <a:pt x="499355" y="684493"/>
                  <a:pt x="480347" y="668702"/>
                </a:cubicBezTo>
                <a:cubicBezTo>
                  <a:pt x="437718" y="632865"/>
                  <a:pt x="370204" y="616630"/>
                  <a:pt x="296224" y="603583"/>
                </a:cubicBezTo>
                <a:cubicBezTo>
                  <a:pt x="220741" y="590184"/>
                  <a:pt x="148480" y="573869"/>
                  <a:pt x="72689" y="560892"/>
                </a:cubicBezTo>
                <a:lnTo>
                  <a:pt x="0" y="543486"/>
                </a:lnTo>
                <a:lnTo>
                  <a:pt x="0" y="384357"/>
                </a:lnTo>
                <a:lnTo>
                  <a:pt x="51784" y="393937"/>
                </a:lnTo>
                <a:cubicBezTo>
                  <a:pt x="104770" y="397707"/>
                  <a:pt x="153378" y="409086"/>
                  <a:pt x="205561" y="414859"/>
                </a:cubicBezTo>
                <a:cubicBezTo>
                  <a:pt x="254062" y="420400"/>
                  <a:pt x="305001" y="422574"/>
                  <a:pt x="354391" y="426667"/>
                </a:cubicBezTo>
                <a:cubicBezTo>
                  <a:pt x="386450" y="429269"/>
                  <a:pt x="420771" y="429847"/>
                  <a:pt x="448281" y="436308"/>
                </a:cubicBezTo>
                <a:cubicBezTo>
                  <a:pt x="499904" y="448391"/>
                  <a:pt x="551004" y="446576"/>
                  <a:pt x="611518" y="434166"/>
                </a:cubicBezTo>
                <a:cubicBezTo>
                  <a:pt x="654695" y="425361"/>
                  <a:pt x="702395" y="422710"/>
                  <a:pt x="746076" y="422520"/>
                </a:cubicBezTo>
                <a:cubicBezTo>
                  <a:pt x="798481" y="422218"/>
                  <a:pt x="848400" y="419817"/>
                  <a:pt x="902724" y="409989"/>
                </a:cubicBezTo>
                <a:cubicBezTo>
                  <a:pt x="977291" y="396518"/>
                  <a:pt x="1048428" y="397321"/>
                  <a:pt x="1113854" y="414230"/>
                </a:cubicBezTo>
                <a:cubicBezTo>
                  <a:pt x="1184155" y="432145"/>
                  <a:pt x="1258677" y="446437"/>
                  <a:pt x="1333449" y="459938"/>
                </a:cubicBezTo>
                <a:cubicBezTo>
                  <a:pt x="1354772" y="463883"/>
                  <a:pt x="1385284" y="463304"/>
                  <a:pt x="1408608" y="458278"/>
                </a:cubicBezTo>
                <a:cubicBezTo>
                  <a:pt x="1483492" y="441930"/>
                  <a:pt x="1561495" y="427025"/>
                  <a:pt x="1630191" y="403061"/>
                </a:cubicBezTo>
                <a:cubicBezTo>
                  <a:pt x="1735315" y="366348"/>
                  <a:pt x="1840887" y="337881"/>
                  <a:pt x="1956289" y="332366"/>
                </a:cubicBezTo>
                <a:cubicBezTo>
                  <a:pt x="1986669" y="330865"/>
                  <a:pt x="2019100" y="336056"/>
                  <a:pt x="2042814" y="344002"/>
                </a:cubicBezTo>
                <a:cubicBezTo>
                  <a:pt x="2085261" y="358150"/>
                  <a:pt x="2126350" y="370413"/>
                  <a:pt x="2183420" y="369635"/>
                </a:cubicBezTo>
                <a:cubicBezTo>
                  <a:pt x="2235035" y="368879"/>
                  <a:pt x="2279659" y="405942"/>
                  <a:pt x="2269566" y="439859"/>
                </a:cubicBezTo>
                <a:cubicBezTo>
                  <a:pt x="2258267" y="478101"/>
                  <a:pt x="2277762" y="504964"/>
                  <a:pt x="2331129" y="524163"/>
                </a:cubicBezTo>
                <a:cubicBezTo>
                  <a:pt x="2352980" y="531807"/>
                  <a:pt x="2364861" y="546162"/>
                  <a:pt x="2385112" y="555357"/>
                </a:cubicBezTo>
                <a:cubicBezTo>
                  <a:pt x="2401860" y="562976"/>
                  <a:pt x="2421927" y="570875"/>
                  <a:pt x="2444033" y="572629"/>
                </a:cubicBezTo>
                <a:cubicBezTo>
                  <a:pt x="2483469" y="575878"/>
                  <a:pt x="2509763" y="584022"/>
                  <a:pt x="2525979" y="603233"/>
                </a:cubicBezTo>
                <a:cubicBezTo>
                  <a:pt x="2549282" y="631254"/>
                  <a:pt x="2578520" y="657481"/>
                  <a:pt x="2603911" y="684825"/>
                </a:cubicBezTo>
                <a:cubicBezTo>
                  <a:pt x="2618910" y="700624"/>
                  <a:pt x="2643515" y="707120"/>
                  <a:pt x="2678828" y="706990"/>
                </a:cubicBezTo>
                <a:cubicBezTo>
                  <a:pt x="2699243" y="707100"/>
                  <a:pt x="2725615" y="705603"/>
                  <a:pt x="2738094" y="711376"/>
                </a:cubicBezTo>
                <a:cubicBezTo>
                  <a:pt x="2805960" y="742855"/>
                  <a:pt x="2895980" y="733032"/>
                  <a:pt x="2983806" y="728243"/>
                </a:cubicBezTo>
                <a:cubicBezTo>
                  <a:pt x="2993929" y="727744"/>
                  <a:pt x="3004007" y="726871"/>
                  <a:pt x="3013997" y="725446"/>
                </a:cubicBezTo>
                <a:cubicBezTo>
                  <a:pt x="3136002" y="707474"/>
                  <a:pt x="3250133" y="713470"/>
                  <a:pt x="3364419" y="720577"/>
                </a:cubicBezTo>
                <a:cubicBezTo>
                  <a:pt x="3394563" y="722507"/>
                  <a:pt x="3428050" y="719807"/>
                  <a:pt x="3460521" y="717628"/>
                </a:cubicBezTo>
                <a:cubicBezTo>
                  <a:pt x="3545330" y="712137"/>
                  <a:pt x="3633314" y="698262"/>
                  <a:pt x="3710982" y="714182"/>
                </a:cubicBezTo>
                <a:cubicBezTo>
                  <a:pt x="3772122" y="726607"/>
                  <a:pt x="3825029" y="745116"/>
                  <a:pt x="3850961" y="778802"/>
                </a:cubicBezTo>
                <a:cubicBezTo>
                  <a:pt x="3868395" y="801427"/>
                  <a:pt x="3898481" y="813185"/>
                  <a:pt x="3946286" y="816372"/>
                </a:cubicBezTo>
                <a:cubicBezTo>
                  <a:pt x="3987480" y="819179"/>
                  <a:pt x="4025130" y="827781"/>
                  <a:pt x="4065132" y="832459"/>
                </a:cubicBezTo>
                <a:cubicBezTo>
                  <a:pt x="4086246" y="834922"/>
                  <a:pt x="4110400" y="838274"/>
                  <a:pt x="4132173" y="835167"/>
                </a:cubicBezTo>
                <a:cubicBezTo>
                  <a:pt x="4190358" y="826865"/>
                  <a:pt x="4249453" y="817300"/>
                  <a:pt x="4305858" y="804156"/>
                </a:cubicBezTo>
                <a:cubicBezTo>
                  <a:pt x="4334041" y="797490"/>
                  <a:pt x="4360739" y="782919"/>
                  <a:pt x="4382131" y="769481"/>
                </a:cubicBezTo>
                <a:cubicBezTo>
                  <a:pt x="4404161" y="755388"/>
                  <a:pt x="4425552" y="747047"/>
                  <a:pt x="4453289" y="752531"/>
                </a:cubicBezTo>
                <a:cubicBezTo>
                  <a:pt x="4522267" y="766292"/>
                  <a:pt x="4590589" y="780524"/>
                  <a:pt x="4657971" y="795835"/>
                </a:cubicBezTo>
                <a:cubicBezTo>
                  <a:pt x="4669645" y="798513"/>
                  <a:pt x="4675987" y="807238"/>
                  <a:pt x="4682399" y="813876"/>
                </a:cubicBezTo>
                <a:cubicBezTo>
                  <a:pt x="4712325" y="844914"/>
                  <a:pt x="4739115" y="876968"/>
                  <a:pt x="4771814" y="907046"/>
                </a:cubicBezTo>
                <a:cubicBezTo>
                  <a:pt x="4783117" y="917329"/>
                  <a:pt x="4807945" y="922850"/>
                  <a:pt x="4827520" y="929876"/>
                </a:cubicBezTo>
                <a:cubicBezTo>
                  <a:pt x="4833681" y="932206"/>
                  <a:pt x="4845543" y="931081"/>
                  <a:pt x="4849942" y="933851"/>
                </a:cubicBezTo>
                <a:cubicBezTo>
                  <a:pt x="4888949" y="959631"/>
                  <a:pt x="4951287" y="954890"/>
                  <a:pt x="5009626" y="957896"/>
                </a:cubicBezTo>
                <a:cubicBezTo>
                  <a:pt x="5059523" y="960407"/>
                  <a:pt x="5111928" y="960104"/>
                  <a:pt x="5158711" y="963814"/>
                </a:cubicBezTo>
                <a:cubicBezTo>
                  <a:pt x="5231307" y="969696"/>
                  <a:pt x="5298173" y="973751"/>
                  <a:pt x="5376427" y="963151"/>
                </a:cubicBezTo>
                <a:cubicBezTo>
                  <a:pt x="5408579" y="958754"/>
                  <a:pt x="5448461" y="970245"/>
                  <a:pt x="5475787" y="980508"/>
                </a:cubicBezTo>
                <a:cubicBezTo>
                  <a:pt x="5528518" y="1000363"/>
                  <a:pt x="5584839" y="1001958"/>
                  <a:pt x="5653401" y="987268"/>
                </a:cubicBezTo>
                <a:cubicBezTo>
                  <a:pt x="5676008" y="982341"/>
                  <a:pt x="5702558" y="984595"/>
                  <a:pt x="5726340" y="985357"/>
                </a:cubicBezTo>
                <a:cubicBezTo>
                  <a:pt x="5748643" y="985952"/>
                  <a:pt x="5770110" y="988364"/>
                  <a:pt x="5790563" y="991300"/>
                </a:cubicBezTo>
                <a:cubicBezTo>
                  <a:pt x="5815128" y="994969"/>
                  <a:pt x="5845522" y="996110"/>
                  <a:pt x="5860260" y="1004958"/>
                </a:cubicBezTo>
                <a:cubicBezTo>
                  <a:pt x="5906803" y="1032493"/>
                  <a:pt x="5977069" y="1037385"/>
                  <a:pt x="6042101" y="1036226"/>
                </a:cubicBezTo>
                <a:cubicBezTo>
                  <a:pt x="6128232" y="1034888"/>
                  <a:pt x="6222269" y="1027704"/>
                  <a:pt x="6301998" y="989138"/>
                </a:cubicBezTo>
                <a:cubicBezTo>
                  <a:pt x="6349672" y="965909"/>
                  <a:pt x="6396952" y="955198"/>
                  <a:pt x="6452025" y="968489"/>
                </a:cubicBezTo>
                <a:cubicBezTo>
                  <a:pt x="6489401" y="977695"/>
                  <a:pt x="6558002" y="960731"/>
                  <a:pt x="6589205" y="939474"/>
                </a:cubicBezTo>
                <a:cubicBezTo>
                  <a:pt x="6600499" y="931821"/>
                  <a:pt x="6612148" y="924116"/>
                  <a:pt x="6631069" y="911222"/>
                </a:cubicBezTo>
                <a:cubicBezTo>
                  <a:pt x="6674305" y="951313"/>
                  <a:pt x="6752346" y="944332"/>
                  <a:pt x="6828274" y="942941"/>
                </a:cubicBezTo>
                <a:cubicBezTo>
                  <a:pt x="6874780" y="942157"/>
                  <a:pt x="6889173" y="963896"/>
                  <a:pt x="6900803" y="984140"/>
                </a:cubicBezTo>
                <a:cubicBezTo>
                  <a:pt x="6921316" y="1020676"/>
                  <a:pt x="6959796" y="1032557"/>
                  <a:pt x="7034668" y="1018665"/>
                </a:cubicBezTo>
                <a:cubicBezTo>
                  <a:pt x="7117337" y="1003282"/>
                  <a:pt x="7199637" y="985309"/>
                  <a:pt x="7281067" y="966327"/>
                </a:cubicBezTo>
                <a:cubicBezTo>
                  <a:pt x="7332521" y="954266"/>
                  <a:pt x="7378029" y="936255"/>
                  <a:pt x="7412780" y="909206"/>
                </a:cubicBezTo>
                <a:cubicBezTo>
                  <a:pt x="7446535" y="882864"/>
                  <a:pt x="7455445" y="884046"/>
                  <a:pt x="7500327" y="894826"/>
                </a:cubicBezTo>
                <a:cubicBezTo>
                  <a:pt x="7552743" y="907363"/>
                  <a:pt x="7606735" y="918164"/>
                  <a:pt x="7662324" y="927415"/>
                </a:cubicBezTo>
                <a:cubicBezTo>
                  <a:pt x="7679867" y="930387"/>
                  <a:pt x="7704114" y="926740"/>
                  <a:pt x="7725334" y="924844"/>
                </a:cubicBezTo>
                <a:cubicBezTo>
                  <a:pt x="7761320" y="921787"/>
                  <a:pt x="7798617" y="920242"/>
                  <a:pt x="7833279" y="913031"/>
                </a:cubicBezTo>
                <a:cubicBezTo>
                  <a:pt x="7866516" y="906023"/>
                  <a:pt x="7898634" y="893700"/>
                  <a:pt x="7928605" y="881683"/>
                </a:cubicBezTo>
                <a:cubicBezTo>
                  <a:pt x="8012311" y="848025"/>
                  <a:pt x="8088138" y="810205"/>
                  <a:pt x="8146597" y="762968"/>
                </a:cubicBezTo>
                <a:cubicBezTo>
                  <a:pt x="8154091" y="756800"/>
                  <a:pt x="8170249" y="752606"/>
                  <a:pt x="8183577" y="749005"/>
                </a:cubicBezTo>
                <a:cubicBezTo>
                  <a:pt x="8205312" y="743071"/>
                  <a:pt x="8227788" y="737222"/>
                  <a:pt x="8250224" y="733642"/>
                </a:cubicBezTo>
                <a:cubicBezTo>
                  <a:pt x="8359189" y="716209"/>
                  <a:pt x="8441164" y="678078"/>
                  <a:pt x="8505929" y="626542"/>
                </a:cubicBezTo>
                <a:cubicBezTo>
                  <a:pt x="8524585" y="611796"/>
                  <a:pt x="8540107" y="608259"/>
                  <a:pt x="8564194" y="618796"/>
                </a:cubicBezTo>
                <a:cubicBezTo>
                  <a:pt x="8592162" y="631043"/>
                  <a:pt x="8628032" y="619507"/>
                  <a:pt x="8660705" y="611069"/>
                </a:cubicBezTo>
                <a:cubicBezTo>
                  <a:pt x="8694442" y="602479"/>
                  <a:pt x="8728514" y="593651"/>
                  <a:pt x="8762255" y="585060"/>
                </a:cubicBezTo>
                <a:cubicBezTo>
                  <a:pt x="8787227" y="578855"/>
                  <a:pt x="8811899" y="573069"/>
                  <a:pt x="8836439" y="566358"/>
                </a:cubicBezTo>
                <a:cubicBezTo>
                  <a:pt x="8912856" y="545447"/>
                  <a:pt x="8983243" y="538425"/>
                  <a:pt x="9050728" y="559575"/>
                </a:cubicBezTo>
                <a:cubicBezTo>
                  <a:pt x="9102219" y="575830"/>
                  <a:pt x="9164950" y="573868"/>
                  <a:pt x="9229627" y="557464"/>
                </a:cubicBezTo>
                <a:cubicBezTo>
                  <a:pt x="9237706" y="555368"/>
                  <a:pt x="9247529" y="550190"/>
                  <a:pt x="9253451" y="550855"/>
                </a:cubicBezTo>
                <a:cubicBezTo>
                  <a:pt x="9342568" y="560232"/>
                  <a:pt x="9405310" y="512383"/>
                  <a:pt x="9484214" y="498671"/>
                </a:cubicBezTo>
                <a:cubicBezTo>
                  <a:pt x="9519035" y="492570"/>
                  <a:pt x="9552778" y="473783"/>
                  <a:pt x="9582633" y="458384"/>
                </a:cubicBezTo>
                <a:cubicBezTo>
                  <a:pt x="9623689" y="437231"/>
                  <a:pt x="9660183" y="417297"/>
                  <a:pt x="9719670" y="415607"/>
                </a:cubicBezTo>
                <a:cubicBezTo>
                  <a:pt x="9779189" y="414101"/>
                  <a:pt x="9830940" y="393878"/>
                  <a:pt x="9871784" y="366147"/>
                </a:cubicBezTo>
                <a:cubicBezTo>
                  <a:pt x="9903014" y="345075"/>
                  <a:pt x="9939570" y="338349"/>
                  <a:pt x="9984494" y="336660"/>
                </a:cubicBezTo>
                <a:cubicBezTo>
                  <a:pt x="10040642" y="334503"/>
                  <a:pt x="10098165" y="326674"/>
                  <a:pt x="10154708" y="322193"/>
                </a:cubicBezTo>
                <a:cubicBezTo>
                  <a:pt x="10166953" y="321201"/>
                  <a:pt x="10182669" y="321603"/>
                  <a:pt x="10190446" y="325025"/>
                </a:cubicBezTo>
                <a:cubicBezTo>
                  <a:pt x="10285769" y="367692"/>
                  <a:pt x="10408999" y="350677"/>
                  <a:pt x="10530736" y="335953"/>
                </a:cubicBezTo>
                <a:cubicBezTo>
                  <a:pt x="10604506" y="327127"/>
                  <a:pt x="10678397" y="316584"/>
                  <a:pt x="10752157" y="305117"/>
                </a:cubicBezTo>
                <a:cubicBezTo>
                  <a:pt x="10777120" y="301365"/>
                  <a:pt x="10803110" y="294636"/>
                  <a:pt x="10824452" y="285927"/>
                </a:cubicBezTo>
                <a:cubicBezTo>
                  <a:pt x="10868837" y="267698"/>
                  <a:pt x="10909147" y="246465"/>
                  <a:pt x="10953152" y="228102"/>
                </a:cubicBezTo>
                <a:cubicBezTo>
                  <a:pt x="10969622" y="221030"/>
                  <a:pt x="10991730" y="217688"/>
                  <a:pt x="11011614" y="214096"/>
                </a:cubicBezTo>
                <a:cubicBezTo>
                  <a:pt x="11046743" y="207573"/>
                  <a:pt x="11086641" y="206412"/>
                  <a:pt x="11116031" y="195421"/>
                </a:cubicBezTo>
                <a:cubicBezTo>
                  <a:pt x="11192467" y="166956"/>
                  <a:pt x="11266913" y="160299"/>
                  <a:pt x="11344303" y="166629"/>
                </a:cubicBezTo>
                <a:cubicBezTo>
                  <a:pt x="11452657" y="175527"/>
                  <a:pt x="11551626" y="159519"/>
                  <a:pt x="11639050" y="108526"/>
                </a:cubicBezTo>
                <a:cubicBezTo>
                  <a:pt x="11678385" y="85543"/>
                  <a:pt x="11720243" y="87879"/>
                  <a:pt x="11757532" y="96530"/>
                </a:cubicBezTo>
                <a:cubicBezTo>
                  <a:pt x="11800499" y="106640"/>
                  <a:pt x="11840704" y="105056"/>
                  <a:pt x="11885799" y="86728"/>
                </a:cubicBezTo>
                <a:cubicBezTo>
                  <a:pt x="11895784" y="82659"/>
                  <a:pt x="11910604" y="81867"/>
                  <a:pt x="11922874" y="81060"/>
                </a:cubicBezTo>
                <a:cubicBezTo>
                  <a:pt x="11992783" y="75806"/>
                  <a:pt x="12063500" y="73647"/>
                  <a:pt x="12115331" y="33587"/>
                </a:cubicBezTo>
                <a:cubicBezTo>
                  <a:pt x="12125500" y="25715"/>
                  <a:pt x="12143693" y="20477"/>
                  <a:pt x="12158080" y="1408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Content Placeholder 2">
            <a:extLst>
              <a:ext uri="{FF2B5EF4-FFF2-40B4-BE49-F238E27FC236}">
                <a16:creationId xmlns:a16="http://schemas.microsoft.com/office/drawing/2014/main" id="{67E5D77C-1326-DB94-04A0-E7B9AD43D63F}"/>
              </a:ext>
            </a:extLst>
          </p:cNvPr>
          <p:cNvSpPr>
            <a:spLocks noGrp="1"/>
          </p:cNvSpPr>
          <p:nvPr>
            <p:ph idx="1"/>
          </p:nvPr>
        </p:nvSpPr>
        <p:spPr>
          <a:xfrm>
            <a:off x="927053" y="2968520"/>
            <a:ext cx="10093479" cy="3673819"/>
          </a:xfrm>
        </p:spPr>
        <p:txBody>
          <a:bodyPr vert="horz" lIns="91440" tIns="45720" rIns="91440" bIns="45720" rtlCol="0" anchor="t">
            <a:normAutofit fontScale="77500" lnSpcReduction="20000"/>
          </a:bodyPr>
          <a:lstStyle/>
          <a:p>
            <a:r>
              <a:rPr lang="en-GB" dirty="0">
                <a:latin typeface="Calibri"/>
                <a:ea typeface="+mn-lt"/>
                <a:cs typeface="Calibri"/>
              </a:rPr>
              <a:t>Ace Hub Wales (2019) </a:t>
            </a:r>
            <a:r>
              <a:rPr lang="en-GB" i="1" dirty="0">
                <a:latin typeface="Calibri"/>
                <a:ea typeface="+mn-lt"/>
                <a:cs typeface="Calibri"/>
              </a:rPr>
              <a:t>Time to Be Kind 2019</a:t>
            </a:r>
            <a:r>
              <a:rPr lang="en-GB" dirty="0">
                <a:latin typeface="Calibri"/>
                <a:ea typeface="+mn-lt"/>
                <a:cs typeface="Calibri"/>
              </a:rPr>
              <a:t>. Available at: </a:t>
            </a:r>
            <a:r>
              <a:rPr lang="en-GB" u="sng" dirty="0">
                <a:latin typeface="Calibri"/>
                <a:ea typeface="+mn-lt"/>
                <a:cs typeface="Calibri"/>
                <a:hlinkClick r:id="rId3"/>
              </a:rPr>
              <a:t>https://acehubwales</a:t>
            </a:r>
            <a:r>
              <a:rPr lang="en-GB" dirty="0">
                <a:latin typeface="Calibri"/>
                <a:ea typeface="+mn-lt"/>
                <a:cs typeface="Calibri"/>
              </a:rPr>
              <a:t>. com/campaign/</a:t>
            </a:r>
            <a:r>
              <a:rPr lang="en-GB" dirty="0" err="1">
                <a:latin typeface="Calibri"/>
                <a:ea typeface="+mn-lt"/>
                <a:cs typeface="Calibri"/>
              </a:rPr>
              <a:t>timetobekind</a:t>
            </a:r>
            <a:r>
              <a:rPr lang="en-GB" dirty="0">
                <a:latin typeface="Calibri"/>
                <a:ea typeface="+mn-lt"/>
                <a:cs typeface="Calibri"/>
              </a:rPr>
              <a:t>/  (Accessed 4 December 2022)</a:t>
            </a:r>
            <a:endParaRPr lang="en-GB">
              <a:latin typeface="Calibri"/>
              <a:ea typeface="+mn-lt"/>
              <a:cs typeface="Calibri"/>
            </a:endParaRPr>
          </a:p>
          <a:p>
            <a:r>
              <a:rPr lang="en-GB" dirty="0">
                <a:latin typeface="Calibri"/>
                <a:ea typeface="+mn-lt"/>
                <a:cs typeface="Calibri"/>
              </a:rPr>
              <a:t>Ace Hub Support (2022). </a:t>
            </a:r>
            <a:r>
              <a:rPr lang="en-GB" i="1" dirty="0">
                <a:latin typeface="Calibri"/>
                <a:ea typeface="+mn-lt"/>
                <a:cs typeface="Calibri"/>
              </a:rPr>
              <a:t>Ace Support Hub Annual Report 2020-2021</a:t>
            </a:r>
            <a:r>
              <a:rPr lang="en-GB" dirty="0">
                <a:latin typeface="Calibri"/>
                <a:ea typeface="+mn-lt"/>
                <a:cs typeface="Calibri"/>
              </a:rPr>
              <a:t>. Available at: </a:t>
            </a:r>
            <a:r>
              <a:rPr lang="en-GB" dirty="0">
                <a:latin typeface="Calibri"/>
                <a:ea typeface="+mn-lt"/>
                <a:cs typeface="Calibri"/>
                <a:hlinkClick r:id="rId4" invalidUrl="https://"/>
              </a:rPr>
              <a:t>https://</a:t>
            </a:r>
            <a:r>
              <a:rPr lang="en-GB" dirty="0">
                <a:latin typeface="Calibri"/>
                <a:ea typeface="+mn-lt"/>
                <a:cs typeface="Calibri"/>
              </a:rPr>
              <a:t> phwwhocc.co.uk/</a:t>
            </a:r>
            <a:r>
              <a:rPr lang="en-GB" dirty="0" err="1">
                <a:latin typeface="Calibri"/>
                <a:ea typeface="+mn-lt"/>
                <a:cs typeface="Calibri"/>
              </a:rPr>
              <a:t>wp</a:t>
            </a:r>
            <a:r>
              <a:rPr lang="en-GB" dirty="0">
                <a:latin typeface="Calibri"/>
                <a:ea typeface="+mn-lt"/>
                <a:cs typeface="Calibri"/>
              </a:rPr>
              <a:t>-content/uploads/2021/10/ACE-Support-Hub-Annual-Report-2020-2021-English.pdf (Accessed 4 December 2022)</a:t>
            </a:r>
            <a:endParaRPr lang="en-GB">
              <a:latin typeface="Calibri"/>
              <a:ea typeface="+mn-lt"/>
              <a:cs typeface="Calibri"/>
            </a:endParaRPr>
          </a:p>
          <a:p>
            <a:r>
              <a:rPr lang="en-GB" dirty="0" err="1">
                <a:latin typeface="Calibri"/>
                <a:ea typeface="+mn-lt"/>
                <a:cs typeface="Calibri"/>
              </a:rPr>
              <a:t>Armenakis</a:t>
            </a:r>
            <a:r>
              <a:rPr lang="en-GB" dirty="0">
                <a:latin typeface="Calibri"/>
                <a:ea typeface="+mn-lt"/>
                <a:cs typeface="Calibri"/>
              </a:rPr>
              <a:t>, A. A., Harris, S. G., and Mossholder K, W. (1993) ‘Creating readiness for organizational change’. </a:t>
            </a:r>
            <a:r>
              <a:rPr lang="en-GB" i="1" dirty="0">
                <a:latin typeface="Calibri"/>
                <a:ea typeface="+mn-lt"/>
                <a:cs typeface="Calibri"/>
              </a:rPr>
              <a:t>Human Relations</a:t>
            </a:r>
            <a:r>
              <a:rPr lang="en-GB" dirty="0">
                <a:latin typeface="Calibri"/>
                <a:ea typeface="+mn-lt"/>
                <a:cs typeface="Calibri"/>
              </a:rPr>
              <a:t>. (4), pp. 681–703.</a:t>
            </a:r>
            <a:endParaRPr lang="en-GB">
              <a:latin typeface="Calibri"/>
              <a:ea typeface="+mn-lt"/>
              <a:cs typeface="Calibri"/>
            </a:endParaRPr>
          </a:p>
          <a:p>
            <a:r>
              <a:rPr lang="en-GB" dirty="0">
                <a:latin typeface="Calibri"/>
                <a:ea typeface="+mn-lt"/>
                <a:cs typeface="Calibri"/>
              </a:rPr>
              <a:t>Bailey, G and Bailey, J. (2019) </a:t>
            </a:r>
            <a:r>
              <a:rPr lang="en-GB" i="1" dirty="0">
                <a:latin typeface="Calibri"/>
                <a:ea typeface="+mn-lt"/>
                <a:cs typeface="Calibri"/>
              </a:rPr>
              <a:t>An Evaluation of Adverse Childhood Experiences (ACE)- Informed School Approach in Three Secondary Schools in Wales: Short Report. </a:t>
            </a:r>
            <a:r>
              <a:rPr lang="en-GB" dirty="0">
                <a:latin typeface="Calibri"/>
                <a:ea typeface="+mn-lt"/>
                <a:cs typeface="Calibri"/>
              </a:rPr>
              <a:t>Available at: </a:t>
            </a:r>
            <a:r>
              <a:rPr lang="en-GB" u="sng" dirty="0">
                <a:latin typeface="Calibri"/>
                <a:ea typeface="+mn-lt"/>
                <a:cs typeface="Calibri"/>
                <a:hlinkClick r:id="rId5"/>
              </a:rPr>
              <a:t>https://acehubwales.com/wp-content/uploads/2022/07/ACEs-Secondary-School-Pilot-Evaluation-FINAL-English.pdf</a:t>
            </a:r>
            <a:r>
              <a:rPr lang="en-GB" dirty="0">
                <a:latin typeface="Calibri"/>
                <a:ea typeface="+mn-lt"/>
                <a:cs typeface="Calibri"/>
              </a:rPr>
              <a:t> (Accessed on 7 December 2022)</a:t>
            </a:r>
            <a:endParaRPr lang="en-GB">
              <a:latin typeface="Calibri"/>
              <a:ea typeface="+mn-lt"/>
              <a:cs typeface="Calibri"/>
            </a:endParaRPr>
          </a:p>
          <a:p>
            <a:r>
              <a:rPr lang="en-GB" dirty="0">
                <a:latin typeface="Calibri"/>
                <a:ea typeface="+mn-lt"/>
                <a:cs typeface="Calibri"/>
              </a:rPr>
              <a:t>Beyea, S.C. and Slattery, M.J. (2013) ‘Historical Perspectives on Evidence-Based Nursing’, </a:t>
            </a:r>
            <a:r>
              <a:rPr lang="en-GB" i="1" dirty="0">
                <a:latin typeface="Calibri"/>
                <a:ea typeface="+mn-lt"/>
                <a:cs typeface="Calibri"/>
              </a:rPr>
              <a:t>Nursing science quarterly</a:t>
            </a:r>
            <a:r>
              <a:rPr lang="en-GB" dirty="0">
                <a:latin typeface="Calibri"/>
                <a:ea typeface="+mn-lt"/>
                <a:cs typeface="Calibri"/>
              </a:rPr>
              <a:t>, 26(2), pp. 152–155.</a:t>
            </a:r>
            <a:endParaRPr lang="en-GB">
              <a:ea typeface="+mn-lt"/>
              <a:cs typeface="+mn-lt"/>
            </a:endParaRPr>
          </a:p>
          <a:p>
            <a:endParaRPr lang="en-GB" dirty="0">
              <a:ea typeface="+mn-lt"/>
              <a:cs typeface="+mn-lt"/>
            </a:endParaRPr>
          </a:p>
        </p:txBody>
      </p:sp>
    </p:spTree>
    <p:extLst>
      <p:ext uri="{BB962C8B-B14F-4D97-AF65-F5344CB8AC3E}">
        <p14:creationId xmlns:p14="http://schemas.microsoft.com/office/powerpoint/2010/main" val="2494754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B0F94-EF1D-C193-0B65-680FE3192A09}"/>
              </a:ext>
            </a:extLst>
          </p:cNvPr>
          <p:cNvSpPr>
            <a:spLocks noGrp="1"/>
          </p:cNvSpPr>
          <p:nvPr>
            <p:ph type="title"/>
          </p:nvPr>
        </p:nvSpPr>
        <p:spPr>
          <a:xfrm>
            <a:off x="762000" y="1524000"/>
            <a:ext cx="10711132" cy="1263649"/>
          </a:xfrm>
        </p:spPr>
        <p:txBody>
          <a:bodyPr>
            <a:normAutofit/>
          </a:bodyPr>
          <a:lstStyle/>
          <a:p>
            <a:pPr marL="342900" indent="-342900">
              <a:buFont typeface="Arial"/>
              <a:buChar char="•"/>
            </a:pPr>
            <a:r>
              <a:rPr lang="en-GB" sz="2000" dirty="0">
                <a:latin typeface="Calibri"/>
                <a:ea typeface="+mj-lt"/>
                <a:cs typeface="+mj-lt"/>
              </a:rPr>
              <a:t>Blodgett C, and Lanigan J. (2018) ‘The association between adverse childhood experience (ACE) and school success in elementary school children’. </a:t>
            </a:r>
            <a:r>
              <a:rPr lang="en-GB" sz="2000" i="1" dirty="0">
                <a:latin typeface="Calibri"/>
                <a:ea typeface="+mj-lt"/>
                <a:cs typeface="+mj-lt"/>
              </a:rPr>
              <a:t>School Psychology Quarterly</a:t>
            </a:r>
            <a:r>
              <a:rPr lang="en-GB" sz="2000" dirty="0">
                <a:latin typeface="Calibri"/>
                <a:ea typeface="+mj-lt"/>
                <a:cs typeface="+mj-lt"/>
              </a:rPr>
              <a:t>. 33(1), pp. 137.</a:t>
            </a:r>
            <a:endParaRPr lang="en-US"/>
          </a:p>
          <a:p>
            <a:pPr marL="342900" indent="-342900">
              <a:buFont typeface="Arial"/>
              <a:buChar char="•"/>
            </a:pPr>
            <a:r>
              <a:rPr lang="en-GB" sz="2000" dirty="0">
                <a:latin typeface="Calibri"/>
                <a:ea typeface="+mj-lt"/>
                <a:cs typeface="+mj-lt"/>
              </a:rPr>
              <a:t>Fenney, D. (2019) ‘Tackling poor health outcomes: the role of trauma-informed care’. </a:t>
            </a:r>
            <a:r>
              <a:rPr lang="en-GB" sz="2000" i="1" dirty="0">
                <a:latin typeface="Calibri"/>
                <a:ea typeface="+mj-lt"/>
                <a:cs typeface="+mj-lt"/>
              </a:rPr>
              <a:t>Kings Fund blog</a:t>
            </a:r>
            <a:r>
              <a:rPr lang="en-GB" sz="2000" dirty="0">
                <a:latin typeface="Calibri"/>
                <a:ea typeface="+mj-lt"/>
                <a:cs typeface="+mj-lt"/>
              </a:rPr>
              <a:t>, </a:t>
            </a:r>
            <a:r>
              <a:rPr lang="en-GB" sz="2000" i="1" dirty="0">
                <a:latin typeface="Calibri"/>
                <a:ea typeface="+mj-lt"/>
                <a:cs typeface="+mj-lt"/>
              </a:rPr>
              <a:t>14</a:t>
            </a:r>
            <a:r>
              <a:rPr lang="en-GB" sz="2000" dirty="0">
                <a:latin typeface="Calibri"/>
                <a:ea typeface="+mj-lt"/>
                <a:cs typeface="+mj-lt"/>
              </a:rPr>
              <a:t>.</a:t>
            </a:r>
          </a:p>
          <a:p>
            <a:pPr marL="571500" indent="-571500">
              <a:buFont typeface="Arial"/>
              <a:buChar char="•"/>
            </a:pPr>
            <a:endParaRPr lang="en-GB" dirty="0"/>
          </a:p>
        </p:txBody>
      </p:sp>
      <p:sp>
        <p:nvSpPr>
          <p:cNvPr id="3" name="Content Placeholder 2">
            <a:extLst>
              <a:ext uri="{FF2B5EF4-FFF2-40B4-BE49-F238E27FC236}">
                <a16:creationId xmlns:a16="http://schemas.microsoft.com/office/drawing/2014/main" id="{5664E9DA-2DB1-5E5C-2FBF-E6D2EA96054D}"/>
              </a:ext>
            </a:extLst>
          </p:cNvPr>
          <p:cNvSpPr>
            <a:spLocks noGrp="1"/>
          </p:cNvSpPr>
          <p:nvPr>
            <p:ph idx="1"/>
          </p:nvPr>
        </p:nvSpPr>
        <p:spPr>
          <a:xfrm>
            <a:off x="762000" y="2746075"/>
            <a:ext cx="10668000" cy="3939396"/>
          </a:xfrm>
        </p:spPr>
        <p:txBody>
          <a:bodyPr vert="horz" lIns="91440" tIns="45720" rIns="91440" bIns="45720" rtlCol="0" anchor="t">
            <a:noAutofit/>
          </a:bodyPr>
          <a:lstStyle/>
          <a:p>
            <a:r>
              <a:rPr lang="en-GB" sz="2000" dirty="0">
                <a:latin typeface="Calibri"/>
                <a:ea typeface="+mn-lt"/>
                <a:cs typeface="+mn-lt"/>
              </a:rPr>
              <a:t>Fitzpatrick, J, J and Kazer, M, W. (2006). </a:t>
            </a:r>
            <a:r>
              <a:rPr lang="en-GB" sz="2000" i="1" dirty="0">
                <a:latin typeface="Calibri"/>
                <a:ea typeface="+mn-lt"/>
                <a:cs typeface="+mn-lt"/>
              </a:rPr>
              <a:t>Encyclopaedia of Nursing Research. </a:t>
            </a:r>
            <a:r>
              <a:rPr lang="en-GB" sz="2000" dirty="0">
                <a:latin typeface="Calibri"/>
                <a:ea typeface="+mn-lt"/>
                <a:cs typeface="+mn-lt"/>
              </a:rPr>
              <a:t>2</a:t>
            </a:r>
            <a:r>
              <a:rPr lang="en-GB" sz="2000" baseline="30000" dirty="0">
                <a:latin typeface="Calibri"/>
                <a:ea typeface="+mn-lt"/>
                <a:cs typeface="+mn-lt"/>
              </a:rPr>
              <a:t>nd</a:t>
            </a:r>
            <a:r>
              <a:rPr lang="en-GB" sz="2000" dirty="0">
                <a:latin typeface="Calibri"/>
                <a:ea typeface="+mn-lt"/>
                <a:cs typeface="+mn-lt"/>
              </a:rPr>
              <a:t> </a:t>
            </a:r>
            <a:r>
              <a:rPr lang="en-GB" sz="2000" dirty="0" err="1">
                <a:latin typeface="Calibri"/>
                <a:ea typeface="+mn-lt"/>
                <a:cs typeface="+mn-lt"/>
              </a:rPr>
              <a:t>edn</a:t>
            </a:r>
            <a:r>
              <a:rPr lang="en-GB" sz="2000" dirty="0">
                <a:latin typeface="Calibri"/>
                <a:ea typeface="+mn-lt"/>
                <a:cs typeface="+mn-lt"/>
              </a:rPr>
              <a:t>. New York. Springer pub.</a:t>
            </a:r>
            <a:endParaRPr lang="en-US"/>
          </a:p>
          <a:p>
            <a:r>
              <a:rPr lang="en-GB" sz="2000" dirty="0">
                <a:latin typeface="Calibri"/>
                <a:ea typeface="+mn-lt"/>
                <a:cs typeface="+mn-lt"/>
              </a:rPr>
              <a:t>Future Generations Commissioner for Wales. </a:t>
            </a:r>
            <a:r>
              <a:rPr lang="en-GB" sz="2000" i="1" dirty="0">
                <a:latin typeface="Calibri"/>
                <a:ea typeface="+mn-lt"/>
                <a:cs typeface="+mn-lt"/>
              </a:rPr>
              <a:t>The Future Generations Report 2020. </a:t>
            </a:r>
            <a:r>
              <a:rPr lang="en-GB" sz="2000" dirty="0">
                <a:latin typeface="Calibri"/>
                <a:ea typeface="+mn-lt"/>
                <a:cs typeface="+mn-lt"/>
              </a:rPr>
              <a:t>Available at: https//www.futuregenerations.wales/wp-content/uploads/2020/05/FGC-Report-English.pdf (Accessed 07 December 2022)</a:t>
            </a:r>
          </a:p>
          <a:p>
            <a:r>
              <a:rPr lang="en-GB" sz="2000" dirty="0">
                <a:latin typeface="Calibri"/>
                <a:ea typeface="+mn-lt"/>
                <a:cs typeface="+mn-lt"/>
              </a:rPr>
              <a:t>Hall, A., McKenna, B., Dearie, V., Maguire, T., Charleston, R. and Furness, T. (2016) ‘Educating emergency department nurses about trauma informed care for people presenting with mental health crisis: A pilot study’, </a:t>
            </a:r>
            <a:r>
              <a:rPr lang="en-GB" sz="2000" i="1" dirty="0">
                <a:latin typeface="Calibri"/>
                <a:ea typeface="+mn-lt"/>
                <a:cs typeface="+mn-lt"/>
              </a:rPr>
              <a:t>BMC nursing</a:t>
            </a:r>
            <a:r>
              <a:rPr lang="en-GB" sz="2000" dirty="0">
                <a:latin typeface="Calibri"/>
                <a:ea typeface="+mn-lt"/>
                <a:cs typeface="+mn-lt"/>
              </a:rPr>
              <a:t>, </a:t>
            </a:r>
            <a:r>
              <a:rPr lang="en-GB" sz="2000" i="1" dirty="0">
                <a:latin typeface="Calibri"/>
                <a:ea typeface="+mn-lt"/>
                <a:cs typeface="+mn-lt"/>
              </a:rPr>
              <a:t>15</a:t>
            </a:r>
            <a:r>
              <a:rPr lang="en-GB" sz="2000" dirty="0">
                <a:latin typeface="Calibri"/>
                <a:ea typeface="+mn-lt"/>
                <a:cs typeface="+mn-lt"/>
              </a:rPr>
              <a:t>(1), pp.1-8.</a:t>
            </a:r>
          </a:p>
          <a:p>
            <a:r>
              <a:rPr lang="en-GB" sz="2000" dirty="0">
                <a:latin typeface="Calibri"/>
                <a:ea typeface="+mn-lt"/>
                <a:cs typeface="+mn-lt"/>
              </a:rPr>
              <a:t>Hanushek E, </a:t>
            </a:r>
            <a:r>
              <a:rPr lang="en-GB" sz="2000" dirty="0" err="1">
                <a:latin typeface="Calibri"/>
                <a:ea typeface="+mn-lt"/>
                <a:cs typeface="+mn-lt"/>
              </a:rPr>
              <a:t>Woessmann</a:t>
            </a:r>
            <a:r>
              <a:rPr lang="en-GB" sz="2000" dirty="0">
                <a:latin typeface="Calibri"/>
                <a:ea typeface="+mn-lt"/>
                <a:cs typeface="+mn-lt"/>
              </a:rPr>
              <a:t> L. The Role of School Improvement in Economic Development. 2007.</a:t>
            </a:r>
          </a:p>
          <a:p>
            <a:r>
              <a:rPr lang="en-GB" sz="2000" dirty="0">
                <a:latin typeface="Calibri"/>
                <a:ea typeface="+mn-lt"/>
                <a:cs typeface="+mn-lt"/>
              </a:rPr>
              <a:t>Howarth, E. Moore THM, Welton NJ, Lewis N, Stanley N, MacMillan H, Shaw A, Hester M, Bryden P, Feder G. (2016) Improving outcomes for children exposed to domestic Violence (IMPROVE): an evidence synthesis. </a:t>
            </a:r>
            <a:r>
              <a:rPr lang="en-GB" sz="2000" i="1" dirty="0">
                <a:latin typeface="Calibri"/>
                <a:ea typeface="+mn-lt"/>
                <a:cs typeface="+mn-lt"/>
              </a:rPr>
              <a:t>Public Health</a:t>
            </a:r>
            <a:r>
              <a:rPr lang="en-GB" sz="2000" dirty="0">
                <a:latin typeface="Calibri"/>
                <a:ea typeface="+mn-lt"/>
                <a:cs typeface="+mn-lt"/>
              </a:rPr>
              <a:t>; 4:(1), pp. 342.</a:t>
            </a:r>
          </a:p>
          <a:p>
            <a:pPr marL="0" indent="0">
              <a:buNone/>
            </a:pPr>
            <a:endParaRPr lang="en-GB" dirty="0"/>
          </a:p>
        </p:txBody>
      </p:sp>
    </p:spTree>
    <p:extLst>
      <p:ext uri="{BB962C8B-B14F-4D97-AF65-F5344CB8AC3E}">
        <p14:creationId xmlns:p14="http://schemas.microsoft.com/office/powerpoint/2010/main" val="115903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E4D65-DED4-9C1F-A9E5-FB8E3C6F24F2}"/>
              </a:ext>
            </a:extLst>
          </p:cNvPr>
          <p:cNvSpPr>
            <a:spLocks noGrp="1"/>
          </p:cNvSpPr>
          <p:nvPr>
            <p:ph type="title"/>
          </p:nvPr>
        </p:nvSpPr>
        <p:spPr>
          <a:xfrm>
            <a:off x="762000" y="1524000"/>
            <a:ext cx="10610490" cy="1263649"/>
          </a:xfrm>
        </p:spPr>
        <p:txBody>
          <a:bodyPr>
            <a:normAutofit/>
          </a:bodyPr>
          <a:lstStyle/>
          <a:p>
            <a:pPr marL="342900" indent="-342900">
              <a:buFont typeface="Arial"/>
              <a:buChar char="•"/>
            </a:pPr>
            <a:r>
              <a:rPr lang="en-GB" sz="2000" dirty="0">
                <a:latin typeface="Calibri"/>
                <a:ea typeface="+mj-lt"/>
                <a:cs typeface="+mj-lt"/>
              </a:rPr>
              <a:t>Howard J. A systematic framework for trauma-informed schooling: complex but necessary! Journal of Aggression, Maltreatment &amp; Trauma. (2018) 5( 1), pp. 21.</a:t>
            </a:r>
            <a:endParaRPr lang="en-US"/>
          </a:p>
          <a:p>
            <a:pPr marL="342900" indent="-342900">
              <a:buFont typeface="Arial"/>
              <a:buChar char="•"/>
            </a:pPr>
            <a:r>
              <a:rPr lang="en-GB" sz="2000" dirty="0">
                <a:latin typeface="Calibri"/>
                <a:ea typeface="+mj-lt"/>
                <a:cs typeface="+mj-lt"/>
              </a:rPr>
              <a:t>Kinsey D, Schlosser A. (2013) Interventions in foster and kinship care: a systematic review. </a:t>
            </a:r>
            <a:r>
              <a:rPr lang="en-GB" sz="2000" i="1" dirty="0">
                <a:latin typeface="Calibri"/>
                <a:ea typeface="+mj-lt"/>
                <a:cs typeface="+mj-lt"/>
              </a:rPr>
              <a:t>Clinic Child Psychology Psychiatry</a:t>
            </a:r>
            <a:r>
              <a:rPr lang="en-GB" sz="2000" dirty="0">
                <a:latin typeface="Calibri"/>
                <a:ea typeface="+mj-lt"/>
                <a:cs typeface="+mj-lt"/>
              </a:rPr>
              <a:t>. 18, pp. 429 – 463.</a:t>
            </a:r>
          </a:p>
          <a:p>
            <a:endParaRPr lang="en-GB" dirty="0"/>
          </a:p>
        </p:txBody>
      </p:sp>
      <p:sp>
        <p:nvSpPr>
          <p:cNvPr id="3" name="Content Placeholder 2">
            <a:extLst>
              <a:ext uri="{FF2B5EF4-FFF2-40B4-BE49-F238E27FC236}">
                <a16:creationId xmlns:a16="http://schemas.microsoft.com/office/drawing/2014/main" id="{A5226D84-D910-13A3-3C1F-3C9B2F270CBE}"/>
              </a:ext>
            </a:extLst>
          </p:cNvPr>
          <p:cNvSpPr>
            <a:spLocks noGrp="1"/>
          </p:cNvSpPr>
          <p:nvPr>
            <p:ph idx="1"/>
          </p:nvPr>
        </p:nvSpPr>
        <p:spPr/>
        <p:txBody>
          <a:bodyPr vert="horz" lIns="91440" tIns="45720" rIns="91440" bIns="45720" rtlCol="0" anchor="t">
            <a:normAutofit fontScale="77500" lnSpcReduction="20000"/>
          </a:bodyPr>
          <a:lstStyle/>
          <a:p>
            <a:r>
              <a:rPr lang="en-GB" dirty="0">
                <a:ea typeface="+mn-lt"/>
                <a:cs typeface="+mn-lt"/>
              </a:rPr>
              <a:t>Lorenc, T. </a:t>
            </a:r>
            <a:r>
              <a:rPr lang="en-GB" i="1" dirty="0">
                <a:ea typeface="+mn-lt"/>
                <a:cs typeface="+mn-lt"/>
              </a:rPr>
              <a:t>et al.</a:t>
            </a:r>
            <a:r>
              <a:rPr lang="en-GB" dirty="0">
                <a:ea typeface="+mn-lt"/>
                <a:cs typeface="+mn-lt"/>
              </a:rPr>
              <a:t> (2020) ‘Interventions to support people exposed to adverse childhood experiences: systematic review of systematic reviews. Available at: </a:t>
            </a:r>
            <a:r>
              <a:rPr lang="en-GB" u="sng" dirty="0">
                <a:ea typeface="+mn-lt"/>
                <a:cs typeface="+mn-lt"/>
                <a:hlinkClick r:id="rId2"/>
              </a:rPr>
              <a:t>https://doi.org/10.1186/s12889-020-08789-0</a:t>
            </a:r>
            <a:r>
              <a:rPr lang="en-GB" dirty="0">
                <a:ea typeface="+mn-lt"/>
                <a:cs typeface="+mn-lt"/>
              </a:rPr>
              <a:t> (Accessed on 8 December 2022)</a:t>
            </a:r>
          </a:p>
          <a:p>
            <a:r>
              <a:rPr lang="en-GB" dirty="0">
                <a:ea typeface="+mn-lt"/>
                <a:cs typeface="+mn-lt"/>
              </a:rPr>
              <a:t>Macdonald G, Livingstone N, Hanratty J, McCartan C, </a:t>
            </a:r>
            <a:r>
              <a:rPr lang="en-GB" dirty="0" err="1">
                <a:ea typeface="+mn-lt"/>
                <a:cs typeface="+mn-lt"/>
              </a:rPr>
              <a:t>Cotmore</a:t>
            </a:r>
            <a:r>
              <a:rPr lang="en-GB" dirty="0">
                <a:ea typeface="+mn-lt"/>
                <a:cs typeface="+mn-lt"/>
              </a:rPr>
              <a:t> R, Cary M, Glaser D, Byford S, Welton NJ, </a:t>
            </a:r>
            <a:r>
              <a:rPr lang="en-GB" dirty="0" err="1">
                <a:ea typeface="+mn-lt"/>
                <a:cs typeface="+mn-lt"/>
              </a:rPr>
              <a:t>Bosqui</a:t>
            </a:r>
            <a:r>
              <a:rPr lang="en-GB" dirty="0">
                <a:ea typeface="+mn-lt"/>
                <a:cs typeface="+mn-lt"/>
              </a:rPr>
              <a:t> T, et al. (2016) ‘The effectiveness, acceptability, and cost-effectiveness of psychosocial interventions for maltreated children and adolescents: evidence syntheses. </a:t>
            </a:r>
            <a:r>
              <a:rPr lang="en-GB" i="1" dirty="0">
                <a:ea typeface="+mn-lt"/>
                <a:cs typeface="+mn-lt"/>
              </a:rPr>
              <a:t>Health </a:t>
            </a:r>
            <a:r>
              <a:rPr lang="en-GB" i="1" dirty="0" err="1">
                <a:ea typeface="+mn-lt"/>
                <a:cs typeface="+mn-lt"/>
              </a:rPr>
              <a:t>Technol</a:t>
            </a:r>
            <a:r>
              <a:rPr lang="en-GB" i="1" dirty="0">
                <a:ea typeface="+mn-lt"/>
                <a:cs typeface="+mn-lt"/>
              </a:rPr>
              <a:t> Assess,</a:t>
            </a:r>
            <a:r>
              <a:rPr lang="en-GB" dirty="0">
                <a:ea typeface="+mn-lt"/>
                <a:cs typeface="+mn-lt"/>
              </a:rPr>
              <a:t>20(1), pp. 508.</a:t>
            </a:r>
          </a:p>
          <a:p>
            <a:r>
              <a:rPr lang="en-GB" dirty="0">
                <a:ea typeface="+mn-lt"/>
                <a:cs typeface="+mn-lt"/>
              </a:rPr>
              <a:t>National Institute for Health and Care Research. (2022). </a:t>
            </a:r>
            <a:r>
              <a:rPr lang="en-GB" i="1" dirty="0">
                <a:ea typeface="+mn-lt"/>
                <a:cs typeface="+mn-lt"/>
              </a:rPr>
              <a:t>Adverse childhood experiences: what support do young people need? </a:t>
            </a:r>
            <a:r>
              <a:rPr lang="en-GB" dirty="0">
                <a:ea typeface="+mn-lt"/>
                <a:cs typeface="+mn-lt"/>
              </a:rPr>
              <a:t>Available at: </a:t>
            </a:r>
            <a:r>
              <a:rPr lang="en-GB" dirty="0">
                <a:ea typeface="+mn-lt"/>
                <a:cs typeface="+mn-lt"/>
                <a:hlinkClick r:id="rId3" invalidUrl="https://"/>
              </a:rPr>
              <a:t>https://</a:t>
            </a:r>
            <a:r>
              <a:rPr lang="en-GB" dirty="0">
                <a:ea typeface="+mn-lt"/>
                <a:cs typeface="+mn-lt"/>
              </a:rPr>
              <a:t> </a:t>
            </a:r>
            <a:r>
              <a:rPr lang="en-GB" dirty="0" err="1">
                <a:ea typeface="+mn-lt"/>
                <a:cs typeface="+mn-lt"/>
              </a:rPr>
              <a:t>evidence.nihr.ac.Uk</a:t>
            </a:r>
            <a:r>
              <a:rPr lang="en-GB" dirty="0">
                <a:ea typeface="+mn-lt"/>
                <a:cs typeface="+mn-lt"/>
              </a:rPr>
              <a:t>/collection/adverse-childhood-experiences-what-support-do-young-people-need/ (Accessed on 8 December 2022)</a:t>
            </a:r>
          </a:p>
          <a:p>
            <a:endParaRPr lang="en-GB" dirty="0"/>
          </a:p>
        </p:txBody>
      </p:sp>
    </p:spTree>
    <p:extLst>
      <p:ext uri="{BB962C8B-B14F-4D97-AF65-F5344CB8AC3E}">
        <p14:creationId xmlns:p14="http://schemas.microsoft.com/office/powerpoint/2010/main" val="2167630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74E43-D37D-B0D6-9DE7-23F6C17C7347}"/>
              </a:ext>
            </a:extLst>
          </p:cNvPr>
          <p:cNvSpPr>
            <a:spLocks noGrp="1"/>
          </p:cNvSpPr>
          <p:nvPr>
            <p:ph type="title"/>
          </p:nvPr>
        </p:nvSpPr>
        <p:spPr>
          <a:xfrm>
            <a:off x="762000" y="1524000"/>
            <a:ext cx="10668000" cy="1263649"/>
          </a:xfrm>
        </p:spPr>
        <p:txBody>
          <a:bodyPr>
            <a:normAutofit/>
          </a:bodyPr>
          <a:lstStyle/>
          <a:p>
            <a:pPr marL="342900" indent="-342900">
              <a:buFont typeface="Arial"/>
              <a:buChar char="•"/>
            </a:pPr>
            <a:r>
              <a:rPr lang="en-GB" sz="2000" dirty="0">
                <a:latin typeface="Calibri"/>
                <a:ea typeface="+mj-lt"/>
                <a:cs typeface="+mj-lt"/>
              </a:rPr>
              <a:t>Perry, D.L. and Daniels, M.L., 2016. Implementing trauma—informed practices in the school setting: A pilot study. </a:t>
            </a:r>
            <a:r>
              <a:rPr lang="en-GB" sz="2000" i="1" dirty="0">
                <a:latin typeface="Calibri"/>
                <a:ea typeface="+mj-lt"/>
                <a:cs typeface="+mj-lt"/>
              </a:rPr>
              <a:t>School Mental Health</a:t>
            </a:r>
            <a:r>
              <a:rPr lang="en-GB" sz="2000" dirty="0">
                <a:latin typeface="Calibri"/>
                <a:ea typeface="+mj-lt"/>
                <a:cs typeface="+mj-lt"/>
              </a:rPr>
              <a:t>, </a:t>
            </a:r>
            <a:r>
              <a:rPr lang="en-GB" sz="2000" i="1" dirty="0">
                <a:latin typeface="Calibri"/>
                <a:ea typeface="+mj-lt"/>
                <a:cs typeface="+mj-lt"/>
              </a:rPr>
              <a:t>8</a:t>
            </a:r>
            <a:r>
              <a:rPr lang="en-GB" sz="2000" dirty="0">
                <a:latin typeface="Calibri"/>
                <a:ea typeface="+mj-lt"/>
                <a:cs typeface="+mj-lt"/>
              </a:rPr>
              <a:t>(1), pp.177-188.</a:t>
            </a:r>
            <a:endParaRPr lang="en-US"/>
          </a:p>
          <a:p>
            <a:pPr marL="342900" indent="-342900">
              <a:buFont typeface="Arial"/>
              <a:buChar char="•"/>
            </a:pPr>
            <a:r>
              <a:rPr lang="en-GB" sz="2000" dirty="0">
                <a:latin typeface="Calibri"/>
                <a:ea typeface="+mj-lt"/>
                <a:cs typeface="+mj-lt"/>
              </a:rPr>
              <a:t>Reed, J. and </a:t>
            </a:r>
            <a:r>
              <a:rPr lang="en-GB" sz="2000" dirty="0" err="1">
                <a:latin typeface="Calibri"/>
                <a:ea typeface="+mj-lt"/>
                <a:cs typeface="+mj-lt"/>
              </a:rPr>
              <a:t>Vakola</a:t>
            </a:r>
            <a:r>
              <a:rPr lang="en-GB" sz="2000" dirty="0">
                <a:latin typeface="Calibri"/>
                <a:ea typeface="+mj-lt"/>
                <a:cs typeface="+mj-lt"/>
              </a:rPr>
              <a:t>, M., 2006. What role can a training needs analysis play in organisational change. </a:t>
            </a:r>
            <a:r>
              <a:rPr lang="en-GB" sz="2000" i="1" dirty="0">
                <a:latin typeface="Calibri"/>
                <a:ea typeface="+mj-lt"/>
                <a:cs typeface="+mj-lt"/>
              </a:rPr>
              <a:t>Journal of Organizational Change Management</a:t>
            </a:r>
            <a:r>
              <a:rPr lang="en-GB" sz="2000" dirty="0">
                <a:latin typeface="Calibri"/>
                <a:ea typeface="+mj-lt"/>
                <a:cs typeface="+mj-lt"/>
              </a:rPr>
              <a:t>. </a:t>
            </a:r>
          </a:p>
          <a:p>
            <a:endParaRPr lang="en-GB" dirty="0"/>
          </a:p>
        </p:txBody>
      </p:sp>
      <p:sp>
        <p:nvSpPr>
          <p:cNvPr id="3" name="Content Placeholder 2">
            <a:extLst>
              <a:ext uri="{FF2B5EF4-FFF2-40B4-BE49-F238E27FC236}">
                <a16:creationId xmlns:a16="http://schemas.microsoft.com/office/drawing/2014/main" id="{18041783-C972-A0FF-2B67-10A3AFD752A2}"/>
              </a:ext>
            </a:extLst>
          </p:cNvPr>
          <p:cNvSpPr>
            <a:spLocks noGrp="1"/>
          </p:cNvSpPr>
          <p:nvPr>
            <p:ph idx="1"/>
          </p:nvPr>
        </p:nvSpPr>
        <p:spPr/>
        <p:txBody>
          <a:bodyPr vert="horz" lIns="91440" tIns="45720" rIns="91440" bIns="45720" rtlCol="0" anchor="t">
            <a:normAutofit/>
          </a:bodyPr>
          <a:lstStyle/>
          <a:p>
            <a:r>
              <a:rPr lang="en-GB" sz="2000" dirty="0">
                <a:latin typeface="Calibri"/>
                <a:ea typeface="+mn-lt"/>
                <a:cs typeface="+mn-lt"/>
              </a:rPr>
              <a:t>Welsh Government (2021) ‘Review of Adverse Childhood Experiences (ACE) Policy: Report’. Available at: </a:t>
            </a:r>
            <a:r>
              <a:rPr lang="en-GB" sz="2000" u="sng" dirty="0">
                <a:latin typeface="Calibri"/>
                <a:ea typeface="+mn-lt"/>
                <a:cs typeface="+mn-lt"/>
                <a:hlinkClick r:id="rId2"/>
              </a:rPr>
              <a:t>https://gov.wales/review-adverse-childhood-experiences-ace-policy-report-html</a:t>
            </a:r>
            <a:r>
              <a:rPr lang="en-GB" sz="2000" dirty="0">
                <a:latin typeface="Calibri"/>
                <a:ea typeface="+mn-lt"/>
                <a:cs typeface="+mn-lt"/>
              </a:rPr>
              <a:t> (Accessed on 04 December 2022)</a:t>
            </a:r>
          </a:p>
          <a:p>
            <a:endParaRPr lang="en-GB" sz="2000" dirty="0">
              <a:latin typeface="Calibri"/>
              <a:ea typeface="+mn-lt"/>
              <a:cs typeface="+mn-lt"/>
            </a:endParaRPr>
          </a:p>
          <a:p>
            <a:r>
              <a:rPr lang="en-GB" sz="2000" dirty="0">
                <a:latin typeface="Calibri"/>
                <a:ea typeface="+mn-lt"/>
                <a:cs typeface="+mn-lt"/>
              </a:rPr>
              <a:t>Welsh Government (2021) ‘Written Statement: Review of the Welsh Government’s ACE’s Policy’ Available at: </a:t>
            </a:r>
            <a:r>
              <a:rPr lang="en-GB" sz="2000" u="sng" dirty="0">
                <a:latin typeface="Calibri"/>
                <a:ea typeface="+mn-lt"/>
                <a:cs typeface="+mn-lt"/>
                <a:hlinkClick r:id="rId3"/>
              </a:rPr>
              <a:t>https://gov.wales/written-statement-review-welsh-governments-aces-policy</a:t>
            </a:r>
            <a:r>
              <a:rPr lang="en-GB" sz="2000" dirty="0">
                <a:latin typeface="Calibri"/>
                <a:ea typeface="+mn-lt"/>
                <a:cs typeface="+mn-lt"/>
              </a:rPr>
              <a:t> (Accessed 0n 4 December 2022)</a:t>
            </a:r>
          </a:p>
          <a:p>
            <a:endParaRPr lang="en-GB" dirty="0"/>
          </a:p>
        </p:txBody>
      </p:sp>
    </p:spTree>
    <p:extLst>
      <p:ext uri="{BB962C8B-B14F-4D97-AF65-F5344CB8AC3E}">
        <p14:creationId xmlns:p14="http://schemas.microsoft.com/office/powerpoint/2010/main" val="797313658"/>
      </p:ext>
    </p:extLst>
  </p:cSld>
  <p:clrMapOvr>
    <a:masterClrMapping/>
  </p:clrMapOvr>
</p:sld>
</file>

<file path=ppt/theme/theme1.xml><?xml version="1.0" encoding="utf-8"?>
<a:theme xmlns:a="http://schemas.openxmlformats.org/drawingml/2006/main" name="TornVTI">
  <a:themeElements>
    <a:clrScheme name="Custom 1">
      <a:dk1>
        <a:sysClr val="windowText" lastClr="000000"/>
      </a:dk1>
      <a:lt1>
        <a:sysClr val="window" lastClr="FFFFFF"/>
      </a:lt1>
      <a:dk2>
        <a:srgbClr val="131523"/>
      </a:dk2>
      <a:lt2>
        <a:srgbClr val="E7E6E6"/>
      </a:lt2>
      <a:accent1>
        <a:srgbClr val="3FB96C"/>
      </a:accent1>
      <a:accent2>
        <a:srgbClr val="699EFA"/>
      </a:accent2>
      <a:accent3>
        <a:srgbClr val="8039C1"/>
      </a:accent3>
      <a:accent4>
        <a:srgbClr val="D1971A"/>
      </a:accent4>
      <a:accent5>
        <a:srgbClr val="E62B59"/>
      </a:accent5>
      <a:accent6>
        <a:srgbClr val="9CA2AB"/>
      </a:accent6>
      <a:hlink>
        <a:srgbClr val="FFFFFF"/>
      </a:hlink>
      <a:folHlink>
        <a:srgbClr val="57618E"/>
      </a:folHlink>
    </a:clrScheme>
    <a:fontScheme name="Torn">
      <a:majorFont>
        <a:latin typeface="Impact"/>
        <a:ea typeface=""/>
        <a:cs typeface=""/>
      </a:majorFont>
      <a:minorFont>
        <a:latin typeface="Arial Nova Co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TornVTI</vt:lpstr>
      <vt:lpstr>Presentation of Research Findings and Health Promotion Strategies</vt:lpstr>
      <vt:lpstr>Introduction</vt:lpstr>
      <vt:lpstr>In the order :</vt:lpstr>
      <vt:lpstr>Adverse Childhood Experiences</vt:lpstr>
      <vt:lpstr>The Welsh Government's budget strategy in preventing ACE's in future generations.</vt:lpstr>
      <vt:lpstr>The Future</vt:lpstr>
      <vt:lpstr>The Current Situation in Wales  (Future Generations Commissioners for Wales, 2020) </vt:lpstr>
      <vt:lpstr>To Move Forward  (Future Generations Commissioner for Wales, 2020)</vt:lpstr>
      <vt:lpstr>Conclusion </vt:lpstr>
      <vt:lpstr>Reference List </vt:lpstr>
      <vt:lpstr>Blodgett C, and Lanigan J. (2018) ‘The association between adverse childhood experience (ACE) and school success in elementary school children’. School Psychology Quarterly. 33(1), pp. 137. Fenney, D. (2019) ‘Tackling poor health outcomes: the role of trauma-informed care’. Kings Fund blog, 14. </vt:lpstr>
      <vt:lpstr>Howard J. A systematic framework for trauma-informed schooling: complex but necessary! Journal of Aggression, Maltreatment &amp; Trauma. (2018) 5( 1), pp. 21. Kinsey D, Schlosser A. (2013) Interventions in foster and kinship care: a systematic review. Clinic Child Psychology Psychiatry. 18, pp. 429 – 463. </vt:lpstr>
      <vt:lpstr>Perry, D.L. and Daniels, M.L., 2016. Implementing trauma—informed practices in the school setting: A pilot study. School Mental Health, 8(1), pp.177-188. Reed, J. and Vakola, M., 2006. What role can a training needs analysis play in organisational change. Journal of Organizational Change Management.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262</cp:revision>
  <dcterms:created xsi:type="dcterms:W3CDTF">2022-12-08T13:35:21Z</dcterms:created>
  <dcterms:modified xsi:type="dcterms:W3CDTF">2022-12-10T10:32:23Z</dcterms:modified>
</cp:coreProperties>
</file>