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27"/>
  </p:notesMasterIdLst>
  <p:sldIdLst>
    <p:sldId id="256" r:id="rId2"/>
    <p:sldId id="278" r:id="rId3"/>
    <p:sldId id="279" r:id="rId4"/>
    <p:sldId id="277" r:id="rId5"/>
    <p:sldId id="264" r:id="rId6"/>
    <p:sldId id="258" r:id="rId7"/>
    <p:sldId id="285" r:id="rId8"/>
    <p:sldId id="283" r:id="rId9"/>
    <p:sldId id="290" r:id="rId10"/>
    <p:sldId id="291" r:id="rId11"/>
    <p:sldId id="276" r:id="rId12"/>
    <p:sldId id="281" r:id="rId13"/>
    <p:sldId id="273" r:id="rId14"/>
    <p:sldId id="288" r:id="rId15"/>
    <p:sldId id="286" r:id="rId16"/>
    <p:sldId id="289" r:id="rId17"/>
    <p:sldId id="287" r:id="rId18"/>
    <p:sldId id="280" r:id="rId19"/>
    <p:sldId id="282" r:id="rId20"/>
    <p:sldId id="272" r:id="rId21"/>
    <p:sldId id="265" r:id="rId22"/>
    <p:sldId id="266" r:id="rId23"/>
    <p:sldId id="267" r:id="rId24"/>
    <p:sldId id="275" r:id="rId25"/>
    <p:sldId id="26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varScale="1">
        <p:scale>
          <a:sx n="73" d="100"/>
          <a:sy n="73" d="100"/>
        </p:scale>
        <p:origin x="1296" y="72"/>
      </p:cViewPr>
      <p:guideLst>
        <p:guide orient="horz" pos="2160"/>
        <p:guide pos="2880"/>
      </p:guideLst>
    </p:cSldViewPr>
  </p:slideViewPr>
  <p:notesTextViewPr>
    <p:cViewPr>
      <p:scale>
        <a:sx n="1" d="1"/>
        <a:sy n="1" d="1"/>
      </p:scale>
      <p:origin x="0" y="0"/>
    </p:cViewPr>
  </p:notesTextViewPr>
  <p:notesViewPr>
    <p:cSldViewPr>
      <p:cViewPr varScale="1">
        <p:scale>
          <a:sx n="56" d="100"/>
          <a:sy n="56" d="100"/>
        </p:scale>
        <p:origin x="2856"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063249-1366-4619-91CD-C877BCBD0EB9}" type="datetimeFigureOut">
              <a:rPr lang="en-GB" smtClean="0"/>
              <a:t>06/12/2019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EE91AE-0CF4-4D71-A473-076D49447B09}" type="slidenum">
              <a:rPr lang="en-GB" smtClean="0"/>
              <a:t>‹#›</a:t>
            </a:fld>
            <a:endParaRPr lang="en-GB"/>
          </a:p>
        </p:txBody>
      </p:sp>
    </p:spTree>
    <p:extLst>
      <p:ext uri="{BB962C8B-B14F-4D97-AF65-F5344CB8AC3E}">
        <p14:creationId xmlns:p14="http://schemas.microsoft.com/office/powerpoint/2010/main" val="274529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groups to look at  data and to  </a:t>
            </a:r>
          </a:p>
          <a:p>
            <a:pPr marL="228600" indent="-228600">
              <a:buAutoNum type="arabicPeriod"/>
            </a:pPr>
            <a:r>
              <a:rPr lang="en-GB" dirty="0" smtClean="0"/>
              <a:t>Code </a:t>
            </a:r>
          </a:p>
          <a:p>
            <a:pPr marL="228600" indent="-228600">
              <a:buAutoNum type="arabicPeriod"/>
            </a:pPr>
            <a:r>
              <a:rPr lang="en-GB" dirty="0" smtClean="0"/>
              <a:t>Then summarise into 4 maximum key themes </a:t>
            </a:r>
            <a:endParaRPr lang="en-GB" dirty="0"/>
          </a:p>
        </p:txBody>
      </p:sp>
      <p:sp>
        <p:nvSpPr>
          <p:cNvPr id="4" name="Slide Number Placeholder 3"/>
          <p:cNvSpPr>
            <a:spLocks noGrp="1"/>
          </p:cNvSpPr>
          <p:nvPr>
            <p:ph type="sldNum" sz="quarter" idx="10"/>
          </p:nvPr>
        </p:nvSpPr>
        <p:spPr/>
        <p:txBody>
          <a:bodyPr/>
          <a:lstStyle/>
          <a:p>
            <a:fld id="{C4EE91AE-0CF4-4D71-A473-076D49447B09}" type="slidenum">
              <a:rPr lang="en-GB" smtClean="0"/>
              <a:t>14</a:t>
            </a:fld>
            <a:endParaRPr lang="en-GB"/>
          </a:p>
        </p:txBody>
      </p:sp>
    </p:spTree>
    <p:extLst>
      <p:ext uri="{BB962C8B-B14F-4D97-AF65-F5344CB8AC3E}">
        <p14:creationId xmlns:p14="http://schemas.microsoft.com/office/powerpoint/2010/main" val="1113732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15</a:t>
            </a:fld>
            <a:endParaRPr lang="en-GB"/>
          </a:p>
        </p:txBody>
      </p:sp>
    </p:spTree>
    <p:extLst>
      <p:ext uri="{BB962C8B-B14F-4D97-AF65-F5344CB8AC3E}">
        <p14:creationId xmlns:p14="http://schemas.microsoft.com/office/powerpoint/2010/main" val="504181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16</a:t>
            </a:fld>
            <a:endParaRPr lang="en-GB"/>
          </a:p>
        </p:txBody>
      </p:sp>
    </p:spTree>
    <p:extLst>
      <p:ext uri="{BB962C8B-B14F-4D97-AF65-F5344CB8AC3E}">
        <p14:creationId xmlns:p14="http://schemas.microsoft.com/office/powerpoint/2010/main" val="1092141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17</a:t>
            </a:fld>
            <a:endParaRPr lang="en-GB"/>
          </a:p>
        </p:txBody>
      </p:sp>
    </p:spTree>
    <p:extLst>
      <p:ext uri="{BB962C8B-B14F-4D97-AF65-F5344CB8AC3E}">
        <p14:creationId xmlns:p14="http://schemas.microsoft.com/office/powerpoint/2010/main" val="3763028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smtClean="0"/>
              <a:t>Additional Comments: </a:t>
            </a:r>
            <a:endParaRPr lang="en-GB" altLang="en-US" dirty="0" smtClean="0"/>
          </a:p>
          <a:p>
            <a:pPr>
              <a:buFontTx/>
              <a:buChar char="•"/>
            </a:pPr>
            <a:r>
              <a:rPr lang="en-GB" altLang="en-US" dirty="0" smtClean="0"/>
              <a:t>Discourse analysis is an interdisciplinary approach drawing on insights from sociolinguistics, cognitive psychology, communication studies and other language philosophy (Schwandt 2001). </a:t>
            </a:r>
          </a:p>
          <a:p>
            <a:pPr>
              <a:buFontTx/>
              <a:buChar char="•"/>
            </a:pPr>
            <a:r>
              <a:rPr lang="en-GB" altLang="en-US" dirty="0" smtClean="0"/>
              <a:t>Discourse analysis is concerned with the ideological effects of these constructions- that is how texts contribute to establishing, maintaining and changing social relations of power, domination and exploitation (</a:t>
            </a:r>
            <a:r>
              <a:rPr lang="en-GB" altLang="en-US" dirty="0" err="1" smtClean="0"/>
              <a:t>Fairclough</a:t>
            </a:r>
            <a:r>
              <a:rPr lang="en-GB" altLang="en-US" dirty="0" smtClean="0"/>
              <a:t> 2003). </a:t>
            </a:r>
          </a:p>
          <a:p>
            <a:pPr>
              <a:buFontTx/>
              <a:buChar char="•"/>
            </a:pPr>
            <a:r>
              <a:rPr lang="en-GB" altLang="en-US" dirty="0" smtClean="0"/>
              <a:t>Discourse analysis works on the assumption that individuals construct the world in order to make sense of it whilst also reproducing or challenging ideological systems of belief that exist in society at large.’ (Dick 2004: 203). </a:t>
            </a:r>
            <a:endParaRPr lang="en-US" altLang="en-US" dirty="0" smtClean="0"/>
          </a:p>
          <a:p>
            <a:endParaRPr lang="en-GB" dirty="0"/>
          </a:p>
        </p:txBody>
      </p:sp>
      <p:sp>
        <p:nvSpPr>
          <p:cNvPr id="4" name="Slide Number Placeholder 3"/>
          <p:cNvSpPr>
            <a:spLocks noGrp="1"/>
          </p:cNvSpPr>
          <p:nvPr>
            <p:ph type="sldNum" sz="quarter" idx="10"/>
          </p:nvPr>
        </p:nvSpPr>
        <p:spPr/>
        <p:txBody>
          <a:bodyPr/>
          <a:lstStyle/>
          <a:p>
            <a:fld id="{C4EE91AE-0CF4-4D71-A473-076D49447B09}" type="slidenum">
              <a:rPr lang="en-GB" smtClean="0"/>
              <a:t>18</a:t>
            </a:fld>
            <a:endParaRPr lang="en-GB"/>
          </a:p>
        </p:txBody>
      </p:sp>
    </p:spTree>
    <p:extLst>
      <p:ext uri="{BB962C8B-B14F-4D97-AF65-F5344CB8AC3E}">
        <p14:creationId xmlns:p14="http://schemas.microsoft.com/office/powerpoint/2010/main" val="1733999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smtClean="0"/>
              <a:t>Additional Comments: </a:t>
            </a:r>
            <a:endParaRPr lang="en-GB" altLang="en-US" dirty="0" smtClean="0"/>
          </a:p>
          <a:p>
            <a:pPr>
              <a:buFontTx/>
              <a:buChar char="•"/>
            </a:pPr>
            <a:r>
              <a:rPr lang="en-GB" altLang="en-US" dirty="0" smtClean="0"/>
              <a:t>It is important for the researcher to demonstrate that the discourse exists as a constructive resource within a social domain. There are a number of ways of doing this including referring to instances of its use in other texts (for example see Dick and </a:t>
            </a:r>
            <a:r>
              <a:rPr lang="en-GB" altLang="en-US" dirty="0" err="1" smtClean="0"/>
              <a:t>Cassell</a:t>
            </a:r>
            <a:r>
              <a:rPr lang="en-GB" altLang="en-US" dirty="0" smtClean="0"/>
              <a:t> 2002) or simply by pointing out its dominance in any specific socio-cultural context (for example </a:t>
            </a:r>
            <a:r>
              <a:rPr lang="en-GB" altLang="en-US" dirty="0" err="1" smtClean="0"/>
              <a:t>Hollway</a:t>
            </a:r>
            <a:r>
              <a:rPr lang="en-GB" altLang="en-US" dirty="0" smtClean="0"/>
              <a:t> 1989). </a:t>
            </a:r>
          </a:p>
          <a:p>
            <a:pPr>
              <a:buFontTx/>
              <a:buChar char="•"/>
            </a:pPr>
            <a:r>
              <a:rPr lang="en-GB" altLang="en-US" dirty="0" smtClean="0"/>
              <a:t>Critical discourse analysis does not present these stabilities as objective features of this domain, but instead carefully examines how these stabilities are reproduced or changed (Dick 2004).</a:t>
            </a:r>
            <a:endParaRPr lang="en-US" altLang="en-US" dirty="0" smtClean="0"/>
          </a:p>
          <a:p>
            <a:endParaRPr lang="en-GB" dirty="0"/>
          </a:p>
        </p:txBody>
      </p:sp>
      <p:sp>
        <p:nvSpPr>
          <p:cNvPr id="4" name="Slide Number Placeholder 3"/>
          <p:cNvSpPr>
            <a:spLocks noGrp="1"/>
          </p:cNvSpPr>
          <p:nvPr>
            <p:ph type="sldNum" sz="quarter" idx="10"/>
          </p:nvPr>
        </p:nvSpPr>
        <p:spPr/>
        <p:txBody>
          <a:bodyPr/>
          <a:lstStyle/>
          <a:p>
            <a:fld id="{C4EE91AE-0CF4-4D71-A473-076D49447B09}" type="slidenum">
              <a:rPr lang="en-GB" smtClean="0"/>
              <a:t>19</a:t>
            </a:fld>
            <a:endParaRPr lang="en-GB"/>
          </a:p>
        </p:txBody>
      </p:sp>
    </p:spTree>
    <p:extLst>
      <p:ext uri="{BB962C8B-B14F-4D97-AF65-F5344CB8AC3E}">
        <p14:creationId xmlns:p14="http://schemas.microsoft.com/office/powerpoint/2010/main" val="288381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20</a:t>
            </a:fld>
            <a:endParaRPr lang="en-GB"/>
          </a:p>
        </p:txBody>
      </p:sp>
    </p:spTree>
    <p:extLst>
      <p:ext uri="{BB962C8B-B14F-4D97-AF65-F5344CB8AC3E}">
        <p14:creationId xmlns:p14="http://schemas.microsoft.com/office/powerpoint/2010/main" val="27111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21</a:t>
            </a:fld>
            <a:endParaRPr lang="en-GB"/>
          </a:p>
        </p:txBody>
      </p:sp>
    </p:spTree>
    <p:extLst>
      <p:ext uri="{BB962C8B-B14F-4D97-AF65-F5344CB8AC3E}">
        <p14:creationId xmlns:p14="http://schemas.microsoft.com/office/powerpoint/2010/main" val="1494974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22</a:t>
            </a:fld>
            <a:endParaRPr lang="en-GB"/>
          </a:p>
        </p:txBody>
      </p:sp>
    </p:spTree>
    <p:extLst>
      <p:ext uri="{BB962C8B-B14F-4D97-AF65-F5344CB8AC3E}">
        <p14:creationId xmlns:p14="http://schemas.microsoft.com/office/powerpoint/2010/main" val="567538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23</a:t>
            </a:fld>
            <a:endParaRPr lang="en-GB"/>
          </a:p>
        </p:txBody>
      </p:sp>
    </p:spTree>
    <p:extLst>
      <p:ext uri="{BB962C8B-B14F-4D97-AF65-F5344CB8AC3E}">
        <p14:creationId xmlns:p14="http://schemas.microsoft.com/office/powerpoint/2010/main" val="1006064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24</a:t>
            </a:fld>
            <a:endParaRPr lang="en-GB"/>
          </a:p>
        </p:txBody>
      </p:sp>
    </p:spTree>
    <p:extLst>
      <p:ext uri="{BB962C8B-B14F-4D97-AF65-F5344CB8AC3E}">
        <p14:creationId xmlns:p14="http://schemas.microsoft.com/office/powerpoint/2010/main" val="25184985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EE91AE-0CF4-4D71-A473-076D49447B09}" type="slidenum">
              <a:rPr lang="en-GB" smtClean="0"/>
              <a:t>25</a:t>
            </a:fld>
            <a:endParaRPr lang="en-GB"/>
          </a:p>
        </p:txBody>
      </p:sp>
    </p:spTree>
    <p:extLst>
      <p:ext uri="{BB962C8B-B14F-4D97-AF65-F5344CB8AC3E}">
        <p14:creationId xmlns:p14="http://schemas.microsoft.com/office/powerpoint/2010/main" val="35457796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34288F1-4587-48A3-AAB8-A2CBD5A6B492}" type="datetimeFigureOut">
              <a:rPr lang="en-US" smtClean="0"/>
              <a:t>12/6/2019</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363965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12/6/2019</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996655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12/6/2019</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961720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34288F1-4587-48A3-AAB8-A2CBD5A6B492}" type="datetimeFigureOut">
              <a:rPr lang="en-US" smtClean="0"/>
              <a:t>12/6/2019</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289674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34288F1-4587-48A3-AAB8-A2CBD5A6B492}" type="datetimeFigureOut">
              <a:rPr lang="en-US" smtClean="0"/>
              <a:t>12/6/2019</a:t>
            </a:fld>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861833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34288F1-4587-48A3-AAB8-A2CBD5A6B492}" type="datetimeFigureOut">
              <a:rPr lang="en-US" smtClean="0"/>
              <a:t>12/6/2019</a:t>
            </a:fld>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098615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12/6/2019</a:t>
            </a:fld>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110272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12/6/2019</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774891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12/6/2019</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834714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12/6/2019</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4002909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12/6/2019</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144474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34288F1-4587-48A3-AAB8-A2CBD5A6B492}" type="datetimeFigureOut">
              <a:rPr lang="en-US" smtClean="0"/>
              <a:t>12/6/2019</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FD1133E-2AB8-4DC6-916A-BF9A0E3111F9}" type="slidenum">
              <a:rPr lang="en-US" smtClean="0"/>
              <a:t>‹#›</a:t>
            </a:fld>
            <a:endParaRPr lang="en-US"/>
          </a:p>
        </p:txBody>
      </p:sp>
    </p:spTree>
    <p:extLst>
      <p:ext uri="{BB962C8B-B14F-4D97-AF65-F5344CB8AC3E}">
        <p14:creationId xmlns:p14="http://schemas.microsoft.com/office/powerpoint/2010/main" val="131073780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4.xml"/><Relationship Id="rId1" Type="http://schemas.openxmlformats.org/officeDocument/2006/relationships/video" Target="https://www.youtube.com/embed/KUZ6iGvJlGI"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sociologydictionary.org/systemati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sociologydictionary.org/study/" TargetMode="External"/><Relationship Id="rId4" Type="http://schemas.openxmlformats.org/officeDocument/2006/relationships/hyperlink" Target="https://sociologydictionary.org/analysi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ociologydictionary.org/peopl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sociologydictionary.org/bia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ociologydictionary.org/age-nor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sociologydictionary.org/minority/" TargetMode="External"/><Relationship Id="rId5" Type="http://schemas.openxmlformats.org/officeDocument/2006/relationships/hyperlink" Target="https://sociologydictionary.org/power/" TargetMode="External"/><Relationship Id="rId4" Type="http://schemas.openxmlformats.org/officeDocument/2006/relationships/hyperlink" Target="https://sociologydictionary.org/relationship/"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b="1" dirty="0" smtClean="0">
                <a:solidFill>
                  <a:srgbClr val="2C0FBF"/>
                </a:solidFill>
              </a:rPr>
              <a:t>QUALITATIVE </a:t>
            </a:r>
            <a:r>
              <a:rPr lang="en-US" b="1" dirty="0" smtClean="0">
                <a:solidFill>
                  <a:srgbClr val="2C0FBF"/>
                </a:solidFill>
              </a:rPr>
              <a:t>DATA ANALYSIS</a:t>
            </a:r>
            <a:endParaRPr lang="en-US" dirty="0"/>
          </a:p>
        </p:txBody>
      </p:sp>
      <p:sp>
        <p:nvSpPr>
          <p:cNvPr id="3" name="Subtitle 2"/>
          <p:cNvSpPr>
            <a:spLocks noGrp="1"/>
          </p:cNvSpPr>
          <p:nvPr>
            <p:ph type="subTitle" idx="1"/>
          </p:nvPr>
        </p:nvSpPr>
        <p:spPr/>
        <p:txBody>
          <a:bodyPr/>
          <a:lstStyle/>
          <a:p>
            <a:r>
              <a:rPr lang="en-US" smtClean="0"/>
              <a:t>SJYW7011</a:t>
            </a:r>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t>
            </a:r>
            <a:endParaRPr lang="en-GB" dirty="0"/>
          </a:p>
        </p:txBody>
      </p:sp>
      <p:sp>
        <p:nvSpPr>
          <p:cNvPr id="3" name="Content Placeholder 2"/>
          <p:cNvSpPr>
            <a:spLocks noGrp="1"/>
          </p:cNvSpPr>
          <p:nvPr>
            <p:ph idx="1"/>
          </p:nvPr>
        </p:nvSpPr>
        <p:spPr/>
        <p:txBody>
          <a:bodyPr/>
          <a:lstStyle/>
          <a:p>
            <a:r>
              <a:rPr lang="en-GB" dirty="0" smtClean="0"/>
              <a:t>To develop your knowledge and understanding of qualitative data analysis </a:t>
            </a:r>
            <a:endParaRPr lang="en-GB" dirty="0"/>
          </a:p>
        </p:txBody>
      </p:sp>
    </p:spTree>
    <p:extLst>
      <p:ext uri="{BB962C8B-B14F-4D97-AF65-F5344CB8AC3E}">
        <p14:creationId xmlns:p14="http://schemas.microsoft.com/office/powerpoint/2010/main" val="4270606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t>
            </a:r>
            <a:endParaRPr lang="en-GB" dirty="0"/>
          </a:p>
        </p:txBody>
      </p:sp>
      <p:sp>
        <p:nvSpPr>
          <p:cNvPr id="3" name="Content Placeholder 2"/>
          <p:cNvSpPr>
            <a:spLocks noGrp="1"/>
          </p:cNvSpPr>
          <p:nvPr>
            <p:ph idx="1"/>
          </p:nvPr>
        </p:nvSpPr>
        <p:spPr/>
        <p:txBody>
          <a:bodyPr/>
          <a:lstStyle/>
          <a:p>
            <a:r>
              <a:rPr lang="en-GB" dirty="0" smtClean="0"/>
              <a:t>WHY??? </a:t>
            </a:r>
          </a:p>
          <a:p>
            <a:r>
              <a:rPr lang="en-GB" dirty="0" smtClean="0"/>
              <a:t>WHAT'S THE PURPOSE? </a:t>
            </a:r>
            <a:endParaRPr lang="en-GB" dirty="0"/>
          </a:p>
        </p:txBody>
      </p:sp>
    </p:spTree>
    <p:extLst>
      <p:ext uri="{BB962C8B-B14F-4D97-AF65-F5344CB8AC3E}">
        <p14:creationId xmlns:p14="http://schemas.microsoft.com/office/powerpoint/2010/main" val="2338730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Data Analysis </a:t>
            </a:r>
            <a:endParaRPr lang="en-GB" dirty="0"/>
          </a:p>
        </p:txBody>
      </p:sp>
      <p:sp>
        <p:nvSpPr>
          <p:cNvPr id="5" name="Content Placeholder 4"/>
          <p:cNvSpPr>
            <a:spLocks noGrp="1"/>
          </p:cNvSpPr>
          <p:nvPr>
            <p:ph sz="half" idx="1"/>
          </p:nvPr>
        </p:nvSpPr>
        <p:spPr>
          <a:xfrm>
            <a:off x="457200" y="1600201"/>
            <a:ext cx="4419600" cy="3989040"/>
          </a:xfrm>
        </p:spPr>
        <p:txBody>
          <a:bodyPr>
            <a:normAutofit fontScale="92500" lnSpcReduction="20000"/>
          </a:bodyPr>
          <a:lstStyle/>
          <a:p>
            <a:r>
              <a:rPr lang="en-GB" dirty="0" smtClean="0"/>
              <a:t>You have collected your data, how will you </a:t>
            </a:r>
            <a:r>
              <a:rPr lang="en-GB" dirty="0" err="1" smtClean="0"/>
              <a:t>analysise</a:t>
            </a:r>
            <a:r>
              <a:rPr lang="en-GB" dirty="0" smtClean="0"/>
              <a:t> it to inform your understanding results , conclusions? </a:t>
            </a:r>
          </a:p>
          <a:p>
            <a:endParaRPr lang="en-GB" dirty="0"/>
          </a:p>
          <a:p>
            <a:r>
              <a:rPr lang="en-GB" dirty="0" smtClean="0"/>
              <a:t>You need to know how you will do this before you collect your data, this needs to be included in your Research Proposal, </a:t>
            </a:r>
            <a:endParaRPr lang="en-GB" dirty="0"/>
          </a:p>
        </p:txBody>
      </p:sp>
      <p:pic>
        <p:nvPicPr>
          <p:cNvPr id="7" name="Content Placeholder 6" descr="Mini-Cassette - Wikipedia"/>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660265" y="3581400"/>
            <a:ext cx="1076776" cy="2008188"/>
          </a:xfrm>
        </p:spPr>
      </p:pic>
      <p:pic>
        <p:nvPicPr>
          <p:cNvPr id="8" name="Picture 7" descr="Free photo: Notebook, Pen, Pencil, Education - Free Imag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3600" y="1806762"/>
            <a:ext cx="2392680" cy="1590135"/>
          </a:xfrm>
          <a:prstGeom prst="rect">
            <a:avLst/>
          </a:prstGeom>
        </p:spPr>
      </p:pic>
    </p:spTree>
    <p:extLst>
      <p:ext uri="{BB962C8B-B14F-4D97-AF65-F5344CB8AC3E}">
        <p14:creationId xmlns:p14="http://schemas.microsoft.com/office/powerpoint/2010/main" val="1077899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t>
            </a:r>
            <a:endParaRPr lang="en-US" dirty="0"/>
          </a:p>
        </p:txBody>
      </p:sp>
      <p:sp>
        <p:nvSpPr>
          <p:cNvPr id="3" name="Content Placeholder 2"/>
          <p:cNvSpPr>
            <a:spLocks noGrp="1"/>
          </p:cNvSpPr>
          <p:nvPr>
            <p:ph idx="1"/>
          </p:nvPr>
        </p:nvSpPr>
        <p:spPr/>
        <p:txBody>
          <a:bodyPr>
            <a:normAutofit/>
          </a:bodyPr>
          <a:lstStyle/>
          <a:p>
            <a:r>
              <a:rPr lang="en-GB" dirty="0" smtClean="0"/>
              <a:t>You do not present all your data collected in a study: </a:t>
            </a:r>
            <a:r>
              <a:rPr lang="en-GB" dirty="0" smtClean="0"/>
              <a:t>YOUR RAW </a:t>
            </a:r>
            <a:r>
              <a:rPr lang="en-GB" dirty="0" smtClean="0"/>
              <a:t>DATA </a:t>
            </a:r>
            <a:endParaRPr lang="en-GB" dirty="0" smtClean="0"/>
          </a:p>
          <a:p>
            <a:endParaRPr lang="en-GB" dirty="0" smtClean="0"/>
          </a:p>
          <a:p>
            <a:r>
              <a:rPr lang="en-GB" dirty="0" smtClean="0"/>
              <a:t>This data needs to be</a:t>
            </a:r>
          </a:p>
          <a:p>
            <a:pPr lvl="1"/>
            <a:r>
              <a:rPr lang="en-GB" dirty="0" smtClean="0"/>
              <a:t>Analysed </a:t>
            </a:r>
          </a:p>
          <a:p>
            <a:pPr lvl="1"/>
            <a:r>
              <a:rPr lang="en-GB" dirty="0"/>
              <a:t>Summarised</a:t>
            </a:r>
          </a:p>
          <a:p>
            <a:pPr lvl="1"/>
            <a:r>
              <a:rPr lang="en-GB" dirty="0" smtClean="0"/>
              <a:t>Interpreted </a:t>
            </a:r>
            <a:endParaRPr lang="en-GB" dirty="0" smtClean="0"/>
          </a:p>
          <a:p>
            <a:pPr lvl="1"/>
            <a:endParaRPr lang="en-GB" dirty="0" smtClean="0"/>
          </a:p>
        </p:txBody>
      </p:sp>
    </p:spTree>
    <p:extLst>
      <p:ext uri="{BB962C8B-B14F-4D97-AF65-F5344CB8AC3E}">
        <p14:creationId xmlns:p14="http://schemas.microsoft.com/office/powerpoint/2010/main" val="465494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fontScale="90000"/>
          </a:bodyPr>
          <a:lstStyle/>
          <a:p>
            <a:r>
              <a:rPr lang="en-GB" b="1" dirty="0" smtClean="0"/>
              <a:t>Interpreting the Findings Qualitative </a:t>
            </a:r>
            <a:endParaRPr lang="en-US" dirty="0"/>
          </a:p>
        </p:txBody>
      </p:sp>
      <p:sp>
        <p:nvSpPr>
          <p:cNvPr id="3" name="Content Placeholder 2"/>
          <p:cNvSpPr>
            <a:spLocks noGrp="1"/>
          </p:cNvSpPr>
          <p:nvPr>
            <p:ph idx="1"/>
          </p:nvPr>
        </p:nvSpPr>
        <p:spPr>
          <a:xfrm>
            <a:off x="152400" y="914400"/>
            <a:ext cx="8229600" cy="5410200"/>
          </a:xfrm>
        </p:spPr>
        <p:txBody>
          <a:bodyPr>
            <a:normAutofit/>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 themes</a:t>
            </a:r>
          </a:p>
          <a:p>
            <a:endParaRPr lang="en-GB" dirty="0" smtClean="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 </a:t>
            </a:r>
            <a:endParaRPr lang="en-GB" dirty="0"/>
          </a:p>
        </p:txBody>
      </p:sp>
      <p:sp>
        <p:nvSpPr>
          <p:cNvPr id="3" name="Content Placeholder 2"/>
          <p:cNvSpPr>
            <a:spLocks noGrp="1"/>
          </p:cNvSpPr>
          <p:nvPr>
            <p:ph idx="1"/>
          </p:nvPr>
        </p:nvSpPr>
        <p:spPr/>
        <p:txBody>
          <a:bodyPr/>
          <a:lstStyle/>
          <a:p>
            <a:r>
              <a:rPr lang="en-GB" dirty="0" smtClean="0"/>
              <a:t>1. Analysis Frameworks </a:t>
            </a:r>
          </a:p>
          <a:p>
            <a:r>
              <a:rPr lang="en-GB" dirty="0" smtClean="0"/>
              <a:t>2. Thematic Analysis / coding </a:t>
            </a:r>
          </a:p>
          <a:p>
            <a:r>
              <a:rPr lang="en-GB" dirty="0" smtClean="0"/>
              <a:t>3. Content Analysis </a:t>
            </a:r>
          </a:p>
          <a:p>
            <a:r>
              <a:rPr lang="en-GB" dirty="0" smtClean="0"/>
              <a:t>4. Discourse Analysis </a:t>
            </a:r>
            <a:endParaRPr lang="en-GB" dirty="0"/>
          </a:p>
        </p:txBody>
      </p:sp>
    </p:spTree>
    <p:extLst>
      <p:ext uri="{BB962C8B-B14F-4D97-AF65-F5344CB8AC3E}">
        <p14:creationId xmlns:p14="http://schemas.microsoft.com/office/powerpoint/2010/main" val="9264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Frameworks of Analysis </a:t>
            </a:r>
            <a:endParaRPr lang="en-GB" dirty="0"/>
          </a:p>
        </p:txBody>
      </p:sp>
      <p:sp>
        <p:nvSpPr>
          <p:cNvPr id="3" name="Content Placeholder 2"/>
          <p:cNvSpPr>
            <a:spLocks noGrp="1"/>
          </p:cNvSpPr>
          <p:nvPr>
            <p:ph idx="1"/>
          </p:nvPr>
        </p:nvSpPr>
        <p:spPr/>
        <p:txBody>
          <a:bodyPr/>
          <a:lstStyle/>
          <a:p>
            <a:r>
              <a:rPr lang="en-GB" dirty="0" smtClean="0"/>
              <a:t>This is where you have decided on a set of themes to fit your data into prior to data collection. </a:t>
            </a:r>
          </a:p>
          <a:p>
            <a:endParaRPr lang="en-GB" dirty="0"/>
          </a:p>
          <a:p>
            <a:r>
              <a:rPr lang="en-GB" dirty="0" smtClean="0"/>
              <a:t>These themes may have arisen from your literature review </a:t>
            </a:r>
          </a:p>
        </p:txBody>
      </p:sp>
    </p:spTree>
    <p:extLst>
      <p:ext uri="{BB962C8B-B14F-4D97-AF65-F5344CB8AC3E}">
        <p14:creationId xmlns:p14="http://schemas.microsoft.com/office/powerpoint/2010/main" val="95021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Framework Analysis Example: Exploring Young peoples access to support for Anxiety  </a:t>
            </a:r>
            <a:endParaRPr lang="en-GB" sz="28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73789589"/>
              </p:ext>
            </p:extLst>
          </p:nvPr>
        </p:nvGraphicFramePr>
        <p:xfrm>
          <a:off x="457200" y="2209800"/>
          <a:ext cx="8229600" cy="293116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847715707"/>
                    </a:ext>
                  </a:extLst>
                </a:gridCol>
                <a:gridCol w="4114800">
                  <a:extLst>
                    <a:ext uri="{9D8B030D-6E8A-4147-A177-3AD203B41FA5}">
                      <a16:colId xmlns:a16="http://schemas.microsoft.com/office/drawing/2014/main" val="2117203480"/>
                    </a:ext>
                  </a:extLst>
                </a:gridCol>
              </a:tblGrid>
              <a:tr h="370840">
                <a:tc>
                  <a:txBody>
                    <a:bodyPr/>
                    <a:lstStyle/>
                    <a:p>
                      <a:r>
                        <a:rPr lang="en-GB" dirty="0" smtClean="0"/>
                        <a:t>Literature</a:t>
                      </a:r>
                      <a:r>
                        <a:rPr lang="en-GB" baseline="0" dirty="0" smtClean="0"/>
                        <a:t> review Theme </a:t>
                      </a:r>
                      <a:endParaRPr lang="en-GB" dirty="0"/>
                    </a:p>
                  </a:txBody>
                  <a:tcPr/>
                </a:tc>
                <a:tc>
                  <a:txBody>
                    <a:bodyPr/>
                    <a:lstStyle/>
                    <a:p>
                      <a:r>
                        <a:rPr lang="en-GB" dirty="0" smtClean="0"/>
                        <a:t>Evidence from data to support</a:t>
                      </a:r>
                      <a:r>
                        <a:rPr lang="en-GB" baseline="0" dirty="0" smtClean="0"/>
                        <a:t> theme</a:t>
                      </a:r>
                      <a:endParaRPr lang="en-GB" dirty="0"/>
                    </a:p>
                  </a:txBody>
                  <a:tcPr/>
                </a:tc>
                <a:extLst>
                  <a:ext uri="{0D108BD9-81ED-4DB2-BD59-A6C34878D82A}">
                    <a16:rowId xmlns:a16="http://schemas.microsoft.com/office/drawing/2014/main" val="2857599472"/>
                  </a:ext>
                </a:extLst>
              </a:tr>
              <a:tr h="370840">
                <a:tc>
                  <a:txBody>
                    <a:bodyPr/>
                    <a:lstStyle/>
                    <a:p>
                      <a:r>
                        <a:rPr lang="en-GB" dirty="0" smtClean="0"/>
                        <a:t>1. Limited</a:t>
                      </a:r>
                      <a:r>
                        <a:rPr lang="en-GB" baseline="0" dirty="0" smtClean="0"/>
                        <a:t> </a:t>
                      </a:r>
                      <a:r>
                        <a:rPr lang="en-GB" dirty="0" smtClean="0"/>
                        <a:t> support</a:t>
                      </a:r>
                      <a:endParaRPr lang="en-GB" dirty="0"/>
                    </a:p>
                  </a:txBody>
                  <a:tcPr/>
                </a:tc>
                <a:tc>
                  <a:txBody>
                    <a:bodyPr/>
                    <a:lstStyle/>
                    <a:p>
                      <a:r>
                        <a:rPr lang="en-GB" dirty="0" smtClean="0"/>
                        <a:t>8/10 </a:t>
                      </a:r>
                      <a:r>
                        <a:rPr lang="en-GB" dirty="0" err="1" smtClean="0"/>
                        <a:t>YP</a:t>
                      </a:r>
                      <a:r>
                        <a:rPr lang="en-GB" baseline="0" dirty="0" smtClean="0"/>
                        <a:t> noted this </a:t>
                      </a:r>
                      <a:endParaRPr lang="en-GB" dirty="0"/>
                    </a:p>
                  </a:txBody>
                  <a:tcPr/>
                </a:tc>
                <a:extLst>
                  <a:ext uri="{0D108BD9-81ED-4DB2-BD59-A6C34878D82A}">
                    <a16:rowId xmlns:a16="http://schemas.microsoft.com/office/drawing/2014/main" val="2760152843"/>
                  </a:ext>
                </a:extLst>
              </a:tr>
              <a:tr h="370840">
                <a:tc>
                  <a:txBody>
                    <a:bodyPr/>
                    <a:lstStyle/>
                    <a:p>
                      <a:r>
                        <a:rPr lang="en-GB" dirty="0" smtClean="0"/>
                        <a:t>2. Postcode</a:t>
                      </a:r>
                      <a:r>
                        <a:rPr lang="en-GB" baseline="0" dirty="0" smtClean="0"/>
                        <a:t> lottery</a:t>
                      </a:r>
                      <a:endParaRPr lang="en-GB" dirty="0"/>
                    </a:p>
                  </a:txBody>
                  <a:tcPr/>
                </a:tc>
                <a:tc>
                  <a:txBody>
                    <a:bodyPr/>
                    <a:lstStyle/>
                    <a:p>
                      <a:r>
                        <a:rPr lang="en-GB" dirty="0" smtClean="0"/>
                        <a:t>Professionals</a:t>
                      </a:r>
                      <a:r>
                        <a:rPr lang="en-GB" baseline="0" dirty="0" smtClean="0"/>
                        <a:t> noted it depend n where you lived , wat school you go to </a:t>
                      </a:r>
                      <a:endParaRPr lang="en-GB" dirty="0"/>
                    </a:p>
                  </a:txBody>
                  <a:tcPr/>
                </a:tc>
                <a:extLst>
                  <a:ext uri="{0D108BD9-81ED-4DB2-BD59-A6C34878D82A}">
                    <a16:rowId xmlns:a16="http://schemas.microsoft.com/office/drawing/2014/main" val="2100588572"/>
                  </a:ext>
                </a:extLst>
              </a:tr>
              <a:tr h="370840">
                <a:tc>
                  <a:txBody>
                    <a:bodyPr/>
                    <a:lstStyle/>
                    <a:p>
                      <a:r>
                        <a:rPr lang="en-GB" dirty="0" smtClean="0"/>
                        <a:t>3. Lack of qualified</a:t>
                      </a:r>
                      <a:r>
                        <a:rPr lang="en-GB" baseline="0" dirty="0" smtClean="0"/>
                        <a:t> staff </a:t>
                      </a:r>
                      <a:endParaRPr lang="en-GB" dirty="0"/>
                    </a:p>
                  </a:txBody>
                  <a:tcPr/>
                </a:tc>
                <a:tc>
                  <a:txBody>
                    <a:bodyPr/>
                    <a:lstStyle/>
                    <a:p>
                      <a:r>
                        <a:rPr lang="en-GB" dirty="0" smtClean="0"/>
                        <a:t>Professionals rather than young people noted this</a:t>
                      </a:r>
                      <a:endParaRPr lang="en-GB" dirty="0"/>
                    </a:p>
                  </a:txBody>
                  <a:tcPr/>
                </a:tc>
                <a:extLst>
                  <a:ext uri="{0D108BD9-81ED-4DB2-BD59-A6C34878D82A}">
                    <a16:rowId xmlns:a16="http://schemas.microsoft.com/office/drawing/2014/main" val="3516553941"/>
                  </a:ext>
                </a:extLst>
              </a:tr>
              <a:tr h="370840">
                <a:tc>
                  <a:txBody>
                    <a:bodyPr/>
                    <a:lstStyle/>
                    <a:p>
                      <a:r>
                        <a:rPr lang="en-GB" dirty="0" smtClean="0"/>
                        <a:t>4. Lack of</a:t>
                      </a:r>
                      <a:r>
                        <a:rPr lang="en-GB" baseline="0" dirty="0" smtClean="0"/>
                        <a:t> </a:t>
                      </a:r>
                      <a:r>
                        <a:rPr lang="en-GB" baseline="0" dirty="0" err="1" smtClean="0"/>
                        <a:t>YP</a:t>
                      </a:r>
                      <a:r>
                        <a:rPr lang="en-GB" baseline="0" dirty="0" smtClean="0"/>
                        <a:t> awareness of where to go to for support.</a:t>
                      </a:r>
                      <a:endParaRPr lang="en-GB" dirty="0"/>
                    </a:p>
                  </a:txBody>
                  <a:tcPr/>
                </a:tc>
                <a:tc>
                  <a:txBody>
                    <a:bodyPr/>
                    <a:lstStyle/>
                    <a:p>
                      <a:r>
                        <a:rPr lang="en-GB" dirty="0" smtClean="0"/>
                        <a:t>Majority</a:t>
                      </a:r>
                      <a:r>
                        <a:rPr lang="en-GB" baseline="0" dirty="0" smtClean="0"/>
                        <a:t> of </a:t>
                      </a:r>
                      <a:r>
                        <a:rPr lang="en-GB" baseline="0" dirty="0" err="1" smtClean="0"/>
                        <a:t>YP</a:t>
                      </a:r>
                      <a:r>
                        <a:rPr lang="en-GB" baseline="0" dirty="0" smtClean="0"/>
                        <a:t> noted did know where to go for support. </a:t>
                      </a:r>
                      <a:endParaRPr lang="en-GB" dirty="0"/>
                    </a:p>
                  </a:txBody>
                  <a:tcPr/>
                </a:tc>
                <a:extLst>
                  <a:ext uri="{0D108BD9-81ED-4DB2-BD59-A6C34878D82A}">
                    <a16:rowId xmlns:a16="http://schemas.microsoft.com/office/drawing/2014/main" val="3418205680"/>
                  </a:ext>
                </a:extLst>
              </a:tr>
            </a:tbl>
          </a:graphicData>
        </a:graphic>
      </p:graphicFrame>
    </p:spTree>
    <p:extLst>
      <p:ext uri="{BB962C8B-B14F-4D97-AF65-F5344CB8AC3E}">
        <p14:creationId xmlns:p14="http://schemas.microsoft.com/office/powerpoint/2010/main" val="3467312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LIMITATIONS OF an a prior analytical framework? </a:t>
            </a:r>
            <a:endParaRPr lang="en-GB" dirty="0"/>
          </a:p>
        </p:txBody>
      </p:sp>
    </p:spTree>
    <p:extLst>
      <p:ext uri="{BB962C8B-B14F-4D97-AF65-F5344CB8AC3E}">
        <p14:creationId xmlns:p14="http://schemas.microsoft.com/office/powerpoint/2010/main" val="1256368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Approaches </a:t>
            </a:r>
            <a:endParaRPr lang="en-GB" dirty="0"/>
          </a:p>
        </p:txBody>
      </p:sp>
      <p:sp>
        <p:nvSpPr>
          <p:cNvPr id="3" name="Content Placeholder 2"/>
          <p:cNvSpPr>
            <a:spLocks noGrp="1"/>
          </p:cNvSpPr>
          <p:nvPr>
            <p:ph sz="half" idx="1"/>
          </p:nvPr>
        </p:nvSpPr>
        <p:spPr/>
        <p:txBody>
          <a:bodyPr/>
          <a:lstStyle/>
          <a:p>
            <a:r>
              <a:rPr lang="en-GB" dirty="0" smtClean="0"/>
              <a:t>Interpretative Thematic Analysis / Coding </a:t>
            </a:r>
          </a:p>
          <a:p>
            <a:pPr marL="0" indent="0">
              <a:buNone/>
            </a:pPr>
            <a:endParaRPr lang="en-GB" dirty="0" smtClean="0"/>
          </a:p>
          <a:p>
            <a:endParaRPr lang="en-GB" dirty="0"/>
          </a:p>
          <a:p>
            <a:endParaRPr lang="en-GB" dirty="0"/>
          </a:p>
        </p:txBody>
      </p:sp>
      <p:pic>
        <p:nvPicPr>
          <p:cNvPr id="6" name="KUZ6iGvJlGI"/>
          <p:cNvPicPr>
            <a:picLocks noGrp="1" noRot="1" noChangeAspect="1"/>
          </p:cNvPicPr>
          <p:nvPr>
            <p:ph sz="half" idx="2"/>
            <a:videoFile r:link="rId1"/>
          </p:nvPr>
        </p:nvPicPr>
        <p:blipFill>
          <a:blip r:embed="rId3"/>
          <a:stretch>
            <a:fillRect/>
          </a:stretch>
        </p:blipFill>
        <p:spPr>
          <a:xfrm>
            <a:off x="4381500" y="2308225"/>
            <a:ext cx="4572000" cy="2571750"/>
          </a:xfrm>
          <a:prstGeom prst="rect">
            <a:avLst/>
          </a:prstGeom>
        </p:spPr>
      </p:pic>
    </p:spTree>
    <p:extLst>
      <p:ext uri="{BB962C8B-B14F-4D97-AF65-F5344CB8AC3E}">
        <p14:creationId xmlns:p14="http://schemas.microsoft.com/office/powerpoint/2010/main" val="3660463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Data Analysis Approaches </a:t>
            </a:r>
          </a:p>
        </p:txBody>
      </p:sp>
      <p:sp>
        <p:nvSpPr>
          <p:cNvPr id="7" name="Content Placeholder 6"/>
          <p:cNvSpPr>
            <a:spLocks noGrp="1"/>
          </p:cNvSpPr>
          <p:nvPr>
            <p:ph sz="half" idx="2"/>
          </p:nvPr>
        </p:nvSpPr>
        <p:spPr>
          <a:xfrm>
            <a:off x="457200" y="1524000"/>
            <a:ext cx="8153400" cy="3989040"/>
          </a:xfrm>
        </p:spPr>
        <p:txBody>
          <a:bodyPr>
            <a:normAutofit/>
          </a:bodyPr>
          <a:lstStyle/>
          <a:p>
            <a:r>
              <a:rPr lang="en-GB" dirty="0" smtClean="0"/>
              <a:t>Coding: Themes </a:t>
            </a:r>
            <a:endParaRPr lang="en-GB" dirty="0"/>
          </a:p>
          <a:p>
            <a:pPr lvl="1"/>
            <a:r>
              <a:rPr lang="en-GB" dirty="0"/>
              <a:t>This process means allocating a ‘code’ for all responses received. </a:t>
            </a:r>
            <a:endParaRPr lang="en-GB" dirty="0" smtClean="0"/>
          </a:p>
          <a:p>
            <a:pPr lvl="1"/>
            <a:r>
              <a:rPr lang="en-GB" dirty="0" smtClean="0"/>
              <a:t>For </a:t>
            </a:r>
            <a:r>
              <a:rPr lang="en-GB" dirty="0"/>
              <a:t>Example, if your question  is “what do you think about your park?” Your codes may focus on swing, slide, roundabout etc. </a:t>
            </a:r>
            <a:endParaRPr lang="en-GB" dirty="0" smtClean="0"/>
          </a:p>
          <a:p>
            <a:pPr lvl="1"/>
            <a:r>
              <a:rPr lang="en-GB" dirty="0" smtClean="0"/>
              <a:t>In </a:t>
            </a:r>
            <a:r>
              <a:rPr lang="en-GB" dirty="0"/>
              <a:t>addition, once all data have been coded, it will then be possible to quantify the responses. </a:t>
            </a:r>
            <a:endParaRPr lang="en-GB" dirty="0" smtClean="0"/>
          </a:p>
          <a:p>
            <a:pPr lvl="1"/>
            <a:r>
              <a:rPr lang="en-GB" dirty="0" smtClean="0"/>
              <a:t>You will then arrive at themes </a:t>
            </a:r>
            <a:endParaRPr lang="en-GB" dirty="0"/>
          </a:p>
          <a:p>
            <a:endParaRPr lang="en-GB" dirty="0"/>
          </a:p>
        </p:txBody>
      </p:sp>
    </p:spTree>
    <p:extLst>
      <p:ext uri="{BB962C8B-B14F-4D97-AF65-F5344CB8AC3E}">
        <p14:creationId xmlns:p14="http://schemas.microsoft.com/office/powerpoint/2010/main" val="2451263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762000"/>
            <a:ext cx="8382000" cy="4862870"/>
          </a:xfrm>
          <a:prstGeom prst="rect">
            <a:avLst/>
          </a:prstGeom>
        </p:spPr>
        <p:txBody>
          <a:bodyPr wrap="square">
            <a:spAutoFit/>
          </a:bodyPr>
          <a:lstStyle/>
          <a:p>
            <a:pPr marL="274320" indent="-274320" fontAlgn="auto">
              <a:spcAft>
                <a:spcPts val="0"/>
              </a:spcAft>
              <a:buFont typeface="Wingdings"/>
              <a:buChar char=""/>
              <a:defRPr/>
            </a:pPr>
            <a:r>
              <a:rPr lang="en-US" dirty="0">
                <a:solidFill>
                  <a:srgbClr val="33DF3B"/>
                </a:solidFill>
              </a:rPr>
              <a:t>1. Get sense of whole: read all carefully</a:t>
            </a:r>
          </a:p>
          <a:p>
            <a:pPr marL="274320" indent="-274320" fontAlgn="auto">
              <a:spcAft>
                <a:spcPts val="0"/>
              </a:spcAft>
              <a:buFont typeface="Wingdings"/>
              <a:buChar char=""/>
              <a:defRPr/>
            </a:pPr>
            <a:r>
              <a:rPr lang="en-US" dirty="0">
                <a:solidFill>
                  <a:schemeClr val="tx2"/>
                </a:solidFill>
              </a:rPr>
              <a:t>2. Pick one document “what is its underlying meaning”  write thoughts themes in margin</a:t>
            </a:r>
          </a:p>
          <a:p>
            <a:pPr marL="274320" indent="-274320" fontAlgn="auto">
              <a:spcAft>
                <a:spcPts val="0"/>
              </a:spcAft>
              <a:buFont typeface="Wingdings"/>
              <a:buChar char=""/>
              <a:defRPr/>
            </a:pPr>
            <a:r>
              <a:rPr lang="en-US" dirty="0">
                <a:solidFill>
                  <a:schemeClr val="hlink"/>
                </a:solidFill>
              </a:rPr>
              <a:t>3. Do this for several informants; Cluster together similar topics; arrange topics into major topics,  unique topics, left overs</a:t>
            </a:r>
          </a:p>
          <a:p>
            <a:pPr marL="274320" indent="-274320" fontAlgn="auto">
              <a:spcAft>
                <a:spcPts val="0"/>
              </a:spcAft>
              <a:buFont typeface="Wingdings"/>
              <a:buChar char=""/>
              <a:defRPr/>
            </a:pPr>
            <a:r>
              <a:rPr lang="en-US" dirty="0">
                <a:solidFill>
                  <a:srgbClr val="3E0210"/>
                </a:solidFill>
              </a:rPr>
              <a:t>4. Revisit data with topics;  Abbreviate the topics as codes; Re-</a:t>
            </a:r>
            <a:r>
              <a:rPr lang="en-US" dirty="0" err="1">
                <a:solidFill>
                  <a:srgbClr val="3E0210"/>
                </a:solidFill>
              </a:rPr>
              <a:t>analyse</a:t>
            </a:r>
            <a:r>
              <a:rPr lang="en-US" dirty="0">
                <a:solidFill>
                  <a:srgbClr val="3E0210"/>
                </a:solidFill>
              </a:rPr>
              <a:t>. Do new codes emerge?</a:t>
            </a:r>
          </a:p>
          <a:p>
            <a:pPr marL="274320" indent="-274320" fontAlgn="auto">
              <a:spcAft>
                <a:spcPts val="0"/>
              </a:spcAft>
              <a:buFont typeface="Wingdings"/>
              <a:buChar char=""/>
              <a:defRPr/>
            </a:pPr>
            <a:r>
              <a:rPr lang="en-US" dirty="0">
                <a:solidFill>
                  <a:srgbClr val="F4F434"/>
                </a:solidFill>
              </a:rPr>
              <a:t>5. Turn topics into themes</a:t>
            </a:r>
          </a:p>
          <a:p>
            <a:pPr marL="274320" indent="-274320" fontAlgn="auto">
              <a:spcAft>
                <a:spcPts val="0"/>
              </a:spcAft>
              <a:buFont typeface="Wingdings"/>
              <a:buChar char=""/>
              <a:defRPr/>
            </a:pPr>
            <a:r>
              <a:rPr lang="en-US" dirty="0">
                <a:solidFill>
                  <a:srgbClr val="C80634"/>
                </a:solidFill>
              </a:rPr>
              <a:t>6. Reduce number of themes by grouping similar themes</a:t>
            </a:r>
          </a:p>
          <a:p>
            <a:pPr marL="274320" indent="-274320" fontAlgn="auto">
              <a:spcAft>
                <a:spcPts val="0"/>
              </a:spcAft>
              <a:buFont typeface="Wingdings"/>
              <a:buChar char=""/>
              <a:defRPr/>
            </a:pPr>
            <a:r>
              <a:rPr lang="en-US" dirty="0">
                <a:solidFill>
                  <a:srgbClr val="33DF3B"/>
                </a:solidFill>
              </a:rPr>
              <a:t>7. Diagrammatize the basics of the numbers 5 &amp; 6</a:t>
            </a:r>
          </a:p>
          <a:p>
            <a:pPr marL="274320" indent="-274320" fontAlgn="auto">
              <a:spcAft>
                <a:spcPts val="0"/>
              </a:spcAft>
              <a:buFont typeface="Wingdings"/>
              <a:buChar char=""/>
              <a:defRPr/>
            </a:pPr>
            <a:r>
              <a:rPr lang="en-US" dirty="0">
                <a:solidFill>
                  <a:srgbClr val="2C0FBF"/>
                </a:solidFill>
              </a:rPr>
              <a:t>8. </a:t>
            </a:r>
            <a:r>
              <a:rPr lang="en-US" dirty="0" err="1">
                <a:solidFill>
                  <a:srgbClr val="2C0FBF"/>
                </a:solidFill>
              </a:rPr>
              <a:t>Finalise</a:t>
            </a:r>
            <a:r>
              <a:rPr lang="en-US" dirty="0">
                <a:solidFill>
                  <a:srgbClr val="2C0FBF"/>
                </a:solidFill>
              </a:rPr>
              <a:t> abbreviations- </a:t>
            </a:r>
            <a:r>
              <a:rPr lang="en-US" dirty="0" err="1">
                <a:solidFill>
                  <a:srgbClr val="2C0FBF"/>
                </a:solidFill>
              </a:rPr>
              <a:t>alphabetise</a:t>
            </a:r>
            <a:r>
              <a:rPr lang="en-US" dirty="0">
                <a:solidFill>
                  <a:srgbClr val="2C0FBF"/>
                </a:solidFill>
              </a:rPr>
              <a:t> codes</a:t>
            </a:r>
          </a:p>
          <a:p>
            <a:pPr marL="274320" indent="-274320" fontAlgn="auto">
              <a:spcAft>
                <a:spcPts val="0"/>
              </a:spcAft>
              <a:buFont typeface="Wingdings"/>
              <a:buChar char=""/>
              <a:defRPr/>
            </a:pPr>
            <a:r>
              <a:rPr lang="en-US" dirty="0">
                <a:solidFill>
                  <a:srgbClr val="FEFCFC"/>
                </a:solidFill>
              </a:rPr>
              <a:t>9. Perform preliminary analysis on material belonging to each theme</a:t>
            </a:r>
          </a:p>
          <a:p>
            <a:pPr marL="274320" indent="-274320" fontAlgn="auto">
              <a:spcAft>
                <a:spcPts val="0"/>
              </a:spcAft>
              <a:buFont typeface="Wingdings"/>
              <a:buChar char=""/>
              <a:defRPr/>
            </a:pPr>
            <a:r>
              <a:rPr lang="en-US" dirty="0">
                <a:solidFill>
                  <a:schemeClr val="accent1"/>
                </a:solidFill>
              </a:rPr>
              <a:t>10. If necessary, recode existing data</a:t>
            </a:r>
          </a:p>
          <a:p>
            <a:pPr marL="274320" indent="-274320" fontAlgn="auto">
              <a:spcAft>
                <a:spcPts val="0"/>
              </a:spcAft>
              <a:buFont typeface="Wingdings"/>
              <a:buChar char=""/>
              <a:defRPr/>
            </a:pPr>
            <a:endParaRPr lang="en-US" dirty="0">
              <a:solidFill>
                <a:srgbClr val="B04840"/>
              </a:solidFill>
            </a:endParaRPr>
          </a:p>
          <a:p>
            <a:pPr marL="274320" indent="-274320" fontAlgn="auto">
              <a:spcAft>
                <a:spcPts val="0"/>
              </a:spcAft>
              <a:buFont typeface="Wingdings"/>
              <a:buChar char=""/>
              <a:defRPr/>
            </a:pPr>
            <a:r>
              <a:rPr lang="en-US" sz="2000" b="1" dirty="0">
                <a:solidFill>
                  <a:srgbClr val="2C0FBF"/>
                </a:solidFill>
              </a:rPr>
              <a:t>Always include in your methodology design chapter a page of text illustrating the how you code the text</a:t>
            </a:r>
          </a:p>
          <a:p>
            <a:pPr marL="274320" indent="-274320" fontAlgn="auto">
              <a:spcAft>
                <a:spcPts val="0"/>
              </a:spcAft>
              <a:buFont typeface="Wingdings"/>
              <a:buChar char=""/>
              <a:defRPr/>
            </a:pPr>
            <a:endParaRPr lang="en-AU" dirty="0"/>
          </a:p>
        </p:txBody>
      </p:sp>
      <p:sp>
        <p:nvSpPr>
          <p:cNvPr id="3" name="Title 2"/>
          <p:cNvSpPr>
            <a:spLocks noGrp="1"/>
          </p:cNvSpPr>
          <p:nvPr>
            <p:ph type="title"/>
          </p:nvPr>
        </p:nvSpPr>
        <p:spPr>
          <a:xfrm>
            <a:off x="228600" y="38101"/>
            <a:ext cx="8369030" cy="723899"/>
          </a:xfrm>
        </p:spPr>
        <p:txBody>
          <a:bodyPr>
            <a:normAutofit fontScale="90000"/>
          </a:bodyPr>
          <a:lstStyle/>
          <a:p>
            <a:r>
              <a:rPr lang="en-GB" dirty="0" smtClean="0"/>
              <a:t>Coding Data </a:t>
            </a:r>
            <a:endParaRPr lang="en-GB" dirty="0"/>
          </a:p>
        </p:txBody>
      </p:sp>
    </p:spTree>
    <p:extLst>
      <p:ext uri="{BB962C8B-B14F-4D97-AF65-F5344CB8AC3E}">
        <p14:creationId xmlns:p14="http://schemas.microsoft.com/office/powerpoint/2010/main" val="3673830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48600" cy="792162"/>
          </a:xfrm>
        </p:spPr>
        <p:txBody>
          <a:bodyPr>
            <a:normAutofit/>
          </a:bodyPr>
          <a:lstStyle/>
          <a:p>
            <a:r>
              <a:rPr lang="en-GB" dirty="0"/>
              <a:t>ACTIVITY </a:t>
            </a:r>
          </a:p>
        </p:txBody>
      </p:sp>
      <p:sp>
        <p:nvSpPr>
          <p:cNvPr id="3" name="Content Placeholder 2"/>
          <p:cNvSpPr>
            <a:spLocks noGrp="1"/>
          </p:cNvSpPr>
          <p:nvPr>
            <p:ph idx="1"/>
          </p:nvPr>
        </p:nvSpPr>
        <p:spPr>
          <a:xfrm>
            <a:off x="304800" y="914400"/>
            <a:ext cx="8414657" cy="4679032"/>
          </a:xfrm>
        </p:spPr>
        <p:txBody>
          <a:bodyPr>
            <a:normAutofit fontScale="92500" lnSpcReduction="10000"/>
          </a:bodyPr>
          <a:lstStyle/>
          <a:p>
            <a:pPr marL="514350" indent="-514350">
              <a:buFont typeface="+mj-lt"/>
              <a:buAutoNum type="arabicPeriod"/>
            </a:pPr>
            <a:r>
              <a:rPr lang="en-GB" dirty="0" smtClean="0"/>
              <a:t>In your pairs, one person acts as the interviewer and one the interviewee</a:t>
            </a:r>
          </a:p>
          <a:p>
            <a:pPr marL="514350" indent="-514350">
              <a:buFont typeface="+mj-lt"/>
              <a:buAutoNum type="arabicPeriod"/>
            </a:pPr>
            <a:r>
              <a:rPr lang="en-GB" dirty="0" smtClean="0"/>
              <a:t>The </a:t>
            </a:r>
            <a:r>
              <a:rPr lang="en-GB" dirty="0"/>
              <a:t>interviewer </a:t>
            </a:r>
            <a:r>
              <a:rPr lang="en-GB" dirty="0" smtClean="0"/>
              <a:t>is interested in finding about your experiences of customer services or an instance you have had bad customer service. </a:t>
            </a:r>
          </a:p>
          <a:p>
            <a:pPr marL="514350" indent="-514350">
              <a:buFont typeface="+mj-lt"/>
              <a:buAutoNum type="arabicPeriod"/>
            </a:pPr>
            <a:r>
              <a:rPr lang="en-GB" dirty="0" smtClean="0"/>
              <a:t>Interviewee think about  3 open interview questions on this topic to ask. </a:t>
            </a:r>
          </a:p>
          <a:p>
            <a:pPr marL="514350" indent="-514350">
              <a:buFont typeface="+mj-lt"/>
              <a:buAutoNum type="arabicPeriod"/>
            </a:pPr>
            <a:r>
              <a:rPr lang="en-GB" dirty="0" smtClean="0"/>
              <a:t>Carry out the interview </a:t>
            </a:r>
          </a:p>
          <a:p>
            <a:pPr marL="514350" indent="-514350">
              <a:buFont typeface="+mj-lt"/>
              <a:buAutoNum type="arabicPeriod"/>
            </a:pPr>
            <a:r>
              <a:rPr lang="en-GB" dirty="0" smtClean="0"/>
              <a:t>As a pair than  attempt to code and look for at least 2 key themes from the data. </a:t>
            </a:r>
          </a:p>
        </p:txBody>
      </p:sp>
    </p:spTree>
    <p:extLst>
      <p:ext uri="{BB962C8B-B14F-4D97-AF65-F5344CB8AC3E}">
        <p14:creationId xmlns:p14="http://schemas.microsoft.com/office/powerpoint/2010/main" val="2975632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hlinkClick r:id="rId3"/>
              </a:rPr>
              <a:t>Content Analysis:</a:t>
            </a:r>
          </a:p>
          <a:p>
            <a:endParaRPr lang="en-GB" dirty="0" smtClean="0">
              <a:hlinkClick r:id="rId3"/>
            </a:endParaRPr>
          </a:p>
          <a:p>
            <a:pPr lvl="1"/>
            <a:r>
              <a:rPr lang="en-GB" dirty="0" smtClean="0">
                <a:hlinkClick r:id="rId3"/>
              </a:rPr>
              <a:t>Systematic</a:t>
            </a:r>
            <a:r>
              <a:rPr lang="en-GB" dirty="0"/>
              <a:t> </a:t>
            </a:r>
            <a:r>
              <a:rPr lang="en-GB" dirty="0">
                <a:hlinkClick r:id="rId4"/>
              </a:rPr>
              <a:t>analysis</a:t>
            </a:r>
            <a:r>
              <a:rPr lang="en-GB" dirty="0"/>
              <a:t> of forms of communication to identify and </a:t>
            </a:r>
            <a:r>
              <a:rPr lang="en-GB" dirty="0">
                <a:hlinkClick r:id="rId5"/>
              </a:rPr>
              <a:t>study</a:t>
            </a:r>
            <a:r>
              <a:rPr lang="en-GB" dirty="0"/>
              <a:t> patterns and </a:t>
            </a:r>
            <a:r>
              <a:rPr lang="en-GB" dirty="0" smtClean="0"/>
              <a:t>themes</a:t>
            </a:r>
          </a:p>
          <a:p>
            <a:pPr lvl="1"/>
            <a:endParaRPr lang="en-GB" dirty="0"/>
          </a:p>
        </p:txBody>
      </p:sp>
    </p:spTree>
    <p:extLst>
      <p:ext uri="{BB962C8B-B14F-4D97-AF65-F5344CB8AC3E}">
        <p14:creationId xmlns:p14="http://schemas.microsoft.com/office/powerpoint/2010/main" val="36172417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 Analysis </a:t>
            </a:r>
            <a:endParaRPr lang="en-GB" dirty="0"/>
          </a:p>
        </p:txBody>
      </p:sp>
      <p:sp>
        <p:nvSpPr>
          <p:cNvPr id="3" name="Content Placeholder 2"/>
          <p:cNvSpPr>
            <a:spLocks noGrp="1"/>
          </p:cNvSpPr>
          <p:nvPr>
            <p:ph idx="1"/>
          </p:nvPr>
        </p:nvSpPr>
        <p:spPr>
          <a:xfrm>
            <a:off x="457200" y="1219200"/>
            <a:ext cx="8229600" cy="4298033"/>
          </a:xfrm>
        </p:spPr>
        <p:txBody>
          <a:bodyPr>
            <a:normAutofit fontScale="70000" lnSpcReduction="20000"/>
          </a:bodyPr>
          <a:lstStyle/>
          <a:p>
            <a:r>
              <a:rPr lang="en-GB" dirty="0"/>
              <a:t>Content analysis provides a way to investigate what </a:t>
            </a:r>
            <a:r>
              <a:rPr lang="en-GB" dirty="0">
                <a:hlinkClick r:id="rId3"/>
              </a:rPr>
              <a:t>people</a:t>
            </a:r>
            <a:r>
              <a:rPr lang="en-GB" dirty="0"/>
              <a:t> say, see, hear, and write</a:t>
            </a:r>
            <a:r>
              <a:rPr lang="en-GB" dirty="0" smtClean="0"/>
              <a:t>.</a:t>
            </a:r>
          </a:p>
          <a:p>
            <a:endParaRPr lang="en-GB" dirty="0"/>
          </a:p>
          <a:p>
            <a:r>
              <a:rPr lang="en-GB" dirty="0"/>
              <a:t>Content analysis can help identify underlying </a:t>
            </a:r>
            <a:r>
              <a:rPr lang="en-GB" dirty="0">
                <a:hlinkClick r:id="rId4"/>
              </a:rPr>
              <a:t>biases</a:t>
            </a:r>
            <a:r>
              <a:rPr lang="en-GB" dirty="0"/>
              <a:t>, intents, and meanings</a:t>
            </a:r>
            <a:r>
              <a:rPr lang="en-GB" dirty="0" smtClean="0"/>
              <a:t>.</a:t>
            </a:r>
          </a:p>
          <a:p>
            <a:endParaRPr lang="en-GB" dirty="0"/>
          </a:p>
          <a:p>
            <a:r>
              <a:rPr lang="en-GB" dirty="0"/>
              <a:t>Any form of communication can be </a:t>
            </a:r>
            <a:r>
              <a:rPr lang="en-GB" dirty="0" err="1"/>
              <a:t>analyzed</a:t>
            </a:r>
            <a:r>
              <a:rPr lang="en-GB" dirty="0"/>
              <a:t> and are referred to as </a:t>
            </a:r>
            <a:r>
              <a:rPr lang="en-GB" b="1" dirty="0" err="1"/>
              <a:t>artifacts</a:t>
            </a:r>
            <a:r>
              <a:rPr lang="en-GB" dirty="0"/>
              <a:t>. Examples include art, books, magazines, movies, television shows, textbooks, and websites</a:t>
            </a:r>
            <a:r>
              <a:rPr lang="en-GB" dirty="0" smtClean="0"/>
              <a:t>.</a:t>
            </a:r>
          </a:p>
          <a:p>
            <a:endParaRPr lang="en-GB" dirty="0"/>
          </a:p>
          <a:p>
            <a:r>
              <a:rPr lang="en-GB" dirty="0"/>
              <a:t>There are numerous specialized types of content analysis such as </a:t>
            </a:r>
            <a:r>
              <a:rPr lang="en-GB" b="1" dirty="0"/>
              <a:t>ethnographic content analysis</a:t>
            </a:r>
            <a:r>
              <a:rPr lang="en-GB" dirty="0"/>
              <a:t> and </a:t>
            </a:r>
            <a:r>
              <a:rPr lang="en-GB" b="1" dirty="0"/>
              <a:t>qualitative content analysis</a:t>
            </a:r>
            <a:r>
              <a:rPr lang="en-GB" dirty="0"/>
              <a:t>.</a:t>
            </a:r>
          </a:p>
          <a:p>
            <a:endParaRPr lang="en-GB" dirty="0"/>
          </a:p>
        </p:txBody>
      </p:sp>
    </p:spTree>
    <p:extLst>
      <p:ext uri="{BB962C8B-B14F-4D97-AF65-F5344CB8AC3E}">
        <p14:creationId xmlns:p14="http://schemas.microsoft.com/office/powerpoint/2010/main" val="4270292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Examples of Content Analysis</a:t>
            </a:r>
            <a:br>
              <a:rPr lang="en-GB" dirty="0"/>
            </a:br>
            <a:endParaRPr lang="en-GB" dirty="0"/>
          </a:p>
        </p:txBody>
      </p:sp>
      <p:sp>
        <p:nvSpPr>
          <p:cNvPr id="3" name="Content Placeholder 2"/>
          <p:cNvSpPr>
            <a:spLocks noGrp="1"/>
          </p:cNvSpPr>
          <p:nvPr>
            <p:ph idx="1"/>
          </p:nvPr>
        </p:nvSpPr>
        <p:spPr/>
        <p:txBody>
          <a:bodyPr>
            <a:normAutofit fontScale="92500"/>
          </a:bodyPr>
          <a:lstStyle/>
          <a:p>
            <a:pPr lvl="1"/>
            <a:r>
              <a:rPr lang="en-GB" dirty="0" err="1" smtClean="0"/>
              <a:t>Analyzing</a:t>
            </a:r>
            <a:r>
              <a:rPr lang="en-GB" dirty="0" smtClean="0"/>
              <a:t> </a:t>
            </a:r>
            <a:r>
              <a:rPr lang="en-GB" dirty="0"/>
              <a:t>birthday cards to understand </a:t>
            </a:r>
            <a:r>
              <a:rPr lang="en-GB" dirty="0">
                <a:hlinkClick r:id="rId3"/>
              </a:rPr>
              <a:t>age norms</a:t>
            </a:r>
            <a:r>
              <a:rPr lang="en-GB" dirty="0"/>
              <a:t>.</a:t>
            </a:r>
          </a:p>
          <a:p>
            <a:pPr lvl="1"/>
            <a:r>
              <a:rPr lang="en-GB" dirty="0"/>
              <a:t>Reading men’s fitness magazines to discover patterns in their portrayals of men.</a:t>
            </a:r>
          </a:p>
          <a:p>
            <a:pPr lvl="1"/>
            <a:r>
              <a:rPr lang="en-GB" dirty="0"/>
              <a:t>Recording conversations between physicians and patients to discern the </a:t>
            </a:r>
            <a:r>
              <a:rPr lang="en-GB" dirty="0">
                <a:hlinkClick r:id="rId4"/>
              </a:rPr>
              <a:t>relations</a:t>
            </a:r>
            <a:r>
              <a:rPr lang="en-GB" dirty="0"/>
              <a:t> of </a:t>
            </a:r>
            <a:r>
              <a:rPr lang="en-GB" dirty="0">
                <a:hlinkClick r:id="rId5"/>
              </a:rPr>
              <a:t>power</a:t>
            </a:r>
            <a:r>
              <a:rPr lang="en-GB" dirty="0"/>
              <a:t> between the two parties.</a:t>
            </a:r>
          </a:p>
          <a:p>
            <a:pPr lvl="1"/>
            <a:r>
              <a:rPr lang="en-GB" dirty="0"/>
              <a:t>Watching various television shows from different eras to determine how </a:t>
            </a:r>
            <a:r>
              <a:rPr lang="en-GB" dirty="0">
                <a:hlinkClick r:id="rId6"/>
              </a:rPr>
              <a:t>minorities</a:t>
            </a:r>
            <a:r>
              <a:rPr lang="en-GB" dirty="0"/>
              <a:t> are depicted.</a:t>
            </a:r>
          </a:p>
          <a:p>
            <a:endParaRPr lang="en-GB" dirty="0"/>
          </a:p>
        </p:txBody>
      </p:sp>
    </p:spTree>
    <p:extLst>
      <p:ext uri="{BB962C8B-B14F-4D97-AF65-F5344CB8AC3E}">
        <p14:creationId xmlns:p14="http://schemas.microsoft.com/office/powerpoint/2010/main" val="3898239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Discourse Analysis </a:t>
            </a:r>
            <a:br>
              <a:rPr lang="en-GB" dirty="0"/>
            </a:br>
            <a:endParaRPr lang="en-GB" dirty="0"/>
          </a:p>
        </p:txBody>
      </p:sp>
      <p:sp>
        <p:nvSpPr>
          <p:cNvPr id="4" name="Content Placeholder 3"/>
          <p:cNvSpPr>
            <a:spLocks noGrp="1"/>
          </p:cNvSpPr>
          <p:nvPr>
            <p:ph sz="half" idx="2"/>
          </p:nvPr>
        </p:nvSpPr>
        <p:spPr>
          <a:xfrm>
            <a:off x="457200" y="1066800"/>
            <a:ext cx="8229600" cy="4522441"/>
          </a:xfrm>
        </p:spPr>
        <p:txBody>
          <a:bodyPr>
            <a:normAutofit/>
          </a:bodyPr>
          <a:lstStyle/>
          <a:p>
            <a:pPr>
              <a:lnSpc>
                <a:spcPct val="80000"/>
              </a:lnSpc>
            </a:pPr>
            <a:r>
              <a:rPr lang="en-GB" altLang="en-US" dirty="0"/>
              <a:t>Discourse analysis focuses on language as a social practice in its own right and is concerned with how individuals use language in specific social </a:t>
            </a:r>
            <a:r>
              <a:rPr lang="en-GB" altLang="en-US" dirty="0" smtClean="0"/>
              <a:t>contexts:</a:t>
            </a:r>
            <a:endParaRPr lang="en-GB" altLang="en-US" dirty="0"/>
          </a:p>
          <a:p>
            <a:pPr lvl="1">
              <a:lnSpc>
                <a:spcPct val="80000"/>
              </a:lnSpc>
            </a:pPr>
            <a:r>
              <a:rPr lang="en-GB" altLang="en-US" dirty="0"/>
              <a:t>Enables researcher to gain an understanding of </a:t>
            </a:r>
            <a:r>
              <a:rPr lang="en-GB" altLang="en-US" i="1" dirty="0"/>
              <a:t>how </a:t>
            </a:r>
            <a:r>
              <a:rPr lang="en-GB" altLang="en-US" dirty="0"/>
              <a:t>individuals use language to construct themselves and the world around them</a:t>
            </a:r>
          </a:p>
          <a:p>
            <a:pPr lvl="1">
              <a:lnSpc>
                <a:spcPct val="80000"/>
              </a:lnSpc>
            </a:pPr>
            <a:r>
              <a:rPr lang="en-GB" altLang="en-US" dirty="0"/>
              <a:t>Enables researcher to understand </a:t>
            </a:r>
            <a:r>
              <a:rPr lang="en-GB" altLang="en-US" i="1" dirty="0"/>
              <a:t>why </a:t>
            </a:r>
            <a:r>
              <a:rPr lang="en-GB" altLang="en-US" dirty="0"/>
              <a:t>individuals use language to construct themselves and the world around them</a:t>
            </a:r>
          </a:p>
          <a:p>
            <a:pPr>
              <a:lnSpc>
                <a:spcPct val="80000"/>
              </a:lnSpc>
            </a:pPr>
            <a:r>
              <a:rPr lang="en-GB" altLang="en-US" dirty="0"/>
              <a:t>Enables researcher to understand the ideological effects of individuals constructions</a:t>
            </a:r>
            <a:endParaRPr lang="en-GB" dirty="0"/>
          </a:p>
        </p:txBody>
      </p:sp>
    </p:spTree>
    <p:extLst>
      <p:ext uri="{BB962C8B-B14F-4D97-AF65-F5344CB8AC3E}">
        <p14:creationId xmlns:p14="http://schemas.microsoft.com/office/powerpoint/2010/main" val="176435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When would you use Discourse Analysis ?</a:t>
            </a:r>
            <a:endParaRPr lang="en-GB" dirty="0"/>
          </a:p>
        </p:txBody>
      </p:sp>
      <p:sp>
        <p:nvSpPr>
          <p:cNvPr id="3" name="Content Placeholder 2"/>
          <p:cNvSpPr>
            <a:spLocks noGrp="1"/>
          </p:cNvSpPr>
          <p:nvPr>
            <p:ph sz="half" idx="1"/>
          </p:nvPr>
        </p:nvSpPr>
        <p:spPr>
          <a:xfrm>
            <a:off x="457200" y="1295400"/>
            <a:ext cx="7772400" cy="4293841"/>
          </a:xfrm>
        </p:spPr>
        <p:txBody>
          <a:bodyPr>
            <a:normAutofit fontScale="92500" lnSpcReduction="10000"/>
          </a:bodyPr>
          <a:lstStyle/>
          <a:p>
            <a:pPr marL="514350" indent="-514350">
              <a:lnSpc>
                <a:spcPct val="80000"/>
              </a:lnSpc>
              <a:buFont typeface="Wingdings" panose="05000000000000000000" pitchFamily="2" charset="2"/>
              <a:buAutoNum type="arabicPeriod"/>
            </a:pPr>
            <a:r>
              <a:rPr lang="en-GB" altLang="en-US" dirty="0" err="1" smtClean="0"/>
              <a:t>ethnomethodolgy</a:t>
            </a:r>
            <a:r>
              <a:rPr lang="en-GB" altLang="en-US" dirty="0" smtClean="0"/>
              <a:t> </a:t>
            </a:r>
            <a:r>
              <a:rPr lang="en-GB" altLang="en-US" dirty="0"/>
              <a:t>and conversation </a:t>
            </a:r>
            <a:r>
              <a:rPr lang="en-GB" altLang="en-US" dirty="0" smtClean="0"/>
              <a:t>analysis</a:t>
            </a:r>
          </a:p>
          <a:p>
            <a:pPr marL="914400" lvl="1" indent="-514350">
              <a:lnSpc>
                <a:spcPct val="80000"/>
              </a:lnSpc>
              <a:buFont typeface="Arial" panose="020B0604020202020204" pitchFamily="34" charset="0"/>
              <a:buChar char="•"/>
            </a:pPr>
            <a:r>
              <a:rPr lang="en-GB" altLang="en-US" dirty="0" smtClean="0"/>
              <a:t>discourse </a:t>
            </a:r>
            <a:r>
              <a:rPr lang="en-GB" altLang="en-US" dirty="0"/>
              <a:t>is concerned with the more linguistic concerns of the structure of talk and the processes used by speakers to construct their worlds (Schwandt 2001</a:t>
            </a:r>
            <a:r>
              <a:rPr lang="en-GB" altLang="en-US" dirty="0" smtClean="0"/>
              <a:t>).</a:t>
            </a:r>
          </a:p>
          <a:p>
            <a:pPr marL="914400" lvl="1" indent="-514350">
              <a:lnSpc>
                <a:spcPct val="80000"/>
              </a:lnSpc>
              <a:buFont typeface="Arial" panose="020B0604020202020204" pitchFamily="34" charset="0"/>
              <a:buChar char="•"/>
            </a:pPr>
            <a:endParaRPr lang="en-GB" altLang="en-US" dirty="0"/>
          </a:p>
          <a:p>
            <a:pPr marL="514350" indent="-514350">
              <a:lnSpc>
                <a:spcPct val="80000"/>
              </a:lnSpc>
              <a:buFont typeface="Wingdings" panose="05000000000000000000" pitchFamily="2" charset="2"/>
              <a:buAutoNum type="arabicPeriod" startAt="2"/>
            </a:pPr>
            <a:r>
              <a:rPr lang="en-GB" altLang="en-US" dirty="0" err="1" smtClean="0"/>
              <a:t>Foucauldian</a:t>
            </a:r>
            <a:r>
              <a:rPr lang="en-GB" altLang="en-US" dirty="0" smtClean="0"/>
              <a:t> </a:t>
            </a:r>
            <a:r>
              <a:rPr lang="en-GB" altLang="en-US" dirty="0"/>
              <a:t>approaches </a:t>
            </a:r>
            <a:r>
              <a:rPr lang="en-GB" altLang="en-US" dirty="0" smtClean="0"/>
              <a:t>consider</a:t>
            </a:r>
          </a:p>
          <a:p>
            <a:pPr marL="914400" lvl="1" indent="-514350">
              <a:lnSpc>
                <a:spcPct val="80000"/>
              </a:lnSpc>
              <a:buFont typeface="Arial" panose="020B0604020202020204" pitchFamily="34" charset="0"/>
              <a:buChar char="•"/>
            </a:pPr>
            <a:r>
              <a:rPr lang="en-GB" altLang="en-US" dirty="0" smtClean="0"/>
              <a:t>discourses </a:t>
            </a:r>
            <a:r>
              <a:rPr lang="en-GB" altLang="en-US" dirty="0"/>
              <a:t>as systems of power/knowledge which are socially and culturally located and which construct subjects and their worlds (</a:t>
            </a:r>
            <a:r>
              <a:rPr lang="en-GB" altLang="en-US" dirty="0" err="1"/>
              <a:t>Gubrium</a:t>
            </a:r>
            <a:r>
              <a:rPr lang="en-GB" altLang="en-US" dirty="0"/>
              <a:t> and Holstein 2000). </a:t>
            </a:r>
            <a:endParaRPr lang="en-GB" altLang="en-US" dirty="0" smtClean="0"/>
          </a:p>
          <a:p>
            <a:pPr marL="400050" lvl="1" indent="0">
              <a:lnSpc>
                <a:spcPct val="80000"/>
              </a:lnSpc>
              <a:buNone/>
            </a:pPr>
            <a:endParaRPr lang="en-GB" altLang="en-US" dirty="0" smtClean="0"/>
          </a:p>
          <a:p>
            <a:pPr marL="514350" indent="-514350">
              <a:lnSpc>
                <a:spcPct val="80000"/>
              </a:lnSpc>
              <a:buFont typeface="Wingdings" panose="05000000000000000000" pitchFamily="2" charset="2"/>
              <a:buAutoNum type="arabicPeriod" startAt="2"/>
            </a:pPr>
            <a:r>
              <a:rPr lang="en-GB" altLang="en-US" dirty="0" smtClean="0"/>
              <a:t>Critical Discourse Analysis to expose issues of power relations and  exploitation </a:t>
            </a:r>
            <a:endParaRPr lang="en-GB" altLang="en-US" dirty="0"/>
          </a:p>
          <a:p>
            <a:endParaRPr lang="en-GB" dirty="0"/>
          </a:p>
        </p:txBody>
      </p:sp>
    </p:spTree>
    <p:extLst>
      <p:ext uri="{BB962C8B-B14F-4D97-AF65-F5344CB8AC3E}">
        <p14:creationId xmlns:p14="http://schemas.microsoft.com/office/powerpoint/2010/main" val="3953815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274638"/>
            <a:ext cx="7467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AU" b="1" dirty="0" smtClean="0"/>
              <a:t>Practicalities </a:t>
            </a:r>
            <a:endParaRPr lang="en-AU" b="1" dirty="0"/>
          </a:p>
        </p:txBody>
      </p:sp>
      <p:sp>
        <p:nvSpPr>
          <p:cNvPr id="5" name="Rectangle 3"/>
          <p:cNvSpPr txBox="1">
            <a:spLocks noChangeArrowheads="1"/>
          </p:cNvSpPr>
          <p:nvPr/>
        </p:nvSpPr>
        <p:spPr>
          <a:xfrm>
            <a:off x="304800" y="1143000"/>
            <a:ext cx="8651875" cy="52593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smtClean="0">
                <a:solidFill>
                  <a:srgbClr val="2C0FBF"/>
                </a:solidFill>
              </a:rPr>
              <a:t>MANUAL</a:t>
            </a:r>
          </a:p>
          <a:p>
            <a:pPr lvl="1">
              <a:lnSpc>
                <a:spcPct val="90000"/>
              </a:lnSpc>
            </a:pPr>
            <a:endParaRPr lang="en-US" altLang="en-US" sz="1600" dirty="0" smtClean="0"/>
          </a:p>
          <a:p>
            <a:pPr lvl="1">
              <a:lnSpc>
                <a:spcPct val="90000"/>
              </a:lnSpc>
            </a:pPr>
            <a:r>
              <a:rPr lang="en-GB" altLang="en-US" sz="1600" dirty="0" smtClean="0"/>
              <a:t>Type up (Transcribe) all data collected </a:t>
            </a:r>
            <a:endParaRPr lang="en-US" altLang="en-US" sz="1600" dirty="0" smtClean="0"/>
          </a:p>
          <a:p>
            <a:pPr lvl="1">
              <a:lnSpc>
                <a:spcPct val="90000"/>
              </a:lnSpc>
            </a:pPr>
            <a:r>
              <a:rPr lang="en-US" altLang="en-US" sz="1600" dirty="0" smtClean="0"/>
              <a:t>(4 HRS TO TRANSCRIBE 1 HR TAPE INTERVIEW</a:t>
            </a:r>
            <a:r>
              <a:rPr lang="en-US" altLang="en-US" sz="1600" dirty="0" smtClean="0"/>
              <a:t>)</a:t>
            </a:r>
          </a:p>
          <a:p>
            <a:pPr lvl="1">
              <a:lnSpc>
                <a:spcPct val="90000"/>
              </a:lnSpc>
            </a:pPr>
            <a:endParaRPr lang="en-US" altLang="en-US" dirty="0" smtClean="0"/>
          </a:p>
          <a:p>
            <a:pPr>
              <a:lnSpc>
                <a:spcPct val="90000"/>
              </a:lnSpc>
            </a:pPr>
            <a:r>
              <a:rPr lang="en-US" altLang="en-US" dirty="0" smtClean="0">
                <a:solidFill>
                  <a:srgbClr val="F4F434"/>
                </a:solidFill>
              </a:rPr>
              <a:t>COMPUTER</a:t>
            </a:r>
          </a:p>
          <a:p>
            <a:pPr lvl="1">
              <a:lnSpc>
                <a:spcPct val="90000"/>
              </a:lnSpc>
            </a:pPr>
            <a:r>
              <a:rPr lang="en-US" altLang="en-US" sz="1600" dirty="0" smtClean="0"/>
              <a:t>MORE THAN 500 PAGES OF DATA</a:t>
            </a:r>
          </a:p>
          <a:p>
            <a:pPr lvl="1">
              <a:lnSpc>
                <a:spcPct val="90000"/>
              </a:lnSpc>
            </a:pPr>
            <a:r>
              <a:rPr lang="en-US" altLang="en-US" sz="1600" dirty="0" smtClean="0"/>
              <a:t>CAN AFFORD PROGRAM AND TRANSCRIBER</a:t>
            </a:r>
          </a:p>
          <a:p>
            <a:pPr lvl="1">
              <a:lnSpc>
                <a:spcPct val="90000"/>
              </a:lnSpc>
            </a:pPr>
            <a:r>
              <a:rPr lang="en-US" altLang="en-US" sz="1600" dirty="0" err="1" smtClean="0"/>
              <a:t>NVivo</a:t>
            </a:r>
            <a:endParaRPr lang="en-US" altLang="en-US" sz="1600" dirty="0" smtClean="0"/>
          </a:p>
          <a:p>
            <a:pPr lvl="1">
              <a:lnSpc>
                <a:spcPct val="90000"/>
              </a:lnSpc>
            </a:pPr>
            <a:endParaRPr lang="en-AU" altLang="en-US" sz="1600" dirty="0" smtClean="0"/>
          </a:p>
        </p:txBody>
      </p:sp>
    </p:spTree>
    <p:extLst>
      <p:ext uri="{BB962C8B-B14F-4D97-AF65-F5344CB8AC3E}">
        <p14:creationId xmlns:p14="http://schemas.microsoft.com/office/powerpoint/2010/main" val="1516579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blinds(horizontal)">
                                      <p:cBhvr>
                                        <p:cTn id="12" dur="500"/>
                                        <p:tgtEl>
                                          <p:spTgt spid="5">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Effect transition="in" filter="blinds(horizontal)">
                                      <p:cBhvr>
                                        <p:cTn id="15" dur="500"/>
                                        <p:tgtEl>
                                          <p:spTgt spid="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5">
                                            <p:txEl>
                                              <p:pRg st="5" end="5"/>
                                            </p:txEl>
                                          </p:spTgt>
                                        </p:tgtEl>
                                        <p:attrNameLst>
                                          <p:attrName>style.visibility</p:attrName>
                                        </p:attrNameLst>
                                      </p:cBhvr>
                                      <p:to>
                                        <p:strVal val="visible"/>
                                      </p:to>
                                    </p:set>
                                    <p:animEffect transition="in" filter="box(in)">
                                      <p:cBhvr>
                                        <p:cTn id="20" dur="500"/>
                                        <p:tgtEl>
                                          <p:spTgt spid="5">
                                            <p:txEl>
                                              <p:pRg st="5" end="5"/>
                                            </p:txEl>
                                          </p:spTgt>
                                        </p:tgtEl>
                                      </p:cBhvr>
                                    </p:animEffect>
                                  </p:childTnLst>
                                </p:cTn>
                              </p:par>
                              <p:par>
                                <p:cTn id="21" presetID="4" presetClass="entr" presetSubtype="16"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Effect transition="in" filter="box(in)">
                                      <p:cBhvr>
                                        <p:cTn id="23" dur="500"/>
                                        <p:tgtEl>
                                          <p:spTgt spid="5">
                                            <p:txEl>
                                              <p:pRg st="6" end="6"/>
                                            </p:txEl>
                                          </p:spTgt>
                                        </p:tgtEl>
                                      </p:cBhvr>
                                    </p:animEffect>
                                  </p:childTnLst>
                                </p:cTn>
                              </p:par>
                              <p:par>
                                <p:cTn id="24" presetID="4" presetClass="entr" presetSubtype="16" fill="hold" nodeType="withEffect">
                                  <p:stCondLst>
                                    <p:cond delay="0"/>
                                  </p:stCondLst>
                                  <p:childTnLst>
                                    <p:set>
                                      <p:cBhvr>
                                        <p:cTn id="25" dur="1" fill="hold">
                                          <p:stCondLst>
                                            <p:cond delay="0"/>
                                          </p:stCondLst>
                                        </p:cTn>
                                        <p:tgtEl>
                                          <p:spTgt spid="5">
                                            <p:txEl>
                                              <p:pRg st="7" end="7"/>
                                            </p:txEl>
                                          </p:spTgt>
                                        </p:tgtEl>
                                        <p:attrNameLst>
                                          <p:attrName>style.visibility</p:attrName>
                                        </p:attrNameLst>
                                      </p:cBhvr>
                                      <p:to>
                                        <p:strVal val="visible"/>
                                      </p:to>
                                    </p:set>
                                    <p:animEffect transition="in" filter="box(in)">
                                      <p:cBhvr>
                                        <p:cTn id="26" dur="500"/>
                                        <p:tgtEl>
                                          <p:spTgt spid="5">
                                            <p:txEl>
                                              <p:pRg st="7" end="7"/>
                                            </p:txEl>
                                          </p:spTgt>
                                        </p:tgtEl>
                                      </p:cBhvr>
                                    </p:animEffect>
                                  </p:childTnLst>
                                </p:cTn>
                              </p:par>
                              <p:par>
                                <p:cTn id="27" presetID="4" presetClass="entr" presetSubtype="16" fill="hold" nodeType="with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animEffect transition="in" filter="box(in)">
                                      <p:cBhvr>
                                        <p:cTn id="29"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Suggestions on Analysis : first steps </a:t>
            </a:r>
            <a:endParaRPr lang="en-US" dirty="0"/>
          </a:p>
        </p:txBody>
      </p:sp>
      <p:sp>
        <p:nvSpPr>
          <p:cNvPr id="3" name="Content Placeholder 2"/>
          <p:cNvSpPr>
            <a:spLocks noGrp="1"/>
          </p:cNvSpPr>
          <p:nvPr>
            <p:ph idx="1"/>
          </p:nvPr>
        </p:nvSpPr>
        <p:spPr/>
        <p:txBody>
          <a:bodyPr>
            <a:normAutofit lnSpcReduction="10000"/>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lnSpcReduction="10000"/>
          </a:bodyPr>
          <a:lstStyle/>
          <a:p>
            <a:r>
              <a:rPr lang="en-GB" dirty="0" smtClean="0"/>
              <a:t>Read through data </a:t>
            </a:r>
          </a:p>
          <a:p>
            <a:r>
              <a:rPr lang="en-GB" dirty="0" smtClean="0"/>
              <a:t>Look for patterns</a:t>
            </a:r>
            <a:r>
              <a:rPr lang="en-US" dirty="0" smtClean="0"/>
              <a:t>? What issues are arising again and again </a:t>
            </a:r>
          </a:p>
          <a:p>
            <a:r>
              <a:rPr lang="en-GB" dirty="0" smtClean="0"/>
              <a:t>Any differences in data attributed to different groups , individuals how may differences </a:t>
            </a:r>
          </a:p>
          <a:p>
            <a:r>
              <a:rPr lang="en-GB" dirty="0" smtClean="0"/>
              <a:t>Highlight interesting quotes or stories to use to illustrate your themes</a:t>
            </a:r>
          </a:p>
          <a:p>
            <a:endParaRPr lang="en-GB" dirty="0" smtClean="0"/>
          </a:p>
          <a:p>
            <a:endParaRPr lang="en-GB" dirty="0" smtClean="0"/>
          </a:p>
        </p:txBody>
      </p:sp>
    </p:spTree>
    <p:extLst>
      <p:ext uri="{BB962C8B-B14F-4D97-AF65-F5344CB8AC3E}">
        <p14:creationId xmlns:p14="http://schemas.microsoft.com/office/powerpoint/2010/main" val="2267472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a:t>
            </a:r>
            <a:r>
              <a:rPr lang="en-GB" dirty="0" smtClean="0"/>
              <a:t>had </a:t>
            </a:r>
            <a:r>
              <a:rPr lang="en-GB" dirty="0" smtClean="0"/>
              <a:t>had a [positive impact on their lives. Almost all (22 of the 25) young people interviewed sated 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txBox="1">
            <a:spLocks noChangeArrowheads="1"/>
          </p:cNvSpPr>
          <p:nvPr/>
        </p:nvSpPr>
        <p:spPr>
          <a:xfrm>
            <a:off x="219075" y="227013"/>
            <a:ext cx="7953375" cy="681037"/>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sz="3600" b="1" smtClean="0"/>
              <a:t>Description of Data Analysis</a:t>
            </a:r>
            <a:r>
              <a:rPr lang="en-US" sz="3600" smtClean="0"/>
              <a:t> </a:t>
            </a:r>
            <a:r>
              <a:rPr lang="en-US" sz="1400" smtClean="0"/>
              <a:t>(Matrix example)</a:t>
            </a:r>
            <a:endParaRPr lang="en-AU" sz="1400"/>
          </a:p>
        </p:txBody>
      </p:sp>
      <p:sp>
        <p:nvSpPr>
          <p:cNvPr id="3" name="Rectangle 27"/>
          <p:cNvSpPr>
            <a:spLocks noChangeArrowheads="1"/>
          </p:cNvSpPr>
          <p:nvPr/>
        </p:nvSpPr>
        <p:spPr bwMode="auto">
          <a:xfrm>
            <a:off x="0" y="15779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endParaRPr lang="en-US" altLang="en-US"/>
          </a:p>
        </p:txBody>
      </p:sp>
      <p:grpSp>
        <p:nvGrpSpPr>
          <p:cNvPr id="4" name="Group 5"/>
          <p:cNvGrpSpPr>
            <a:grpSpLocks noChangeAspect="1"/>
          </p:cNvGrpSpPr>
          <p:nvPr/>
        </p:nvGrpSpPr>
        <p:grpSpPr bwMode="auto">
          <a:xfrm>
            <a:off x="0" y="1844675"/>
            <a:ext cx="9144000" cy="3671888"/>
            <a:chOff x="1353" y="667"/>
            <a:chExt cx="8837" cy="4962"/>
          </a:xfrm>
        </p:grpSpPr>
        <p:sp>
          <p:nvSpPr>
            <p:cNvPr id="5" name="AutoShape 26"/>
            <p:cNvSpPr>
              <a:spLocks noChangeAspect="1" noChangeArrowheads="1" noTextEdit="1"/>
            </p:cNvSpPr>
            <p:nvPr/>
          </p:nvSpPr>
          <p:spPr bwMode="auto">
            <a:xfrm>
              <a:off x="1353" y="667"/>
              <a:ext cx="8837" cy="4962"/>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p>
              <a:endParaRPr lang="en-GB"/>
            </a:p>
          </p:txBody>
        </p:sp>
        <p:sp>
          <p:nvSpPr>
            <p:cNvPr id="6" name="Text Box 25"/>
            <p:cNvSpPr txBox="1">
              <a:spLocks noChangeArrowheads="1"/>
            </p:cNvSpPr>
            <p:nvPr/>
          </p:nvSpPr>
          <p:spPr bwMode="auto">
            <a:xfrm>
              <a:off x="4941" y="1479"/>
              <a:ext cx="2591" cy="722"/>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800">
                  <a:cs typeface="Times New Roman" panose="02020603050405020304" pitchFamily="18" charset="0"/>
                </a:rPr>
                <a:t>Initial data analysis</a:t>
              </a:r>
              <a:endParaRPr lang="en-US" altLang="en-US" sz="1800"/>
            </a:p>
          </p:txBody>
        </p:sp>
        <p:sp>
          <p:nvSpPr>
            <p:cNvPr id="7" name="Text Box 24"/>
            <p:cNvSpPr txBox="1">
              <a:spLocks noChangeArrowheads="1"/>
            </p:cNvSpPr>
            <p:nvPr/>
          </p:nvSpPr>
          <p:spPr bwMode="auto">
            <a:xfrm>
              <a:off x="4543" y="2562"/>
              <a:ext cx="2923" cy="54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800">
                  <a:cs typeface="Times New Roman" panose="02020603050405020304" pitchFamily="18" charset="0"/>
                </a:rPr>
                <a:t>Major and minor  topics</a:t>
              </a:r>
              <a:endParaRPr lang="en-US" altLang="en-US" sz="1800"/>
            </a:p>
          </p:txBody>
        </p:sp>
        <p:sp>
          <p:nvSpPr>
            <p:cNvPr id="8" name="Text Box 23"/>
            <p:cNvSpPr txBox="1">
              <a:spLocks noChangeArrowheads="1"/>
            </p:cNvSpPr>
            <p:nvPr/>
          </p:nvSpPr>
          <p:spPr bwMode="auto">
            <a:xfrm>
              <a:off x="2616" y="3554"/>
              <a:ext cx="1595"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1</a:t>
              </a:r>
              <a:endParaRPr lang="en-US" altLang="en-US" sz="1800"/>
            </a:p>
          </p:txBody>
        </p:sp>
        <p:sp>
          <p:nvSpPr>
            <p:cNvPr id="9" name="Text Box 22"/>
            <p:cNvSpPr txBox="1">
              <a:spLocks noChangeArrowheads="1"/>
            </p:cNvSpPr>
            <p:nvPr/>
          </p:nvSpPr>
          <p:spPr bwMode="auto">
            <a:xfrm>
              <a:off x="4476" y="3554"/>
              <a:ext cx="1728"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2</a:t>
              </a:r>
              <a:endParaRPr lang="en-US" altLang="en-US" sz="1800"/>
            </a:p>
          </p:txBody>
        </p:sp>
        <p:sp>
          <p:nvSpPr>
            <p:cNvPr id="10" name="Text Box 21"/>
            <p:cNvSpPr txBox="1">
              <a:spLocks noChangeArrowheads="1"/>
            </p:cNvSpPr>
            <p:nvPr/>
          </p:nvSpPr>
          <p:spPr bwMode="auto">
            <a:xfrm>
              <a:off x="6669" y="3554"/>
              <a:ext cx="1397"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3</a:t>
              </a:r>
              <a:endParaRPr lang="en-US" altLang="en-US" sz="1800"/>
            </a:p>
          </p:txBody>
        </p:sp>
        <p:sp>
          <p:nvSpPr>
            <p:cNvPr id="11" name="Text Box 20"/>
            <p:cNvSpPr txBox="1">
              <a:spLocks noChangeArrowheads="1"/>
            </p:cNvSpPr>
            <p:nvPr/>
          </p:nvSpPr>
          <p:spPr bwMode="auto">
            <a:xfrm>
              <a:off x="8330" y="3554"/>
              <a:ext cx="1196" cy="451"/>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cs typeface="Times New Roman" panose="02020603050405020304" pitchFamily="18" charset="0"/>
                </a:rPr>
                <a:t>Theme 4</a:t>
              </a:r>
              <a:endParaRPr lang="en-US" altLang="en-US" sz="1800"/>
            </a:p>
          </p:txBody>
        </p:sp>
        <p:sp>
          <p:nvSpPr>
            <p:cNvPr id="12" name="Line 19"/>
            <p:cNvSpPr>
              <a:spLocks noChangeShapeType="1"/>
            </p:cNvSpPr>
            <p:nvPr/>
          </p:nvSpPr>
          <p:spPr bwMode="auto">
            <a:xfrm>
              <a:off x="5938" y="2201"/>
              <a:ext cx="0" cy="361"/>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Line 18"/>
            <p:cNvSpPr>
              <a:spLocks noChangeShapeType="1"/>
            </p:cNvSpPr>
            <p:nvPr/>
          </p:nvSpPr>
          <p:spPr bwMode="auto">
            <a:xfrm>
              <a:off x="5938" y="3103"/>
              <a:ext cx="0" cy="271"/>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 name="Line 17"/>
            <p:cNvSpPr>
              <a:spLocks noChangeShapeType="1"/>
            </p:cNvSpPr>
            <p:nvPr/>
          </p:nvSpPr>
          <p:spPr bwMode="auto">
            <a:xfrm>
              <a:off x="3480" y="3374"/>
              <a:ext cx="5382" cy="0"/>
            </a:xfrm>
            <a:prstGeom prst="line">
              <a:avLst/>
            </a:prstGeom>
            <a:noFill/>
            <a:ln w="9525">
              <a:solidFill>
                <a:schemeClr val="bg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6"/>
            <p:cNvSpPr>
              <a:spLocks noChangeShapeType="1"/>
            </p:cNvSpPr>
            <p:nvPr/>
          </p:nvSpPr>
          <p:spPr bwMode="auto">
            <a:xfrm>
              <a:off x="3480"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 name="Line 15"/>
            <p:cNvSpPr>
              <a:spLocks noChangeShapeType="1"/>
            </p:cNvSpPr>
            <p:nvPr/>
          </p:nvSpPr>
          <p:spPr bwMode="auto">
            <a:xfrm>
              <a:off x="5473"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14"/>
            <p:cNvSpPr>
              <a:spLocks noChangeShapeType="1"/>
            </p:cNvSpPr>
            <p:nvPr/>
          </p:nvSpPr>
          <p:spPr bwMode="auto">
            <a:xfrm>
              <a:off x="7267"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Line 13"/>
            <p:cNvSpPr>
              <a:spLocks noChangeShapeType="1"/>
            </p:cNvSpPr>
            <p:nvPr/>
          </p:nvSpPr>
          <p:spPr bwMode="auto">
            <a:xfrm>
              <a:off x="8862" y="3374"/>
              <a:ext cx="0" cy="18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 name="Text Box 12"/>
            <p:cNvSpPr txBox="1">
              <a:spLocks noChangeArrowheads="1"/>
            </p:cNvSpPr>
            <p:nvPr/>
          </p:nvSpPr>
          <p:spPr bwMode="auto">
            <a:xfrm>
              <a:off x="1885" y="1659"/>
              <a:ext cx="1328" cy="451"/>
            </a:xfrm>
            <a:prstGeom prst="rect">
              <a:avLst/>
            </a:prstGeom>
            <a:solidFill>
              <a:schemeClr val="bg1"/>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sp>
          <p:nvSpPr>
            <p:cNvPr id="20" name="Text Box 11"/>
            <p:cNvSpPr txBox="1">
              <a:spLocks noChangeArrowheads="1"/>
            </p:cNvSpPr>
            <p:nvPr/>
          </p:nvSpPr>
          <p:spPr bwMode="auto">
            <a:xfrm>
              <a:off x="2017" y="2562"/>
              <a:ext cx="1861" cy="541"/>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sp>
          <p:nvSpPr>
            <p:cNvPr id="21" name="Text Box 10"/>
            <p:cNvSpPr txBox="1">
              <a:spLocks noChangeArrowheads="1"/>
            </p:cNvSpPr>
            <p:nvPr/>
          </p:nvSpPr>
          <p:spPr bwMode="auto">
            <a:xfrm>
              <a:off x="1486" y="3554"/>
              <a:ext cx="1063" cy="451"/>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sp>
          <p:nvSpPr>
            <p:cNvPr id="22" name="Line 9"/>
            <p:cNvSpPr>
              <a:spLocks noChangeShapeType="1"/>
            </p:cNvSpPr>
            <p:nvPr/>
          </p:nvSpPr>
          <p:spPr bwMode="auto">
            <a:xfrm>
              <a:off x="9592" y="3734"/>
              <a:ext cx="332" cy="0"/>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 name="Line 8"/>
            <p:cNvSpPr>
              <a:spLocks noChangeShapeType="1"/>
            </p:cNvSpPr>
            <p:nvPr/>
          </p:nvSpPr>
          <p:spPr bwMode="auto">
            <a:xfrm>
              <a:off x="6004" y="4186"/>
              <a:ext cx="0" cy="721"/>
            </a:xfrm>
            <a:prstGeom prst="line">
              <a:avLst/>
            </a:prstGeom>
            <a:noFill/>
            <a:ln w="95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 name="Text Box 7"/>
            <p:cNvSpPr txBox="1">
              <a:spLocks noChangeArrowheads="1"/>
            </p:cNvSpPr>
            <p:nvPr/>
          </p:nvSpPr>
          <p:spPr bwMode="auto">
            <a:xfrm>
              <a:off x="3745" y="4907"/>
              <a:ext cx="4784" cy="722"/>
            </a:xfrm>
            <a:prstGeom prst="rect">
              <a:avLst/>
            </a:prstGeom>
            <a:solidFill>
              <a:schemeClr val="accent2"/>
            </a:solidFill>
            <a:ln w="9525">
              <a:solidFill>
                <a:schemeClr val="bg2"/>
              </a:solidFill>
              <a:miter lim="800000"/>
              <a:headEnd/>
              <a:tailEnd/>
            </a:ln>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r>
                <a:rPr lang="en-US" altLang="en-US" sz="1800">
                  <a:cs typeface="Times New Roman" panose="02020603050405020304" pitchFamily="18" charset="0"/>
                </a:rPr>
                <a:t>Final interpretation</a:t>
              </a:r>
              <a:endParaRPr lang="en-US" altLang="en-US" sz="1800"/>
            </a:p>
          </p:txBody>
        </p:sp>
        <p:sp>
          <p:nvSpPr>
            <p:cNvPr id="25" name="Text Box 6"/>
            <p:cNvSpPr txBox="1">
              <a:spLocks noChangeArrowheads="1"/>
            </p:cNvSpPr>
            <p:nvPr/>
          </p:nvSpPr>
          <p:spPr bwMode="auto">
            <a:xfrm>
              <a:off x="1685" y="4997"/>
              <a:ext cx="864" cy="361"/>
            </a:xfrm>
            <a:prstGeom prst="rect">
              <a:avLst/>
            </a:prstGeom>
            <a:solidFill>
              <a:schemeClr val="bg1"/>
            </a:solidFill>
            <a:ln>
              <a:noFill/>
            </a:ln>
            <a:extLst>
              <a:ext uri="{91240B29-F687-4F45-9708-019B960494DF}">
                <a14:hiddenLine xmlns:a14="http://schemas.microsoft.com/office/drawing/2010/main" w="9525">
                  <a:solidFill>
                    <a:schemeClr val="bg2"/>
                  </a:solidFill>
                  <a:miter lim="800000"/>
                  <a:headEnd/>
                  <a:tailEnd/>
                </a14:hiddenLine>
              </a:ext>
            </a:extLst>
          </p:spPr>
          <p:txBody>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800"/>
            </a:p>
          </p:txBody>
        </p:sp>
      </p:grpSp>
      <p:sp>
        <p:nvSpPr>
          <p:cNvPr id="26" name="Text Box 39"/>
          <p:cNvSpPr txBox="1">
            <a:spLocks noChangeArrowheads="1"/>
          </p:cNvSpPr>
          <p:nvPr/>
        </p:nvSpPr>
        <p:spPr bwMode="auto">
          <a:xfrm>
            <a:off x="3203575" y="1557338"/>
            <a:ext cx="1841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600"/>
          </a:p>
        </p:txBody>
      </p:sp>
      <p:sp>
        <p:nvSpPr>
          <p:cNvPr id="27" name="Text Box 56"/>
          <p:cNvSpPr txBox="1">
            <a:spLocks noChangeArrowheads="1"/>
          </p:cNvSpPr>
          <p:nvPr/>
        </p:nvSpPr>
        <p:spPr bwMode="auto">
          <a:xfrm>
            <a:off x="0" y="2349500"/>
            <a:ext cx="1042988"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8" name="Rectangle 57"/>
          <p:cNvSpPr>
            <a:spLocks noChangeArrowheads="1"/>
          </p:cNvSpPr>
          <p:nvPr/>
        </p:nvSpPr>
        <p:spPr bwMode="auto">
          <a:xfrm>
            <a:off x="0" y="2060575"/>
            <a:ext cx="2484438" cy="863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dirty="0"/>
              <a:t>Stage 1</a:t>
            </a:r>
          </a:p>
          <a:p>
            <a:pPr algn="l" eaLnBrk="1" hangingPunct="1"/>
            <a:r>
              <a:rPr lang="en-US" altLang="en-US" sz="1600" dirty="0"/>
              <a:t>Data collection, display</a:t>
            </a:r>
          </a:p>
          <a:p>
            <a:pPr algn="l" eaLnBrk="1" hangingPunct="1"/>
            <a:r>
              <a:rPr lang="en-US" altLang="en-US" sz="1600" dirty="0"/>
              <a:t>reflection</a:t>
            </a:r>
          </a:p>
          <a:p>
            <a:pPr algn="l" eaLnBrk="1" hangingPunct="1"/>
            <a:endParaRPr lang="en-AU" altLang="en-US" sz="1600" dirty="0"/>
          </a:p>
        </p:txBody>
      </p:sp>
      <p:sp>
        <p:nvSpPr>
          <p:cNvPr id="29" name="Rectangle 61"/>
          <p:cNvSpPr>
            <a:spLocks noChangeArrowheads="1"/>
          </p:cNvSpPr>
          <p:nvPr/>
        </p:nvSpPr>
        <p:spPr bwMode="auto">
          <a:xfrm>
            <a:off x="0" y="2997200"/>
            <a:ext cx="2411413" cy="6477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r>
              <a:rPr lang="en-US" altLang="en-US" sz="1600"/>
              <a:t>Stage 2 </a:t>
            </a:r>
          </a:p>
          <a:p>
            <a:pPr algn="l" eaLnBrk="1" hangingPunct="1"/>
            <a:r>
              <a:rPr lang="en-US" altLang="en-US" sz="1600"/>
              <a:t>Data coding &amp; distillation </a:t>
            </a:r>
          </a:p>
          <a:p>
            <a:pPr algn="l" eaLnBrk="1" hangingPunct="1"/>
            <a:endParaRPr lang="en-AU" altLang="en-US" sz="1600"/>
          </a:p>
        </p:txBody>
      </p:sp>
      <p:sp>
        <p:nvSpPr>
          <p:cNvPr id="30" name="Text Box 65"/>
          <p:cNvSpPr txBox="1">
            <a:spLocks noChangeArrowheads="1"/>
          </p:cNvSpPr>
          <p:nvPr/>
        </p:nvSpPr>
        <p:spPr bwMode="auto">
          <a:xfrm>
            <a:off x="0" y="4149725"/>
            <a:ext cx="1258888" cy="1192213"/>
          </a:xfrm>
          <a:prstGeom prst="rect">
            <a:avLst/>
          </a:prstGeom>
          <a:solidFill>
            <a:srgbClr val="DBC19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spcBef>
                <a:spcPct val="50000"/>
              </a:spcBef>
            </a:pPr>
            <a:r>
              <a:rPr lang="en-US" altLang="en-US" sz="1600"/>
              <a:t>Stage 3</a:t>
            </a:r>
          </a:p>
          <a:p>
            <a:pPr algn="l" eaLnBrk="1" hangingPunct="1">
              <a:spcBef>
                <a:spcPct val="50000"/>
              </a:spcBef>
            </a:pPr>
            <a:r>
              <a:rPr lang="en-US" altLang="en-US" sz="1600"/>
              <a:t>Generation of key themes</a:t>
            </a:r>
            <a:endParaRPr lang="en-AU" altLang="en-US" sz="1600"/>
          </a:p>
        </p:txBody>
      </p:sp>
      <p:sp>
        <p:nvSpPr>
          <p:cNvPr id="31" name="Rectangle 66"/>
          <p:cNvSpPr>
            <a:spLocks noChangeArrowheads="1"/>
          </p:cNvSpPr>
          <p:nvPr/>
        </p:nvSpPr>
        <p:spPr bwMode="auto">
          <a:xfrm>
            <a:off x="0" y="5589588"/>
            <a:ext cx="2124075" cy="719137"/>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sz="1200">
                <a:solidFill>
                  <a:schemeClr val="tx1"/>
                </a:solidFill>
                <a:latin typeface="Arial" panose="020B0604020202020204" pitchFamily="34" charset="0"/>
              </a:defRPr>
            </a:lvl1pPr>
            <a:lvl2pPr marL="742950" indent="-285750" eaLnBrk="0" hangingPunct="0">
              <a:defRPr sz="1200">
                <a:solidFill>
                  <a:schemeClr val="tx1"/>
                </a:solidFill>
                <a:latin typeface="Arial" panose="020B0604020202020204" pitchFamily="34" charset="0"/>
              </a:defRPr>
            </a:lvl2pPr>
            <a:lvl3pPr marL="1143000" indent="-228600" eaLnBrk="0" hangingPunct="0">
              <a:defRPr sz="1200">
                <a:solidFill>
                  <a:schemeClr val="tx1"/>
                </a:solidFill>
                <a:latin typeface="Arial" panose="020B0604020202020204" pitchFamily="34" charset="0"/>
              </a:defRPr>
            </a:lvl3pPr>
            <a:lvl4pPr marL="1600200" indent="-228600" eaLnBrk="0" hangingPunct="0">
              <a:defRPr sz="1200">
                <a:solidFill>
                  <a:schemeClr val="tx1"/>
                </a:solidFill>
                <a:latin typeface="Arial" panose="020B0604020202020204" pitchFamily="34" charset="0"/>
              </a:defRPr>
            </a:lvl4pPr>
            <a:lvl5pPr marL="2057400" indent="-228600" eaLnBrk="0" hangingPunct="0">
              <a:defRPr sz="1200">
                <a:solidFill>
                  <a:schemeClr val="tx1"/>
                </a:solidFill>
                <a:latin typeface="Arial" panose="020B0604020202020204" pitchFamily="34" charset="0"/>
              </a:defRPr>
            </a:lvl5pPr>
            <a:lvl6pPr marL="2514600" indent="-228600" algn="ctr" eaLnBrk="0" fontAlgn="base" hangingPunct="0">
              <a:spcBef>
                <a:spcPct val="0"/>
              </a:spcBef>
              <a:spcAft>
                <a:spcPct val="0"/>
              </a:spcAft>
              <a:defRPr sz="1200">
                <a:solidFill>
                  <a:schemeClr val="tx1"/>
                </a:solidFill>
                <a:latin typeface="Arial" panose="020B0604020202020204" pitchFamily="34" charset="0"/>
              </a:defRPr>
            </a:lvl6pPr>
            <a:lvl7pPr marL="2971800" indent="-228600" algn="ctr" eaLnBrk="0" fontAlgn="base" hangingPunct="0">
              <a:spcBef>
                <a:spcPct val="0"/>
              </a:spcBef>
              <a:spcAft>
                <a:spcPct val="0"/>
              </a:spcAft>
              <a:defRPr sz="1200">
                <a:solidFill>
                  <a:schemeClr val="tx1"/>
                </a:solidFill>
                <a:latin typeface="Arial" panose="020B0604020202020204" pitchFamily="34" charset="0"/>
              </a:defRPr>
            </a:lvl7pPr>
            <a:lvl8pPr marL="3429000" indent="-228600" algn="ctr" eaLnBrk="0" fontAlgn="base" hangingPunct="0">
              <a:spcBef>
                <a:spcPct val="0"/>
              </a:spcBef>
              <a:spcAft>
                <a:spcPct val="0"/>
              </a:spcAft>
              <a:defRPr sz="1200">
                <a:solidFill>
                  <a:schemeClr val="tx1"/>
                </a:solidFill>
                <a:latin typeface="Arial" panose="020B0604020202020204" pitchFamily="34" charset="0"/>
              </a:defRPr>
            </a:lvl8pPr>
            <a:lvl9pPr marL="3886200" indent="-228600" algn="ctr" eaLnBrk="0" fontAlgn="base" hangingPunct="0">
              <a:spcBef>
                <a:spcPct val="0"/>
              </a:spcBef>
              <a:spcAft>
                <a:spcPct val="0"/>
              </a:spcAft>
              <a:defRPr sz="1200">
                <a:solidFill>
                  <a:schemeClr val="tx1"/>
                </a:solidFill>
                <a:latin typeface="Arial" panose="020B0604020202020204" pitchFamily="34" charset="0"/>
              </a:defRPr>
            </a:lvl9pPr>
          </a:lstStyle>
          <a:p>
            <a:pPr algn="l" eaLnBrk="1" hangingPunct="1"/>
            <a:endParaRPr lang="en-US" altLang="en-US" sz="1600"/>
          </a:p>
          <a:p>
            <a:pPr algn="l" eaLnBrk="1" hangingPunct="1"/>
            <a:r>
              <a:rPr lang="en-US" altLang="en-US" sz="1600"/>
              <a:t>Stage 4</a:t>
            </a:r>
          </a:p>
          <a:p>
            <a:pPr algn="l" eaLnBrk="1" hangingPunct="1"/>
            <a:r>
              <a:rPr lang="en-US" altLang="en-US" sz="1600"/>
              <a:t>Story report &amp; </a:t>
            </a:r>
          </a:p>
          <a:p>
            <a:pPr algn="l" eaLnBrk="1" hangingPunct="1"/>
            <a:r>
              <a:rPr lang="en-US" altLang="en-US" sz="1600"/>
              <a:t>conclusions</a:t>
            </a:r>
          </a:p>
          <a:p>
            <a:pPr algn="l" eaLnBrk="1" hangingPunct="1"/>
            <a:endParaRPr lang="en-AU" altLang="en-US" sz="1600"/>
          </a:p>
        </p:txBody>
      </p:sp>
    </p:spTree>
    <p:extLst>
      <p:ext uri="{BB962C8B-B14F-4D97-AF65-F5344CB8AC3E}">
        <p14:creationId xmlns:p14="http://schemas.microsoft.com/office/powerpoint/2010/main" val="687979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77500" lnSpcReduction="20000"/>
          </a:bodyPr>
          <a:lstStyle/>
          <a:p>
            <a:pPr marL="609600" indent="-609600" fontAlgn="auto">
              <a:lnSpc>
                <a:spcPct val="80000"/>
              </a:lnSpc>
              <a:spcAft>
                <a:spcPts val="0"/>
              </a:spcAft>
              <a:buFontTx/>
              <a:buAutoNum type="arabicPeriod"/>
              <a:defRPr/>
            </a:pPr>
            <a:r>
              <a:rPr lang="en-US" dirty="0" err="1" smtClean="0">
                <a:solidFill>
                  <a:srgbClr val="2C0FBF"/>
                </a:solidFill>
              </a:rPr>
              <a:t>Bryman</a:t>
            </a:r>
            <a:r>
              <a:rPr lang="en-US" dirty="0" smtClean="0">
                <a:solidFill>
                  <a:srgbClr val="2C0FBF"/>
                </a:solidFill>
              </a:rPr>
              <a:t>, A. (2018) </a:t>
            </a:r>
            <a:r>
              <a:rPr lang="en-US" i="1" dirty="0" smtClean="0">
                <a:solidFill>
                  <a:srgbClr val="2C0FBF"/>
                </a:solidFill>
              </a:rPr>
              <a:t>Social Research Methods. </a:t>
            </a:r>
            <a:r>
              <a:rPr lang="en-US" dirty="0" smtClean="0">
                <a:solidFill>
                  <a:srgbClr val="2C0FBF"/>
                </a:solidFill>
              </a:rPr>
              <a:t>New York: Oxford University Press.</a:t>
            </a:r>
          </a:p>
          <a:p>
            <a:pPr marL="609600" indent="-609600">
              <a:lnSpc>
                <a:spcPct val="80000"/>
              </a:lnSpc>
              <a:buFontTx/>
              <a:buAutoNum type="arabicPeriod"/>
              <a:defRPr/>
            </a:pPr>
            <a:r>
              <a:rPr lang="en-GB" altLang="en-US" dirty="0"/>
              <a:t>Denzin, N. and Lincoln, Y. (ed.) (</a:t>
            </a:r>
            <a:r>
              <a:rPr lang="en-GB" altLang="en-US" dirty="0" smtClean="0"/>
              <a:t>2011) </a:t>
            </a:r>
            <a:r>
              <a:rPr lang="en-GB" altLang="en-US" i="1" dirty="0"/>
              <a:t>Handbook of Qualitative Research,</a:t>
            </a:r>
            <a:r>
              <a:rPr lang="en-GB" altLang="en-US" dirty="0"/>
              <a:t> Thousand Oaks, CA: Sage</a:t>
            </a:r>
          </a:p>
          <a:p>
            <a:pPr marL="609600" indent="-609600" fontAlgn="auto">
              <a:lnSpc>
                <a:spcPct val="80000"/>
              </a:lnSpc>
              <a:spcAft>
                <a:spcPts val="0"/>
              </a:spcAft>
              <a:buFontTx/>
              <a:buAutoNum type="arabicPeriod"/>
              <a:defRPr/>
            </a:pPr>
            <a:endParaRPr lang="en-US" dirty="0" smtClean="0">
              <a:solidFill>
                <a:srgbClr val="2C0FBF"/>
              </a:solidFill>
            </a:endParaRPr>
          </a:p>
          <a:p>
            <a:pPr marL="609600" indent="-609600" fontAlgn="auto">
              <a:lnSpc>
                <a:spcPct val="80000"/>
              </a:lnSpc>
              <a:spcAft>
                <a:spcPts val="0"/>
              </a:spcAft>
              <a:buFontTx/>
              <a:buAutoNum type="arabicPeriod"/>
              <a:defRPr/>
            </a:pPr>
            <a:r>
              <a:rPr lang="en-US" dirty="0" smtClean="0">
                <a:solidFill>
                  <a:srgbClr val="2C0FBF"/>
                </a:solidFill>
              </a:rPr>
              <a:t>Creswell</a:t>
            </a:r>
            <a:r>
              <a:rPr lang="en-US" dirty="0">
                <a:solidFill>
                  <a:srgbClr val="2C0FBF"/>
                </a:solidFill>
              </a:rPr>
              <a:t>, J. (1998). </a:t>
            </a:r>
            <a:r>
              <a:rPr lang="en-US" i="1" dirty="0">
                <a:solidFill>
                  <a:srgbClr val="2C0FBF"/>
                </a:solidFill>
              </a:rPr>
              <a:t>Qualitative inquiry and research design</a:t>
            </a:r>
            <a:r>
              <a:rPr lang="en-US" dirty="0">
                <a:solidFill>
                  <a:srgbClr val="2C0FBF"/>
                </a:solidFill>
              </a:rPr>
              <a:t>, Thousand Oaks: Sage</a:t>
            </a:r>
          </a:p>
          <a:p>
            <a:pPr marL="609600" indent="-609600" fontAlgn="auto">
              <a:lnSpc>
                <a:spcPct val="80000"/>
              </a:lnSpc>
              <a:spcAft>
                <a:spcPts val="0"/>
              </a:spcAft>
              <a:buFontTx/>
              <a:buAutoNum type="arabicPeriod"/>
              <a:defRPr/>
            </a:pPr>
            <a:r>
              <a:rPr lang="en-US" dirty="0">
                <a:solidFill>
                  <a:srgbClr val="2C0FBF"/>
                </a:solidFill>
              </a:rPr>
              <a:t>Creswell, J. (2002). Analyzing and interpreting qualitative data</a:t>
            </a:r>
            <a:r>
              <a:rPr lang="en-US" i="1" dirty="0">
                <a:solidFill>
                  <a:srgbClr val="2C0FBF"/>
                </a:solidFill>
              </a:rPr>
              <a:t> (pp256-283)</a:t>
            </a:r>
            <a:r>
              <a:rPr lang="en-US" dirty="0">
                <a:solidFill>
                  <a:srgbClr val="2C0FBF"/>
                </a:solidFill>
              </a:rPr>
              <a:t>. In J Creswell, </a:t>
            </a:r>
            <a:r>
              <a:rPr lang="en-US" i="1" dirty="0">
                <a:solidFill>
                  <a:srgbClr val="2C0FBF"/>
                </a:solidFill>
              </a:rPr>
              <a:t>Educational research</a:t>
            </a:r>
            <a:r>
              <a:rPr lang="en-US" dirty="0">
                <a:solidFill>
                  <a:srgbClr val="2C0FBF"/>
                </a:solidFill>
              </a:rPr>
              <a:t>, Thousand Oaks: Sage </a:t>
            </a:r>
          </a:p>
          <a:p>
            <a:pPr marL="609600" indent="-609600" fontAlgn="auto">
              <a:lnSpc>
                <a:spcPct val="80000"/>
              </a:lnSpc>
              <a:spcAft>
                <a:spcPts val="0"/>
              </a:spcAft>
              <a:buFontTx/>
              <a:buAutoNum type="arabicPeriod"/>
              <a:defRPr/>
            </a:pPr>
            <a:r>
              <a:rPr lang="en-US" dirty="0" err="1">
                <a:solidFill>
                  <a:srgbClr val="2C0FBF"/>
                </a:solidFill>
              </a:rPr>
              <a:t>Maykut</a:t>
            </a:r>
            <a:r>
              <a:rPr lang="en-US" dirty="0">
                <a:solidFill>
                  <a:srgbClr val="2C0FBF"/>
                </a:solidFill>
              </a:rPr>
              <a:t>, P. &amp; Morehouse, R. (1994) Qualitative data analysis: using the constant comparative method , In P. </a:t>
            </a:r>
            <a:r>
              <a:rPr lang="en-US" dirty="0" err="1">
                <a:solidFill>
                  <a:srgbClr val="2C0FBF"/>
                </a:solidFill>
              </a:rPr>
              <a:t>Maykut</a:t>
            </a:r>
            <a:r>
              <a:rPr lang="en-US" dirty="0">
                <a:solidFill>
                  <a:srgbClr val="2C0FBF"/>
                </a:solidFill>
              </a:rPr>
              <a:t> &amp; R. Morehouse, </a:t>
            </a:r>
            <a:r>
              <a:rPr lang="en-US" i="1" dirty="0">
                <a:solidFill>
                  <a:srgbClr val="2C0FBF"/>
                </a:solidFill>
              </a:rPr>
              <a:t>Beginning qualitative research</a:t>
            </a:r>
            <a:r>
              <a:rPr lang="en-US" dirty="0">
                <a:solidFill>
                  <a:srgbClr val="2C0FBF"/>
                </a:solidFill>
              </a:rPr>
              <a:t>, London </a:t>
            </a:r>
            <a:r>
              <a:rPr lang="en-US" dirty="0" err="1">
                <a:solidFill>
                  <a:srgbClr val="2C0FBF"/>
                </a:solidFill>
              </a:rPr>
              <a:t>Falmer</a:t>
            </a:r>
            <a:r>
              <a:rPr lang="en-US" dirty="0">
                <a:solidFill>
                  <a:srgbClr val="2C0FBF"/>
                </a:solidFill>
              </a:rPr>
              <a:t> Press </a:t>
            </a:r>
            <a:endParaRPr lang="en-AU" dirty="0">
              <a:solidFill>
                <a:srgbClr val="2C0FBF"/>
              </a:solidFill>
            </a:endParaRPr>
          </a:p>
          <a:p>
            <a:endParaRPr lang="en-GB" dirty="0"/>
          </a:p>
        </p:txBody>
      </p:sp>
    </p:spTree>
    <p:extLst>
      <p:ext uri="{BB962C8B-B14F-4D97-AF65-F5344CB8AC3E}">
        <p14:creationId xmlns:p14="http://schemas.microsoft.com/office/powerpoint/2010/main" val="3381970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549</TotalTime>
  <Words>1394</Words>
  <Application>Microsoft Office PowerPoint</Application>
  <PresentationFormat>On-screen Show (4:3)</PresentationFormat>
  <Paragraphs>175</Paragraphs>
  <Slides>25</Slides>
  <Notes>12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Myriad Pro</vt:lpstr>
      <vt:lpstr>Times New Roman</vt:lpstr>
      <vt:lpstr>Wingdings</vt:lpstr>
      <vt:lpstr>20140311PresentationUWTSDTemplate</vt:lpstr>
      <vt:lpstr>QUALITATIVE DATA ANALYSIS</vt:lpstr>
      <vt:lpstr>Aim </vt:lpstr>
      <vt:lpstr>Data Analysis </vt:lpstr>
      <vt:lpstr>Data Analysis </vt:lpstr>
      <vt:lpstr>Data analysis </vt:lpstr>
      <vt:lpstr>Interpreting the Findings Qualitative </vt:lpstr>
      <vt:lpstr>Approaches </vt:lpstr>
      <vt:lpstr>Frameworks of Analysis </vt:lpstr>
      <vt:lpstr>Framework Analysis Example: Exploring Young peoples access to support for Anxiety  </vt:lpstr>
      <vt:lpstr>PowerPoint Presentation</vt:lpstr>
      <vt:lpstr>Data Analysis Approaches </vt:lpstr>
      <vt:lpstr>Data Analysis Approaches </vt:lpstr>
      <vt:lpstr>Coding Data </vt:lpstr>
      <vt:lpstr>ACTIVITY </vt:lpstr>
      <vt:lpstr>PowerPoint Presentation</vt:lpstr>
      <vt:lpstr>Content Analysis </vt:lpstr>
      <vt:lpstr>Examples of Content Analysis </vt:lpstr>
      <vt:lpstr>Discourse Analysis  </vt:lpstr>
      <vt:lpstr>When would you use Discourse Analysis ?</vt:lpstr>
      <vt:lpstr>PowerPoint Presentation</vt:lpstr>
      <vt:lpstr>Suggestions on Analysis : first steps </vt:lpstr>
      <vt:lpstr>Analysis </vt:lpstr>
      <vt:lpstr>Analysis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Nicola Welton</cp:lastModifiedBy>
  <cp:revision>38</cp:revision>
  <dcterms:created xsi:type="dcterms:W3CDTF">2012-12-03T14:13:18Z</dcterms:created>
  <dcterms:modified xsi:type="dcterms:W3CDTF">2019-12-06T13:13:24Z</dcterms:modified>
</cp:coreProperties>
</file>