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6"/>
  </p:notesMasterIdLst>
  <p:sldIdLst>
    <p:sldId id="256" r:id="rId3"/>
    <p:sldId id="326" r:id="rId4"/>
    <p:sldId id="329" r:id="rId5"/>
    <p:sldId id="273" r:id="rId6"/>
    <p:sldId id="272" r:id="rId7"/>
    <p:sldId id="274" r:id="rId8"/>
    <p:sldId id="277" r:id="rId9"/>
    <p:sldId id="276" r:id="rId10"/>
    <p:sldId id="275" r:id="rId11"/>
    <p:sldId id="278" r:id="rId12"/>
    <p:sldId id="258" r:id="rId13"/>
    <p:sldId id="270" r:id="rId14"/>
    <p:sldId id="259" r:id="rId15"/>
    <p:sldId id="268" r:id="rId16"/>
    <p:sldId id="261" r:id="rId17"/>
    <p:sldId id="280" r:id="rId18"/>
    <p:sldId id="257" r:id="rId19"/>
    <p:sldId id="328" r:id="rId20"/>
    <p:sldId id="281" r:id="rId21"/>
    <p:sldId id="327" r:id="rId22"/>
    <p:sldId id="330" r:id="rId23"/>
    <p:sldId id="267" r:id="rId24"/>
    <p:sldId id="27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E0DB17-704D-42A9-A6B6-71D1ACBCCEC9}" v="744" dt="2022-06-08T09:28:18.7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219" autoAdjust="0"/>
    <p:restoredTop sz="91646" autoAdjust="0"/>
  </p:normalViewPr>
  <p:slideViewPr>
    <p:cSldViewPr snapToGrid="0">
      <p:cViewPr varScale="1">
        <p:scale>
          <a:sx n="101" d="100"/>
          <a:sy n="101" d="100"/>
        </p:scale>
        <p:origin x="69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1EE0DB17-704D-42A9-A6B6-71D1ACBCCEC9}"/>
    <pc:docChg chg="undo custSel addSld delSld modSld sldOrd">
      <pc:chgData name="Julie Thomas" userId="2af13b6d24d29b42" providerId="LiveId" clId="{1EE0DB17-704D-42A9-A6B6-71D1ACBCCEC9}" dt="2022-06-08T10:11:53.948" v="3581" actId="1076"/>
      <pc:docMkLst>
        <pc:docMk/>
      </pc:docMkLst>
      <pc:sldChg chg="modSp mod">
        <pc:chgData name="Julie Thomas" userId="2af13b6d24d29b42" providerId="LiveId" clId="{1EE0DB17-704D-42A9-A6B6-71D1ACBCCEC9}" dt="2022-05-27T13:45:25.936" v="25" actId="207"/>
        <pc:sldMkLst>
          <pc:docMk/>
          <pc:sldMk cId="167093730" sldId="256"/>
        </pc:sldMkLst>
        <pc:spChg chg="mod">
          <ac:chgData name="Julie Thomas" userId="2af13b6d24d29b42" providerId="LiveId" clId="{1EE0DB17-704D-42A9-A6B6-71D1ACBCCEC9}" dt="2022-05-27T13:45:09.240" v="24" actId="20577"/>
          <ac:spMkLst>
            <pc:docMk/>
            <pc:sldMk cId="167093730" sldId="256"/>
            <ac:spMk id="2" creationId="{F31E1CE8-B6FE-482F-8132-EEC52C63A5D8}"/>
          </ac:spMkLst>
        </pc:spChg>
        <pc:spChg chg="mod">
          <ac:chgData name="Julie Thomas" userId="2af13b6d24d29b42" providerId="LiveId" clId="{1EE0DB17-704D-42A9-A6B6-71D1ACBCCEC9}" dt="2022-05-27T13:45:25.936" v="25" actId="207"/>
          <ac:spMkLst>
            <pc:docMk/>
            <pc:sldMk cId="167093730" sldId="256"/>
            <ac:spMk id="3" creationId="{288E22AE-1AD4-4FC1-B7F3-7E62BB4CF2F6}"/>
          </ac:spMkLst>
        </pc:spChg>
      </pc:sldChg>
      <pc:sldChg chg="del">
        <pc:chgData name="Julie Thomas" userId="2af13b6d24d29b42" providerId="LiveId" clId="{1EE0DB17-704D-42A9-A6B6-71D1ACBCCEC9}" dt="2022-05-27T15:58:10.323" v="875" actId="2696"/>
        <pc:sldMkLst>
          <pc:docMk/>
          <pc:sldMk cId="2391501967" sldId="257"/>
        </pc:sldMkLst>
      </pc:sldChg>
      <pc:sldChg chg="add">
        <pc:chgData name="Julie Thomas" userId="2af13b6d24d29b42" providerId="LiveId" clId="{1EE0DB17-704D-42A9-A6B6-71D1ACBCCEC9}" dt="2022-06-07T16:10:30.895" v="2026"/>
        <pc:sldMkLst>
          <pc:docMk/>
          <pc:sldMk cId="4222396078" sldId="257"/>
        </pc:sldMkLst>
      </pc:sldChg>
      <pc:sldChg chg="modSp mod ord modNotesTx">
        <pc:chgData name="Julie Thomas" userId="2af13b6d24d29b42" providerId="LiveId" clId="{1EE0DB17-704D-42A9-A6B6-71D1ACBCCEC9}" dt="2022-05-30T11:10:30.947" v="1064"/>
        <pc:sldMkLst>
          <pc:docMk/>
          <pc:sldMk cId="3246266835" sldId="258"/>
        </pc:sldMkLst>
        <pc:spChg chg="mod">
          <ac:chgData name="Julie Thomas" userId="2af13b6d24d29b42" providerId="LiveId" clId="{1EE0DB17-704D-42A9-A6B6-71D1ACBCCEC9}" dt="2022-05-30T11:09:46.223" v="1060" actId="255"/>
          <ac:spMkLst>
            <pc:docMk/>
            <pc:sldMk cId="3246266835" sldId="258"/>
            <ac:spMk id="3" creationId="{C3DFF8AE-5704-4A39-9536-9FD5E55A0AF9}"/>
          </ac:spMkLst>
        </pc:spChg>
      </pc:sldChg>
      <pc:sldChg chg="addSp delSp modSp mod modNotesTx">
        <pc:chgData name="Julie Thomas" userId="2af13b6d24d29b42" providerId="LiveId" clId="{1EE0DB17-704D-42A9-A6B6-71D1ACBCCEC9}" dt="2022-05-30T11:23:07.551" v="1236"/>
        <pc:sldMkLst>
          <pc:docMk/>
          <pc:sldMk cId="430057393" sldId="259"/>
        </pc:sldMkLst>
        <pc:spChg chg="mod">
          <ac:chgData name="Julie Thomas" userId="2af13b6d24d29b42" providerId="LiveId" clId="{1EE0DB17-704D-42A9-A6B6-71D1ACBCCEC9}" dt="2022-05-30T11:22:26.713" v="1234" actId="20577"/>
          <ac:spMkLst>
            <pc:docMk/>
            <pc:sldMk cId="430057393" sldId="259"/>
            <ac:spMk id="2" creationId="{4F92624F-ABB0-4E76-9DA2-A1B0403BA374}"/>
          </ac:spMkLst>
        </pc:spChg>
        <pc:spChg chg="add del mod">
          <ac:chgData name="Julie Thomas" userId="2af13b6d24d29b42" providerId="LiveId" clId="{1EE0DB17-704D-42A9-A6B6-71D1ACBCCEC9}" dt="2022-05-30T11:18:24.711" v="1092" actId="1032"/>
          <ac:spMkLst>
            <pc:docMk/>
            <pc:sldMk cId="430057393" sldId="259"/>
            <ac:spMk id="5" creationId="{4A3AAD85-1BD0-F72A-C522-F07E911F281A}"/>
          </ac:spMkLst>
        </pc:spChg>
        <pc:graphicFrameChg chg="add mod modGraphic">
          <ac:chgData name="Julie Thomas" userId="2af13b6d24d29b42" providerId="LiveId" clId="{1EE0DB17-704D-42A9-A6B6-71D1ACBCCEC9}" dt="2022-05-30T11:22:39.437" v="1235"/>
          <ac:graphicFrameMkLst>
            <pc:docMk/>
            <pc:sldMk cId="430057393" sldId="259"/>
            <ac:graphicFrameMk id="6" creationId="{03ECEB9B-9C12-3358-BDF4-7A1E45E51142}"/>
          </ac:graphicFrameMkLst>
        </pc:graphicFrameChg>
        <pc:picChg chg="del">
          <ac:chgData name="Julie Thomas" userId="2af13b6d24d29b42" providerId="LiveId" clId="{1EE0DB17-704D-42A9-A6B6-71D1ACBCCEC9}" dt="2022-05-30T11:14:32.775" v="1091" actId="478"/>
          <ac:picMkLst>
            <pc:docMk/>
            <pc:sldMk cId="430057393" sldId="259"/>
            <ac:picMk id="4" creationId="{077B3BD3-0196-441F-B07C-269C42C9EB98}"/>
          </ac:picMkLst>
        </pc:picChg>
      </pc:sldChg>
      <pc:sldChg chg="del">
        <pc:chgData name="Julie Thomas" userId="2af13b6d24d29b42" providerId="LiveId" clId="{1EE0DB17-704D-42A9-A6B6-71D1ACBCCEC9}" dt="2022-05-30T11:23:23.390" v="1237" actId="2696"/>
        <pc:sldMkLst>
          <pc:docMk/>
          <pc:sldMk cId="1090572233" sldId="260"/>
        </pc:sldMkLst>
      </pc:sldChg>
      <pc:sldChg chg="modSp mod ord modNotesTx">
        <pc:chgData name="Julie Thomas" userId="2af13b6d24d29b42" providerId="LiveId" clId="{1EE0DB17-704D-42A9-A6B6-71D1ACBCCEC9}" dt="2022-05-30T11:43:02.634" v="1749"/>
        <pc:sldMkLst>
          <pc:docMk/>
          <pc:sldMk cId="3648173756" sldId="261"/>
        </pc:sldMkLst>
        <pc:spChg chg="mod">
          <ac:chgData name="Julie Thomas" userId="2af13b6d24d29b42" providerId="LiveId" clId="{1EE0DB17-704D-42A9-A6B6-71D1ACBCCEC9}" dt="2022-05-30T11:41:42.551" v="1747" actId="20577"/>
          <ac:spMkLst>
            <pc:docMk/>
            <pc:sldMk cId="3648173756" sldId="261"/>
            <ac:spMk id="3" creationId="{3DDE13DA-E486-416C-9B74-39D685E3C241}"/>
          </ac:spMkLst>
        </pc:spChg>
      </pc:sldChg>
      <pc:sldChg chg="del ord">
        <pc:chgData name="Julie Thomas" userId="2af13b6d24d29b42" providerId="LiveId" clId="{1EE0DB17-704D-42A9-A6B6-71D1ACBCCEC9}" dt="2022-05-30T11:39:54.267" v="1677" actId="2696"/>
        <pc:sldMkLst>
          <pc:docMk/>
          <pc:sldMk cId="1720472430" sldId="263"/>
        </pc:sldMkLst>
      </pc:sldChg>
      <pc:sldChg chg="del">
        <pc:chgData name="Julie Thomas" userId="2af13b6d24d29b42" providerId="LiveId" clId="{1EE0DB17-704D-42A9-A6B6-71D1ACBCCEC9}" dt="2022-05-30T11:23:28.226" v="1238" actId="2696"/>
        <pc:sldMkLst>
          <pc:docMk/>
          <pc:sldMk cId="2756591028" sldId="264"/>
        </pc:sldMkLst>
      </pc:sldChg>
      <pc:sldChg chg="del">
        <pc:chgData name="Julie Thomas" userId="2af13b6d24d29b42" providerId="LiveId" clId="{1EE0DB17-704D-42A9-A6B6-71D1ACBCCEC9}" dt="2022-05-30T11:24:03.674" v="1240" actId="2696"/>
        <pc:sldMkLst>
          <pc:docMk/>
          <pc:sldMk cId="327902519" sldId="265"/>
        </pc:sldMkLst>
      </pc:sldChg>
      <pc:sldChg chg="modSp add mod">
        <pc:chgData name="Julie Thomas" userId="2af13b6d24d29b42" providerId="LiveId" clId="{1EE0DB17-704D-42A9-A6B6-71D1ACBCCEC9}" dt="2022-06-08T09:33:41.045" v="3519" actId="20577"/>
        <pc:sldMkLst>
          <pc:docMk/>
          <pc:sldMk cId="1271935013" sldId="267"/>
        </pc:sldMkLst>
        <pc:spChg chg="mod">
          <ac:chgData name="Julie Thomas" userId="2af13b6d24d29b42" providerId="LiveId" clId="{1EE0DB17-704D-42A9-A6B6-71D1ACBCCEC9}" dt="2022-06-08T09:32:06.235" v="3437" actId="20577"/>
          <ac:spMkLst>
            <pc:docMk/>
            <pc:sldMk cId="1271935013" sldId="267"/>
            <ac:spMk id="2" creationId="{6286FF77-B16A-4F25-99F1-26610EFCFD5F}"/>
          </ac:spMkLst>
        </pc:spChg>
        <pc:spChg chg="mod">
          <ac:chgData name="Julie Thomas" userId="2af13b6d24d29b42" providerId="LiveId" clId="{1EE0DB17-704D-42A9-A6B6-71D1ACBCCEC9}" dt="2022-06-08T09:33:41.045" v="3519" actId="20577"/>
          <ac:spMkLst>
            <pc:docMk/>
            <pc:sldMk cId="1271935013" sldId="267"/>
            <ac:spMk id="3" creationId="{E36FEFFD-A850-435F-9B29-CCB90D37B611}"/>
          </ac:spMkLst>
        </pc:spChg>
      </pc:sldChg>
      <pc:sldChg chg="ord">
        <pc:chgData name="Julie Thomas" userId="2af13b6d24d29b42" providerId="LiveId" clId="{1EE0DB17-704D-42A9-A6B6-71D1ACBCCEC9}" dt="2022-05-27T15:57:34.023" v="874"/>
        <pc:sldMkLst>
          <pc:docMk/>
          <pc:sldMk cId="2089838938" sldId="270"/>
        </pc:sldMkLst>
      </pc:sldChg>
      <pc:sldChg chg="del">
        <pc:chgData name="Julie Thomas" userId="2af13b6d24d29b42" providerId="LiveId" clId="{1EE0DB17-704D-42A9-A6B6-71D1ACBCCEC9}" dt="2022-05-30T11:24:00.188" v="1239" actId="2696"/>
        <pc:sldMkLst>
          <pc:docMk/>
          <pc:sldMk cId="919047028" sldId="271"/>
        </pc:sldMkLst>
      </pc:sldChg>
      <pc:sldChg chg="modSp new mod modNotesTx">
        <pc:chgData name="Julie Thomas" userId="2af13b6d24d29b42" providerId="LiveId" clId="{1EE0DB17-704D-42A9-A6B6-71D1ACBCCEC9}" dt="2022-05-27T14:09:05.417" v="573" actId="20577"/>
        <pc:sldMkLst>
          <pc:docMk/>
          <pc:sldMk cId="641696005" sldId="272"/>
        </pc:sldMkLst>
        <pc:spChg chg="mod">
          <ac:chgData name="Julie Thomas" userId="2af13b6d24d29b42" providerId="LiveId" clId="{1EE0DB17-704D-42A9-A6B6-71D1ACBCCEC9}" dt="2022-05-27T13:47:01.636" v="59" actId="20577"/>
          <ac:spMkLst>
            <pc:docMk/>
            <pc:sldMk cId="641696005" sldId="272"/>
            <ac:spMk id="2" creationId="{989E86FF-0B7C-D7C6-571C-B4284FDDD4E2}"/>
          </ac:spMkLst>
        </pc:spChg>
        <pc:spChg chg="mod">
          <ac:chgData name="Julie Thomas" userId="2af13b6d24d29b42" providerId="LiveId" clId="{1EE0DB17-704D-42A9-A6B6-71D1ACBCCEC9}" dt="2022-05-27T14:07:45.901" v="531" actId="20577"/>
          <ac:spMkLst>
            <pc:docMk/>
            <pc:sldMk cId="641696005" sldId="272"/>
            <ac:spMk id="3" creationId="{E648072E-B4EF-BFA9-E659-7C6B864E7D88}"/>
          </ac:spMkLst>
        </pc:spChg>
      </pc:sldChg>
      <pc:sldChg chg="modSp new mod modNotesTx">
        <pc:chgData name="Julie Thomas" userId="2af13b6d24d29b42" providerId="LiveId" clId="{1EE0DB17-704D-42A9-A6B6-71D1ACBCCEC9}" dt="2022-05-27T14:10:42.940" v="599" actId="20577"/>
        <pc:sldMkLst>
          <pc:docMk/>
          <pc:sldMk cId="1387880296" sldId="273"/>
        </pc:sldMkLst>
        <pc:spChg chg="mod">
          <ac:chgData name="Julie Thomas" userId="2af13b6d24d29b42" providerId="LiveId" clId="{1EE0DB17-704D-42A9-A6B6-71D1ACBCCEC9}" dt="2022-05-27T13:48:25.825" v="103" actId="313"/>
          <ac:spMkLst>
            <pc:docMk/>
            <pc:sldMk cId="1387880296" sldId="273"/>
            <ac:spMk id="2" creationId="{BD98A2AB-E401-2E5F-A9AA-BAA1AB0587ED}"/>
          </ac:spMkLst>
        </pc:spChg>
        <pc:spChg chg="mod">
          <ac:chgData name="Julie Thomas" userId="2af13b6d24d29b42" providerId="LiveId" clId="{1EE0DB17-704D-42A9-A6B6-71D1ACBCCEC9}" dt="2022-05-27T14:10:42.940" v="599" actId="20577"/>
          <ac:spMkLst>
            <pc:docMk/>
            <pc:sldMk cId="1387880296" sldId="273"/>
            <ac:spMk id="3" creationId="{68BE502B-941A-A697-FF86-7EA75B252F89}"/>
          </ac:spMkLst>
        </pc:spChg>
      </pc:sldChg>
      <pc:sldChg chg="modSp new mod">
        <pc:chgData name="Julie Thomas" userId="2af13b6d24d29b42" providerId="LiveId" clId="{1EE0DB17-704D-42A9-A6B6-71D1ACBCCEC9}" dt="2022-05-27T14:15:06.215" v="859" actId="20577"/>
        <pc:sldMkLst>
          <pc:docMk/>
          <pc:sldMk cId="3097637480" sldId="274"/>
        </pc:sldMkLst>
        <pc:spChg chg="mod">
          <ac:chgData name="Julie Thomas" userId="2af13b6d24d29b42" providerId="LiveId" clId="{1EE0DB17-704D-42A9-A6B6-71D1ACBCCEC9}" dt="2022-05-27T14:13:54.915" v="715" actId="20577"/>
          <ac:spMkLst>
            <pc:docMk/>
            <pc:sldMk cId="3097637480" sldId="274"/>
            <ac:spMk id="2" creationId="{7690790B-E66C-73A1-CAFC-B6D696892104}"/>
          </ac:spMkLst>
        </pc:spChg>
        <pc:spChg chg="mod">
          <ac:chgData name="Julie Thomas" userId="2af13b6d24d29b42" providerId="LiveId" clId="{1EE0DB17-704D-42A9-A6B6-71D1ACBCCEC9}" dt="2022-05-27T14:15:06.215" v="859" actId="20577"/>
          <ac:spMkLst>
            <pc:docMk/>
            <pc:sldMk cId="3097637480" sldId="274"/>
            <ac:spMk id="3" creationId="{331A7250-519B-233A-D791-009483C903E0}"/>
          </ac:spMkLst>
        </pc:spChg>
      </pc:sldChg>
      <pc:sldChg chg="addSp delSp modSp new mod setBg">
        <pc:chgData name="Julie Thomas" userId="2af13b6d24d29b42" providerId="LiveId" clId="{1EE0DB17-704D-42A9-A6B6-71D1ACBCCEC9}" dt="2022-05-30T10:35:37.914" v="888"/>
        <pc:sldMkLst>
          <pc:docMk/>
          <pc:sldMk cId="2642489277" sldId="275"/>
        </pc:sldMkLst>
        <pc:spChg chg="del">
          <ac:chgData name="Julie Thomas" userId="2af13b6d24d29b42" providerId="LiveId" clId="{1EE0DB17-704D-42A9-A6B6-71D1ACBCCEC9}" dt="2022-05-27T14:16:18.004" v="861" actId="478"/>
          <ac:spMkLst>
            <pc:docMk/>
            <pc:sldMk cId="2642489277" sldId="275"/>
            <ac:spMk id="2" creationId="{4CDC23B8-3B86-84D7-DF7E-522C5D8427F9}"/>
          </ac:spMkLst>
        </pc:spChg>
        <pc:spChg chg="del mod">
          <ac:chgData name="Julie Thomas" userId="2af13b6d24d29b42" providerId="LiveId" clId="{1EE0DB17-704D-42A9-A6B6-71D1ACBCCEC9}" dt="2022-05-27T14:20:49.641" v="864" actId="931"/>
          <ac:spMkLst>
            <pc:docMk/>
            <pc:sldMk cId="2642489277" sldId="275"/>
            <ac:spMk id="3" creationId="{BCE38454-2DDE-88B4-0FD1-F67E28147777}"/>
          </ac:spMkLst>
        </pc:spChg>
        <pc:picChg chg="add mod">
          <ac:chgData name="Julie Thomas" userId="2af13b6d24d29b42" providerId="LiveId" clId="{1EE0DB17-704D-42A9-A6B6-71D1ACBCCEC9}" dt="2022-05-27T14:21:15.197" v="872" actId="14100"/>
          <ac:picMkLst>
            <pc:docMk/>
            <pc:sldMk cId="2642489277" sldId="275"/>
            <ac:picMk id="5" creationId="{0B8D91CD-F87A-B9C7-8E86-0277F6C9BE66}"/>
          </ac:picMkLst>
        </pc:picChg>
      </pc:sldChg>
      <pc:sldChg chg="addSp modSp new mod ord setBg">
        <pc:chgData name="Julie Thomas" userId="2af13b6d24d29b42" providerId="LiveId" clId="{1EE0DB17-704D-42A9-A6B6-71D1ACBCCEC9}" dt="2022-05-30T10:36:58.126" v="895"/>
        <pc:sldMkLst>
          <pc:docMk/>
          <pc:sldMk cId="1945122694" sldId="276"/>
        </pc:sldMkLst>
        <pc:picChg chg="add mod">
          <ac:chgData name="Julie Thomas" userId="2af13b6d24d29b42" providerId="LiveId" clId="{1EE0DB17-704D-42A9-A6B6-71D1ACBCCEC9}" dt="2022-05-30T10:34:53.906" v="882" actId="14100"/>
          <ac:picMkLst>
            <pc:docMk/>
            <pc:sldMk cId="1945122694" sldId="276"/>
            <ac:picMk id="3" creationId="{B3D899E1-0D64-7776-EDFC-0BB48495B117}"/>
          </ac:picMkLst>
        </pc:picChg>
      </pc:sldChg>
      <pc:sldChg chg="addSp modSp new mod modClrScheme chgLayout">
        <pc:chgData name="Julie Thomas" userId="2af13b6d24d29b42" providerId="LiveId" clId="{1EE0DB17-704D-42A9-A6B6-71D1ACBCCEC9}" dt="2022-05-30T10:36:40.866" v="893" actId="962"/>
        <pc:sldMkLst>
          <pc:docMk/>
          <pc:sldMk cId="661459280" sldId="277"/>
        </pc:sldMkLst>
        <pc:picChg chg="add mod">
          <ac:chgData name="Julie Thomas" userId="2af13b6d24d29b42" providerId="LiveId" clId="{1EE0DB17-704D-42A9-A6B6-71D1ACBCCEC9}" dt="2022-05-30T10:36:40.866" v="893" actId="962"/>
          <ac:picMkLst>
            <pc:docMk/>
            <pc:sldMk cId="661459280" sldId="277"/>
            <ac:picMk id="2" creationId="{A4181A6B-0801-1CEC-E8EB-B2BA84A74FD3}"/>
          </ac:picMkLst>
        </pc:picChg>
      </pc:sldChg>
      <pc:sldChg chg="delSp modSp new mod ord modNotesTx">
        <pc:chgData name="Julie Thomas" userId="2af13b6d24d29b42" providerId="LiveId" clId="{1EE0DB17-704D-42A9-A6B6-71D1ACBCCEC9}" dt="2022-05-30T11:12:11.464" v="1090" actId="20577"/>
        <pc:sldMkLst>
          <pc:docMk/>
          <pc:sldMk cId="2290646556" sldId="278"/>
        </pc:sldMkLst>
        <pc:spChg chg="del">
          <ac:chgData name="Julie Thomas" userId="2af13b6d24d29b42" providerId="LiveId" clId="{1EE0DB17-704D-42A9-A6B6-71D1ACBCCEC9}" dt="2022-05-30T11:07:10.139" v="975" actId="478"/>
          <ac:spMkLst>
            <pc:docMk/>
            <pc:sldMk cId="2290646556" sldId="278"/>
            <ac:spMk id="2" creationId="{AD200112-2DBA-924D-2D3B-667FDF5F476C}"/>
          </ac:spMkLst>
        </pc:spChg>
        <pc:spChg chg="mod">
          <ac:chgData name="Julie Thomas" userId="2af13b6d24d29b42" providerId="LiveId" clId="{1EE0DB17-704D-42A9-A6B6-71D1ACBCCEC9}" dt="2022-05-30T11:07:54.735" v="987" actId="2711"/>
          <ac:spMkLst>
            <pc:docMk/>
            <pc:sldMk cId="2290646556" sldId="278"/>
            <ac:spMk id="3" creationId="{33116B55-E1AF-8F87-8277-E7E1023CF302}"/>
          </ac:spMkLst>
        </pc:spChg>
      </pc:sldChg>
      <pc:sldChg chg="modSp new mod ord">
        <pc:chgData name="Julie Thomas" userId="2af13b6d24d29b42" providerId="LiveId" clId="{1EE0DB17-704D-42A9-A6B6-71D1ACBCCEC9}" dt="2022-05-30T11:45:19.949" v="1882" actId="113"/>
        <pc:sldMkLst>
          <pc:docMk/>
          <pc:sldMk cId="1888575438" sldId="279"/>
        </pc:sldMkLst>
        <pc:spChg chg="mod">
          <ac:chgData name="Julie Thomas" userId="2af13b6d24d29b42" providerId="LiveId" clId="{1EE0DB17-704D-42A9-A6B6-71D1ACBCCEC9}" dt="2022-05-30T11:45:19.949" v="1882" actId="113"/>
          <ac:spMkLst>
            <pc:docMk/>
            <pc:sldMk cId="1888575438" sldId="279"/>
            <ac:spMk id="2" creationId="{4D27FCD5-B0A8-3200-950C-0CB244008C35}"/>
          </ac:spMkLst>
        </pc:spChg>
        <pc:spChg chg="mod">
          <ac:chgData name="Julie Thomas" userId="2af13b6d24d29b42" providerId="LiveId" clId="{1EE0DB17-704D-42A9-A6B6-71D1ACBCCEC9}" dt="2022-05-30T11:38:51.248" v="1674" actId="20577"/>
          <ac:spMkLst>
            <pc:docMk/>
            <pc:sldMk cId="1888575438" sldId="279"/>
            <ac:spMk id="3" creationId="{CF6C217D-0903-646A-F484-9047ABEB256A}"/>
          </ac:spMkLst>
        </pc:spChg>
      </pc:sldChg>
      <pc:sldChg chg="modSp new mod ord">
        <pc:chgData name="Julie Thomas" userId="2af13b6d24d29b42" providerId="LiveId" clId="{1EE0DB17-704D-42A9-A6B6-71D1ACBCCEC9}" dt="2022-05-30T11:45:10.235" v="1881"/>
        <pc:sldMkLst>
          <pc:docMk/>
          <pc:sldMk cId="3121917735" sldId="280"/>
        </pc:sldMkLst>
        <pc:spChg chg="mod">
          <ac:chgData name="Julie Thomas" userId="2af13b6d24d29b42" providerId="LiveId" clId="{1EE0DB17-704D-42A9-A6B6-71D1ACBCCEC9}" dt="2022-05-30T11:44:23.971" v="1878" actId="113"/>
          <ac:spMkLst>
            <pc:docMk/>
            <pc:sldMk cId="3121917735" sldId="280"/>
            <ac:spMk id="2" creationId="{654F091B-83E2-AB26-0DFF-2844F8A18002}"/>
          </ac:spMkLst>
        </pc:spChg>
        <pc:spChg chg="mod">
          <ac:chgData name="Julie Thomas" userId="2af13b6d24d29b42" providerId="LiveId" clId="{1EE0DB17-704D-42A9-A6B6-71D1ACBCCEC9}" dt="2022-05-30T11:44:31.134" v="1879" actId="255"/>
          <ac:spMkLst>
            <pc:docMk/>
            <pc:sldMk cId="3121917735" sldId="280"/>
            <ac:spMk id="3" creationId="{87834AA0-FD3C-4514-301F-9ABE3C47E5AB}"/>
          </ac:spMkLst>
        </pc:spChg>
      </pc:sldChg>
      <pc:sldChg chg="addSp modSp new mod ord setBg">
        <pc:chgData name="Julie Thomas" userId="2af13b6d24d29b42" providerId="LiveId" clId="{1EE0DB17-704D-42A9-A6B6-71D1ACBCCEC9}" dt="2022-06-07T16:11:05.095" v="2028"/>
        <pc:sldMkLst>
          <pc:docMk/>
          <pc:sldMk cId="1859479805" sldId="281"/>
        </pc:sldMkLst>
        <pc:picChg chg="add mod">
          <ac:chgData name="Julie Thomas" userId="2af13b6d24d29b42" providerId="LiveId" clId="{1EE0DB17-704D-42A9-A6B6-71D1ACBCCEC9}" dt="2022-05-30T11:49:09.737" v="1894" actId="1076"/>
          <ac:picMkLst>
            <pc:docMk/>
            <pc:sldMk cId="1859479805" sldId="281"/>
            <ac:picMk id="3" creationId="{63DBEF46-DB7A-133C-CC97-62BADBA03364}"/>
          </ac:picMkLst>
        </pc:picChg>
      </pc:sldChg>
      <pc:sldChg chg="delSp modSp add del mod ord setBg">
        <pc:chgData name="Julie Thomas" userId="2af13b6d24d29b42" providerId="LiveId" clId="{1EE0DB17-704D-42A9-A6B6-71D1ACBCCEC9}" dt="2022-06-08T10:11:53.948" v="3581" actId="1076"/>
        <pc:sldMkLst>
          <pc:docMk/>
          <pc:sldMk cId="3352224361" sldId="326"/>
        </pc:sldMkLst>
        <pc:spChg chg="del mod">
          <ac:chgData name="Julie Thomas" userId="2af13b6d24d29b42" providerId="LiveId" clId="{1EE0DB17-704D-42A9-A6B6-71D1ACBCCEC9}" dt="2022-05-30T11:55:25.244" v="1916" actId="478"/>
          <ac:spMkLst>
            <pc:docMk/>
            <pc:sldMk cId="3352224361" sldId="326"/>
            <ac:spMk id="20" creationId="{00000000-0000-0000-0000-000000000000}"/>
          </ac:spMkLst>
        </pc:spChg>
        <pc:spChg chg="mod">
          <ac:chgData name="Julie Thomas" userId="2af13b6d24d29b42" providerId="LiveId" clId="{1EE0DB17-704D-42A9-A6B6-71D1ACBCCEC9}" dt="2022-05-30T11:56:42.722" v="1933" actId="1076"/>
          <ac:spMkLst>
            <pc:docMk/>
            <pc:sldMk cId="3352224361" sldId="326"/>
            <ac:spMk id="21" creationId="{00000000-0000-0000-0000-000000000000}"/>
          </ac:spMkLst>
        </pc:spChg>
        <pc:spChg chg="mod">
          <ac:chgData name="Julie Thomas" userId="2af13b6d24d29b42" providerId="LiveId" clId="{1EE0DB17-704D-42A9-A6B6-71D1ACBCCEC9}" dt="2022-06-08T10:11:53.948" v="3581" actId="1076"/>
          <ac:spMkLst>
            <pc:docMk/>
            <pc:sldMk cId="3352224361" sldId="326"/>
            <ac:spMk id="22" creationId="{00000000-0000-0000-0000-000000000000}"/>
          </ac:spMkLst>
        </pc:spChg>
        <pc:spChg chg="del mod">
          <ac:chgData name="Julie Thomas" userId="2af13b6d24d29b42" providerId="LiveId" clId="{1EE0DB17-704D-42A9-A6B6-71D1ACBCCEC9}" dt="2022-05-30T11:55:19.374" v="1914" actId="478"/>
          <ac:spMkLst>
            <pc:docMk/>
            <pc:sldMk cId="3352224361" sldId="326"/>
            <ac:spMk id="33" creationId="{00000000-0000-0000-0000-000000000000}"/>
          </ac:spMkLst>
        </pc:spChg>
        <pc:spChg chg="del mod">
          <ac:chgData name="Julie Thomas" userId="2af13b6d24d29b42" providerId="LiveId" clId="{1EE0DB17-704D-42A9-A6B6-71D1ACBCCEC9}" dt="2022-05-30T11:58:18.960" v="1937" actId="478"/>
          <ac:spMkLst>
            <pc:docMk/>
            <pc:sldMk cId="3352224361" sldId="326"/>
            <ac:spMk id="45" creationId="{41075457-09C0-4393-8B57-C6E0AE69B84C}"/>
          </ac:spMkLst>
        </pc:spChg>
        <pc:picChg chg="mod">
          <ac:chgData name="Julie Thomas" userId="2af13b6d24d29b42" providerId="LiveId" clId="{1EE0DB17-704D-42A9-A6B6-71D1ACBCCEC9}" dt="2022-05-30T11:58:29.515" v="1938" actId="1076"/>
          <ac:picMkLst>
            <pc:docMk/>
            <pc:sldMk cId="3352224361" sldId="326"/>
            <ac:picMk id="3" creationId="{063143CF-F7EE-48E9-98D1-47969279A8DB}"/>
          </ac:picMkLst>
        </pc:picChg>
        <pc:picChg chg="mod">
          <ac:chgData name="Julie Thomas" userId="2af13b6d24d29b42" providerId="LiveId" clId="{1EE0DB17-704D-42A9-A6B6-71D1ACBCCEC9}" dt="2022-05-30T11:56:37.668" v="1932" actId="1076"/>
          <ac:picMkLst>
            <pc:docMk/>
            <pc:sldMk cId="3352224361" sldId="326"/>
            <ac:picMk id="14" creationId="{5DC19822-76A8-464B-AADF-59C2A5BB9DB6}"/>
          </ac:picMkLst>
        </pc:picChg>
        <pc:picChg chg="mod">
          <ac:chgData name="Julie Thomas" userId="2af13b6d24d29b42" providerId="LiveId" clId="{1EE0DB17-704D-42A9-A6B6-71D1ACBCCEC9}" dt="2022-05-30T11:56:50.910" v="1934" actId="1076"/>
          <ac:picMkLst>
            <pc:docMk/>
            <pc:sldMk cId="3352224361" sldId="326"/>
            <ac:picMk id="38" creationId="{058ACAD0-A310-4957-8F00-A2D1CE05BFD5}"/>
          </ac:picMkLst>
        </pc:picChg>
        <pc:picChg chg="mod">
          <ac:chgData name="Julie Thomas" userId="2af13b6d24d29b42" providerId="LiveId" clId="{1EE0DB17-704D-42A9-A6B6-71D1ACBCCEC9}" dt="2022-05-30T11:56:00.519" v="1922" actId="1076"/>
          <ac:picMkLst>
            <pc:docMk/>
            <pc:sldMk cId="3352224361" sldId="326"/>
            <ac:picMk id="40" creationId="{42CFB669-893E-4FAE-8C11-87137E88CD00}"/>
          </ac:picMkLst>
        </pc:picChg>
        <pc:picChg chg="mod">
          <ac:chgData name="Julie Thomas" userId="2af13b6d24d29b42" providerId="LiveId" clId="{1EE0DB17-704D-42A9-A6B6-71D1ACBCCEC9}" dt="2022-05-30T11:57:00.707" v="1936" actId="1076"/>
          <ac:picMkLst>
            <pc:docMk/>
            <pc:sldMk cId="3352224361" sldId="326"/>
            <ac:picMk id="42" creationId="{151E326E-91CE-42B9-B20A-AB99FAE066F1}"/>
          </ac:picMkLst>
        </pc:picChg>
        <pc:picChg chg="mod">
          <ac:chgData name="Julie Thomas" userId="2af13b6d24d29b42" providerId="LiveId" clId="{1EE0DB17-704D-42A9-A6B6-71D1ACBCCEC9}" dt="2022-05-30T11:56:54.304" v="1935" actId="1076"/>
          <ac:picMkLst>
            <pc:docMk/>
            <pc:sldMk cId="3352224361" sldId="326"/>
            <ac:picMk id="59" creationId="{BD8E91C0-146A-452F-BFF6-037561F6A51C}"/>
          </ac:picMkLst>
        </pc:picChg>
        <pc:picChg chg="del">
          <ac:chgData name="Julie Thomas" userId="2af13b6d24d29b42" providerId="LiveId" clId="{1EE0DB17-704D-42A9-A6B6-71D1ACBCCEC9}" dt="2022-05-30T11:54:33.519" v="1905" actId="478"/>
          <ac:picMkLst>
            <pc:docMk/>
            <pc:sldMk cId="3352224361" sldId="326"/>
            <ac:picMk id="61" creationId="{A5499F16-953E-4587-B170-71C4B296DD12}"/>
          </ac:picMkLst>
        </pc:picChg>
      </pc:sldChg>
      <pc:sldChg chg="addSp modSp new mod">
        <pc:chgData name="Julie Thomas" userId="2af13b6d24d29b42" providerId="LiveId" clId="{1EE0DB17-704D-42A9-A6B6-71D1ACBCCEC9}" dt="2022-06-07T16:08:50.074" v="2025"/>
        <pc:sldMkLst>
          <pc:docMk/>
          <pc:sldMk cId="1940233409" sldId="327"/>
        </pc:sldMkLst>
        <pc:graphicFrameChg chg="add mod modGraphic">
          <ac:chgData name="Julie Thomas" userId="2af13b6d24d29b42" providerId="LiveId" clId="{1EE0DB17-704D-42A9-A6B6-71D1ACBCCEC9}" dt="2022-06-07T16:08:50.074" v="2025"/>
          <ac:graphicFrameMkLst>
            <pc:docMk/>
            <pc:sldMk cId="1940233409" sldId="327"/>
            <ac:graphicFrameMk id="2" creationId="{E3C19D18-F458-8171-177B-F045809AA631}"/>
          </ac:graphicFrameMkLst>
        </pc:graphicFrameChg>
      </pc:sldChg>
      <pc:sldChg chg="modSp add mod modNotesTx">
        <pc:chgData name="Julie Thomas" userId="2af13b6d24d29b42" providerId="LiveId" clId="{1EE0DB17-704D-42A9-A6B6-71D1ACBCCEC9}" dt="2022-06-08T09:12:45.407" v="2661" actId="1076"/>
        <pc:sldMkLst>
          <pc:docMk/>
          <pc:sldMk cId="1129925720" sldId="328"/>
        </pc:sldMkLst>
        <pc:spChg chg="mod">
          <ac:chgData name="Julie Thomas" userId="2af13b6d24d29b42" providerId="LiveId" clId="{1EE0DB17-704D-42A9-A6B6-71D1ACBCCEC9}" dt="2022-06-08T09:12:41.518" v="2660" actId="1076"/>
          <ac:spMkLst>
            <pc:docMk/>
            <pc:sldMk cId="1129925720" sldId="328"/>
            <ac:spMk id="3" creationId="{293985E8-B121-417B-B98C-C92AB92F86FA}"/>
          </ac:spMkLst>
        </pc:spChg>
        <pc:spChg chg="mod">
          <ac:chgData name="Julie Thomas" userId="2af13b6d24d29b42" providerId="LiveId" clId="{1EE0DB17-704D-42A9-A6B6-71D1ACBCCEC9}" dt="2022-06-08T09:12:45.407" v="2661" actId="1076"/>
          <ac:spMkLst>
            <pc:docMk/>
            <pc:sldMk cId="1129925720" sldId="328"/>
            <ac:spMk id="4" creationId="{D94F0DB8-1C02-4721-B05D-0E176DB657BA}"/>
          </ac:spMkLst>
        </pc:spChg>
      </pc:sldChg>
      <pc:sldChg chg="modSp new mod ord">
        <pc:chgData name="Julie Thomas" userId="2af13b6d24d29b42" providerId="LiveId" clId="{1EE0DB17-704D-42A9-A6B6-71D1ACBCCEC9}" dt="2022-06-08T08:38:32.406" v="2654" actId="1076"/>
        <pc:sldMkLst>
          <pc:docMk/>
          <pc:sldMk cId="841760478" sldId="329"/>
        </pc:sldMkLst>
        <pc:spChg chg="mod">
          <ac:chgData name="Julie Thomas" userId="2af13b6d24d29b42" providerId="LiveId" clId="{1EE0DB17-704D-42A9-A6B6-71D1ACBCCEC9}" dt="2022-06-08T08:38:29.487" v="2653" actId="27636"/>
          <ac:spMkLst>
            <pc:docMk/>
            <pc:sldMk cId="841760478" sldId="329"/>
            <ac:spMk id="2" creationId="{FDDF45CF-359F-D9A4-4460-0425BB223E5B}"/>
          </ac:spMkLst>
        </pc:spChg>
        <pc:spChg chg="mod">
          <ac:chgData name="Julie Thomas" userId="2af13b6d24d29b42" providerId="LiveId" clId="{1EE0DB17-704D-42A9-A6B6-71D1ACBCCEC9}" dt="2022-06-08T08:38:32.406" v="2654" actId="1076"/>
          <ac:spMkLst>
            <pc:docMk/>
            <pc:sldMk cId="841760478" sldId="329"/>
            <ac:spMk id="3" creationId="{AEFC89B8-3C4D-23D3-2CB9-75E5D3F34367}"/>
          </ac:spMkLst>
        </pc:spChg>
      </pc:sldChg>
      <pc:sldChg chg="addSp delSp modSp new mod modNotesTx">
        <pc:chgData name="Julie Thomas" userId="2af13b6d24d29b42" providerId="LiveId" clId="{1EE0DB17-704D-42A9-A6B6-71D1ACBCCEC9}" dt="2022-06-08T09:28:18.702" v="3208" actId="20577"/>
        <pc:sldMkLst>
          <pc:docMk/>
          <pc:sldMk cId="1463482302" sldId="330"/>
        </pc:sldMkLst>
        <pc:spChg chg="mod">
          <ac:chgData name="Julie Thomas" userId="2af13b6d24d29b42" providerId="LiveId" clId="{1EE0DB17-704D-42A9-A6B6-71D1ACBCCEC9}" dt="2022-06-08T09:14:15.397" v="2694" actId="20577"/>
          <ac:spMkLst>
            <pc:docMk/>
            <pc:sldMk cId="1463482302" sldId="330"/>
            <ac:spMk id="2" creationId="{B01FE583-2242-63E4-A0BD-A5E1F5B86EA9}"/>
          </ac:spMkLst>
        </pc:spChg>
        <pc:spChg chg="del">
          <ac:chgData name="Julie Thomas" userId="2af13b6d24d29b42" providerId="LiveId" clId="{1EE0DB17-704D-42A9-A6B6-71D1ACBCCEC9}" dt="2022-06-08T09:15:21.712" v="2695" actId="1032"/>
          <ac:spMkLst>
            <pc:docMk/>
            <pc:sldMk cId="1463482302" sldId="330"/>
            <ac:spMk id="3" creationId="{E2DBBCEA-8A6F-BB0B-C957-BC8FFCAA2B12}"/>
          </ac:spMkLst>
        </pc:spChg>
        <pc:graphicFrameChg chg="add mod modGraphic">
          <ac:chgData name="Julie Thomas" userId="2af13b6d24d29b42" providerId="LiveId" clId="{1EE0DB17-704D-42A9-A6B6-71D1ACBCCEC9}" dt="2022-06-08T09:28:18.702" v="3208" actId="20577"/>
          <ac:graphicFrameMkLst>
            <pc:docMk/>
            <pc:sldMk cId="1463482302" sldId="330"/>
            <ac:graphicFrameMk id="4" creationId="{3CE545D8-9042-A952-8BA0-71220BECA063}"/>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B56B4F-97C3-4BFF-8AA9-FA37CC53B59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61C6359-E48F-4B47-83CE-3F937D7CA434}">
      <dgm:prSet phldrT="[Text]"/>
      <dgm:spPr/>
      <dgm:t>
        <a:bodyPr/>
        <a:lstStyle/>
        <a:p>
          <a:r>
            <a:rPr lang="en-GB" dirty="0"/>
            <a:t>Health</a:t>
          </a:r>
        </a:p>
      </dgm:t>
    </dgm:pt>
    <dgm:pt modelId="{39D69B3D-C5C3-48AE-81A7-BDC847CF3AB7}" type="parTrans" cxnId="{0251B818-1BF8-47CB-9C63-F14A72D822A2}">
      <dgm:prSet/>
      <dgm:spPr/>
      <dgm:t>
        <a:bodyPr/>
        <a:lstStyle/>
        <a:p>
          <a:endParaRPr lang="en-GB"/>
        </a:p>
      </dgm:t>
    </dgm:pt>
    <dgm:pt modelId="{3D93B0BB-A3D2-4C5C-BA45-4C9F4792CF0B}" type="sibTrans" cxnId="{0251B818-1BF8-47CB-9C63-F14A72D822A2}">
      <dgm:prSet/>
      <dgm:spPr/>
      <dgm:t>
        <a:bodyPr/>
        <a:lstStyle/>
        <a:p>
          <a:endParaRPr lang="en-GB"/>
        </a:p>
      </dgm:t>
    </dgm:pt>
    <dgm:pt modelId="{A55F49B8-11B6-44B0-A322-0FE4C254AD75}">
      <dgm:prSet phldrT="[Text]"/>
      <dgm:spPr/>
      <dgm:t>
        <a:bodyPr/>
        <a:lstStyle/>
        <a:p>
          <a:r>
            <a:rPr lang="en-GB" dirty="0"/>
            <a:t>Values/Principles</a:t>
          </a:r>
        </a:p>
      </dgm:t>
    </dgm:pt>
    <dgm:pt modelId="{13DF9082-4F38-4031-BE66-2D82A4FDA496}" type="parTrans" cxnId="{C9C6A450-C01D-45F3-ACCA-C596F1E6CBF2}">
      <dgm:prSet/>
      <dgm:spPr/>
      <dgm:t>
        <a:bodyPr/>
        <a:lstStyle/>
        <a:p>
          <a:endParaRPr lang="en-GB"/>
        </a:p>
      </dgm:t>
    </dgm:pt>
    <dgm:pt modelId="{D0AD4591-9453-4629-921B-C70B2BFC98F6}" type="sibTrans" cxnId="{C9C6A450-C01D-45F3-ACCA-C596F1E6CBF2}">
      <dgm:prSet/>
      <dgm:spPr/>
      <dgm:t>
        <a:bodyPr/>
        <a:lstStyle/>
        <a:p>
          <a:endParaRPr lang="en-GB"/>
        </a:p>
      </dgm:t>
    </dgm:pt>
    <dgm:pt modelId="{DE4B32B5-77A1-4CE6-A3B9-F42B4070D69A}">
      <dgm:prSet phldrT="[Text]"/>
      <dgm:spPr/>
      <dgm:t>
        <a:bodyPr/>
        <a:lstStyle/>
        <a:p>
          <a:r>
            <a:rPr lang="en-GB" dirty="0"/>
            <a:t>Collective/Social</a:t>
          </a:r>
        </a:p>
      </dgm:t>
    </dgm:pt>
    <dgm:pt modelId="{1A6B0027-6097-4B2E-87B0-D22EC2D8B52D}" type="parTrans" cxnId="{90F58902-FDA2-4136-8F11-145E89954BB5}">
      <dgm:prSet/>
      <dgm:spPr/>
      <dgm:t>
        <a:bodyPr/>
        <a:lstStyle/>
        <a:p>
          <a:endParaRPr lang="en-GB"/>
        </a:p>
      </dgm:t>
    </dgm:pt>
    <dgm:pt modelId="{AF250306-DD13-4D33-8BD5-4B1BB6E8F60B}" type="sibTrans" cxnId="{90F58902-FDA2-4136-8F11-145E89954BB5}">
      <dgm:prSet/>
      <dgm:spPr/>
      <dgm:t>
        <a:bodyPr/>
        <a:lstStyle/>
        <a:p>
          <a:endParaRPr lang="en-GB"/>
        </a:p>
      </dgm:t>
    </dgm:pt>
    <dgm:pt modelId="{34AFFF92-D35A-4472-8D93-07BBEAE15E32}">
      <dgm:prSet phldrT="[Text]"/>
      <dgm:spPr/>
      <dgm:t>
        <a:bodyPr/>
        <a:lstStyle/>
        <a:p>
          <a:r>
            <a:rPr lang="en-GB" dirty="0"/>
            <a:t>Personal Growth</a:t>
          </a:r>
        </a:p>
      </dgm:t>
    </dgm:pt>
    <dgm:pt modelId="{3D0CC625-3629-4703-9E43-4985B2DB456E}" type="parTrans" cxnId="{01EC4A61-F04B-476E-BF2D-CDF069B84010}">
      <dgm:prSet/>
      <dgm:spPr/>
      <dgm:t>
        <a:bodyPr/>
        <a:lstStyle/>
        <a:p>
          <a:endParaRPr lang="en-GB"/>
        </a:p>
      </dgm:t>
    </dgm:pt>
    <dgm:pt modelId="{C95E216D-CAB5-4B83-BF84-B26298F91DB8}" type="sibTrans" cxnId="{01EC4A61-F04B-476E-BF2D-CDF069B84010}">
      <dgm:prSet/>
      <dgm:spPr/>
      <dgm:t>
        <a:bodyPr/>
        <a:lstStyle/>
        <a:p>
          <a:endParaRPr lang="en-GB"/>
        </a:p>
      </dgm:t>
    </dgm:pt>
    <dgm:pt modelId="{BF604532-9254-458D-A94D-248525BBA369}">
      <dgm:prSet phldrT="[Text]"/>
      <dgm:spPr/>
      <dgm:t>
        <a:bodyPr/>
        <a:lstStyle/>
        <a:p>
          <a:r>
            <a:rPr lang="en-GB" dirty="0"/>
            <a:t>Good Lifestyle Choices</a:t>
          </a:r>
        </a:p>
      </dgm:t>
    </dgm:pt>
    <dgm:pt modelId="{CED5F023-A5EF-454D-8A56-B2368E6DF80A}" type="parTrans" cxnId="{238B46E7-1D2D-41B5-8B29-ED31368E2DA1}">
      <dgm:prSet/>
      <dgm:spPr/>
      <dgm:t>
        <a:bodyPr/>
        <a:lstStyle/>
        <a:p>
          <a:endParaRPr lang="en-GB"/>
        </a:p>
      </dgm:t>
    </dgm:pt>
    <dgm:pt modelId="{FC6F62B0-B775-4E4D-9BD0-F3DDAAA6EEB5}" type="sibTrans" cxnId="{238B46E7-1D2D-41B5-8B29-ED31368E2DA1}">
      <dgm:prSet/>
      <dgm:spPr/>
      <dgm:t>
        <a:bodyPr/>
        <a:lstStyle/>
        <a:p>
          <a:endParaRPr lang="en-GB"/>
        </a:p>
      </dgm:t>
    </dgm:pt>
    <dgm:pt modelId="{4C53D919-25C1-49CA-8AB3-53334FDCED7B}">
      <dgm:prSet phldrT="[Text]"/>
      <dgm:spPr/>
      <dgm:t>
        <a:bodyPr/>
        <a:lstStyle/>
        <a:p>
          <a:r>
            <a:rPr lang="en-GB" dirty="0"/>
            <a:t>Good Work</a:t>
          </a:r>
        </a:p>
      </dgm:t>
    </dgm:pt>
    <dgm:pt modelId="{F5CEB14E-4B97-4D7A-B818-CE885E274C51}" type="parTrans" cxnId="{1CCADD88-9DDD-4290-A8DD-71D770F32A56}">
      <dgm:prSet/>
      <dgm:spPr/>
      <dgm:t>
        <a:bodyPr/>
        <a:lstStyle/>
        <a:p>
          <a:endParaRPr lang="en-GB"/>
        </a:p>
      </dgm:t>
    </dgm:pt>
    <dgm:pt modelId="{40EC4C7C-DDA8-495D-A4D8-A91DA64A2196}" type="sibTrans" cxnId="{1CCADD88-9DDD-4290-A8DD-71D770F32A56}">
      <dgm:prSet/>
      <dgm:spPr/>
      <dgm:t>
        <a:bodyPr/>
        <a:lstStyle/>
        <a:p>
          <a:endParaRPr lang="en-GB"/>
        </a:p>
      </dgm:t>
    </dgm:pt>
    <dgm:pt modelId="{8926C8D8-0122-4139-A48D-78C65222044E}">
      <dgm:prSet phldrT="[Text]"/>
      <dgm:spPr/>
      <dgm:t>
        <a:bodyPr/>
        <a:lstStyle/>
        <a:p>
          <a:r>
            <a:rPr lang="en-GB" dirty="0"/>
            <a:t>Financial Wellbeing</a:t>
          </a:r>
        </a:p>
      </dgm:t>
    </dgm:pt>
    <dgm:pt modelId="{01B58C3C-5CE2-4DA1-A987-6875BC92B11A}" type="parTrans" cxnId="{8E921E58-F83A-434A-9F90-F03A7BAEC95C}">
      <dgm:prSet/>
      <dgm:spPr/>
      <dgm:t>
        <a:bodyPr/>
        <a:lstStyle/>
        <a:p>
          <a:endParaRPr lang="en-GB"/>
        </a:p>
      </dgm:t>
    </dgm:pt>
    <dgm:pt modelId="{867EE99F-A0B2-49F5-B341-F874EAE2C022}" type="sibTrans" cxnId="{8E921E58-F83A-434A-9F90-F03A7BAEC95C}">
      <dgm:prSet/>
      <dgm:spPr/>
      <dgm:t>
        <a:bodyPr/>
        <a:lstStyle/>
        <a:p>
          <a:endParaRPr lang="en-GB"/>
        </a:p>
      </dgm:t>
    </dgm:pt>
    <dgm:pt modelId="{1533C598-F179-423A-B2E1-FE3069A0D516}" type="pres">
      <dgm:prSet presAssocID="{7BB56B4F-97C3-4BFF-8AA9-FA37CC53B597}" presName="diagram" presStyleCnt="0">
        <dgm:presLayoutVars>
          <dgm:dir/>
          <dgm:resizeHandles val="exact"/>
        </dgm:presLayoutVars>
      </dgm:prSet>
      <dgm:spPr/>
    </dgm:pt>
    <dgm:pt modelId="{9B42744A-3C4A-44CA-BC32-9E9F1EAE1F33}" type="pres">
      <dgm:prSet presAssocID="{F61C6359-E48F-4B47-83CE-3F937D7CA434}" presName="node" presStyleLbl="node1" presStyleIdx="0" presStyleCnt="7">
        <dgm:presLayoutVars>
          <dgm:bulletEnabled val="1"/>
        </dgm:presLayoutVars>
      </dgm:prSet>
      <dgm:spPr/>
    </dgm:pt>
    <dgm:pt modelId="{9EF885AC-9828-48BC-B8B0-2E082FF2B5E2}" type="pres">
      <dgm:prSet presAssocID="{3D93B0BB-A3D2-4C5C-BA45-4C9F4792CF0B}" presName="sibTrans" presStyleCnt="0"/>
      <dgm:spPr/>
    </dgm:pt>
    <dgm:pt modelId="{52565192-2F74-40D4-A993-80DBACF97622}" type="pres">
      <dgm:prSet presAssocID="{A55F49B8-11B6-44B0-A322-0FE4C254AD75}" presName="node" presStyleLbl="node1" presStyleIdx="1" presStyleCnt="7">
        <dgm:presLayoutVars>
          <dgm:bulletEnabled val="1"/>
        </dgm:presLayoutVars>
      </dgm:prSet>
      <dgm:spPr/>
    </dgm:pt>
    <dgm:pt modelId="{5857D3EB-BBE5-4DC8-88D4-56C729AF1ED2}" type="pres">
      <dgm:prSet presAssocID="{D0AD4591-9453-4629-921B-C70B2BFC98F6}" presName="sibTrans" presStyleCnt="0"/>
      <dgm:spPr/>
    </dgm:pt>
    <dgm:pt modelId="{AC3A1AFE-3EB6-4A0C-BA22-520F0F4ECF97}" type="pres">
      <dgm:prSet presAssocID="{DE4B32B5-77A1-4CE6-A3B9-F42B4070D69A}" presName="node" presStyleLbl="node1" presStyleIdx="2" presStyleCnt="7">
        <dgm:presLayoutVars>
          <dgm:bulletEnabled val="1"/>
        </dgm:presLayoutVars>
      </dgm:prSet>
      <dgm:spPr/>
    </dgm:pt>
    <dgm:pt modelId="{5CD1C017-F42A-411F-B8DE-524C93056F4F}" type="pres">
      <dgm:prSet presAssocID="{AF250306-DD13-4D33-8BD5-4B1BB6E8F60B}" presName="sibTrans" presStyleCnt="0"/>
      <dgm:spPr/>
    </dgm:pt>
    <dgm:pt modelId="{6393C45E-A38F-4E55-82BE-50C8C6C71140}" type="pres">
      <dgm:prSet presAssocID="{34AFFF92-D35A-4472-8D93-07BBEAE15E32}" presName="node" presStyleLbl="node1" presStyleIdx="3" presStyleCnt="7" custLinFactNeighborX="-1873" custLinFactNeighborY="742">
        <dgm:presLayoutVars>
          <dgm:bulletEnabled val="1"/>
        </dgm:presLayoutVars>
      </dgm:prSet>
      <dgm:spPr/>
    </dgm:pt>
    <dgm:pt modelId="{292C2998-6656-4B55-B7AF-5F78F72D9A4F}" type="pres">
      <dgm:prSet presAssocID="{C95E216D-CAB5-4B83-BF84-B26298F91DB8}" presName="sibTrans" presStyleCnt="0"/>
      <dgm:spPr/>
    </dgm:pt>
    <dgm:pt modelId="{453D73FC-082A-4ED4-BCAA-BB6A50E25C5E}" type="pres">
      <dgm:prSet presAssocID="{BF604532-9254-458D-A94D-248525BBA369}" presName="node" presStyleLbl="node1" presStyleIdx="4" presStyleCnt="7" custLinFactNeighborY="-4993">
        <dgm:presLayoutVars>
          <dgm:bulletEnabled val="1"/>
        </dgm:presLayoutVars>
      </dgm:prSet>
      <dgm:spPr/>
    </dgm:pt>
    <dgm:pt modelId="{A410DB40-260C-4867-ACE8-EEE97FFF3393}" type="pres">
      <dgm:prSet presAssocID="{FC6F62B0-B775-4E4D-9BD0-F3DDAAA6EEB5}" presName="sibTrans" presStyleCnt="0"/>
      <dgm:spPr/>
    </dgm:pt>
    <dgm:pt modelId="{024B19B5-984E-4E3A-83A3-4C90D6D8CC4A}" type="pres">
      <dgm:prSet presAssocID="{4C53D919-25C1-49CA-8AB3-53334FDCED7B}" presName="node" presStyleLbl="node1" presStyleIdx="5" presStyleCnt="7" custScaleY="102469" custLinFactNeighborX="850" custLinFactNeighborY="-3759">
        <dgm:presLayoutVars>
          <dgm:bulletEnabled val="1"/>
        </dgm:presLayoutVars>
      </dgm:prSet>
      <dgm:spPr/>
    </dgm:pt>
    <dgm:pt modelId="{1BF0DD82-4B90-4478-AB7C-19FE6D0EB12C}" type="pres">
      <dgm:prSet presAssocID="{40EC4C7C-DDA8-495D-A4D8-A91DA64A2196}" presName="sibTrans" presStyleCnt="0"/>
      <dgm:spPr/>
    </dgm:pt>
    <dgm:pt modelId="{D42782C5-B709-49DF-8D5D-48184E61EF5B}" type="pres">
      <dgm:prSet presAssocID="{8926C8D8-0122-4139-A48D-78C65222044E}" presName="node" presStyleLbl="node1" presStyleIdx="6" presStyleCnt="7" custScaleY="100528" custLinFactNeighborX="3826" custLinFactNeighborY="-4993">
        <dgm:presLayoutVars>
          <dgm:bulletEnabled val="1"/>
        </dgm:presLayoutVars>
      </dgm:prSet>
      <dgm:spPr/>
    </dgm:pt>
  </dgm:ptLst>
  <dgm:cxnLst>
    <dgm:cxn modelId="{90F58902-FDA2-4136-8F11-145E89954BB5}" srcId="{7BB56B4F-97C3-4BFF-8AA9-FA37CC53B597}" destId="{DE4B32B5-77A1-4CE6-A3B9-F42B4070D69A}" srcOrd="2" destOrd="0" parTransId="{1A6B0027-6097-4B2E-87B0-D22EC2D8B52D}" sibTransId="{AF250306-DD13-4D33-8BD5-4B1BB6E8F60B}"/>
    <dgm:cxn modelId="{0251B818-1BF8-47CB-9C63-F14A72D822A2}" srcId="{7BB56B4F-97C3-4BFF-8AA9-FA37CC53B597}" destId="{F61C6359-E48F-4B47-83CE-3F937D7CA434}" srcOrd="0" destOrd="0" parTransId="{39D69B3D-C5C3-48AE-81A7-BDC847CF3AB7}" sibTransId="{3D93B0BB-A3D2-4C5C-BA45-4C9F4792CF0B}"/>
    <dgm:cxn modelId="{D4FD1B2E-008E-454F-89BB-CABB08B82CC5}" type="presOf" srcId="{F61C6359-E48F-4B47-83CE-3F937D7CA434}" destId="{9B42744A-3C4A-44CA-BC32-9E9F1EAE1F33}" srcOrd="0" destOrd="0" presId="urn:microsoft.com/office/officeart/2005/8/layout/default"/>
    <dgm:cxn modelId="{26F34D5B-ADE2-4D87-B684-3DE5BA14DCAB}" type="presOf" srcId="{34AFFF92-D35A-4472-8D93-07BBEAE15E32}" destId="{6393C45E-A38F-4E55-82BE-50C8C6C71140}" srcOrd="0" destOrd="0" presId="urn:microsoft.com/office/officeart/2005/8/layout/default"/>
    <dgm:cxn modelId="{01EC4A61-F04B-476E-BF2D-CDF069B84010}" srcId="{7BB56B4F-97C3-4BFF-8AA9-FA37CC53B597}" destId="{34AFFF92-D35A-4472-8D93-07BBEAE15E32}" srcOrd="3" destOrd="0" parTransId="{3D0CC625-3629-4703-9E43-4985B2DB456E}" sibTransId="{C95E216D-CAB5-4B83-BF84-B26298F91DB8}"/>
    <dgm:cxn modelId="{18EDCE43-3431-4743-AAA2-4A9D47E94EFE}" type="presOf" srcId="{A55F49B8-11B6-44B0-A322-0FE4C254AD75}" destId="{52565192-2F74-40D4-A993-80DBACF97622}" srcOrd="0" destOrd="0" presId="urn:microsoft.com/office/officeart/2005/8/layout/default"/>
    <dgm:cxn modelId="{C9C6A450-C01D-45F3-ACCA-C596F1E6CBF2}" srcId="{7BB56B4F-97C3-4BFF-8AA9-FA37CC53B597}" destId="{A55F49B8-11B6-44B0-A322-0FE4C254AD75}" srcOrd="1" destOrd="0" parTransId="{13DF9082-4F38-4031-BE66-2D82A4FDA496}" sibTransId="{D0AD4591-9453-4629-921B-C70B2BFC98F6}"/>
    <dgm:cxn modelId="{8E921E58-F83A-434A-9F90-F03A7BAEC95C}" srcId="{7BB56B4F-97C3-4BFF-8AA9-FA37CC53B597}" destId="{8926C8D8-0122-4139-A48D-78C65222044E}" srcOrd="6" destOrd="0" parTransId="{01B58C3C-5CE2-4DA1-A987-6875BC92B11A}" sibTransId="{867EE99F-A0B2-49F5-B341-F874EAE2C022}"/>
    <dgm:cxn modelId="{1CCADD88-9DDD-4290-A8DD-71D770F32A56}" srcId="{7BB56B4F-97C3-4BFF-8AA9-FA37CC53B597}" destId="{4C53D919-25C1-49CA-8AB3-53334FDCED7B}" srcOrd="5" destOrd="0" parTransId="{F5CEB14E-4B97-4D7A-B818-CE885E274C51}" sibTransId="{40EC4C7C-DDA8-495D-A4D8-A91DA64A2196}"/>
    <dgm:cxn modelId="{B4EB618A-ACBD-4242-9992-068FC06522E2}" type="presOf" srcId="{7BB56B4F-97C3-4BFF-8AA9-FA37CC53B597}" destId="{1533C598-F179-423A-B2E1-FE3069A0D516}" srcOrd="0" destOrd="0" presId="urn:microsoft.com/office/officeart/2005/8/layout/default"/>
    <dgm:cxn modelId="{3F76D0A3-6706-42F5-A91C-ADCA2582EA00}" type="presOf" srcId="{DE4B32B5-77A1-4CE6-A3B9-F42B4070D69A}" destId="{AC3A1AFE-3EB6-4A0C-BA22-520F0F4ECF97}" srcOrd="0" destOrd="0" presId="urn:microsoft.com/office/officeart/2005/8/layout/default"/>
    <dgm:cxn modelId="{296B7DA4-0D66-413F-A1CE-B6114F1CFE7B}" type="presOf" srcId="{4C53D919-25C1-49CA-8AB3-53334FDCED7B}" destId="{024B19B5-984E-4E3A-83A3-4C90D6D8CC4A}" srcOrd="0" destOrd="0" presId="urn:microsoft.com/office/officeart/2005/8/layout/default"/>
    <dgm:cxn modelId="{599DD5B1-54A4-4B61-ABF7-F802D0FFA06A}" type="presOf" srcId="{BF604532-9254-458D-A94D-248525BBA369}" destId="{453D73FC-082A-4ED4-BCAA-BB6A50E25C5E}" srcOrd="0" destOrd="0" presId="urn:microsoft.com/office/officeart/2005/8/layout/default"/>
    <dgm:cxn modelId="{4F332FCA-B957-4BA5-8261-8A09C0A28B66}" type="presOf" srcId="{8926C8D8-0122-4139-A48D-78C65222044E}" destId="{D42782C5-B709-49DF-8D5D-48184E61EF5B}" srcOrd="0" destOrd="0" presId="urn:microsoft.com/office/officeart/2005/8/layout/default"/>
    <dgm:cxn modelId="{238B46E7-1D2D-41B5-8B29-ED31368E2DA1}" srcId="{7BB56B4F-97C3-4BFF-8AA9-FA37CC53B597}" destId="{BF604532-9254-458D-A94D-248525BBA369}" srcOrd="4" destOrd="0" parTransId="{CED5F023-A5EF-454D-8A56-B2368E6DF80A}" sibTransId="{FC6F62B0-B775-4E4D-9BD0-F3DDAAA6EEB5}"/>
    <dgm:cxn modelId="{7BACB169-2C70-4921-B2C5-A689378A262E}" type="presParOf" srcId="{1533C598-F179-423A-B2E1-FE3069A0D516}" destId="{9B42744A-3C4A-44CA-BC32-9E9F1EAE1F33}" srcOrd="0" destOrd="0" presId="urn:microsoft.com/office/officeart/2005/8/layout/default"/>
    <dgm:cxn modelId="{9DF329D4-8A16-44A3-A455-CDF239BA16AE}" type="presParOf" srcId="{1533C598-F179-423A-B2E1-FE3069A0D516}" destId="{9EF885AC-9828-48BC-B8B0-2E082FF2B5E2}" srcOrd="1" destOrd="0" presId="urn:microsoft.com/office/officeart/2005/8/layout/default"/>
    <dgm:cxn modelId="{06B6E9CF-E5AC-4765-A1D5-3A9B65F8B6AD}" type="presParOf" srcId="{1533C598-F179-423A-B2E1-FE3069A0D516}" destId="{52565192-2F74-40D4-A993-80DBACF97622}" srcOrd="2" destOrd="0" presId="urn:microsoft.com/office/officeart/2005/8/layout/default"/>
    <dgm:cxn modelId="{67DC41B9-25DE-4A9F-B154-716707CC069E}" type="presParOf" srcId="{1533C598-F179-423A-B2E1-FE3069A0D516}" destId="{5857D3EB-BBE5-4DC8-88D4-56C729AF1ED2}" srcOrd="3" destOrd="0" presId="urn:microsoft.com/office/officeart/2005/8/layout/default"/>
    <dgm:cxn modelId="{49D352D3-2C5B-4F99-966C-F28B1CE12921}" type="presParOf" srcId="{1533C598-F179-423A-B2E1-FE3069A0D516}" destId="{AC3A1AFE-3EB6-4A0C-BA22-520F0F4ECF97}" srcOrd="4" destOrd="0" presId="urn:microsoft.com/office/officeart/2005/8/layout/default"/>
    <dgm:cxn modelId="{DB02419E-95C3-4FC1-B754-A2698362BD32}" type="presParOf" srcId="{1533C598-F179-423A-B2E1-FE3069A0D516}" destId="{5CD1C017-F42A-411F-B8DE-524C93056F4F}" srcOrd="5" destOrd="0" presId="urn:microsoft.com/office/officeart/2005/8/layout/default"/>
    <dgm:cxn modelId="{9068E185-0F41-4B47-96D0-7A0D0D889678}" type="presParOf" srcId="{1533C598-F179-423A-B2E1-FE3069A0D516}" destId="{6393C45E-A38F-4E55-82BE-50C8C6C71140}" srcOrd="6" destOrd="0" presId="urn:microsoft.com/office/officeart/2005/8/layout/default"/>
    <dgm:cxn modelId="{E65B2683-5EC8-40E0-BC79-97D9E3071A53}" type="presParOf" srcId="{1533C598-F179-423A-B2E1-FE3069A0D516}" destId="{292C2998-6656-4B55-B7AF-5F78F72D9A4F}" srcOrd="7" destOrd="0" presId="urn:microsoft.com/office/officeart/2005/8/layout/default"/>
    <dgm:cxn modelId="{F2EB7AFB-96DD-4006-9386-854DE1EFCDC2}" type="presParOf" srcId="{1533C598-F179-423A-B2E1-FE3069A0D516}" destId="{453D73FC-082A-4ED4-BCAA-BB6A50E25C5E}" srcOrd="8" destOrd="0" presId="urn:microsoft.com/office/officeart/2005/8/layout/default"/>
    <dgm:cxn modelId="{133D0D8A-8ED9-490A-B471-2017A347F8DF}" type="presParOf" srcId="{1533C598-F179-423A-B2E1-FE3069A0D516}" destId="{A410DB40-260C-4867-ACE8-EEE97FFF3393}" srcOrd="9" destOrd="0" presId="urn:microsoft.com/office/officeart/2005/8/layout/default"/>
    <dgm:cxn modelId="{DDED729A-E61D-468D-AC98-F87DA0471E9C}" type="presParOf" srcId="{1533C598-F179-423A-B2E1-FE3069A0D516}" destId="{024B19B5-984E-4E3A-83A3-4C90D6D8CC4A}" srcOrd="10" destOrd="0" presId="urn:microsoft.com/office/officeart/2005/8/layout/default"/>
    <dgm:cxn modelId="{361C9B50-B696-4522-B645-CABC11F4B1BA}" type="presParOf" srcId="{1533C598-F179-423A-B2E1-FE3069A0D516}" destId="{1BF0DD82-4B90-4478-AB7C-19FE6D0EB12C}" srcOrd="11" destOrd="0" presId="urn:microsoft.com/office/officeart/2005/8/layout/default"/>
    <dgm:cxn modelId="{CC64E4B8-35CA-4BC9-9C67-D475BC819D77}" type="presParOf" srcId="{1533C598-F179-423A-B2E1-FE3069A0D516}" destId="{D42782C5-B709-49DF-8D5D-48184E61EF5B}"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6D707A-E8C6-4492-8E07-950B82C6DFBB}" type="doc">
      <dgm:prSet loTypeId="urn:microsoft.com/office/officeart/2005/8/layout/chevron1" loCatId="process" qsTypeId="urn:microsoft.com/office/officeart/2005/8/quickstyle/simple1" qsCatId="simple" csTypeId="urn:microsoft.com/office/officeart/2005/8/colors/accent1_2" csCatId="accent1" phldr="1"/>
      <dgm:spPr/>
    </dgm:pt>
    <dgm:pt modelId="{F8D2F9C5-63C4-4269-90D2-F4CB27A3330D}">
      <dgm:prSet phldrT="[Text]"/>
      <dgm:spPr/>
      <dgm:t>
        <a:bodyPr/>
        <a:lstStyle/>
        <a:p>
          <a:r>
            <a:rPr lang="en-GB" dirty="0"/>
            <a:t>Compassionate Leadership</a:t>
          </a:r>
        </a:p>
      </dgm:t>
    </dgm:pt>
    <dgm:pt modelId="{EEA269D8-1FE5-4406-A5D0-F3C75A0A68F1}" type="parTrans" cxnId="{66755750-0C07-409C-AF7F-9383682C49F5}">
      <dgm:prSet/>
      <dgm:spPr/>
      <dgm:t>
        <a:bodyPr/>
        <a:lstStyle/>
        <a:p>
          <a:endParaRPr lang="en-GB"/>
        </a:p>
      </dgm:t>
    </dgm:pt>
    <dgm:pt modelId="{8D988D1A-8C4C-4325-97A9-09CE279EE9DF}" type="sibTrans" cxnId="{66755750-0C07-409C-AF7F-9383682C49F5}">
      <dgm:prSet/>
      <dgm:spPr/>
      <dgm:t>
        <a:bodyPr/>
        <a:lstStyle/>
        <a:p>
          <a:endParaRPr lang="en-GB"/>
        </a:p>
      </dgm:t>
    </dgm:pt>
    <dgm:pt modelId="{F33C5865-550E-426D-85C5-1FACB1EE7064}">
      <dgm:prSet phldrT="[Text]"/>
      <dgm:spPr/>
      <dgm:t>
        <a:bodyPr/>
        <a:lstStyle/>
        <a:p>
          <a:r>
            <a:rPr lang="en-GB" dirty="0"/>
            <a:t>Compassionate Employees</a:t>
          </a:r>
        </a:p>
      </dgm:t>
    </dgm:pt>
    <dgm:pt modelId="{C30344F3-49C7-4063-B665-CEBD71C96537}" type="parTrans" cxnId="{42913CC0-B1CC-4CFE-AAD9-57AF2A230912}">
      <dgm:prSet/>
      <dgm:spPr/>
      <dgm:t>
        <a:bodyPr/>
        <a:lstStyle/>
        <a:p>
          <a:endParaRPr lang="en-GB"/>
        </a:p>
      </dgm:t>
    </dgm:pt>
    <dgm:pt modelId="{1D3C5CA3-1E98-4D27-B663-6E14A1AAAFCA}" type="sibTrans" cxnId="{42913CC0-B1CC-4CFE-AAD9-57AF2A230912}">
      <dgm:prSet/>
      <dgm:spPr/>
      <dgm:t>
        <a:bodyPr/>
        <a:lstStyle/>
        <a:p>
          <a:endParaRPr lang="en-GB"/>
        </a:p>
      </dgm:t>
    </dgm:pt>
    <dgm:pt modelId="{CBEEA0E6-3D85-4901-910C-9C3FFFC62DCC}">
      <dgm:prSet phldrT="[Text]"/>
      <dgm:spPr/>
      <dgm:t>
        <a:bodyPr/>
        <a:lstStyle/>
        <a:p>
          <a:r>
            <a:rPr lang="en-GB" dirty="0"/>
            <a:t>Better Patient Outcomes</a:t>
          </a:r>
        </a:p>
      </dgm:t>
    </dgm:pt>
    <dgm:pt modelId="{632B3C0D-17C2-4BD4-B817-9C7A9561861D}" type="parTrans" cxnId="{6DB113F8-6D29-4D5C-90AA-6394F18BFEBD}">
      <dgm:prSet/>
      <dgm:spPr/>
      <dgm:t>
        <a:bodyPr/>
        <a:lstStyle/>
        <a:p>
          <a:endParaRPr lang="en-GB"/>
        </a:p>
      </dgm:t>
    </dgm:pt>
    <dgm:pt modelId="{8EF667DD-56D4-4E37-BD79-79C587536855}" type="sibTrans" cxnId="{6DB113F8-6D29-4D5C-90AA-6394F18BFEBD}">
      <dgm:prSet/>
      <dgm:spPr/>
      <dgm:t>
        <a:bodyPr/>
        <a:lstStyle/>
        <a:p>
          <a:endParaRPr lang="en-GB"/>
        </a:p>
      </dgm:t>
    </dgm:pt>
    <dgm:pt modelId="{7F9E84A5-0DEA-4986-8D5F-BBB638B31822}" type="pres">
      <dgm:prSet presAssocID="{6A6D707A-E8C6-4492-8E07-950B82C6DFBB}" presName="Name0" presStyleCnt="0">
        <dgm:presLayoutVars>
          <dgm:dir/>
          <dgm:animLvl val="lvl"/>
          <dgm:resizeHandles val="exact"/>
        </dgm:presLayoutVars>
      </dgm:prSet>
      <dgm:spPr/>
    </dgm:pt>
    <dgm:pt modelId="{DA9B6491-A129-4EEB-A920-B5F65D09F7B5}" type="pres">
      <dgm:prSet presAssocID="{F8D2F9C5-63C4-4269-90D2-F4CB27A3330D}" presName="parTxOnly" presStyleLbl="node1" presStyleIdx="0" presStyleCnt="3" custScaleY="137145">
        <dgm:presLayoutVars>
          <dgm:chMax val="0"/>
          <dgm:chPref val="0"/>
          <dgm:bulletEnabled val="1"/>
        </dgm:presLayoutVars>
      </dgm:prSet>
      <dgm:spPr/>
    </dgm:pt>
    <dgm:pt modelId="{D84A840B-644A-476A-9F74-9EE5B277D566}" type="pres">
      <dgm:prSet presAssocID="{8D988D1A-8C4C-4325-97A9-09CE279EE9DF}" presName="parTxOnlySpace" presStyleCnt="0"/>
      <dgm:spPr/>
    </dgm:pt>
    <dgm:pt modelId="{D146F442-A814-476F-B575-BBD92F6CB773}" type="pres">
      <dgm:prSet presAssocID="{F33C5865-550E-426D-85C5-1FACB1EE7064}" presName="parTxOnly" presStyleLbl="node1" presStyleIdx="1" presStyleCnt="3" custScaleY="137145">
        <dgm:presLayoutVars>
          <dgm:chMax val="0"/>
          <dgm:chPref val="0"/>
          <dgm:bulletEnabled val="1"/>
        </dgm:presLayoutVars>
      </dgm:prSet>
      <dgm:spPr/>
    </dgm:pt>
    <dgm:pt modelId="{76F4AF7D-B7CA-4284-BED4-ADF8719E4432}" type="pres">
      <dgm:prSet presAssocID="{1D3C5CA3-1E98-4D27-B663-6E14A1AAAFCA}" presName="parTxOnlySpace" presStyleCnt="0"/>
      <dgm:spPr/>
    </dgm:pt>
    <dgm:pt modelId="{E77A3C55-3514-40AE-A72B-69CA30FDF70B}" type="pres">
      <dgm:prSet presAssocID="{CBEEA0E6-3D85-4901-910C-9C3FFFC62DCC}" presName="parTxOnly" presStyleLbl="node1" presStyleIdx="2" presStyleCnt="3" custScaleY="141352">
        <dgm:presLayoutVars>
          <dgm:chMax val="0"/>
          <dgm:chPref val="0"/>
          <dgm:bulletEnabled val="1"/>
        </dgm:presLayoutVars>
      </dgm:prSet>
      <dgm:spPr/>
    </dgm:pt>
  </dgm:ptLst>
  <dgm:cxnLst>
    <dgm:cxn modelId="{550F4D29-64F8-48F2-A04B-D99AF7D203CA}" type="presOf" srcId="{6A6D707A-E8C6-4492-8E07-950B82C6DFBB}" destId="{7F9E84A5-0DEA-4986-8D5F-BBB638B31822}" srcOrd="0" destOrd="0" presId="urn:microsoft.com/office/officeart/2005/8/layout/chevron1"/>
    <dgm:cxn modelId="{1F6B522D-85D8-4E4D-840E-69DFAB909F9D}" type="presOf" srcId="{F8D2F9C5-63C4-4269-90D2-F4CB27A3330D}" destId="{DA9B6491-A129-4EEB-A920-B5F65D09F7B5}" srcOrd="0" destOrd="0" presId="urn:microsoft.com/office/officeart/2005/8/layout/chevron1"/>
    <dgm:cxn modelId="{66755750-0C07-409C-AF7F-9383682C49F5}" srcId="{6A6D707A-E8C6-4492-8E07-950B82C6DFBB}" destId="{F8D2F9C5-63C4-4269-90D2-F4CB27A3330D}" srcOrd="0" destOrd="0" parTransId="{EEA269D8-1FE5-4406-A5D0-F3C75A0A68F1}" sibTransId="{8D988D1A-8C4C-4325-97A9-09CE279EE9DF}"/>
    <dgm:cxn modelId="{7D5C8971-BF37-4035-9326-F8D7050C886D}" type="presOf" srcId="{CBEEA0E6-3D85-4901-910C-9C3FFFC62DCC}" destId="{E77A3C55-3514-40AE-A72B-69CA30FDF70B}" srcOrd="0" destOrd="0" presId="urn:microsoft.com/office/officeart/2005/8/layout/chevron1"/>
    <dgm:cxn modelId="{AF664B99-71A6-419A-B2BD-4A2A52388CAB}" type="presOf" srcId="{F33C5865-550E-426D-85C5-1FACB1EE7064}" destId="{D146F442-A814-476F-B575-BBD92F6CB773}" srcOrd="0" destOrd="0" presId="urn:microsoft.com/office/officeart/2005/8/layout/chevron1"/>
    <dgm:cxn modelId="{42913CC0-B1CC-4CFE-AAD9-57AF2A230912}" srcId="{6A6D707A-E8C6-4492-8E07-950B82C6DFBB}" destId="{F33C5865-550E-426D-85C5-1FACB1EE7064}" srcOrd="1" destOrd="0" parTransId="{C30344F3-49C7-4063-B665-CEBD71C96537}" sibTransId="{1D3C5CA3-1E98-4D27-B663-6E14A1AAAFCA}"/>
    <dgm:cxn modelId="{6DB113F8-6D29-4D5C-90AA-6394F18BFEBD}" srcId="{6A6D707A-E8C6-4492-8E07-950B82C6DFBB}" destId="{CBEEA0E6-3D85-4901-910C-9C3FFFC62DCC}" srcOrd="2" destOrd="0" parTransId="{632B3C0D-17C2-4BD4-B817-9C7A9561861D}" sibTransId="{8EF667DD-56D4-4E37-BD79-79C587536855}"/>
    <dgm:cxn modelId="{C977D190-9362-4ABB-BF65-00780F0BA74A}" type="presParOf" srcId="{7F9E84A5-0DEA-4986-8D5F-BBB638B31822}" destId="{DA9B6491-A129-4EEB-A920-B5F65D09F7B5}" srcOrd="0" destOrd="0" presId="urn:microsoft.com/office/officeart/2005/8/layout/chevron1"/>
    <dgm:cxn modelId="{E7AFD246-CC35-4925-A885-8E8AE3FA1537}" type="presParOf" srcId="{7F9E84A5-0DEA-4986-8D5F-BBB638B31822}" destId="{D84A840B-644A-476A-9F74-9EE5B277D566}" srcOrd="1" destOrd="0" presId="urn:microsoft.com/office/officeart/2005/8/layout/chevron1"/>
    <dgm:cxn modelId="{00FA20FC-98C4-418A-953E-ACD56A8F0723}" type="presParOf" srcId="{7F9E84A5-0DEA-4986-8D5F-BBB638B31822}" destId="{D146F442-A814-476F-B575-BBD92F6CB773}" srcOrd="2" destOrd="0" presId="urn:microsoft.com/office/officeart/2005/8/layout/chevron1"/>
    <dgm:cxn modelId="{DD21401F-A589-4026-9C70-32C9643AB469}" type="presParOf" srcId="{7F9E84A5-0DEA-4986-8D5F-BBB638B31822}" destId="{76F4AF7D-B7CA-4284-BED4-ADF8719E4432}" srcOrd="3" destOrd="0" presId="urn:microsoft.com/office/officeart/2005/8/layout/chevron1"/>
    <dgm:cxn modelId="{1E0672F7-E3BF-4053-AD2B-38742CD2E791}" type="presParOf" srcId="{7F9E84A5-0DEA-4986-8D5F-BBB638B31822}" destId="{E77A3C55-3514-40AE-A72B-69CA30FDF70B}" srcOrd="4"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A102B1-D9EA-4603-A803-C07461396C3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4B4B54E-D8E8-4F5F-A61E-05176AECCE2C}">
      <dgm:prSet phldrT="[Text]"/>
      <dgm:spPr/>
      <dgm:t>
        <a:bodyPr/>
        <a:lstStyle/>
        <a:p>
          <a:r>
            <a:rPr lang="en-GB" dirty="0"/>
            <a:t>Those with early terminal cancer diagnosis receiving compassionate palliative care survived 30% longer</a:t>
          </a:r>
        </a:p>
      </dgm:t>
    </dgm:pt>
    <dgm:pt modelId="{1899F0DD-652B-4E4F-9DD8-C08E9EC66B97}" type="parTrans" cxnId="{B71C31F6-393E-4CEB-981D-CCFB236A42CC}">
      <dgm:prSet/>
      <dgm:spPr/>
      <dgm:t>
        <a:bodyPr/>
        <a:lstStyle/>
        <a:p>
          <a:endParaRPr lang="en-GB"/>
        </a:p>
      </dgm:t>
    </dgm:pt>
    <dgm:pt modelId="{1E4DEAAD-71C3-4270-A2FB-E0E8C2C73C1D}" type="sibTrans" cxnId="{B71C31F6-393E-4CEB-981D-CCFB236A42CC}">
      <dgm:prSet/>
      <dgm:spPr/>
      <dgm:t>
        <a:bodyPr/>
        <a:lstStyle/>
        <a:p>
          <a:endParaRPr lang="en-GB"/>
        </a:p>
      </dgm:t>
    </dgm:pt>
    <dgm:pt modelId="{6A766E91-8EF3-4524-8145-14AA80A16D8A}">
      <dgm:prSet phldrT="[Text]"/>
      <dgm:spPr/>
      <dgm:t>
        <a:bodyPr/>
        <a:lstStyle/>
        <a:p>
          <a:r>
            <a:rPr lang="en-GB" dirty="0"/>
            <a:t>Where carers show compassion to people, wound healing is 17% quicker</a:t>
          </a:r>
        </a:p>
      </dgm:t>
    </dgm:pt>
    <dgm:pt modelId="{037D5A6A-D3BE-4B33-8661-2818EEBA3416}" type="parTrans" cxnId="{91F92341-8B39-4AEA-9291-90FE1A46AF9F}">
      <dgm:prSet/>
      <dgm:spPr/>
      <dgm:t>
        <a:bodyPr/>
        <a:lstStyle/>
        <a:p>
          <a:endParaRPr lang="en-GB"/>
        </a:p>
      </dgm:t>
    </dgm:pt>
    <dgm:pt modelId="{FF7D2D77-915E-4202-9C0E-0085400326A1}" type="sibTrans" cxnId="{91F92341-8B39-4AEA-9291-90FE1A46AF9F}">
      <dgm:prSet/>
      <dgm:spPr/>
      <dgm:t>
        <a:bodyPr/>
        <a:lstStyle/>
        <a:p>
          <a:endParaRPr lang="en-GB"/>
        </a:p>
      </dgm:t>
    </dgm:pt>
    <dgm:pt modelId="{89D42EC2-A732-4395-9F25-8392A20E030B}">
      <dgm:prSet phldrT="[Text]"/>
      <dgm:spPr/>
      <dgm:t>
        <a:bodyPr/>
        <a:lstStyle/>
        <a:p>
          <a:r>
            <a:rPr lang="en-GB" dirty="0"/>
            <a:t>Most potent activator of happiness is compassion</a:t>
          </a:r>
        </a:p>
      </dgm:t>
    </dgm:pt>
    <dgm:pt modelId="{58240A8C-E041-4DCC-83FB-1B1055173DE9}" type="parTrans" cxnId="{E7491364-5FE8-48D5-BFCC-319FCF502EA6}">
      <dgm:prSet/>
      <dgm:spPr/>
      <dgm:t>
        <a:bodyPr/>
        <a:lstStyle/>
        <a:p>
          <a:endParaRPr lang="en-GB"/>
        </a:p>
      </dgm:t>
    </dgm:pt>
    <dgm:pt modelId="{87DC2B41-93CE-4BA2-B884-3700CF95ED56}" type="sibTrans" cxnId="{E7491364-5FE8-48D5-BFCC-319FCF502EA6}">
      <dgm:prSet/>
      <dgm:spPr/>
      <dgm:t>
        <a:bodyPr/>
        <a:lstStyle/>
        <a:p>
          <a:endParaRPr lang="en-GB"/>
        </a:p>
      </dgm:t>
    </dgm:pt>
    <dgm:pt modelId="{7F8ADBB5-3D75-4E84-9211-936F5F658058}">
      <dgm:prSet phldrT="[Text]"/>
      <dgm:spPr/>
      <dgm:t>
        <a:bodyPr/>
        <a:lstStyle/>
        <a:p>
          <a:r>
            <a:rPr lang="en-GB" dirty="0"/>
            <a:t>Supervisors who model compassion are 2.6 times more likely to be seen as role models</a:t>
          </a:r>
        </a:p>
      </dgm:t>
    </dgm:pt>
    <dgm:pt modelId="{FE11FC8B-4984-424D-8B1C-DC7A2B1F2320}" type="parTrans" cxnId="{B9C534AB-F2EB-40AB-8BDC-6571E2D0C644}">
      <dgm:prSet/>
      <dgm:spPr/>
      <dgm:t>
        <a:bodyPr/>
        <a:lstStyle/>
        <a:p>
          <a:endParaRPr lang="en-GB"/>
        </a:p>
      </dgm:t>
    </dgm:pt>
    <dgm:pt modelId="{98F4E143-D41B-47CD-9AAD-4240671089AD}" type="sibTrans" cxnId="{B9C534AB-F2EB-40AB-8BDC-6571E2D0C644}">
      <dgm:prSet/>
      <dgm:spPr/>
      <dgm:t>
        <a:bodyPr/>
        <a:lstStyle/>
        <a:p>
          <a:endParaRPr lang="en-GB"/>
        </a:p>
      </dgm:t>
    </dgm:pt>
    <dgm:pt modelId="{1F27FF17-B969-43EC-BFDD-1A8D2C83CC94}">
      <dgm:prSet phldrT="[Text]"/>
      <dgm:spPr/>
      <dgm:t>
        <a:bodyPr/>
        <a:lstStyle/>
        <a:p>
          <a:r>
            <a:rPr lang="en-GB" dirty="0"/>
            <a:t>Compassionate leaders are more protected from the effects of burnout</a:t>
          </a:r>
        </a:p>
      </dgm:t>
    </dgm:pt>
    <dgm:pt modelId="{6E79DCA7-655C-42C0-95E7-568047B819FF}" type="parTrans" cxnId="{5FF1E263-359D-4669-BF06-EE2568C55DD7}">
      <dgm:prSet/>
      <dgm:spPr/>
      <dgm:t>
        <a:bodyPr/>
        <a:lstStyle/>
        <a:p>
          <a:endParaRPr lang="en-GB"/>
        </a:p>
      </dgm:t>
    </dgm:pt>
    <dgm:pt modelId="{515B79F6-AD49-4F3B-90B9-68164BB3E1BC}" type="sibTrans" cxnId="{5FF1E263-359D-4669-BF06-EE2568C55DD7}">
      <dgm:prSet/>
      <dgm:spPr/>
      <dgm:t>
        <a:bodyPr/>
        <a:lstStyle/>
        <a:p>
          <a:endParaRPr lang="en-GB"/>
        </a:p>
      </dgm:t>
    </dgm:pt>
    <dgm:pt modelId="{1A03F5A3-562A-4192-8BBB-0990FEECBF34}" type="pres">
      <dgm:prSet presAssocID="{A2A102B1-D9EA-4603-A803-C07461396C39}" presName="diagram" presStyleCnt="0">
        <dgm:presLayoutVars>
          <dgm:dir/>
          <dgm:resizeHandles val="exact"/>
        </dgm:presLayoutVars>
      </dgm:prSet>
      <dgm:spPr/>
    </dgm:pt>
    <dgm:pt modelId="{D0FDEEED-422D-4213-B7A1-0B37A8F55ED7}" type="pres">
      <dgm:prSet presAssocID="{04B4B54E-D8E8-4F5F-A61E-05176AECCE2C}" presName="node" presStyleLbl="node1" presStyleIdx="0" presStyleCnt="5">
        <dgm:presLayoutVars>
          <dgm:bulletEnabled val="1"/>
        </dgm:presLayoutVars>
      </dgm:prSet>
      <dgm:spPr/>
    </dgm:pt>
    <dgm:pt modelId="{68143875-9022-4471-8282-8D64646178D3}" type="pres">
      <dgm:prSet presAssocID="{1E4DEAAD-71C3-4270-A2FB-E0E8C2C73C1D}" presName="sibTrans" presStyleCnt="0"/>
      <dgm:spPr/>
    </dgm:pt>
    <dgm:pt modelId="{D966E6E5-3B5E-4D04-A083-A3FF21D3693A}" type="pres">
      <dgm:prSet presAssocID="{6A766E91-8EF3-4524-8145-14AA80A16D8A}" presName="node" presStyleLbl="node1" presStyleIdx="1" presStyleCnt="5" custLinFactNeighborX="0" custLinFactNeighborY="1172">
        <dgm:presLayoutVars>
          <dgm:bulletEnabled val="1"/>
        </dgm:presLayoutVars>
      </dgm:prSet>
      <dgm:spPr/>
    </dgm:pt>
    <dgm:pt modelId="{B3992553-17F1-4226-8152-7076FABFE875}" type="pres">
      <dgm:prSet presAssocID="{FF7D2D77-915E-4202-9C0E-0085400326A1}" presName="sibTrans" presStyleCnt="0"/>
      <dgm:spPr/>
    </dgm:pt>
    <dgm:pt modelId="{F1DBF027-5BF1-4110-9363-1E1F4EB8AD03}" type="pres">
      <dgm:prSet presAssocID="{89D42EC2-A732-4395-9F25-8392A20E030B}" presName="node" presStyleLbl="node1" presStyleIdx="2" presStyleCnt="5">
        <dgm:presLayoutVars>
          <dgm:bulletEnabled val="1"/>
        </dgm:presLayoutVars>
      </dgm:prSet>
      <dgm:spPr/>
    </dgm:pt>
    <dgm:pt modelId="{FFB3C859-F6DD-43C3-941B-150F365A1EA8}" type="pres">
      <dgm:prSet presAssocID="{87DC2B41-93CE-4BA2-B884-3700CF95ED56}" presName="sibTrans" presStyleCnt="0"/>
      <dgm:spPr/>
    </dgm:pt>
    <dgm:pt modelId="{515E77AD-A617-4E7E-9F49-B115FB3E98D8}" type="pres">
      <dgm:prSet presAssocID="{7F8ADBB5-3D75-4E84-9211-936F5F658058}" presName="node" presStyleLbl="node1" presStyleIdx="3" presStyleCnt="5">
        <dgm:presLayoutVars>
          <dgm:bulletEnabled val="1"/>
        </dgm:presLayoutVars>
      </dgm:prSet>
      <dgm:spPr/>
    </dgm:pt>
    <dgm:pt modelId="{72E20AF0-4B80-4114-8B9F-1A52EEF0DC85}" type="pres">
      <dgm:prSet presAssocID="{98F4E143-D41B-47CD-9AAD-4240671089AD}" presName="sibTrans" presStyleCnt="0"/>
      <dgm:spPr/>
    </dgm:pt>
    <dgm:pt modelId="{D4F2C553-649F-45BD-AEB9-57EB2282E7BE}" type="pres">
      <dgm:prSet presAssocID="{1F27FF17-B969-43EC-BFDD-1A8D2C83CC94}" presName="node" presStyleLbl="node1" presStyleIdx="4" presStyleCnt="5">
        <dgm:presLayoutVars>
          <dgm:bulletEnabled val="1"/>
        </dgm:presLayoutVars>
      </dgm:prSet>
      <dgm:spPr/>
    </dgm:pt>
  </dgm:ptLst>
  <dgm:cxnLst>
    <dgm:cxn modelId="{B6140323-805D-4E99-876A-029F6447ABC6}" type="presOf" srcId="{A2A102B1-D9EA-4603-A803-C07461396C39}" destId="{1A03F5A3-562A-4192-8BBB-0990FEECBF34}" srcOrd="0" destOrd="0" presId="urn:microsoft.com/office/officeart/2005/8/layout/default"/>
    <dgm:cxn modelId="{91F92341-8B39-4AEA-9291-90FE1A46AF9F}" srcId="{A2A102B1-D9EA-4603-A803-C07461396C39}" destId="{6A766E91-8EF3-4524-8145-14AA80A16D8A}" srcOrd="1" destOrd="0" parTransId="{037D5A6A-D3BE-4B33-8661-2818EEBA3416}" sibTransId="{FF7D2D77-915E-4202-9C0E-0085400326A1}"/>
    <dgm:cxn modelId="{5FF1E263-359D-4669-BF06-EE2568C55DD7}" srcId="{A2A102B1-D9EA-4603-A803-C07461396C39}" destId="{1F27FF17-B969-43EC-BFDD-1A8D2C83CC94}" srcOrd="4" destOrd="0" parTransId="{6E79DCA7-655C-42C0-95E7-568047B819FF}" sibTransId="{515B79F6-AD49-4F3B-90B9-68164BB3E1BC}"/>
    <dgm:cxn modelId="{E7491364-5FE8-48D5-BFCC-319FCF502EA6}" srcId="{A2A102B1-D9EA-4603-A803-C07461396C39}" destId="{89D42EC2-A732-4395-9F25-8392A20E030B}" srcOrd="2" destOrd="0" parTransId="{58240A8C-E041-4DCC-83FB-1B1055173DE9}" sibTransId="{87DC2B41-93CE-4BA2-B884-3700CF95ED56}"/>
    <dgm:cxn modelId="{39CC8575-F8F4-43E2-95D9-6387CF8F6BDD}" type="presOf" srcId="{04B4B54E-D8E8-4F5F-A61E-05176AECCE2C}" destId="{D0FDEEED-422D-4213-B7A1-0B37A8F55ED7}" srcOrd="0" destOrd="0" presId="urn:microsoft.com/office/officeart/2005/8/layout/default"/>
    <dgm:cxn modelId="{2DEAF858-27B5-4975-847A-B57EF645CF06}" type="presOf" srcId="{1F27FF17-B969-43EC-BFDD-1A8D2C83CC94}" destId="{D4F2C553-649F-45BD-AEB9-57EB2282E7BE}" srcOrd="0" destOrd="0" presId="urn:microsoft.com/office/officeart/2005/8/layout/default"/>
    <dgm:cxn modelId="{753FC580-09CE-45D0-A1E1-3034AE6F4B22}" type="presOf" srcId="{6A766E91-8EF3-4524-8145-14AA80A16D8A}" destId="{D966E6E5-3B5E-4D04-A083-A3FF21D3693A}" srcOrd="0" destOrd="0" presId="urn:microsoft.com/office/officeart/2005/8/layout/default"/>
    <dgm:cxn modelId="{2ECC009F-991A-448A-B9E6-4924E02FF317}" type="presOf" srcId="{89D42EC2-A732-4395-9F25-8392A20E030B}" destId="{F1DBF027-5BF1-4110-9363-1E1F4EB8AD03}" srcOrd="0" destOrd="0" presId="urn:microsoft.com/office/officeart/2005/8/layout/default"/>
    <dgm:cxn modelId="{B9C534AB-F2EB-40AB-8BDC-6571E2D0C644}" srcId="{A2A102B1-D9EA-4603-A803-C07461396C39}" destId="{7F8ADBB5-3D75-4E84-9211-936F5F658058}" srcOrd="3" destOrd="0" parTransId="{FE11FC8B-4984-424D-8B1C-DC7A2B1F2320}" sibTransId="{98F4E143-D41B-47CD-9AAD-4240671089AD}"/>
    <dgm:cxn modelId="{AB1BEEC6-B6AD-482D-9A4A-84AF1BBEFAB0}" type="presOf" srcId="{7F8ADBB5-3D75-4E84-9211-936F5F658058}" destId="{515E77AD-A617-4E7E-9F49-B115FB3E98D8}" srcOrd="0" destOrd="0" presId="urn:microsoft.com/office/officeart/2005/8/layout/default"/>
    <dgm:cxn modelId="{B71C31F6-393E-4CEB-981D-CCFB236A42CC}" srcId="{A2A102B1-D9EA-4603-A803-C07461396C39}" destId="{04B4B54E-D8E8-4F5F-A61E-05176AECCE2C}" srcOrd="0" destOrd="0" parTransId="{1899F0DD-652B-4E4F-9DD8-C08E9EC66B97}" sibTransId="{1E4DEAAD-71C3-4270-A2FB-E0E8C2C73C1D}"/>
    <dgm:cxn modelId="{4812E7E1-9BD4-45AF-BAF6-08CDF5550EEE}" type="presParOf" srcId="{1A03F5A3-562A-4192-8BBB-0990FEECBF34}" destId="{D0FDEEED-422D-4213-B7A1-0B37A8F55ED7}" srcOrd="0" destOrd="0" presId="urn:microsoft.com/office/officeart/2005/8/layout/default"/>
    <dgm:cxn modelId="{6FC326E9-4918-4816-ACC6-1A6DB8E49D32}" type="presParOf" srcId="{1A03F5A3-562A-4192-8BBB-0990FEECBF34}" destId="{68143875-9022-4471-8282-8D64646178D3}" srcOrd="1" destOrd="0" presId="urn:microsoft.com/office/officeart/2005/8/layout/default"/>
    <dgm:cxn modelId="{9749D857-B39D-45A4-BC5C-09F82A53A1C5}" type="presParOf" srcId="{1A03F5A3-562A-4192-8BBB-0990FEECBF34}" destId="{D966E6E5-3B5E-4D04-A083-A3FF21D3693A}" srcOrd="2" destOrd="0" presId="urn:microsoft.com/office/officeart/2005/8/layout/default"/>
    <dgm:cxn modelId="{DF546045-9F91-4B17-8966-C287DD8CCF08}" type="presParOf" srcId="{1A03F5A3-562A-4192-8BBB-0990FEECBF34}" destId="{B3992553-17F1-4226-8152-7076FABFE875}" srcOrd="3" destOrd="0" presId="urn:microsoft.com/office/officeart/2005/8/layout/default"/>
    <dgm:cxn modelId="{0B0C83B5-28CC-4A2A-AB68-80D8922EABD7}" type="presParOf" srcId="{1A03F5A3-562A-4192-8BBB-0990FEECBF34}" destId="{F1DBF027-5BF1-4110-9363-1E1F4EB8AD03}" srcOrd="4" destOrd="0" presId="urn:microsoft.com/office/officeart/2005/8/layout/default"/>
    <dgm:cxn modelId="{421CCF9F-113E-4697-BE44-3CCFB7DE148E}" type="presParOf" srcId="{1A03F5A3-562A-4192-8BBB-0990FEECBF34}" destId="{FFB3C859-F6DD-43C3-941B-150F365A1EA8}" srcOrd="5" destOrd="0" presId="urn:microsoft.com/office/officeart/2005/8/layout/default"/>
    <dgm:cxn modelId="{98411F7A-EA62-414A-BE61-579585192F79}" type="presParOf" srcId="{1A03F5A3-562A-4192-8BBB-0990FEECBF34}" destId="{515E77AD-A617-4E7E-9F49-B115FB3E98D8}" srcOrd="6" destOrd="0" presId="urn:microsoft.com/office/officeart/2005/8/layout/default"/>
    <dgm:cxn modelId="{92B4CBBE-5743-4874-9645-A900D3301335}" type="presParOf" srcId="{1A03F5A3-562A-4192-8BBB-0990FEECBF34}" destId="{72E20AF0-4B80-4114-8B9F-1A52EEF0DC85}" srcOrd="7" destOrd="0" presId="urn:microsoft.com/office/officeart/2005/8/layout/default"/>
    <dgm:cxn modelId="{51E46D10-E979-4AC2-802E-6B7F1C91E637}" type="presParOf" srcId="{1A03F5A3-562A-4192-8BBB-0990FEECBF34}" destId="{D4F2C553-649F-45BD-AEB9-57EB2282E7B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42744A-3C4A-44CA-BC32-9E9F1EAE1F33}">
      <dsp:nvSpPr>
        <dsp:cNvPr id="0" name=""/>
        <dsp:cNvSpPr/>
      </dsp:nvSpPr>
      <dsp:spPr>
        <a:xfrm>
          <a:off x="3475" y="330088"/>
          <a:ext cx="2757395" cy="165443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Health</a:t>
          </a:r>
        </a:p>
      </dsp:txBody>
      <dsp:txXfrm>
        <a:off x="3475" y="330088"/>
        <a:ext cx="2757395" cy="1654437"/>
      </dsp:txXfrm>
    </dsp:sp>
    <dsp:sp modelId="{52565192-2F74-40D4-A993-80DBACF97622}">
      <dsp:nvSpPr>
        <dsp:cNvPr id="0" name=""/>
        <dsp:cNvSpPr/>
      </dsp:nvSpPr>
      <dsp:spPr>
        <a:xfrm>
          <a:off x="3036611" y="330088"/>
          <a:ext cx="2757395" cy="165443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Values/Principles</a:t>
          </a:r>
        </a:p>
      </dsp:txBody>
      <dsp:txXfrm>
        <a:off x="3036611" y="330088"/>
        <a:ext cx="2757395" cy="1654437"/>
      </dsp:txXfrm>
    </dsp:sp>
    <dsp:sp modelId="{AC3A1AFE-3EB6-4A0C-BA22-520F0F4ECF97}">
      <dsp:nvSpPr>
        <dsp:cNvPr id="0" name=""/>
        <dsp:cNvSpPr/>
      </dsp:nvSpPr>
      <dsp:spPr>
        <a:xfrm>
          <a:off x="6069746" y="330088"/>
          <a:ext cx="2757395" cy="165443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Collective/Social</a:t>
          </a:r>
        </a:p>
      </dsp:txBody>
      <dsp:txXfrm>
        <a:off x="6069746" y="330088"/>
        <a:ext cx="2757395" cy="1654437"/>
      </dsp:txXfrm>
    </dsp:sp>
    <dsp:sp modelId="{6393C45E-A38F-4E55-82BE-50C8C6C71140}">
      <dsp:nvSpPr>
        <dsp:cNvPr id="0" name=""/>
        <dsp:cNvSpPr/>
      </dsp:nvSpPr>
      <dsp:spPr>
        <a:xfrm>
          <a:off x="9051236" y="342364"/>
          <a:ext cx="2757395" cy="165443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Personal Growth</a:t>
          </a:r>
        </a:p>
      </dsp:txBody>
      <dsp:txXfrm>
        <a:off x="9051236" y="342364"/>
        <a:ext cx="2757395" cy="1654437"/>
      </dsp:txXfrm>
    </dsp:sp>
    <dsp:sp modelId="{453D73FC-082A-4ED4-BCAA-BB6A50E25C5E}">
      <dsp:nvSpPr>
        <dsp:cNvPr id="0" name=""/>
        <dsp:cNvSpPr/>
      </dsp:nvSpPr>
      <dsp:spPr>
        <a:xfrm>
          <a:off x="1520043" y="2198083"/>
          <a:ext cx="2757395" cy="165443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Good Lifestyle Choices</a:t>
          </a:r>
        </a:p>
      </dsp:txBody>
      <dsp:txXfrm>
        <a:off x="1520043" y="2198083"/>
        <a:ext cx="2757395" cy="1654437"/>
      </dsp:txXfrm>
    </dsp:sp>
    <dsp:sp modelId="{024B19B5-984E-4E3A-83A3-4C90D6D8CC4A}">
      <dsp:nvSpPr>
        <dsp:cNvPr id="0" name=""/>
        <dsp:cNvSpPr/>
      </dsp:nvSpPr>
      <dsp:spPr>
        <a:xfrm>
          <a:off x="4576616" y="2198075"/>
          <a:ext cx="2757395" cy="169528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Good Work</a:t>
          </a:r>
        </a:p>
      </dsp:txBody>
      <dsp:txXfrm>
        <a:off x="4576616" y="2198075"/>
        <a:ext cx="2757395" cy="1695285"/>
      </dsp:txXfrm>
    </dsp:sp>
    <dsp:sp modelId="{D42782C5-B709-49DF-8D5D-48184E61EF5B}">
      <dsp:nvSpPr>
        <dsp:cNvPr id="0" name=""/>
        <dsp:cNvSpPr/>
      </dsp:nvSpPr>
      <dsp:spPr>
        <a:xfrm>
          <a:off x="7691812" y="2193716"/>
          <a:ext cx="2757395" cy="166317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Financial Wellbeing</a:t>
          </a:r>
        </a:p>
      </dsp:txBody>
      <dsp:txXfrm>
        <a:off x="7691812" y="2193716"/>
        <a:ext cx="2757395" cy="16631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9B6491-A129-4EEB-A920-B5F65D09F7B5}">
      <dsp:nvSpPr>
        <dsp:cNvPr id="0" name=""/>
        <dsp:cNvSpPr/>
      </dsp:nvSpPr>
      <dsp:spPr>
        <a:xfrm>
          <a:off x="3431" y="1781909"/>
          <a:ext cx="4180175" cy="2293160"/>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kern="1200" dirty="0"/>
            <a:t>Compassionate Leadership</a:t>
          </a:r>
        </a:p>
      </dsp:txBody>
      <dsp:txXfrm>
        <a:off x="1150011" y="1781909"/>
        <a:ext cx="1887015" cy="2293160"/>
      </dsp:txXfrm>
    </dsp:sp>
    <dsp:sp modelId="{D146F442-A814-476F-B575-BBD92F6CB773}">
      <dsp:nvSpPr>
        <dsp:cNvPr id="0" name=""/>
        <dsp:cNvSpPr/>
      </dsp:nvSpPr>
      <dsp:spPr>
        <a:xfrm>
          <a:off x="3765589" y="1781909"/>
          <a:ext cx="4180175" cy="2293160"/>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kern="1200" dirty="0"/>
            <a:t>Compassionate Employees</a:t>
          </a:r>
        </a:p>
      </dsp:txBody>
      <dsp:txXfrm>
        <a:off x="4912169" y="1781909"/>
        <a:ext cx="1887015" cy="2293160"/>
      </dsp:txXfrm>
    </dsp:sp>
    <dsp:sp modelId="{E77A3C55-3514-40AE-A72B-69CA30FDF70B}">
      <dsp:nvSpPr>
        <dsp:cNvPr id="0" name=""/>
        <dsp:cNvSpPr/>
      </dsp:nvSpPr>
      <dsp:spPr>
        <a:xfrm>
          <a:off x="7527747" y="1746737"/>
          <a:ext cx="4180175" cy="2363504"/>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kern="1200" dirty="0"/>
            <a:t>Better Patient Outcomes</a:t>
          </a:r>
        </a:p>
      </dsp:txBody>
      <dsp:txXfrm>
        <a:off x="8709499" y="1746737"/>
        <a:ext cx="1816671" cy="23635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FDEEED-422D-4213-B7A1-0B37A8F55ED7}">
      <dsp:nvSpPr>
        <dsp:cNvPr id="0" name=""/>
        <dsp:cNvSpPr/>
      </dsp:nvSpPr>
      <dsp:spPr>
        <a:xfrm>
          <a:off x="668655" y="972"/>
          <a:ext cx="3011090" cy="180665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Those with early terminal cancer diagnosis receiving compassionate palliative care survived 30% longer</a:t>
          </a:r>
        </a:p>
      </dsp:txBody>
      <dsp:txXfrm>
        <a:off x="668655" y="972"/>
        <a:ext cx="3011090" cy="1806654"/>
      </dsp:txXfrm>
    </dsp:sp>
    <dsp:sp modelId="{D966E6E5-3B5E-4D04-A083-A3FF21D3693A}">
      <dsp:nvSpPr>
        <dsp:cNvPr id="0" name=""/>
        <dsp:cNvSpPr/>
      </dsp:nvSpPr>
      <dsp:spPr>
        <a:xfrm>
          <a:off x="3980854" y="22146"/>
          <a:ext cx="3011090" cy="180665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Where carers show compassion to people, wound healing is 17% quicker</a:t>
          </a:r>
        </a:p>
      </dsp:txBody>
      <dsp:txXfrm>
        <a:off x="3980854" y="22146"/>
        <a:ext cx="3011090" cy="1806654"/>
      </dsp:txXfrm>
    </dsp:sp>
    <dsp:sp modelId="{F1DBF027-5BF1-4110-9363-1E1F4EB8AD03}">
      <dsp:nvSpPr>
        <dsp:cNvPr id="0" name=""/>
        <dsp:cNvSpPr/>
      </dsp:nvSpPr>
      <dsp:spPr>
        <a:xfrm>
          <a:off x="7293054" y="972"/>
          <a:ext cx="3011090" cy="180665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Most potent activator of happiness is compassion</a:t>
          </a:r>
        </a:p>
      </dsp:txBody>
      <dsp:txXfrm>
        <a:off x="7293054" y="972"/>
        <a:ext cx="3011090" cy="1806654"/>
      </dsp:txXfrm>
    </dsp:sp>
    <dsp:sp modelId="{515E77AD-A617-4E7E-9F49-B115FB3E98D8}">
      <dsp:nvSpPr>
        <dsp:cNvPr id="0" name=""/>
        <dsp:cNvSpPr/>
      </dsp:nvSpPr>
      <dsp:spPr>
        <a:xfrm>
          <a:off x="2324754" y="2108736"/>
          <a:ext cx="3011090" cy="180665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Supervisors who model compassion are 2.6 times more likely to be seen as role models</a:t>
          </a:r>
        </a:p>
      </dsp:txBody>
      <dsp:txXfrm>
        <a:off x="2324754" y="2108736"/>
        <a:ext cx="3011090" cy="1806654"/>
      </dsp:txXfrm>
    </dsp:sp>
    <dsp:sp modelId="{D4F2C553-649F-45BD-AEB9-57EB2282E7BE}">
      <dsp:nvSpPr>
        <dsp:cNvPr id="0" name=""/>
        <dsp:cNvSpPr/>
      </dsp:nvSpPr>
      <dsp:spPr>
        <a:xfrm>
          <a:off x="5636954" y="2108736"/>
          <a:ext cx="3011090" cy="180665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Compassionate leaders are more protected from the effects of burnout</a:t>
          </a:r>
        </a:p>
      </dsp:txBody>
      <dsp:txXfrm>
        <a:off x="5636954" y="2108736"/>
        <a:ext cx="3011090" cy="180665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FDE687-2E53-402B-AB5E-655D5A0CAE07}" type="datetimeFigureOut">
              <a:rPr lang="en-GB" smtClean="0"/>
              <a:t>08/06/2022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C7F02B-0C6D-468F-8B1C-7E7F0134CF8B}" type="slidenum">
              <a:rPr lang="en-GB" smtClean="0"/>
              <a:t>‹#›</a:t>
            </a:fld>
            <a:endParaRPr lang="en-GB"/>
          </a:p>
        </p:txBody>
      </p:sp>
    </p:spTree>
    <p:extLst>
      <p:ext uri="{BB962C8B-B14F-4D97-AF65-F5344CB8AC3E}">
        <p14:creationId xmlns:p14="http://schemas.microsoft.com/office/powerpoint/2010/main" val="1025669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a:t>
            </a:fld>
            <a:endParaRPr lang="en-GB"/>
          </a:p>
        </p:txBody>
      </p:sp>
    </p:spTree>
    <p:extLst>
      <p:ext uri="{BB962C8B-B14F-4D97-AF65-F5344CB8AC3E}">
        <p14:creationId xmlns:p14="http://schemas.microsoft.com/office/powerpoint/2010/main" val="1138145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BDDFA6-66F8-4F99-B8F6-C4B18DC6700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89937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point at which the challenges faced by an individual and the resources available to address them are balanced – a state of equilibrium</a:t>
            </a:r>
          </a:p>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4</a:t>
            </a:fld>
            <a:endParaRPr lang="en-GB"/>
          </a:p>
        </p:txBody>
      </p:sp>
    </p:spTree>
    <p:extLst>
      <p:ext uri="{BB962C8B-B14F-4D97-AF65-F5344CB8AC3E}">
        <p14:creationId xmlns:p14="http://schemas.microsoft.com/office/powerpoint/2010/main" val="18639699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Business Case for Wellbeing:</a:t>
            </a:r>
          </a:p>
          <a:p>
            <a:r>
              <a:rPr lang="en-GB" dirty="0"/>
              <a:t>Healthy workplaces help people to flourish and reach their potential</a:t>
            </a:r>
          </a:p>
          <a:p>
            <a:r>
              <a:rPr lang="en-GB" dirty="0"/>
              <a:t>Good health and wellbeing are a core enabler of employee engagement and organisational performance</a:t>
            </a:r>
          </a:p>
          <a:p>
            <a:r>
              <a:rPr lang="en-GB" dirty="0"/>
              <a:t>Investing in wellbeing can lead to increased resilience, reduced sickness absence, and higher performance and productivity</a:t>
            </a:r>
          </a:p>
          <a:p>
            <a:r>
              <a:rPr lang="en-GB" dirty="0"/>
              <a:t>There’s a legal ‘duty of care’ in relation to the health and welfare of employees</a:t>
            </a:r>
          </a:p>
          <a:p>
            <a:r>
              <a:rPr lang="en-GB" dirty="0"/>
              <a:t>There are less accidents due to the Health and Safety Act 1974, but there’s been a rise in mental health issues over last 10 years</a:t>
            </a:r>
          </a:p>
          <a:p>
            <a:r>
              <a:rPr lang="en-GB" dirty="0"/>
              <a:t>Unhealthy work practices such as presenteeism and </a:t>
            </a:r>
            <a:r>
              <a:rPr lang="en-GB" dirty="0" err="1"/>
              <a:t>leavism</a:t>
            </a:r>
            <a:r>
              <a:rPr lang="en-GB" dirty="0"/>
              <a:t> due to unmanageable workloads</a:t>
            </a:r>
          </a:p>
          <a:p>
            <a:r>
              <a:rPr lang="en-GB" dirty="0"/>
              <a:t>Link between introduction of wellness programmes and improved business performance</a:t>
            </a:r>
          </a:p>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5</a:t>
            </a:fld>
            <a:endParaRPr lang="en-GB"/>
          </a:p>
        </p:txBody>
      </p:sp>
    </p:spTree>
    <p:extLst>
      <p:ext uri="{BB962C8B-B14F-4D97-AF65-F5344CB8AC3E}">
        <p14:creationId xmlns:p14="http://schemas.microsoft.com/office/powerpoint/2010/main" val="620332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and Wellbeing at Work Survey, 2022. </a:t>
            </a:r>
          </a:p>
          <a:p>
            <a:endParaRPr lang="en-GB" dirty="0"/>
          </a:p>
          <a:p>
            <a:r>
              <a:rPr lang="en-GB" dirty="0"/>
              <a:t>Idea of mutual gains. </a:t>
            </a:r>
          </a:p>
        </p:txBody>
      </p:sp>
      <p:sp>
        <p:nvSpPr>
          <p:cNvPr id="4" name="Slide Number Placeholder 3"/>
          <p:cNvSpPr>
            <a:spLocks noGrp="1"/>
          </p:cNvSpPr>
          <p:nvPr>
            <p:ph type="sldNum" sz="quarter" idx="5"/>
          </p:nvPr>
        </p:nvSpPr>
        <p:spPr/>
        <p:txBody>
          <a:bodyPr/>
          <a:lstStyle/>
          <a:p>
            <a:fld id="{0BC7F02B-0C6D-468F-8B1C-7E7F0134CF8B}" type="slidenum">
              <a:rPr lang="en-GB" smtClean="0"/>
              <a:t>10</a:t>
            </a:fld>
            <a:endParaRPr lang="en-GB"/>
          </a:p>
        </p:txBody>
      </p:sp>
    </p:spTree>
    <p:extLst>
      <p:ext uri="{BB962C8B-B14F-4D97-AF65-F5344CB8AC3E}">
        <p14:creationId xmlns:p14="http://schemas.microsoft.com/office/powerpoint/2010/main" val="36360900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integrated approach to wellbeing (not one-off initiatives, but a change in culture, leadership and people management)</a:t>
            </a:r>
          </a:p>
          <a:p>
            <a:r>
              <a:rPr lang="en-GB" dirty="0"/>
              <a:t>A unique approach that suits your organisation</a:t>
            </a:r>
          </a:p>
          <a:p>
            <a:r>
              <a:rPr lang="en-GB" dirty="0"/>
              <a:t>Everyone has a role (HR, Senior managers, line managers, occupational health teams, employees), but line managers have an important responsibility for day to day activities such as stress management, spotting early signs of stress, making reasonable adjustments and nurturing positive relationships</a:t>
            </a:r>
          </a:p>
          <a:p>
            <a:r>
              <a:rPr lang="en-GB" dirty="0"/>
              <a:t>Main cause of workplace stress is poor management style</a:t>
            </a:r>
          </a:p>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11</a:t>
            </a:fld>
            <a:endParaRPr lang="en-GB"/>
          </a:p>
        </p:txBody>
      </p:sp>
    </p:spTree>
    <p:extLst>
      <p:ext uri="{BB962C8B-B14F-4D97-AF65-F5344CB8AC3E}">
        <p14:creationId xmlns:p14="http://schemas.microsoft.com/office/powerpoint/2010/main" val="29857441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58595B"/>
                </a:solidFill>
                <a:effectLst/>
                <a:latin typeface="Open Sans" panose="020B0606030504020204" pitchFamily="34" charset="0"/>
              </a:rPr>
              <a:t>The underlying elements include examples of workplace initiatives and activities to support people’s health and wellbeing.</a:t>
            </a:r>
          </a:p>
          <a:p>
            <a:pPr algn="l"/>
            <a:r>
              <a:rPr lang="en-GB" b="1" i="0" dirty="0">
                <a:solidFill>
                  <a:srgbClr val="58595B"/>
                </a:solidFill>
                <a:effectLst/>
                <a:latin typeface="Open Sans" panose="020B0606030504020204" pitchFamily="34" charset="0"/>
              </a:rPr>
              <a:t>1. Health</a:t>
            </a:r>
          </a:p>
          <a:p>
            <a:pPr algn="l">
              <a:buFont typeface="Arial" panose="020B0604020202020204" pitchFamily="34" charset="0"/>
              <a:buChar char="•"/>
            </a:pPr>
            <a:r>
              <a:rPr lang="en-GB" b="1" i="0" dirty="0">
                <a:solidFill>
                  <a:srgbClr val="58595B"/>
                </a:solidFill>
                <a:effectLst/>
                <a:latin typeface="Open Sans" panose="020B0606030504020204" pitchFamily="34" charset="0"/>
              </a:rPr>
              <a:t>Physical health - Health promotion, good rehabilitation practices, health checks, wellbeing benefits, health insurance protection, managing disability, occupational health support, employee assistance programme.</a:t>
            </a:r>
          </a:p>
          <a:p>
            <a:pPr algn="l">
              <a:buFont typeface="Arial" panose="020B0604020202020204" pitchFamily="34" charset="0"/>
              <a:buChar char="•"/>
            </a:pPr>
            <a:r>
              <a:rPr lang="en-GB" b="1" i="0" dirty="0">
                <a:solidFill>
                  <a:srgbClr val="58595B"/>
                </a:solidFill>
                <a:effectLst/>
                <a:latin typeface="Open Sans" panose="020B0606030504020204" pitchFamily="34" charset="0"/>
              </a:rPr>
              <a:t>Physical safety - Safe working practices, safe equipment, personal safety training.</a:t>
            </a:r>
          </a:p>
          <a:p>
            <a:pPr algn="l">
              <a:buFont typeface="Arial" panose="020B0604020202020204" pitchFamily="34" charset="0"/>
              <a:buChar char="•"/>
            </a:pPr>
            <a:r>
              <a:rPr lang="en-GB" b="1" i="0" dirty="0">
                <a:solidFill>
                  <a:srgbClr val="58595B"/>
                </a:solidFill>
                <a:effectLst/>
                <a:latin typeface="Open Sans" panose="020B0606030504020204" pitchFamily="34" charset="0"/>
              </a:rPr>
              <a:t>Mental health - Stress management, risk assessments, conflict resolution training, training line managers to have difficult conversations, managing mental ill health, occupational health support, employee assistance programme.</a:t>
            </a:r>
          </a:p>
          <a:p>
            <a:pPr algn="l"/>
            <a:r>
              <a:rPr lang="en-GB" b="1" i="0" dirty="0">
                <a:solidFill>
                  <a:srgbClr val="58595B"/>
                </a:solidFill>
                <a:effectLst/>
                <a:latin typeface="Open Sans" panose="020B0606030504020204" pitchFamily="34" charset="0"/>
              </a:rPr>
              <a:t>2. Good work</a:t>
            </a:r>
          </a:p>
          <a:p>
            <a:pPr algn="l">
              <a:buFont typeface="Arial" panose="020B0604020202020204" pitchFamily="34" charset="0"/>
              <a:buChar char="•"/>
            </a:pPr>
            <a:r>
              <a:rPr lang="en-GB" b="1" i="0" dirty="0">
                <a:solidFill>
                  <a:srgbClr val="58595B"/>
                </a:solidFill>
                <a:effectLst/>
                <a:latin typeface="Open Sans" panose="020B0606030504020204" pitchFamily="34" charset="0"/>
              </a:rPr>
              <a:t>Working environment - Ergonomically designed working areas, open and inclusive culture.</a:t>
            </a:r>
          </a:p>
          <a:p>
            <a:pPr algn="l">
              <a:buFont typeface="Arial" panose="020B0604020202020204" pitchFamily="34" charset="0"/>
              <a:buChar char="•"/>
            </a:pPr>
            <a:r>
              <a:rPr lang="en-GB" b="1" i="0" dirty="0">
                <a:solidFill>
                  <a:srgbClr val="58595B"/>
                </a:solidFill>
                <a:effectLst/>
                <a:latin typeface="Open Sans" panose="020B0606030504020204" pitchFamily="34" charset="0"/>
              </a:rPr>
              <a:t>Good line management - Effective people management policies, training for line managers, sickness absence management.</a:t>
            </a:r>
          </a:p>
          <a:p>
            <a:pPr algn="l">
              <a:buFont typeface="Arial" panose="020B0604020202020204" pitchFamily="34" charset="0"/>
              <a:buChar char="•"/>
            </a:pPr>
            <a:r>
              <a:rPr lang="en-GB" b="1" i="0" dirty="0">
                <a:solidFill>
                  <a:srgbClr val="58595B"/>
                </a:solidFill>
                <a:effectLst/>
                <a:latin typeface="Open Sans" panose="020B0606030504020204" pitchFamily="34" charset="0"/>
              </a:rPr>
              <a:t>Work demands - Job design, job roles, job quality, workload, working hours, job satisfaction, work-life balance.</a:t>
            </a:r>
          </a:p>
          <a:p>
            <a:pPr algn="l">
              <a:buFont typeface="Arial" panose="020B0604020202020204" pitchFamily="34" charset="0"/>
              <a:buChar char="•"/>
            </a:pPr>
            <a:r>
              <a:rPr lang="en-GB" b="1" i="0" dirty="0">
                <a:solidFill>
                  <a:srgbClr val="58595B"/>
                </a:solidFill>
                <a:effectLst/>
                <a:latin typeface="Open Sans" panose="020B0606030504020204" pitchFamily="34" charset="0"/>
              </a:rPr>
              <a:t>Autonomy - Control, innovation, whistleblowing.</a:t>
            </a:r>
          </a:p>
          <a:p>
            <a:pPr algn="l">
              <a:buFont typeface="Arial" panose="020B0604020202020204" pitchFamily="34" charset="0"/>
              <a:buChar char="•"/>
            </a:pPr>
            <a:r>
              <a:rPr lang="en-GB" b="1" i="0" dirty="0">
                <a:solidFill>
                  <a:srgbClr val="58595B"/>
                </a:solidFill>
                <a:effectLst/>
                <a:latin typeface="Open Sans" panose="020B0606030504020204" pitchFamily="34" charset="0"/>
              </a:rPr>
              <a:t>Change management - Communication, involvement, leadership.</a:t>
            </a:r>
          </a:p>
          <a:p>
            <a:pPr algn="l">
              <a:buFont typeface="Arial" panose="020B0604020202020204" pitchFamily="34" charset="0"/>
              <a:buChar char="•"/>
            </a:pPr>
            <a:r>
              <a:rPr lang="en-GB" b="1" i="0" dirty="0">
                <a:solidFill>
                  <a:srgbClr val="58595B"/>
                </a:solidFill>
                <a:effectLst/>
                <a:latin typeface="Open Sans" panose="020B0606030504020204" pitchFamily="34" charset="0"/>
              </a:rPr>
              <a:t>Pay and reward - Fair and transparent remuneration practices, non-financial recognition.</a:t>
            </a:r>
          </a:p>
          <a:p>
            <a:pPr algn="l"/>
            <a:r>
              <a:rPr lang="en-GB" b="1" i="0" dirty="0">
                <a:solidFill>
                  <a:srgbClr val="58595B"/>
                </a:solidFill>
                <a:effectLst/>
                <a:latin typeface="Open Sans" panose="020B0606030504020204" pitchFamily="34" charset="0"/>
              </a:rPr>
              <a:t>3. Values/Principles</a:t>
            </a:r>
          </a:p>
          <a:p>
            <a:pPr algn="l">
              <a:buFont typeface="Arial" panose="020B0604020202020204" pitchFamily="34" charset="0"/>
              <a:buChar char="•"/>
            </a:pPr>
            <a:r>
              <a:rPr lang="en-GB" b="1" i="0" dirty="0">
                <a:solidFill>
                  <a:srgbClr val="58595B"/>
                </a:solidFill>
                <a:effectLst/>
                <a:latin typeface="Open Sans" panose="020B0606030504020204" pitchFamily="34" charset="0"/>
              </a:rPr>
              <a:t>Leadership - Values-based leadership, clear mission and objectives, health and wellbeing strategy, corporate governance, building trust.</a:t>
            </a:r>
          </a:p>
          <a:p>
            <a:pPr algn="l">
              <a:buFont typeface="Arial" panose="020B0604020202020204" pitchFamily="34" charset="0"/>
              <a:buChar char="•"/>
            </a:pPr>
            <a:r>
              <a:rPr lang="en-GB" b="1" i="0" dirty="0">
                <a:solidFill>
                  <a:srgbClr val="58595B"/>
                </a:solidFill>
                <a:effectLst/>
                <a:latin typeface="Open Sans" panose="020B0606030504020204" pitchFamily="34" charset="0"/>
              </a:rPr>
              <a:t>Ethical standards - Dignity at work, corporate social responsibility, community investment, volunteering.</a:t>
            </a:r>
          </a:p>
          <a:p>
            <a:pPr algn="l">
              <a:buFont typeface="Arial" panose="020B0604020202020204" pitchFamily="34" charset="0"/>
              <a:buChar char="•"/>
            </a:pPr>
            <a:r>
              <a:rPr lang="en-GB" b="1" i="0" dirty="0">
                <a:solidFill>
                  <a:srgbClr val="58595B"/>
                </a:solidFill>
                <a:effectLst/>
                <a:latin typeface="Open Sans" panose="020B0606030504020204" pitchFamily="34" charset="0"/>
              </a:rPr>
              <a:t>Inclusion and diversity - Valuing difference, cultural engagement, training for employees and managers.</a:t>
            </a:r>
          </a:p>
          <a:p>
            <a:pPr algn="l"/>
            <a:r>
              <a:rPr lang="en-GB" b="1" i="0" dirty="0">
                <a:solidFill>
                  <a:srgbClr val="58595B"/>
                </a:solidFill>
                <a:effectLst/>
                <a:latin typeface="Open Sans" panose="020B0606030504020204" pitchFamily="34" charset="0"/>
              </a:rPr>
              <a:t>4. Collective/Social</a:t>
            </a:r>
          </a:p>
          <a:p>
            <a:pPr algn="l">
              <a:buFont typeface="Arial" panose="020B0604020202020204" pitchFamily="34" charset="0"/>
              <a:buChar char="•"/>
            </a:pPr>
            <a:r>
              <a:rPr lang="en-GB" b="1" i="0" dirty="0">
                <a:solidFill>
                  <a:srgbClr val="58595B"/>
                </a:solidFill>
                <a:effectLst/>
                <a:latin typeface="Open Sans" panose="020B0606030504020204" pitchFamily="34" charset="0"/>
              </a:rPr>
              <a:t>Employee voice - Communication, consultation, genuine dialogue, involvement in decision making.</a:t>
            </a:r>
          </a:p>
          <a:p>
            <a:pPr algn="l">
              <a:buFont typeface="Arial" panose="020B0604020202020204" pitchFamily="34" charset="0"/>
              <a:buChar char="•"/>
            </a:pPr>
            <a:r>
              <a:rPr lang="en-GB" b="1" i="0" dirty="0">
                <a:solidFill>
                  <a:srgbClr val="58595B"/>
                </a:solidFill>
                <a:effectLst/>
                <a:latin typeface="Open Sans" panose="020B0606030504020204" pitchFamily="34" charset="0"/>
              </a:rPr>
              <a:t>Positive relationships - Management style, teamworking, healthy relationships with peers and managers, dignity and respect.</a:t>
            </a:r>
          </a:p>
          <a:p>
            <a:pPr algn="l"/>
            <a:r>
              <a:rPr lang="en-GB" b="1" i="0" dirty="0">
                <a:solidFill>
                  <a:srgbClr val="58595B"/>
                </a:solidFill>
                <a:effectLst/>
                <a:latin typeface="Open Sans" panose="020B0606030504020204" pitchFamily="34" charset="0"/>
              </a:rPr>
              <a:t>5. Personal growth</a:t>
            </a:r>
          </a:p>
          <a:p>
            <a:pPr algn="l">
              <a:buFont typeface="Arial" panose="020B0604020202020204" pitchFamily="34" charset="0"/>
              <a:buChar char="•"/>
            </a:pPr>
            <a:r>
              <a:rPr lang="en-GB" b="1" i="0" dirty="0">
                <a:solidFill>
                  <a:srgbClr val="58595B"/>
                </a:solidFill>
                <a:effectLst/>
                <a:latin typeface="Open Sans" panose="020B0606030504020204" pitchFamily="34" charset="0"/>
              </a:rPr>
              <a:t>Career development - Mentoring, coaching, performance management, performance development plans, skills utilisation, succession planning.</a:t>
            </a:r>
          </a:p>
          <a:p>
            <a:pPr algn="l">
              <a:buFont typeface="Arial" panose="020B0604020202020204" pitchFamily="34" charset="0"/>
              <a:buChar char="•"/>
            </a:pPr>
            <a:r>
              <a:rPr lang="en-GB" b="1" i="0" dirty="0">
                <a:solidFill>
                  <a:srgbClr val="58595B"/>
                </a:solidFill>
                <a:effectLst/>
                <a:latin typeface="Open Sans" panose="020B0606030504020204" pitchFamily="34" charset="0"/>
              </a:rPr>
              <a:t>Emotional - Positive relationships, personal resilience training, financial wellbeing.</a:t>
            </a:r>
          </a:p>
          <a:p>
            <a:pPr algn="l">
              <a:buFont typeface="Arial" panose="020B0604020202020204" pitchFamily="34" charset="0"/>
              <a:buChar char="•"/>
            </a:pPr>
            <a:r>
              <a:rPr lang="en-GB" b="1" i="0" dirty="0">
                <a:solidFill>
                  <a:srgbClr val="58595B"/>
                </a:solidFill>
                <a:effectLst/>
                <a:latin typeface="Open Sans" panose="020B0606030504020204" pitchFamily="34" charset="0"/>
              </a:rPr>
              <a:t>Lifelong learning - Performance development plans, access to training, mid-career review, technical and vocational learning, challenging work.</a:t>
            </a:r>
          </a:p>
          <a:p>
            <a:pPr algn="l">
              <a:buFont typeface="Arial" panose="020B0604020202020204" pitchFamily="34" charset="0"/>
              <a:buChar char="•"/>
            </a:pPr>
            <a:r>
              <a:rPr lang="en-GB" b="1" i="0" dirty="0">
                <a:solidFill>
                  <a:srgbClr val="58595B"/>
                </a:solidFill>
                <a:effectLst/>
                <a:latin typeface="Open Sans" panose="020B0606030504020204" pitchFamily="34" charset="0"/>
              </a:rPr>
              <a:t>Creativity - Open and collaborative culture, innovation workshops.</a:t>
            </a:r>
          </a:p>
          <a:p>
            <a:pPr algn="l"/>
            <a:r>
              <a:rPr lang="en-GB" b="1" i="0" dirty="0">
                <a:solidFill>
                  <a:srgbClr val="58595B"/>
                </a:solidFill>
                <a:effectLst/>
                <a:latin typeface="Open Sans" panose="020B0606030504020204" pitchFamily="34" charset="0"/>
              </a:rPr>
              <a:t>6. Good lifestyle choices</a:t>
            </a:r>
          </a:p>
          <a:p>
            <a:pPr algn="l">
              <a:buFont typeface="Arial" panose="020B0604020202020204" pitchFamily="34" charset="0"/>
              <a:buChar char="•"/>
            </a:pPr>
            <a:r>
              <a:rPr lang="en-GB" b="1" i="0" dirty="0">
                <a:solidFill>
                  <a:srgbClr val="58595B"/>
                </a:solidFill>
                <a:effectLst/>
                <a:latin typeface="Open Sans" panose="020B0606030504020204" pitchFamily="34" charset="0"/>
              </a:rPr>
              <a:t>Physical activity - Walking clubs, lunchtime yoga, charity walks.</a:t>
            </a:r>
          </a:p>
          <a:p>
            <a:pPr algn="l">
              <a:buFont typeface="Arial" panose="020B0604020202020204" pitchFamily="34" charset="0"/>
              <a:buChar char="•"/>
            </a:pPr>
            <a:r>
              <a:rPr lang="en-GB" b="1" i="0" dirty="0">
                <a:solidFill>
                  <a:srgbClr val="58595B"/>
                </a:solidFill>
                <a:effectLst/>
                <a:latin typeface="Open Sans" panose="020B0606030504020204" pitchFamily="34" charset="0"/>
              </a:rPr>
              <a:t>Healthy eating - Recipe clubs, healthy menu choices in the canteen.</a:t>
            </a:r>
          </a:p>
          <a:p>
            <a:pPr algn="l"/>
            <a:r>
              <a:rPr lang="en-GB" b="1" i="0" dirty="0">
                <a:solidFill>
                  <a:srgbClr val="58595B"/>
                </a:solidFill>
                <a:effectLst/>
                <a:latin typeface="Open Sans" panose="020B0606030504020204" pitchFamily="34" charset="0"/>
              </a:rPr>
              <a:t>7. Financial wellbeing</a:t>
            </a:r>
          </a:p>
          <a:p>
            <a:pPr algn="l">
              <a:buFont typeface="Arial" panose="020B0604020202020204" pitchFamily="34" charset="0"/>
              <a:buChar char="•"/>
            </a:pPr>
            <a:r>
              <a:rPr lang="en-GB" b="1" i="0" dirty="0">
                <a:solidFill>
                  <a:srgbClr val="58595B"/>
                </a:solidFill>
                <a:effectLst/>
                <a:latin typeface="Open Sans" panose="020B0606030504020204" pitchFamily="34" charset="0"/>
              </a:rPr>
              <a:t>Fair pay and benefit policies - Pay rates above the statutory National Minimum/Living Wage, flexible benefits scheme.</a:t>
            </a:r>
          </a:p>
          <a:p>
            <a:pPr algn="l">
              <a:buFont typeface="Arial" panose="020B0604020202020204" pitchFamily="34" charset="0"/>
              <a:buChar char="•"/>
            </a:pPr>
            <a:r>
              <a:rPr lang="en-GB" b="1" i="0" dirty="0">
                <a:solidFill>
                  <a:srgbClr val="58595B"/>
                </a:solidFill>
                <a:effectLst/>
                <a:latin typeface="Open Sans" panose="020B0606030504020204" pitchFamily="34" charset="0"/>
              </a:rPr>
              <a:t>Retirement planning - Phased retirement such as a three- or four-day week, pre-retirement courses for people approaching retirement.</a:t>
            </a:r>
          </a:p>
          <a:p>
            <a:pPr algn="l">
              <a:buFont typeface="Arial" panose="020B0604020202020204" pitchFamily="34" charset="0"/>
              <a:buChar char="•"/>
            </a:pPr>
            <a:r>
              <a:rPr lang="en-GB" b="1" i="0" dirty="0">
                <a:solidFill>
                  <a:srgbClr val="58595B"/>
                </a:solidFill>
                <a:effectLst/>
                <a:latin typeface="Open Sans" panose="020B0606030504020204" pitchFamily="34" charset="0"/>
              </a:rPr>
              <a:t>Employee financial support- Employee assistance programme offering debt counselling, signposting to external sources of free advice (for example, Citizens Advice), access to independent financial advisers.</a:t>
            </a:r>
          </a:p>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13</a:t>
            </a:fld>
            <a:endParaRPr lang="en-GB"/>
          </a:p>
        </p:txBody>
      </p:sp>
    </p:spTree>
    <p:extLst>
      <p:ext uri="{BB962C8B-B14F-4D97-AF65-F5344CB8AC3E}">
        <p14:creationId xmlns:p14="http://schemas.microsoft.com/office/powerpoint/2010/main" val="2542879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more information:</a:t>
            </a:r>
          </a:p>
          <a:p>
            <a:endParaRPr lang="en-GB" dirty="0"/>
          </a:p>
          <a:p>
            <a:r>
              <a:rPr lang="en-GB" dirty="0"/>
              <a:t>https://www.nhs.uk/conditions/stress-anxiety-depression/improve-mental-wellbeing/</a:t>
            </a:r>
          </a:p>
        </p:txBody>
      </p:sp>
      <p:sp>
        <p:nvSpPr>
          <p:cNvPr id="4" name="Slide Number Placeholder 3"/>
          <p:cNvSpPr>
            <a:spLocks noGrp="1"/>
          </p:cNvSpPr>
          <p:nvPr>
            <p:ph type="sldNum" sz="quarter" idx="5"/>
          </p:nvPr>
        </p:nvSpPr>
        <p:spPr/>
        <p:txBody>
          <a:bodyPr/>
          <a:lstStyle/>
          <a:p>
            <a:fld id="{0BC7F02B-0C6D-468F-8B1C-7E7F0134CF8B}" type="slidenum">
              <a:rPr lang="en-GB" smtClean="0"/>
              <a:t>14</a:t>
            </a:fld>
            <a:endParaRPr lang="en-GB"/>
          </a:p>
        </p:txBody>
      </p:sp>
    </p:spTree>
    <p:extLst>
      <p:ext uri="{BB962C8B-B14F-4D97-AF65-F5344CB8AC3E}">
        <p14:creationId xmlns:p14="http://schemas.microsoft.com/office/powerpoint/2010/main" val="27831528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require emotional intelligence skills – recognising emotion in others, responding appropriately, managing your response. </a:t>
            </a:r>
          </a:p>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15</a:t>
            </a:fld>
            <a:endParaRPr lang="en-GB"/>
          </a:p>
        </p:txBody>
      </p:sp>
    </p:spTree>
    <p:extLst>
      <p:ext uri="{BB962C8B-B14F-4D97-AF65-F5344CB8AC3E}">
        <p14:creationId xmlns:p14="http://schemas.microsoft.com/office/powerpoint/2010/main" val="26295307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Move from top-down, controlling leadership to compassionate, collaborate leadership.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67A851-17D6-4BE7-A37D-1103FD43886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32859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most important skill is listening and the most important task is helping staff to do their jobs.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67A851-17D6-4BE7-A37D-1103FD43886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52665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Taken from the Draft leadership principles for health and social care in Wales. </a:t>
            </a:r>
          </a:p>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21</a:t>
            </a:fld>
            <a:endParaRPr lang="en-GB"/>
          </a:p>
        </p:txBody>
      </p:sp>
    </p:spTree>
    <p:extLst>
      <p:ext uri="{BB962C8B-B14F-4D97-AF65-F5344CB8AC3E}">
        <p14:creationId xmlns:p14="http://schemas.microsoft.com/office/powerpoint/2010/main" val="23592189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22</a:t>
            </a:fld>
            <a:endParaRPr lang="en-GB"/>
          </a:p>
        </p:txBody>
      </p:sp>
    </p:spTree>
    <p:extLst>
      <p:ext uri="{BB962C8B-B14F-4D97-AF65-F5344CB8AC3E}">
        <p14:creationId xmlns:p14="http://schemas.microsoft.com/office/powerpoint/2010/main" val="974517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23</a:t>
            </a:fld>
            <a:endParaRPr lang="en-GB"/>
          </a:p>
        </p:txBody>
      </p:sp>
    </p:spTree>
    <p:extLst>
      <p:ext uri="{BB962C8B-B14F-4D97-AF65-F5344CB8AC3E}">
        <p14:creationId xmlns:p14="http://schemas.microsoft.com/office/powerpoint/2010/main" val="3634342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4EBDDB6-9DFC-479F-BAF2-30433E2B5015}" type="datetimeFigureOut">
              <a:rPr lang="en-GB" smtClean="0"/>
              <a:t>08/06/2022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26564372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4EBDDB6-9DFC-479F-BAF2-30433E2B5015}" type="datetimeFigureOut">
              <a:rPr lang="en-GB" smtClean="0"/>
              <a:t>08/06/2022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1673763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EBDDB6-9DFC-479F-BAF2-30433E2B5015}" type="datetimeFigureOut">
              <a:rPr lang="en-GB" smtClean="0"/>
              <a:t>08/06/2022</a:t>
            </a:fld>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1647087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4EBDDB6-9DFC-479F-BAF2-30433E2B5015}" type="datetimeFigureOut">
              <a:rPr lang="en-GB" smtClean="0"/>
              <a:t>08/06/2022</a:t>
            </a:fld>
            <a:endParaRPr lang="en-GB"/>
          </a:p>
        </p:txBody>
      </p:sp>
      <p:sp>
        <p:nvSpPr>
          <p:cNvPr id="7" name="Slide Number Placeholder 6"/>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3788569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4EBDDB6-9DFC-479F-BAF2-30433E2B5015}" type="datetimeFigureOut">
              <a:rPr lang="en-GB" smtClean="0"/>
              <a:t>08/06/2022</a:t>
            </a:fld>
            <a:endParaRPr lang="en-GB"/>
          </a:p>
        </p:txBody>
      </p:sp>
      <p:sp>
        <p:nvSpPr>
          <p:cNvPr id="9" name="Slide Number Placeholder 8"/>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9332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4EBDDB6-9DFC-479F-BAF2-30433E2B5015}" type="datetimeFigureOut">
              <a:rPr lang="en-GB" smtClean="0"/>
              <a:t>08/06/2022</a:t>
            </a:fld>
            <a:endParaRPr lang="en-GB"/>
          </a:p>
        </p:txBody>
      </p:sp>
      <p:sp>
        <p:nvSpPr>
          <p:cNvPr id="5" name="Slide Number Placeholder 4"/>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1591311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EBDDB6-9DFC-479F-BAF2-30433E2B5015}" type="datetimeFigureOut">
              <a:rPr lang="en-GB" smtClean="0"/>
              <a:t>08/06/2022</a:t>
            </a:fld>
            <a:endParaRPr lang="en-GB"/>
          </a:p>
        </p:txBody>
      </p:sp>
      <p:sp>
        <p:nvSpPr>
          <p:cNvPr id="4" name="Slide Number Placeholder 3"/>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3647801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EBDDB6-9DFC-479F-BAF2-30433E2B5015}" type="datetimeFigureOut">
              <a:rPr lang="en-GB" smtClean="0"/>
              <a:t>08/06/2022</a:t>
            </a:fld>
            <a:endParaRPr lang="en-GB"/>
          </a:p>
        </p:txBody>
      </p:sp>
      <p:sp>
        <p:nvSpPr>
          <p:cNvPr id="7" name="Slide Number Placeholder 6"/>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2260465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EBDDB6-9DFC-479F-BAF2-30433E2B5015}" type="datetimeFigureOut">
              <a:rPr lang="en-GB" smtClean="0"/>
              <a:t>08/06/2022</a:t>
            </a:fld>
            <a:endParaRPr lang="en-GB"/>
          </a:p>
        </p:txBody>
      </p:sp>
      <p:sp>
        <p:nvSpPr>
          <p:cNvPr id="7" name="Slide Number Placeholder 6"/>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3452909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4EBDDB6-9DFC-479F-BAF2-30433E2B5015}" type="datetimeFigureOut">
              <a:rPr lang="en-GB" smtClean="0"/>
              <a:t>08/06/2022</a:t>
            </a:fld>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3480657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4EBDDB6-9DFC-479F-BAF2-30433E2B5015}" type="datetimeFigureOut">
              <a:rPr lang="en-GB" smtClean="0"/>
              <a:t>08/06/2022</a:t>
            </a:fld>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739235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08/06/2022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569345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08/06/2022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16794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08/06/2022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683037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E2618A6-0881-47A1-94C6-92D2786132F9}" type="datetimeFigureOut">
              <a:rPr lang="en-GB" smtClean="0">
                <a:solidFill>
                  <a:prstClr val="black">
                    <a:tint val="75000"/>
                  </a:prstClr>
                </a:solidFill>
              </a:rPr>
              <a:pPr/>
              <a:t>08/06/2022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539414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E2618A6-0881-47A1-94C6-92D2786132F9}" type="datetimeFigureOut">
              <a:rPr lang="en-GB" smtClean="0">
                <a:solidFill>
                  <a:prstClr val="black">
                    <a:tint val="75000"/>
                  </a:prstClr>
                </a:solidFill>
              </a:rPr>
              <a:pPr/>
              <a:t>08/06/2022</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305317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E2618A6-0881-47A1-94C6-92D2786132F9}" type="datetimeFigureOut">
              <a:rPr lang="en-GB" smtClean="0">
                <a:solidFill>
                  <a:prstClr val="black">
                    <a:tint val="75000"/>
                  </a:prstClr>
                </a:solidFill>
              </a:rPr>
              <a:pPr/>
              <a:t>08/06/2022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084152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2618A6-0881-47A1-94C6-92D2786132F9}" type="datetimeFigureOut">
              <a:rPr lang="en-GB" smtClean="0">
                <a:solidFill>
                  <a:prstClr val="black">
                    <a:tint val="75000"/>
                  </a:prstClr>
                </a:solidFill>
              </a:rPr>
              <a:pPr/>
              <a:t>08/06/2022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71730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2618A6-0881-47A1-94C6-92D2786132F9}" type="datetimeFigureOut">
              <a:rPr lang="en-GB" smtClean="0">
                <a:solidFill>
                  <a:prstClr val="black">
                    <a:tint val="75000"/>
                  </a:prstClr>
                </a:solidFill>
              </a:rPr>
              <a:pPr/>
              <a:t>08/06/2022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621478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2618A6-0881-47A1-94C6-92D2786132F9}" type="datetimeFigureOut">
              <a:rPr lang="en-GB" smtClean="0">
                <a:solidFill>
                  <a:prstClr val="black">
                    <a:tint val="75000"/>
                  </a:prstClr>
                </a:solidFill>
              </a:rPr>
              <a:pPr/>
              <a:t>08/06/2022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28946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08/06/2022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916527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08/06/2022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63166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4EBDDB6-9DFC-479F-BAF2-30433E2B5015}" type="datetimeFigureOut">
              <a:rPr lang="en-GB" smtClean="0"/>
              <a:t>08/06/2022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441137EF-2813-452C-9C80-88C0C6AA0B85}" type="slidenum">
              <a:rPr lang="en-GB" smtClean="0"/>
              <a:t>‹#›</a:t>
            </a:fld>
            <a:endParaRPr lang="en-GB"/>
          </a:p>
        </p:txBody>
      </p:sp>
    </p:spTree>
    <p:extLst>
      <p:ext uri="{BB962C8B-B14F-4D97-AF65-F5344CB8AC3E}">
        <p14:creationId xmlns:p14="http://schemas.microsoft.com/office/powerpoint/2010/main" val="31067092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2618A6-0881-47A1-94C6-92D2786132F9}" type="datetimeFigureOut">
              <a:rPr lang="en-GB" smtClean="0">
                <a:solidFill>
                  <a:prstClr val="black">
                    <a:tint val="75000"/>
                  </a:prstClr>
                </a:solidFill>
              </a:rPr>
              <a:pPr/>
              <a:t>08/06/2022</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9995016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3.jpeg"/><Relationship Id="rId7" Type="http://schemas.openxmlformats.org/officeDocument/2006/relationships/image" Target="../media/image7.gif"/><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gi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E1CE8-B6FE-482F-8132-EEC52C63A5D8}"/>
              </a:ext>
            </a:extLst>
          </p:cNvPr>
          <p:cNvSpPr>
            <a:spLocks noGrp="1"/>
          </p:cNvSpPr>
          <p:nvPr>
            <p:ph type="ctrTitle"/>
          </p:nvPr>
        </p:nvSpPr>
        <p:spPr>
          <a:xfrm>
            <a:off x="1001735" y="1190857"/>
            <a:ext cx="10363200" cy="1470025"/>
          </a:xfrm>
        </p:spPr>
        <p:txBody>
          <a:bodyPr/>
          <a:lstStyle/>
          <a:p>
            <a:r>
              <a:rPr lang="en-GB" b="1" dirty="0"/>
              <a:t>Wellbeing in the Workplace</a:t>
            </a:r>
          </a:p>
        </p:txBody>
      </p:sp>
      <p:sp>
        <p:nvSpPr>
          <p:cNvPr id="3" name="Subtitle 2">
            <a:extLst>
              <a:ext uri="{FF2B5EF4-FFF2-40B4-BE49-F238E27FC236}">
                <a16:creationId xmlns:a16="http://schemas.microsoft.com/office/drawing/2014/main" id="{288E22AE-1AD4-4FC1-B7F3-7E62BB4CF2F6}"/>
              </a:ext>
            </a:extLst>
          </p:cNvPr>
          <p:cNvSpPr>
            <a:spLocks noGrp="1"/>
          </p:cNvSpPr>
          <p:nvPr>
            <p:ph type="subTitle" idx="1"/>
          </p:nvPr>
        </p:nvSpPr>
        <p:spPr>
          <a:xfrm>
            <a:off x="1828800" y="2660882"/>
            <a:ext cx="8534400" cy="1752600"/>
          </a:xfrm>
        </p:spPr>
        <p:txBody>
          <a:bodyPr/>
          <a:lstStyle/>
          <a:p>
            <a:r>
              <a:rPr lang="en-GB" b="1" dirty="0">
                <a:solidFill>
                  <a:schemeClr val="tx1"/>
                </a:solidFill>
              </a:rPr>
              <a:t>Julie Thomas </a:t>
            </a:r>
          </a:p>
        </p:txBody>
      </p:sp>
    </p:spTree>
    <p:extLst>
      <p:ext uri="{BB962C8B-B14F-4D97-AF65-F5344CB8AC3E}">
        <p14:creationId xmlns:p14="http://schemas.microsoft.com/office/powerpoint/2010/main" val="1670937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1" name="TextBox 20"/>
          <p:cNvSpPr txBox="1"/>
          <p:nvPr/>
        </p:nvSpPr>
        <p:spPr>
          <a:xfrm>
            <a:off x="549663" y="2171922"/>
            <a:ext cx="3087628" cy="2062103"/>
          </a:xfrm>
          <a:prstGeom prst="rect">
            <a:avLst/>
          </a:prstGeom>
          <a:noFill/>
        </p:spPr>
        <p:txBody>
          <a:bodyPr wrap="square" rtlCol="0">
            <a:spAutoFit/>
          </a:bodyPr>
          <a:lstStyle/>
          <a:p>
            <a:r>
              <a:rPr lang="en-GB" sz="3200" b="1" dirty="0">
                <a:solidFill>
                  <a:prstClr val="black">
                    <a:lumMod val="65000"/>
                    <a:lumOff val="35000"/>
                  </a:prstClr>
                </a:solidFill>
                <a:latin typeface="Calibri"/>
              </a:rPr>
              <a:t>Where I have worked in HR:</a:t>
            </a:r>
          </a:p>
          <a:p>
            <a:endParaRPr lang="en-GB" sz="3200" b="1" dirty="0">
              <a:solidFill>
                <a:prstClr val="black">
                  <a:lumMod val="65000"/>
                  <a:lumOff val="35000"/>
                </a:prstClr>
              </a:solidFill>
              <a:latin typeface="Calibri"/>
            </a:endParaRPr>
          </a:p>
          <a:p>
            <a:endParaRPr lang="en-GB" sz="1600" b="1" dirty="0">
              <a:solidFill>
                <a:prstClr val="black">
                  <a:lumMod val="65000"/>
                  <a:lumOff val="35000"/>
                </a:prstClr>
              </a:solidFill>
              <a:latin typeface="Calibri"/>
            </a:endParaRPr>
          </a:p>
          <a:p>
            <a:endParaRPr lang="en-GB" sz="1600" b="1" dirty="0">
              <a:solidFill>
                <a:prstClr val="black">
                  <a:lumMod val="65000"/>
                  <a:lumOff val="35000"/>
                </a:prstClr>
              </a:solidFill>
              <a:latin typeface="Calibri"/>
            </a:endParaRPr>
          </a:p>
        </p:txBody>
      </p:sp>
      <p:sp>
        <p:nvSpPr>
          <p:cNvPr id="22" name="TextBox 21"/>
          <p:cNvSpPr txBox="1"/>
          <p:nvPr/>
        </p:nvSpPr>
        <p:spPr>
          <a:xfrm>
            <a:off x="1855855" y="355541"/>
            <a:ext cx="8120062" cy="1077218"/>
          </a:xfrm>
          <a:prstGeom prst="rect">
            <a:avLst/>
          </a:prstGeom>
          <a:noFill/>
        </p:spPr>
        <p:txBody>
          <a:bodyPr wrap="square" rtlCol="0">
            <a:spAutoFit/>
          </a:bodyPr>
          <a:lstStyle/>
          <a:p>
            <a:pPr algn="ctr"/>
            <a:r>
              <a:rPr lang="en-GB" sz="3200" b="1" dirty="0">
                <a:solidFill>
                  <a:prstClr val="black"/>
                </a:solidFill>
                <a:latin typeface="Calibri"/>
              </a:rPr>
              <a:t>JULIE THOMAS</a:t>
            </a:r>
          </a:p>
          <a:p>
            <a:pPr algn="ctr"/>
            <a:r>
              <a:rPr lang="en-GB" sz="3200" b="1" dirty="0">
                <a:solidFill>
                  <a:prstClr val="black"/>
                </a:solidFill>
                <a:latin typeface="Calibri"/>
              </a:rPr>
              <a:t>BA(Hons), MA (HRM), Chartered MCIPD,  FHEA</a:t>
            </a:r>
          </a:p>
        </p:txBody>
      </p:sp>
      <p:pic>
        <p:nvPicPr>
          <p:cNvPr id="3" name="Picture 2">
            <a:extLst>
              <a:ext uri="{FF2B5EF4-FFF2-40B4-BE49-F238E27FC236}">
                <a16:creationId xmlns:a16="http://schemas.microsoft.com/office/drawing/2014/main" id="{063143CF-F7EE-48E9-98D1-47969279A8D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53262" y="1933023"/>
            <a:ext cx="2508403" cy="1724527"/>
          </a:xfrm>
          <a:prstGeom prst="rect">
            <a:avLst/>
          </a:prstGeom>
        </p:spPr>
      </p:pic>
      <p:pic>
        <p:nvPicPr>
          <p:cNvPr id="38" name="Picture 37">
            <a:extLst>
              <a:ext uri="{FF2B5EF4-FFF2-40B4-BE49-F238E27FC236}">
                <a16:creationId xmlns:a16="http://schemas.microsoft.com/office/drawing/2014/main" id="{058ACAD0-A310-4957-8F00-A2D1CE05BFD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48037" y="2161575"/>
            <a:ext cx="4055760" cy="1267425"/>
          </a:xfrm>
          <a:prstGeom prst="rect">
            <a:avLst/>
          </a:prstGeom>
        </p:spPr>
      </p:pic>
      <p:pic>
        <p:nvPicPr>
          <p:cNvPr id="40" name="Picture 39">
            <a:extLst>
              <a:ext uri="{FF2B5EF4-FFF2-40B4-BE49-F238E27FC236}">
                <a16:creationId xmlns:a16="http://schemas.microsoft.com/office/drawing/2014/main" id="{42CFB669-893E-4FAE-8C11-87137E88CD0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259991" y="4455391"/>
            <a:ext cx="2055673" cy="2055673"/>
          </a:xfrm>
          <a:prstGeom prst="rect">
            <a:avLst/>
          </a:prstGeom>
        </p:spPr>
      </p:pic>
      <p:pic>
        <p:nvPicPr>
          <p:cNvPr id="42" name="Picture 41">
            <a:extLst>
              <a:ext uri="{FF2B5EF4-FFF2-40B4-BE49-F238E27FC236}">
                <a16:creationId xmlns:a16="http://schemas.microsoft.com/office/drawing/2014/main" id="{151E326E-91CE-42B9-B20A-AB99FAE066F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977637" y="3487758"/>
            <a:ext cx="2508402" cy="1755881"/>
          </a:xfrm>
          <a:prstGeom prst="rect">
            <a:avLst/>
          </a:prstGeom>
        </p:spPr>
      </p:pic>
      <p:pic>
        <p:nvPicPr>
          <p:cNvPr id="59" name="Picture 58">
            <a:extLst>
              <a:ext uri="{FF2B5EF4-FFF2-40B4-BE49-F238E27FC236}">
                <a16:creationId xmlns:a16="http://schemas.microsoft.com/office/drawing/2014/main" id="{BD8E91C0-146A-452F-BFF6-037561F6A51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827477" y="5243639"/>
            <a:ext cx="2785550" cy="1267425"/>
          </a:xfrm>
          <a:prstGeom prst="rect">
            <a:avLst/>
          </a:prstGeom>
        </p:spPr>
      </p:pic>
      <p:pic>
        <p:nvPicPr>
          <p:cNvPr id="14" name="Picture 13" descr="A close up of a sign&#10;&#10;Description generated with very high confidence">
            <a:extLst>
              <a:ext uri="{FF2B5EF4-FFF2-40B4-BE49-F238E27FC236}">
                <a16:creationId xmlns:a16="http://schemas.microsoft.com/office/drawing/2014/main" id="{5DC19822-76A8-464B-AADF-59C2A5BB9DB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89797" y="4550771"/>
            <a:ext cx="3018706" cy="1326580"/>
          </a:xfrm>
          <a:prstGeom prst="rect">
            <a:avLst/>
          </a:prstGeom>
        </p:spPr>
      </p:pic>
    </p:spTree>
    <p:extLst>
      <p:ext uri="{BB962C8B-B14F-4D97-AF65-F5344CB8AC3E}">
        <p14:creationId xmlns:p14="http://schemas.microsoft.com/office/powerpoint/2010/main" val="3352224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F45CF-359F-D9A4-4460-0425BB223E5B}"/>
              </a:ext>
            </a:extLst>
          </p:cNvPr>
          <p:cNvSpPr>
            <a:spLocks noGrp="1"/>
          </p:cNvSpPr>
          <p:nvPr>
            <p:ph type="title"/>
          </p:nvPr>
        </p:nvSpPr>
        <p:spPr>
          <a:xfrm>
            <a:off x="609600" y="117231"/>
            <a:ext cx="10972800" cy="715107"/>
          </a:xfrm>
        </p:spPr>
        <p:txBody>
          <a:bodyPr>
            <a:normAutofit fontScale="90000"/>
          </a:bodyPr>
          <a:lstStyle/>
          <a:p>
            <a:r>
              <a:rPr lang="en-GB" dirty="0"/>
              <a:t>Learning Outcomes</a:t>
            </a:r>
          </a:p>
        </p:txBody>
      </p:sp>
      <p:sp>
        <p:nvSpPr>
          <p:cNvPr id="3" name="Content Placeholder 2">
            <a:extLst>
              <a:ext uri="{FF2B5EF4-FFF2-40B4-BE49-F238E27FC236}">
                <a16:creationId xmlns:a16="http://schemas.microsoft.com/office/drawing/2014/main" id="{AEFC89B8-3C4D-23D3-2CB9-75E5D3F34367}"/>
              </a:ext>
            </a:extLst>
          </p:cNvPr>
          <p:cNvSpPr>
            <a:spLocks noGrp="1"/>
          </p:cNvSpPr>
          <p:nvPr>
            <p:ph idx="1"/>
          </p:nvPr>
        </p:nvSpPr>
        <p:spPr>
          <a:xfrm>
            <a:off x="609600" y="1225063"/>
            <a:ext cx="10972800" cy="3917032"/>
          </a:xfrm>
        </p:spPr>
        <p:txBody>
          <a:bodyPr>
            <a:normAutofit fontScale="92500" lnSpcReduction="10000"/>
          </a:bodyPr>
          <a:lstStyle/>
          <a:p>
            <a:pPr marL="0" indent="0">
              <a:buNone/>
            </a:pPr>
            <a:r>
              <a:rPr lang="en-GB" dirty="0"/>
              <a:t>By the end of the session you will have a good understanding of:</a:t>
            </a:r>
          </a:p>
          <a:p>
            <a:r>
              <a:rPr lang="en-GB" dirty="0"/>
              <a:t>The concept of wellbeing in a workplace context</a:t>
            </a:r>
          </a:p>
          <a:p>
            <a:r>
              <a:rPr lang="en-GB" dirty="0"/>
              <a:t>The business case for focussing on wellbeing</a:t>
            </a:r>
          </a:p>
          <a:p>
            <a:r>
              <a:rPr lang="en-GB" dirty="0"/>
              <a:t>How organisations are managing the wellbeing of their people</a:t>
            </a:r>
          </a:p>
          <a:p>
            <a:r>
              <a:rPr lang="en-GB" dirty="0"/>
              <a:t>The effect of management style on wellbeing</a:t>
            </a:r>
          </a:p>
          <a:p>
            <a:r>
              <a:rPr lang="en-GB" dirty="0"/>
              <a:t>What you can do to improve your own wellbeing</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841760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8A2AB-E401-2E5F-A9AA-BAA1AB0587ED}"/>
              </a:ext>
            </a:extLst>
          </p:cNvPr>
          <p:cNvSpPr>
            <a:spLocks noGrp="1"/>
          </p:cNvSpPr>
          <p:nvPr>
            <p:ph type="title"/>
          </p:nvPr>
        </p:nvSpPr>
        <p:spPr/>
        <p:txBody>
          <a:bodyPr/>
          <a:lstStyle/>
          <a:p>
            <a:r>
              <a:rPr lang="en-GB" dirty="0"/>
              <a:t>What do we mean by ‘Wellbeing’?</a:t>
            </a:r>
          </a:p>
        </p:txBody>
      </p:sp>
      <p:sp>
        <p:nvSpPr>
          <p:cNvPr id="3" name="Content Placeholder 2">
            <a:extLst>
              <a:ext uri="{FF2B5EF4-FFF2-40B4-BE49-F238E27FC236}">
                <a16:creationId xmlns:a16="http://schemas.microsoft.com/office/drawing/2014/main" id="{68BE502B-941A-A697-FF86-7EA75B252F89}"/>
              </a:ext>
            </a:extLst>
          </p:cNvPr>
          <p:cNvSpPr>
            <a:spLocks noGrp="1"/>
          </p:cNvSpPr>
          <p:nvPr>
            <p:ph idx="1"/>
          </p:nvPr>
        </p:nvSpPr>
        <p:spPr/>
        <p:txBody>
          <a:bodyPr/>
          <a:lstStyle/>
          <a:p>
            <a:r>
              <a:rPr lang="en-GB" dirty="0"/>
              <a:t>No universal definition – different contexts</a:t>
            </a:r>
          </a:p>
          <a:p>
            <a:r>
              <a:rPr lang="en-GB" dirty="0"/>
              <a:t>State of being comfortable, healthy or happy</a:t>
            </a:r>
          </a:p>
          <a:p>
            <a:r>
              <a:rPr lang="en-GB" dirty="0"/>
              <a:t>A state of equilibrium – people are coping</a:t>
            </a:r>
          </a:p>
          <a:p>
            <a:r>
              <a:rPr lang="en-GB" dirty="0"/>
              <a:t>Idea of positive/negative wellbeing</a:t>
            </a:r>
          </a:p>
          <a:p>
            <a:pPr marL="0" indent="0">
              <a:buNone/>
            </a:pPr>
            <a:endParaRPr lang="en-GB" dirty="0"/>
          </a:p>
        </p:txBody>
      </p:sp>
    </p:spTree>
    <p:extLst>
      <p:ext uri="{BB962C8B-B14F-4D97-AF65-F5344CB8AC3E}">
        <p14:creationId xmlns:p14="http://schemas.microsoft.com/office/powerpoint/2010/main" val="1387880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E86FF-0B7C-D7C6-571C-B4284FDDD4E2}"/>
              </a:ext>
            </a:extLst>
          </p:cNvPr>
          <p:cNvSpPr>
            <a:spLocks noGrp="1"/>
          </p:cNvSpPr>
          <p:nvPr>
            <p:ph type="title"/>
          </p:nvPr>
        </p:nvSpPr>
        <p:spPr/>
        <p:txBody>
          <a:bodyPr/>
          <a:lstStyle/>
          <a:p>
            <a:r>
              <a:rPr lang="en-GB" dirty="0"/>
              <a:t>Why focus on Wellbeing?</a:t>
            </a:r>
          </a:p>
        </p:txBody>
      </p:sp>
      <p:sp>
        <p:nvSpPr>
          <p:cNvPr id="3" name="Content Placeholder 2">
            <a:extLst>
              <a:ext uri="{FF2B5EF4-FFF2-40B4-BE49-F238E27FC236}">
                <a16:creationId xmlns:a16="http://schemas.microsoft.com/office/drawing/2014/main" id="{E648072E-B4EF-BFA9-E659-7C6B864E7D88}"/>
              </a:ext>
            </a:extLst>
          </p:cNvPr>
          <p:cNvSpPr>
            <a:spLocks noGrp="1"/>
          </p:cNvSpPr>
          <p:nvPr>
            <p:ph idx="1"/>
          </p:nvPr>
        </p:nvSpPr>
        <p:spPr>
          <a:xfrm>
            <a:off x="3212123" y="1693986"/>
            <a:ext cx="5568462" cy="3917032"/>
          </a:xfrm>
        </p:spPr>
        <p:txBody>
          <a:bodyPr>
            <a:normAutofit lnSpcReduction="10000"/>
          </a:bodyPr>
          <a:lstStyle/>
          <a:p>
            <a:pPr marL="0" indent="0" algn="ctr">
              <a:buNone/>
            </a:pPr>
            <a:r>
              <a:rPr lang="en-GB" sz="3600" b="1" i="0" dirty="0">
                <a:solidFill>
                  <a:srgbClr val="58595B"/>
                </a:solidFill>
                <a:effectLst/>
              </a:rPr>
              <a:t>Good health and wellbeing can be a core enabler of employee engagement and organisational performance (CIPD, 2022)</a:t>
            </a:r>
            <a:endParaRPr lang="en-GB" sz="3600" dirty="0"/>
          </a:p>
        </p:txBody>
      </p:sp>
    </p:spTree>
    <p:extLst>
      <p:ext uri="{BB962C8B-B14F-4D97-AF65-F5344CB8AC3E}">
        <p14:creationId xmlns:p14="http://schemas.microsoft.com/office/powerpoint/2010/main" val="641696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0790B-E66C-73A1-CAFC-B6D696892104}"/>
              </a:ext>
            </a:extLst>
          </p:cNvPr>
          <p:cNvSpPr>
            <a:spLocks noGrp="1"/>
          </p:cNvSpPr>
          <p:nvPr>
            <p:ph type="title"/>
          </p:nvPr>
        </p:nvSpPr>
        <p:spPr/>
        <p:txBody>
          <a:bodyPr/>
          <a:lstStyle/>
          <a:p>
            <a:r>
              <a:rPr lang="en-GB" dirty="0"/>
              <a:t>And then Covid happened . . .</a:t>
            </a:r>
          </a:p>
        </p:txBody>
      </p:sp>
      <p:sp>
        <p:nvSpPr>
          <p:cNvPr id="3" name="Content Placeholder 2">
            <a:extLst>
              <a:ext uri="{FF2B5EF4-FFF2-40B4-BE49-F238E27FC236}">
                <a16:creationId xmlns:a16="http://schemas.microsoft.com/office/drawing/2014/main" id="{331A7250-519B-233A-D791-009483C903E0}"/>
              </a:ext>
            </a:extLst>
          </p:cNvPr>
          <p:cNvSpPr>
            <a:spLocks noGrp="1"/>
          </p:cNvSpPr>
          <p:nvPr>
            <p:ph idx="1"/>
          </p:nvPr>
        </p:nvSpPr>
        <p:spPr/>
        <p:txBody>
          <a:bodyPr/>
          <a:lstStyle/>
          <a:p>
            <a:r>
              <a:rPr lang="en-GB" dirty="0"/>
              <a:t>Wellbeing in the spotlight</a:t>
            </a:r>
          </a:p>
          <a:p>
            <a:r>
              <a:rPr lang="en-GB" dirty="0"/>
              <a:t>Employee expectations changing</a:t>
            </a:r>
          </a:p>
          <a:p>
            <a:r>
              <a:rPr lang="en-GB" dirty="0"/>
              <a:t>Wellbeing now being a tool for retention and attraction</a:t>
            </a:r>
          </a:p>
        </p:txBody>
      </p:sp>
    </p:spTree>
    <p:extLst>
      <p:ext uri="{BB962C8B-B14F-4D97-AF65-F5344CB8AC3E}">
        <p14:creationId xmlns:p14="http://schemas.microsoft.com/office/powerpoint/2010/main" val="30976374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Logo&#10;&#10;Description automatically generated">
            <a:extLst>
              <a:ext uri="{FF2B5EF4-FFF2-40B4-BE49-F238E27FC236}">
                <a16:creationId xmlns:a16="http://schemas.microsoft.com/office/drawing/2014/main" id="{A4181A6B-0801-1CEC-E8EB-B2BA84A74FD3}"/>
              </a:ext>
            </a:extLst>
          </p:cNvPr>
          <p:cNvPicPr>
            <a:picLocks noChangeAspect="1"/>
          </p:cNvPicPr>
          <p:nvPr/>
        </p:nvPicPr>
        <p:blipFill rotWithShape="1">
          <a:blip r:embed="rId2"/>
          <a:srcRect/>
          <a:stretch/>
        </p:blipFill>
        <p:spPr>
          <a:xfrm>
            <a:off x="20" y="10"/>
            <a:ext cx="12191980" cy="6857990"/>
          </a:xfrm>
          <a:prstGeom prst="rect">
            <a:avLst/>
          </a:prstGeom>
          <a:noFill/>
        </p:spPr>
      </p:pic>
    </p:spTree>
    <p:extLst>
      <p:ext uri="{BB962C8B-B14F-4D97-AF65-F5344CB8AC3E}">
        <p14:creationId xmlns:p14="http://schemas.microsoft.com/office/powerpoint/2010/main" val="661459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B3D899E1-0D64-7776-EDFC-0BB48495B1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7569" y="0"/>
            <a:ext cx="3641481" cy="6858000"/>
          </a:xfrm>
          <a:prstGeom prst="rect">
            <a:avLst/>
          </a:prstGeom>
        </p:spPr>
      </p:pic>
    </p:spTree>
    <p:extLst>
      <p:ext uri="{BB962C8B-B14F-4D97-AF65-F5344CB8AC3E}">
        <p14:creationId xmlns:p14="http://schemas.microsoft.com/office/powerpoint/2010/main" val="1945122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0B8D91CD-F87A-B9C7-8E86-0277F6C9BE6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337538" y="0"/>
            <a:ext cx="3235570" cy="6858000"/>
          </a:xfrm>
        </p:spPr>
      </p:pic>
    </p:spTree>
    <p:extLst>
      <p:ext uri="{BB962C8B-B14F-4D97-AF65-F5344CB8AC3E}">
        <p14:creationId xmlns:p14="http://schemas.microsoft.com/office/powerpoint/2010/main" val="2642489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116B55-E1AF-8F87-8277-E7E1023CF302}"/>
              </a:ext>
            </a:extLst>
          </p:cNvPr>
          <p:cNvSpPr>
            <a:spLocks noGrp="1"/>
          </p:cNvSpPr>
          <p:nvPr>
            <p:ph idx="1"/>
          </p:nvPr>
        </p:nvSpPr>
        <p:spPr>
          <a:xfrm>
            <a:off x="609600" y="597877"/>
            <a:ext cx="10972800" cy="4919356"/>
          </a:xfrm>
        </p:spPr>
        <p:txBody>
          <a:bodyPr/>
          <a:lstStyle/>
          <a:p>
            <a:pPr marL="0" indent="0" algn="l">
              <a:buNone/>
            </a:pPr>
            <a:r>
              <a:rPr lang="en-GB" b="1" dirty="0">
                <a:solidFill>
                  <a:srgbClr val="58595B"/>
                </a:solidFill>
              </a:rPr>
              <a:t>T</a:t>
            </a:r>
            <a:r>
              <a:rPr lang="en-GB" b="1" i="0" dirty="0">
                <a:solidFill>
                  <a:srgbClr val="58595B"/>
                </a:solidFill>
                <a:effectLst/>
              </a:rPr>
              <a:t>op three benefits of employers increasing their focus on employee wellbeing:</a:t>
            </a:r>
          </a:p>
          <a:p>
            <a:pPr marL="0" indent="0" algn="l">
              <a:buNone/>
            </a:pPr>
            <a:endParaRPr lang="en-GB" b="1" i="0" dirty="0">
              <a:solidFill>
                <a:srgbClr val="58595B"/>
              </a:solidFill>
              <a:effectLst/>
            </a:endParaRPr>
          </a:p>
          <a:p>
            <a:pPr algn="l">
              <a:buFont typeface="Arial" panose="020B0604020202020204" pitchFamily="34" charset="0"/>
              <a:buChar char="•"/>
            </a:pPr>
            <a:r>
              <a:rPr lang="en-GB" b="1" i="0" dirty="0">
                <a:solidFill>
                  <a:srgbClr val="58595B"/>
                </a:solidFill>
                <a:effectLst/>
              </a:rPr>
              <a:t>A healthier and more inclusive culture.</a:t>
            </a:r>
          </a:p>
          <a:p>
            <a:pPr algn="l">
              <a:buFont typeface="Arial" panose="020B0604020202020204" pitchFamily="34" charset="0"/>
              <a:buChar char="•"/>
            </a:pPr>
            <a:r>
              <a:rPr lang="en-GB" b="1" i="0" dirty="0">
                <a:solidFill>
                  <a:srgbClr val="58595B"/>
                </a:solidFill>
                <a:effectLst/>
              </a:rPr>
              <a:t>Better work-life balance.</a:t>
            </a:r>
          </a:p>
          <a:p>
            <a:pPr algn="l">
              <a:buFont typeface="Arial" panose="020B0604020202020204" pitchFamily="34" charset="0"/>
              <a:buChar char="•"/>
            </a:pPr>
            <a:r>
              <a:rPr lang="en-GB" b="1" i="0" dirty="0">
                <a:solidFill>
                  <a:srgbClr val="58595B"/>
                </a:solidFill>
                <a:effectLst/>
              </a:rPr>
              <a:t>Better employee morale and engagement.</a:t>
            </a:r>
          </a:p>
          <a:p>
            <a:pPr marL="0" indent="0" algn="l">
              <a:buNone/>
            </a:pPr>
            <a:r>
              <a:rPr lang="en-GB" b="1" dirty="0">
                <a:solidFill>
                  <a:srgbClr val="58595B"/>
                </a:solidFill>
              </a:rPr>
              <a:t>								(CIPD, 2022)</a:t>
            </a:r>
            <a:endParaRPr lang="en-GB" b="1" i="0" dirty="0">
              <a:solidFill>
                <a:srgbClr val="58595B"/>
              </a:solidFill>
              <a:effectLst/>
            </a:endParaRPr>
          </a:p>
          <a:p>
            <a:endParaRPr lang="en-GB" dirty="0"/>
          </a:p>
        </p:txBody>
      </p:sp>
    </p:spTree>
    <p:extLst>
      <p:ext uri="{BB962C8B-B14F-4D97-AF65-F5344CB8AC3E}">
        <p14:creationId xmlns:p14="http://schemas.microsoft.com/office/powerpoint/2010/main" val="2290646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C3439-473A-45B4-8884-4A5C9D21A1EF}"/>
              </a:ext>
            </a:extLst>
          </p:cNvPr>
          <p:cNvSpPr>
            <a:spLocks noGrp="1"/>
          </p:cNvSpPr>
          <p:nvPr>
            <p:ph type="title"/>
          </p:nvPr>
        </p:nvSpPr>
        <p:spPr/>
        <p:txBody>
          <a:bodyPr/>
          <a:lstStyle/>
          <a:p>
            <a:r>
              <a:rPr lang="en-GB" b="1" dirty="0"/>
              <a:t>CIPD Recommendations</a:t>
            </a:r>
          </a:p>
        </p:txBody>
      </p:sp>
      <p:sp>
        <p:nvSpPr>
          <p:cNvPr id="3" name="Content Placeholder 2">
            <a:extLst>
              <a:ext uri="{FF2B5EF4-FFF2-40B4-BE49-F238E27FC236}">
                <a16:creationId xmlns:a16="http://schemas.microsoft.com/office/drawing/2014/main" id="{C3DFF8AE-5704-4A39-9536-9FD5E55A0AF9}"/>
              </a:ext>
            </a:extLst>
          </p:cNvPr>
          <p:cNvSpPr>
            <a:spLocks noGrp="1"/>
          </p:cNvSpPr>
          <p:nvPr>
            <p:ph idx="1"/>
          </p:nvPr>
        </p:nvSpPr>
        <p:spPr/>
        <p:txBody>
          <a:bodyPr>
            <a:normAutofit/>
          </a:bodyPr>
          <a:lstStyle/>
          <a:p>
            <a:r>
              <a:rPr lang="en-GB" sz="3600" dirty="0"/>
              <a:t>An integrated approach to wellbeing </a:t>
            </a:r>
          </a:p>
          <a:p>
            <a:r>
              <a:rPr lang="en-GB" sz="3600" dirty="0"/>
              <a:t>A unique approach that suits your organisation</a:t>
            </a:r>
          </a:p>
          <a:p>
            <a:r>
              <a:rPr lang="en-GB" sz="3600" dirty="0"/>
              <a:t>Everyone has a role but line managers are key</a:t>
            </a:r>
          </a:p>
          <a:p>
            <a:r>
              <a:rPr lang="en-GB" sz="3600" dirty="0"/>
              <a:t>Main cause of workplace stress is poor management style</a:t>
            </a:r>
          </a:p>
        </p:txBody>
      </p:sp>
    </p:spTree>
    <p:extLst>
      <p:ext uri="{BB962C8B-B14F-4D97-AF65-F5344CB8AC3E}">
        <p14:creationId xmlns:p14="http://schemas.microsoft.com/office/powerpoint/2010/main" val="32462668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24E92-25F8-4B91-A1FD-149D156BB3F2}"/>
              </a:ext>
            </a:extLst>
          </p:cNvPr>
          <p:cNvSpPr>
            <a:spLocks noGrp="1"/>
          </p:cNvSpPr>
          <p:nvPr>
            <p:ph type="title"/>
          </p:nvPr>
        </p:nvSpPr>
        <p:spPr/>
        <p:txBody>
          <a:bodyPr/>
          <a:lstStyle/>
          <a:p>
            <a:r>
              <a:rPr lang="en-GB" b="1" dirty="0"/>
              <a:t>What affects </a:t>
            </a:r>
            <a:r>
              <a:rPr lang="en-GB" b="1" u="sng" dirty="0"/>
              <a:t>your</a:t>
            </a:r>
            <a:r>
              <a:rPr lang="en-GB" b="1" dirty="0"/>
              <a:t> wellbeing?</a:t>
            </a:r>
          </a:p>
        </p:txBody>
      </p:sp>
      <p:sp>
        <p:nvSpPr>
          <p:cNvPr id="3" name="Content Placeholder 2">
            <a:extLst>
              <a:ext uri="{FF2B5EF4-FFF2-40B4-BE49-F238E27FC236}">
                <a16:creationId xmlns:a16="http://schemas.microsoft.com/office/drawing/2014/main" id="{75F67117-E185-4CC8-B090-AAFAB853BF30}"/>
              </a:ext>
            </a:extLst>
          </p:cNvPr>
          <p:cNvSpPr>
            <a:spLocks noGrp="1"/>
          </p:cNvSpPr>
          <p:nvPr>
            <p:ph idx="1"/>
          </p:nvPr>
        </p:nvSpPr>
        <p:spPr>
          <a:xfrm>
            <a:off x="609600" y="1871134"/>
            <a:ext cx="10972800" cy="3917032"/>
          </a:xfrm>
        </p:spPr>
        <p:txBody>
          <a:bodyPr/>
          <a:lstStyle/>
          <a:p>
            <a:pPr marL="0" indent="0">
              <a:buNone/>
            </a:pPr>
            <a:r>
              <a:rPr lang="en-GB" dirty="0"/>
              <a:t>In your groups discuss different factors that affect your wellbeing in work and outside of work. </a:t>
            </a:r>
          </a:p>
        </p:txBody>
      </p:sp>
    </p:spTree>
    <p:extLst>
      <p:ext uri="{BB962C8B-B14F-4D97-AF65-F5344CB8AC3E}">
        <p14:creationId xmlns:p14="http://schemas.microsoft.com/office/powerpoint/2010/main" val="20898389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2624F-ABB0-4E76-9DA2-A1B0403BA374}"/>
              </a:ext>
            </a:extLst>
          </p:cNvPr>
          <p:cNvSpPr>
            <a:spLocks noGrp="1"/>
          </p:cNvSpPr>
          <p:nvPr>
            <p:ph type="title"/>
          </p:nvPr>
        </p:nvSpPr>
        <p:spPr>
          <a:xfrm>
            <a:off x="609600" y="274638"/>
            <a:ext cx="10972800" cy="751729"/>
          </a:xfrm>
        </p:spPr>
        <p:txBody>
          <a:bodyPr>
            <a:normAutofit fontScale="90000"/>
          </a:bodyPr>
          <a:lstStyle/>
          <a:p>
            <a:r>
              <a:rPr lang="en-GB" b="1" dirty="0"/>
              <a:t>CIPD Key Domains of Wellbeing (2022)</a:t>
            </a:r>
          </a:p>
        </p:txBody>
      </p:sp>
      <p:graphicFrame>
        <p:nvGraphicFramePr>
          <p:cNvPr id="6" name="Content Placeholder 5">
            <a:extLst>
              <a:ext uri="{FF2B5EF4-FFF2-40B4-BE49-F238E27FC236}">
                <a16:creationId xmlns:a16="http://schemas.microsoft.com/office/drawing/2014/main" id="{03ECEB9B-9C12-3358-BDF4-7A1E45E51142}"/>
              </a:ext>
            </a:extLst>
          </p:cNvPr>
          <p:cNvGraphicFramePr>
            <a:graphicFrameLocks noGrp="1"/>
          </p:cNvGraphicFramePr>
          <p:nvPr>
            <p:ph idx="1"/>
            <p:extLst>
              <p:ext uri="{D42A27DB-BD31-4B8C-83A1-F6EECF244321}">
                <p14:modId xmlns:p14="http://schemas.microsoft.com/office/powerpoint/2010/main" val="628562468"/>
              </p:ext>
            </p:extLst>
          </p:nvPr>
        </p:nvGraphicFramePr>
        <p:xfrm>
          <a:off x="140677" y="1230923"/>
          <a:ext cx="11863754" cy="4285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00573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5A210194-7C6A-47FB-9B49-CBFAC3E31B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6978" y="180622"/>
            <a:ext cx="5113865" cy="6581422"/>
          </a:xfrm>
          <a:prstGeom prst="rect">
            <a:avLst/>
          </a:prstGeom>
        </p:spPr>
      </p:pic>
    </p:spTree>
    <p:extLst>
      <p:ext uri="{BB962C8B-B14F-4D97-AF65-F5344CB8AC3E}">
        <p14:creationId xmlns:p14="http://schemas.microsoft.com/office/powerpoint/2010/main" val="3205925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097EB-E061-40E6-9C8F-370A3FD6A216}"/>
              </a:ext>
            </a:extLst>
          </p:cNvPr>
          <p:cNvSpPr>
            <a:spLocks noGrp="1"/>
          </p:cNvSpPr>
          <p:nvPr>
            <p:ph type="title"/>
          </p:nvPr>
        </p:nvSpPr>
        <p:spPr/>
        <p:txBody>
          <a:bodyPr>
            <a:normAutofit fontScale="90000"/>
          </a:bodyPr>
          <a:lstStyle/>
          <a:p>
            <a:r>
              <a:rPr lang="en-GB" b="1" dirty="0"/>
              <a:t>Line Management Responsibilities and Skills</a:t>
            </a:r>
          </a:p>
        </p:txBody>
      </p:sp>
      <p:sp>
        <p:nvSpPr>
          <p:cNvPr id="3" name="Content Placeholder 2">
            <a:extLst>
              <a:ext uri="{FF2B5EF4-FFF2-40B4-BE49-F238E27FC236}">
                <a16:creationId xmlns:a16="http://schemas.microsoft.com/office/drawing/2014/main" id="{3DDE13DA-E486-416C-9B74-39D685E3C241}"/>
              </a:ext>
            </a:extLst>
          </p:cNvPr>
          <p:cNvSpPr>
            <a:spLocks noGrp="1"/>
          </p:cNvSpPr>
          <p:nvPr>
            <p:ph idx="1"/>
          </p:nvPr>
        </p:nvSpPr>
        <p:spPr/>
        <p:txBody>
          <a:bodyPr>
            <a:normAutofit/>
          </a:bodyPr>
          <a:lstStyle/>
          <a:p>
            <a:r>
              <a:rPr lang="en-GB" dirty="0"/>
              <a:t>Stress management </a:t>
            </a:r>
          </a:p>
          <a:p>
            <a:r>
              <a:rPr lang="en-GB" dirty="0"/>
              <a:t>Spotting early signs of stress</a:t>
            </a:r>
          </a:p>
          <a:p>
            <a:r>
              <a:rPr lang="en-GB" dirty="0"/>
              <a:t>Making reasonable adjustments</a:t>
            </a:r>
          </a:p>
          <a:p>
            <a:r>
              <a:rPr lang="en-GB" dirty="0"/>
              <a:t>Nurturing positive relationships</a:t>
            </a:r>
          </a:p>
          <a:p>
            <a:endParaRPr lang="en-GB" dirty="0"/>
          </a:p>
          <a:p>
            <a:pPr marL="0" indent="0">
              <a:buNone/>
            </a:pPr>
            <a:r>
              <a:rPr lang="en-GB" dirty="0"/>
              <a:t>. . . . you need to be a compassionate manager</a:t>
            </a:r>
          </a:p>
          <a:p>
            <a:endParaRPr lang="en-GB" dirty="0"/>
          </a:p>
        </p:txBody>
      </p:sp>
    </p:spTree>
    <p:extLst>
      <p:ext uri="{BB962C8B-B14F-4D97-AF65-F5344CB8AC3E}">
        <p14:creationId xmlns:p14="http://schemas.microsoft.com/office/powerpoint/2010/main" val="36481737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F091B-83E2-AB26-0DFF-2844F8A18002}"/>
              </a:ext>
            </a:extLst>
          </p:cNvPr>
          <p:cNvSpPr>
            <a:spLocks noGrp="1"/>
          </p:cNvSpPr>
          <p:nvPr>
            <p:ph type="title"/>
          </p:nvPr>
        </p:nvSpPr>
        <p:spPr/>
        <p:txBody>
          <a:bodyPr/>
          <a:lstStyle/>
          <a:p>
            <a:r>
              <a:rPr lang="en-GB" b="1" dirty="0"/>
              <a:t>Effects of Management Style</a:t>
            </a:r>
          </a:p>
        </p:txBody>
      </p:sp>
      <p:sp>
        <p:nvSpPr>
          <p:cNvPr id="3" name="Content Placeholder 2">
            <a:extLst>
              <a:ext uri="{FF2B5EF4-FFF2-40B4-BE49-F238E27FC236}">
                <a16:creationId xmlns:a16="http://schemas.microsoft.com/office/drawing/2014/main" id="{87834AA0-FD3C-4514-301F-9ABE3C47E5AB}"/>
              </a:ext>
            </a:extLst>
          </p:cNvPr>
          <p:cNvSpPr>
            <a:spLocks noGrp="1"/>
          </p:cNvSpPr>
          <p:nvPr>
            <p:ph idx="1"/>
          </p:nvPr>
        </p:nvSpPr>
        <p:spPr/>
        <p:txBody>
          <a:bodyPr>
            <a:normAutofit/>
          </a:bodyPr>
          <a:lstStyle/>
          <a:p>
            <a:r>
              <a:rPr lang="en-GB" sz="3600" dirty="0"/>
              <a:t>Think about your best/worst manager</a:t>
            </a:r>
          </a:p>
          <a:p>
            <a:r>
              <a:rPr lang="en-GB" sz="3600" dirty="0"/>
              <a:t>How did they affect your wellbeing?</a:t>
            </a:r>
          </a:p>
        </p:txBody>
      </p:sp>
    </p:spTree>
    <p:extLst>
      <p:ext uri="{BB962C8B-B14F-4D97-AF65-F5344CB8AC3E}">
        <p14:creationId xmlns:p14="http://schemas.microsoft.com/office/powerpoint/2010/main" val="31219177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3F51B-EE39-4039-97DD-F87BE1A49D12}"/>
              </a:ext>
            </a:extLst>
          </p:cNvPr>
          <p:cNvSpPr>
            <a:spLocks noGrp="1"/>
          </p:cNvSpPr>
          <p:nvPr>
            <p:ph type="title"/>
          </p:nvPr>
        </p:nvSpPr>
        <p:spPr/>
        <p:txBody>
          <a:bodyPr/>
          <a:lstStyle/>
          <a:p>
            <a:r>
              <a:rPr lang="en-GB" dirty="0"/>
              <a:t>Definition- Compassionate Leadership</a:t>
            </a:r>
          </a:p>
        </p:txBody>
      </p:sp>
      <p:sp>
        <p:nvSpPr>
          <p:cNvPr id="3" name="Content Placeholder 2">
            <a:extLst>
              <a:ext uri="{FF2B5EF4-FFF2-40B4-BE49-F238E27FC236}">
                <a16:creationId xmlns:a16="http://schemas.microsoft.com/office/drawing/2014/main" id="{1C50FF98-A4BC-436D-8CBA-2CC7D757C7FD}"/>
              </a:ext>
            </a:extLst>
          </p:cNvPr>
          <p:cNvSpPr>
            <a:spLocks noGrp="1"/>
          </p:cNvSpPr>
          <p:nvPr>
            <p:ph idx="1"/>
          </p:nvPr>
        </p:nvSpPr>
        <p:spPr/>
        <p:txBody>
          <a:bodyPr/>
          <a:lstStyle/>
          <a:p>
            <a:r>
              <a:rPr lang="en-GB" dirty="0"/>
              <a:t>Leaders who listen, understand and help</a:t>
            </a:r>
          </a:p>
          <a:p>
            <a:r>
              <a:rPr lang="en-GB" dirty="0"/>
              <a:t>This creates a supportive environment that encourages  the greater wellbeing of staff, leading to higher levels of  innovation, engagement and ultimately performance</a:t>
            </a:r>
          </a:p>
          <a:p>
            <a:pPr marL="0" indent="0">
              <a:buNone/>
            </a:pPr>
            <a:r>
              <a:rPr lang="en-GB" dirty="0"/>
              <a:t>							(West, 2019)</a:t>
            </a:r>
          </a:p>
          <a:p>
            <a:pPr marL="0" indent="0">
              <a:buNone/>
            </a:pPr>
            <a:endParaRPr lang="en-GB" dirty="0"/>
          </a:p>
          <a:p>
            <a:pPr marL="0" indent="0">
              <a:buNone/>
            </a:pPr>
            <a:r>
              <a:rPr lang="en-GB" dirty="0"/>
              <a:t>A good source – www.kingsfund.org.uk</a:t>
            </a:r>
          </a:p>
          <a:p>
            <a:endParaRPr lang="en-GB" dirty="0"/>
          </a:p>
        </p:txBody>
      </p:sp>
    </p:spTree>
    <p:extLst>
      <p:ext uri="{BB962C8B-B14F-4D97-AF65-F5344CB8AC3E}">
        <p14:creationId xmlns:p14="http://schemas.microsoft.com/office/powerpoint/2010/main" val="42223960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0272E-D6C7-44D6-8435-D63298EE6B36}"/>
              </a:ext>
            </a:extLst>
          </p:cNvPr>
          <p:cNvSpPr>
            <a:spLocks noGrp="1"/>
          </p:cNvSpPr>
          <p:nvPr>
            <p:ph type="title"/>
          </p:nvPr>
        </p:nvSpPr>
        <p:spPr/>
        <p:txBody>
          <a:bodyPr/>
          <a:lstStyle/>
          <a:p>
            <a:r>
              <a:rPr lang="en-GB" dirty="0"/>
              <a:t>Four Behaviours of Compassionate Leaders</a:t>
            </a:r>
          </a:p>
        </p:txBody>
      </p:sp>
      <p:sp>
        <p:nvSpPr>
          <p:cNvPr id="3" name="Content Placeholder 2">
            <a:extLst>
              <a:ext uri="{FF2B5EF4-FFF2-40B4-BE49-F238E27FC236}">
                <a16:creationId xmlns:a16="http://schemas.microsoft.com/office/drawing/2014/main" id="{293985E8-B121-417B-B98C-C92AB92F86FA}"/>
              </a:ext>
            </a:extLst>
          </p:cNvPr>
          <p:cNvSpPr>
            <a:spLocks noGrp="1"/>
          </p:cNvSpPr>
          <p:nvPr>
            <p:ph idx="1"/>
          </p:nvPr>
        </p:nvSpPr>
        <p:spPr>
          <a:xfrm>
            <a:off x="609600" y="1926021"/>
            <a:ext cx="10972800" cy="3917032"/>
          </a:xfrm>
        </p:spPr>
        <p:txBody>
          <a:bodyPr>
            <a:normAutofit/>
          </a:bodyPr>
          <a:lstStyle/>
          <a:p>
            <a:r>
              <a:rPr lang="en-GB" dirty="0"/>
              <a:t>Attending (listening with fascination)</a:t>
            </a:r>
          </a:p>
          <a:p>
            <a:r>
              <a:rPr lang="en-GB" dirty="0"/>
              <a:t>Understanding (needs of staff)</a:t>
            </a:r>
          </a:p>
          <a:p>
            <a:r>
              <a:rPr lang="en-GB" dirty="0"/>
              <a:t>Empathising (caring for staff)</a:t>
            </a:r>
          </a:p>
          <a:p>
            <a:r>
              <a:rPr lang="en-GB" dirty="0"/>
              <a:t>Helping (enabling staff to do their jobs)</a:t>
            </a:r>
          </a:p>
        </p:txBody>
      </p:sp>
      <p:sp>
        <p:nvSpPr>
          <p:cNvPr id="4" name="Arrow: Left 3">
            <a:extLst>
              <a:ext uri="{FF2B5EF4-FFF2-40B4-BE49-F238E27FC236}">
                <a16:creationId xmlns:a16="http://schemas.microsoft.com/office/drawing/2014/main" id="{D94F0DB8-1C02-4721-B05D-0E176DB657BA}"/>
              </a:ext>
            </a:extLst>
          </p:cNvPr>
          <p:cNvSpPr/>
          <p:nvPr/>
        </p:nvSpPr>
        <p:spPr>
          <a:xfrm>
            <a:off x="8568879" y="2257801"/>
            <a:ext cx="2698595" cy="152771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Myriad Pro"/>
                <a:ea typeface="+mn-ea"/>
                <a:cs typeface="+mn-cs"/>
              </a:rPr>
              <a:t>Emotional Intelligence skills!</a:t>
            </a:r>
          </a:p>
        </p:txBody>
      </p:sp>
    </p:spTree>
    <p:extLst>
      <p:ext uri="{BB962C8B-B14F-4D97-AF65-F5344CB8AC3E}">
        <p14:creationId xmlns:p14="http://schemas.microsoft.com/office/powerpoint/2010/main" val="11299257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3" name="Picture 2" descr="A picture containing calendar&#10;&#10;Description automatically generated">
            <a:extLst>
              <a:ext uri="{FF2B5EF4-FFF2-40B4-BE49-F238E27FC236}">
                <a16:creationId xmlns:a16="http://schemas.microsoft.com/office/drawing/2014/main" id="{63DBEF46-DB7A-133C-CC97-62BADBA033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1030" y="226324"/>
            <a:ext cx="4489939" cy="6405352"/>
          </a:xfrm>
          <a:prstGeom prst="rect">
            <a:avLst/>
          </a:prstGeom>
        </p:spPr>
      </p:pic>
    </p:spTree>
    <p:extLst>
      <p:ext uri="{BB962C8B-B14F-4D97-AF65-F5344CB8AC3E}">
        <p14:creationId xmlns:p14="http://schemas.microsoft.com/office/powerpoint/2010/main" val="18594798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3C19D18-F458-8171-177B-F045809AA631}"/>
              </a:ext>
            </a:extLst>
          </p:cNvPr>
          <p:cNvGraphicFramePr/>
          <p:nvPr>
            <p:extLst>
              <p:ext uri="{D42A27DB-BD31-4B8C-83A1-F6EECF244321}">
                <p14:modId xmlns:p14="http://schemas.microsoft.com/office/powerpoint/2010/main" val="3385429662"/>
              </p:ext>
            </p:extLst>
          </p:nvPr>
        </p:nvGraphicFramePr>
        <p:xfrm>
          <a:off x="269631" y="281354"/>
          <a:ext cx="11711354" cy="58569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02334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FE583-2242-63E4-A0BD-A5E1F5B86EA9}"/>
              </a:ext>
            </a:extLst>
          </p:cNvPr>
          <p:cNvSpPr>
            <a:spLocks noGrp="1"/>
          </p:cNvSpPr>
          <p:nvPr>
            <p:ph type="title"/>
          </p:nvPr>
        </p:nvSpPr>
        <p:spPr/>
        <p:txBody>
          <a:bodyPr/>
          <a:lstStyle/>
          <a:p>
            <a:r>
              <a:rPr lang="en-GB" dirty="0"/>
              <a:t>The Evidence</a:t>
            </a:r>
          </a:p>
        </p:txBody>
      </p:sp>
      <p:graphicFrame>
        <p:nvGraphicFramePr>
          <p:cNvPr id="4" name="Content Placeholder 3">
            <a:extLst>
              <a:ext uri="{FF2B5EF4-FFF2-40B4-BE49-F238E27FC236}">
                <a16:creationId xmlns:a16="http://schemas.microsoft.com/office/drawing/2014/main" id="{3CE545D8-9042-A952-8BA0-71220BECA063}"/>
              </a:ext>
            </a:extLst>
          </p:cNvPr>
          <p:cNvGraphicFramePr>
            <a:graphicFrameLocks noGrp="1"/>
          </p:cNvGraphicFramePr>
          <p:nvPr>
            <p:ph idx="1"/>
            <p:extLst>
              <p:ext uri="{D42A27DB-BD31-4B8C-83A1-F6EECF244321}">
                <p14:modId xmlns:p14="http://schemas.microsoft.com/office/powerpoint/2010/main" val="274108675"/>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634823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6FF77-B16A-4F25-99F1-26610EFCFD5F}"/>
              </a:ext>
            </a:extLst>
          </p:cNvPr>
          <p:cNvSpPr>
            <a:spLocks noGrp="1"/>
          </p:cNvSpPr>
          <p:nvPr>
            <p:ph type="title"/>
          </p:nvPr>
        </p:nvSpPr>
        <p:spPr>
          <a:xfrm>
            <a:off x="609600" y="274638"/>
            <a:ext cx="10972800" cy="740430"/>
          </a:xfrm>
        </p:spPr>
        <p:txBody>
          <a:bodyPr>
            <a:normAutofit fontScale="90000"/>
          </a:bodyPr>
          <a:lstStyle/>
          <a:p>
            <a:r>
              <a:rPr lang="en-GB" b="1" dirty="0"/>
              <a:t>Self-Care - Practising Gratitude</a:t>
            </a:r>
          </a:p>
        </p:txBody>
      </p:sp>
      <p:sp>
        <p:nvSpPr>
          <p:cNvPr id="3" name="Content Placeholder 2">
            <a:extLst>
              <a:ext uri="{FF2B5EF4-FFF2-40B4-BE49-F238E27FC236}">
                <a16:creationId xmlns:a16="http://schemas.microsoft.com/office/drawing/2014/main" id="{E36FEFFD-A850-435F-9B29-CCB90D37B611}"/>
              </a:ext>
            </a:extLst>
          </p:cNvPr>
          <p:cNvSpPr>
            <a:spLocks noGrp="1"/>
          </p:cNvSpPr>
          <p:nvPr>
            <p:ph idx="1"/>
          </p:nvPr>
        </p:nvSpPr>
        <p:spPr>
          <a:xfrm>
            <a:off x="609600" y="1283516"/>
            <a:ext cx="10972800" cy="4233717"/>
          </a:xfrm>
        </p:spPr>
        <p:txBody>
          <a:bodyPr>
            <a:normAutofit fontScale="92500" lnSpcReduction="20000"/>
          </a:bodyPr>
          <a:lstStyle/>
          <a:p>
            <a:pPr marL="0" indent="0">
              <a:buNone/>
            </a:pPr>
            <a:r>
              <a:rPr lang="en-GB" dirty="0"/>
              <a:t>One way of building resilience and coping with life’s ups and downs is to recognise what’s good about your life right now.</a:t>
            </a:r>
          </a:p>
          <a:p>
            <a:pPr marL="0" indent="0">
              <a:buNone/>
            </a:pPr>
            <a:endParaRPr lang="en-GB" dirty="0"/>
          </a:p>
          <a:p>
            <a:r>
              <a:rPr lang="en-GB" dirty="0"/>
              <a:t>Every night, look back on the day and think about 3 things that you are specifically grateful for - e.g. your children had a good day at school, you made a customer smile, you passed your assignment. </a:t>
            </a:r>
          </a:p>
          <a:p>
            <a:endParaRPr lang="en-GB" dirty="0"/>
          </a:p>
          <a:p>
            <a:pPr marL="0" indent="0">
              <a:buNone/>
            </a:pPr>
            <a:r>
              <a:rPr lang="en-GB" i="1" dirty="0"/>
              <a:t>Building up a reservoir of good thoughts, helps you deal with the bad times. Let’s try this now!</a:t>
            </a:r>
          </a:p>
          <a:p>
            <a:pPr marL="0" indent="0">
              <a:buNone/>
            </a:pPr>
            <a:endParaRPr lang="en-GB" dirty="0"/>
          </a:p>
        </p:txBody>
      </p:sp>
    </p:spTree>
    <p:extLst>
      <p:ext uri="{BB962C8B-B14F-4D97-AF65-F5344CB8AC3E}">
        <p14:creationId xmlns:p14="http://schemas.microsoft.com/office/powerpoint/2010/main" val="12719350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7FCD5-B0A8-3200-950C-0CB244008C35}"/>
              </a:ext>
            </a:extLst>
          </p:cNvPr>
          <p:cNvSpPr>
            <a:spLocks noGrp="1"/>
          </p:cNvSpPr>
          <p:nvPr>
            <p:ph type="title"/>
          </p:nvPr>
        </p:nvSpPr>
        <p:spPr>
          <a:xfrm>
            <a:off x="609600" y="199292"/>
            <a:ext cx="10972800" cy="937846"/>
          </a:xfrm>
        </p:spPr>
        <p:txBody>
          <a:bodyPr/>
          <a:lstStyle/>
          <a:p>
            <a:r>
              <a:rPr lang="en-GB" b="1" dirty="0"/>
              <a:t>Final Thoughts</a:t>
            </a:r>
          </a:p>
        </p:txBody>
      </p:sp>
      <p:sp>
        <p:nvSpPr>
          <p:cNvPr id="3" name="Content Placeholder 2">
            <a:extLst>
              <a:ext uri="{FF2B5EF4-FFF2-40B4-BE49-F238E27FC236}">
                <a16:creationId xmlns:a16="http://schemas.microsoft.com/office/drawing/2014/main" id="{CF6C217D-0903-646A-F484-9047ABEB256A}"/>
              </a:ext>
            </a:extLst>
          </p:cNvPr>
          <p:cNvSpPr>
            <a:spLocks noGrp="1"/>
          </p:cNvSpPr>
          <p:nvPr>
            <p:ph idx="1"/>
          </p:nvPr>
        </p:nvSpPr>
        <p:spPr/>
        <p:txBody>
          <a:bodyPr/>
          <a:lstStyle/>
          <a:p>
            <a:r>
              <a:rPr lang="en-GB" dirty="0"/>
              <a:t>There’s a strong business case for focussing on Wellbeing</a:t>
            </a:r>
          </a:p>
          <a:p>
            <a:r>
              <a:rPr lang="en-GB" dirty="0"/>
              <a:t>Needs to be a strategic approach</a:t>
            </a:r>
          </a:p>
          <a:p>
            <a:r>
              <a:rPr lang="en-GB" dirty="0"/>
              <a:t>Managers are key</a:t>
            </a:r>
          </a:p>
          <a:p>
            <a:r>
              <a:rPr lang="en-GB" dirty="0"/>
              <a:t>Focus on your own wellbeing and create workplaces where everyone can thrive</a:t>
            </a:r>
          </a:p>
        </p:txBody>
      </p:sp>
    </p:spTree>
    <p:extLst>
      <p:ext uri="{BB962C8B-B14F-4D97-AF65-F5344CB8AC3E}">
        <p14:creationId xmlns:p14="http://schemas.microsoft.com/office/powerpoint/2010/main" val="1888575438"/>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692</TotalTime>
  <Words>1408</Words>
  <Application>Microsoft Office PowerPoint</Application>
  <PresentationFormat>Widescreen</PresentationFormat>
  <Paragraphs>156</Paragraphs>
  <Slides>23</Slides>
  <Notes>14</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23</vt:i4>
      </vt:variant>
    </vt:vector>
  </HeadingPairs>
  <TitlesOfParts>
    <vt:vector size="29" baseType="lpstr">
      <vt:lpstr>Arial</vt:lpstr>
      <vt:lpstr>Calibri</vt:lpstr>
      <vt:lpstr>Myriad Pro</vt:lpstr>
      <vt:lpstr>Open Sans</vt:lpstr>
      <vt:lpstr>ThemeUWTSD</vt:lpstr>
      <vt:lpstr>Office Theme</vt:lpstr>
      <vt:lpstr>Wellbeing in the Workplace</vt:lpstr>
      <vt:lpstr>PowerPoint Presentation</vt:lpstr>
      <vt:lpstr>Learning Outcomes</vt:lpstr>
      <vt:lpstr>What do we mean by ‘Wellbeing’?</vt:lpstr>
      <vt:lpstr>Why focus on Wellbeing?</vt:lpstr>
      <vt:lpstr>And then Covid happened . . .</vt:lpstr>
      <vt:lpstr>PowerPoint Presentation</vt:lpstr>
      <vt:lpstr>PowerPoint Presentation</vt:lpstr>
      <vt:lpstr>PowerPoint Presentation</vt:lpstr>
      <vt:lpstr>PowerPoint Presentation</vt:lpstr>
      <vt:lpstr>CIPD Recommendations</vt:lpstr>
      <vt:lpstr>What affects your wellbeing?</vt:lpstr>
      <vt:lpstr>CIPD Key Domains of Wellbeing (2022)</vt:lpstr>
      <vt:lpstr>PowerPoint Presentation</vt:lpstr>
      <vt:lpstr>Line Management Responsibilities and Skills</vt:lpstr>
      <vt:lpstr>Effects of Management Style</vt:lpstr>
      <vt:lpstr>Definition- Compassionate Leadership</vt:lpstr>
      <vt:lpstr>Four Behaviours of Compassionate Leaders</vt:lpstr>
      <vt:lpstr>PowerPoint Presentation</vt:lpstr>
      <vt:lpstr>PowerPoint Presentation</vt:lpstr>
      <vt:lpstr>The Evidence</vt:lpstr>
      <vt:lpstr>Self-Care - Practising Gratitude</vt:lpstr>
      <vt:lpstr>Final 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28</cp:revision>
  <dcterms:created xsi:type="dcterms:W3CDTF">2020-05-11T14:47:10Z</dcterms:created>
  <dcterms:modified xsi:type="dcterms:W3CDTF">2022-06-08T10:11:58Z</dcterms:modified>
</cp:coreProperties>
</file>