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3"/>
  </p:notesMasterIdLst>
  <p:sldIdLst>
    <p:sldId id="256" r:id="rId2"/>
    <p:sldId id="257" r:id="rId3"/>
    <p:sldId id="258" r:id="rId4"/>
    <p:sldId id="268" r:id="rId5"/>
    <p:sldId id="267" r:id="rId6"/>
    <p:sldId id="260" r:id="rId7"/>
    <p:sldId id="261" r:id="rId8"/>
    <p:sldId id="264" r:id="rId9"/>
    <p:sldId id="266" r:id="rId10"/>
    <p:sldId id="263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273" autoAdjust="0"/>
  </p:normalViewPr>
  <p:slideViewPr>
    <p:cSldViewPr snapToObjects="1">
      <p:cViewPr varScale="1">
        <p:scale>
          <a:sx n="69" d="100"/>
          <a:sy n="69" d="100"/>
        </p:scale>
        <p:origin x="1858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46"/>
    </mc:Choice>
    <mc:Fallback>
      <c:style val="46"/>
    </mc:Fallback>
  </mc:AlternateContent>
  <c:chart>
    <c:autoTitleDeleted val="0"/>
    <c:view3D>
      <c:rotX val="15"/>
      <c:rotY val="20"/>
      <c:depthPercent val="50"/>
      <c:rAngAx val="1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8.2623502507731095E-2"/>
          <c:y val="0.16836134796621927"/>
          <c:w val="0.83376689632545931"/>
          <c:h val="0.46958182040716412"/>
        </c:manualLayout>
      </c:layout>
      <c:bar3D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invertIfNegative val="0"/>
          <c:dLbls>
            <c:dLbl>
              <c:idx val="0"/>
              <c:layout>
                <c:manualLayout>
                  <c:x val="6.0444442752211579E-3"/>
                  <c:y val="-5.95854922279792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6.0443252900976296E-3"/>
                  <c:y val="-7.253886010362693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1.5111110688052895E-3"/>
                  <c:y val="-5.95854922279792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1.5109920836818167E-3"/>
                  <c:y val="-0.2227979274611398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6.0443252900976296E-3"/>
                  <c:y val="-0.1632124352331606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-6.0443252900976296E-3"/>
                  <c:y val="-0.2020727428501489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Reservations</c:v>
                </c:pt>
                <c:pt idx="1">
                  <c:v>Guest relations</c:v>
                </c:pt>
                <c:pt idx="2">
                  <c:v>Cashier</c:v>
                </c:pt>
                <c:pt idx="3">
                  <c:v>Laundry</c:v>
                </c:pt>
                <c:pt idx="4">
                  <c:v>Public area attandant</c:v>
                </c:pt>
                <c:pt idx="5">
                  <c:v>Room attendant</c:v>
                </c:pt>
              </c:strCache>
            </c:strRef>
          </c:cat>
          <c:val>
            <c:numRef>
              <c:f>Sheet1!$B$2:$B$7</c:f>
              <c:numCache>
                <c:formatCode>0.00%</c:formatCode>
                <c:ptCount val="6"/>
                <c:pt idx="0" formatCode="0%">
                  <c:v>0</c:v>
                </c:pt>
                <c:pt idx="1">
                  <c:v>8.3000000000000004E-2</c:v>
                </c:pt>
                <c:pt idx="2" formatCode="0%">
                  <c:v>0</c:v>
                </c:pt>
                <c:pt idx="3">
                  <c:v>0.41699999999999998</c:v>
                </c:pt>
                <c:pt idx="4" formatCode="0%">
                  <c:v>0.25</c:v>
                </c:pt>
                <c:pt idx="5">
                  <c:v>0.33300000000000002</c:v>
                </c:pt>
              </c:numCache>
            </c:numRef>
          </c:val>
        </c:ser>
        <c:ser>
          <c:idx val="2"/>
          <c:order val="1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Reservations</c:v>
                </c:pt>
                <c:pt idx="1">
                  <c:v>Guest relations</c:v>
                </c:pt>
                <c:pt idx="2">
                  <c:v>Cashier</c:v>
                </c:pt>
                <c:pt idx="3">
                  <c:v>Laundry</c:v>
                </c:pt>
                <c:pt idx="4">
                  <c:v>Public area attandant</c:v>
                </c:pt>
                <c:pt idx="5">
                  <c:v>Room attendant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6"/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pyramid"/>
        <c:axId val="220114864"/>
        <c:axId val="220118392"/>
        <c:axId val="0"/>
      </c:bar3DChart>
      <c:dateAx>
        <c:axId val="220114864"/>
        <c:scaling>
          <c:orientation val="maxMin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Sub department choice in room division department </a:t>
                </a:r>
              </a:p>
            </c:rich>
          </c:tx>
          <c:layout>
            <c:manualLayout>
              <c:xMode val="edge"/>
              <c:yMode val="edge"/>
              <c:x val="0.25348150471442854"/>
              <c:y val="7.7720207253886009E-2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220118392"/>
        <c:crosses val="autoZero"/>
        <c:auto val="0"/>
        <c:lblOffset val="100"/>
        <c:baseTimeUnit val="days"/>
        <c:majorUnit val="1"/>
      </c:dateAx>
      <c:valAx>
        <c:axId val="220118392"/>
        <c:scaling>
          <c:orientation val="minMax"/>
        </c:scaling>
        <c:delete val="0"/>
        <c:axPos val="r"/>
        <c:numFmt formatCode="0%" sourceLinked="1"/>
        <c:majorTickMark val="out"/>
        <c:minorTickMark val="none"/>
        <c:tickLblPos val="low"/>
        <c:crossAx val="220114864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ADE6F5-0BB1-4A39-AEE6-D2DCE2D9454B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A84D3D-8E4E-41D7-8766-6BE66FE4CC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894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Hotel industry in Mauritius is confronting a lack of skilled labor in the job market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Multi-skilling within Tamassa Resort aims at improving efficiency , improving service quality and increasing productivity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To gain more insight about understanding of multi-skilling and the best way forward and strategies for implement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84D3D-8E4E-41D7-8766-6BE66FE4CC7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48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Front Office and Housekeeping team has direct contact with guests and a survey has been conducted with the team to understand their main challenges during multiskilling training programs. A questionnaire consisting of 8 questions were distributed to the Front Office and Housekeeping teams whereby a total number of 12 persons were surveyed. The questionnaires were personally handed over to them on the job with a completion date. </a:t>
            </a:r>
          </a:p>
          <a:p>
            <a:pPr marL="342900" indent="-342900" algn="l">
              <a:buClrTx/>
              <a:buFont typeface="Wingdings" pitchFamily="2" charset="2"/>
              <a:buChar char="§"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GB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survey was completely anonymously without any personal details. All data was dealt in strict confidentiality.</a:t>
            </a:r>
          </a:p>
          <a:p>
            <a:pPr marL="0" indent="0" algn="l">
              <a:buClrTx/>
              <a:buFont typeface="Wingdings" pitchFamily="2" charset="2"/>
              <a:buNone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researcher noted that all the respondent showed their interest toward the program of multi-skilling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84D3D-8E4E-41D7-8766-6BE66FE4CC7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8035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l">
              <a:buClrTx/>
              <a:buFont typeface="Wingdings" panose="05000000000000000000" pitchFamily="2" charset="2"/>
              <a:buChar char="§"/>
            </a:pPr>
            <a:r>
              <a:rPr lang="en-US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Team</a:t>
            </a:r>
            <a:r>
              <a:rPr lang="en-US" sz="1200" baseline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Members’ demographic profile within the organization has been analyzed to note whether the rate of interest to multi-skilling will differ as per their years of working experience.</a:t>
            </a:r>
          </a:p>
          <a:p>
            <a:pPr marL="0" indent="0" algn="l">
              <a:buClrTx/>
              <a:buFont typeface="Wingdings" panose="05000000000000000000" pitchFamily="2" charset="2"/>
              <a:buNone/>
            </a:pPr>
            <a:endParaRPr lang="en-US" sz="1200" baseline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171450" indent="-171450" algn="l">
              <a:buClrTx/>
              <a:buFont typeface="Wingdings" panose="05000000000000000000" pitchFamily="2" charset="2"/>
              <a:buChar char="§"/>
            </a:pPr>
            <a:r>
              <a:rPr lang="en-US" sz="1200" baseline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can also help to understand whether the team members will be able to adapt to this change or will they resist to change.											</a:t>
            </a:r>
            <a:endParaRPr lang="en-US" sz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84D3D-8E4E-41D7-8766-6BE66FE4CC7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985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members specific role and responsibility in room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division department ( Room Maid , Public area cleaner , Laundry Attendant , Executive Housekeeper , Front Office Manager )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l">
              <a:buClrTx/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 noticed that no interest has been shown for Cashier and Reservation Clerk </a:t>
            </a:r>
          </a:p>
          <a:p>
            <a:pPr marL="171450" indent="-171450" algn="l">
              <a:buClrTx/>
              <a:buFont typeface="Arial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cannot force a public area cleaner to learn and partially master the tasks of a reservation clerk as it will certainly be a big change for the team member which the latter might consider as a burden.</a:t>
            </a:r>
          </a:p>
          <a:p>
            <a:pPr marL="171450" indent="-171450" algn="l">
              <a:buClrTx/>
              <a:buFont typeface="Arial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has been a reluctance to choose the job of a cashier and that of a Reservation Clerk which we assume can be due to a lack of confidence to perform in those specific sub departments or simply because it is not one of their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favoured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responses</a:t>
            </a: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84D3D-8E4E-41D7-8766-6BE66FE4CC7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0030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researcher noted that all the respondent showed their interest toward the program of multi-skilling .</a:t>
            </a:r>
          </a:p>
          <a:p>
            <a:pPr marL="342900" indent="-342900" algn="l">
              <a:buClrTx/>
              <a:buFont typeface="Wingdings" pitchFamily="2" charset="2"/>
              <a:buChar char="§"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Moreover team members got the opportunity to identify their personal benefits after having a cross exposure at the housekeeping &amp; Front office department</a:t>
            </a:r>
            <a:r>
              <a:rPr lang="en-US" sz="1200" baseline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l">
              <a:buClrTx/>
              <a:buFont typeface="Wingdings" pitchFamily="2" charset="2"/>
              <a:buChar char="§"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Team members agree on the fact that it is a chance to grow which is convincing and it clearly shows that the team members do not want to lose the chance of growing professionally </a:t>
            </a: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84D3D-8E4E-41D7-8766-6BE66FE4CC7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5549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Majority of the respondents have opted for the On the job Training and shadowing .</a:t>
            </a:r>
          </a:p>
          <a:p>
            <a:pPr marL="342900" indent="-342900" algn="l">
              <a:buClrTx/>
              <a:buFont typeface="Wingdings" pitchFamily="2" charset="2"/>
              <a:buChar char="§"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For example , a room maid is shadowing a laundry attendant during his/her cross-exposure , it will definitely be an enriching training.</a:t>
            </a:r>
          </a:p>
          <a:p>
            <a:pPr marL="342900" marR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lang="en-US" sz="1200" kern="1200" dirty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</a:rPr>
              <a:t>Only 1 team member has chosen the Role Play which is quite of a risky way of learning especially in the housekeeping department where they normally deal with the extensive use of chemicals for overall cleaning. </a:t>
            </a:r>
          </a:p>
          <a:p>
            <a:pPr marL="342900" marR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lang="en-US" sz="1200" kern="1200" dirty="0">
              <a:solidFill>
                <a:srgbClr val="FF0000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l">
              <a:buClrTx/>
              <a:buFont typeface="Arial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100% of team members agree to conduct the training after their normal shift for the smooth running of each department 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84D3D-8E4E-41D7-8766-6BE66FE4CC7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5587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Multi-skilling will offer tremendous benefits as it will indeed collapse departmental boundaries , thus facilitating teamwork and consequently improving on service </a:t>
            </a:r>
            <a:r>
              <a:rPr lang="en-US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quality .</a:t>
            </a:r>
          </a:p>
          <a:p>
            <a:pPr marL="342900" indent="-342900" algn="l">
              <a:buClrTx/>
              <a:buFont typeface="Wingdings" pitchFamily="2" charset="2"/>
              <a:buChar char="§"/>
            </a:pPr>
            <a:endParaRPr lang="en-US" sz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algn="l">
              <a:buClrTx/>
              <a:buFont typeface="Wingdings" pitchFamily="2" charset="2"/>
              <a:buNone/>
            </a:pPr>
            <a:endParaRPr lang="en-US" sz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84D3D-8E4E-41D7-8766-6BE66FE4CC7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6951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l">
              <a:buClrTx/>
              <a:buFont typeface="Wingdings" pitchFamily="2" charset="2"/>
              <a:buChar char="§"/>
            </a:pPr>
            <a:r>
              <a:rPr lang="en-US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US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result has ultimately indicated that service quality and job satisfaction are rated as the top effect of multi-skilling </a:t>
            </a:r>
            <a:endParaRPr lang="en-US" sz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171450" indent="-171450">
              <a:buFont typeface="Arial" pitchFamily="34" charset="0"/>
              <a:buChar char="•"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members responded positively to conducting the training after their normal shift to ensure the continued smooth running of each department.</a:t>
            </a:r>
          </a:p>
          <a:p>
            <a:pPr marL="0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response rate immediately shows the interest of participant to commit themselves to learn a new task after their normal shift which will obviously depend on the daily hotel occupancy. With a 100% positive response.</a:t>
            </a:r>
          </a:p>
          <a:p>
            <a:pPr marL="0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three hours training per week shall be considered which is an average of 30mins per day.</a:t>
            </a:r>
            <a:endParaRPr lang="en-US" dirty="0" smtClean="0"/>
          </a:p>
          <a:p>
            <a:pPr marL="171450" indent="-171450" algn="l">
              <a:buClrTx/>
              <a:buFont typeface="Wingdings" pitchFamily="2" charset="2"/>
              <a:buChar char="§"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l">
              <a:buClrTx/>
              <a:buFont typeface="Wingdings" pitchFamily="2" charset="2"/>
              <a:buChar char="§"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algn="l">
              <a:buClrTx/>
              <a:buFont typeface="Wingdings" pitchFamily="2" charset="2"/>
              <a:buNone/>
            </a:pPr>
            <a:endParaRPr lang="en-US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84D3D-8E4E-41D7-8766-6BE66FE4CC7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695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361B5CE-E36D-4851-BD94-E68C101E7C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536329E6-F44D-4546-A29F-CE972B5942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4768BD7-436D-423B-BDAF-F4B5EB975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6FBFD3B-9733-4AE2-A046-816C1EC47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3086593-0965-4656-8EF0-D2F8CA447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313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85F41A3-DCB9-4F6B-9CBF-03E788352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41ED78D-74D7-4EEA-BD26-95D442409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A4ECE42-DC69-4201-B430-512D18765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06EEDD0-F95A-4291-B2B3-9CB3571F2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6D2195F-7C5A-4EB6-B5F9-7B0639680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9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81FC571-3CB7-4811-AF4B-6A4029A1E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9098F71-384E-4390-BC2E-E365CB8BA8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4836B71-4872-45D5-BCC0-AD1E0AF09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89305FC-BDAA-44CC-B545-8538756EC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78152A8-6FBD-4D33-80BA-714D76F46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538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95AE05-BA1C-4EE8-8C5C-95F3A762A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7DF4D58-458F-4D67-B470-99332410E9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D1B6DBC9-9CA2-4678-A641-DBACB7CA5E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79C29F18-6C71-47D3-A798-4232FF81A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1A5F255C-E80C-4FF7-847D-BB2B8DD03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DD7631E5-3960-46D7-9C0D-9CA5DD9FD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059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001B1C2-EDCB-4309-B9F6-9C88DE35B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C40079F3-E619-44E8-BE9C-1D514A08F9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7AB87498-6329-4628-9599-EE21B43F91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FCF23E19-3777-4E2E-978D-B602B62B96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30339817-A222-494A-91CF-4DE1BA272F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B76C2B54-077D-4079-8A6A-7B5C571AF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73814E7-0A36-4369-9EA0-461483422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280BE275-47AB-4428-98F5-42F36C162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44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8F3882F-111B-4FF8-B63F-0E1DD071C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768DC9CA-A233-45FA-9E63-3E0CCB793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9CA351F0-D07B-4186-80FB-9BEF1D3F1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3770A2D7-01BF-48F8-A58C-122387928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085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E9C33A9D-1A80-4402-BECF-9EFBD77E6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7B785058-F704-48BA-8682-325924EAF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CE4300AF-7B08-433E-A33B-6946F6A0C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795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EB7F66A-8DB7-4212-B752-81FA8BEF6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9D4A44C-8FD9-4C07-9718-241ED73BF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FBEBCD96-D659-4ED7-A916-AB66281636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6E116933-61DC-4CB2-8D94-F0E331992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405F9BD2-9911-4E3B-9C4E-B8AF32234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90F43388-4749-4B20-AD57-81EA1E6C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326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9F39EF4-C7EA-42BF-9A82-D87C37E4D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33CAC914-11FD-49A2-9837-CC92D5FBB5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E15E1337-39D2-4FBD-BF92-4B00405AC7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FB6F6B9F-D076-4DE7-8D23-8872247C7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559CB5C9-68E3-417B-9D79-4E6D07A4B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F9E04469-6B01-4A9F-9DA6-85041E8F3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299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4532049-1345-44D0-854E-39207DD30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624D6FF7-07CB-4190-A32B-8FA719AD81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0374D07-0BE5-4B2A-8B46-5E596F05B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314B322-C5CA-4480-939E-52EB272D0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BE5AC70-C1CF-448E-9402-19670B2FA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48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5A6983D4-0097-48C4-82FC-1C25EBBC25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AE50FE0E-7FBF-4320-8B64-687B0EFDA4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5BA8D06-7CBD-418A-8A43-9063FB8EC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5D01FCF-33FC-446D-86D7-0AA0927E3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70E19D6-F4FE-4F7E-BE9D-E10643515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98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072254B9-3BD2-4726-B0E4-0F2935156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57BBEE1-F90D-46BC-A77D-54686E5E70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48F8E04-BE8C-4F94-97A6-B9F6EA9B2E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59D83-FED5-4BFC-B046-26B3187D0416}" type="datetimeFigureOut">
              <a:rPr lang="en-US" smtClean="0"/>
              <a:t>4/19/2019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79E424F-54F8-4596-9049-292AB90DFE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A13C2F-C1E5-480E-9599-09B4039A8C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C586DE-A3F3-4213-851E-0F8B2300DC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218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x_vKlnsfhAhUIx4UKHQPECiwQjRx6BAgBEAU&amp;url=https://sites.google.com/site/garversbarsocialmediaproject/conclusion&amp;psig=AOvVaw2wihda3Tl5spUNEtr4IHQ7&amp;ust=155504444370368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google.com/url?sa=i&amp;rct=j&amp;q=&amp;esrc=s&amp;source=images&amp;cd=&amp;cad=rja&amp;uact=8&amp;ved=2ahUKEwi1w4yL8qThAhVM1eAKHQGECMgQjRx6BAgBEAU&amp;url=https://www.slideshare.net/lpcube/creating-high-performance-bpo&amp;psig=AOvVaw2i79mgpLQPzG-9hzeXz17I&amp;ust=1553864169232657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="" xmlns:a16="http://schemas.microsoft.com/office/drawing/2014/main" id="{E4F9F79B-A093-478E-96B5-EE02BC93A85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" y="4610687"/>
            <a:ext cx="5558011" cy="13030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Exploring the best way of Multi-skilling in Rooms Division as response to change and productivity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" y="838202"/>
            <a:ext cx="4257478" cy="30634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350"/>
              <a:t>By: Nishad Potyram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350"/>
              <a:t>Course: Work Based Learning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350"/>
              <a:t>Student ID: 1715713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350"/>
              <a:t>Room Division Manager at Tamassa Resort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 sz="1350"/>
          </a:p>
        </p:txBody>
      </p:sp>
      <p:sp>
        <p:nvSpPr>
          <p:cNvPr id="10" name="Freeform: Shape 9">
            <a:extLst>
              <a:ext uri="{FF2B5EF4-FFF2-40B4-BE49-F238E27FC236}">
                <a16:creationId xmlns="" xmlns:a16="http://schemas.microsoft.com/office/drawing/2014/main" id="{11394CD8-BD30-4B74-86F4-51FDF338341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427341" y="0"/>
            <a:ext cx="4716660" cy="3359027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="" xmlns:a16="http://schemas.microsoft.com/office/drawing/2014/main" id="{D4C22394-EBC2-4FAF-A555-6C02D589EED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 rot="16200000">
            <a:off x="1131570" y="3621417"/>
            <a:ext cx="0" cy="130302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="" xmlns:a16="http://schemas.microsoft.com/office/drawing/2014/main" id="{F7194F93-1F71-4A70-9DF1-28F18377111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6347460" y="4610687"/>
            <a:ext cx="1411691" cy="141169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="" xmlns:a16="http://schemas.microsoft.com/office/drawing/2014/main" id="{9BBC0C84-DC2A-43AE-9576-0A44295E8B9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124940" y="4506726"/>
            <a:ext cx="430807" cy="430807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07718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="" xmlns:a16="http://schemas.microsoft.com/office/drawing/2014/main" id="{559AE206-7EBA-4D33-8BC9-9D8158553F0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3058" y="4673467"/>
            <a:ext cx="5204792" cy="1303020"/>
          </a:xfrm>
        </p:spPr>
        <p:txBody>
          <a:bodyPr anchor="ctr">
            <a:normAutofit/>
          </a:bodyPr>
          <a:lstStyle/>
          <a:p>
            <a:pPr algn="r"/>
            <a:r>
              <a:rPr lang="en-US" sz="4200" dirty="0"/>
              <a:t>Introduction &amp; Objectives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99437" y="4038600"/>
            <a:ext cx="2408466" cy="1937887"/>
          </a:xfrm>
        </p:spPr>
        <p:txBody>
          <a:bodyPr anchor="ctr">
            <a:normAutofit fontScale="92500" lnSpcReduction="10000"/>
          </a:bodyPr>
          <a:lstStyle/>
          <a:p>
            <a:pPr marL="342900" indent="-342900" algn="l">
              <a:buFont typeface="Arial" pitchFamily="34" charset="0"/>
              <a:buChar char="•"/>
            </a:pPr>
            <a:endParaRPr lang="en-US" sz="1500" dirty="0"/>
          </a:p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500" dirty="0">
                <a:latin typeface="Arial" pitchFamily="34" charset="0"/>
                <a:cs typeface="Arial" pitchFamily="34" charset="0"/>
              </a:rPr>
              <a:t>Developing and coaching our people for a new challenge </a:t>
            </a:r>
            <a:endParaRPr lang="en-US" sz="1500" dirty="0" smtClean="0">
              <a:latin typeface="Arial" pitchFamily="34" charset="0"/>
              <a:cs typeface="Arial" pitchFamily="34" charset="0"/>
            </a:endParaRPr>
          </a:p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500" dirty="0" smtClean="0">
                <a:latin typeface="Arial" pitchFamily="34" charset="0"/>
                <a:cs typeface="Arial" pitchFamily="34" charset="0"/>
              </a:rPr>
              <a:t>Improving efficiency</a:t>
            </a:r>
          </a:p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500" dirty="0" smtClean="0">
                <a:latin typeface="Arial" pitchFamily="34" charset="0"/>
                <a:cs typeface="Arial" pitchFamily="34" charset="0"/>
              </a:rPr>
              <a:t>Improving service quality</a:t>
            </a:r>
          </a:p>
          <a:p>
            <a:pPr marL="342900" indent="-342900" algn="l">
              <a:buClrTx/>
              <a:buFont typeface="Wingdings" pitchFamily="2" charset="2"/>
              <a:buChar char="§"/>
            </a:pPr>
            <a:r>
              <a:rPr lang="en-US" sz="1500" dirty="0" smtClean="0">
                <a:latin typeface="Arial" pitchFamily="34" charset="0"/>
                <a:cs typeface="Arial" pitchFamily="34" charset="0"/>
              </a:rPr>
              <a:t>Increasing productivity </a:t>
            </a:r>
          </a:p>
          <a:p>
            <a:pPr marL="342900" indent="-342900" algn="l">
              <a:buClrTx/>
              <a:buFont typeface="Wingdings" pitchFamily="2" charset="2"/>
              <a:buChar char="§"/>
            </a:pP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algn="l"/>
            <a:endParaRPr lang="en-US" sz="1500" dirty="0"/>
          </a:p>
        </p:txBody>
      </p:sp>
      <p:sp>
        <p:nvSpPr>
          <p:cNvPr id="74" name="Oval 73">
            <a:extLst>
              <a:ext uri="{FF2B5EF4-FFF2-40B4-BE49-F238E27FC236}">
                <a16:creationId xmlns="" xmlns:a16="http://schemas.microsoft.com/office/drawing/2014/main" id="{6437D937-A7F1-4011-92B4-328E5BE1B16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41425" y="1322610"/>
            <a:ext cx="1682850" cy="1682847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6" name="Oval 75">
            <a:extLst>
              <a:ext uri="{FF2B5EF4-FFF2-40B4-BE49-F238E27FC236}">
                <a16:creationId xmlns="" xmlns:a16="http://schemas.microsoft.com/office/drawing/2014/main" id="{B672F332-AF08-46C6-94F0-77684310D7B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546251" y="2707204"/>
            <a:ext cx="721796" cy="721796"/>
          </a:xfrm>
          <a:prstGeom prst="ellipse">
            <a:avLst/>
          </a:prstGeom>
          <a:solidFill>
            <a:srgbClr val="9B65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8" name="Oval 77">
            <a:extLst>
              <a:ext uri="{FF2B5EF4-FFF2-40B4-BE49-F238E27FC236}">
                <a16:creationId xmlns="" xmlns:a16="http://schemas.microsoft.com/office/drawing/2014/main" id="{34244EF8-D73A-40E1-BE73-D46E6B4B04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844372" y="2603242"/>
            <a:ext cx="220271" cy="220271"/>
          </a:xfrm>
          <a:prstGeom prst="ellipse">
            <a:avLst/>
          </a:prstGeom>
          <a:solidFill>
            <a:srgbClr val="D75A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6" r="-1" b="-1"/>
          <a:stretch/>
        </p:blipFill>
        <p:spPr bwMode="auto">
          <a:xfrm>
            <a:off x="4183543" y="10"/>
            <a:ext cx="4960458" cy="3532641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0" name="Straight Connector 79">
            <a:extLst>
              <a:ext uri="{FF2B5EF4-FFF2-40B4-BE49-F238E27FC236}">
                <a16:creationId xmlns="" xmlns:a16="http://schemas.microsoft.com/office/drawing/2014/main" id="{9E8E38ED-369A-44C2-B635-0BED0E48A6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5811659" y="4673467"/>
            <a:ext cx="0" cy="130302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816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 14">
            <a:extLst>
              <a:ext uri="{FF2B5EF4-FFF2-40B4-BE49-F238E27FC236}">
                <a16:creationId xmlns="" xmlns:a16="http://schemas.microsoft.com/office/drawing/2014/main" id="{6FC11E2E-9797-4FEA-90FD-894E32A208B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5448626"/>
            <a:ext cx="5053837" cy="1409374"/>
          </a:xfrm>
          <a:custGeom>
            <a:avLst/>
            <a:gdLst>
              <a:gd name="connsiteX0" fmla="*/ 0 w 6738450"/>
              <a:gd name="connsiteY0" fmla="*/ 0 h 1409374"/>
              <a:gd name="connsiteX1" fmla="*/ 6738450 w 6738450"/>
              <a:gd name="connsiteY1" fmla="*/ 0 h 1409374"/>
              <a:gd name="connsiteX2" fmla="*/ 6085725 w 6738450"/>
              <a:gd name="connsiteY2" fmla="*/ 1409374 h 1409374"/>
              <a:gd name="connsiteX3" fmla="*/ 1524000 w 6738450"/>
              <a:gd name="connsiteY3" fmla="*/ 1409374 h 1409374"/>
              <a:gd name="connsiteX4" fmla="*/ 1200418 w 6738450"/>
              <a:gd name="connsiteY4" fmla="*/ 1409374 h 1409374"/>
              <a:gd name="connsiteX5" fmla="*/ 0 w 6738450"/>
              <a:gd name="connsiteY5" fmla="*/ 1409374 h 1409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38450" h="1409374">
                <a:moveTo>
                  <a:pt x="0" y="0"/>
                </a:moveTo>
                <a:lnTo>
                  <a:pt x="6738450" y="0"/>
                </a:lnTo>
                <a:lnTo>
                  <a:pt x="6085725" y="1409374"/>
                </a:lnTo>
                <a:lnTo>
                  <a:pt x="1524000" y="1409374"/>
                </a:lnTo>
                <a:lnTo>
                  <a:pt x="1200418" y="1409374"/>
                </a:lnTo>
                <a:lnTo>
                  <a:pt x="0" y="1409374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6" name="Freeform 33">
            <a:extLst>
              <a:ext uri="{FF2B5EF4-FFF2-40B4-BE49-F238E27FC236}">
                <a16:creationId xmlns="" xmlns:a16="http://schemas.microsoft.com/office/drawing/2014/main" id="{F8828EFD-56F8-4B00-9A0D-B623CC074A0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4576572" y="3608996"/>
            <a:ext cx="3392097" cy="3249004"/>
          </a:xfrm>
          <a:custGeom>
            <a:avLst/>
            <a:gdLst>
              <a:gd name="connsiteX0" fmla="*/ 3018081 w 4522796"/>
              <a:gd name="connsiteY0" fmla="*/ 0 h 3249004"/>
              <a:gd name="connsiteX1" fmla="*/ 0 w 4522796"/>
              <a:gd name="connsiteY1" fmla="*/ 0 h 3249004"/>
              <a:gd name="connsiteX2" fmla="*/ 0 w 4522796"/>
              <a:gd name="connsiteY2" fmla="*/ 3249004 h 3249004"/>
              <a:gd name="connsiteX3" fmla="*/ 4522796 w 4522796"/>
              <a:gd name="connsiteY3" fmla="*/ 3249004 h 3249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3249004">
                <a:moveTo>
                  <a:pt x="3018081" y="0"/>
                </a:moveTo>
                <a:lnTo>
                  <a:pt x="0" y="0"/>
                </a:lnTo>
                <a:lnTo>
                  <a:pt x="0" y="3249004"/>
                </a:lnTo>
                <a:lnTo>
                  <a:pt x="4522796" y="3249004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3011117"/>
            <a:ext cx="4963538" cy="64996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l" defTabSz="914400"/>
            <a:r>
              <a:rPr lang="en-US" sz="4700" dirty="0"/>
              <a:t>Methodology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042065"/>
            <a:ext cx="5681669" cy="911117"/>
          </a:xfrm>
        </p:spPr>
        <p:txBody>
          <a:bodyPr vert="horz" lIns="91440" tIns="45720" rIns="91440" bIns="45720" rtlCol="0">
            <a:noAutofit/>
          </a:bodyPr>
          <a:lstStyle/>
          <a:p>
            <a:pPr marL="742950" lvl="1" indent="-171450" algn="l" defTabSz="914400">
              <a:buClrTx/>
              <a:buFont typeface="Arial" panose="020B0604020202020204" pitchFamily="34" charset="0"/>
              <a:buChar char="•"/>
            </a:pPr>
            <a:r>
              <a:rPr lang="en-US" sz="2000" dirty="0"/>
              <a:t>A survey has been conducted with the team to understand their main challenges during multiskilling training programs.</a:t>
            </a:r>
          </a:p>
          <a:p>
            <a:pPr marL="742950" lvl="1" indent="-171450" algn="l" defTabSz="914400">
              <a:buClrTx/>
              <a:buFont typeface="Arial" panose="020B0604020202020204" pitchFamily="34" charset="0"/>
              <a:buChar char="•"/>
            </a:pPr>
            <a:r>
              <a:rPr lang="en-US" sz="2000" dirty="0"/>
              <a:t>All data was dealt in strict confidentiality.</a:t>
            </a:r>
          </a:p>
        </p:txBody>
      </p:sp>
      <p:sp>
        <p:nvSpPr>
          <p:cNvPr id="78" name="Freeform 24">
            <a:extLst>
              <a:ext uri="{FF2B5EF4-FFF2-40B4-BE49-F238E27FC236}">
                <a16:creationId xmlns="" xmlns:a16="http://schemas.microsoft.com/office/drawing/2014/main" id="{3D4697C8-4A0D-4493-B526-7CC15E0EE55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4440463" cy="2896258"/>
          </a:xfrm>
          <a:custGeom>
            <a:avLst/>
            <a:gdLst>
              <a:gd name="connsiteX0" fmla="*/ 0 w 5920618"/>
              <a:gd name="connsiteY0" fmla="*/ 0 h 2896258"/>
              <a:gd name="connsiteX1" fmla="*/ 3191370 w 5920618"/>
              <a:gd name="connsiteY1" fmla="*/ 0 h 2896258"/>
              <a:gd name="connsiteX2" fmla="*/ 3346315 w 5920618"/>
              <a:gd name="connsiteY2" fmla="*/ 0 h 2896258"/>
              <a:gd name="connsiteX3" fmla="*/ 5920618 w 5920618"/>
              <a:gd name="connsiteY3" fmla="*/ 0 h 2896258"/>
              <a:gd name="connsiteX4" fmla="*/ 4583705 w 5920618"/>
              <a:gd name="connsiteY4" fmla="*/ 2896258 h 2896258"/>
              <a:gd name="connsiteX5" fmla="*/ 3346315 w 5920618"/>
              <a:gd name="connsiteY5" fmla="*/ 2896258 h 2896258"/>
              <a:gd name="connsiteX6" fmla="*/ 1854457 w 5920618"/>
              <a:gd name="connsiteY6" fmla="*/ 2896258 h 2896258"/>
              <a:gd name="connsiteX7" fmla="*/ 0 w 5920618"/>
              <a:gd name="connsiteY7" fmla="*/ 2896258 h 2896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20618" h="2896258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8" y="0"/>
                </a:lnTo>
                <a:lnTo>
                  <a:pt x="4583705" y="2896258"/>
                </a:lnTo>
                <a:lnTo>
                  <a:pt x="3346315" y="2896258"/>
                </a:lnTo>
                <a:lnTo>
                  <a:pt x="1854457" y="2896258"/>
                </a:lnTo>
                <a:lnTo>
                  <a:pt x="0" y="2896258"/>
                </a:lnTo>
                <a:close/>
              </a:path>
            </a:pathLst>
          </a:custGeom>
          <a:solidFill>
            <a:srgbClr val="8858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7" r="15571" b="1"/>
          <a:stretch/>
        </p:blipFill>
        <p:spPr bwMode="auto">
          <a:xfrm>
            <a:off x="6354593" y="1902005"/>
            <a:ext cx="2309347" cy="164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0" name="Freeform 15">
            <a:extLst>
              <a:ext uri="{FF2B5EF4-FFF2-40B4-BE49-F238E27FC236}">
                <a16:creationId xmlns="" xmlns:a16="http://schemas.microsoft.com/office/drawing/2014/main" id="{A085B63A-2D2F-4B09-9BFB-E2080686CEE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700107" y="5448626"/>
            <a:ext cx="4443893" cy="1409374"/>
          </a:xfrm>
          <a:custGeom>
            <a:avLst/>
            <a:gdLst>
              <a:gd name="connsiteX0" fmla="*/ 652725 w 5925190"/>
              <a:gd name="connsiteY0" fmla="*/ 0 h 1409374"/>
              <a:gd name="connsiteX1" fmla="*/ 5925190 w 5925190"/>
              <a:gd name="connsiteY1" fmla="*/ 0 h 1409374"/>
              <a:gd name="connsiteX2" fmla="*/ 5925190 w 5925190"/>
              <a:gd name="connsiteY2" fmla="*/ 1409374 h 1409374"/>
              <a:gd name="connsiteX3" fmla="*/ 0 w 5925190"/>
              <a:gd name="connsiteY3" fmla="*/ 1409374 h 1409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1409374">
                <a:moveTo>
                  <a:pt x="652725" y="0"/>
                </a:moveTo>
                <a:lnTo>
                  <a:pt x="5925190" y="0"/>
                </a:lnTo>
                <a:lnTo>
                  <a:pt x="5925190" y="1409374"/>
                </a:lnTo>
                <a:lnTo>
                  <a:pt x="0" y="140937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3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5719" y="513612"/>
            <a:ext cx="7420599" cy="10312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/>
            <a:r>
              <a:rPr lang="en-US" sz="4400" dirty="0"/>
              <a:t>Findings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5719" y="3016316"/>
            <a:ext cx="3802037" cy="190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="" xmlns:a16="http://schemas.microsoft.com/office/drawing/2014/main" id="{C607803A-4E99-444E-94F7-8785CDDF58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 flipH="1" flipV="1">
            <a:off x="585115" y="1884045"/>
            <a:ext cx="2456751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73" name="Freeform: Shape 72">
            <a:extLst>
              <a:ext uri="{FF2B5EF4-FFF2-40B4-BE49-F238E27FC236}">
                <a16:creationId xmlns="" xmlns:a16="http://schemas.microsoft.com/office/drawing/2014/main" id="{2989BE6A-C309-418E-8ADD-1616A980570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3041866" y="3222529"/>
            <a:ext cx="2432214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38800" y="1295401"/>
            <a:ext cx="3505200" cy="437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buClrTx/>
            </a:pPr>
            <a:r>
              <a:rPr lang="en-US" sz="1200" b="1" dirty="0"/>
              <a:t>    </a:t>
            </a:r>
            <a:r>
              <a:rPr lang="en-US" sz="1400" b="1" dirty="0" smtClean="0"/>
              <a:t>Base </a:t>
            </a:r>
            <a:r>
              <a:rPr lang="en-US" sz="1400" b="1" dirty="0"/>
              <a:t>on team member working experience</a:t>
            </a:r>
          </a:p>
          <a:p>
            <a:pPr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1400" dirty="0"/>
              <a:t>More than 10 year 	( 4 </a:t>
            </a:r>
            <a:r>
              <a:rPr lang="en-US" sz="1400" dirty="0" smtClean="0"/>
              <a:t>votes </a:t>
            </a:r>
            <a:r>
              <a:rPr lang="en-US" sz="1400" dirty="0"/>
              <a:t>)</a:t>
            </a:r>
          </a:p>
          <a:p>
            <a:pPr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1400" dirty="0"/>
              <a:t>More than five years 	( 5 </a:t>
            </a:r>
            <a:r>
              <a:rPr lang="en-US" sz="1400" dirty="0" smtClean="0"/>
              <a:t>votes </a:t>
            </a:r>
            <a:r>
              <a:rPr lang="en-US" sz="1400" dirty="0"/>
              <a:t>)</a:t>
            </a:r>
          </a:p>
          <a:p>
            <a:pPr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1400" dirty="0"/>
              <a:t>More than one year 	( 1 </a:t>
            </a:r>
            <a:r>
              <a:rPr lang="en-US" sz="1400" dirty="0" smtClean="0"/>
              <a:t>vote </a:t>
            </a:r>
            <a:r>
              <a:rPr lang="en-US" sz="1400" dirty="0"/>
              <a:t>)</a:t>
            </a:r>
          </a:p>
          <a:p>
            <a:pPr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1400" dirty="0"/>
              <a:t>Less than one year  	( 2 </a:t>
            </a:r>
            <a:r>
              <a:rPr lang="en-US" sz="1400" dirty="0" smtClean="0"/>
              <a:t>votes </a:t>
            </a:r>
            <a:r>
              <a:rPr lang="en-US" sz="1400" dirty="0"/>
              <a:t>)</a:t>
            </a:r>
          </a:p>
          <a:p>
            <a:pPr marL="285750" indent="-228600" algn="l" defTabSz="914400">
              <a:buClrTx/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 algn="l" defTabSz="914400">
              <a:buClrTx/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57150" algn="l" defTabSz="914400">
              <a:buClrTx/>
            </a:pPr>
            <a:endParaRPr lang="en-US" sz="1400" dirty="0"/>
          </a:p>
          <a:p>
            <a:pPr marL="285750" indent="-228600" algn="l" defTabSz="914400">
              <a:buClrTx/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537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Findings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mtClean="0"/>
              <a:t>Sub department opportunity</a:t>
            </a:r>
            <a:endParaRPr lang="en-US" dirty="0"/>
          </a:p>
        </p:txBody>
      </p:sp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2100561252"/>
              </p:ext>
            </p:extLst>
          </p:nvPr>
        </p:nvGraphicFramePr>
        <p:xfrm>
          <a:off x="304800" y="1205846"/>
          <a:ext cx="8404412" cy="4902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Rectangle 11"/>
          <p:cNvSpPr/>
          <p:nvPr/>
        </p:nvSpPr>
        <p:spPr>
          <a:xfrm>
            <a:off x="3352800" y="421760"/>
            <a:ext cx="25598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solidFill>
                  <a:prstClr val="black"/>
                </a:solidFill>
              </a:rPr>
              <a:t>Findings</a:t>
            </a:r>
          </a:p>
        </p:txBody>
      </p:sp>
    </p:spTree>
    <p:extLst>
      <p:ext uri="{BB962C8B-B14F-4D97-AF65-F5344CB8AC3E}">
        <p14:creationId xmlns:p14="http://schemas.microsoft.com/office/powerpoint/2010/main" val="158716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="" xmlns:a16="http://schemas.microsoft.com/office/drawing/2014/main" id="{E4F9F79B-A093-478E-96B5-EE02BC93A85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857250"/>
            <a:ext cx="5374640" cy="1309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3048000"/>
            <a:ext cx="6778626" cy="2667000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marL="114300" algn="l" defTabSz="914400">
              <a:buClrTx/>
            </a:pPr>
            <a:r>
              <a:rPr lang="en-US" sz="3600" b="1" dirty="0"/>
              <a:t>The benefit of team member after the cross exposure .</a:t>
            </a:r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3600" dirty="0"/>
              <a:t>More learning		</a:t>
            </a:r>
            <a:r>
              <a:rPr lang="en-US" sz="3600" dirty="0" smtClean="0"/>
              <a:t>                &gt; </a:t>
            </a:r>
            <a:r>
              <a:rPr lang="en-US" sz="3600" dirty="0"/>
              <a:t>33.3% 	</a:t>
            </a:r>
            <a:r>
              <a:rPr lang="en-US" sz="3600" dirty="0" smtClean="0"/>
              <a:t>( </a:t>
            </a:r>
            <a:r>
              <a:rPr lang="en-US" sz="3600" dirty="0"/>
              <a:t>4 </a:t>
            </a:r>
            <a:r>
              <a:rPr lang="en-US" sz="3600" dirty="0" smtClean="0"/>
              <a:t>votes </a:t>
            </a:r>
            <a:r>
              <a:rPr lang="en-US" sz="3600" dirty="0"/>
              <a:t>)</a:t>
            </a:r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rgbClr val="FF0000"/>
                </a:solidFill>
              </a:rPr>
              <a:t>More Responsibility 	</a:t>
            </a:r>
            <a:r>
              <a:rPr lang="en-US" sz="3600" b="1" dirty="0" smtClean="0">
                <a:solidFill>
                  <a:srgbClr val="FF0000"/>
                </a:solidFill>
              </a:rPr>
              <a:t>                &gt; </a:t>
            </a:r>
            <a:r>
              <a:rPr lang="en-US" sz="3600" b="1" dirty="0">
                <a:solidFill>
                  <a:srgbClr val="FF0000"/>
                </a:solidFill>
              </a:rPr>
              <a:t>0 %  </a:t>
            </a:r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3600" b="1" dirty="0"/>
              <a:t>A chance to grow              	&gt; 75 % 	( 9 </a:t>
            </a:r>
            <a:r>
              <a:rPr lang="en-US" sz="3600" b="1" dirty="0" smtClean="0"/>
              <a:t>votes </a:t>
            </a:r>
            <a:r>
              <a:rPr lang="en-US" sz="3600" b="1" dirty="0"/>
              <a:t>)</a:t>
            </a:r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3600" dirty="0"/>
              <a:t>A chance for promotion    	&gt; 58.3 %	( 7 </a:t>
            </a:r>
            <a:r>
              <a:rPr lang="en-US" sz="3600" dirty="0" smtClean="0"/>
              <a:t>votes  )</a:t>
            </a:r>
            <a:endParaRPr lang="en-US" sz="3600" dirty="0"/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3600" dirty="0"/>
              <a:t>More productivity at work 	&gt; 33.3 % </a:t>
            </a:r>
            <a:r>
              <a:rPr lang="en-US" sz="3600" dirty="0" smtClean="0"/>
              <a:t>( </a:t>
            </a:r>
            <a:r>
              <a:rPr lang="en-US" sz="3600" dirty="0"/>
              <a:t>4 </a:t>
            </a:r>
            <a:r>
              <a:rPr lang="en-US" sz="3600" dirty="0" smtClean="0"/>
              <a:t>votes  )</a:t>
            </a:r>
            <a:endParaRPr lang="en-US" sz="3600" dirty="0"/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3600" dirty="0"/>
              <a:t>More job satisfaction        	&gt; 8.3 %	( 1 </a:t>
            </a:r>
            <a:r>
              <a:rPr lang="en-US" sz="3600" dirty="0" smtClean="0"/>
              <a:t>vote    ) </a:t>
            </a:r>
            <a:endParaRPr lang="en-US" sz="3600" dirty="0"/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43" r="2345" b="-2"/>
          <a:stretch/>
        </p:blipFill>
        <p:spPr bwMode="auto">
          <a:xfrm>
            <a:off x="4413251" y="10"/>
            <a:ext cx="4730750" cy="3369051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" name="Oval 193">
            <a:extLst>
              <a:ext uri="{FF2B5EF4-FFF2-40B4-BE49-F238E27FC236}">
                <a16:creationId xmlns="" xmlns:a16="http://schemas.microsoft.com/office/drawing/2014/main" id="{F7194F93-1F71-4A70-9DF1-28F18377111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6305550" y="4610685"/>
            <a:ext cx="1265957" cy="1265957"/>
          </a:xfrm>
          <a:prstGeom prst="ellipse">
            <a:avLst/>
          </a:prstGeom>
          <a:solidFill>
            <a:srgbClr val="3643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5" name="Oval 194">
            <a:extLst>
              <a:ext uri="{FF2B5EF4-FFF2-40B4-BE49-F238E27FC236}">
                <a16:creationId xmlns="" xmlns:a16="http://schemas.microsoft.com/office/drawing/2014/main" id="{9BBC0C84-DC2A-43AE-9576-0A44295E8B9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005582" y="4506724"/>
            <a:ext cx="386333" cy="386333"/>
          </a:xfrm>
          <a:prstGeom prst="ellipse">
            <a:avLst/>
          </a:prstGeom>
          <a:solidFill>
            <a:srgbClr val="D490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27281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5719" y="513612"/>
            <a:ext cx="7420599" cy="10312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/>
            <a:r>
              <a:rPr lang="en-US" sz="4400"/>
              <a:t>Findings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6" r="10579" b="-1"/>
          <a:stretch/>
        </p:blipFill>
        <p:spPr bwMode="auto">
          <a:xfrm>
            <a:off x="1135719" y="2351722"/>
            <a:ext cx="3802037" cy="322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49" name="Freeform: Shape 71">
            <a:extLst>
              <a:ext uri="{FF2B5EF4-FFF2-40B4-BE49-F238E27FC236}">
                <a16:creationId xmlns="" xmlns:a16="http://schemas.microsoft.com/office/drawing/2014/main" id="{C607803A-4E99-444E-94F7-8785CDDF58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 flipH="1" flipV="1">
            <a:off x="585115" y="1884045"/>
            <a:ext cx="2456751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150" name="Freeform: Shape 73">
            <a:extLst>
              <a:ext uri="{FF2B5EF4-FFF2-40B4-BE49-F238E27FC236}">
                <a16:creationId xmlns="" xmlns:a16="http://schemas.microsoft.com/office/drawing/2014/main" id="{2989BE6A-C309-418E-8ADD-1616A980570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3041866" y="3222529"/>
            <a:ext cx="2432214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74080" y="1884045"/>
            <a:ext cx="3669920" cy="33871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buClrTx/>
            </a:pPr>
            <a:r>
              <a:rPr lang="en-US" sz="1600" b="1" dirty="0"/>
              <a:t>Method of training which   </a:t>
            </a:r>
            <a:r>
              <a:rPr lang="en-US" sz="1600" b="1" dirty="0" smtClean="0"/>
              <a:t>our </a:t>
            </a:r>
            <a:r>
              <a:rPr lang="en-US" sz="1600" b="1" dirty="0"/>
              <a:t>team members prefer .</a:t>
            </a:r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1600" dirty="0"/>
              <a:t>On the job training 100% ( 12 </a:t>
            </a:r>
            <a:r>
              <a:rPr lang="en-US" sz="1600" dirty="0" smtClean="0"/>
              <a:t>votes)</a:t>
            </a:r>
            <a:endParaRPr lang="en-US" sz="1600" dirty="0"/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1600" dirty="0"/>
              <a:t>Shadowing 58.3 </a:t>
            </a:r>
            <a:r>
              <a:rPr lang="en-US" sz="1600" dirty="0" smtClean="0"/>
              <a:t>%( </a:t>
            </a:r>
            <a:r>
              <a:rPr lang="en-US" sz="1600" dirty="0"/>
              <a:t>7 </a:t>
            </a:r>
            <a:r>
              <a:rPr lang="en-US" sz="1600" dirty="0" smtClean="0"/>
              <a:t>votes </a:t>
            </a:r>
            <a:r>
              <a:rPr lang="en-US" sz="1600" dirty="0"/>
              <a:t>)</a:t>
            </a:r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0000"/>
                </a:solidFill>
              </a:rPr>
              <a:t>Role play 8.3% ( 1 </a:t>
            </a:r>
            <a:r>
              <a:rPr lang="en-US" sz="1600" b="1" dirty="0" smtClean="0">
                <a:solidFill>
                  <a:srgbClr val="FF0000"/>
                </a:solidFill>
              </a:rPr>
              <a:t>vote </a:t>
            </a:r>
            <a:r>
              <a:rPr lang="en-US" sz="1600" b="1" dirty="0">
                <a:solidFill>
                  <a:srgbClr val="FF00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95515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82123" y="908344"/>
            <a:ext cx="3933226" cy="15381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4100" dirty="0"/>
              <a:t>Conclusion </a:t>
            </a:r>
          </a:p>
        </p:txBody>
      </p:sp>
      <p:sp>
        <p:nvSpPr>
          <p:cNvPr id="7172" name="Freeform 6">
            <a:extLst>
              <a:ext uri="{FF2B5EF4-FFF2-40B4-BE49-F238E27FC236}">
                <a16:creationId xmlns="" xmlns:a16="http://schemas.microsoft.com/office/drawing/2014/main" id="{B6C29DB0-17E9-42FF-986E-0B7F493F4D2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1649688" y="1685652"/>
            <a:ext cx="2456259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3" name="Freeform 6">
            <a:extLst>
              <a:ext uri="{FF2B5EF4-FFF2-40B4-BE49-F238E27FC236}">
                <a16:creationId xmlns="" xmlns:a16="http://schemas.microsoft.com/office/drawing/2014/main" id="{115AD956-A5B6-4760-B8B2-11E2DF6B021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 flipH="1" flipV="1">
            <a:off x="564643" y="744469"/>
            <a:ext cx="2456751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33368" y="2706865"/>
            <a:ext cx="4037739" cy="347009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r>
              <a:rPr lang="en-US" sz="2100" dirty="0"/>
              <a:t>Multi-skilling will offer tremendous benefits as it will indeed collapse departmental boundaries , thus facilitating teamwork and consequently improving on service quality . </a:t>
            </a:r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endParaRPr lang="en-US" sz="2100" dirty="0"/>
          </a:p>
          <a:p>
            <a:pPr marL="114300" algn="l" defTabSz="914400">
              <a:buClrTx/>
            </a:pPr>
            <a:endParaRPr lang="en-US" sz="2100" dirty="0"/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endParaRPr lang="en-US" sz="2100" dirty="0"/>
          </a:p>
        </p:txBody>
      </p:sp>
      <p:sp>
        <p:nvSpPr>
          <p:cNvPr id="4" name="AutoShape 2" descr="Image result for conclusion picture symbol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8" name="Picture 4" descr="Image result for conclusion picture symbol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241176"/>
            <a:ext cx="2718289" cy="2667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23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82123" y="908344"/>
            <a:ext cx="3933226" cy="15381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4100" dirty="0" smtClean="0"/>
              <a:t>Recommendation </a:t>
            </a:r>
            <a:endParaRPr lang="en-US" sz="4100" dirty="0"/>
          </a:p>
        </p:txBody>
      </p:sp>
      <p:sp>
        <p:nvSpPr>
          <p:cNvPr id="7172" name="Freeform 6">
            <a:extLst>
              <a:ext uri="{FF2B5EF4-FFF2-40B4-BE49-F238E27FC236}">
                <a16:creationId xmlns="" xmlns:a16="http://schemas.microsoft.com/office/drawing/2014/main" id="{B6C29DB0-17E9-42FF-986E-0B7F493F4D2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1649688" y="1685652"/>
            <a:ext cx="2456259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3" name="Freeform 6">
            <a:extLst>
              <a:ext uri="{FF2B5EF4-FFF2-40B4-BE49-F238E27FC236}">
                <a16:creationId xmlns="" xmlns:a16="http://schemas.microsoft.com/office/drawing/2014/main" id="{115AD956-A5B6-4760-B8B2-11E2DF6B021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 flipH="1" flipV="1">
            <a:off x="564643" y="744469"/>
            <a:ext cx="2456751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33368" y="2706865"/>
            <a:ext cx="4037739" cy="3470097"/>
          </a:xfrm>
        </p:spPr>
        <p:txBody>
          <a:bodyPr vert="horz" lIns="91440" tIns="45720" rIns="91440" bIns="45720" rtlCol="0">
            <a:normAutofit/>
          </a:bodyPr>
          <a:lstStyle/>
          <a:p>
            <a:pPr marL="114300" algn="l" defTabSz="914400">
              <a:buClrTx/>
            </a:pPr>
            <a:endParaRPr lang="en-US" sz="2100" dirty="0"/>
          </a:p>
          <a:p>
            <a:pPr marL="285750" indent="-228600" algn="l" defTabSz="914400">
              <a:buFont typeface="Arial" panose="020B0604020202020204" pitchFamily="34" charset="0"/>
              <a:buChar char="•"/>
            </a:pPr>
            <a:r>
              <a:rPr lang="en-US" sz="2400" dirty="0"/>
              <a:t>100% Team members response positively to conducting the training  even after their normal shift .</a:t>
            </a:r>
          </a:p>
          <a:p>
            <a:pPr marL="285750" indent="-228600" algn="l" defTabSz="914400">
              <a:buFont typeface="Arial" panose="020B0604020202020204" pitchFamily="34" charset="0"/>
              <a:buChar char="•"/>
            </a:pPr>
            <a:r>
              <a:rPr lang="en-US" sz="2400" dirty="0"/>
              <a:t>A three hours training per week ,which is an average of 30min per day </a:t>
            </a:r>
          </a:p>
          <a:p>
            <a:pPr marL="342900" indent="-228600" algn="l" defTabSz="914400">
              <a:buClrTx/>
              <a:buFont typeface="Arial" panose="020B0604020202020204" pitchFamily="34" charset="0"/>
              <a:buChar char="•"/>
            </a:pPr>
            <a:endParaRPr lang="en-US" sz="2100" dirty="0"/>
          </a:p>
        </p:txBody>
      </p:sp>
      <p:pic>
        <p:nvPicPr>
          <p:cNvPr id="1026" name="Picture 2" descr="Image result for recommendation symb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514600"/>
            <a:ext cx="2333625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565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="" xmlns:a16="http://schemas.microsoft.com/office/drawing/2014/main" id="{559AE206-7EBA-4D33-8BC9-9D8158553F0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3058" y="4673467"/>
            <a:ext cx="5204792" cy="1303020"/>
          </a:xfrm>
        </p:spPr>
        <p:txBody>
          <a:bodyPr anchor="ctr">
            <a:normAutofit/>
          </a:bodyPr>
          <a:lstStyle/>
          <a:p>
            <a:pPr algn="r"/>
            <a:r>
              <a:rPr lang="en-US"/>
              <a:t>Learning Experience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99437" y="4673467"/>
            <a:ext cx="2408466" cy="1303020"/>
          </a:xfrm>
        </p:spPr>
        <p:txBody>
          <a:bodyPr anchor="ctr">
            <a:normAutofit/>
          </a:bodyPr>
          <a:lstStyle/>
          <a:p>
            <a:pPr algn="l"/>
            <a:r>
              <a:rPr lang="en-US">
                <a:latin typeface="Arial" pitchFamily="34" charset="0"/>
                <a:cs typeface="Arial" pitchFamily="34" charset="0"/>
              </a:rPr>
              <a:t>Further understand how to empower my team and enhance my leadership skills .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="" xmlns:a16="http://schemas.microsoft.com/office/drawing/2014/main" id="{6437D937-A7F1-4011-92B4-328E5BE1B16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41425" y="1322610"/>
            <a:ext cx="1682850" cy="1682847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55" name="Oval 138">
            <a:extLst>
              <a:ext uri="{FF2B5EF4-FFF2-40B4-BE49-F238E27FC236}">
                <a16:creationId xmlns="" xmlns:a16="http://schemas.microsoft.com/office/drawing/2014/main" id="{B672F332-AF08-46C6-94F0-77684310D7B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546251" y="2707204"/>
            <a:ext cx="721796" cy="721796"/>
          </a:xfrm>
          <a:prstGeom prst="ellipse">
            <a:avLst/>
          </a:prstGeom>
          <a:solidFill>
            <a:srgbClr val="4631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56" name="Oval 140">
            <a:extLst>
              <a:ext uri="{FF2B5EF4-FFF2-40B4-BE49-F238E27FC236}">
                <a16:creationId xmlns="" xmlns:a16="http://schemas.microsoft.com/office/drawing/2014/main" id="{34244EF8-D73A-40E1-BE73-D46E6B4B04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844372" y="2603242"/>
            <a:ext cx="220271" cy="220271"/>
          </a:xfrm>
          <a:prstGeom prst="ellipse">
            <a:avLst/>
          </a:prstGeom>
          <a:solidFill>
            <a:srgbClr val="EFA4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050" name="Picture 2" descr="Related image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45" r="-1" b="-1"/>
          <a:stretch/>
        </p:blipFill>
        <p:spPr bwMode="auto">
          <a:xfrm>
            <a:off x="4183543" y="10"/>
            <a:ext cx="4960458" cy="3532641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3" name="Straight Connector 142">
            <a:extLst>
              <a:ext uri="{FF2B5EF4-FFF2-40B4-BE49-F238E27FC236}">
                <a16:creationId xmlns="" xmlns:a16="http://schemas.microsoft.com/office/drawing/2014/main" id="{9E8E38ED-369A-44C2-B635-0BED0E48A6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5811659" y="4673467"/>
            <a:ext cx="0" cy="130302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14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57845966-6EFC-468A-9CC7-BAB4B95854E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75554383-98AF-4A47-BB65-705FAAA4BE6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="" xmlns:a16="http://schemas.microsoft.com/office/drawing/2014/main" id="{ADAD1991-FFD1-4E94-ABAB-7560D33008E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9" name="Content Placeholder 8" descr="A drawing of a face&#10;&#10;Description automatically generated">
            <a:extLst>
              <a:ext uri="{FF2B5EF4-FFF2-40B4-BE49-F238E27FC236}">
                <a16:creationId xmlns="" xmlns:a16="http://schemas.microsoft.com/office/drawing/2014/main" id="{6E14D1E3-3077-4118-B803-A0BB8084B2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47729" y="1524000"/>
            <a:ext cx="3963723" cy="323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80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504</TotalTime>
  <Words>860</Words>
  <Application>Microsoft Office PowerPoint</Application>
  <PresentationFormat>On-screen Show (4:3)</PresentationFormat>
  <Paragraphs>104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Exploring the best way of Multi-skilling in Rooms Division as response to change and productivity </vt:lpstr>
      <vt:lpstr>Introduction &amp; Objectives  </vt:lpstr>
      <vt:lpstr>Methodology </vt:lpstr>
      <vt:lpstr>Findings </vt:lpstr>
      <vt:lpstr>Findings</vt:lpstr>
      <vt:lpstr>Findings </vt:lpstr>
      <vt:lpstr>Findings</vt:lpstr>
      <vt:lpstr>Conclusion </vt:lpstr>
      <vt:lpstr>Recommendation </vt:lpstr>
      <vt:lpstr>Learning Experience  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the best way of Multi-skilling in Rooms Division as response to change and productivity</dc:title>
  <dc:creator>tina seetaram</dc:creator>
  <cp:lastModifiedBy>Hemlata Sunassee - Tamassa</cp:lastModifiedBy>
  <cp:revision>35</cp:revision>
  <cp:lastPrinted>2019-04-13T08:56:05Z</cp:lastPrinted>
  <dcterms:created xsi:type="dcterms:W3CDTF">2019-04-09T12:18:31Z</dcterms:created>
  <dcterms:modified xsi:type="dcterms:W3CDTF">2019-04-19T12:22:49Z</dcterms:modified>
</cp:coreProperties>
</file>