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5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D19E3D8B-6349-4BDA-96E6-1895095D9981}" type="doc">
      <dgm:prSet loTypeId="urn:microsoft.com/office/officeart/2016/7/layout/LinearBlockProcessNumbered" loCatId="process" qsTypeId="urn:microsoft.com/office/officeart/2005/8/quickstyle/simple1#1" qsCatId="simple" csTypeId="urn:microsoft.com/office/officeart/2005/8/colors/colorful2#1" csCatId="colorful"/>
      <dgm:spPr/>
      <dgm:t>
        <a:bodyPr/>
        <a:lstStyle/>
        <a:p>
          <a:endParaRPr lang="en-US"/>
        </a:p>
      </dgm:t>
    </dgm:pt>
    <dgm:pt modelId="{A563A0DB-3FDC-4A3C-9442-87A2097B0C00}">
      <dgm:prSet custT="1"/>
      <dgm:spPr/>
      <dgm:t>
        <a:bodyPr/>
        <a:lstStyle/>
        <a:p>
          <a:r>
            <a:rPr lang="en-US" sz="1200" dirty="0" err="1"/>
            <a:t>Analyse</a:t>
          </a:r>
          <a:r>
            <a:rPr lang="en-US" sz="1200" dirty="0"/>
            <a:t> root cause using quality improvement models.</a:t>
          </a:r>
        </a:p>
      </dgm:t>
    </dgm:pt>
    <dgm:pt modelId="{E4101BB6-0841-47D4-9E00-BFAE024DEF40}" type="parTrans" cxnId="{785131A1-FED2-400C-8395-11EE53C3AC4D}">
      <dgm:prSet/>
      <dgm:spPr/>
      <dgm:t>
        <a:bodyPr/>
        <a:lstStyle/>
        <a:p>
          <a:endParaRPr lang="en-US"/>
        </a:p>
      </dgm:t>
    </dgm:pt>
    <dgm:pt modelId="{B419E1A5-B88B-4FC1-8AD8-001A50674A1A}" type="sibTrans" cxnId="{785131A1-FED2-400C-8395-11EE53C3AC4D}">
      <dgm:prSet phldrT="01" phldr="0"/>
      <dgm:spPr/>
      <dgm:t>
        <a:bodyPr/>
        <a:lstStyle/>
        <a:p>
          <a:r>
            <a:rPr lang="en-US"/>
            <a:t>01</a:t>
          </a:r>
        </a:p>
      </dgm:t>
    </dgm:pt>
    <dgm:pt modelId="{345F4D9E-0ACF-4975-888E-5291604A783D}">
      <dgm:prSet/>
      <dgm:spPr/>
      <dgm:t>
        <a:bodyPr/>
        <a:lstStyle/>
        <a:p>
          <a:r>
            <a:rPr lang="en-US" sz="1200"/>
            <a:t>Examine policy issues impacting service delivery.</a:t>
          </a:r>
          <a:endParaRPr lang="en-US" sz="1200" dirty="0"/>
        </a:p>
      </dgm:t>
    </dgm:pt>
    <dgm:pt modelId="{6E9CAA05-8B3B-4E41-A1E1-752EA9E785BA}" type="parTrans" cxnId="{B9FE7BF6-E1CB-43DB-80C1-25CEF1C72233}">
      <dgm:prSet/>
      <dgm:spPr/>
      <dgm:t>
        <a:bodyPr/>
        <a:lstStyle/>
        <a:p>
          <a:endParaRPr lang="en-US"/>
        </a:p>
      </dgm:t>
    </dgm:pt>
    <dgm:pt modelId="{FD9BB0F4-5B8D-4C6C-8EAD-FC2B996AFA58}" type="sibTrans" cxnId="{B9FE7BF6-E1CB-43DB-80C1-25CEF1C72233}">
      <dgm:prSet phldrT="02" phldr="0"/>
      <dgm:spPr/>
      <dgm:t>
        <a:bodyPr/>
        <a:lstStyle/>
        <a:p>
          <a:r>
            <a:rPr lang="en-US"/>
            <a:t>02</a:t>
          </a:r>
        </a:p>
      </dgm:t>
    </dgm:pt>
    <dgm:pt modelId="{68E25E95-D8E0-471A-B59C-FA8B42A6C9AD}">
      <dgm:prSet/>
      <dgm:spPr/>
      <dgm:t>
        <a:bodyPr/>
        <a:lstStyle/>
        <a:p>
          <a:r>
            <a:rPr lang="en-US" sz="1200"/>
            <a:t>Implement Lean for sustainable service improvement.</a:t>
          </a:r>
          <a:endParaRPr lang="en-US" sz="1200" dirty="0"/>
        </a:p>
      </dgm:t>
    </dgm:pt>
    <dgm:pt modelId="{FA02677E-7BEE-4987-8300-AB2F1FF9CA0A}" type="parTrans" cxnId="{F8728442-8604-46B2-8257-F89994380728}">
      <dgm:prSet/>
      <dgm:spPr/>
      <dgm:t>
        <a:bodyPr/>
        <a:lstStyle/>
        <a:p>
          <a:endParaRPr lang="en-US"/>
        </a:p>
      </dgm:t>
    </dgm:pt>
    <dgm:pt modelId="{434A3F31-836A-4456-B2CA-7DBEA6EEE3A6}" type="sibTrans" cxnId="{F8728442-8604-46B2-8257-F89994380728}">
      <dgm:prSet phldrT="03" phldr="0"/>
      <dgm:spPr/>
      <dgm:t>
        <a:bodyPr/>
        <a:lstStyle/>
        <a:p>
          <a:r>
            <a:rPr lang="en-US"/>
            <a:t>03</a:t>
          </a:r>
        </a:p>
      </dgm:t>
    </dgm:pt>
    <dgm:pt modelId="{A0DE5928-4323-4916-9723-6487FEA1D6C6}">
      <dgm:prSet/>
      <dgm:spPr/>
      <dgm:t>
        <a:bodyPr/>
        <a:lstStyle/>
        <a:p>
          <a:r>
            <a:rPr lang="en-US" sz="1200"/>
            <a:t>Propose evidence-based recommendations.</a:t>
          </a:r>
          <a:endParaRPr lang="en-US" sz="1200" dirty="0"/>
        </a:p>
      </dgm:t>
    </dgm:pt>
    <dgm:pt modelId="{B74B39E9-28C0-45BC-8906-6B47FB27291A}" type="parTrans" cxnId="{83802F4D-8577-4477-B149-9F09C03ED886}">
      <dgm:prSet/>
      <dgm:spPr/>
      <dgm:t>
        <a:bodyPr/>
        <a:lstStyle/>
        <a:p>
          <a:endParaRPr lang="en-US"/>
        </a:p>
      </dgm:t>
    </dgm:pt>
    <dgm:pt modelId="{5BA3B583-0D60-4C04-A8D6-3C96D78D8450}" type="sibTrans" cxnId="{83802F4D-8577-4477-B149-9F09C03ED886}">
      <dgm:prSet phldrT="04" phldr="0"/>
      <dgm:spPr/>
      <dgm:t>
        <a:bodyPr/>
        <a:lstStyle/>
        <a:p>
          <a:r>
            <a:rPr lang="en-US"/>
            <a:t>04</a:t>
          </a:r>
        </a:p>
      </dgm:t>
    </dgm:pt>
    <dgm:pt modelId="{7CDDA704-5815-49E1-A7CF-A3C2939F378E}" type="pres">
      <dgm:prSet presAssocID="{D19E3D8B-6349-4BDA-96E6-1895095D9981}" presName="Name0" presStyleCnt="0">
        <dgm:presLayoutVars>
          <dgm:animLvl val="lvl"/>
          <dgm:resizeHandles val="exact"/>
        </dgm:presLayoutVars>
      </dgm:prSet>
      <dgm:spPr/>
    </dgm:pt>
    <dgm:pt modelId="{AF214CA8-C39A-4C5C-B786-1D62A0B24C96}" type="pres">
      <dgm:prSet presAssocID="{A563A0DB-3FDC-4A3C-9442-87A2097B0C00}" presName="compositeNode" presStyleCnt="0">
        <dgm:presLayoutVars>
          <dgm:bulletEnabled val="1"/>
        </dgm:presLayoutVars>
      </dgm:prSet>
      <dgm:spPr/>
    </dgm:pt>
    <dgm:pt modelId="{31AC2D4C-5C34-4416-A045-FC5E840FF398}" type="pres">
      <dgm:prSet presAssocID="{A563A0DB-3FDC-4A3C-9442-87A2097B0C00}" presName="bgRect" presStyleLbl="alignNode1" presStyleIdx="0" presStyleCnt="4"/>
      <dgm:spPr/>
    </dgm:pt>
    <dgm:pt modelId="{DE12B621-69CC-4D94-BA27-FA32C509A5DD}" type="pres">
      <dgm:prSet presAssocID="{B419E1A5-B88B-4FC1-8AD8-001A50674A1A}" presName="sibTransNodeRect" presStyleLbl="alignNode1" presStyleIdx="0" presStyleCnt="4">
        <dgm:presLayoutVars>
          <dgm:chMax val="0"/>
          <dgm:bulletEnabled val="1"/>
        </dgm:presLayoutVars>
      </dgm:prSet>
      <dgm:spPr/>
    </dgm:pt>
    <dgm:pt modelId="{1020FD35-EAB5-4902-A49C-D5B67771EA2F}" type="pres">
      <dgm:prSet presAssocID="{A563A0DB-3FDC-4A3C-9442-87A2097B0C00}" presName="nodeRect" presStyleLbl="alignNode1" presStyleIdx="0" presStyleCnt="4">
        <dgm:presLayoutVars>
          <dgm:bulletEnabled val="1"/>
        </dgm:presLayoutVars>
      </dgm:prSet>
      <dgm:spPr/>
    </dgm:pt>
    <dgm:pt modelId="{07E2D2A2-3729-49DE-9614-575746F56C49}" type="pres">
      <dgm:prSet presAssocID="{B419E1A5-B88B-4FC1-8AD8-001A50674A1A}" presName="sibTrans" presStyleCnt="0"/>
      <dgm:spPr/>
    </dgm:pt>
    <dgm:pt modelId="{DFFFC3FE-1CEE-42F1-98F5-9B39210623F5}" type="pres">
      <dgm:prSet presAssocID="{345F4D9E-0ACF-4975-888E-5291604A783D}" presName="compositeNode" presStyleCnt="0">
        <dgm:presLayoutVars>
          <dgm:bulletEnabled val="1"/>
        </dgm:presLayoutVars>
      </dgm:prSet>
      <dgm:spPr/>
    </dgm:pt>
    <dgm:pt modelId="{CBEC0337-BE17-4F53-A859-C3AF1AB3FE31}" type="pres">
      <dgm:prSet presAssocID="{345F4D9E-0ACF-4975-888E-5291604A783D}" presName="bgRect" presStyleLbl="alignNode1" presStyleIdx="1" presStyleCnt="4"/>
      <dgm:spPr/>
    </dgm:pt>
    <dgm:pt modelId="{E2D7242B-E23D-4192-8AB9-D27D6F5715E6}" type="pres">
      <dgm:prSet presAssocID="{FD9BB0F4-5B8D-4C6C-8EAD-FC2B996AFA58}" presName="sibTransNodeRect" presStyleLbl="alignNode1" presStyleIdx="1" presStyleCnt="4">
        <dgm:presLayoutVars>
          <dgm:chMax val="0"/>
          <dgm:bulletEnabled val="1"/>
        </dgm:presLayoutVars>
      </dgm:prSet>
      <dgm:spPr/>
    </dgm:pt>
    <dgm:pt modelId="{70F634C1-B0C0-4A84-AD73-EC7AD15B3FEB}" type="pres">
      <dgm:prSet presAssocID="{345F4D9E-0ACF-4975-888E-5291604A783D}" presName="nodeRect" presStyleLbl="alignNode1" presStyleIdx="1" presStyleCnt="4">
        <dgm:presLayoutVars>
          <dgm:bulletEnabled val="1"/>
        </dgm:presLayoutVars>
      </dgm:prSet>
      <dgm:spPr/>
    </dgm:pt>
    <dgm:pt modelId="{4942A683-26A9-409D-BEF2-91C0ED74F569}" type="pres">
      <dgm:prSet presAssocID="{FD9BB0F4-5B8D-4C6C-8EAD-FC2B996AFA58}" presName="sibTrans" presStyleCnt="0"/>
      <dgm:spPr/>
    </dgm:pt>
    <dgm:pt modelId="{CC4EF9E7-D351-4007-A333-9DF7B460CEC6}" type="pres">
      <dgm:prSet presAssocID="{68E25E95-D8E0-471A-B59C-FA8B42A6C9AD}" presName="compositeNode" presStyleCnt="0">
        <dgm:presLayoutVars>
          <dgm:bulletEnabled val="1"/>
        </dgm:presLayoutVars>
      </dgm:prSet>
      <dgm:spPr/>
    </dgm:pt>
    <dgm:pt modelId="{4BDE8370-70BA-4CE3-B754-9857066C443B}" type="pres">
      <dgm:prSet presAssocID="{68E25E95-D8E0-471A-B59C-FA8B42A6C9AD}" presName="bgRect" presStyleLbl="alignNode1" presStyleIdx="2" presStyleCnt="4"/>
      <dgm:spPr/>
    </dgm:pt>
    <dgm:pt modelId="{92A6D16E-1B5E-46B4-9BF9-281991106B67}" type="pres">
      <dgm:prSet presAssocID="{434A3F31-836A-4456-B2CA-7DBEA6EEE3A6}" presName="sibTransNodeRect" presStyleLbl="alignNode1" presStyleIdx="2" presStyleCnt="4">
        <dgm:presLayoutVars>
          <dgm:chMax val="0"/>
          <dgm:bulletEnabled val="1"/>
        </dgm:presLayoutVars>
      </dgm:prSet>
      <dgm:spPr/>
    </dgm:pt>
    <dgm:pt modelId="{BF369C6E-4521-479A-B9AF-CAB5722F18E7}" type="pres">
      <dgm:prSet presAssocID="{68E25E95-D8E0-471A-B59C-FA8B42A6C9AD}" presName="nodeRect" presStyleLbl="alignNode1" presStyleIdx="2" presStyleCnt="4">
        <dgm:presLayoutVars>
          <dgm:bulletEnabled val="1"/>
        </dgm:presLayoutVars>
      </dgm:prSet>
      <dgm:spPr/>
    </dgm:pt>
    <dgm:pt modelId="{3FAAD278-DAA3-41AA-8996-32215C6F10EE}" type="pres">
      <dgm:prSet presAssocID="{434A3F31-836A-4456-B2CA-7DBEA6EEE3A6}" presName="sibTrans" presStyleCnt="0"/>
      <dgm:spPr/>
    </dgm:pt>
    <dgm:pt modelId="{EF1D1954-5695-4D09-80BA-A416D53B5518}" type="pres">
      <dgm:prSet presAssocID="{A0DE5928-4323-4916-9723-6487FEA1D6C6}" presName="compositeNode" presStyleCnt="0">
        <dgm:presLayoutVars>
          <dgm:bulletEnabled val="1"/>
        </dgm:presLayoutVars>
      </dgm:prSet>
      <dgm:spPr/>
    </dgm:pt>
    <dgm:pt modelId="{935CD1A6-B396-4B46-9909-333DBCDE660A}" type="pres">
      <dgm:prSet presAssocID="{A0DE5928-4323-4916-9723-6487FEA1D6C6}" presName="bgRect" presStyleLbl="alignNode1" presStyleIdx="3" presStyleCnt="4"/>
      <dgm:spPr/>
    </dgm:pt>
    <dgm:pt modelId="{EE74F65B-0745-40AB-A6AC-D505AC94DE24}" type="pres">
      <dgm:prSet presAssocID="{5BA3B583-0D60-4C04-A8D6-3C96D78D8450}" presName="sibTransNodeRect" presStyleLbl="alignNode1" presStyleIdx="3" presStyleCnt="4">
        <dgm:presLayoutVars>
          <dgm:chMax val="0"/>
          <dgm:bulletEnabled val="1"/>
        </dgm:presLayoutVars>
      </dgm:prSet>
      <dgm:spPr/>
    </dgm:pt>
    <dgm:pt modelId="{AA5F8D05-4327-45F0-BF84-B823594882D7}" type="pres">
      <dgm:prSet presAssocID="{A0DE5928-4323-4916-9723-6487FEA1D6C6}" presName="nodeRect" presStyleLbl="alignNode1" presStyleIdx="3" presStyleCnt="4">
        <dgm:presLayoutVars>
          <dgm:bulletEnabled val="1"/>
        </dgm:presLayoutVars>
      </dgm:prSet>
      <dgm:spPr/>
    </dgm:pt>
  </dgm:ptLst>
  <dgm:cxnLst>
    <dgm:cxn modelId="{7157DC04-E9C8-4D0B-808D-183CC8D06BD9}" type="presOf" srcId="{68E25E95-D8E0-471A-B59C-FA8B42A6C9AD}" destId="{4BDE8370-70BA-4CE3-B754-9857066C443B}" srcOrd="0" destOrd="0" presId="urn:microsoft.com/office/officeart/2016/7/layout/LinearBlockProcessNumbered"/>
    <dgm:cxn modelId="{C25DF818-1166-496C-8F3F-6A9DC7EABF41}" type="presOf" srcId="{D19E3D8B-6349-4BDA-96E6-1895095D9981}" destId="{7CDDA704-5815-49E1-A7CF-A3C2939F378E}" srcOrd="0" destOrd="0" presId="urn:microsoft.com/office/officeart/2016/7/layout/LinearBlockProcessNumbered"/>
    <dgm:cxn modelId="{3E412635-7C81-4D9A-8DA9-1E4AF65E31C1}" type="presOf" srcId="{FD9BB0F4-5B8D-4C6C-8EAD-FC2B996AFA58}" destId="{E2D7242B-E23D-4192-8AB9-D27D6F5715E6}" srcOrd="0" destOrd="0" presId="urn:microsoft.com/office/officeart/2016/7/layout/LinearBlockProcessNumbered"/>
    <dgm:cxn modelId="{F8728442-8604-46B2-8257-F89994380728}" srcId="{D19E3D8B-6349-4BDA-96E6-1895095D9981}" destId="{68E25E95-D8E0-471A-B59C-FA8B42A6C9AD}" srcOrd="2" destOrd="0" parTransId="{FA02677E-7BEE-4987-8300-AB2F1FF9CA0A}" sibTransId="{434A3F31-836A-4456-B2CA-7DBEA6EEE3A6}"/>
    <dgm:cxn modelId="{C2A13D6A-0A6C-4C4C-BB55-0A94B5FB28D4}" type="presOf" srcId="{345F4D9E-0ACF-4975-888E-5291604A783D}" destId="{70F634C1-B0C0-4A84-AD73-EC7AD15B3FEB}" srcOrd="1" destOrd="0" presId="urn:microsoft.com/office/officeart/2016/7/layout/LinearBlockProcessNumbered"/>
    <dgm:cxn modelId="{A9FEF16A-8C85-491C-90AA-0CAA5C0C0DD0}" type="presOf" srcId="{68E25E95-D8E0-471A-B59C-FA8B42A6C9AD}" destId="{BF369C6E-4521-479A-B9AF-CAB5722F18E7}" srcOrd="1" destOrd="0" presId="urn:microsoft.com/office/officeart/2016/7/layout/LinearBlockProcessNumbered"/>
    <dgm:cxn modelId="{83802F4D-8577-4477-B149-9F09C03ED886}" srcId="{D19E3D8B-6349-4BDA-96E6-1895095D9981}" destId="{A0DE5928-4323-4916-9723-6487FEA1D6C6}" srcOrd="3" destOrd="0" parTransId="{B74B39E9-28C0-45BC-8906-6B47FB27291A}" sibTransId="{5BA3B583-0D60-4C04-A8D6-3C96D78D8450}"/>
    <dgm:cxn modelId="{3DB24A54-4096-403B-B661-4DB64659DB9D}" type="presOf" srcId="{345F4D9E-0ACF-4975-888E-5291604A783D}" destId="{CBEC0337-BE17-4F53-A859-C3AF1AB3FE31}" srcOrd="0" destOrd="0" presId="urn:microsoft.com/office/officeart/2016/7/layout/LinearBlockProcessNumbered"/>
    <dgm:cxn modelId="{DDC47F7D-0A63-47AB-BBD3-5951FA8AEFBD}" type="presOf" srcId="{A563A0DB-3FDC-4A3C-9442-87A2097B0C00}" destId="{1020FD35-EAB5-4902-A49C-D5B67771EA2F}" srcOrd="1" destOrd="0" presId="urn:microsoft.com/office/officeart/2016/7/layout/LinearBlockProcessNumbered"/>
    <dgm:cxn modelId="{48B78684-855C-4E34-85B6-797823D1B952}" type="presOf" srcId="{A0DE5928-4323-4916-9723-6487FEA1D6C6}" destId="{935CD1A6-B396-4B46-9909-333DBCDE660A}" srcOrd="0" destOrd="0" presId="urn:microsoft.com/office/officeart/2016/7/layout/LinearBlockProcessNumbered"/>
    <dgm:cxn modelId="{3ECEAB8A-207F-43E5-BB42-1A8F33424F9E}" type="presOf" srcId="{A563A0DB-3FDC-4A3C-9442-87A2097B0C00}" destId="{31AC2D4C-5C34-4416-A045-FC5E840FF398}" srcOrd="0" destOrd="0" presId="urn:microsoft.com/office/officeart/2016/7/layout/LinearBlockProcessNumbered"/>
    <dgm:cxn modelId="{785131A1-FED2-400C-8395-11EE53C3AC4D}" srcId="{D19E3D8B-6349-4BDA-96E6-1895095D9981}" destId="{A563A0DB-3FDC-4A3C-9442-87A2097B0C00}" srcOrd="0" destOrd="0" parTransId="{E4101BB6-0841-47D4-9E00-BFAE024DEF40}" sibTransId="{B419E1A5-B88B-4FC1-8AD8-001A50674A1A}"/>
    <dgm:cxn modelId="{BE3347B9-AB72-41C4-916E-41C2FE1E495F}" type="presOf" srcId="{434A3F31-836A-4456-B2CA-7DBEA6EEE3A6}" destId="{92A6D16E-1B5E-46B4-9BF9-281991106B67}" srcOrd="0" destOrd="0" presId="urn:microsoft.com/office/officeart/2016/7/layout/LinearBlockProcessNumbered"/>
    <dgm:cxn modelId="{406FD5C1-FA4B-4F06-BC8C-68687441CE79}" type="presOf" srcId="{A0DE5928-4323-4916-9723-6487FEA1D6C6}" destId="{AA5F8D05-4327-45F0-BF84-B823594882D7}" srcOrd="1" destOrd="0" presId="urn:microsoft.com/office/officeart/2016/7/layout/LinearBlockProcessNumbered"/>
    <dgm:cxn modelId="{31CB2FE6-5D8E-484A-819D-D3A9AC7D70EB}" type="presOf" srcId="{B419E1A5-B88B-4FC1-8AD8-001A50674A1A}" destId="{DE12B621-69CC-4D94-BA27-FA32C509A5DD}" srcOrd="0" destOrd="0" presId="urn:microsoft.com/office/officeart/2016/7/layout/LinearBlockProcessNumbered"/>
    <dgm:cxn modelId="{FCFA64E7-A528-43DC-B64F-38C7A8102788}" type="presOf" srcId="{5BA3B583-0D60-4C04-A8D6-3C96D78D8450}" destId="{EE74F65B-0745-40AB-A6AC-D505AC94DE24}" srcOrd="0" destOrd="0" presId="urn:microsoft.com/office/officeart/2016/7/layout/LinearBlockProcessNumbered"/>
    <dgm:cxn modelId="{B9FE7BF6-E1CB-43DB-80C1-25CEF1C72233}" srcId="{D19E3D8B-6349-4BDA-96E6-1895095D9981}" destId="{345F4D9E-0ACF-4975-888E-5291604A783D}" srcOrd="1" destOrd="0" parTransId="{6E9CAA05-8B3B-4E41-A1E1-752EA9E785BA}" sibTransId="{FD9BB0F4-5B8D-4C6C-8EAD-FC2B996AFA58}"/>
    <dgm:cxn modelId="{5BE8B184-8ECA-4B19-A5EF-DF8A782AC9FC}" type="presParOf" srcId="{7CDDA704-5815-49E1-A7CF-A3C2939F378E}" destId="{AF214CA8-C39A-4C5C-B786-1D62A0B24C96}" srcOrd="0" destOrd="0" presId="urn:microsoft.com/office/officeart/2016/7/layout/LinearBlockProcessNumbered"/>
    <dgm:cxn modelId="{1B44D70D-D36C-4E0E-8DAF-EF2BE2468924}" type="presParOf" srcId="{AF214CA8-C39A-4C5C-B786-1D62A0B24C96}" destId="{31AC2D4C-5C34-4416-A045-FC5E840FF398}" srcOrd="0" destOrd="0" presId="urn:microsoft.com/office/officeart/2016/7/layout/LinearBlockProcessNumbered"/>
    <dgm:cxn modelId="{BB4157D6-FC9E-4DA4-8C30-10AB81AD9825}" type="presParOf" srcId="{AF214CA8-C39A-4C5C-B786-1D62A0B24C96}" destId="{DE12B621-69CC-4D94-BA27-FA32C509A5DD}" srcOrd="1" destOrd="0" presId="urn:microsoft.com/office/officeart/2016/7/layout/LinearBlockProcessNumbered"/>
    <dgm:cxn modelId="{E152E051-C9FD-4FC9-BCA8-34629D303EC8}" type="presParOf" srcId="{AF214CA8-C39A-4C5C-B786-1D62A0B24C96}" destId="{1020FD35-EAB5-4902-A49C-D5B67771EA2F}" srcOrd="2" destOrd="0" presId="urn:microsoft.com/office/officeart/2016/7/layout/LinearBlockProcessNumbered"/>
    <dgm:cxn modelId="{23C3783E-1565-4479-A997-725BC367980A}" type="presParOf" srcId="{7CDDA704-5815-49E1-A7CF-A3C2939F378E}" destId="{07E2D2A2-3729-49DE-9614-575746F56C49}" srcOrd="1" destOrd="0" presId="urn:microsoft.com/office/officeart/2016/7/layout/LinearBlockProcessNumbered"/>
    <dgm:cxn modelId="{4633639F-8C16-4211-8BB6-C8DC20033409}" type="presParOf" srcId="{7CDDA704-5815-49E1-A7CF-A3C2939F378E}" destId="{DFFFC3FE-1CEE-42F1-98F5-9B39210623F5}" srcOrd="2" destOrd="0" presId="urn:microsoft.com/office/officeart/2016/7/layout/LinearBlockProcessNumbered"/>
    <dgm:cxn modelId="{4980F622-58EF-4128-8640-3ADF9E573D96}" type="presParOf" srcId="{DFFFC3FE-1CEE-42F1-98F5-9B39210623F5}" destId="{CBEC0337-BE17-4F53-A859-C3AF1AB3FE31}" srcOrd="0" destOrd="0" presId="urn:microsoft.com/office/officeart/2016/7/layout/LinearBlockProcessNumbered"/>
    <dgm:cxn modelId="{B2F929FC-49F4-4594-95EC-3146226F701A}" type="presParOf" srcId="{DFFFC3FE-1CEE-42F1-98F5-9B39210623F5}" destId="{E2D7242B-E23D-4192-8AB9-D27D6F5715E6}" srcOrd="1" destOrd="0" presId="urn:microsoft.com/office/officeart/2016/7/layout/LinearBlockProcessNumbered"/>
    <dgm:cxn modelId="{B43F64D8-4067-43E4-9968-11F4D846141A}" type="presParOf" srcId="{DFFFC3FE-1CEE-42F1-98F5-9B39210623F5}" destId="{70F634C1-B0C0-4A84-AD73-EC7AD15B3FEB}" srcOrd="2" destOrd="0" presId="urn:microsoft.com/office/officeart/2016/7/layout/LinearBlockProcessNumbered"/>
    <dgm:cxn modelId="{9BB1B973-691A-41EA-BDBC-F676A026C215}" type="presParOf" srcId="{7CDDA704-5815-49E1-A7CF-A3C2939F378E}" destId="{4942A683-26A9-409D-BEF2-91C0ED74F569}" srcOrd="3" destOrd="0" presId="urn:microsoft.com/office/officeart/2016/7/layout/LinearBlockProcessNumbered"/>
    <dgm:cxn modelId="{A5388589-1700-40DE-B3E4-6012797E3C8D}" type="presParOf" srcId="{7CDDA704-5815-49E1-A7CF-A3C2939F378E}" destId="{CC4EF9E7-D351-4007-A333-9DF7B460CEC6}" srcOrd="4" destOrd="0" presId="urn:microsoft.com/office/officeart/2016/7/layout/LinearBlockProcessNumbered"/>
    <dgm:cxn modelId="{9594788D-4FFF-4EE1-99EF-3CD23313D456}" type="presParOf" srcId="{CC4EF9E7-D351-4007-A333-9DF7B460CEC6}" destId="{4BDE8370-70BA-4CE3-B754-9857066C443B}" srcOrd="0" destOrd="0" presId="urn:microsoft.com/office/officeart/2016/7/layout/LinearBlockProcessNumbered"/>
    <dgm:cxn modelId="{4DDB61F7-B6EC-4D23-8ACE-6832EB720741}" type="presParOf" srcId="{CC4EF9E7-D351-4007-A333-9DF7B460CEC6}" destId="{92A6D16E-1B5E-46B4-9BF9-281991106B67}" srcOrd="1" destOrd="0" presId="urn:microsoft.com/office/officeart/2016/7/layout/LinearBlockProcessNumbered"/>
    <dgm:cxn modelId="{0A1A7F55-C419-4606-A463-C97E9CFC5620}" type="presParOf" srcId="{CC4EF9E7-D351-4007-A333-9DF7B460CEC6}" destId="{BF369C6E-4521-479A-B9AF-CAB5722F18E7}" srcOrd="2" destOrd="0" presId="urn:microsoft.com/office/officeart/2016/7/layout/LinearBlockProcessNumbered"/>
    <dgm:cxn modelId="{FBBE5D6A-209C-4D20-AA83-ED275E9A324D}" type="presParOf" srcId="{7CDDA704-5815-49E1-A7CF-A3C2939F378E}" destId="{3FAAD278-DAA3-41AA-8996-32215C6F10EE}" srcOrd="5" destOrd="0" presId="urn:microsoft.com/office/officeart/2016/7/layout/LinearBlockProcessNumbered"/>
    <dgm:cxn modelId="{27909212-BC0F-4973-8798-1327D0711D5E}" type="presParOf" srcId="{7CDDA704-5815-49E1-A7CF-A3C2939F378E}" destId="{EF1D1954-5695-4D09-80BA-A416D53B5518}" srcOrd="6" destOrd="0" presId="urn:microsoft.com/office/officeart/2016/7/layout/LinearBlockProcessNumbered"/>
    <dgm:cxn modelId="{4428A44E-097F-40DE-839D-C7D764F55857}" type="presParOf" srcId="{EF1D1954-5695-4D09-80BA-A416D53B5518}" destId="{935CD1A6-B396-4B46-9909-333DBCDE660A}" srcOrd="0" destOrd="0" presId="urn:microsoft.com/office/officeart/2016/7/layout/LinearBlockProcessNumbered"/>
    <dgm:cxn modelId="{E2DD1460-85D0-4F07-B5C4-E253E34C1F1A}" type="presParOf" srcId="{EF1D1954-5695-4D09-80BA-A416D53B5518}" destId="{EE74F65B-0745-40AB-A6AC-D505AC94DE24}" srcOrd="1" destOrd="0" presId="urn:microsoft.com/office/officeart/2016/7/layout/LinearBlockProcessNumbered"/>
    <dgm:cxn modelId="{A67D591F-3C32-44EE-A22F-A58185ADF30E}" type="presParOf" srcId="{EF1D1954-5695-4D09-80BA-A416D53B5518}" destId="{AA5F8D05-4327-45F0-BF84-B823594882D7}"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AC2D4C-5C34-4416-A045-FC5E840FF398}">
      <dsp:nvSpPr>
        <dsp:cNvPr id="0" name=""/>
        <dsp:cNvSpPr/>
      </dsp:nvSpPr>
      <dsp:spPr>
        <a:xfrm>
          <a:off x="213" y="298372"/>
          <a:ext cx="2577217" cy="3092660"/>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572" tIns="0" rIns="254572" bIns="330200" numCol="1" spcCol="1270" anchor="t" anchorCtr="0">
          <a:noAutofit/>
        </a:bodyPr>
        <a:lstStyle/>
        <a:p>
          <a:pPr marL="0" lvl="0" indent="0" algn="l" defTabSz="533400">
            <a:lnSpc>
              <a:spcPct val="90000"/>
            </a:lnSpc>
            <a:spcBef>
              <a:spcPct val="0"/>
            </a:spcBef>
            <a:spcAft>
              <a:spcPct val="35000"/>
            </a:spcAft>
            <a:buNone/>
          </a:pPr>
          <a:r>
            <a:rPr lang="en-US" sz="1200" kern="1200" dirty="0" err="1"/>
            <a:t>Analyse</a:t>
          </a:r>
          <a:r>
            <a:rPr lang="en-US" sz="1200" kern="1200" dirty="0"/>
            <a:t> root cause using quality improvement models.</a:t>
          </a:r>
        </a:p>
      </dsp:txBody>
      <dsp:txXfrm>
        <a:off x="213" y="1535436"/>
        <a:ext cx="2577217" cy="1855596"/>
      </dsp:txXfrm>
    </dsp:sp>
    <dsp:sp modelId="{DE12B621-69CC-4D94-BA27-FA32C509A5DD}">
      <dsp:nvSpPr>
        <dsp:cNvPr id="0" name=""/>
        <dsp:cNvSpPr/>
      </dsp:nvSpPr>
      <dsp:spPr>
        <a:xfrm>
          <a:off x="213" y="298372"/>
          <a:ext cx="2577217" cy="1237064"/>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4572" tIns="165100" rIns="254572" bIns="165100" numCol="1" spcCol="1270" anchor="ctr" anchorCtr="0">
          <a:noAutofit/>
        </a:bodyPr>
        <a:lstStyle/>
        <a:p>
          <a:pPr marL="0" lvl="0" indent="0" algn="l" defTabSz="2844800">
            <a:lnSpc>
              <a:spcPct val="90000"/>
            </a:lnSpc>
            <a:spcBef>
              <a:spcPct val="0"/>
            </a:spcBef>
            <a:spcAft>
              <a:spcPct val="35000"/>
            </a:spcAft>
            <a:buNone/>
          </a:pPr>
          <a:r>
            <a:rPr lang="en-US" sz="6400" kern="1200"/>
            <a:t>01</a:t>
          </a:r>
        </a:p>
      </dsp:txBody>
      <dsp:txXfrm>
        <a:off x="213" y="298372"/>
        <a:ext cx="2577217" cy="1237064"/>
      </dsp:txXfrm>
    </dsp:sp>
    <dsp:sp modelId="{CBEC0337-BE17-4F53-A859-C3AF1AB3FE31}">
      <dsp:nvSpPr>
        <dsp:cNvPr id="0" name=""/>
        <dsp:cNvSpPr/>
      </dsp:nvSpPr>
      <dsp:spPr>
        <a:xfrm>
          <a:off x="2783608" y="298372"/>
          <a:ext cx="2577217" cy="3092660"/>
        </a:xfrm>
        <a:prstGeom prst="rect">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572" tIns="0" rIns="254572" bIns="330200" numCol="1" spcCol="1270" anchor="t" anchorCtr="0">
          <a:noAutofit/>
        </a:bodyPr>
        <a:lstStyle/>
        <a:p>
          <a:pPr marL="0" lvl="0" indent="0" algn="l" defTabSz="844550">
            <a:lnSpc>
              <a:spcPct val="90000"/>
            </a:lnSpc>
            <a:spcBef>
              <a:spcPct val="0"/>
            </a:spcBef>
            <a:spcAft>
              <a:spcPct val="35000"/>
            </a:spcAft>
            <a:buNone/>
          </a:pPr>
          <a:r>
            <a:rPr lang="en-US" sz="1900" kern="1200"/>
            <a:t>Examine policy issues impacting service delivery.</a:t>
          </a:r>
          <a:endParaRPr lang="en-US" sz="1900" kern="1200" dirty="0"/>
        </a:p>
      </dsp:txBody>
      <dsp:txXfrm>
        <a:off x="2783608" y="1535436"/>
        <a:ext cx="2577217" cy="1855596"/>
      </dsp:txXfrm>
    </dsp:sp>
    <dsp:sp modelId="{E2D7242B-E23D-4192-8AB9-D27D6F5715E6}">
      <dsp:nvSpPr>
        <dsp:cNvPr id="0" name=""/>
        <dsp:cNvSpPr/>
      </dsp:nvSpPr>
      <dsp:spPr>
        <a:xfrm>
          <a:off x="2783608" y="298372"/>
          <a:ext cx="2577217" cy="1237064"/>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4572" tIns="165100" rIns="254572" bIns="165100" numCol="1" spcCol="1270" anchor="ctr" anchorCtr="0">
          <a:noAutofit/>
        </a:bodyPr>
        <a:lstStyle/>
        <a:p>
          <a:pPr marL="0" lvl="0" indent="0" algn="l" defTabSz="2844800">
            <a:lnSpc>
              <a:spcPct val="90000"/>
            </a:lnSpc>
            <a:spcBef>
              <a:spcPct val="0"/>
            </a:spcBef>
            <a:spcAft>
              <a:spcPct val="35000"/>
            </a:spcAft>
            <a:buNone/>
          </a:pPr>
          <a:r>
            <a:rPr lang="en-US" sz="6400" kern="1200"/>
            <a:t>02</a:t>
          </a:r>
        </a:p>
      </dsp:txBody>
      <dsp:txXfrm>
        <a:off x="2783608" y="298372"/>
        <a:ext cx="2577217" cy="1237064"/>
      </dsp:txXfrm>
    </dsp:sp>
    <dsp:sp modelId="{4BDE8370-70BA-4CE3-B754-9857066C443B}">
      <dsp:nvSpPr>
        <dsp:cNvPr id="0" name=""/>
        <dsp:cNvSpPr/>
      </dsp:nvSpPr>
      <dsp:spPr>
        <a:xfrm>
          <a:off x="5567003" y="298372"/>
          <a:ext cx="2577217" cy="3092660"/>
        </a:xfrm>
        <a:prstGeom prst="rect">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572" tIns="0" rIns="254572" bIns="330200" numCol="1" spcCol="1270" anchor="t" anchorCtr="0">
          <a:noAutofit/>
        </a:bodyPr>
        <a:lstStyle/>
        <a:p>
          <a:pPr marL="0" lvl="0" indent="0" algn="l" defTabSz="844550">
            <a:lnSpc>
              <a:spcPct val="90000"/>
            </a:lnSpc>
            <a:spcBef>
              <a:spcPct val="0"/>
            </a:spcBef>
            <a:spcAft>
              <a:spcPct val="35000"/>
            </a:spcAft>
            <a:buNone/>
          </a:pPr>
          <a:r>
            <a:rPr lang="en-US" sz="1900" kern="1200"/>
            <a:t>Implement Lean for sustainable service improvement.</a:t>
          </a:r>
          <a:endParaRPr lang="en-US" sz="1900" kern="1200" dirty="0"/>
        </a:p>
      </dsp:txBody>
      <dsp:txXfrm>
        <a:off x="5567003" y="1535436"/>
        <a:ext cx="2577217" cy="1855596"/>
      </dsp:txXfrm>
    </dsp:sp>
    <dsp:sp modelId="{92A6D16E-1B5E-46B4-9BF9-281991106B67}">
      <dsp:nvSpPr>
        <dsp:cNvPr id="0" name=""/>
        <dsp:cNvSpPr/>
      </dsp:nvSpPr>
      <dsp:spPr>
        <a:xfrm>
          <a:off x="5567003" y="298372"/>
          <a:ext cx="2577217" cy="1237064"/>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4572" tIns="165100" rIns="254572" bIns="165100" numCol="1" spcCol="1270" anchor="ctr" anchorCtr="0">
          <a:noAutofit/>
        </a:bodyPr>
        <a:lstStyle/>
        <a:p>
          <a:pPr marL="0" lvl="0" indent="0" algn="l" defTabSz="2844800">
            <a:lnSpc>
              <a:spcPct val="90000"/>
            </a:lnSpc>
            <a:spcBef>
              <a:spcPct val="0"/>
            </a:spcBef>
            <a:spcAft>
              <a:spcPct val="35000"/>
            </a:spcAft>
            <a:buNone/>
          </a:pPr>
          <a:r>
            <a:rPr lang="en-US" sz="6400" kern="1200"/>
            <a:t>03</a:t>
          </a:r>
        </a:p>
      </dsp:txBody>
      <dsp:txXfrm>
        <a:off x="5567003" y="298372"/>
        <a:ext cx="2577217" cy="1237064"/>
      </dsp:txXfrm>
    </dsp:sp>
    <dsp:sp modelId="{935CD1A6-B396-4B46-9909-333DBCDE660A}">
      <dsp:nvSpPr>
        <dsp:cNvPr id="0" name=""/>
        <dsp:cNvSpPr/>
      </dsp:nvSpPr>
      <dsp:spPr>
        <a:xfrm>
          <a:off x="8350398" y="298372"/>
          <a:ext cx="2577217" cy="3092660"/>
        </a:xfrm>
        <a:prstGeom prst="rect">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572" tIns="0" rIns="254572" bIns="330200" numCol="1" spcCol="1270" anchor="t" anchorCtr="0">
          <a:noAutofit/>
        </a:bodyPr>
        <a:lstStyle/>
        <a:p>
          <a:pPr marL="0" lvl="0" indent="0" algn="l" defTabSz="844550">
            <a:lnSpc>
              <a:spcPct val="90000"/>
            </a:lnSpc>
            <a:spcBef>
              <a:spcPct val="0"/>
            </a:spcBef>
            <a:spcAft>
              <a:spcPct val="35000"/>
            </a:spcAft>
            <a:buNone/>
          </a:pPr>
          <a:r>
            <a:rPr lang="en-US" sz="1900" kern="1200"/>
            <a:t>Propose evidence-based recommendations.</a:t>
          </a:r>
          <a:endParaRPr lang="en-US" sz="1900" kern="1200" dirty="0"/>
        </a:p>
      </dsp:txBody>
      <dsp:txXfrm>
        <a:off x="8350398" y="1535436"/>
        <a:ext cx="2577217" cy="1855596"/>
      </dsp:txXfrm>
    </dsp:sp>
    <dsp:sp modelId="{EE74F65B-0745-40AB-A6AC-D505AC94DE24}">
      <dsp:nvSpPr>
        <dsp:cNvPr id="0" name=""/>
        <dsp:cNvSpPr/>
      </dsp:nvSpPr>
      <dsp:spPr>
        <a:xfrm>
          <a:off x="8350398" y="298372"/>
          <a:ext cx="2577217" cy="1237064"/>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4572" tIns="165100" rIns="254572" bIns="165100" numCol="1" spcCol="1270" anchor="ctr" anchorCtr="0">
          <a:noAutofit/>
        </a:bodyPr>
        <a:lstStyle/>
        <a:p>
          <a:pPr marL="0" lvl="0" indent="0" algn="l" defTabSz="2844800">
            <a:lnSpc>
              <a:spcPct val="90000"/>
            </a:lnSpc>
            <a:spcBef>
              <a:spcPct val="0"/>
            </a:spcBef>
            <a:spcAft>
              <a:spcPct val="35000"/>
            </a:spcAft>
            <a:buNone/>
          </a:pPr>
          <a:r>
            <a:rPr lang="en-US" sz="6400" kern="1200"/>
            <a:t>04</a:t>
          </a:r>
        </a:p>
      </dsp:txBody>
      <dsp:txXfrm>
        <a:off x="8350398" y="298372"/>
        <a:ext cx="2577217" cy="1237064"/>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rPr/>
                <a:t>01</a:t>
              </a:r>
            </a:p>
          </dgm:t>
        </dgm:pt>
        <dgm:pt modelId="201" type="sibTrans" cxnId="5">
          <dgm:prSet phldrT="2"/>
          <dgm:t>
            <a:bodyPr/>
            <a:lstStyle/>
            <a:p>
              <a:r>
                <a:rPr/>
                <a:t>02</a:t>
              </a:r>
            </a:p>
          </dgm:t>
        </dgm:pt>
        <dgm:pt modelId="301" type="sibTrans" cxnId="6">
          <dgm:prSet phldrT="3"/>
          <dgm:t>
            <a:bodyPr/>
            <a:lstStyle/>
            <a:p>
              <a:r>
                <a:rP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stBulletLvl" val="2"/>
            <dgm:param type="txAnchorVert" val="t"/>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38ADFD-E6A5-48BA-97BC-F162C96EF9B3}" type="datetimeFigureOut">
              <a:rPr lang="en-US"/>
              <a:t>7/19/2026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54C87E-DA96-4E01-8C3C-427EC644A705}" type="slidenum">
              <a:r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Shrewsbury and Telford Hospital NHS Trust Maternity Scandal is one of the largest patient safety scandals in the history of the NHS. Mothers and babies lost their lives, died in infancy, had stillbirths, or were born with brain injury and disability as a consequence of substandard maternity care over the years (BBC News, 2022). Much could have been done at a clinical level at the right time and in line with the national maternity guidelines. Families' complaints were often overlooked, and lessons learned from past experiences were not taken into consideration. The case clearly illustrates the ineffectiveness of governance, as well as the absence of quality assurance procedures and systems to manage unsafe practices and their impact on patient safety and the quality of maternity care (OCKENDEN REPORT, 2026).</a:t>
            </a:r>
          </a:p>
        </p:txBody>
      </p:sp>
      <p:sp>
        <p:nvSpPr>
          <p:cNvPr id="4" name="Slide Number Placeholder 3"/>
          <p:cNvSpPr>
            <a:spLocks noGrp="1"/>
          </p:cNvSpPr>
          <p:nvPr>
            <p:ph type="sldNum" sz="quarter" idx="5"/>
          </p:nvPr>
        </p:nvSpPr>
        <p:spPr/>
        <p:txBody>
          <a:bodyPr/>
          <a:lstStyle/>
          <a:p>
            <a:fld id="{CC54C87E-DA96-4E01-8C3C-427EC644A705}" type="slidenum">
              <a:r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problems faced in relation to maternity services stemmed from several </a:t>
            </a:r>
            <a:r>
              <a:rPr lang="en-US" dirty="0" err="1"/>
              <a:t>organisational</a:t>
            </a:r>
            <a:r>
              <a:rPr lang="en-US" dirty="0"/>
              <a:t> weaknesses, not just from individual mistakes by healthcare providers. There was no effective leadership that would establish good governance mechanisms, which would identify repetitive safety risks and take responsibility (BBC, 2025). Often, staff members violated national guidelines for fetal monitoring, escalation and early delivery procedures, causing unnecessary risk to mothers and their children. Defensive </a:t>
            </a:r>
            <a:r>
              <a:rPr lang="en-US" dirty="0" err="1"/>
              <a:t>organisational</a:t>
            </a:r>
            <a:r>
              <a:rPr lang="en-US" dirty="0"/>
              <a:t> culture impeded the learning process and prevented people from learning lessons from previous incidents or being open towards complaints from families. Poorly trained physician-staffed midwife and neonatal teams had problems communicating with each other, further complicating the clinical decision-making process (The Guardian, 2026). At the same time, there was a lack of external monitoring, which could have helped identify ongoing safety risks even though there were repeated negative outcomes. All these factors led to poor quality assurance and slow </a:t>
            </a:r>
            <a:r>
              <a:rPr lang="en-US" dirty="0" err="1"/>
              <a:t>organisational</a:t>
            </a:r>
            <a:r>
              <a:rPr lang="en-US" dirty="0"/>
              <a:t> learning.</a:t>
            </a:r>
          </a:p>
          <a:p>
            <a:br>
              <a:rPr lang="en-US" dirty="0"/>
            </a:br>
            <a:endParaRPr lang="en-US" dirty="0"/>
          </a:p>
        </p:txBody>
      </p:sp>
      <p:sp>
        <p:nvSpPr>
          <p:cNvPr id="4" name="Slide Number Placeholder 3"/>
          <p:cNvSpPr>
            <a:spLocks noGrp="1"/>
          </p:cNvSpPr>
          <p:nvPr>
            <p:ph type="sldNum" sz="quarter" idx="5"/>
          </p:nvPr>
        </p:nvSpPr>
        <p:spPr/>
        <p:txBody>
          <a:bodyPr/>
          <a:lstStyle/>
          <a:p>
            <a:fld id="{CC54C87E-DA96-4E01-8C3C-427EC644A705}" type="slidenum">
              <a:rPr lang="en-US"/>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Root Cause Analysis (RCA) is a technique of systematic investigation that enables understanding of the root causes within the </a:t>
            </a:r>
            <a:r>
              <a:rPr lang="en-US" err="1"/>
              <a:t>organisation</a:t>
            </a:r>
            <a:r>
              <a:rPr lang="en-US"/>
              <a:t> for an undesirable healthcare event. RCA is employed in the analysis of the Shrewsbury and Telford maternity scandal case to reveal the harm done to patients due to interconnected failures in governance, leadership, communication, and compliance with clinical guidelines, rather than the failure of individual professionals (The Guardian, 2022). The systemic issues are revealed in the maternity services based on the information provided in the </a:t>
            </a:r>
            <a:r>
              <a:rPr lang="en-US" err="1"/>
              <a:t>Ockenden</a:t>
            </a:r>
            <a:r>
              <a:rPr lang="en-US"/>
              <a:t> Review, patients’ medical records, incident investigations and families' experiences. With the help of RCA, </a:t>
            </a:r>
            <a:r>
              <a:rPr lang="en-US" err="1"/>
              <a:t>organisations</a:t>
            </a:r>
            <a:r>
              <a:rPr lang="en-US"/>
              <a:t> can take a step beyond clinical error and identify the causes of recurring clinical errors (</a:t>
            </a:r>
            <a:r>
              <a:rPr lang="en-US">
                <a:highlight>
                  <a:srgbClr val="FFFFFF"/>
                </a:highlight>
              </a:rPr>
              <a:t>Chen </a:t>
            </a:r>
            <a:r>
              <a:rPr lang="en-US" i="1">
                <a:highlight>
                  <a:srgbClr val="FFFFFF"/>
                </a:highlight>
              </a:rPr>
              <a:t>et al</a:t>
            </a:r>
            <a:r>
              <a:rPr lang="en-US">
                <a:highlight>
                  <a:srgbClr val="FFFFFF"/>
                </a:highlight>
              </a:rPr>
              <a:t>. 2024</a:t>
            </a:r>
            <a:r>
              <a:rPr lang="en-US"/>
              <a:t>). These findings help make practice improvements, including governance, multidisciplinary education, better incident reporting and adherence to the national guidelines in maternity. Nevertheless, ignoring the aspects of systems in combination with other cultural and/or policy influences may restrict the application of RCA to the situation at hand.</a:t>
            </a:r>
          </a:p>
        </p:txBody>
      </p:sp>
      <p:sp>
        <p:nvSpPr>
          <p:cNvPr id="4" name="Slide Number Placeholder 3"/>
          <p:cNvSpPr>
            <a:spLocks noGrp="1"/>
          </p:cNvSpPr>
          <p:nvPr>
            <p:ph type="sldNum" sz="quarter" idx="5"/>
          </p:nvPr>
        </p:nvSpPr>
        <p:spPr/>
        <p:txBody>
          <a:bodyPr/>
          <a:lstStyle/>
          <a:p>
            <a:fld id="{CC54C87E-DA96-4E01-8C3C-427EC644A705}" type="slidenum">
              <a:r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Swiss Cheese Model is a model that illustrates patient harm due to various deficiencies in the safety barriers of the </a:t>
            </a:r>
            <a:r>
              <a:rPr lang="en-US" err="1"/>
              <a:t>organisation</a:t>
            </a:r>
            <a:r>
              <a:rPr lang="en-US"/>
              <a:t>. All the defensive layers were lost simultaneously over several years in Shrewsbury and Telford maternity services. The monitoring of the performance of maternity services by the leadership of the </a:t>
            </a:r>
            <a:r>
              <a:rPr lang="en-US" err="1"/>
              <a:t>organisation</a:t>
            </a:r>
            <a:r>
              <a:rPr lang="en-US"/>
              <a:t> was insufficient, and governance procedures failed to reveal the recurring safety issues (</a:t>
            </a:r>
            <a:r>
              <a:rPr lang="en-US">
                <a:highlight>
                  <a:srgbClr val="FFFFFF"/>
                </a:highlight>
              </a:rPr>
              <a:t>Lewandowski </a:t>
            </a:r>
            <a:r>
              <a:rPr lang="en-US" i="1">
                <a:highlight>
                  <a:srgbClr val="FFFFFF"/>
                </a:highlight>
              </a:rPr>
              <a:t>et al</a:t>
            </a:r>
            <a:r>
              <a:rPr lang="en-US">
                <a:highlight>
                  <a:srgbClr val="FFFFFF"/>
                </a:highlight>
              </a:rPr>
              <a:t>. 2023</a:t>
            </a:r>
            <a:r>
              <a:rPr lang="en-US"/>
              <a:t>). There was no fetal monitoring and emergency care in accordance with the national standards, which resulted in an increase in preventable events. Communication between midwives and obstetricians, along with other staff shortages, was one more issue that affected patient safety. Multiple adverse effects and warnings were not dealt with on time by external regulators (</a:t>
            </a:r>
            <a:r>
              <a:rPr lang="en-US">
                <a:highlight>
                  <a:srgbClr val="FFFFFF"/>
                </a:highlight>
              </a:rPr>
              <a:t>Lewandowski </a:t>
            </a:r>
            <a:r>
              <a:rPr lang="en-US" i="1">
                <a:highlight>
                  <a:srgbClr val="FFFFFF"/>
                </a:highlight>
              </a:rPr>
              <a:t>et al</a:t>
            </a:r>
            <a:r>
              <a:rPr lang="en-US">
                <a:highlight>
                  <a:srgbClr val="FFFFFF"/>
                </a:highlight>
              </a:rPr>
              <a:t>. 2023</a:t>
            </a:r>
            <a:r>
              <a:rPr lang="en-US"/>
              <a:t>). These vulnerabilities occurred together, leading to unnecessary suffering of the mother and her baby. Thus, the Swiss Cheese Model proves that the only way to enhance patient safety is to strengthen all the layers of the defensive system.</a:t>
            </a:r>
          </a:p>
        </p:txBody>
      </p:sp>
      <p:sp>
        <p:nvSpPr>
          <p:cNvPr id="4" name="Slide Number Placeholder 3"/>
          <p:cNvSpPr>
            <a:spLocks noGrp="1"/>
          </p:cNvSpPr>
          <p:nvPr>
            <p:ph type="sldNum" sz="quarter" idx="5"/>
          </p:nvPr>
        </p:nvSpPr>
        <p:spPr/>
        <p:txBody>
          <a:bodyPr/>
          <a:lstStyle/>
          <a:p>
            <a:fld id="{CC54C87E-DA96-4E01-8C3C-427EC644A705}" type="slidenum">
              <a:r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 fishbone diagram is a tool designed to </a:t>
            </a:r>
            <a:r>
              <a:rPr lang="en-US" err="1"/>
              <a:t>analyse</a:t>
            </a:r>
            <a:r>
              <a:rPr lang="en-US"/>
              <a:t> numerous </a:t>
            </a:r>
            <a:r>
              <a:rPr lang="en-US" err="1"/>
              <a:t>organisational</a:t>
            </a:r>
            <a:r>
              <a:rPr lang="en-US"/>
              <a:t> factors which may contribute to complex failures in health care. Using this tool in relation to the Shrewsbury and Telford maternity scandal, it becomes clear that adverse events happened due to the interaction of various issues in areas of people, process, management and environment. People-related factors include inconsistent training, staff pressure and poor communication among multidisciplinary team members (</a:t>
            </a:r>
            <a:r>
              <a:rPr lang="en-US">
                <a:highlight>
                  <a:srgbClr val="FFFFFF"/>
                </a:highlight>
              </a:rPr>
              <a:t>Nadiyah and Dewi, 2022)</a:t>
            </a:r>
            <a:r>
              <a:rPr lang="en-US"/>
              <a:t>. Process-related issues are related to ineffective investigation of incidents, </a:t>
            </a:r>
            <a:r>
              <a:rPr lang="en-US" err="1"/>
              <a:t>organisational</a:t>
            </a:r>
            <a:r>
              <a:rPr lang="en-US"/>
              <a:t> learning and implementation of the national guidance for maternity. Management issues consist of poor governance, accountability and ineffective decisions about </a:t>
            </a:r>
            <a:r>
              <a:rPr lang="en-US" err="1"/>
              <a:t>prioritising</a:t>
            </a:r>
            <a:r>
              <a:rPr lang="en-US"/>
              <a:t> patient safety. Environmental factors are considered to be ineffective in the regulation of the environment, and the </a:t>
            </a:r>
            <a:r>
              <a:rPr lang="en-US" err="1"/>
              <a:t>organisational</a:t>
            </a:r>
            <a:r>
              <a:rPr lang="en-US"/>
              <a:t> culture is not supportive of learning from mistakes. A fishbone diagram helps to </a:t>
            </a:r>
            <a:r>
              <a:rPr lang="en-US" err="1"/>
              <a:t>visualise</a:t>
            </a:r>
            <a:r>
              <a:rPr lang="en-US"/>
              <a:t> all these interconnected factors and perform Problem Analysis to identify appropriate improvement strategies based on facts for healthcare </a:t>
            </a:r>
            <a:r>
              <a:rPr lang="en-US" err="1"/>
              <a:t>organisations</a:t>
            </a:r>
            <a:r>
              <a:rPr lang="en-US"/>
              <a:t> (</a:t>
            </a:r>
            <a:r>
              <a:rPr lang="en-US">
                <a:highlight>
                  <a:srgbClr val="FFFFFF"/>
                </a:highlight>
              </a:rPr>
              <a:t>Nadiyah and Dewi, 2022)</a:t>
            </a:r>
            <a:r>
              <a:rPr lang="en-US"/>
              <a:t>. The best option would be to combine this tool with others, such as Root Cause Analysis (RCA).</a:t>
            </a:r>
          </a:p>
        </p:txBody>
      </p:sp>
      <p:sp>
        <p:nvSpPr>
          <p:cNvPr id="4" name="Slide Number Placeholder 3"/>
          <p:cNvSpPr>
            <a:spLocks noGrp="1"/>
          </p:cNvSpPr>
          <p:nvPr>
            <p:ph type="sldNum" sz="quarter" idx="5"/>
          </p:nvPr>
        </p:nvSpPr>
        <p:spPr/>
        <p:txBody>
          <a:bodyPr/>
          <a:lstStyle/>
          <a:p>
            <a:fld id="{CC54C87E-DA96-4E01-8C3C-427EC644A705}" type="slidenum">
              <a:r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Although there were policies in place for national maternity care, the Trust repeatedly failed to properly implement them. As per the </a:t>
            </a:r>
            <a:r>
              <a:rPr lang="en-US" err="1"/>
              <a:t>Ockenden</a:t>
            </a:r>
            <a:r>
              <a:rPr lang="en-US"/>
              <a:t> Report (2022), there were frequent breaches of NICE guidelines regarding fetal monitoring and risk/escalation management. As a result of poor clinical governance, the lessons arising from audit results, investigations into incidents and complaints from the families did not have any impact  (OCKENDEN REPORT, 2026). Moreover, the failure of whistleblowing mechanisms further discouraged the staff from voicing their safety issues, thus creating a defensive </a:t>
            </a:r>
            <a:r>
              <a:rPr lang="en-US" err="1"/>
              <a:t>organisation</a:t>
            </a:r>
            <a:r>
              <a:rPr lang="en-US"/>
              <a:t>. External regulators also failed to intervene despite several warning signs. Policy failures further contributed to </a:t>
            </a:r>
            <a:r>
              <a:rPr lang="en-US" err="1"/>
              <a:t>organisational</a:t>
            </a:r>
            <a:r>
              <a:rPr lang="en-US"/>
              <a:t> weaknesses, thus reducing accountability and delays in rectifying the situation.</a:t>
            </a:r>
          </a:p>
          <a:p>
            <a:br>
              <a:rPr lang="en-US"/>
            </a:br>
            <a:endParaRPr lang="en-US"/>
          </a:p>
        </p:txBody>
      </p:sp>
      <p:sp>
        <p:nvSpPr>
          <p:cNvPr id="4" name="Slide Number Placeholder 3"/>
          <p:cNvSpPr>
            <a:spLocks noGrp="1"/>
          </p:cNvSpPr>
          <p:nvPr>
            <p:ph type="sldNum" sz="quarter" idx="5"/>
          </p:nvPr>
        </p:nvSpPr>
        <p:spPr/>
        <p:txBody>
          <a:bodyPr/>
          <a:lstStyle/>
          <a:p>
            <a:fld id="{CC54C87E-DA96-4E01-8C3C-427EC644A705}" type="slidenum">
              <a:rPr lang="en-US"/>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 maternity scandal impacted healthcare quality in that the standards of practice were not adhered to, and hence there were preventable deaths of mothers, still births and even injuries to neonates for life (OCKENDEN REPORT, 2026). Efficiency was also undermined as there were recurring cases requiring costly investigations, lawsuits and other interventions, which diverted attention from front-line services. Equity was undermined since women did not receive a uniform standard of maternity care despite the expectations of the NHS about their safety. When families raised issues of concern, they were met with poor communication and a lack of involvement in decisions.</a:t>
            </a:r>
          </a:p>
          <a:p>
            <a:br>
              <a:rPr lang="en-US"/>
            </a:br>
            <a:endParaRPr lang="en-US"/>
          </a:p>
        </p:txBody>
      </p:sp>
      <p:sp>
        <p:nvSpPr>
          <p:cNvPr id="4" name="Slide Number Placeholder 3"/>
          <p:cNvSpPr>
            <a:spLocks noGrp="1"/>
          </p:cNvSpPr>
          <p:nvPr>
            <p:ph type="sldNum" sz="quarter" idx="5"/>
          </p:nvPr>
        </p:nvSpPr>
        <p:spPr/>
        <p:txBody>
          <a:bodyPr/>
          <a:lstStyle/>
          <a:p>
            <a:fld id="{CC54C87E-DA96-4E01-8C3C-427EC644A705}" type="slidenum">
              <a:r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Lean is a suitable model since it ensures efficiency by eliminating inefficient practices and adding value to patients (</a:t>
            </a:r>
            <a:r>
              <a:rPr lang="en-US" dirty="0" err="1"/>
              <a:t>Chandraharan</a:t>
            </a:r>
            <a:r>
              <a:rPr lang="en-US" dirty="0"/>
              <a:t>, 2023). Under the Trust, Lean will ensure that the maternity service has </a:t>
            </a:r>
            <a:r>
              <a:rPr lang="en-US" dirty="0" err="1"/>
              <a:t>standardised</a:t>
            </a:r>
            <a:r>
              <a:rPr lang="en-US" dirty="0"/>
              <a:t> pathways, eliminates delays in diagnosis and escalation and improves communication between midwifery, obstetrics, and neonatology teams. The continuous monitoring of performance indicators and the participation of staff will enhance clinical practice, patient safety, and quality improvement.</a:t>
            </a:r>
          </a:p>
        </p:txBody>
      </p:sp>
      <p:sp>
        <p:nvSpPr>
          <p:cNvPr id="4" name="Slide Number Placeholder 3"/>
          <p:cNvSpPr>
            <a:spLocks noGrp="1"/>
          </p:cNvSpPr>
          <p:nvPr>
            <p:ph type="sldNum" sz="quarter" idx="5"/>
          </p:nvPr>
        </p:nvSpPr>
        <p:spPr/>
        <p:txBody>
          <a:bodyPr/>
          <a:lstStyle/>
          <a:p>
            <a:fld id="{CC54C87E-DA96-4E01-8C3C-427EC644A705}" type="slidenum">
              <a:r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 Lean </a:t>
            </a:r>
            <a:r>
              <a:rPr lang="en-US" err="1"/>
              <a:t>programme</a:t>
            </a:r>
            <a:r>
              <a:rPr lang="en-US"/>
              <a:t> implementation will involve the mapping of the full maternity care pathway in order to identify any delays and risks. The </a:t>
            </a:r>
            <a:r>
              <a:rPr lang="en-US" err="1"/>
              <a:t>standardised</a:t>
            </a:r>
            <a:r>
              <a:rPr lang="en-US"/>
              <a:t> operations procedures will ensure that there is compliance with the NICE guidelines regarding fetal monitoring, documentation, and escalation of care (Alsubaie </a:t>
            </a:r>
            <a:r>
              <a:rPr lang="en-US" i="1"/>
              <a:t>et al</a:t>
            </a:r>
            <a:r>
              <a:rPr lang="en-US"/>
              <a:t>., 2024). Training will lead to better teamwork between the obstetricians, midwives, and neonatal specialists in addition to developing problem-solving skills. Audits, incident reports, and patient feedback will be used for measuring improvements and new risk identification. Monitoring of key performance indicators will be conducted by the senior management.</a:t>
            </a:r>
          </a:p>
          <a:p>
            <a:br>
              <a:rPr lang="en-US"/>
            </a:br>
            <a:endParaRPr lang="en-US"/>
          </a:p>
        </p:txBody>
      </p:sp>
      <p:sp>
        <p:nvSpPr>
          <p:cNvPr id="4" name="Slide Number Placeholder 3"/>
          <p:cNvSpPr>
            <a:spLocks noGrp="1"/>
          </p:cNvSpPr>
          <p:nvPr>
            <p:ph type="sldNum" sz="quarter" idx="5"/>
          </p:nvPr>
        </p:nvSpPr>
        <p:spPr/>
        <p:txBody>
          <a:bodyPr/>
          <a:lstStyle/>
          <a:p>
            <a:fld id="{CC54C87E-DA96-4E01-8C3C-427EC644A705}" type="slidenum">
              <a:r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Governance must be strengthened within the trust through the assignment of responsibility for maternity safety and quality improvement. Compulsory education based on staff competency should enhance staff skills in terms of fetal monitoring, emergency obstetric care, and multidisciplinary communication (Khattak </a:t>
            </a:r>
            <a:r>
              <a:rPr lang="en-US" i="1"/>
              <a:t>et al</a:t>
            </a:r>
            <a:r>
              <a:rPr lang="en-US"/>
              <a:t>., 2023). Reporting of incidents should facilitate learning within an open and just culture where staff and family members are able to voice their concerns without fear of repercussions. Continuous auditing from both internal and external sources should assess the trust’s compliance with NICE guidelines, the </a:t>
            </a:r>
            <a:r>
              <a:rPr lang="en-US" err="1"/>
              <a:t>Ockenden</a:t>
            </a:r>
            <a:r>
              <a:rPr lang="en-US"/>
              <a:t> report, and CQC guidelines through measurable performance indicators.</a:t>
            </a:r>
          </a:p>
          <a:p>
            <a:br>
              <a:rPr lang="en-US"/>
            </a:br>
            <a:endParaRPr lang="en-US"/>
          </a:p>
        </p:txBody>
      </p:sp>
      <p:sp>
        <p:nvSpPr>
          <p:cNvPr id="4" name="Slide Number Placeholder 3"/>
          <p:cNvSpPr>
            <a:spLocks noGrp="1"/>
          </p:cNvSpPr>
          <p:nvPr>
            <p:ph type="sldNum" sz="quarter" idx="5"/>
          </p:nvPr>
        </p:nvSpPr>
        <p:spPr/>
        <p:txBody>
          <a:bodyPr/>
          <a:lstStyle/>
          <a:p>
            <a:fld id="{CC54C87E-DA96-4E01-8C3C-427EC644A705}" type="slidenum">
              <a:r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report will critically </a:t>
            </a:r>
            <a:r>
              <a:rPr lang="en-US" err="1"/>
              <a:t>analyse</a:t>
            </a:r>
            <a:r>
              <a:rPr lang="en-US"/>
              <a:t> the Shrewsbury and Telford maternity scandal by </a:t>
            </a:r>
            <a:r>
              <a:rPr lang="en-US" err="1"/>
              <a:t>analysing</a:t>
            </a:r>
            <a:r>
              <a:rPr lang="en-US"/>
              <a:t> the root causes using Root Cause Analysis, the Swiss Cheese Model, and the Fishbone Diagram. The report will examine the policy issues impacting the quality of healthcare services before using the Lean approach to facilitate sustainable service improvement. Finally, the report will offer evidence-based recommendations.</a:t>
            </a:r>
          </a:p>
        </p:txBody>
      </p:sp>
      <p:sp>
        <p:nvSpPr>
          <p:cNvPr id="4" name="Slide Number Placeholder 3"/>
          <p:cNvSpPr>
            <a:spLocks noGrp="1"/>
          </p:cNvSpPr>
          <p:nvPr>
            <p:ph type="sldNum" sz="quarter" idx="5"/>
          </p:nvPr>
        </p:nvSpPr>
        <p:spPr/>
        <p:txBody>
          <a:bodyPr/>
          <a:lstStyle/>
          <a:p>
            <a:fld id="{CC54C87E-DA96-4E01-8C3C-427EC644A705}" type="slidenum">
              <a:r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7/19/2026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7/19/2026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7/19/2026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7/19/2026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7/19/2026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7/19/2026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7/19/2026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7/19/2026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s://www.cureus.com/articles/268126-enhancing-healthcare-accountability-for-administrators-fostering-transparency-for-patient-safety-and-quality-enhancement.pdf" TargetMode="External"/><Relationship Id="rId13" Type="http://schemas.openxmlformats.org/officeDocument/2006/relationships/hyperlink" Target="https://www.ockendenmaternityreview.org.uk/wp-content/uploads/2026/06/ockenden-report-review-of-maternity-services-nottingham-university-hospitals-nhs-trust-web-accessible.pdf%E2%80%8C" TargetMode="External"/><Relationship Id="rId3" Type="http://schemas.openxmlformats.org/officeDocument/2006/relationships/hyperlink" Target="https://www.theguardian.com/society/2026/jun/07/factors-leading-to-failures-in-nhs-maternity-care" TargetMode="External"/><Relationship Id="rId7" Type="http://schemas.openxmlformats.org/officeDocument/2006/relationships/hyperlink" Target="https://dl.acm.org/doi/pdf/10.1145/3627703.3629553" TargetMode="External"/><Relationship Id="rId12" Type="http://schemas.openxmlformats.org/officeDocument/2006/relationships/hyperlink" Target="https://www.researchgate.net/profile/Khairun-Nadiyah-2/publication/367438216_Quality_Control_Analysis_Using_Flowchart_Check_Sheet_P-Chart_Pareto_Diagram_and_Fishbone_Diagram/links/658ba57b6f6e450f19a61ebc/Quality-Control-Analysis-Using-Flowchart-Check-Sheet-P-Chart-Pareto-Diagram-and-Fishbone-Diagram.pdf" TargetMode="External"/><Relationship Id="rId2" Type="http://schemas.openxmlformats.org/officeDocument/2006/relationships/hyperlink" Target="https://pdfs.semanticscholar.org/3bd8/2c927dcacde489d119ec5d87377e44b06b4c.pdf" TargetMode="External"/><Relationship Id="rId1" Type="http://schemas.openxmlformats.org/officeDocument/2006/relationships/slideLayout" Target="../slideLayouts/slideLayout2.xml"/><Relationship Id="rId6" Type="http://schemas.openxmlformats.org/officeDocument/2006/relationships/hyperlink" Target="https://www.jclinmedsurgery.meddocsonline.org/articles/jcms-v3-1129.pdf" TargetMode="External"/><Relationship Id="rId11" Type="http://schemas.openxmlformats.org/officeDocument/2006/relationships/hyperlink" Target="https://osborneslaw.com/blog/maternity-neonatal-scandals/" TargetMode="External"/><Relationship Id="rId5" Type="http://schemas.openxmlformats.org/officeDocument/2006/relationships/hyperlink" Target="https://www.bbc.com/news/articles/clyn8n3nyrlo" TargetMode="External"/><Relationship Id="rId15" Type="http://schemas.openxmlformats.org/officeDocument/2006/relationships/hyperlink" Target="https://www.theguardian.com/society/article/2024/jul/24/pregnant-women-suffer-racist-and-discriminatory-abuse-at-nhs-trust-says-inquiry-head?utm_source=chatgpt.com" TargetMode="External"/><Relationship Id="rId10" Type="http://schemas.openxmlformats.org/officeDocument/2006/relationships/hyperlink" Target="https://arxiv.org/pdf/2210.02253" TargetMode="External"/><Relationship Id="rId4" Type="http://schemas.openxmlformats.org/officeDocument/2006/relationships/hyperlink" Target="https://www.bbc.com/news/uk-england-shropshire-60925959" TargetMode="External"/><Relationship Id="rId9" Type="http://schemas.openxmlformats.org/officeDocument/2006/relationships/hyperlink" Target="https://www.cureus.com/articles/155545-toward-sustainable-healthcare-systems-a-low-and-middle-income-countrys-case-for-investing-in-healthcare-reforms.pdf" TargetMode="External"/><Relationship Id="rId14" Type="http://schemas.openxmlformats.org/officeDocument/2006/relationships/hyperlink" Target="https://www.theguardian.com/society/2022/mar/26/shropshire-maternity-scandal-300-babies-died-or-left-brain-damaged-says-report"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p:cNvSpPr>
            <a:spLocks noGrp="1" noRot="1" noChangeAspect="1" noMove="1" noResize="1" noEditPoints="1" noAdjustHandles="1" noChangeArrowheads="1" noChangeShapeType="1" noTextEdit="1"/>
          </p:cNvSpPr>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a:spLocks noGrp="1" noRot="1" noChangeAspect="1" noMove="1" noResize="1" noEditPoints="1" noAdjustHandles="1" noChangeArrowheads="1" noChangeShapeType="1" noTextEdit="1"/>
          </p:cNvSpPr>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p:cNvSpPr>
            <a:spLocks noGrp="1" noRot="1" noChangeAspect="1" noMove="1" noResize="1" noEditPoints="1" noAdjustHandles="1" noChangeArrowheads="1" noChangeShapeType="1" noTextEdit="1"/>
          </p:cNvSpPr>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a:spLocks noGrp="1" noRot="1" noChangeAspect="1" noMove="1" noResize="1" noEditPoints="1" noAdjustHandles="1" noChangeArrowheads="1" noChangeShapeType="1" noTextEdit="1"/>
          </p:cNvSpPr>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p:cNvSpPr>
            <a:spLocks noGrp="1" noRot="1" noChangeAspect="1" noMove="1" noResize="1" noEditPoints="1" noAdjustHandles="1" noChangeArrowheads="1" noChangeShapeType="1" noTextEdit="1"/>
          </p:cNvSpPr>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0" name="Picture 49"/>
          <p:cNvPicPr>
            <a:picLocks noGrp="1" noRot="1" noChangeAspect="1" noMove="1" noResize="1" noEditPoints="1" noAdjustHandles="1" noChangeArrowheads="1" noChangeShapeType="1" noCrop="1"/>
          </p:cNvPicPr>
          <p:nvPr/>
        </p:nvPicPr>
        <p:blipFill>
          <a:blip r:embed="rId2">
            <a:alphaModFix amt="40000"/>
            <a:extLst>
              <a:ext uri="{28A0092B-C50C-407E-A947-70E740481C1C}">
                <a14:useLocalDpi xmlns:a14="http://schemas.microsoft.com/office/drawing/2010/main" val="0"/>
              </a:ext>
            </a:extLst>
          </a:blip>
          <a:stretch>
            <a:fillRect/>
          </a:stretch>
        </p:blipFill>
        <p:spPr>
          <a:xfrm>
            <a:off x="5414" y="0"/>
            <a:ext cx="12181172" cy="6858000"/>
          </a:xfrm>
          <a:prstGeom prst="rect">
            <a:avLst/>
          </a:prstGeom>
        </p:spPr>
      </p:pic>
      <p:pic>
        <p:nvPicPr>
          <p:cNvPr id="5" name="Picture 4" descr="Families report allegations linked to poor maternity care at Shrewsbury and Telford  NHS Trust | ITV News Central"/>
          <p:cNvPicPr>
            <a:picLocks noChangeAspect="1"/>
          </p:cNvPicPr>
          <p:nvPr/>
        </p:nvPicPr>
        <p:blipFill>
          <a:blip r:embed="rId3">
            <a:alphaModFix amt="60000"/>
          </a:blip>
          <a:srcRect r="913" b="-1"/>
          <a:stretch>
            <a:fillRect/>
          </a:stretch>
        </p:blipFill>
        <p:spPr>
          <a:xfrm>
            <a:off x="20" y="10"/>
            <a:ext cx="12188932" cy="6857990"/>
          </a:xfrm>
          <a:prstGeom prst="rect">
            <a:avLst/>
          </a:prstGeom>
        </p:spPr>
      </p:pic>
      <p:sp>
        <p:nvSpPr>
          <p:cNvPr id="2" name="Title 1"/>
          <p:cNvSpPr>
            <a:spLocks noGrp="1"/>
          </p:cNvSpPr>
          <p:nvPr>
            <p:ph type="ctrTitle"/>
          </p:nvPr>
        </p:nvSpPr>
        <p:spPr>
          <a:xfrm>
            <a:off x="1191965" y="552807"/>
            <a:ext cx="9801854" cy="2790331"/>
          </a:xfrm>
        </p:spPr>
        <p:txBody>
          <a:bodyPr vert="horz" lIns="91440" tIns="45720" rIns="91440" bIns="45720" rtlCol="0" anchor="b">
            <a:normAutofit/>
          </a:bodyPr>
          <a:lstStyle/>
          <a:p>
            <a:r>
              <a:rPr lang="en-US" sz="2300" b="1" dirty="0">
                <a:highlight>
                  <a:srgbClr val="808080"/>
                </a:highlight>
                <a:latin typeface="Times New Roman" panose="02020603050405020304" charset="0"/>
                <a:cs typeface="Times New Roman" panose="02020603050405020304" charset="0"/>
              </a:rPr>
              <a:t>Program: MSc Public Health and Social Care in Practice </a:t>
            </a:r>
          </a:p>
          <a:p>
            <a:r>
              <a:rPr lang="en-US" sz="2300" b="1" dirty="0">
                <a:highlight>
                  <a:srgbClr val="808080"/>
                </a:highlight>
                <a:latin typeface="Times New Roman" panose="02020603050405020304" charset="0"/>
                <a:cs typeface="Times New Roman" panose="02020603050405020304" charset="0"/>
              </a:rPr>
              <a:t>Module: Quality Assurance and Service Improvements </a:t>
            </a:r>
          </a:p>
          <a:p>
            <a:r>
              <a:rPr lang="en-US" sz="2300" b="1" dirty="0">
                <a:highlight>
                  <a:srgbClr val="808080"/>
                </a:highlight>
                <a:latin typeface="Times New Roman" panose="02020603050405020304" charset="0"/>
                <a:cs typeface="Times New Roman" panose="02020603050405020304" charset="0"/>
              </a:rPr>
              <a:t>Module code: LCHS7006 </a:t>
            </a:r>
          </a:p>
          <a:p>
            <a:r>
              <a:rPr lang="en-US" sz="2300" b="1">
                <a:highlight>
                  <a:srgbClr val="808080"/>
                </a:highlight>
                <a:latin typeface="Times New Roman" panose="02020603050405020304" charset="0"/>
                <a:cs typeface="Times New Roman" panose="02020603050405020304" charset="0"/>
              </a:rPr>
              <a:t>Case </a:t>
            </a:r>
            <a:r>
              <a:rPr lang="en-US" sz="2300" b="1" dirty="0">
                <a:highlight>
                  <a:srgbClr val="808080"/>
                </a:highlight>
                <a:latin typeface="Times New Roman" panose="02020603050405020304" charset="0"/>
                <a:cs typeface="Times New Roman" panose="02020603050405020304" charset="0"/>
              </a:rPr>
              <a:t>Study: Shrewsbury and Telford Hospital NHS Trust (UK) — Maternity Scandal</a:t>
            </a:r>
          </a:p>
          <a:p>
            <a:br>
              <a:rPr lang="en-US" sz="2300" b="1" dirty="0">
                <a:latin typeface="Times New Roman" panose="02020603050405020304" charset="0"/>
                <a:cs typeface="Times New Roman" panose="02020603050405020304" charset="0"/>
              </a:rPr>
            </a:br>
            <a:endParaRPr lang="en-US" sz="2300" b="1" dirty="0">
              <a:latin typeface="Times New Roman" panose="02020603050405020304" charset="0"/>
              <a:cs typeface="Times New Roman" panose="02020603050405020304" charset="0"/>
            </a:endParaRPr>
          </a:p>
        </p:txBody>
      </p:sp>
      <p:sp>
        <p:nvSpPr>
          <p:cNvPr id="3" name="Subtitle 2"/>
          <p:cNvSpPr>
            <a:spLocks noGrp="1"/>
          </p:cNvSpPr>
          <p:nvPr>
            <p:ph type="subTitle" idx="1"/>
          </p:nvPr>
        </p:nvSpPr>
        <p:spPr>
          <a:xfrm>
            <a:off x="1191966" y="3510476"/>
            <a:ext cx="9801854" cy="2614231"/>
          </a:xfrm>
        </p:spPr>
        <p:txBody>
          <a:bodyPr vert="horz" lIns="91440" tIns="45720" rIns="91440" bIns="45720" rtlCol="0" anchor="t">
            <a:normAutofit/>
          </a:bodyPr>
          <a:lstStyle/>
          <a:p>
            <a:pPr indent="-228600">
              <a:buFont typeface="Arial" panose="020B0604020202020204" pitchFamily="34" charset="0"/>
              <a:buChar char="•"/>
            </a:pPr>
            <a:r>
              <a:rPr lang="en-US" sz="1800" dirty="0">
                <a:highlight>
                  <a:srgbClr val="808080"/>
                </a:highlight>
                <a:latin typeface="Times New Roman" panose="02020603050405020304" charset="0"/>
                <a:cs typeface="Times New Roman" panose="02020603050405020304" charset="0"/>
              </a:rPr>
              <a:t>Student ID: 2526924</a:t>
            </a:r>
          </a:p>
          <a:p>
            <a:pPr indent="-228600">
              <a:buFont typeface="Arial" panose="020B0604020202020204" pitchFamily="34" charset="0"/>
              <a:buChar char="•"/>
            </a:pPr>
            <a:r>
              <a:rPr lang="en-US" sz="1800" dirty="0">
                <a:highlight>
                  <a:srgbClr val="808080"/>
                </a:highlight>
                <a:latin typeface="Times New Roman" panose="02020603050405020304" charset="0"/>
                <a:cs typeface="Times New Roman" panose="02020603050405020304" charset="0"/>
              </a:rPr>
              <a:t>Student Name: Ami </a:t>
            </a:r>
            <a:r>
              <a:rPr lang="en-US" sz="1800" dirty="0" err="1">
                <a:highlight>
                  <a:srgbClr val="808080"/>
                </a:highlight>
                <a:latin typeface="Times New Roman" panose="02020603050405020304" charset="0"/>
                <a:cs typeface="Times New Roman" panose="02020603050405020304" charset="0"/>
              </a:rPr>
              <a:t>patel</a:t>
            </a:r>
            <a:endParaRPr lang="en-US" sz="1800" dirty="0">
              <a:highlight>
                <a:srgbClr val="808080"/>
              </a:highlight>
              <a:latin typeface="Times New Roman" panose="02020603050405020304" charset="0"/>
              <a:cs typeface="Times New Roman" panose="02020603050405020304" charset="0"/>
            </a:endParaRPr>
          </a:p>
          <a:p>
            <a:pPr indent="-228600">
              <a:buFont typeface="Arial" panose="020B0604020202020204" pitchFamily="34" charset="0"/>
              <a:buChar char="•"/>
            </a:pPr>
            <a:br>
              <a:rPr lang="en-US" sz="1800" dirty="0">
                <a:solidFill>
                  <a:srgbClr val="FFFFFF"/>
                </a:solidFill>
                <a:highlight>
                  <a:srgbClr val="808080"/>
                </a:highlight>
                <a:latin typeface="Times New Roman" panose="02020603050405020304" charset="0"/>
                <a:cs typeface="Times New Roman" panose="02020603050405020304" charset="0"/>
              </a:rPr>
            </a:br>
            <a:endParaRPr lang="en-US" sz="1800" dirty="0">
              <a:solidFill>
                <a:srgbClr val="FFFFFF"/>
              </a:solidFill>
              <a:highlight>
                <a:srgbClr val="808080"/>
              </a:highlight>
              <a:latin typeface="Times New Roman" panose="02020603050405020304" charset="0"/>
              <a:cs typeface="Times New Roman" panose="020206030504050203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NHS maternity scandal: Police looking at over 700 cases as part of failings  at Shrewsbury and Telford NHS Trust | UK News | Sky News"/>
          <p:cNvPicPr>
            <a:picLocks noChangeAspect="1"/>
          </p:cNvPicPr>
          <p:nvPr/>
        </p:nvPicPr>
        <p:blipFill>
          <a:blip r:embed="rId3">
            <a:alphaModFix amt="60000"/>
          </a:blip>
          <a:srcRect/>
          <a:stretch>
            <a:fillRect/>
          </a:stretch>
        </p:blipFill>
        <p:spPr>
          <a:xfrm>
            <a:off x="0" y="-2"/>
            <a:ext cx="12192001" cy="6857990"/>
          </a:xfrm>
          <a:prstGeom prst="rect">
            <a:avLst/>
          </a:prstGeom>
        </p:spPr>
      </p:pic>
      <p:sp>
        <p:nvSpPr>
          <p:cNvPr id="2" name="Title 1"/>
          <p:cNvSpPr>
            <a:spLocks noGrp="1"/>
          </p:cNvSpPr>
          <p:nvPr>
            <p:ph type="title"/>
          </p:nvPr>
        </p:nvSpPr>
        <p:spPr>
          <a:xfrm>
            <a:off x="1611085" y="1671570"/>
            <a:ext cx="4735285" cy="875687"/>
          </a:xfrm>
        </p:spPr>
        <p:txBody>
          <a:bodyPr anchor="t">
            <a:normAutofit/>
          </a:bodyPr>
          <a:lstStyle/>
          <a:p>
            <a:r>
              <a:rPr lang="en-US" b="1" dirty="0">
                <a:solidFill>
                  <a:srgbClr val="FFFFFF"/>
                </a:solidFill>
                <a:latin typeface="Times New Roman" panose="02020603050405020304"/>
                <a:cs typeface="Times New Roman" panose="02020603050405020304"/>
              </a:rPr>
              <a:t>Problem Outline</a:t>
            </a:r>
            <a:endParaRPr lang="en-US" dirty="0">
              <a:solidFill>
                <a:srgbClr val="FFFFFF"/>
              </a:solidFill>
            </a:endParaRPr>
          </a:p>
        </p:txBody>
      </p:sp>
      <p:sp>
        <p:nvSpPr>
          <p:cNvPr id="3" name="Content Placeholder 2"/>
          <p:cNvSpPr>
            <a:spLocks noGrp="1"/>
          </p:cNvSpPr>
          <p:nvPr>
            <p:ph idx="1"/>
          </p:nvPr>
        </p:nvSpPr>
        <p:spPr>
          <a:xfrm>
            <a:off x="7272655" y="1149985"/>
            <a:ext cx="4618355" cy="4593590"/>
          </a:xfrm>
        </p:spPr>
        <p:txBody>
          <a:bodyPr vert="horz" lIns="91440" tIns="45720" rIns="91440" bIns="45720" rtlCol="0" anchor="t">
            <a:noAutofit/>
          </a:bodyPr>
          <a:lstStyle/>
          <a:p>
            <a:pPr algn="just">
              <a:lnSpc>
                <a:spcPct val="130000"/>
              </a:lnSpc>
            </a:pPr>
            <a:r>
              <a:rPr lang="en-US" sz="1600" dirty="0">
                <a:solidFill>
                  <a:srgbClr val="FFFFFF"/>
                </a:solidFill>
                <a:latin typeface="Times New Roman" panose="02020603050405020304" charset="0"/>
                <a:cs typeface="Times New Roman" panose="02020603050405020304" charset="0"/>
              </a:rPr>
              <a:t> Telford Hospital and </a:t>
            </a:r>
            <a:r>
              <a:rPr lang="en-US" sz="1600" dirty="0" err="1">
                <a:solidFill>
                  <a:srgbClr val="FFFFFF"/>
                </a:solidFill>
                <a:latin typeface="Times New Roman" panose="02020603050405020304" charset="0"/>
                <a:cs typeface="Times New Roman" panose="02020603050405020304" charset="0"/>
              </a:rPr>
              <a:t>shrewsbury</a:t>
            </a:r>
            <a:r>
              <a:rPr lang="en-US" sz="1600" dirty="0">
                <a:solidFill>
                  <a:srgbClr val="FFFFFF"/>
                </a:solidFill>
                <a:latin typeface="Times New Roman" panose="02020603050405020304" charset="0"/>
                <a:cs typeface="Times New Roman" panose="02020603050405020304" charset="0"/>
              </a:rPr>
              <a:t> NHS Trust exhibited major failings relating to the management of mothers between the 1970s and 2019 (BBC News, 2022).</a:t>
            </a:r>
          </a:p>
          <a:p>
            <a:pPr algn="just">
              <a:lnSpc>
                <a:spcPct val="130000"/>
              </a:lnSpc>
            </a:pPr>
            <a:r>
              <a:rPr lang="en-US" sz="1600" dirty="0">
                <a:solidFill>
                  <a:srgbClr val="FFFFFF"/>
                </a:solidFill>
                <a:latin typeface="Times New Roman" panose="02020603050405020304" charset="0"/>
                <a:cs typeface="Times New Roman" panose="02020603050405020304" charset="0"/>
              </a:rPr>
              <a:t>The deaths of the mothers and fetuses, including deaths of neonates, and birth injuries would have been avoided because of the poor clinical practice.</a:t>
            </a:r>
          </a:p>
          <a:p>
            <a:pPr algn="just">
              <a:lnSpc>
                <a:spcPct val="130000"/>
              </a:lnSpc>
            </a:pPr>
            <a:r>
              <a:rPr lang="en-US" sz="1600" dirty="0">
                <a:solidFill>
                  <a:srgbClr val="FFFFFF"/>
                </a:solidFill>
                <a:latin typeface="Times New Roman" panose="02020603050405020304" charset="0"/>
                <a:cs typeface="Times New Roman" panose="02020603050405020304" charset="0"/>
              </a:rPr>
              <a:t>Families' worries and safety alerts were not taken into due consideration and actioned upon.</a:t>
            </a:r>
          </a:p>
          <a:p>
            <a:pPr algn="just">
              <a:lnSpc>
                <a:spcPct val="130000"/>
              </a:lnSpc>
            </a:pPr>
            <a:r>
              <a:rPr lang="en-US" sz="1600" dirty="0">
                <a:solidFill>
                  <a:srgbClr val="FFFFFF"/>
                </a:solidFill>
                <a:latin typeface="Times New Roman" panose="02020603050405020304" charset="0"/>
                <a:cs typeface="Times New Roman" panose="02020603050405020304" charset="0"/>
              </a:rPr>
              <a:t>According to the </a:t>
            </a:r>
            <a:r>
              <a:rPr lang="en-US" sz="1600" dirty="0" err="1">
                <a:solidFill>
                  <a:srgbClr val="FFFFFF"/>
                </a:solidFill>
                <a:latin typeface="Times New Roman" panose="02020603050405020304" charset="0"/>
                <a:cs typeface="Times New Roman" panose="02020603050405020304" charset="0"/>
              </a:rPr>
              <a:t>Ockenden</a:t>
            </a:r>
            <a:r>
              <a:rPr lang="en-US" sz="1600" dirty="0">
                <a:solidFill>
                  <a:srgbClr val="FFFFFF"/>
                </a:solidFill>
                <a:latin typeface="Times New Roman" panose="02020603050405020304" charset="0"/>
                <a:cs typeface="Times New Roman" panose="02020603050405020304" charset="0"/>
              </a:rPr>
              <a:t> review, during a period of time, problems in terms of governance, leadership and patient safety culture resulted in harm and a need for improvement was highlighted (OCKENDEN REPORT, 2026).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p:cNvSpPr>
            <a:spLocks noGrp="1" noRot="1" noChangeAspect="1" noMove="1" noResize="1" noEditPoints="1" noAdjustHandles="1" noChangeArrowheads="1" noChangeShapeType="1" noTextEdit="1"/>
          </p:cNvSpPr>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6" name="Picture 5" descr="Families report allegations linked to poor maternity care at Shrewsbury and Telford  NHS Trust | ITV News Central"/>
          <p:cNvPicPr>
            <a:picLocks noChangeAspect="1"/>
          </p:cNvPicPr>
          <p:nvPr/>
        </p:nvPicPr>
        <p:blipFill>
          <a:blip r:embed="rId3">
            <a:alphaModFix amt="60000"/>
          </a:blip>
          <a:srcRect r="888" b="-1"/>
          <a:stretch>
            <a:fillRect/>
          </a:stretch>
        </p:blipFill>
        <p:spPr>
          <a:xfrm>
            <a:off x="-1" y="10"/>
            <a:ext cx="12192001" cy="6857990"/>
          </a:xfrm>
          <a:prstGeom prst="rect">
            <a:avLst/>
          </a:prstGeom>
        </p:spPr>
      </p:pic>
      <p:sp>
        <p:nvSpPr>
          <p:cNvPr id="2" name="Title 1"/>
          <p:cNvSpPr>
            <a:spLocks noGrp="1"/>
          </p:cNvSpPr>
          <p:nvPr>
            <p:ph type="title"/>
          </p:nvPr>
        </p:nvSpPr>
        <p:spPr>
          <a:xfrm>
            <a:off x="838199" y="557189"/>
            <a:ext cx="5155263" cy="5571899"/>
          </a:xfrm>
        </p:spPr>
        <p:txBody>
          <a:bodyPr>
            <a:normAutofit/>
          </a:bodyPr>
          <a:lstStyle/>
          <a:p>
            <a:r>
              <a:rPr lang="en-US" b="1">
                <a:solidFill>
                  <a:srgbClr val="FFFFFF"/>
                </a:solidFill>
                <a:latin typeface="Times New Roman" panose="02020603050405020304"/>
                <a:cs typeface="Times New Roman" panose="02020603050405020304"/>
              </a:rPr>
              <a:t>Root Causes of the Problem</a:t>
            </a:r>
            <a:endParaRPr lang="en-US">
              <a:solidFill>
                <a:srgbClr val="FFFFFF"/>
              </a:solidFill>
            </a:endParaRPr>
          </a:p>
          <a:p>
            <a:endParaRPr lang="en-US">
              <a:solidFill>
                <a:srgbClr val="FFFFFF"/>
              </a:solidFill>
            </a:endParaRPr>
          </a:p>
        </p:txBody>
      </p:sp>
      <p:sp>
        <p:nvSpPr>
          <p:cNvPr id="3" name="Content Placeholder 2"/>
          <p:cNvSpPr>
            <a:spLocks noGrp="1"/>
          </p:cNvSpPr>
          <p:nvPr>
            <p:ph idx="1"/>
          </p:nvPr>
        </p:nvSpPr>
        <p:spPr>
          <a:xfrm>
            <a:off x="6405245" y="673735"/>
            <a:ext cx="5216525" cy="5455285"/>
          </a:xfrm>
        </p:spPr>
        <p:txBody>
          <a:bodyPr vert="horz" lIns="91440" tIns="45720" rIns="91440" bIns="45720" rtlCol="0" anchor="ctr">
            <a:noAutofit/>
          </a:bodyPr>
          <a:lstStyle/>
          <a:p>
            <a:pPr algn="just">
              <a:lnSpc>
                <a:spcPct val="180000"/>
              </a:lnSpc>
              <a:buFont typeface="Arial" panose="020B0604020202020204"/>
              <a:buChar char="•"/>
            </a:pPr>
            <a:r>
              <a:rPr lang="en-US" sz="1600">
                <a:solidFill>
                  <a:srgbClr val="FFFFFF"/>
                </a:solidFill>
                <a:latin typeface="Times New Roman" panose="02020603050405020304" charset="0"/>
                <a:cs typeface="Times New Roman" panose="02020603050405020304" charset="0"/>
              </a:rPr>
              <a:t>There was no effective leadership and clinical governance, so that safe maternity services could not be ensured (BBC, 2025).</a:t>
            </a:r>
            <a:endParaRPr lang="en-US" sz="1600" dirty="0">
              <a:solidFill>
                <a:srgbClr val="FFFFFF"/>
              </a:solidFill>
              <a:latin typeface="Times New Roman" panose="02020603050405020304" charset="0"/>
              <a:cs typeface="Times New Roman" panose="02020603050405020304" charset="0"/>
            </a:endParaRPr>
          </a:p>
          <a:p>
            <a:pPr algn="just">
              <a:lnSpc>
                <a:spcPct val="180000"/>
              </a:lnSpc>
              <a:buFont typeface="Arial" panose="020B0604020202020204"/>
              <a:buChar char="•"/>
            </a:pPr>
            <a:r>
              <a:rPr lang="en-US" sz="1600">
                <a:solidFill>
                  <a:srgbClr val="FFFFFF"/>
                </a:solidFill>
                <a:latin typeface="Times New Roman" panose="02020603050405020304" charset="0"/>
                <a:cs typeface="Times New Roman" panose="02020603050405020304" charset="0"/>
              </a:rPr>
              <a:t>Non-compliance with evidence-based guidelines for maternity care caused higher levels of clinically avoidable risks.</a:t>
            </a:r>
            <a:endParaRPr lang="en-US" sz="1600" dirty="0">
              <a:solidFill>
                <a:srgbClr val="FFFFFF"/>
              </a:solidFill>
              <a:latin typeface="Times New Roman" panose="02020603050405020304" charset="0"/>
              <a:cs typeface="Times New Roman" panose="02020603050405020304" charset="0"/>
            </a:endParaRPr>
          </a:p>
          <a:p>
            <a:pPr algn="just">
              <a:lnSpc>
                <a:spcPct val="180000"/>
              </a:lnSpc>
              <a:buFont typeface="Arial" panose="020B0604020202020204"/>
              <a:buChar char="•"/>
            </a:pPr>
            <a:r>
              <a:rPr lang="en-US" sz="1600" dirty="0">
                <a:solidFill>
                  <a:srgbClr val="FFFFFF"/>
                </a:solidFill>
                <a:latin typeface="Times New Roman" panose="02020603050405020304" charset="0"/>
                <a:cs typeface="Times New Roman" panose="02020603050405020304" charset="0"/>
              </a:rPr>
              <a:t>Defensive </a:t>
            </a:r>
            <a:r>
              <a:rPr lang="en-US" sz="1600" dirty="0" err="1">
                <a:solidFill>
                  <a:srgbClr val="FFFFFF"/>
                </a:solidFill>
                <a:latin typeface="Times New Roman" panose="02020603050405020304" charset="0"/>
                <a:cs typeface="Times New Roman" panose="02020603050405020304" charset="0"/>
              </a:rPr>
              <a:t>organisational</a:t>
            </a:r>
            <a:r>
              <a:rPr lang="en-US" sz="1600" dirty="0">
                <a:solidFill>
                  <a:srgbClr val="FFFFFF"/>
                </a:solidFill>
                <a:latin typeface="Times New Roman" panose="02020603050405020304" charset="0"/>
                <a:cs typeface="Times New Roman" panose="02020603050405020304" charset="0"/>
              </a:rPr>
              <a:t> culture impeded the learning of incidents and family complaints (The Guardian, 2026).</a:t>
            </a:r>
          </a:p>
          <a:p>
            <a:pPr algn="just">
              <a:lnSpc>
                <a:spcPct val="180000"/>
              </a:lnSpc>
              <a:buFont typeface="Arial" panose="020B0604020202020204"/>
              <a:buChar char="•"/>
            </a:pPr>
            <a:r>
              <a:rPr lang="en-US" sz="1600">
                <a:solidFill>
                  <a:srgbClr val="FFFFFF"/>
                </a:solidFill>
                <a:latin typeface="Times New Roman" panose="02020603050405020304" charset="0"/>
                <a:cs typeface="Times New Roman" panose="02020603050405020304" charset="0"/>
              </a:rPr>
              <a:t>Poor workforce management, training and multidisciplinary communication led to poor quality of care.</a:t>
            </a:r>
            <a:endParaRPr lang="en-US" sz="1600" dirty="0">
              <a:solidFill>
                <a:srgbClr val="FFFFFF"/>
              </a:solidFill>
              <a:latin typeface="Times New Roman" panose="02020603050405020304" charset="0"/>
              <a:cs typeface="Times New Roman" panose="02020603050405020304" charset="0"/>
            </a:endParaRPr>
          </a:p>
          <a:p>
            <a:pPr marL="0" indent="0" algn="just">
              <a:lnSpc>
                <a:spcPct val="180000"/>
              </a:lnSpc>
              <a:buNone/>
            </a:pPr>
            <a:endParaRPr lang="en-US" sz="1600" dirty="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p:cNvSpPr>
            <a:spLocks noGrp="1" noRot="1" noChangeAspect="1" noMove="1" noResize="1" noEditPoints="1" noAdjustHandles="1" noChangeArrowheads="1" noChangeShapeType="1" noTextEdit="1"/>
          </p:cNvSpPr>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p:cNvGrpSpPr>
            <a:grpSpLocks noGrp="1" noUngrp="1" noRot="1" noChangeAspect="1" noMove="1" noResize="1"/>
          </p:cNvGrpSpPr>
          <p:nvPr/>
        </p:nvGrpSpPr>
        <p:grpSpPr>
          <a:xfrm>
            <a:off x="0" y="0"/>
            <a:ext cx="12188952" cy="6858000"/>
            <a:chOff x="651279" y="598259"/>
            <a:chExt cx="10889442" cy="5680742"/>
          </a:xfrm>
        </p:grpSpPr>
        <p:sp>
          <p:nvSpPr>
            <p:cNvPr id="12" name="Color"/>
            <p:cNvSpPr/>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lor"/>
            <p:cNvSpPr/>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p:cNvPicPr>
            <a:picLocks noChangeAspect="1"/>
          </p:cNvPicPr>
          <p:nvPr/>
        </p:nvPicPr>
        <p:blipFill>
          <a:blip r:embed="rId3"/>
          <a:stretch>
            <a:fillRect/>
          </a:stretch>
        </p:blipFill>
        <p:spPr>
          <a:xfrm>
            <a:off x="786385" y="2917099"/>
            <a:ext cx="5270026" cy="2463737"/>
          </a:xfrm>
          <a:prstGeom prst="rect">
            <a:avLst/>
          </a:prstGeom>
        </p:spPr>
      </p:pic>
      <p:grpSp>
        <p:nvGrpSpPr>
          <p:cNvPr id="15" name="Group 14"/>
          <p:cNvGrpSpPr>
            <a:grpSpLocks noGrp="1" noUngrp="1" noRot="1" noChangeAspect="1" noMove="1" noResize="1"/>
          </p:cNvGrpSpPr>
          <p:nvPr/>
        </p:nvGrpSpPr>
        <p:grpSpPr>
          <a:xfrm>
            <a:off x="1524" y="0"/>
            <a:ext cx="12188952" cy="6858000"/>
            <a:chOff x="0" y="0"/>
            <a:chExt cx="12188952" cy="6858000"/>
          </a:xfrm>
        </p:grpSpPr>
        <p:sp>
          <p:nvSpPr>
            <p:cNvPr id="16" name="Freeform: Shape 15"/>
            <p:cNvSpPr/>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p:cNvSpPr/>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p:cNvSpPr/>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p:cNvSpPr/>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p:cNvSpPr/>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p:cNvSpPr/>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p:cNvSpPr/>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title"/>
          </p:nvPr>
        </p:nvSpPr>
        <p:spPr>
          <a:xfrm>
            <a:off x="786384" y="576072"/>
            <a:ext cx="10377484" cy="1546533"/>
          </a:xfrm>
        </p:spPr>
        <p:txBody>
          <a:bodyPr anchor="t">
            <a:normAutofit/>
          </a:bodyPr>
          <a:lstStyle/>
          <a:p>
            <a:r>
              <a:rPr lang="en-US" sz="4800" b="1">
                <a:solidFill>
                  <a:schemeClr val="bg1"/>
                </a:solidFill>
                <a:latin typeface="Times New Roman" panose="02020603050405020304"/>
                <a:cs typeface="Times New Roman" panose="02020603050405020304"/>
              </a:rPr>
              <a:t>Elaboration of Theories and Models: Root Cause Analysis</a:t>
            </a:r>
            <a:endParaRPr lang="en-US" sz="4800">
              <a:solidFill>
                <a:schemeClr val="bg1"/>
              </a:solidFill>
            </a:endParaRPr>
          </a:p>
        </p:txBody>
      </p:sp>
      <p:sp>
        <p:nvSpPr>
          <p:cNvPr id="3" name="Content Placeholder 2"/>
          <p:cNvSpPr>
            <a:spLocks noGrp="1"/>
          </p:cNvSpPr>
          <p:nvPr>
            <p:ph idx="1"/>
          </p:nvPr>
        </p:nvSpPr>
        <p:spPr>
          <a:xfrm>
            <a:off x="6464300" y="2197100"/>
            <a:ext cx="4972685" cy="3903345"/>
          </a:xfrm>
        </p:spPr>
        <p:txBody>
          <a:bodyPr vert="horz" lIns="91440" tIns="45720" rIns="91440" bIns="45720" rtlCol="0" anchor="ctr">
            <a:normAutofit/>
          </a:bodyPr>
          <a:lstStyle/>
          <a:p>
            <a:pPr algn="just"/>
            <a:r>
              <a:rPr lang="en-US" sz="1800" dirty="0">
                <a:solidFill>
                  <a:schemeClr val="bg1"/>
                </a:solidFill>
                <a:latin typeface="Times New Roman" panose="02020603050405020304"/>
                <a:cs typeface="Times New Roman" panose="02020603050405020304"/>
              </a:rPr>
              <a:t>Focuses on </a:t>
            </a:r>
            <a:r>
              <a:rPr lang="en-US" sz="1800" dirty="0" err="1">
                <a:solidFill>
                  <a:schemeClr val="bg1"/>
                </a:solidFill>
                <a:latin typeface="Times New Roman" panose="02020603050405020304"/>
                <a:cs typeface="Times New Roman" panose="02020603050405020304"/>
              </a:rPr>
              <a:t>organisational</a:t>
            </a:r>
            <a:r>
              <a:rPr lang="en-US" sz="1800" dirty="0">
                <a:solidFill>
                  <a:schemeClr val="bg1"/>
                </a:solidFill>
                <a:latin typeface="Times New Roman" panose="02020603050405020304"/>
                <a:cs typeface="Times New Roman" panose="02020603050405020304"/>
              </a:rPr>
              <a:t> systems rather than individuals.</a:t>
            </a:r>
            <a:endParaRPr lang="en-US" sz="1800" dirty="0">
              <a:solidFill>
                <a:schemeClr val="bg1"/>
              </a:solidFill>
            </a:endParaRPr>
          </a:p>
          <a:p>
            <a:pPr algn="just"/>
            <a:r>
              <a:rPr lang="en-US" sz="1800">
                <a:solidFill>
                  <a:schemeClr val="bg1"/>
                </a:solidFill>
                <a:latin typeface="Times New Roman" panose="02020603050405020304"/>
                <a:cs typeface="Times New Roman" panose="02020603050405020304"/>
              </a:rPr>
              <a:t>Acknowledges common failures in various clinical scenarios (Chen </a:t>
            </a:r>
            <a:r>
              <a:rPr lang="en-US" sz="1800" i="1">
                <a:solidFill>
                  <a:schemeClr val="bg1"/>
                </a:solidFill>
                <a:latin typeface="Times New Roman" panose="02020603050405020304"/>
                <a:cs typeface="Times New Roman" panose="02020603050405020304"/>
              </a:rPr>
              <a:t>et al</a:t>
            </a:r>
            <a:r>
              <a:rPr lang="en-US" sz="1800">
                <a:solidFill>
                  <a:schemeClr val="bg1"/>
                </a:solidFill>
                <a:latin typeface="Times New Roman" panose="02020603050405020304"/>
                <a:cs typeface="Times New Roman" panose="02020603050405020304"/>
              </a:rPr>
              <a:t>. 2024).</a:t>
            </a:r>
            <a:endParaRPr lang="en-US" sz="1800" dirty="0">
              <a:solidFill>
                <a:schemeClr val="bg1"/>
              </a:solidFill>
            </a:endParaRPr>
          </a:p>
          <a:p>
            <a:pPr algn="just"/>
            <a:r>
              <a:rPr lang="en-US" sz="1800">
                <a:solidFill>
                  <a:schemeClr val="bg1"/>
                </a:solidFill>
                <a:latin typeface="Times New Roman" panose="02020603050405020304"/>
                <a:cs typeface="Times New Roman" panose="02020603050405020304"/>
              </a:rPr>
              <a:t>Provides strategies for evidence-based improvements in service.</a:t>
            </a:r>
            <a:endParaRPr lang="en-US" sz="1800" dirty="0">
              <a:solidFill>
                <a:schemeClr val="bg1"/>
              </a:solidFill>
            </a:endParaRPr>
          </a:p>
          <a:p>
            <a:pPr algn="just"/>
            <a:r>
              <a:rPr lang="en-US" sz="1800">
                <a:solidFill>
                  <a:schemeClr val="bg1"/>
                </a:solidFill>
                <a:latin typeface="Times New Roman" panose="02020603050405020304"/>
                <a:cs typeface="Times New Roman" panose="02020603050405020304"/>
              </a:rPr>
              <a:t>Promotes continuous assessment of patient safety (The Guardian, 2022).</a:t>
            </a:r>
            <a:endParaRPr lang="en-US" sz="1800" dirty="0">
              <a:solidFill>
                <a:schemeClr val="bg1"/>
              </a:solidFill>
            </a:endParaRPr>
          </a:p>
          <a:p>
            <a:pPr algn="just"/>
            <a:endParaRPr lang="en-US" sz="1800" dirty="0">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18984" y="4230093"/>
            <a:ext cx="4150581" cy="1800165"/>
          </a:xfrm>
        </p:spPr>
        <p:txBody>
          <a:bodyPr anchor="t">
            <a:normAutofit/>
          </a:bodyPr>
          <a:lstStyle/>
          <a:p>
            <a:pPr algn="r"/>
            <a:r>
              <a:rPr lang="en-US" sz="3100" b="1">
                <a:latin typeface="Times New Roman" panose="02020603050405020304"/>
                <a:cs typeface="Times New Roman" panose="02020603050405020304"/>
              </a:rPr>
              <a:t>Elaboration of Theories and Models: Swiss Cheese model</a:t>
            </a:r>
            <a:endParaRPr lang="en-US" sz="3100"/>
          </a:p>
        </p:txBody>
      </p:sp>
      <p:pic>
        <p:nvPicPr>
          <p:cNvPr id="4" name="Picture 3"/>
          <p:cNvPicPr>
            <a:picLocks noChangeAspect="1"/>
          </p:cNvPicPr>
          <p:nvPr/>
        </p:nvPicPr>
        <p:blipFill>
          <a:blip r:embed="rId3"/>
          <a:stretch>
            <a:fillRect/>
          </a:stretch>
        </p:blipFill>
        <p:spPr>
          <a:xfrm>
            <a:off x="851175" y="457200"/>
            <a:ext cx="10550612" cy="3455325"/>
          </a:xfrm>
          <a:prstGeom prst="rect">
            <a:avLst/>
          </a:prstGeom>
        </p:spPr>
      </p:pic>
      <p:sp>
        <p:nvSpPr>
          <p:cNvPr id="3" name="Content Placeholder 2"/>
          <p:cNvSpPr>
            <a:spLocks noGrp="1"/>
          </p:cNvSpPr>
          <p:nvPr>
            <p:ph idx="1"/>
          </p:nvPr>
        </p:nvSpPr>
        <p:spPr>
          <a:xfrm>
            <a:off x="5246415" y="4230094"/>
            <a:ext cx="6235268" cy="1800164"/>
          </a:xfrm>
        </p:spPr>
        <p:txBody>
          <a:bodyPr vert="horz" lIns="91440" tIns="45720" rIns="91440" bIns="45720" rtlCol="0" anchor="t">
            <a:normAutofit/>
          </a:bodyPr>
          <a:lstStyle/>
          <a:p>
            <a:pPr algn="just"/>
            <a:r>
              <a:rPr lang="en-US" sz="1400">
                <a:latin typeface="Times New Roman" panose="02020603050405020304"/>
                <a:cs typeface="Times New Roman" panose="02020603050405020304"/>
              </a:rPr>
              <a:t>Gives an account of the process of failure of multiple safety barriers.</a:t>
            </a:r>
            <a:endParaRPr lang="en-US" sz="1400" dirty="0"/>
          </a:p>
          <a:p>
            <a:pPr algn="just"/>
            <a:r>
              <a:rPr lang="en-US" sz="1400" dirty="0">
                <a:latin typeface="Times New Roman" panose="02020603050405020304"/>
                <a:cs typeface="Times New Roman" panose="02020603050405020304"/>
              </a:rPr>
              <a:t>References general deficiencies in the </a:t>
            </a:r>
            <a:r>
              <a:rPr lang="en-US" sz="1400" dirty="0" err="1">
                <a:latin typeface="Times New Roman" panose="02020603050405020304"/>
                <a:cs typeface="Times New Roman" panose="02020603050405020304"/>
              </a:rPr>
              <a:t>organisation</a:t>
            </a:r>
            <a:r>
              <a:rPr lang="en-US" sz="1400" dirty="0">
                <a:latin typeface="Times New Roman" panose="02020603050405020304"/>
                <a:cs typeface="Times New Roman" panose="02020603050405020304"/>
              </a:rPr>
              <a:t>, rather than inconsistency (</a:t>
            </a:r>
            <a:r>
              <a:rPr lang="en-US" sz="1400" dirty="0">
                <a:highlight>
                  <a:srgbClr val="FFFFFF"/>
                </a:highlight>
                <a:latin typeface="Times New Roman" panose="02020603050405020304"/>
                <a:cs typeface="Times New Roman" panose="02020603050405020304"/>
              </a:rPr>
              <a:t>Lewandowski </a:t>
            </a:r>
            <a:r>
              <a:rPr lang="en-US" sz="1400" i="1" dirty="0">
                <a:highlight>
                  <a:srgbClr val="FFFFFF"/>
                </a:highlight>
                <a:latin typeface="Times New Roman" panose="02020603050405020304"/>
                <a:cs typeface="Times New Roman" panose="02020603050405020304"/>
              </a:rPr>
              <a:t>et al</a:t>
            </a:r>
            <a:r>
              <a:rPr lang="en-US" sz="1400" dirty="0">
                <a:highlight>
                  <a:srgbClr val="FFFFFF"/>
                </a:highlight>
                <a:latin typeface="Times New Roman" panose="02020603050405020304"/>
                <a:cs typeface="Times New Roman" panose="02020603050405020304"/>
              </a:rPr>
              <a:t>. 2023</a:t>
            </a:r>
            <a:r>
              <a:rPr lang="en-US" sz="1400" dirty="0">
                <a:latin typeface="Times New Roman" panose="02020603050405020304"/>
                <a:cs typeface="Times New Roman" panose="02020603050405020304"/>
              </a:rPr>
              <a:t>).</a:t>
            </a:r>
            <a:endParaRPr lang="en-US" sz="1400" dirty="0"/>
          </a:p>
          <a:p>
            <a:pPr algn="just"/>
            <a:r>
              <a:rPr lang="en-US" sz="1400" dirty="0">
                <a:latin typeface="Times New Roman" panose="02020603050405020304"/>
                <a:cs typeface="Times New Roman" panose="02020603050405020304"/>
              </a:rPr>
              <a:t>Allows us to understand the significance of resilience in a </a:t>
            </a:r>
            <a:r>
              <a:rPr lang="en-US" sz="1400" dirty="0" err="1">
                <a:latin typeface="Times New Roman" panose="02020603050405020304"/>
                <a:cs typeface="Times New Roman" panose="02020603050405020304"/>
              </a:rPr>
              <a:t>defence</a:t>
            </a:r>
            <a:r>
              <a:rPr lang="en-US" sz="1400" dirty="0">
                <a:latin typeface="Times New Roman" panose="02020603050405020304"/>
                <a:cs typeface="Times New Roman" panose="02020603050405020304"/>
              </a:rPr>
              <a:t> system.</a:t>
            </a:r>
            <a:endParaRPr lang="en-US" sz="1400" dirty="0"/>
          </a:p>
          <a:p>
            <a:pPr algn="just"/>
            <a:r>
              <a:rPr lang="en-US" sz="1400">
                <a:latin typeface="Times New Roman" panose="02020603050405020304"/>
                <a:cs typeface="Times New Roman" panose="02020603050405020304"/>
              </a:rPr>
              <a:t>Encourages the adoption of proactive patient safety and risk management.</a:t>
            </a:r>
            <a:endParaRPr lang="en-US" sz="1400" dirty="0"/>
          </a:p>
          <a:p>
            <a:pPr algn="just"/>
            <a:endParaRPr lang="en-US" sz="1400" dirty="0"/>
          </a:p>
        </p:txBody>
      </p:sp>
      <p:sp>
        <p:nvSpPr>
          <p:cNvPr id="11" name="Rectangle 10"/>
          <p:cNvSpPr>
            <a:spLocks noGrp="1" noRot="1" noChangeAspect="1" noMove="1" noResize="1" noEditPoints="1" noAdjustHandles="1" noChangeArrowheads="1" noChangeShapeType="1" noTextEdit="1"/>
          </p:cNvSpPr>
          <p:nvPr/>
        </p:nvSpPr>
        <p:spPr>
          <a:xfrm flipH="1">
            <a:off x="0" y="6406116"/>
            <a:ext cx="12191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flipH="1">
            <a:off x="8115300" y="6406115"/>
            <a:ext cx="4076698"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a:spLocks noGrp="1" noRot="1" noChangeAspect="1" noMove="1" noResize="1" noEditPoints="1" noAdjustHandles="1" noChangeArrowheads="1" noChangeShapeType="1" noTextEdit="1"/>
          </p:cNvSpPr>
          <p:nvPr/>
        </p:nvSpPr>
        <p:spPr>
          <a:xfrm>
            <a:off x="0" y="0"/>
            <a:ext cx="6096000" cy="6865473"/>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71442" y="685800"/>
            <a:ext cx="4353116" cy="1474666"/>
          </a:xfrm>
        </p:spPr>
        <p:txBody>
          <a:bodyPr anchor="b">
            <a:normAutofit/>
          </a:bodyPr>
          <a:lstStyle/>
          <a:p>
            <a:pPr algn="ctr"/>
            <a:r>
              <a:rPr lang="en-US" sz="3200" b="1">
                <a:solidFill>
                  <a:srgbClr val="595959"/>
                </a:solidFill>
                <a:latin typeface="Times New Roman" panose="02020603050405020304"/>
                <a:cs typeface="Times New Roman" panose="02020603050405020304"/>
              </a:rPr>
              <a:t>Elaboration of Theories and Models: Fishbone Diagram</a:t>
            </a:r>
            <a:endParaRPr lang="en-US" sz="3200">
              <a:solidFill>
                <a:srgbClr val="595959"/>
              </a:solidFill>
            </a:endParaRPr>
          </a:p>
        </p:txBody>
      </p:sp>
      <p:sp>
        <p:nvSpPr>
          <p:cNvPr id="3" name="Content Placeholder 2"/>
          <p:cNvSpPr>
            <a:spLocks noGrp="1"/>
          </p:cNvSpPr>
          <p:nvPr>
            <p:ph idx="1"/>
          </p:nvPr>
        </p:nvSpPr>
        <p:spPr>
          <a:xfrm>
            <a:off x="392430" y="2554605"/>
            <a:ext cx="5575935" cy="3663315"/>
          </a:xfrm>
        </p:spPr>
        <p:txBody>
          <a:bodyPr vert="horz" lIns="91440" tIns="45720" rIns="91440" bIns="45720" rtlCol="0" anchor="t">
            <a:normAutofit/>
          </a:bodyPr>
          <a:lstStyle/>
          <a:p>
            <a:pPr algn="just">
              <a:lnSpc>
                <a:spcPct val="100000"/>
              </a:lnSpc>
            </a:pPr>
            <a:r>
              <a:rPr lang="en-US" sz="1800">
                <a:solidFill>
                  <a:srgbClr val="595959"/>
                </a:solidFill>
                <a:latin typeface="Times New Roman" panose="02020603050405020304" charset="0"/>
                <a:cs typeface="Times New Roman" panose="02020603050405020304" charset="0"/>
              </a:rPr>
              <a:t>Systematically identifies several factors contributing to problems.</a:t>
            </a:r>
            <a:endParaRPr lang="en-US" sz="1800" dirty="0">
              <a:solidFill>
                <a:srgbClr val="595959"/>
              </a:solidFill>
              <a:latin typeface="Times New Roman" panose="02020603050405020304" charset="0"/>
              <a:cs typeface="Times New Roman" panose="02020603050405020304" charset="0"/>
            </a:endParaRPr>
          </a:p>
          <a:p>
            <a:pPr algn="just">
              <a:lnSpc>
                <a:spcPct val="100000"/>
              </a:lnSpc>
            </a:pPr>
            <a:r>
              <a:rPr lang="en-US" sz="1800">
                <a:solidFill>
                  <a:srgbClr val="595959"/>
                </a:solidFill>
                <a:latin typeface="Times New Roman" panose="02020603050405020304" charset="0"/>
                <a:cs typeface="Times New Roman" panose="02020603050405020304" charset="0"/>
              </a:rPr>
              <a:t>Encourages multi-disciplinary analysis of complex problems in healthcare (Nadiyah and Dewi, 2022).</a:t>
            </a:r>
            <a:endParaRPr lang="en-US" sz="1800" dirty="0">
              <a:solidFill>
                <a:srgbClr val="595959"/>
              </a:solidFill>
              <a:latin typeface="Times New Roman" panose="02020603050405020304" charset="0"/>
              <a:cs typeface="Times New Roman" panose="02020603050405020304" charset="0"/>
            </a:endParaRPr>
          </a:p>
          <a:p>
            <a:pPr algn="just">
              <a:lnSpc>
                <a:spcPct val="100000"/>
              </a:lnSpc>
            </a:pPr>
            <a:r>
              <a:rPr lang="en-US" sz="1800" dirty="0">
                <a:solidFill>
                  <a:srgbClr val="595959"/>
                </a:solidFill>
                <a:latin typeface="Times New Roman" panose="02020603050405020304" charset="0"/>
                <a:cs typeface="Times New Roman" panose="02020603050405020304" charset="0"/>
              </a:rPr>
              <a:t>Identifies priorities for quality improvement within an </a:t>
            </a:r>
            <a:r>
              <a:rPr lang="en-US" sz="1800" dirty="0" err="1">
                <a:solidFill>
                  <a:srgbClr val="595959"/>
                </a:solidFill>
                <a:latin typeface="Times New Roman" panose="02020603050405020304" charset="0"/>
                <a:cs typeface="Times New Roman" panose="02020603050405020304" charset="0"/>
              </a:rPr>
              <a:t>organisation</a:t>
            </a:r>
            <a:r>
              <a:rPr lang="en-US" sz="1800" dirty="0">
                <a:solidFill>
                  <a:srgbClr val="595959"/>
                </a:solidFill>
                <a:latin typeface="Times New Roman" panose="02020603050405020304" charset="0"/>
                <a:cs typeface="Times New Roman" panose="02020603050405020304" charset="0"/>
              </a:rPr>
              <a:t>.</a:t>
            </a:r>
          </a:p>
          <a:p>
            <a:pPr algn="just">
              <a:lnSpc>
                <a:spcPct val="100000"/>
              </a:lnSpc>
            </a:pPr>
            <a:r>
              <a:rPr lang="en-US" sz="1800">
                <a:solidFill>
                  <a:srgbClr val="595959"/>
                </a:solidFill>
                <a:latin typeface="Times New Roman" panose="02020603050405020304" charset="0"/>
                <a:cs typeface="Times New Roman" panose="02020603050405020304" charset="0"/>
              </a:rPr>
              <a:t>Helps develop targeted interventions aimed at improving patient safety.</a:t>
            </a:r>
            <a:endParaRPr lang="en-US" sz="1800" dirty="0">
              <a:solidFill>
                <a:srgbClr val="595959"/>
              </a:solidFill>
              <a:latin typeface="Times New Roman" panose="02020603050405020304" charset="0"/>
              <a:cs typeface="Times New Roman" panose="02020603050405020304" charset="0"/>
            </a:endParaRPr>
          </a:p>
          <a:p>
            <a:pPr algn="just">
              <a:lnSpc>
                <a:spcPct val="100000"/>
              </a:lnSpc>
            </a:pPr>
            <a:endParaRPr lang="en-US" sz="1800" dirty="0">
              <a:solidFill>
                <a:srgbClr val="595959"/>
              </a:solidFill>
              <a:latin typeface="Times New Roman" panose="02020603050405020304" charset="0"/>
              <a:cs typeface="Times New Roman" panose="02020603050405020304" charset="0"/>
            </a:endParaRPr>
          </a:p>
        </p:txBody>
      </p:sp>
      <p:pic>
        <p:nvPicPr>
          <p:cNvPr id="4" name="Picture 3"/>
          <p:cNvPicPr>
            <a:picLocks noChangeAspect="1"/>
          </p:cNvPicPr>
          <p:nvPr/>
        </p:nvPicPr>
        <p:blipFill>
          <a:blip r:embed="rId3"/>
          <a:stretch>
            <a:fillRect/>
          </a:stretch>
        </p:blipFill>
        <p:spPr>
          <a:xfrm>
            <a:off x="6781801" y="2198554"/>
            <a:ext cx="4797056" cy="250646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a:spLocks noGrp="1" noRot="1" noChangeAspect="1" noMove="1" noResize="1" noEditPoints="1" noAdjustHandles="1" noChangeArrowheads="1" noChangeShapeType="1" noTextEdit="1"/>
          </p:cNvSpPr>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7033" y="670559"/>
            <a:ext cx="4683321" cy="2148841"/>
          </a:xfrm>
        </p:spPr>
        <p:txBody>
          <a:bodyPr anchor="t">
            <a:normAutofit/>
          </a:bodyPr>
          <a:lstStyle/>
          <a:p>
            <a:r>
              <a:rPr lang="en-US" sz="3100" b="1">
                <a:latin typeface="Times New Roman" panose="02020603050405020304"/>
                <a:cs typeface="Times New Roman" panose="02020603050405020304"/>
              </a:rPr>
              <a:t>Contribution of Policy Issues to the Root Causes and Their Impacts on Service Delivery</a:t>
            </a:r>
            <a:endParaRPr lang="en-US" sz="3100"/>
          </a:p>
        </p:txBody>
      </p:sp>
      <p:pic>
        <p:nvPicPr>
          <p:cNvPr id="4" name="Picture 3" descr="The National Health Service (NHS) | Meer"/>
          <p:cNvPicPr>
            <a:picLocks noChangeAspect="1"/>
          </p:cNvPicPr>
          <p:nvPr/>
        </p:nvPicPr>
        <p:blipFill>
          <a:blip r:embed="rId3"/>
          <a:srcRect r="3345" b="-2"/>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p:cNvSpPr>
            <a:spLocks noGrp="1"/>
          </p:cNvSpPr>
          <p:nvPr>
            <p:ph idx="1"/>
          </p:nvPr>
        </p:nvSpPr>
        <p:spPr>
          <a:xfrm>
            <a:off x="6797040" y="1767840"/>
            <a:ext cx="4885690" cy="4347845"/>
          </a:xfrm>
        </p:spPr>
        <p:txBody>
          <a:bodyPr vert="horz" lIns="91440" tIns="45720" rIns="91440" bIns="45720" rtlCol="0" anchor="t">
            <a:normAutofit/>
          </a:bodyPr>
          <a:lstStyle/>
          <a:p>
            <a:pPr algn="just">
              <a:lnSpc>
                <a:spcPct val="110000"/>
              </a:lnSpc>
              <a:buFont typeface="Arial" panose="020B0604020202020204"/>
              <a:buChar char="•"/>
            </a:pPr>
            <a:r>
              <a:rPr lang="en-US" sz="2000" dirty="0" err="1">
                <a:latin typeface="Times New Roman" panose="02020603050405020304"/>
                <a:cs typeface="Times New Roman" panose="02020603050405020304"/>
              </a:rPr>
              <a:t>Lacklustre</a:t>
            </a:r>
            <a:r>
              <a:rPr lang="en-US" sz="2000" dirty="0">
                <a:latin typeface="Times New Roman" panose="02020603050405020304"/>
                <a:cs typeface="Times New Roman" panose="02020603050405020304"/>
              </a:rPr>
              <a:t> NHS maternity safety policies and governance implementation.</a:t>
            </a:r>
            <a:endParaRPr lang="en-US" sz="2000" dirty="0"/>
          </a:p>
          <a:p>
            <a:pPr algn="just">
              <a:lnSpc>
                <a:spcPct val="110000"/>
              </a:lnSpc>
              <a:buFont typeface="Arial" panose="020B0604020202020204"/>
              <a:buChar char="•"/>
            </a:pPr>
            <a:r>
              <a:rPr lang="en-US" sz="2000">
                <a:latin typeface="Times New Roman" panose="02020603050405020304"/>
                <a:cs typeface="Times New Roman" panose="02020603050405020304"/>
              </a:rPr>
              <a:t>Poor compliance with NICE fetal monitoring and escalation guidance (The Guardian, 2024).</a:t>
            </a:r>
            <a:endParaRPr lang="en-US" sz="2000" dirty="0"/>
          </a:p>
          <a:p>
            <a:pPr algn="just">
              <a:lnSpc>
                <a:spcPct val="110000"/>
              </a:lnSpc>
              <a:buFont typeface="Arial" panose="020B0604020202020204"/>
              <a:buChar char="•"/>
            </a:pPr>
            <a:r>
              <a:rPr lang="en-US" sz="2000" dirty="0">
                <a:latin typeface="Times New Roman" panose="02020603050405020304"/>
                <a:cs typeface="Times New Roman" panose="02020603050405020304"/>
              </a:rPr>
              <a:t>Failure of whistleblowing and reporting systems to facilitate </a:t>
            </a:r>
            <a:r>
              <a:rPr lang="en-US" sz="2000" dirty="0" err="1">
                <a:latin typeface="Times New Roman" panose="02020603050405020304"/>
                <a:cs typeface="Times New Roman" panose="02020603050405020304"/>
              </a:rPr>
              <a:t>organisational</a:t>
            </a:r>
            <a:r>
              <a:rPr lang="en-US" sz="2000" dirty="0">
                <a:latin typeface="Times New Roman" panose="02020603050405020304"/>
                <a:cs typeface="Times New Roman" panose="02020603050405020304"/>
              </a:rPr>
              <a:t> learning.</a:t>
            </a:r>
            <a:endParaRPr lang="en-US" sz="2000" dirty="0"/>
          </a:p>
          <a:p>
            <a:pPr algn="just">
              <a:lnSpc>
                <a:spcPct val="110000"/>
              </a:lnSpc>
              <a:buFont typeface="Arial" panose="020B0604020202020204"/>
              <a:buChar char="•"/>
            </a:pPr>
            <a:r>
              <a:rPr lang="en-US" sz="2000">
                <a:latin typeface="Times New Roman" panose="02020603050405020304"/>
                <a:cs typeface="Times New Roman" panose="02020603050405020304"/>
              </a:rPr>
              <a:t>Delayed regulation contributed to the lack of accountability and improvements.</a:t>
            </a:r>
            <a:endParaRPr lang="en-US" sz="2000" dirty="0"/>
          </a:p>
          <a:p>
            <a:pPr marL="0" indent="0" algn="just">
              <a:lnSpc>
                <a:spcPct val="110000"/>
              </a:lnSpc>
              <a:buNone/>
            </a:pP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40080"/>
            <a:ext cx="4818888" cy="1481328"/>
          </a:xfrm>
        </p:spPr>
        <p:txBody>
          <a:bodyPr anchor="b">
            <a:normAutofit/>
          </a:bodyPr>
          <a:lstStyle/>
          <a:p>
            <a:r>
              <a:rPr lang="en-US" sz="2600" b="1" dirty="0">
                <a:latin typeface="Times New Roman" panose="02020603050405020304"/>
                <a:cs typeface="Times New Roman" panose="02020603050405020304"/>
              </a:rPr>
              <a:t>Influence on the effectiveness, equity, and quality of Health and Care Services</a:t>
            </a:r>
            <a:endParaRPr lang="en-US" sz="2600" dirty="0"/>
          </a:p>
        </p:txBody>
      </p:sp>
      <p:sp>
        <p:nvSpPr>
          <p:cNvPr id="11" name="sketch line"/>
          <p:cNvSpPr>
            <a:spLocks noGrp="1" noRot="1" noChangeAspect="1" noMove="1" noResize="1" noEditPoints="1" noAdjustHandles="1" noChangeArrowheads="1" noChangeShapeType="1" noTextEdit="1"/>
          </p:cNvSpPr>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30936" y="2660904"/>
            <a:ext cx="4818888" cy="3547872"/>
          </a:xfrm>
        </p:spPr>
        <p:txBody>
          <a:bodyPr vert="horz" lIns="91440" tIns="45720" rIns="91440" bIns="45720" rtlCol="0" anchor="t">
            <a:normAutofit/>
          </a:bodyPr>
          <a:lstStyle/>
          <a:p>
            <a:pPr algn="just">
              <a:lnSpc>
                <a:spcPct val="100000"/>
              </a:lnSpc>
            </a:pPr>
            <a:r>
              <a:rPr lang="en-US" sz="1800">
                <a:latin typeface="Times New Roman" panose="02020603050405020304"/>
                <a:cs typeface="Times New Roman" panose="02020603050405020304"/>
              </a:rPr>
              <a:t>Quality suffered from preventable mistakes in the clinical field and harm to patients.</a:t>
            </a:r>
            <a:endParaRPr lang="en-US" sz="1800" dirty="0"/>
          </a:p>
          <a:p>
            <a:pPr algn="just">
              <a:lnSpc>
                <a:spcPct val="100000"/>
              </a:lnSpc>
            </a:pPr>
            <a:r>
              <a:rPr lang="en-US" sz="1800">
                <a:latin typeface="Times New Roman" panose="02020603050405020304"/>
                <a:cs typeface="Times New Roman" panose="02020603050405020304"/>
              </a:rPr>
              <a:t>Efficiency suffered due to a failure, which made further investigation costly.</a:t>
            </a:r>
            <a:endParaRPr lang="en-US" sz="1800" dirty="0"/>
          </a:p>
          <a:p>
            <a:pPr algn="just">
              <a:lnSpc>
                <a:spcPct val="100000"/>
              </a:lnSpc>
            </a:pPr>
            <a:r>
              <a:rPr lang="en-US" sz="1800" dirty="0">
                <a:latin typeface="Times New Roman" panose="02020603050405020304"/>
                <a:cs typeface="Times New Roman" panose="02020603050405020304"/>
              </a:rPr>
              <a:t>Equity was compromised as maternity care standards were inconsistent (</a:t>
            </a:r>
            <a:r>
              <a:rPr lang="en-US" sz="1800" dirty="0" err="1">
                <a:latin typeface="Times New Roman" panose="02020603050405020304"/>
                <a:cs typeface="Times New Roman" panose="02020603050405020304"/>
              </a:rPr>
              <a:t>Osborneslaw</a:t>
            </a:r>
            <a:r>
              <a:rPr lang="en-US" sz="1800" dirty="0">
                <a:latin typeface="Times New Roman" panose="02020603050405020304"/>
                <a:cs typeface="Times New Roman" panose="02020603050405020304"/>
              </a:rPr>
              <a:t>, 2026).</a:t>
            </a:r>
            <a:endParaRPr lang="en-US" sz="1800" dirty="0"/>
          </a:p>
          <a:p>
            <a:pPr algn="just">
              <a:lnSpc>
                <a:spcPct val="100000"/>
              </a:lnSpc>
            </a:pPr>
            <a:r>
              <a:rPr lang="en-US" sz="1800">
                <a:latin typeface="Times New Roman" panose="02020603050405020304"/>
                <a:cs typeface="Times New Roman" panose="02020603050405020304"/>
              </a:rPr>
              <a:t>Public trust in NHS maternity services was greatly diminished.</a:t>
            </a:r>
            <a:endParaRPr lang="en-US" sz="1800" dirty="0"/>
          </a:p>
          <a:p>
            <a:pPr marL="0" indent="0" algn="just">
              <a:lnSpc>
                <a:spcPct val="100000"/>
              </a:lnSpc>
              <a:buNone/>
            </a:pPr>
            <a:endParaRPr lang="en-US" sz="1800" dirty="0"/>
          </a:p>
        </p:txBody>
      </p:sp>
      <p:pic>
        <p:nvPicPr>
          <p:cNvPr id="4" name="Picture 3" descr="Dimensions of Quality | New Brunswick Health Council"/>
          <p:cNvPicPr>
            <a:picLocks noChangeAspect="1"/>
          </p:cNvPicPr>
          <p:nvPr/>
        </p:nvPicPr>
        <p:blipFill>
          <a:blip r:embed="rId3"/>
          <a:stretch>
            <a:fillRect/>
          </a:stretch>
        </p:blipFill>
        <p:spPr>
          <a:xfrm>
            <a:off x="6099048" y="972464"/>
            <a:ext cx="5458968" cy="491307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useBgFill="1">
        <p:nvSpPr>
          <p:cNvPr id="19" name="Rectangle 1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6397" y="502020"/>
            <a:ext cx="5323715" cy="1642970"/>
          </a:xfrm>
        </p:spPr>
        <p:txBody>
          <a:bodyPr anchor="b">
            <a:normAutofit/>
          </a:bodyPr>
          <a:lstStyle/>
          <a:p>
            <a:r>
              <a:rPr lang="en-US" sz="4000" b="1">
                <a:latin typeface="Times New Roman" panose="02020603050405020304"/>
                <a:cs typeface="Times New Roman" panose="02020603050405020304"/>
              </a:rPr>
              <a:t>Application of Lean Framework for Change</a:t>
            </a:r>
            <a:endParaRPr lang="en-US" sz="4000"/>
          </a:p>
        </p:txBody>
      </p:sp>
      <p:sp>
        <p:nvSpPr>
          <p:cNvPr id="3" name="Content Placeholder 2"/>
          <p:cNvSpPr>
            <a:spLocks noGrp="1"/>
          </p:cNvSpPr>
          <p:nvPr>
            <p:ph idx="1"/>
          </p:nvPr>
        </p:nvSpPr>
        <p:spPr>
          <a:xfrm>
            <a:off x="1144923" y="2405894"/>
            <a:ext cx="5315189" cy="3535083"/>
          </a:xfrm>
        </p:spPr>
        <p:txBody>
          <a:bodyPr vert="horz" lIns="91440" tIns="45720" rIns="91440" bIns="45720" rtlCol="0" anchor="t">
            <a:normAutofit/>
          </a:bodyPr>
          <a:lstStyle/>
          <a:p>
            <a:pPr algn="just">
              <a:lnSpc>
                <a:spcPct val="150000"/>
              </a:lnSpc>
            </a:pPr>
            <a:r>
              <a:rPr lang="en-US" sz="2000" dirty="0" err="1">
                <a:latin typeface="Times New Roman" panose="02020603050405020304" charset="0"/>
                <a:cs typeface="Times New Roman" panose="02020603050405020304" charset="0"/>
              </a:rPr>
              <a:t>Standardise</a:t>
            </a:r>
            <a:r>
              <a:rPr lang="en-US" sz="2000" dirty="0">
                <a:latin typeface="Times New Roman" panose="02020603050405020304" charset="0"/>
                <a:cs typeface="Times New Roman" panose="02020603050405020304" charset="0"/>
              </a:rPr>
              <a:t> maternity process pathways.</a:t>
            </a:r>
          </a:p>
          <a:p>
            <a:pPr algn="just">
              <a:lnSpc>
                <a:spcPct val="150000"/>
              </a:lnSpc>
            </a:pPr>
            <a:r>
              <a:rPr lang="en-US" sz="2000" dirty="0">
                <a:latin typeface="Times New Roman" panose="02020603050405020304" charset="0"/>
                <a:cs typeface="Times New Roman" panose="02020603050405020304" charset="0"/>
              </a:rPr>
              <a:t>Eliminate delays in clinical escalation  (</a:t>
            </a:r>
            <a:r>
              <a:rPr lang="en-US" sz="2000" dirty="0" err="1">
                <a:latin typeface="Times New Roman" panose="02020603050405020304" charset="0"/>
                <a:cs typeface="Times New Roman" panose="02020603050405020304" charset="0"/>
              </a:rPr>
              <a:t>Osborneslaw</a:t>
            </a:r>
            <a:r>
              <a:rPr lang="en-US" sz="2000" dirty="0">
                <a:latin typeface="Times New Roman" panose="02020603050405020304" charset="0"/>
                <a:cs typeface="Times New Roman" panose="02020603050405020304" charset="0"/>
              </a:rPr>
              <a:t>, 2026).</a:t>
            </a:r>
          </a:p>
          <a:p>
            <a:pPr algn="just">
              <a:lnSpc>
                <a:spcPct val="150000"/>
              </a:lnSpc>
            </a:pPr>
            <a:r>
              <a:rPr lang="en-US" sz="2000">
                <a:latin typeface="Times New Roman" panose="02020603050405020304" charset="0"/>
                <a:cs typeface="Times New Roman" panose="02020603050405020304" charset="0"/>
              </a:rPr>
              <a:t>Enhance continuous quality monitoring.</a:t>
            </a:r>
            <a:endParaRPr lang="en-US" sz="2000" dirty="0">
              <a:latin typeface="Times New Roman" panose="02020603050405020304" charset="0"/>
              <a:cs typeface="Times New Roman" panose="02020603050405020304" charset="0"/>
            </a:endParaRPr>
          </a:p>
          <a:p>
            <a:pPr algn="just">
              <a:lnSpc>
                <a:spcPct val="150000"/>
              </a:lnSpc>
            </a:pPr>
            <a:r>
              <a:rPr lang="en-US" sz="2000">
                <a:latin typeface="Times New Roman" panose="02020603050405020304" charset="0"/>
                <a:cs typeface="Times New Roman" panose="02020603050405020304" charset="0"/>
              </a:rPr>
              <a:t>Enhance multidisciplinary collaboration.</a:t>
            </a:r>
            <a:endParaRPr lang="en-US" sz="2000" dirty="0">
              <a:latin typeface="Times New Roman" panose="02020603050405020304" charset="0"/>
              <a:cs typeface="Times New Roman" panose="02020603050405020304" charset="0"/>
            </a:endParaRPr>
          </a:p>
          <a:p>
            <a:pPr algn="just">
              <a:lnSpc>
                <a:spcPct val="150000"/>
              </a:lnSpc>
            </a:pPr>
            <a:endParaRPr lang="en-US" sz="2000" dirty="0">
              <a:latin typeface="Times New Roman" panose="02020603050405020304" charset="0"/>
              <a:cs typeface="Times New Roman" panose="02020603050405020304" charset="0"/>
            </a:endParaRPr>
          </a:p>
        </p:txBody>
      </p:sp>
      <p:sp>
        <p:nvSpPr>
          <p:cNvPr id="20" name="Rectangle 19"/>
          <p:cNvSpPr>
            <a:spLocks noGrp="1" noRot="1" noChangeAspect="1" noMove="1" noResize="1" noEditPoints="1" noAdjustHandles="1" noChangeArrowheads="1" noChangeShapeType="1" noTextEdit="1"/>
          </p:cNvSpPr>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a:spLocks noGrp="1" noRot="1" noChangeAspect="1" noMove="1" noResize="1" noEditPoints="1" noAdjustHandles="1" noChangeArrowheads="1" noChangeShapeType="1" noTextEdit="1"/>
          </p:cNvSpPr>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a:spLocks noGrp="1" noRot="1" noChangeAspect="1" noMove="1" noResize="1" noEditPoints="1" noAdjustHandles="1" noChangeArrowheads="1" noChangeShapeType="1" noTextEdit="1"/>
          </p:cNvSpPr>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a:spLocks noGrp="1" noRot="1" noChangeAspect="1" noMove="1" noResize="1" noEditPoints="1" noAdjustHandles="1" noChangeArrowheads="1" noChangeShapeType="1" noTextEdit="1"/>
          </p:cNvSpPr>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ean Change Management Strategies For Organizational Success – Techno PM -  Project Management Templates Download"/>
          <p:cNvPicPr>
            <a:picLocks noChangeAspect="1"/>
          </p:cNvPicPr>
          <p:nvPr/>
        </p:nvPicPr>
        <p:blipFill>
          <a:blip r:embed="rId3"/>
          <a:stretch>
            <a:fillRect/>
          </a:stretch>
        </p:blipFill>
        <p:spPr>
          <a:xfrm>
            <a:off x="7075967" y="1536691"/>
            <a:ext cx="4170530" cy="381651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12091" y="501651"/>
            <a:ext cx="4395340" cy="1716255"/>
          </a:xfrm>
        </p:spPr>
        <p:txBody>
          <a:bodyPr anchor="b">
            <a:normAutofit/>
          </a:bodyPr>
          <a:lstStyle/>
          <a:p>
            <a:r>
              <a:rPr lang="en-US" sz="4800" b="1">
                <a:latin typeface="Times New Roman" panose="02020603050405020304"/>
                <a:cs typeface="Times New Roman" panose="02020603050405020304"/>
              </a:rPr>
              <a:t>Explanation of the Application</a:t>
            </a:r>
            <a:endParaRPr lang="en-US" sz="4800"/>
          </a:p>
        </p:txBody>
      </p:sp>
      <p:sp>
        <p:nvSpPr>
          <p:cNvPr id="11" name="Rectangle 10"/>
          <p:cNvSpPr>
            <a:spLocks noGrp="1" noRot="1" noChangeAspect="1" noMove="1" noResize="1" noEditPoints="1" noAdjustHandles="1" noChangeArrowheads="1" noChangeShapeType="1" noTextEdit="1"/>
          </p:cNvSpPr>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ean Change Management: The key to managing change | Xeridia"/>
          <p:cNvPicPr>
            <a:picLocks noChangeAspect="1"/>
          </p:cNvPicPr>
          <p:nvPr/>
        </p:nvPicPr>
        <p:blipFill>
          <a:blip r:embed="rId3"/>
          <a:stretch>
            <a:fillRect/>
          </a:stretch>
        </p:blipFill>
        <p:spPr>
          <a:xfrm>
            <a:off x="279143" y="1151067"/>
            <a:ext cx="5221625" cy="4555867"/>
          </a:xfrm>
          <a:prstGeom prst="rect">
            <a:avLst/>
          </a:prstGeom>
        </p:spPr>
      </p:pic>
      <p:sp>
        <p:nvSpPr>
          <p:cNvPr id="8" name="Content Placeholder 2"/>
          <p:cNvSpPr>
            <a:spLocks noGrp="1"/>
          </p:cNvSpPr>
          <p:nvPr>
            <p:ph idx="1"/>
          </p:nvPr>
        </p:nvSpPr>
        <p:spPr>
          <a:xfrm>
            <a:off x="6392545" y="2646045"/>
            <a:ext cx="4799965" cy="3710305"/>
          </a:xfrm>
        </p:spPr>
        <p:txBody>
          <a:bodyPr vert="horz" lIns="91440" tIns="45720" rIns="91440" bIns="45720" rtlCol="0" anchor="t">
            <a:normAutofit/>
          </a:bodyPr>
          <a:lstStyle/>
          <a:p>
            <a:pPr algn="just">
              <a:lnSpc>
                <a:spcPct val="170000"/>
              </a:lnSpc>
            </a:pPr>
            <a:r>
              <a:rPr lang="en-US" sz="1600">
                <a:solidFill>
                  <a:schemeClr val="tx1">
                    <a:alpha val="80000"/>
                  </a:schemeClr>
                </a:solidFill>
                <a:latin typeface="Times New Roman" panose="02020603050405020304" charset="0"/>
                <a:cs typeface="Times New Roman" panose="02020603050405020304" charset="0"/>
              </a:rPr>
              <a:t>Map maternity pathways for identifying delays and risks.</a:t>
            </a:r>
            <a:endParaRPr lang="en-US" sz="1600" dirty="0">
              <a:solidFill>
                <a:srgbClr val="000000">
                  <a:alpha val="80000"/>
                </a:srgbClr>
              </a:solidFill>
              <a:latin typeface="Times New Roman" panose="02020603050405020304" charset="0"/>
              <a:cs typeface="Times New Roman" panose="02020603050405020304" charset="0"/>
            </a:endParaRPr>
          </a:p>
          <a:p>
            <a:pPr algn="just">
              <a:lnSpc>
                <a:spcPct val="170000"/>
              </a:lnSpc>
            </a:pPr>
            <a:r>
              <a:rPr lang="en-US" sz="1600" dirty="0" err="1">
                <a:solidFill>
                  <a:schemeClr val="tx1">
                    <a:alpha val="80000"/>
                  </a:schemeClr>
                </a:solidFill>
                <a:latin typeface="Times New Roman" panose="02020603050405020304" charset="0"/>
                <a:cs typeface="Times New Roman" panose="02020603050405020304" charset="0"/>
              </a:rPr>
              <a:t>Standardise</a:t>
            </a:r>
            <a:r>
              <a:rPr lang="en-US" sz="1600" dirty="0">
                <a:solidFill>
                  <a:schemeClr val="tx1">
                    <a:alpha val="80000"/>
                  </a:schemeClr>
                </a:solidFill>
                <a:latin typeface="Times New Roman" panose="02020603050405020304" charset="0"/>
                <a:cs typeface="Times New Roman" panose="02020603050405020304" charset="0"/>
              </a:rPr>
              <a:t> fetal monitoring and escalation protocols (</a:t>
            </a:r>
            <a:r>
              <a:rPr lang="en-US" sz="1600" dirty="0" err="1">
                <a:solidFill>
                  <a:schemeClr val="tx1">
                    <a:alpha val="80000"/>
                  </a:schemeClr>
                </a:solidFill>
                <a:latin typeface="Times New Roman" panose="02020603050405020304" charset="0"/>
                <a:cs typeface="Times New Roman" panose="02020603050405020304" charset="0"/>
              </a:rPr>
              <a:t>Alsubaie</a:t>
            </a:r>
            <a:r>
              <a:rPr lang="en-US" sz="1600" dirty="0">
                <a:solidFill>
                  <a:schemeClr val="tx1">
                    <a:alpha val="80000"/>
                  </a:schemeClr>
                </a:solidFill>
                <a:latin typeface="Times New Roman" panose="02020603050405020304" charset="0"/>
                <a:cs typeface="Times New Roman" panose="02020603050405020304" charset="0"/>
              </a:rPr>
              <a:t> </a:t>
            </a:r>
            <a:r>
              <a:rPr lang="en-US" sz="1600" i="1" dirty="0">
                <a:solidFill>
                  <a:schemeClr val="tx1">
                    <a:alpha val="80000"/>
                  </a:schemeClr>
                </a:solidFill>
                <a:latin typeface="Times New Roman" panose="02020603050405020304" charset="0"/>
                <a:cs typeface="Times New Roman" panose="02020603050405020304" charset="0"/>
              </a:rPr>
              <a:t>et al</a:t>
            </a:r>
            <a:r>
              <a:rPr lang="en-US" sz="1600" dirty="0">
                <a:solidFill>
                  <a:schemeClr val="tx1">
                    <a:alpha val="80000"/>
                  </a:schemeClr>
                </a:solidFill>
                <a:latin typeface="Times New Roman" panose="02020603050405020304" charset="0"/>
                <a:cs typeface="Times New Roman" panose="02020603050405020304" charset="0"/>
              </a:rPr>
              <a:t>., 2024).</a:t>
            </a:r>
            <a:endParaRPr lang="en-US" sz="1600" dirty="0">
              <a:solidFill>
                <a:srgbClr val="000000">
                  <a:alpha val="80000"/>
                </a:srgbClr>
              </a:solidFill>
              <a:latin typeface="Times New Roman" panose="02020603050405020304" charset="0"/>
              <a:cs typeface="Times New Roman" panose="02020603050405020304" charset="0"/>
            </a:endParaRPr>
          </a:p>
          <a:p>
            <a:pPr algn="just">
              <a:lnSpc>
                <a:spcPct val="170000"/>
              </a:lnSpc>
            </a:pPr>
            <a:r>
              <a:rPr lang="en-US" sz="1600">
                <a:solidFill>
                  <a:schemeClr val="tx1">
                    <a:alpha val="80000"/>
                  </a:schemeClr>
                </a:solidFill>
                <a:latin typeface="Times New Roman" panose="02020603050405020304" charset="0"/>
                <a:cs typeface="Times New Roman" panose="02020603050405020304" charset="0"/>
              </a:rPr>
              <a:t>Training of multidisciplinary teams on Lean methodology.</a:t>
            </a:r>
            <a:endParaRPr lang="en-US" sz="1600" dirty="0">
              <a:solidFill>
                <a:srgbClr val="000000">
                  <a:alpha val="80000"/>
                </a:srgbClr>
              </a:solidFill>
              <a:latin typeface="Times New Roman" panose="02020603050405020304" charset="0"/>
              <a:cs typeface="Times New Roman" panose="02020603050405020304" charset="0"/>
            </a:endParaRPr>
          </a:p>
          <a:p>
            <a:pPr algn="just">
              <a:lnSpc>
                <a:spcPct val="170000"/>
              </a:lnSpc>
            </a:pPr>
            <a:r>
              <a:rPr lang="en-US" sz="1600">
                <a:solidFill>
                  <a:schemeClr val="tx1">
                    <a:alpha val="80000"/>
                  </a:schemeClr>
                </a:solidFill>
                <a:latin typeface="Times New Roman" panose="02020603050405020304" charset="0"/>
                <a:cs typeface="Times New Roman" panose="02020603050405020304" charset="0"/>
              </a:rPr>
              <a:t>Audit of results and patient feedback.</a:t>
            </a:r>
            <a:endParaRPr lang="en-US" sz="1600" dirty="0">
              <a:solidFill>
                <a:srgbClr val="000000">
                  <a:alpha val="80000"/>
                </a:srgbClr>
              </a:solidFill>
              <a:latin typeface="Times New Roman" panose="02020603050405020304" charset="0"/>
              <a:cs typeface="Times New Roman" panose="02020603050405020304" charset="0"/>
            </a:endParaRPr>
          </a:p>
          <a:p>
            <a:pPr algn="just">
              <a:lnSpc>
                <a:spcPct val="170000"/>
              </a:lnSpc>
            </a:pPr>
            <a:endParaRPr lang="en-US" sz="1600" dirty="0">
              <a:solidFill>
                <a:srgbClr val="000000">
                  <a:alpha val="80000"/>
                </a:srgbClr>
              </a:solidFill>
              <a:latin typeface="Times New Roman" panose="02020603050405020304" charset="0"/>
              <a:cs typeface="Times New Roman" panose="02020603050405020304" charset="0"/>
            </a:endParaRPr>
          </a:p>
        </p:txBody>
      </p:sp>
      <p:cxnSp>
        <p:nvCxnSpPr>
          <p:cNvPr id="13" name="Straight Connector 12"/>
          <p:cNvCxnSpPr>
            <a:cxnSpLocks noGrp="1" noRot="1" noChangeAspect="1" noMove="1" noResize="1" noEditPoints="1" noAdjustHandles="1" noChangeArrowheads="1" noChangeShapeType="1"/>
          </p:cNvCxnSpPr>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p:cNvSpPr>
            <a:spLocks noGrp="1" noRot="1" noChangeAspect="1" noMove="1" noResize="1" noEditPoints="1" noAdjustHandles="1" noChangeArrowheads="1" noChangeShapeType="1" noTextEdit="1"/>
          </p:cNvSpPr>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lor Cover"/>
          <p:cNvSpPr>
            <a:spLocks noGrp="1" noRot="1" noChangeAspect="1" noMove="1" noResize="1" noEditPoints="1" noAdjustHandles="1" noChangeArrowheads="1" noChangeShapeType="1" noTextEdit="1"/>
          </p:cNvSpPr>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p:cNvGrpSpPr>
            <a:grpSpLocks noGrp="1" noUngrp="1" noRot="1" noChangeAspect="1" noMove="1" noResize="1"/>
          </p:cNvGrpSpPr>
          <p:nvPr/>
        </p:nvGrpSpPr>
        <p:grpSpPr>
          <a:xfrm>
            <a:off x="0" y="0"/>
            <a:ext cx="6064235" cy="6858000"/>
            <a:chOff x="651279" y="598259"/>
            <a:chExt cx="10889442" cy="5680742"/>
          </a:xfrm>
        </p:grpSpPr>
        <p:sp>
          <p:nvSpPr>
            <p:cNvPr id="26" name="Color"/>
            <p:cNvSpPr/>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lor"/>
            <p:cNvSpPr/>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p:cNvGrpSpPr>
            <a:grpSpLocks noGrp="1" noUngrp="1" noRot="1" noChangeAspect="1" noMove="1" noResize="1"/>
          </p:cNvGrpSpPr>
          <p:nvPr/>
        </p:nvGrpSpPr>
        <p:grpSpPr>
          <a:xfrm>
            <a:off x="1524" y="0"/>
            <a:ext cx="12188952" cy="6858000"/>
            <a:chOff x="0" y="0"/>
            <a:chExt cx="12188952" cy="6858000"/>
          </a:xfrm>
        </p:grpSpPr>
        <p:sp>
          <p:nvSpPr>
            <p:cNvPr id="27" name="Freeform: Shape 26"/>
            <p:cNvSpPr/>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p:cNvSpPr/>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p:cNvSpPr/>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p:cNvSpPr/>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p:cNvSpPr/>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p:cNvSpPr/>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p:cNvSpPr/>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title"/>
          </p:nvPr>
        </p:nvSpPr>
        <p:spPr>
          <a:xfrm>
            <a:off x="786385" y="841248"/>
            <a:ext cx="5129600" cy="5340097"/>
          </a:xfrm>
        </p:spPr>
        <p:txBody>
          <a:bodyPr anchor="ctr">
            <a:normAutofit/>
          </a:bodyPr>
          <a:lstStyle/>
          <a:p>
            <a:r>
              <a:rPr lang="en-US" sz="4800" b="1">
                <a:solidFill>
                  <a:schemeClr val="bg1"/>
                </a:solidFill>
                <a:latin typeface="Times New Roman" panose="02020603050405020304"/>
                <a:cs typeface="Times New Roman" panose="02020603050405020304"/>
              </a:rPr>
              <a:t>Recommendations</a:t>
            </a:r>
            <a:endParaRPr lang="en-US" sz="4800">
              <a:solidFill>
                <a:schemeClr val="bg1"/>
              </a:solidFill>
            </a:endParaRPr>
          </a:p>
        </p:txBody>
      </p:sp>
      <p:sp>
        <p:nvSpPr>
          <p:cNvPr id="28" name="Content Placeholder 2"/>
          <p:cNvSpPr>
            <a:spLocks noGrp="1"/>
          </p:cNvSpPr>
          <p:nvPr>
            <p:ph idx="1"/>
          </p:nvPr>
        </p:nvSpPr>
        <p:spPr>
          <a:xfrm>
            <a:off x="6464410" y="841247"/>
            <a:ext cx="4484536" cy="5340097"/>
          </a:xfrm>
        </p:spPr>
        <p:txBody>
          <a:bodyPr vert="horz" lIns="91440" tIns="45720" rIns="91440" bIns="45720" rtlCol="0" anchor="ctr">
            <a:normAutofit/>
          </a:bodyPr>
          <a:lstStyle/>
          <a:p>
            <a:pPr algn="just">
              <a:lnSpc>
                <a:spcPct val="140000"/>
              </a:lnSpc>
            </a:pPr>
            <a:r>
              <a:rPr lang="en-US" sz="1800">
                <a:solidFill>
                  <a:schemeClr val="tx2"/>
                </a:solidFill>
                <a:latin typeface="Times New Roman" panose="02020603050405020304"/>
                <a:cs typeface="Times New Roman" panose="02020603050405020304"/>
              </a:rPr>
              <a:t>Strengthen governance and clinical leadership accountability.</a:t>
            </a:r>
            <a:endParaRPr lang="en-US" sz="1800" dirty="0">
              <a:solidFill>
                <a:schemeClr val="tx2"/>
              </a:solidFill>
            </a:endParaRPr>
          </a:p>
          <a:p>
            <a:pPr algn="just">
              <a:lnSpc>
                <a:spcPct val="140000"/>
              </a:lnSpc>
            </a:pPr>
            <a:r>
              <a:rPr lang="en-US" sz="1800">
                <a:solidFill>
                  <a:schemeClr val="tx2"/>
                </a:solidFill>
                <a:latin typeface="Times New Roman" panose="02020603050405020304"/>
                <a:cs typeface="Times New Roman" panose="02020603050405020304"/>
              </a:rPr>
              <a:t>Improve training and multidisciplinary communication among staff.</a:t>
            </a:r>
            <a:endParaRPr lang="en-US" sz="1800" dirty="0">
              <a:solidFill>
                <a:schemeClr val="tx2"/>
              </a:solidFill>
            </a:endParaRPr>
          </a:p>
          <a:p>
            <a:pPr algn="just">
              <a:lnSpc>
                <a:spcPct val="140000"/>
              </a:lnSpc>
            </a:pPr>
            <a:r>
              <a:rPr lang="en-US" sz="1800">
                <a:solidFill>
                  <a:schemeClr val="tx2"/>
                </a:solidFill>
                <a:latin typeface="Times New Roman" panose="02020603050405020304"/>
                <a:cs typeface="Times New Roman" panose="02020603050405020304"/>
              </a:rPr>
              <a:t>Enhance reporting and whistleblowing systems (Fukami and FUKAMI, 2024).</a:t>
            </a:r>
            <a:endParaRPr lang="en-US" sz="1800" dirty="0">
              <a:solidFill>
                <a:schemeClr val="tx2"/>
              </a:solidFill>
            </a:endParaRPr>
          </a:p>
          <a:p>
            <a:pPr algn="just">
              <a:lnSpc>
                <a:spcPct val="140000"/>
              </a:lnSpc>
            </a:pPr>
            <a:r>
              <a:rPr lang="en-US" sz="1800">
                <a:solidFill>
                  <a:schemeClr val="tx2"/>
                </a:solidFill>
                <a:latin typeface="Times New Roman" panose="02020603050405020304"/>
                <a:cs typeface="Times New Roman" panose="02020603050405020304"/>
              </a:rPr>
              <a:t>Undertake regular auditing against national standards.</a:t>
            </a:r>
            <a:endParaRPr lang="en-US" sz="1800" dirty="0">
              <a:solidFill>
                <a:schemeClr val="tx2"/>
              </a:solidFill>
            </a:endParaRPr>
          </a:p>
          <a:p>
            <a:pPr algn="just">
              <a:lnSpc>
                <a:spcPct val="140000"/>
              </a:lnSpc>
            </a:pPr>
            <a:endParaRPr lang="en-US" sz="1800" dirty="0">
              <a:solidFill>
                <a:schemeClr val="tx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a:spLocks noGrp="1" noRot="1" noChangeAspect="1" noMove="1" noResize="1" noEditPoints="1" noAdjustHandles="1" noChangeArrowheads="1" noChangeShapeType="1" noTextEdit="1"/>
          </p:cNvSpPr>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a:spLocks noGrp="1" noRot="1" noChangeAspect="1" noMove="1" noResize="1" noEditPoints="1" noAdjustHandles="1" noChangeArrowheads="1" noChangeShapeType="1" noTextEdit="1"/>
          </p:cNvSpPr>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83564" y="348865"/>
            <a:ext cx="9718111" cy="1576446"/>
          </a:xfrm>
        </p:spPr>
        <p:txBody>
          <a:bodyPr anchor="ctr">
            <a:normAutofit/>
          </a:bodyPr>
          <a:lstStyle/>
          <a:p>
            <a:r>
              <a:rPr lang="en-US" sz="4000" b="1">
                <a:solidFill>
                  <a:srgbClr val="FFFFFF"/>
                </a:solidFill>
                <a:latin typeface="Times New Roman" panose="02020603050405020304"/>
                <a:cs typeface="Times New Roman" panose="02020603050405020304"/>
              </a:rPr>
              <a:t>Outline of the Report Structure</a:t>
            </a:r>
            <a:endParaRPr lang="en-US" sz="4000">
              <a:solidFill>
                <a:srgbClr val="FFFFFF"/>
              </a:solidFill>
            </a:endParaRPr>
          </a:p>
        </p:txBody>
      </p:sp>
      <p:graphicFrame>
        <p:nvGraphicFramePr>
          <p:cNvPr id="5" name="Content Placeholder 2"/>
          <p:cNvGraphicFramePr>
            <a:graphicFrameLocks noGrp="1"/>
          </p:cNvGraphicFramePr>
          <p:nvPr>
            <p:ph idx="1"/>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a:solidFill>
                  <a:srgbClr val="FFFFFF"/>
                </a:solidFill>
                <a:latin typeface="Times New Roman" panose="02020603050405020304"/>
                <a:cs typeface="Times New Roman" panose="02020603050405020304"/>
              </a:rPr>
              <a:t>References</a:t>
            </a:r>
            <a:endParaRPr lang="en-US">
              <a:solidFill>
                <a:srgbClr val="FFFFFF"/>
              </a:solidFill>
            </a:endParaRPr>
          </a:p>
        </p:txBody>
      </p:sp>
      <p:sp>
        <p:nvSpPr>
          <p:cNvPr id="38" name="Arc 37"/>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4447308" y="591344"/>
            <a:ext cx="6906491" cy="5585619"/>
          </a:xfrm>
        </p:spPr>
        <p:txBody>
          <a:bodyPr vert="horz" lIns="91440" tIns="45720" rIns="91440" bIns="45720" rtlCol="0" anchor="ctr">
            <a:normAutofit/>
          </a:bodyPr>
          <a:lstStyle/>
          <a:p>
            <a:r>
              <a:rPr lang="en-US" sz="700" err="1">
                <a:latin typeface="Times New Roman" panose="02020603050405020304"/>
                <a:cs typeface="Times New Roman" panose="02020603050405020304"/>
              </a:rPr>
              <a:t>Alsubaie</a:t>
            </a:r>
            <a:r>
              <a:rPr lang="en-US" sz="700">
                <a:latin typeface="Times New Roman" panose="02020603050405020304"/>
                <a:cs typeface="Times New Roman" panose="02020603050405020304"/>
              </a:rPr>
              <a:t>, S.S., </a:t>
            </a:r>
            <a:r>
              <a:rPr lang="en-US" sz="700" err="1">
                <a:latin typeface="Times New Roman" panose="02020603050405020304"/>
                <a:cs typeface="Times New Roman" panose="02020603050405020304"/>
              </a:rPr>
              <a:t>Bukhamseen</a:t>
            </a:r>
            <a:r>
              <a:rPr lang="en-US" sz="700">
                <a:latin typeface="Times New Roman" panose="02020603050405020304"/>
                <a:cs typeface="Times New Roman" panose="02020603050405020304"/>
              </a:rPr>
              <a:t>, Z.F.A., Alyami, F.S.A., Alotaibi, M.F., Alkahtani, F.A., </a:t>
            </a:r>
            <a:r>
              <a:rPr lang="en-US" sz="700" err="1">
                <a:latin typeface="Times New Roman" panose="02020603050405020304"/>
                <a:cs typeface="Times New Roman" panose="02020603050405020304"/>
              </a:rPr>
              <a:t>Alkhamsan</a:t>
            </a:r>
            <a:r>
              <a:rPr lang="en-US" sz="700">
                <a:latin typeface="Times New Roman" panose="02020603050405020304"/>
                <a:cs typeface="Times New Roman" panose="02020603050405020304"/>
              </a:rPr>
              <a:t>, M.S., Alaseel, A.J., Albahri, M.A.S., Bahrani, J.I.A.A. and </a:t>
            </a:r>
            <a:r>
              <a:rPr lang="en-US" sz="700" err="1">
                <a:latin typeface="Times New Roman" panose="02020603050405020304"/>
                <a:cs typeface="Times New Roman" panose="02020603050405020304"/>
              </a:rPr>
              <a:t>Khamees</a:t>
            </a:r>
            <a:r>
              <a:rPr lang="en-US" sz="700">
                <a:latin typeface="Times New Roman" panose="02020603050405020304"/>
                <a:cs typeface="Times New Roman" panose="02020603050405020304"/>
              </a:rPr>
              <a:t>, Z.H.A., (2024). Multidisciplinary approaches in general medical practice: enhancing collaboration for better patient care. J </a:t>
            </a:r>
            <a:r>
              <a:rPr lang="en-US" sz="700" err="1">
                <a:latin typeface="Times New Roman" panose="02020603050405020304"/>
                <a:cs typeface="Times New Roman" panose="02020603050405020304"/>
              </a:rPr>
              <a:t>Ecohumanism</a:t>
            </a:r>
            <a:r>
              <a:rPr lang="en-US" sz="700">
                <a:latin typeface="Times New Roman" panose="02020603050405020304"/>
                <a:cs typeface="Times New Roman" panose="02020603050405020304"/>
              </a:rPr>
              <a:t>, 3(7), pp.2659-2669. </a:t>
            </a:r>
            <a:r>
              <a:rPr lang="en-US" sz="700">
                <a:latin typeface="Times New Roman" panose="02020603050405020304"/>
                <a:cs typeface="Times New Roman" panose="02020603050405020304"/>
                <a:hlinkClick r:id="rId2"/>
              </a:rPr>
              <a:t> </a:t>
            </a:r>
            <a:r>
              <a:rPr lang="en-US" sz="700">
                <a:latin typeface="Times New Roman" panose="02020603050405020304"/>
                <a:cs typeface="Times New Roman" panose="02020603050405020304"/>
                <a:hlinkClick r:id="rId3"/>
              </a:rPr>
              <a:t>https://pdfs.semanticscholar.org/3bd8/2c927dcacde489d119ec5d87377e44b06b4c.pdf</a:t>
            </a:r>
            <a:endParaRPr lang="en-US" sz="700"/>
          </a:p>
          <a:p>
            <a:r>
              <a:rPr lang="en-US" sz="700">
                <a:latin typeface="Times New Roman" panose="02020603050405020304"/>
                <a:cs typeface="Times New Roman" panose="02020603050405020304"/>
              </a:rPr>
              <a:t>BBC News, (2022). </a:t>
            </a:r>
            <a:r>
              <a:rPr lang="en-US" sz="700" i="1">
                <a:latin typeface="Times New Roman" panose="02020603050405020304"/>
                <a:cs typeface="Times New Roman" panose="02020603050405020304"/>
              </a:rPr>
              <a:t>Shrewsbury maternity scandal: Repeated failures led to deaths</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4"/>
              </a:rPr>
              <a:t> </a:t>
            </a:r>
            <a:r>
              <a:rPr lang="en-US" sz="700">
                <a:latin typeface="Times New Roman" panose="02020603050405020304"/>
                <a:cs typeface="Times New Roman" panose="02020603050405020304"/>
                <a:hlinkClick r:id="rId3"/>
              </a:rPr>
              <a:t>https://www.bbc.com/news/uk-england-shropshire-60925959</a:t>
            </a:r>
            <a:r>
              <a:rPr lang="en-US" sz="700">
                <a:latin typeface="Times New Roman" panose="02020603050405020304"/>
                <a:cs typeface="Times New Roman" panose="02020603050405020304"/>
              </a:rPr>
              <a:t> [Accessed on 15.06.2026].</a:t>
            </a:r>
            <a:endParaRPr lang="en-US" sz="700"/>
          </a:p>
          <a:p>
            <a:r>
              <a:rPr lang="en-US" sz="700">
                <a:latin typeface="Times New Roman" panose="02020603050405020304"/>
                <a:cs typeface="Times New Roman" panose="02020603050405020304"/>
              </a:rPr>
              <a:t>BBC, (2025). </a:t>
            </a:r>
            <a:r>
              <a:rPr lang="en-US" sz="700" i="1">
                <a:latin typeface="Times New Roman" panose="02020603050405020304"/>
                <a:cs typeface="Times New Roman" panose="02020603050405020304"/>
              </a:rPr>
              <a:t>NHS maternity care: What are the problems at the heart of its failures?</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5"/>
              </a:rPr>
              <a:t> </a:t>
            </a:r>
            <a:r>
              <a:rPr lang="en-US" sz="700">
                <a:latin typeface="Times New Roman" panose="02020603050405020304"/>
                <a:cs typeface="Times New Roman" panose="02020603050405020304"/>
                <a:hlinkClick r:id="rId3"/>
              </a:rPr>
              <a:t>https://www.bbc.com/news/articles/clyn8n3nyrlo</a:t>
            </a:r>
            <a:r>
              <a:rPr lang="en-US" sz="700">
                <a:latin typeface="Times New Roman" panose="02020603050405020304"/>
                <a:cs typeface="Times New Roman" panose="02020603050405020304"/>
              </a:rPr>
              <a:t> [Accessed on 15.06.2026].</a:t>
            </a:r>
            <a:endParaRPr lang="en-US" sz="700"/>
          </a:p>
          <a:p>
            <a:r>
              <a:rPr lang="en-US" sz="700" err="1">
                <a:latin typeface="Times New Roman" panose="02020603050405020304"/>
                <a:cs typeface="Times New Roman" panose="02020603050405020304"/>
              </a:rPr>
              <a:t>Chandraharan</a:t>
            </a:r>
            <a:r>
              <a:rPr lang="en-US" sz="700">
                <a:latin typeface="Times New Roman" panose="02020603050405020304"/>
                <a:cs typeface="Times New Roman" panose="02020603050405020304"/>
              </a:rPr>
              <a:t>, E., (2023). Updated NICE Cardiotocograph (CTG) guideline: Is it suspicious or pathological. J Clin Med Surgery, 3(2), p.1129.</a:t>
            </a:r>
            <a:r>
              <a:rPr lang="en-US" sz="700">
                <a:latin typeface="Times New Roman" panose="02020603050405020304"/>
                <a:cs typeface="Times New Roman" panose="02020603050405020304"/>
                <a:hlinkClick r:id="rId6"/>
              </a:rPr>
              <a:t> </a:t>
            </a:r>
            <a:r>
              <a:rPr lang="en-US" sz="700">
                <a:latin typeface="Times New Roman" panose="02020603050405020304"/>
                <a:cs typeface="Times New Roman" panose="02020603050405020304"/>
                <a:hlinkClick r:id="rId3"/>
              </a:rPr>
              <a:t>https://www.jclinmedsurgery.meddocsonline.org/articles/jcms-v3-1129.pdf</a:t>
            </a:r>
            <a:endParaRPr lang="en-US" sz="700"/>
          </a:p>
          <a:p>
            <a:r>
              <a:rPr lang="en-US" sz="700">
                <a:highlight>
                  <a:srgbClr val="FFFFFF"/>
                </a:highlight>
                <a:latin typeface="Times New Roman" panose="02020603050405020304"/>
                <a:cs typeface="Times New Roman" panose="02020603050405020304"/>
              </a:rPr>
              <a:t>Chen, Y., Xie, H., Ma, M., Kang, Y., Gao, X., Shi, L., Cao, Y., Gao, X., Fan, H., Wen, M. and Zeng, J., (2024). Automatic root cause analysis via large language models for cloud incidents. In </a:t>
            </a:r>
            <a:r>
              <a:rPr lang="en-US" sz="700" i="1">
                <a:highlight>
                  <a:srgbClr val="FFFFFF"/>
                </a:highlight>
                <a:latin typeface="Times New Roman" panose="02020603050405020304"/>
                <a:cs typeface="Times New Roman" panose="02020603050405020304"/>
              </a:rPr>
              <a:t>Proceedings of the Nineteenth European Conference on Computer Systems</a:t>
            </a:r>
            <a:r>
              <a:rPr lang="en-US" sz="700">
                <a:highlight>
                  <a:srgbClr val="FFFFFF"/>
                </a:highlight>
                <a:latin typeface="Times New Roman" panose="02020603050405020304"/>
                <a:cs typeface="Times New Roman" panose="02020603050405020304"/>
              </a:rPr>
              <a:t> (pp. 674-688).</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7"/>
              </a:rPr>
              <a:t> </a:t>
            </a:r>
            <a:r>
              <a:rPr lang="en-US" sz="700">
                <a:latin typeface="Times New Roman" panose="02020603050405020304"/>
                <a:cs typeface="Times New Roman" panose="02020603050405020304"/>
                <a:hlinkClick r:id="rId3"/>
              </a:rPr>
              <a:t>https://dl.acm.org/doi/pdf/10.1145/3627703.3629553</a:t>
            </a:r>
            <a:endParaRPr lang="en-US" sz="700"/>
          </a:p>
          <a:p>
            <a:r>
              <a:rPr lang="en-US" sz="700">
                <a:latin typeface="Times New Roman" panose="02020603050405020304"/>
                <a:cs typeface="Times New Roman" panose="02020603050405020304"/>
              </a:rPr>
              <a:t>Fukami, T. and FUKAMI, T., (2024). Enhancing healthcare accountability for administrators: fostering transparency for patient safety and quality enhancement. Cureus, 16(8). </a:t>
            </a:r>
            <a:r>
              <a:rPr lang="en-US" sz="700">
                <a:latin typeface="Times New Roman" panose="02020603050405020304"/>
                <a:cs typeface="Times New Roman" panose="02020603050405020304"/>
                <a:hlinkClick r:id="rId8"/>
              </a:rPr>
              <a:t> </a:t>
            </a:r>
            <a:r>
              <a:rPr lang="en-US" sz="700">
                <a:latin typeface="Times New Roman" panose="02020603050405020304"/>
                <a:cs typeface="Times New Roman" panose="02020603050405020304"/>
                <a:hlinkClick r:id="rId3"/>
              </a:rPr>
              <a:t>https://www.cureus.com/articles/268126-enhancing-healthcare-accountability-for-administrators-fostering-transparency-for-patient-safety-and-quality-enhancement.pdf</a:t>
            </a:r>
            <a:endParaRPr lang="en-US" sz="700"/>
          </a:p>
          <a:p>
            <a:r>
              <a:rPr lang="en-US" sz="700">
                <a:latin typeface="Times New Roman" panose="02020603050405020304"/>
                <a:cs typeface="Times New Roman" panose="02020603050405020304"/>
              </a:rPr>
              <a:t>Khattak, A.F., Rahman, A.U., Khattak, M., Qazi, M., Gilani, H., Khan, A. and Rahman, A., (2023). Toward sustainable healthcare systems: a low and middle-income Country’s case for investing in healthcare reforms. Cureus, 15(5). </a:t>
            </a:r>
            <a:r>
              <a:rPr lang="en-US" sz="700">
                <a:latin typeface="Times New Roman" panose="02020603050405020304"/>
                <a:cs typeface="Times New Roman" panose="02020603050405020304"/>
                <a:hlinkClick r:id="rId9"/>
              </a:rPr>
              <a:t> </a:t>
            </a:r>
            <a:r>
              <a:rPr lang="en-US" sz="700">
                <a:latin typeface="Times New Roman" panose="02020603050405020304"/>
                <a:cs typeface="Times New Roman" panose="02020603050405020304"/>
                <a:hlinkClick r:id="rId3"/>
              </a:rPr>
              <a:t>https://www.cureus.com/articles/155545-toward-sustainable-healthcare-systems-a-low-and-middle-income-countrys-case-for-investing-in-healthcare-reforms.pdf</a:t>
            </a:r>
            <a:endParaRPr lang="en-US" sz="700"/>
          </a:p>
          <a:p>
            <a:r>
              <a:rPr lang="en-US" sz="700">
                <a:highlight>
                  <a:srgbClr val="FFFFFF"/>
                </a:highlight>
                <a:latin typeface="Times New Roman" panose="02020603050405020304"/>
                <a:cs typeface="Times New Roman" panose="02020603050405020304"/>
              </a:rPr>
              <a:t>Lewandowski, J., Ma, Y., Yang, J. and Zhang, C., (2023). Quantum </a:t>
            </a:r>
            <a:r>
              <a:rPr lang="en-US" sz="700" err="1">
                <a:highlight>
                  <a:srgbClr val="FFFFFF"/>
                </a:highlight>
                <a:latin typeface="Times New Roman" panose="02020603050405020304"/>
                <a:cs typeface="Times New Roman" panose="02020603050405020304"/>
              </a:rPr>
              <a:t>oppenheimer-snyder</a:t>
            </a:r>
            <a:r>
              <a:rPr lang="en-US" sz="700">
                <a:highlight>
                  <a:srgbClr val="FFFFFF"/>
                </a:highlight>
                <a:latin typeface="Times New Roman" panose="02020603050405020304"/>
                <a:cs typeface="Times New Roman" panose="02020603050405020304"/>
              </a:rPr>
              <a:t> and </a:t>
            </a:r>
            <a:r>
              <a:rPr lang="en-US" sz="700" err="1">
                <a:highlight>
                  <a:srgbClr val="FFFFFF"/>
                </a:highlight>
                <a:latin typeface="Times New Roman" panose="02020603050405020304"/>
                <a:cs typeface="Times New Roman" panose="02020603050405020304"/>
              </a:rPr>
              <a:t>swiss</a:t>
            </a:r>
            <a:r>
              <a:rPr lang="en-US" sz="700">
                <a:highlight>
                  <a:srgbClr val="FFFFFF"/>
                </a:highlight>
                <a:latin typeface="Times New Roman" panose="02020603050405020304"/>
                <a:cs typeface="Times New Roman" panose="02020603050405020304"/>
              </a:rPr>
              <a:t> cheese models. </a:t>
            </a:r>
            <a:r>
              <a:rPr lang="en-US" sz="700" i="1">
                <a:highlight>
                  <a:srgbClr val="FFFFFF"/>
                </a:highlight>
                <a:latin typeface="Times New Roman" panose="02020603050405020304"/>
                <a:cs typeface="Times New Roman" panose="02020603050405020304"/>
              </a:rPr>
              <a:t>Physical Review Letters</a:t>
            </a:r>
            <a:r>
              <a:rPr lang="en-US" sz="700">
                <a:highlight>
                  <a:srgbClr val="FFFFFF"/>
                </a:highlight>
                <a:latin typeface="Times New Roman" panose="02020603050405020304"/>
                <a:cs typeface="Times New Roman" panose="02020603050405020304"/>
              </a:rPr>
              <a:t>, </a:t>
            </a:r>
            <a:r>
              <a:rPr lang="en-US" sz="700" i="1">
                <a:highlight>
                  <a:srgbClr val="FFFFFF"/>
                </a:highlight>
                <a:latin typeface="Times New Roman" panose="02020603050405020304"/>
                <a:cs typeface="Times New Roman" panose="02020603050405020304"/>
              </a:rPr>
              <a:t>130</a:t>
            </a:r>
            <a:r>
              <a:rPr lang="en-US" sz="700">
                <a:highlight>
                  <a:srgbClr val="FFFFFF"/>
                </a:highlight>
                <a:latin typeface="Times New Roman" panose="02020603050405020304"/>
                <a:cs typeface="Times New Roman" panose="02020603050405020304"/>
              </a:rPr>
              <a:t>(10), p.101501.</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10"/>
              </a:rPr>
              <a:t> </a:t>
            </a:r>
            <a:r>
              <a:rPr lang="en-US" sz="700">
                <a:latin typeface="Times New Roman" panose="02020603050405020304"/>
                <a:cs typeface="Times New Roman" panose="02020603050405020304"/>
                <a:hlinkClick r:id="rId11"/>
              </a:rPr>
              <a:t>https://arxiv.org/pdf/2210.02253</a:t>
            </a:r>
            <a:r>
              <a:rPr lang="en-US" sz="700">
                <a:latin typeface="Times New Roman" panose="02020603050405020304"/>
                <a:cs typeface="Times New Roman" panose="02020603050405020304"/>
              </a:rPr>
              <a:t> </a:t>
            </a:r>
            <a:endParaRPr lang="en-US" sz="700"/>
          </a:p>
          <a:p>
            <a:r>
              <a:rPr lang="en-US" sz="700">
                <a:highlight>
                  <a:srgbClr val="FFFFFF"/>
                </a:highlight>
                <a:latin typeface="Times New Roman" panose="02020603050405020304"/>
                <a:cs typeface="Times New Roman" panose="02020603050405020304"/>
              </a:rPr>
              <a:t>Nadiyah, K. and Dewi, G.S., (2022). Quality control analysis using flowchart, check sheet, p-chart, Pareto diagram and fishbone diagram. </a:t>
            </a:r>
            <a:r>
              <a:rPr lang="en-US" sz="700" i="1">
                <a:highlight>
                  <a:srgbClr val="FFFFFF"/>
                </a:highlight>
                <a:latin typeface="Times New Roman" panose="02020603050405020304"/>
                <a:cs typeface="Times New Roman" panose="02020603050405020304"/>
              </a:rPr>
              <a:t>OPSI</a:t>
            </a:r>
            <a:r>
              <a:rPr lang="en-US" sz="700">
                <a:highlight>
                  <a:srgbClr val="FFFFFF"/>
                </a:highlight>
                <a:latin typeface="Times New Roman" panose="02020603050405020304"/>
                <a:cs typeface="Times New Roman" panose="02020603050405020304"/>
              </a:rPr>
              <a:t>, </a:t>
            </a:r>
            <a:r>
              <a:rPr lang="en-US" sz="700" i="1">
                <a:highlight>
                  <a:srgbClr val="FFFFFF"/>
                </a:highlight>
                <a:latin typeface="Times New Roman" panose="02020603050405020304"/>
                <a:cs typeface="Times New Roman" panose="02020603050405020304"/>
              </a:rPr>
              <a:t>15</a:t>
            </a:r>
            <a:r>
              <a:rPr lang="en-US" sz="700">
                <a:highlight>
                  <a:srgbClr val="FFFFFF"/>
                </a:highlight>
                <a:latin typeface="Times New Roman" panose="02020603050405020304"/>
                <a:cs typeface="Times New Roman" panose="02020603050405020304"/>
              </a:rPr>
              <a:t>(2), pp.183-188.</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12"/>
              </a:rPr>
              <a:t> </a:t>
            </a:r>
            <a:r>
              <a:rPr lang="en-US" sz="700">
                <a:latin typeface="Times New Roman" panose="02020603050405020304"/>
                <a:cs typeface="Times New Roman" panose="02020603050405020304"/>
                <a:hlinkClick r:id="rId11"/>
              </a:rPr>
              <a:t>https://www.researchgate.net/profile/Khairun-Nadiyah-2/publication/367438216_Quality_Control_Analysis_Using_Flowchart_Check_Sheet_P-Chart_Pareto_Diagram_and_Fishbone_Diagram/links/658ba57b6f6e450f19a61ebc/Quality-Control-Analysis-Using-Flowchart-Check-Sheet-P-Chart-Pareto-Diagram-and-Fishbone-Diagram.pdf</a:t>
            </a:r>
            <a:r>
              <a:rPr lang="en-US" sz="700">
                <a:latin typeface="Times New Roman" panose="02020603050405020304"/>
                <a:cs typeface="Times New Roman" panose="02020603050405020304"/>
              </a:rPr>
              <a:t> </a:t>
            </a:r>
            <a:endParaRPr lang="en-US" sz="700"/>
          </a:p>
          <a:p>
            <a:r>
              <a:rPr lang="en-US" sz="700">
                <a:latin typeface="Times New Roman" panose="02020603050405020304"/>
                <a:cs typeface="Times New Roman" panose="02020603050405020304"/>
              </a:rPr>
              <a:t>OCKENDEN REPORT, (2026). FINDINGS, CONCLUSIONS AND ESSENTIAL ACTIONS from the Independent Review of Maternity Services at Nottingham University Hospitals NHS Trust. Available at:</a:t>
            </a:r>
            <a:r>
              <a:rPr lang="en-US" sz="700">
                <a:latin typeface="Times New Roman" panose="02020603050405020304"/>
                <a:cs typeface="Times New Roman" panose="02020603050405020304"/>
                <a:hlinkClick r:id="rId13"/>
              </a:rPr>
              <a:t> </a:t>
            </a:r>
            <a:r>
              <a:rPr lang="en-US" sz="700">
                <a:latin typeface="Times New Roman" panose="02020603050405020304"/>
                <a:cs typeface="Times New Roman" panose="02020603050405020304"/>
                <a:hlinkClick r:id="rId3"/>
              </a:rPr>
              <a:t>https://www.ockendenmaternityreview.org.uk/wp-content/uploads/2026/06/ockenden-report-review-of-maternity-services-nottingham-university-hospitals-nhs-trust-web-accessible.pdf‌</a:t>
            </a:r>
            <a:r>
              <a:rPr lang="en-US" sz="700">
                <a:latin typeface="Times New Roman" panose="02020603050405020304"/>
                <a:cs typeface="Times New Roman" panose="02020603050405020304"/>
              </a:rPr>
              <a:t> [Accessed on 15.06.2026].</a:t>
            </a:r>
            <a:endParaRPr lang="en-US" sz="700"/>
          </a:p>
          <a:p>
            <a:r>
              <a:rPr lang="en-US" sz="700">
                <a:latin typeface="Times New Roman" panose="02020603050405020304"/>
                <a:cs typeface="Times New Roman" panose="02020603050405020304"/>
              </a:rPr>
              <a:t>Osborneslaw, (2026). </a:t>
            </a:r>
            <a:r>
              <a:rPr lang="en-US" sz="700" i="1">
                <a:latin typeface="Times New Roman" panose="02020603050405020304"/>
                <a:cs typeface="Times New Roman" panose="02020603050405020304"/>
              </a:rPr>
              <a:t>Maternity and Neonatal Scandals: Lessons Learned.</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11"/>
              </a:rPr>
              <a:t> https://osborneslaw.com/blog/maternity-neonatal-scandals/</a:t>
            </a:r>
            <a:r>
              <a:rPr lang="en-US" sz="700">
                <a:latin typeface="Times New Roman" panose="02020603050405020304"/>
                <a:cs typeface="Times New Roman" panose="02020603050405020304"/>
              </a:rPr>
              <a:t> [Accessed on 15.6.26]</a:t>
            </a:r>
            <a:endParaRPr lang="en-US" sz="700"/>
          </a:p>
          <a:p>
            <a:r>
              <a:rPr lang="en-US" sz="700">
                <a:latin typeface="Times New Roman" panose="02020603050405020304"/>
                <a:cs typeface="Times New Roman" panose="02020603050405020304"/>
              </a:rPr>
              <a:t>The Guardian, (2022). </a:t>
            </a:r>
            <a:r>
              <a:rPr lang="en-US" sz="700" i="1">
                <a:latin typeface="Times New Roman" panose="02020603050405020304"/>
                <a:cs typeface="Times New Roman" panose="02020603050405020304"/>
              </a:rPr>
              <a:t>Shropshire maternity scandal: 300 babies died or left brain-damaged, says report</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14"/>
              </a:rPr>
              <a:t> </a:t>
            </a:r>
            <a:r>
              <a:rPr lang="en-US" sz="700">
                <a:latin typeface="Times New Roman" panose="02020603050405020304"/>
                <a:cs typeface="Times New Roman" panose="02020603050405020304"/>
                <a:hlinkClick r:id="rId3"/>
              </a:rPr>
              <a:t>https://www.theguardian.com/society/2022/mar/26/shropshire-maternity-scandal-300-babies-died-or-left-brain-damaged-says-report</a:t>
            </a:r>
            <a:r>
              <a:rPr lang="en-US" sz="700">
                <a:latin typeface="Times New Roman" panose="02020603050405020304"/>
                <a:cs typeface="Times New Roman" panose="02020603050405020304"/>
              </a:rPr>
              <a:t> [Accessed on 15.06.2026].</a:t>
            </a:r>
            <a:endParaRPr lang="en-US" sz="700"/>
          </a:p>
          <a:p>
            <a:r>
              <a:rPr lang="en-US" sz="700">
                <a:latin typeface="Times New Roman" panose="02020603050405020304"/>
                <a:cs typeface="Times New Roman" panose="02020603050405020304"/>
              </a:rPr>
              <a:t>The Guardian, (2024).</a:t>
            </a:r>
            <a:r>
              <a:rPr lang="en-US" sz="700" i="1">
                <a:latin typeface="Times New Roman" panose="02020603050405020304"/>
                <a:cs typeface="Times New Roman" panose="02020603050405020304"/>
              </a:rPr>
              <a:t> Pregnant women suffer racist and discriminatory abuse at NHS trust, says inquiry head.</a:t>
            </a:r>
            <a:r>
              <a:rPr lang="en-US" sz="700">
                <a:latin typeface="Times New Roman" panose="02020603050405020304"/>
                <a:cs typeface="Times New Roman" panose="02020603050405020304"/>
              </a:rPr>
              <a:t> </a:t>
            </a:r>
            <a:r>
              <a:rPr lang="en-US" sz="700" err="1">
                <a:latin typeface="Times New Roman" panose="02020603050405020304"/>
                <a:cs typeface="Times New Roman" panose="02020603050405020304"/>
              </a:rPr>
              <a:t>Avaialble</a:t>
            </a:r>
            <a:r>
              <a:rPr lang="en-US" sz="700">
                <a:latin typeface="Times New Roman" panose="02020603050405020304"/>
                <a:cs typeface="Times New Roman" panose="02020603050405020304"/>
              </a:rPr>
              <a:t> at :</a:t>
            </a:r>
            <a:r>
              <a:rPr lang="en-US" sz="700">
                <a:latin typeface="Times New Roman" panose="02020603050405020304"/>
                <a:cs typeface="Times New Roman" panose="02020603050405020304"/>
                <a:hlinkClick r:id="rId15"/>
              </a:rPr>
              <a:t>https://www.theguardian.com/society/article/2024/jul/24/pregnant-women-suffer-racist-and-discriminatory-abuse-at-nhs-trust-says-inquiry-head?utm_source</a:t>
            </a:r>
            <a:r>
              <a:rPr lang="en-US" sz="700" b="1">
                <a:latin typeface="Times New Roman" panose="02020603050405020304"/>
                <a:cs typeface="Times New Roman" panose="02020603050405020304"/>
              </a:rPr>
              <a:t> </a:t>
            </a:r>
            <a:r>
              <a:rPr lang="en-US" sz="700">
                <a:latin typeface="Times New Roman" panose="02020603050405020304"/>
                <a:cs typeface="Times New Roman" panose="02020603050405020304"/>
              </a:rPr>
              <a:t>[Accessed on 15.6.26]</a:t>
            </a:r>
            <a:endParaRPr lang="en-US" sz="700"/>
          </a:p>
          <a:p>
            <a:r>
              <a:rPr lang="en-US" sz="700">
                <a:latin typeface="Times New Roman" panose="02020603050405020304"/>
                <a:cs typeface="Times New Roman" panose="02020603050405020304"/>
              </a:rPr>
              <a:t>The Guardian, (2026). </a:t>
            </a:r>
            <a:r>
              <a:rPr lang="en-US" sz="700" i="1">
                <a:latin typeface="Times New Roman" panose="02020603050405020304"/>
                <a:cs typeface="Times New Roman" panose="02020603050405020304"/>
              </a:rPr>
              <a:t>Factors leading to failures in NHS maternity care</a:t>
            </a:r>
            <a:r>
              <a:rPr lang="en-US" sz="700">
                <a:latin typeface="Times New Roman" panose="02020603050405020304"/>
                <a:cs typeface="Times New Roman" panose="02020603050405020304"/>
              </a:rPr>
              <a:t>. Available at:</a:t>
            </a:r>
            <a:r>
              <a:rPr lang="en-US" sz="700">
                <a:latin typeface="Times New Roman" panose="02020603050405020304"/>
                <a:cs typeface="Times New Roman" panose="02020603050405020304"/>
                <a:hlinkClick r:id="rId3"/>
              </a:rPr>
              <a:t> https://www.theguardian.com/society/2026/jun/07/factors-leading-to-failures-in-nhs-maternity-care</a:t>
            </a:r>
            <a:r>
              <a:rPr lang="en-US" sz="700">
                <a:latin typeface="Times New Roman" panose="02020603050405020304"/>
                <a:cs typeface="Times New Roman" panose="02020603050405020304"/>
              </a:rPr>
              <a:t> [Accessed on 15.06.2026].</a:t>
            </a:r>
            <a:endParaRPr lang="en-US" sz="7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p:cNvSpPr>
            <a:spLocks noGrp="1" noRot="1" noChangeAspect="1" noMove="1" noResize="1" noEditPoints="1" noAdjustHandles="1" noChangeArrowheads="1" noChangeShapeType="1" noTextEdit="1"/>
          </p:cNvSpPr>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lor Cover"/>
          <p:cNvSpPr>
            <a:spLocks noGrp="1" noRot="1" noChangeAspect="1" noMove="1" noResize="1" noEditPoints="1" noAdjustHandles="1" noChangeArrowheads="1" noChangeShapeType="1" noTextEdit="1"/>
          </p:cNvSpPr>
          <p:nvPr/>
        </p:nvSpPr>
        <p:spPr>
          <a:xfrm>
            <a:off x="3051" y="0"/>
            <a:ext cx="12188949"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p:cNvGrpSpPr>
            <a:grpSpLocks noGrp="1" noUngrp="1" noRot="1" noChangeAspect="1" noMove="1" noResize="1"/>
          </p:cNvGrpSpPr>
          <p:nvPr/>
        </p:nvGrpSpPr>
        <p:grpSpPr>
          <a:xfrm>
            <a:off x="0" y="0"/>
            <a:ext cx="12188952" cy="6858000"/>
            <a:chOff x="651279" y="598259"/>
            <a:chExt cx="10889442" cy="5680742"/>
          </a:xfrm>
        </p:grpSpPr>
        <p:sp>
          <p:nvSpPr>
            <p:cNvPr id="15" name="Color"/>
            <p:cNvSpPr/>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lor"/>
            <p:cNvSpPr/>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p:cNvGrpSpPr>
            <a:grpSpLocks noGrp="1" noUngrp="1" noRot="1" noChangeAspect="1" noMove="1" noResize="1"/>
          </p:cNvGrpSpPr>
          <p:nvPr/>
        </p:nvGrpSpPr>
        <p:grpSpPr>
          <a:xfrm>
            <a:off x="1524" y="0"/>
            <a:ext cx="12188952" cy="6858000"/>
            <a:chOff x="0" y="0"/>
            <a:chExt cx="12188952" cy="6858000"/>
          </a:xfrm>
        </p:grpSpPr>
        <p:sp>
          <p:nvSpPr>
            <p:cNvPr id="19" name="Freeform: Shape 18"/>
            <p:cNvSpPr/>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p:cNvSpPr/>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p:cNvSpPr/>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p:cNvSpPr/>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p:cNvSpPr/>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p:cNvSpPr/>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p:cNvSpPr/>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pic>
        <p:nvPicPr>
          <p:cNvPr id="5" name="Picture 4" descr="Thank You Card - Healthcare Workers Front"/>
          <p:cNvPicPr>
            <a:picLocks noChangeAspect="1"/>
          </p:cNvPicPr>
          <p:nvPr/>
        </p:nvPicPr>
        <p:blipFill>
          <a:blip r:embed="rId2"/>
          <a:srcRect t="900" r="1" b="26139"/>
          <a:stretch>
            <a:fillRect/>
          </a:stretch>
        </p:blipFill>
        <p:spPr>
          <a:xfrm>
            <a:off x="643130" y="598259"/>
            <a:ext cx="10889442" cy="568074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TotalTime>
  <Words>2961</Words>
  <Application>Microsoft Office PowerPoint</Application>
  <PresentationFormat>Widescreen</PresentationFormat>
  <Paragraphs>109</Paragraphs>
  <Slides>14</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Aptos Display</vt:lpstr>
      <vt:lpstr>Arial</vt:lpstr>
      <vt:lpstr>Calibri</vt:lpstr>
      <vt:lpstr>Times New Roman</vt:lpstr>
      <vt:lpstr>office theme</vt:lpstr>
      <vt:lpstr>Program: MSc Public Health and Social Care in Practice  Module: Quality Assurance and Service Improvements  Module code: LCHS7006  Case Study: Shrewsbury and Telford Hospital NHS Trust (UK) — Maternity Scandal  </vt:lpstr>
      <vt:lpstr>Problem Outline</vt:lpstr>
      <vt:lpstr>Root Causes of the Problem </vt:lpstr>
      <vt:lpstr>Elaboration of Theories and Models: Root Cause Analysis</vt:lpstr>
      <vt:lpstr>Elaboration of Theories and Models: Swiss Cheese model</vt:lpstr>
      <vt:lpstr>Elaboration of Theories and Models: Fishbone Diagram</vt:lpstr>
      <vt:lpstr>Contribution of Policy Issues to the Root Causes and Their Impacts on Service Delivery</vt:lpstr>
      <vt:lpstr>Influence on the effectiveness, equity, and quality of Health and Care Services</vt:lpstr>
      <vt:lpstr>Application of Lean Framework for Change</vt:lpstr>
      <vt:lpstr>Explanation of the Application</vt:lpstr>
      <vt:lpstr>Recommendations</vt:lpstr>
      <vt:lpstr>Outline of the Report Structure</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amipatel18082003@gmail.com</cp:lastModifiedBy>
  <cp:revision>3</cp:revision>
  <dcterms:created xsi:type="dcterms:W3CDTF">2026-07-15T09:24:00Z</dcterms:created>
  <dcterms:modified xsi:type="dcterms:W3CDTF">2026-07-19T19:44:07Z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1033-12.1.0.27458</vt:lpwstr>
  </property>
  <property fmtid="{D5CDD505-2E9C-101B-9397-08002B2CF9AE}" pid="3" name="ICV">
    <vt:lpwstr>D3955324E54041A183FB13937052AD0C_12</vt:lpwstr>
  </property>
</Properties>
</file>