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21"/>
  </p:notesMasterIdLst>
  <p:handoutMasterIdLst>
    <p:handoutMasterId r:id="rId22"/>
  </p:handoutMasterIdLst>
  <p:sldIdLst>
    <p:sldId id="305" r:id="rId5"/>
    <p:sldId id="306" r:id="rId6"/>
    <p:sldId id="309" r:id="rId7"/>
    <p:sldId id="310" r:id="rId8"/>
    <p:sldId id="319" r:id="rId9"/>
    <p:sldId id="311" r:id="rId10"/>
    <p:sldId id="317" r:id="rId11"/>
    <p:sldId id="318" r:id="rId12"/>
    <p:sldId id="312" r:id="rId13"/>
    <p:sldId id="313" r:id="rId14"/>
    <p:sldId id="308" r:id="rId15"/>
    <p:sldId id="315" r:id="rId16"/>
    <p:sldId id="307" r:id="rId17"/>
    <p:sldId id="320" r:id="rId18"/>
    <p:sldId id="314" r:id="rId19"/>
    <p:sldId id="321" r:id="rId20"/>
  </p:sldIdLst>
  <p:sldSz cx="12192000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8D9FD3C-9F9D-4AC2-92A4-4A67A262149F}" v="2528" dt="2023-10-09T21:24:44.21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19" autoAdjust="0"/>
  </p:normalViewPr>
  <p:slideViewPr>
    <p:cSldViewPr snapToGrid="0">
      <p:cViewPr varScale="1">
        <p:scale>
          <a:sx n="109" d="100"/>
          <a:sy n="109" d="100"/>
        </p:scale>
        <p:origin x="6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78"/>
      </p:cViewPr>
      <p:guideLst/>
    </p:cSldViewPr>
  </p:notesViewPr>
  <p:gridSpacing cx="76200" cy="76200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slide" Target="slides/slide4.xml" Id="rId8" /><Relationship Type="http://schemas.openxmlformats.org/officeDocument/2006/relationships/slide" Target="slides/slide9.xml" Id="rId13" /><Relationship Type="http://schemas.openxmlformats.org/officeDocument/2006/relationships/slide" Target="slides/slide14.xml" Id="rId18" /><Relationship Type="http://schemas.openxmlformats.org/officeDocument/2006/relationships/tableStyles" Target="tableStyles.xml" Id="rId26" /><Relationship Type="http://schemas.openxmlformats.org/officeDocument/2006/relationships/customXml" Target="../customXml/item3.xml" Id="rId3" /><Relationship Type="http://schemas.openxmlformats.org/officeDocument/2006/relationships/notesMaster" Target="notesMasters/notesMaster1.xml" Id="rId21" /><Relationship Type="http://schemas.openxmlformats.org/officeDocument/2006/relationships/slide" Target="slides/slide3.xml" Id="rId7" /><Relationship Type="http://schemas.openxmlformats.org/officeDocument/2006/relationships/slide" Target="slides/slide8.xml" Id="rId12" /><Relationship Type="http://schemas.openxmlformats.org/officeDocument/2006/relationships/slide" Target="slides/slide13.xml" Id="rId17" /><Relationship Type="http://schemas.openxmlformats.org/officeDocument/2006/relationships/theme" Target="theme/theme1.xml" Id="rId25" /><Relationship Type="http://schemas.openxmlformats.org/officeDocument/2006/relationships/customXml" Target="../customXml/item2.xml" Id="rId2" /><Relationship Type="http://schemas.openxmlformats.org/officeDocument/2006/relationships/slide" Target="slides/slide12.xml" Id="rId16" /><Relationship Type="http://schemas.openxmlformats.org/officeDocument/2006/relationships/slide" Target="slides/slide16.xml" Id="rId20" /><Relationship Type="http://schemas.openxmlformats.org/officeDocument/2006/relationships/customXml" Target="../customXml/item1.xml" Id="rId1" /><Relationship Type="http://schemas.openxmlformats.org/officeDocument/2006/relationships/slide" Target="slides/slide2.xml" Id="rId6" /><Relationship Type="http://schemas.openxmlformats.org/officeDocument/2006/relationships/slide" Target="slides/slide7.xml" Id="rId11" /><Relationship Type="http://schemas.openxmlformats.org/officeDocument/2006/relationships/viewProps" Target="viewProps.xml" Id="rId24" /><Relationship Type="http://schemas.openxmlformats.org/officeDocument/2006/relationships/slide" Target="slides/slide1.xml" Id="rId5" /><Relationship Type="http://schemas.openxmlformats.org/officeDocument/2006/relationships/slide" Target="slides/slide11.xml" Id="rId15" /><Relationship Type="http://schemas.openxmlformats.org/officeDocument/2006/relationships/presProps" Target="presProps.xml" Id="rId23" /><Relationship Type="http://schemas.microsoft.com/office/2015/10/relationships/revisionInfo" Target="revisionInfo.xml" Id="rId28" /><Relationship Type="http://schemas.openxmlformats.org/officeDocument/2006/relationships/slide" Target="slides/slide6.xml" Id="rId10" /><Relationship Type="http://schemas.openxmlformats.org/officeDocument/2006/relationships/slide" Target="slides/slide15.xml" Id="rId19" /><Relationship Type="http://schemas.openxmlformats.org/officeDocument/2006/relationships/slideMaster" Target="slideMasters/slideMaster1.xml" Id="rId4" /><Relationship Type="http://schemas.openxmlformats.org/officeDocument/2006/relationships/slide" Target="slides/slide5.xml" Id="rId9" /><Relationship Type="http://schemas.openxmlformats.org/officeDocument/2006/relationships/slide" Target="slides/slide10.xml" Id="rId14" /><Relationship Type="http://schemas.openxmlformats.org/officeDocument/2006/relationships/handoutMaster" Target="handoutMasters/handoutMaster1.xml" Id="rId22" 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4640163-F034-4FF7-BF7B-0B121367B696}" type="doc">
      <dgm:prSet loTypeId="urn:microsoft.com/office/officeart/2016/7/layout/BasicLinearProcessNumbered" loCatId="process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7C00CAD1-45A8-4C94-B9DD-3311828FABDC}">
      <dgm:prSet/>
      <dgm:spPr/>
      <dgm:t>
        <a:bodyPr/>
        <a:lstStyle/>
        <a:p>
          <a:r>
            <a:rPr lang="en-GB"/>
            <a:t>Be able to define culture in the context of organisations</a:t>
          </a:r>
          <a:endParaRPr lang="en-US"/>
        </a:p>
      </dgm:t>
    </dgm:pt>
    <dgm:pt modelId="{EA6C1EC7-6704-4046-995F-3C5C3A126C99}" type="parTrans" cxnId="{A2B6E023-9D99-45F9-8FD9-93BAF0AB1351}">
      <dgm:prSet/>
      <dgm:spPr/>
      <dgm:t>
        <a:bodyPr/>
        <a:lstStyle/>
        <a:p>
          <a:endParaRPr lang="en-US"/>
        </a:p>
      </dgm:t>
    </dgm:pt>
    <dgm:pt modelId="{73A77A05-075C-437F-89AE-06428257DD3D}" type="sibTrans" cxnId="{A2B6E023-9D99-45F9-8FD9-93BAF0AB1351}">
      <dgm:prSet phldrT="1" phldr="0"/>
      <dgm:spPr/>
      <dgm:t>
        <a:bodyPr/>
        <a:lstStyle/>
        <a:p>
          <a:r>
            <a:rPr lang="en-US"/>
            <a:t>1</a:t>
          </a:r>
        </a:p>
      </dgm:t>
    </dgm:pt>
    <dgm:pt modelId="{E50A8A18-74EB-43BB-863A-A4BB683E7E4B}">
      <dgm:prSet/>
      <dgm:spPr/>
      <dgm:t>
        <a:bodyPr/>
        <a:lstStyle/>
        <a:p>
          <a:r>
            <a:rPr lang="en-GB"/>
            <a:t>Understand the importance of culture  on organisational performance</a:t>
          </a:r>
          <a:endParaRPr lang="en-US"/>
        </a:p>
      </dgm:t>
    </dgm:pt>
    <dgm:pt modelId="{5A907204-9384-44B5-BB96-42FD8E1E874C}" type="parTrans" cxnId="{4697BE84-0347-4643-B7E2-4B10B5BBF184}">
      <dgm:prSet/>
      <dgm:spPr/>
      <dgm:t>
        <a:bodyPr/>
        <a:lstStyle/>
        <a:p>
          <a:endParaRPr lang="en-US"/>
        </a:p>
      </dgm:t>
    </dgm:pt>
    <dgm:pt modelId="{E35F6666-CF42-4E45-A306-A4960DE13735}" type="sibTrans" cxnId="{4697BE84-0347-4643-B7E2-4B10B5BBF184}">
      <dgm:prSet phldrT="2" phldr="0"/>
      <dgm:spPr/>
      <dgm:t>
        <a:bodyPr/>
        <a:lstStyle/>
        <a:p>
          <a:r>
            <a:rPr lang="en-US"/>
            <a:t>2</a:t>
          </a:r>
        </a:p>
      </dgm:t>
    </dgm:pt>
    <dgm:pt modelId="{DC2A579C-EB57-47E0-A1C5-5410726F3188}">
      <dgm:prSet/>
      <dgm:spPr/>
      <dgm:t>
        <a:bodyPr/>
        <a:lstStyle/>
        <a:p>
          <a:r>
            <a:rPr lang="en-GB"/>
            <a:t>Identify the key factors that shape and influence culture</a:t>
          </a:r>
          <a:endParaRPr lang="en-US"/>
        </a:p>
      </dgm:t>
    </dgm:pt>
    <dgm:pt modelId="{8360A130-393B-4521-B09F-DDC289B6F795}" type="parTrans" cxnId="{2E9C8524-3AE2-4BEA-BB97-548546BD1A28}">
      <dgm:prSet/>
      <dgm:spPr/>
      <dgm:t>
        <a:bodyPr/>
        <a:lstStyle/>
        <a:p>
          <a:endParaRPr lang="en-US"/>
        </a:p>
      </dgm:t>
    </dgm:pt>
    <dgm:pt modelId="{41FA85CC-3CC9-4436-BF3F-158193145A2A}" type="sibTrans" cxnId="{2E9C8524-3AE2-4BEA-BB97-548546BD1A28}">
      <dgm:prSet phldrT="3" phldr="0"/>
      <dgm:spPr/>
      <dgm:t>
        <a:bodyPr/>
        <a:lstStyle/>
        <a:p>
          <a:r>
            <a:rPr lang="en-US"/>
            <a:t>3</a:t>
          </a:r>
        </a:p>
      </dgm:t>
    </dgm:pt>
    <dgm:pt modelId="{AB99610D-E1B0-403D-991F-DD1B10B89518}" type="pres">
      <dgm:prSet presAssocID="{F4640163-F034-4FF7-BF7B-0B121367B696}" presName="Name0" presStyleCnt="0">
        <dgm:presLayoutVars>
          <dgm:animLvl val="lvl"/>
          <dgm:resizeHandles val="exact"/>
        </dgm:presLayoutVars>
      </dgm:prSet>
      <dgm:spPr/>
    </dgm:pt>
    <dgm:pt modelId="{5C21EBD7-2D16-445C-95CF-1F2861B5DB67}" type="pres">
      <dgm:prSet presAssocID="{7C00CAD1-45A8-4C94-B9DD-3311828FABDC}" presName="compositeNode" presStyleCnt="0">
        <dgm:presLayoutVars>
          <dgm:bulletEnabled val="1"/>
        </dgm:presLayoutVars>
      </dgm:prSet>
      <dgm:spPr/>
    </dgm:pt>
    <dgm:pt modelId="{E8765CAD-FA9B-42E1-83BA-3644E0839A78}" type="pres">
      <dgm:prSet presAssocID="{7C00CAD1-45A8-4C94-B9DD-3311828FABDC}" presName="bgRect" presStyleLbl="bgAccFollowNode1" presStyleIdx="0" presStyleCnt="3"/>
      <dgm:spPr/>
    </dgm:pt>
    <dgm:pt modelId="{7BFE84F9-A3CA-4E0F-B320-0E25A80AE146}" type="pres">
      <dgm:prSet presAssocID="{73A77A05-075C-437F-89AE-06428257DD3D}" presName="sibTransNodeCircle" presStyleLbl="alignNode1" presStyleIdx="0" presStyleCnt="6">
        <dgm:presLayoutVars>
          <dgm:chMax val="0"/>
          <dgm:bulletEnabled/>
        </dgm:presLayoutVars>
      </dgm:prSet>
      <dgm:spPr/>
    </dgm:pt>
    <dgm:pt modelId="{1F65A405-1A2F-4A1E-B003-FB73A091C51A}" type="pres">
      <dgm:prSet presAssocID="{7C00CAD1-45A8-4C94-B9DD-3311828FABDC}" presName="bottomLine" presStyleLbl="alignNode1" presStyleIdx="1" presStyleCnt="6">
        <dgm:presLayoutVars/>
      </dgm:prSet>
      <dgm:spPr/>
    </dgm:pt>
    <dgm:pt modelId="{98C6A020-6C60-4FD5-A962-71B161B19FE4}" type="pres">
      <dgm:prSet presAssocID="{7C00CAD1-45A8-4C94-B9DD-3311828FABDC}" presName="nodeText" presStyleLbl="bgAccFollowNode1" presStyleIdx="0" presStyleCnt="3">
        <dgm:presLayoutVars>
          <dgm:bulletEnabled val="1"/>
        </dgm:presLayoutVars>
      </dgm:prSet>
      <dgm:spPr/>
    </dgm:pt>
    <dgm:pt modelId="{6785C90F-507C-4907-A6AD-66288701CBDB}" type="pres">
      <dgm:prSet presAssocID="{73A77A05-075C-437F-89AE-06428257DD3D}" presName="sibTrans" presStyleCnt="0"/>
      <dgm:spPr/>
    </dgm:pt>
    <dgm:pt modelId="{A4A55CD0-82C5-461A-8C2A-F0C43CB1B6BE}" type="pres">
      <dgm:prSet presAssocID="{E50A8A18-74EB-43BB-863A-A4BB683E7E4B}" presName="compositeNode" presStyleCnt="0">
        <dgm:presLayoutVars>
          <dgm:bulletEnabled val="1"/>
        </dgm:presLayoutVars>
      </dgm:prSet>
      <dgm:spPr/>
    </dgm:pt>
    <dgm:pt modelId="{48BE5FB4-09FA-4A31-83D3-D22D779ADC94}" type="pres">
      <dgm:prSet presAssocID="{E50A8A18-74EB-43BB-863A-A4BB683E7E4B}" presName="bgRect" presStyleLbl="bgAccFollowNode1" presStyleIdx="1" presStyleCnt="3"/>
      <dgm:spPr/>
    </dgm:pt>
    <dgm:pt modelId="{8D62072C-F811-4CDB-8919-BC6532E28200}" type="pres">
      <dgm:prSet presAssocID="{E35F6666-CF42-4E45-A306-A4960DE13735}" presName="sibTransNodeCircle" presStyleLbl="alignNode1" presStyleIdx="2" presStyleCnt="6">
        <dgm:presLayoutVars>
          <dgm:chMax val="0"/>
          <dgm:bulletEnabled/>
        </dgm:presLayoutVars>
      </dgm:prSet>
      <dgm:spPr/>
    </dgm:pt>
    <dgm:pt modelId="{E09CA428-8563-4767-87D7-4B1AF692B444}" type="pres">
      <dgm:prSet presAssocID="{E50A8A18-74EB-43BB-863A-A4BB683E7E4B}" presName="bottomLine" presStyleLbl="alignNode1" presStyleIdx="3" presStyleCnt="6">
        <dgm:presLayoutVars/>
      </dgm:prSet>
      <dgm:spPr/>
    </dgm:pt>
    <dgm:pt modelId="{5F424C56-9853-4F9F-9F38-8549C4392118}" type="pres">
      <dgm:prSet presAssocID="{E50A8A18-74EB-43BB-863A-A4BB683E7E4B}" presName="nodeText" presStyleLbl="bgAccFollowNode1" presStyleIdx="1" presStyleCnt="3">
        <dgm:presLayoutVars>
          <dgm:bulletEnabled val="1"/>
        </dgm:presLayoutVars>
      </dgm:prSet>
      <dgm:spPr/>
    </dgm:pt>
    <dgm:pt modelId="{251F9A59-53AC-46D7-8BB3-21DB9F44F5C7}" type="pres">
      <dgm:prSet presAssocID="{E35F6666-CF42-4E45-A306-A4960DE13735}" presName="sibTrans" presStyleCnt="0"/>
      <dgm:spPr/>
    </dgm:pt>
    <dgm:pt modelId="{55618373-418C-46DE-8F5C-660BBE48D9FE}" type="pres">
      <dgm:prSet presAssocID="{DC2A579C-EB57-47E0-A1C5-5410726F3188}" presName="compositeNode" presStyleCnt="0">
        <dgm:presLayoutVars>
          <dgm:bulletEnabled val="1"/>
        </dgm:presLayoutVars>
      </dgm:prSet>
      <dgm:spPr/>
    </dgm:pt>
    <dgm:pt modelId="{DED2CD6B-41CC-445C-AB4A-D97B6DE73328}" type="pres">
      <dgm:prSet presAssocID="{DC2A579C-EB57-47E0-A1C5-5410726F3188}" presName="bgRect" presStyleLbl="bgAccFollowNode1" presStyleIdx="2" presStyleCnt="3"/>
      <dgm:spPr/>
    </dgm:pt>
    <dgm:pt modelId="{5679DFD9-26F3-4193-858B-B8303B0F4A03}" type="pres">
      <dgm:prSet presAssocID="{41FA85CC-3CC9-4436-BF3F-158193145A2A}" presName="sibTransNodeCircle" presStyleLbl="alignNode1" presStyleIdx="4" presStyleCnt="6">
        <dgm:presLayoutVars>
          <dgm:chMax val="0"/>
          <dgm:bulletEnabled/>
        </dgm:presLayoutVars>
      </dgm:prSet>
      <dgm:spPr/>
    </dgm:pt>
    <dgm:pt modelId="{68AAB777-E95B-4F4E-9545-AD601FC10DF7}" type="pres">
      <dgm:prSet presAssocID="{DC2A579C-EB57-47E0-A1C5-5410726F3188}" presName="bottomLine" presStyleLbl="alignNode1" presStyleIdx="5" presStyleCnt="6">
        <dgm:presLayoutVars/>
      </dgm:prSet>
      <dgm:spPr/>
    </dgm:pt>
    <dgm:pt modelId="{FBFFDE0B-239C-440D-A411-9FFE01DD25C5}" type="pres">
      <dgm:prSet presAssocID="{DC2A579C-EB57-47E0-A1C5-5410726F3188}" presName="nodeText" presStyleLbl="bgAccFollowNode1" presStyleIdx="2" presStyleCnt="3">
        <dgm:presLayoutVars>
          <dgm:bulletEnabled val="1"/>
        </dgm:presLayoutVars>
      </dgm:prSet>
      <dgm:spPr/>
    </dgm:pt>
  </dgm:ptLst>
  <dgm:cxnLst>
    <dgm:cxn modelId="{5C0F7C00-C231-4AFD-8A2B-EF2BC8B3A38C}" type="presOf" srcId="{7C00CAD1-45A8-4C94-B9DD-3311828FABDC}" destId="{E8765CAD-FA9B-42E1-83BA-3644E0839A78}" srcOrd="0" destOrd="0" presId="urn:microsoft.com/office/officeart/2016/7/layout/BasicLinearProcessNumbered"/>
    <dgm:cxn modelId="{8DDEB90A-5F7A-4279-80EE-409A828AA078}" type="presOf" srcId="{DC2A579C-EB57-47E0-A1C5-5410726F3188}" destId="{FBFFDE0B-239C-440D-A411-9FFE01DD25C5}" srcOrd="1" destOrd="0" presId="urn:microsoft.com/office/officeart/2016/7/layout/BasicLinearProcessNumbered"/>
    <dgm:cxn modelId="{A2B6E023-9D99-45F9-8FD9-93BAF0AB1351}" srcId="{F4640163-F034-4FF7-BF7B-0B121367B696}" destId="{7C00CAD1-45A8-4C94-B9DD-3311828FABDC}" srcOrd="0" destOrd="0" parTransId="{EA6C1EC7-6704-4046-995F-3C5C3A126C99}" sibTransId="{73A77A05-075C-437F-89AE-06428257DD3D}"/>
    <dgm:cxn modelId="{2E9C8524-3AE2-4BEA-BB97-548546BD1A28}" srcId="{F4640163-F034-4FF7-BF7B-0B121367B696}" destId="{DC2A579C-EB57-47E0-A1C5-5410726F3188}" srcOrd="2" destOrd="0" parTransId="{8360A130-393B-4521-B09F-DDC289B6F795}" sibTransId="{41FA85CC-3CC9-4436-BF3F-158193145A2A}"/>
    <dgm:cxn modelId="{2F65D230-246A-497C-9592-51223DF9D131}" type="presOf" srcId="{E35F6666-CF42-4E45-A306-A4960DE13735}" destId="{8D62072C-F811-4CDB-8919-BC6532E28200}" srcOrd="0" destOrd="0" presId="urn:microsoft.com/office/officeart/2016/7/layout/BasicLinearProcessNumbered"/>
    <dgm:cxn modelId="{3200A05F-ABD5-403A-892E-BA0DF9A1606B}" type="presOf" srcId="{E50A8A18-74EB-43BB-863A-A4BB683E7E4B}" destId="{48BE5FB4-09FA-4A31-83D3-D22D779ADC94}" srcOrd="0" destOrd="0" presId="urn:microsoft.com/office/officeart/2016/7/layout/BasicLinearProcessNumbered"/>
    <dgm:cxn modelId="{C7E4B860-56A8-4A26-91A2-F51E823FDD2F}" type="presOf" srcId="{F4640163-F034-4FF7-BF7B-0B121367B696}" destId="{AB99610D-E1B0-403D-991F-DD1B10B89518}" srcOrd="0" destOrd="0" presId="urn:microsoft.com/office/officeart/2016/7/layout/BasicLinearProcessNumbered"/>
    <dgm:cxn modelId="{675F456F-16B3-4562-A548-965217A04096}" type="presOf" srcId="{41FA85CC-3CC9-4436-BF3F-158193145A2A}" destId="{5679DFD9-26F3-4193-858B-B8303B0F4A03}" srcOrd="0" destOrd="0" presId="urn:microsoft.com/office/officeart/2016/7/layout/BasicLinearProcessNumbered"/>
    <dgm:cxn modelId="{4697BE84-0347-4643-B7E2-4B10B5BBF184}" srcId="{F4640163-F034-4FF7-BF7B-0B121367B696}" destId="{E50A8A18-74EB-43BB-863A-A4BB683E7E4B}" srcOrd="1" destOrd="0" parTransId="{5A907204-9384-44B5-BB96-42FD8E1E874C}" sibTransId="{E35F6666-CF42-4E45-A306-A4960DE13735}"/>
    <dgm:cxn modelId="{1E4423AA-D428-4AD2-AAA3-82B1EF0180BD}" type="presOf" srcId="{73A77A05-075C-437F-89AE-06428257DD3D}" destId="{7BFE84F9-A3CA-4E0F-B320-0E25A80AE146}" srcOrd="0" destOrd="0" presId="urn:microsoft.com/office/officeart/2016/7/layout/BasicLinearProcessNumbered"/>
    <dgm:cxn modelId="{2EE85DD9-DFAF-467E-A0C0-F7EBFAE6797C}" type="presOf" srcId="{7C00CAD1-45A8-4C94-B9DD-3311828FABDC}" destId="{98C6A020-6C60-4FD5-A962-71B161B19FE4}" srcOrd="1" destOrd="0" presId="urn:microsoft.com/office/officeart/2016/7/layout/BasicLinearProcessNumbered"/>
    <dgm:cxn modelId="{B92079EA-3E55-4DA4-A0F5-17777757FAC4}" type="presOf" srcId="{DC2A579C-EB57-47E0-A1C5-5410726F3188}" destId="{DED2CD6B-41CC-445C-AB4A-D97B6DE73328}" srcOrd="0" destOrd="0" presId="urn:microsoft.com/office/officeart/2016/7/layout/BasicLinearProcessNumbered"/>
    <dgm:cxn modelId="{B647F6FC-12EA-4868-B6DB-1F19AF3D4A33}" type="presOf" srcId="{E50A8A18-74EB-43BB-863A-A4BB683E7E4B}" destId="{5F424C56-9853-4F9F-9F38-8549C4392118}" srcOrd="1" destOrd="0" presId="urn:microsoft.com/office/officeart/2016/7/layout/BasicLinearProcessNumbered"/>
    <dgm:cxn modelId="{AC20BAEC-5D52-42DF-A8F5-BD8DADC571BA}" type="presParOf" srcId="{AB99610D-E1B0-403D-991F-DD1B10B89518}" destId="{5C21EBD7-2D16-445C-95CF-1F2861B5DB67}" srcOrd="0" destOrd="0" presId="urn:microsoft.com/office/officeart/2016/7/layout/BasicLinearProcessNumbered"/>
    <dgm:cxn modelId="{0BB21F1E-214E-40B5-92BF-8C558E1645C2}" type="presParOf" srcId="{5C21EBD7-2D16-445C-95CF-1F2861B5DB67}" destId="{E8765CAD-FA9B-42E1-83BA-3644E0839A78}" srcOrd="0" destOrd="0" presId="urn:microsoft.com/office/officeart/2016/7/layout/BasicLinearProcessNumbered"/>
    <dgm:cxn modelId="{4D8D8FD9-1D2B-41A4-B176-910C1A66CB8D}" type="presParOf" srcId="{5C21EBD7-2D16-445C-95CF-1F2861B5DB67}" destId="{7BFE84F9-A3CA-4E0F-B320-0E25A80AE146}" srcOrd="1" destOrd="0" presId="urn:microsoft.com/office/officeart/2016/7/layout/BasicLinearProcessNumbered"/>
    <dgm:cxn modelId="{7CAED675-2FD3-4E8B-BD17-CA1EC9B312AB}" type="presParOf" srcId="{5C21EBD7-2D16-445C-95CF-1F2861B5DB67}" destId="{1F65A405-1A2F-4A1E-B003-FB73A091C51A}" srcOrd="2" destOrd="0" presId="urn:microsoft.com/office/officeart/2016/7/layout/BasicLinearProcessNumbered"/>
    <dgm:cxn modelId="{A56860B9-F9DC-4FBA-BD79-F3399800EB47}" type="presParOf" srcId="{5C21EBD7-2D16-445C-95CF-1F2861B5DB67}" destId="{98C6A020-6C60-4FD5-A962-71B161B19FE4}" srcOrd="3" destOrd="0" presId="urn:microsoft.com/office/officeart/2016/7/layout/BasicLinearProcessNumbered"/>
    <dgm:cxn modelId="{0157996C-C7BD-4A0E-B23A-AE3991E2DAEA}" type="presParOf" srcId="{AB99610D-E1B0-403D-991F-DD1B10B89518}" destId="{6785C90F-507C-4907-A6AD-66288701CBDB}" srcOrd="1" destOrd="0" presId="urn:microsoft.com/office/officeart/2016/7/layout/BasicLinearProcessNumbered"/>
    <dgm:cxn modelId="{E07B7162-A9FF-4633-82B9-8D160C867EC5}" type="presParOf" srcId="{AB99610D-E1B0-403D-991F-DD1B10B89518}" destId="{A4A55CD0-82C5-461A-8C2A-F0C43CB1B6BE}" srcOrd="2" destOrd="0" presId="urn:microsoft.com/office/officeart/2016/7/layout/BasicLinearProcessNumbered"/>
    <dgm:cxn modelId="{A564327A-E606-40F6-BF49-E43C7595E1F3}" type="presParOf" srcId="{A4A55CD0-82C5-461A-8C2A-F0C43CB1B6BE}" destId="{48BE5FB4-09FA-4A31-83D3-D22D779ADC94}" srcOrd="0" destOrd="0" presId="urn:microsoft.com/office/officeart/2016/7/layout/BasicLinearProcessNumbered"/>
    <dgm:cxn modelId="{5AFD8391-57CB-439C-9643-034883451CC4}" type="presParOf" srcId="{A4A55CD0-82C5-461A-8C2A-F0C43CB1B6BE}" destId="{8D62072C-F811-4CDB-8919-BC6532E28200}" srcOrd="1" destOrd="0" presId="urn:microsoft.com/office/officeart/2016/7/layout/BasicLinearProcessNumbered"/>
    <dgm:cxn modelId="{EAACCB63-699A-432C-858C-508A36416A65}" type="presParOf" srcId="{A4A55CD0-82C5-461A-8C2A-F0C43CB1B6BE}" destId="{E09CA428-8563-4767-87D7-4B1AF692B444}" srcOrd="2" destOrd="0" presId="urn:microsoft.com/office/officeart/2016/7/layout/BasicLinearProcessNumbered"/>
    <dgm:cxn modelId="{94BF4BEF-DA80-457A-8BDE-B6345582D9C6}" type="presParOf" srcId="{A4A55CD0-82C5-461A-8C2A-F0C43CB1B6BE}" destId="{5F424C56-9853-4F9F-9F38-8549C4392118}" srcOrd="3" destOrd="0" presId="urn:microsoft.com/office/officeart/2016/7/layout/BasicLinearProcessNumbered"/>
    <dgm:cxn modelId="{5808929F-1324-4DB8-98FC-31EA111F1979}" type="presParOf" srcId="{AB99610D-E1B0-403D-991F-DD1B10B89518}" destId="{251F9A59-53AC-46D7-8BB3-21DB9F44F5C7}" srcOrd="3" destOrd="0" presId="urn:microsoft.com/office/officeart/2016/7/layout/BasicLinearProcessNumbered"/>
    <dgm:cxn modelId="{B55A28D2-15E6-4309-9137-7A0C85D3AF81}" type="presParOf" srcId="{AB99610D-E1B0-403D-991F-DD1B10B89518}" destId="{55618373-418C-46DE-8F5C-660BBE48D9FE}" srcOrd="4" destOrd="0" presId="urn:microsoft.com/office/officeart/2016/7/layout/BasicLinearProcessNumbered"/>
    <dgm:cxn modelId="{C3478B18-CEF4-4DED-81C9-D8320B215C4C}" type="presParOf" srcId="{55618373-418C-46DE-8F5C-660BBE48D9FE}" destId="{DED2CD6B-41CC-445C-AB4A-D97B6DE73328}" srcOrd="0" destOrd="0" presId="urn:microsoft.com/office/officeart/2016/7/layout/BasicLinearProcessNumbered"/>
    <dgm:cxn modelId="{DE5A23F5-6CB6-44C1-933E-1F1564FE4EB0}" type="presParOf" srcId="{55618373-418C-46DE-8F5C-660BBE48D9FE}" destId="{5679DFD9-26F3-4193-858B-B8303B0F4A03}" srcOrd="1" destOrd="0" presId="urn:microsoft.com/office/officeart/2016/7/layout/BasicLinearProcessNumbered"/>
    <dgm:cxn modelId="{1EDEDCA2-BDB4-4024-AE44-C0C60C2BA44E}" type="presParOf" srcId="{55618373-418C-46DE-8F5C-660BBE48D9FE}" destId="{68AAB777-E95B-4F4E-9545-AD601FC10DF7}" srcOrd="2" destOrd="0" presId="urn:microsoft.com/office/officeart/2016/7/layout/BasicLinearProcessNumbered"/>
    <dgm:cxn modelId="{491405C6-6136-4D1E-9BF5-0BFD9F3C13C1}" type="presParOf" srcId="{55618373-418C-46DE-8F5C-660BBE48D9FE}" destId="{FBFFDE0B-239C-440D-A411-9FFE01DD25C5}" srcOrd="3" destOrd="0" presId="urn:microsoft.com/office/officeart/2016/7/layout/BasicLinearProcessNumbered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765CAD-FA9B-42E1-83BA-3644E0839A78}">
      <dsp:nvSpPr>
        <dsp:cNvPr id="0" name=""/>
        <dsp:cNvSpPr/>
      </dsp:nvSpPr>
      <dsp:spPr>
        <a:xfrm>
          <a:off x="0" y="0"/>
          <a:ext cx="3235523" cy="3143416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2254" tIns="330200" rIns="252254" bIns="33020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Be able to define culture in the context of organisations</a:t>
          </a:r>
          <a:endParaRPr lang="en-US" sz="2100" kern="1200"/>
        </a:p>
      </dsp:txBody>
      <dsp:txXfrm>
        <a:off x="0" y="1194498"/>
        <a:ext cx="3235523" cy="1886049"/>
      </dsp:txXfrm>
    </dsp:sp>
    <dsp:sp modelId="{7BFE84F9-A3CA-4E0F-B320-0E25A80AE146}">
      <dsp:nvSpPr>
        <dsp:cNvPr id="0" name=""/>
        <dsp:cNvSpPr/>
      </dsp:nvSpPr>
      <dsp:spPr>
        <a:xfrm>
          <a:off x="1146249" y="314341"/>
          <a:ext cx="943024" cy="943024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0000"/>
                <a:lumMod val="90000"/>
              </a:schemeClr>
            </a:gs>
          </a:gsLst>
          <a:lin ang="5400000" scaled="0"/>
        </a:gradFill>
        <a:ln w="95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3522" tIns="12700" rIns="73522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1</a:t>
          </a:r>
        </a:p>
      </dsp:txBody>
      <dsp:txXfrm>
        <a:off x="1284352" y="452444"/>
        <a:ext cx="666818" cy="666818"/>
      </dsp:txXfrm>
    </dsp:sp>
    <dsp:sp modelId="{1F65A405-1A2F-4A1E-B003-FB73A091C51A}">
      <dsp:nvSpPr>
        <dsp:cNvPr id="0" name=""/>
        <dsp:cNvSpPr/>
      </dsp:nvSpPr>
      <dsp:spPr>
        <a:xfrm>
          <a:off x="0" y="3143344"/>
          <a:ext cx="3235523" cy="72"/>
        </a:xfrm>
        <a:prstGeom prst="rect">
          <a:avLst/>
        </a:prstGeom>
        <a:gradFill rotWithShape="0">
          <a:gsLst>
            <a:gs pos="0">
              <a:schemeClr val="accent2">
                <a:hueOff val="-32638"/>
                <a:satOff val="-1886"/>
                <a:lumOff val="2588"/>
                <a:alphaOff val="0"/>
                <a:tint val="96000"/>
                <a:lumMod val="104000"/>
              </a:schemeClr>
            </a:gs>
            <a:gs pos="100000">
              <a:schemeClr val="accent2">
                <a:hueOff val="-32638"/>
                <a:satOff val="-1886"/>
                <a:lumOff val="2588"/>
                <a:alphaOff val="0"/>
                <a:shade val="90000"/>
                <a:lumMod val="90000"/>
              </a:schemeClr>
            </a:gs>
          </a:gsLst>
          <a:lin ang="5400000" scaled="0"/>
        </a:gradFill>
        <a:ln w="9525" cap="rnd" cmpd="sng" algn="ctr">
          <a:solidFill>
            <a:schemeClr val="accent2">
              <a:hueOff val="-32638"/>
              <a:satOff val="-1886"/>
              <a:lumOff val="2588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8BE5FB4-09FA-4A31-83D3-D22D779ADC94}">
      <dsp:nvSpPr>
        <dsp:cNvPr id="0" name=""/>
        <dsp:cNvSpPr/>
      </dsp:nvSpPr>
      <dsp:spPr>
        <a:xfrm>
          <a:off x="3559075" y="0"/>
          <a:ext cx="3235523" cy="3143416"/>
        </a:xfrm>
        <a:prstGeom prst="rect">
          <a:avLst/>
        </a:prstGeom>
        <a:solidFill>
          <a:schemeClr val="accent2">
            <a:tint val="40000"/>
            <a:alpha val="90000"/>
            <a:hueOff val="-1129"/>
            <a:satOff val="-620"/>
            <a:lumOff val="1224"/>
            <a:alphaOff val="0"/>
          </a:schemeClr>
        </a:solidFill>
        <a:ln w="9525" cap="rnd" cmpd="sng" algn="ctr">
          <a:solidFill>
            <a:schemeClr val="accent2">
              <a:tint val="40000"/>
              <a:alpha val="90000"/>
              <a:hueOff val="-1129"/>
              <a:satOff val="-620"/>
              <a:lumOff val="1224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2254" tIns="330200" rIns="252254" bIns="33020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Understand the importance of culture  on organisational performance</a:t>
          </a:r>
          <a:endParaRPr lang="en-US" sz="2100" kern="1200"/>
        </a:p>
      </dsp:txBody>
      <dsp:txXfrm>
        <a:off x="3559075" y="1194498"/>
        <a:ext cx="3235523" cy="1886049"/>
      </dsp:txXfrm>
    </dsp:sp>
    <dsp:sp modelId="{8D62072C-F811-4CDB-8919-BC6532E28200}">
      <dsp:nvSpPr>
        <dsp:cNvPr id="0" name=""/>
        <dsp:cNvSpPr/>
      </dsp:nvSpPr>
      <dsp:spPr>
        <a:xfrm>
          <a:off x="4705325" y="314341"/>
          <a:ext cx="943024" cy="943024"/>
        </a:xfrm>
        <a:prstGeom prst="ellipse">
          <a:avLst/>
        </a:prstGeom>
        <a:gradFill rotWithShape="0">
          <a:gsLst>
            <a:gs pos="0">
              <a:schemeClr val="accent2">
                <a:hueOff val="-65276"/>
                <a:satOff val="-3773"/>
                <a:lumOff val="5176"/>
                <a:alphaOff val="0"/>
                <a:tint val="96000"/>
                <a:lumMod val="104000"/>
              </a:schemeClr>
            </a:gs>
            <a:gs pos="100000">
              <a:schemeClr val="accent2">
                <a:hueOff val="-65276"/>
                <a:satOff val="-3773"/>
                <a:lumOff val="5176"/>
                <a:alphaOff val="0"/>
                <a:shade val="90000"/>
                <a:lumMod val="90000"/>
              </a:schemeClr>
            </a:gs>
          </a:gsLst>
          <a:lin ang="5400000" scaled="0"/>
        </a:gradFill>
        <a:ln w="9525" cap="rnd" cmpd="sng" algn="ctr">
          <a:solidFill>
            <a:schemeClr val="accent2">
              <a:hueOff val="-65276"/>
              <a:satOff val="-3773"/>
              <a:lumOff val="5176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3522" tIns="12700" rIns="73522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2</a:t>
          </a:r>
        </a:p>
      </dsp:txBody>
      <dsp:txXfrm>
        <a:off x="4843428" y="452444"/>
        <a:ext cx="666818" cy="666818"/>
      </dsp:txXfrm>
    </dsp:sp>
    <dsp:sp modelId="{E09CA428-8563-4767-87D7-4B1AF692B444}">
      <dsp:nvSpPr>
        <dsp:cNvPr id="0" name=""/>
        <dsp:cNvSpPr/>
      </dsp:nvSpPr>
      <dsp:spPr>
        <a:xfrm>
          <a:off x="3559075" y="3143344"/>
          <a:ext cx="3235523" cy="72"/>
        </a:xfrm>
        <a:prstGeom prst="rect">
          <a:avLst/>
        </a:prstGeom>
        <a:gradFill rotWithShape="0">
          <a:gsLst>
            <a:gs pos="0">
              <a:schemeClr val="accent2">
                <a:hueOff val="-97914"/>
                <a:satOff val="-5659"/>
                <a:lumOff val="7765"/>
                <a:alphaOff val="0"/>
                <a:tint val="96000"/>
                <a:lumMod val="104000"/>
              </a:schemeClr>
            </a:gs>
            <a:gs pos="100000">
              <a:schemeClr val="accent2">
                <a:hueOff val="-97914"/>
                <a:satOff val="-5659"/>
                <a:lumOff val="7765"/>
                <a:alphaOff val="0"/>
                <a:shade val="90000"/>
                <a:lumMod val="90000"/>
              </a:schemeClr>
            </a:gs>
          </a:gsLst>
          <a:lin ang="5400000" scaled="0"/>
        </a:gradFill>
        <a:ln w="9525" cap="rnd" cmpd="sng" algn="ctr">
          <a:solidFill>
            <a:schemeClr val="accent2">
              <a:hueOff val="-97914"/>
              <a:satOff val="-5659"/>
              <a:lumOff val="7765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ED2CD6B-41CC-445C-AB4A-D97B6DE73328}">
      <dsp:nvSpPr>
        <dsp:cNvPr id="0" name=""/>
        <dsp:cNvSpPr/>
      </dsp:nvSpPr>
      <dsp:spPr>
        <a:xfrm>
          <a:off x="7118151" y="0"/>
          <a:ext cx="3235523" cy="3143416"/>
        </a:xfrm>
        <a:prstGeom prst="rect">
          <a:avLst/>
        </a:prstGeom>
        <a:solidFill>
          <a:schemeClr val="accent2">
            <a:tint val="40000"/>
            <a:alpha val="90000"/>
            <a:hueOff val="-2258"/>
            <a:satOff val="-1241"/>
            <a:lumOff val="2447"/>
            <a:alphaOff val="0"/>
          </a:schemeClr>
        </a:solidFill>
        <a:ln w="9525" cap="rnd" cmpd="sng" algn="ctr">
          <a:solidFill>
            <a:schemeClr val="accent2">
              <a:tint val="40000"/>
              <a:alpha val="90000"/>
              <a:hueOff val="-2258"/>
              <a:satOff val="-1241"/>
              <a:lumOff val="2447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2254" tIns="330200" rIns="252254" bIns="33020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Identify the key factors that shape and influence culture</a:t>
          </a:r>
          <a:endParaRPr lang="en-US" sz="2100" kern="1200"/>
        </a:p>
      </dsp:txBody>
      <dsp:txXfrm>
        <a:off x="7118151" y="1194498"/>
        <a:ext cx="3235523" cy="1886049"/>
      </dsp:txXfrm>
    </dsp:sp>
    <dsp:sp modelId="{5679DFD9-26F3-4193-858B-B8303B0F4A03}">
      <dsp:nvSpPr>
        <dsp:cNvPr id="0" name=""/>
        <dsp:cNvSpPr/>
      </dsp:nvSpPr>
      <dsp:spPr>
        <a:xfrm>
          <a:off x="8264400" y="314341"/>
          <a:ext cx="943024" cy="943024"/>
        </a:xfrm>
        <a:prstGeom prst="ellipse">
          <a:avLst/>
        </a:prstGeom>
        <a:gradFill rotWithShape="0">
          <a:gsLst>
            <a:gs pos="0">
              <a:schemeClr val="accent2">
                <a:hueOff val="-130552"/>
                <a:satOff val="-7546"/>
                <a:lumOff val="10353"/>
                <a:alphaOff val="0"/>
                <a:tint val="96000"/>
                <a:lumMod val="104000"/>
              </a:schemeClr>
            </a:gs>
            <a:gs pos="100000">
              <a:schemeClr val="accent2">
                <a:hueOff val="-130552"/>
                <a:satOff val="-7546"/>
                <a:lumOff val="10353"/>
                <a:alphaOff val="0"/>
                <a:shade val="90000"/>
                <a:lumMod val="90000"/>
              </a:schemeClr>
            </a:gs>
          </a:gsLst>
          <a:lin ang="5400000" scaled="0"/>
        </a:gradFill>
        <a:ln w="9525" cap="rnd" cmpd="sng" algn="ctr">
          <a:solidFill>
            <a:schemeClr val="accent2">
              <a:hueOff val="-130552"/>
              <a:satOff val="-7546"/>
              <a:lumOff val="10353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3522" tIns="12700" rIns="73522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3</a:t>
          </a:r>
        </a:p>
      </dsp:txBody>
      <dsp:txXfrm>
        <a:off x="8402503" y="452444"/>
        <a:ext cx="666818" cy="666818"/>
      </dsp:txXfrm>
    </dsp:sp>
    <dsp:sp modelId="{68AAB777-E95B-4F4E-9545-AD601FC10DF7}">
      <dsp:nvSpPr>
        <dsp:cNvPr id="0" name=""/>
        <dsp:cNvSpPr/>
      </dsp:nvSpPr>
      <dsp:spPr>
        <a:xfrm>
          <a:off x="7118151" y="3143344"/>
          <a:ext cx="3235523" cy="72"/>
        </a:xfrm>
        <a:prstGeom prst="rect">
          <a:avLst/>
        </a:prstGeom>
        <a:gradFill rotWithShape="0">
          <a:gsLst>
            <a:gs pos="0">
              <a:schemeClr val="accent2">
                <a:hueOff val="-163190"/>
                <a:satOff val="-9432"/>
                <a:lumOff val="12941"/>
                <a:alphaOff val="0"/>
                <a:tint val="96000"/>
                <a:lumMod val="104000"/>
              </a:schemeClr>
            </a:gs>
            <a:gs pos="100000">
              <a:schemeClr val="accent2">
                <a:hueOff val="-163190"/>
                <a:satOff val="-9432"/>
                <a:lumOff val="12941"/>
                <a:alphaOff val="0"/>
                <a:shade val="90000"/>
                <a:lumMod val="90000"/>
              </a:schemeClr>
            </a:gs>
          </a:gsLst>
          <a:lin ang="5400000" scaled="0"/>
        </a:gradFill>
        <a:ln w="9525" cap="rnd" cmpd="sng" algn="ctr">
          <a:solidFill>
            <a:schemeClr val="accent2">
              <a:hueOff val="-163190"/>
              <a:satOff val="-9432"/>
              <a:lumOff val="12941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BasicLinearProcessNumbered">
  <dgm:title val="Basic Linear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1"/>
      <dgm:constr type="primFontSz" for="des" forName="sibTransNodeCircle" op="equ"/>
      <dgm:constr type="primFontSz" for="des" forName="nodeText" op="equ"/>
      <dgm:constr type="h" for="des" forName="sibTransNodeCircle" op="equ"/>
      <dgm:constr type="w" for="des" forName="sibTransNodeCircle" op="equ"/>
    </dgm:constrLst>
    <dgm:ruleLst>
      <dgm:rule type="h" val="NaN" fact="1.2" max="NaN"/>
    </dgm:ruleLst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4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h" for="ch" forName="sibTransNodeCircle" refType="h" refFor="ch" refForName="bgRect" fact="0.3"/>
          <dgm:constr type="w" for="ch" forName="sibTransNodeCircle" refType="h" refFor="ch" refForName="sibTransNodeCircle"/>
          <dgm:constr type="ctrX" for="ch" forName="sibTransNodeCircle" refType="w" fact="0.5"/>
          <dgm:constr type="ctrY" for="ch" forName="sibTransNodeCircle" refType="h" fact="0.25"/>
          <dgm:constr type="r" for="ch" forName="nodeText" refType="r" refFor="ch" refForName="bgRect"/>
          <dgm:constr type="h" for="ch" forName="nodeText" refType="h" refFor="ch" refForName="bgRect" fact="0.6"/>
          <dgm:constr type="t" for="ch" forName="nodeText" refType="h" refFor="ch" refForName="bgRect" fact="0.38"/>
          <dgm:constr type="b" for="ch" forName="bottomLine" refType="b" refFor="ch" refForName="bgRect"/>
          <dgm:constr type="w" for="ch" forName="bottomLine" refType="w" refFor="ch" refForName="bgRect"/>
          <dgm:constr type="h" for="ch" forName="bottomLine" val="0.002"/>
        </dgm:constrLst>
        <dgm:ruleLst/>
        <dgm:layoutNode name="bgRect" styleLbl="bgAccFollowNode1">
          <dgm:alg type="sp"/>
          <dgm:shape xmlns:r="http://schemas.openxmlformats.org/officeDocument/2006/relationships" type="rect" r:blip="">
            <dgm:adjLst/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Circle" styleLbl="alignNode1">
            <dgm:varLst>
              <dgm:chMax val="0"/>
              <dgm:bulletEnabled/>
            </dgm:varLst>
            <dgm:presOf axis="self" ptType="sibTrans"/>
            <dgm:alg type="tx">
              <dgm:param type="txAnchorVert" val="mid"/>
              <dgm:param type="txAnchorHorzCh" val="ctr"/>
            </dgm:alg>
            <dgm:shape xmlns:r="http://schemas.openxmlformats.org/officeDocument/2006/relationships" type="ellipse" r:blip="">
              <dgm:adjLst/>
            </dgm:shape>
            <dgm:constrLst>
              <dgm:constr type="w" refType="h" op="lte"/>
              <dgm:constr type="primFontSz" val="48"/>
              <dgm:constr type="tMarg" val="1"/>
              <dgm:constr type="lMarg" refType="w" fact="0.221"/>
              <dgm:constr type="rMarg" refType="w" fact="0.221"/>
              <dgm:constr type="bMarg" val="1"/>
            </dgm:constrLst>
            <dgm:ruleLst>
              <dgm:rule type="primFontSz" val="14" fact="NaN" max="NaN"/>
            </dgm:ruleLst>
          </dgm:layoutNode>
        </dgm:forEach>
        <dgm:layoutNode name="bottomLine" styleLbl="alignNode1">
          <dgm:varLst/>
          <dgm:presOf/>
          <dgm:alg type="sp"/>
          <dgm:shape xmlns:r="http://schemas.openxmlformats.org/officeDocument/2006/relationships" type="rect" r:blip="">
            <dgm:adjLst/>
          </dgm:shape>
          <dgm:constrLst/>
          <dgm:ruleLst/>
        </dgm:layoutNode>
        <dgm:layoutNode name="nodeText" styleLbl="bgAccFollow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-1" hideGeom="1">
            <dgm:adjLst/>
          </dgm:shape>
          <dgm:presOf axis="desOrSelf" ptType="node"/>
          <dgm:constrLst>
            <dgm:constr type="primFontSz" val="26"/>
            <dgm:constr type="tMarg" val="26"/>
            <dgm:constr type="lMarg" refType="w" fact="0.221"/>
            <dgm:constr type="rMarg" refType="w" fact="0.221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B4B7D8-5F73-46E0-AFFA-578CF8056F57}" type="datetime1">
              <a:rPr lang="en-GB" smtClean="0"/>
              <a:t>09/10/2023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390072-7573-42AF-BE86-22AFB85EB73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998429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B0580D-D192-4D6A-871C-347D5F1188AF}" type="datetime1">
              <a:rPr lang="en-GB" noProof="0" smtClean="0"/>
              <a:t>09/10/2023</a:t>
            </a:fld>
            <a:endParaRPr lang="en-GB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 dirty="0"/>
              <a:t>Click to 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96C31A-2EB5-4603-ABD7-300432EEB984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9315484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96C31A-2EB5-4603-ABD7-300432EEB984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297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rtlCol="0" anchor="b">
            <a:normAutofit/>
          </a:bodyPr>
          <a:lstStyle>
            <a:lvl1pPr algn="ctr">
              <a:defRPr sz="5400"/>
            </a:lvl1pPr>
          </a:lstStyle>
          <a:p>
            <a:pPr rtl="0"/>
            <a:r>
              <a:rPr lang="en-GB" noProof="0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773489"/>
            <a:ext cx="9440034" cy="1049867"/>
          </a:xfrm>
        </p:spPr>
        <p:txBody>
          <a:bodyPr rtlCol="0"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en-GB" noProof="0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28934CA-0119-4180-8CC4-57D24A9726B6}" type="datetime1">
              <a:rPr lang="en-GB" noProof="0" smtClean="0"/>
              <a:t>09/10/2023</a:t>
            </a:fld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5082800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en-GB" noProof="0" dirty="0"/>
              <a:t>Click to edit Master text styles</a:t>
            </a:r>
          </a:p>
          <a:p>
            <a:pPr lvl="1" rtl="0"/>
            <a:r>
              <a:rPr lang="en-GB" noProof="0" dirty="0"/>
              <a:t>Second level</a:t>
            </a:r>
          </a:p>
          <a:p>
            <a:pPr lvl="2" rtl="0"/>
            <a:r>
              <a:rPr lang="en-GB" noProof="0" dirty="0"/>
              <a:t>Third level</a:t>
            </a:r>
          </a:p>
          <a:p>
            <a:pPr lvl="3" rtl="0"/>
            <a:r>
              <a:rPr lang="en-GB" noProof="0" dirty="0"/>
              <a:t>Quarter level</a:t>
            </a:r>
          </a:p>
          <a:p>
            <a:pPr lvl="4" rtl="0"/>
            <a:r>
              <a:rPr lang="en-GB" noProof="0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C69FA17-ED0E-4688-B3FE-A99D5B41FD97}" type="datetime1">
              <a:rPr lang="en-GB" noProof="0" smtClean="0"/>
              <a:t>09/10/2023</a:t>
            </a:fld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1655166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rtlCol="0" anchor="b"/>
          <a:lstStyle>
            <a:lvl1pPr algn="ctr">
              <a:defRPr sz="4000" b="0" cap="none"/>
            </a:lvl1pPr>
          </a:lstStyle>
          <a:p>
            <a:pPr rtl="0"/>
            <a:r>
              <a:rPr lang="en-GB" noProof="0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763439"/>
            <a:ext cx="9590550" cy="1333494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B10C85C-98E0-4881-85B4-44CCCA82E304}" type="datetime1">
              <a:rPr lang="en-GB" noProof="0" smtClean="0"/>
              <a:t>09/10/2023</a:t>
            </a:fld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266120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261872"/>
          </a:xfrm>
        </p:spPr>
        <p:txBody>
          <a:bodyPr rtlCol="0"/>
          <a:lstStyle/>
          <a:p>
            <a:pPr rtl="0"/>
            <a:r>
              <a:rPr lang="en-GB" noProof="0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76450"/>
            <a:ext cx="4856841" cy="3622671"/>
          </a:xfrm>
        </p:spPr>
        <p:txBody>
          <a:bodyPr rtlCol="0" anchor="t">
            <a:normAutofit/>
          </a:bodyPr>
          <a:lstStyle/>
          <a:p>
            <a:pPr lvl="0" rtl="0"/>
            <a:r>
              <a:rPr lang="en-GB" noProof="0" dirty="0"/>
              <a:t>Click to edit Master text styles</a:t>
            </a:r>
          </a:p>
          <a:p>
            <a:pPr lvl="1" rtl="0"/>
            <a:r>
              <a:rPr lang="en-GB" noProof="0" dirty="0"/>
              <a:t>Second level</a:t>
            </a:r>
          </a:p>
          <a:p>
            <a:pPr lvl="2" rtl="0"/>
            <a:r>
              <a:rPr lang="en-GB" noProof="0" dirty="0"/>
              <a:t>Third level</a:t>
            </a:r>
          </a:p>
          <a:p>
            <a:pPr lvl="3" rtl="0"/>
            <a:r>
              <a:rPr lang="en-GB" noProof="0" dirty="0"/>
              <a:t>Quarter level</a:t>
            </a:r>
          </a:p>
          <a:p>
            <a:pPr lvl="4" rtl="0"/>
            <a:r>
              <a:rPr lang="en-GB" noProof="0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0716" y="2076451"/>
            <a:ext cx="4856841" cy="3622672"/>
          </a:xfrm>
        </p:spPr>
        <p:txBody>
          <a:bodyPr rtlCol="0" anchor="t">
            <a:normAutofit/>
          </a:bodyPr>
          <a:lstStyle/>
          <a:p>
            <a:pPr lvl="0" rtl="0"/>
            <a:r>
              <a:rPr lang="en-GB" noProof="0" dirty="0"/>
              <a:t>Click to edit Master text styles</a:t>
            </a:r>
          </a:p>
          <a:p>
            <a:pPr lvl="1" rtl="0"/>
            <a:r>
              <a:rPr lang="en-GB" noProof="0" dirty="0"/>
              <a:t>Second level</a:t>
            </a:r>
          </a:p>
          <a:p>
            <a:pPr lvl="2" rtl="0"/>
            <a:r>
              <a:rPr lang="en-GB" noProof="0" dirty="0"/>
              <a:t>Third level</a:t>
            </a:r>
          </a:p>
          <a:p>
            <a:pPr lvl="3" rtl="0"/>
            <a:r>
              <a:rPr lang="en-GB" noProof="0" dirty="0"/>
              <a:t>Quarter level</a:t>
            </a:r>
          </a:p>
          <a:p>
            <a:pPr lvl="4" rtl="0"/>
            <a:r>
              <a:rPr lang="en-GB" noProof="0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9CB0766-594A-426B-9FE4-4958A2F136E3}" type="datetime1">
              <a:rPr lang="en-GB" noProof="0" smtClean="0"/>
              <a:t>09/10/2023</a:t>
            </a:fld>
            <a:endParaRPr lang="en-GB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6036059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>
            <a:extLst>
              <a:ext uri="{FF2B5EF4-FFF2-40B4-BE49-F238E27FC236}">
                <a16:creationId xmlns:a16="http://schemas.microsoft.com/office/drawing/2014/main" id="{37B721FF-D609-4D98-9D19-CF75AA8A54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29200" cy="4099959"/>
          </a:xfrm>
          <a:prstGeom prst="rect">
            <a:avLst/>
          </a:prstGeom>
        </p:spPr>
      </p:pic>
      <p:pic>
        <p:nvPicPr>
          <p:cNvPr id="21" name="Picture 20" descr="Slate-V2-HD-compPhotoInset.png">
            <a:extLst>
              <a:ext uri="{FF2B5EF4-FFF2-40B4-BE49-F238E27FC236}">
                <a16:creationId xmlns:a16="http://schemas.microsoft.com/office/drawing/2014/main" id="{073936BD-C868-433F-8E84-D6DD8E640E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8357" y="1734506"/>
            <a:ext cx="5029200" cy="409995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GB" noProof="0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6013" y="1855153"/>
            <a:ext cx="4764764" cy="692494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6013" y="2702103"/>
            <a:ext cx="4764764" cy="3043533"/>
          </a:xfrm>
        </p:spPr>
        <p:txBody>
          <a:bodyPr rtlCol="0"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 rtl="0"/>
            <a:r>
              <a:rPr lang="en-GB" noProof="0" dirty="0"/>
              <a:t>Click to edit Master text styles</a:t>
            </a:r>
          </a:p>
          <a:p>
            <a:pPr lvl="1" rtl="0"/>
            <a:r>
              <a:rPr lang="en-GB" noProof="0" dirty="0"/>
              <a:t>Second level</a:t>
            </a:r>
          </a:p>
          <a:p>
            <a:pPr lvl="2" rtl="0"/>
            <a:r>
              <a:rPr lang="en-GB" noProof="0" dirty="0"/>
              <a:t>Third level</a:t>
            </a:r>
          </a:p>
          <a:p>
            <a:pPr lvl="3" rtl="0"/>
            <a:r>
              <a:rPr lang="en-GB" noProof="0" dirty="0"/>
              <a:t>Quarter level</a:t>
            </a:r>
          </a:p>
          <a:p>
            <a:pPr lvl="4" rtl="0"/>
            <a:r>
              <a:rPr lang="en-GB" noProof="0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3166" y="1855152"/>
            <a:ext cx="4779582" cy="692495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3167" y="2702103"/>
            <a:ext cx="4779581" cy="3043533"/>
          </a:xfrm>
        </p:spPr>
        <p:txBody>
          <a:bodyPr rtlCol="0"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 rtl="0"/>
            <a:r>
              <a:rPr lang="en-GB" noProof="0" dirty="0"/>
              <a:t>Click to edit Master text styles</a:t>
            </a:r>
          </a:p>
          <a:p>
            <a:pPr lvl="1" rtl="0"/>
            <a:r>
              <a:rPr lang="en-GB" noProof="0" dirty="0"/>
              <a:t>Second level</a:t>
            </a:r>
          </a:p>
          <a:p>
            <a:pPr lvl="2" rtl="0"/>
            <a:r>
              <a:rPr lang="en-GB" noProof="0" dirty="0"/>
              <a:t>Third level</a:t>
            </a:r>
          </a:p>
          <a:p>
            <a:pPr lvl="3" rtl="0"/>
            <a:r>
              <a:rPr lang="en-GB" noProof="0" dirty="0"/>
              <a:t>Quarter level</a:t>
            </a:r>
          </a:p>
          <a:p>
            <a:pPr lvl="4" rtl="0"/>
            <a:r>
              <a:rPr lang="en-GB" noProof="0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80D6FFC-13D9-4158-9C5F-7D7F4647F9EC}" type="datetime1">
              <a:rPr lang="en-GB" noProof="0" smtClean="0"/>
              <a:t>09/10/2023</a:t>
            </a:fld>
            <a:endParaRPr lang="en-GB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7492994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A8188F4-EDF0-4CA0-8683-DC7D0D6460D2}" type="datetime1">
              <a:rPr lang="en-GB" noProof="0" smtClean="0"/>
              <a:t>09/10/2023</a:t>
            </a:fld>
            <a:endParaRPr lang="en-GB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1297294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1B92011-FD35-4AB9-BFB6-3715347611B7}" type="datetime1">
              <a:rPr lang="en-GB" noProof="0" smtClean="0"/>
              <a:t>09/10/2023</a:t>
            </a:fld>
            <a:endParaRPr lang="en-GB" noProof="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6014893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rtlCol="0" anchor="b">
            <a:normAutofit/>
          </a:bodyPr>
          <a:lstStyle>
            <a:lvl1pPr algn="ctr">
              <a:defRPr sz="2800" b="0"/>
            </a:lvl1pPr>
          </a:lstStyle>
          <a:p>
            <a:pPr rtl="0"/>
            <a:r>
              <a:rPr lang="en-GB" noProof="0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080001"/>
          </a:xfrm>
        </p:spPr>
        <p:txBody>
          <a:bodyPr rtlCol="0">
            <a:normAutofit/>
          </a:bodyPr>
          <a:lstStyle/>
          <a:p>
            <a:pPr lvl="0" rtl="0"/>
            <a:r>
              <a:rPr lang="en-GB" noProof="0" dirty="0"/>
              <a:t>Click to edit Master text styles</a:t>
            </a:r>
          </a:p>
          <a:p>
            <a:pPr lvl="1" rtl="0"/>
            <a:r>
              <a:rPr lang="en-GB" noProof="0" dirty="0"/>
              <a:t>Second level</a:t>
            </a:r>
          </a:p>
          <a:p>
            <a:pPr lvl="2" rtl="0"/>
            <a:r>
              <a:rPr lang="en-GB" noProof="0" dirty="0"/>
              <a:t>Third level</a:t>
            </a:r>
          </a:p>
          <a:p>
            <a:pPr lvl="3" rtl="0"/>
            <a:r>
              <a:rPr lang="en-GB" noProof="0" dirty="0"/>
              <a:t>Quarter level</a:t>
            </a:r>
          </a:p>
          <a:p>
            <a:pPr lvl="4" rtl="0"/>
            <a:r>
              <a:rPr lang="en-GB" noProof="0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673351"/>
            <a:ext cx="3706889" cy="3016250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8C019AC-C44C-42DD-BE93-39DC4684B800}" type="datetime1">
              <a:rPr lang="en-GB" noProof="0" smtClean="0"/>
              <a:t>09/10/2023</a:t>
            </a:fld>
            <a:endParaRPr lang="en-GB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7691142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>
            <a:extLst>
              <a:ext uri="{FF2B5EF4-FFF2-40B4-BE49-F238E27FC236}">
                <a16:creationId xmlns:a16="http://schemas.microsoft.com/office/drawing/2014/main" id="{4D06E496-ACBA-4063-B4A1-C5C484EE5A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763701"/>
            <a:ext cx="5707899" cy="1675559"/>
          </a:xfrm>
        </p:spPr>
        <p:txBody>
          <a:bodyPr rtlCol="0" anchor="b">
            <a:noAutofit/>
          </a:bodyPr>
          <a:lstStyle>
            <a:lvl1pPr algn="ctr">
              <a:defRPr sz="3200" b="0"/>
            </a:lvl1pPr>
          </a:lstStyle>
          <a:p>
            <a:pPr rtl="0"/>
            <a:r>
              <a:rPr lang="en-GB" noProof="0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en-GB" noProof="0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3698" y="2679699"/>
            <a:ext cx="4588094" cy="3135695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E3451BE-2F3E-4988-93FC-4A02EB375F74}" type="datetime1">
              <a:rPr lang="en-GB" noProof="0" smtClean="0"/>
              <a:t>09/10/2023</a:t>
            </a:fld>
            <a:endParaRPr lang="en-GB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algn="l" rtl="0"/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5423054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>
            <a:extLst>
              <a:ext uri="{FF2B5EF4-FFF2-40B4-BE49-F238E27FC236}">
                <a16:creationId xmlns:a16="http://schemas.microsoft.com/office/drawing/2014/main" id="{CE39118B-B3AD-4BD4-BA22-DEFF4E76CE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rtlCol="0" anchor="b">
            <a:normAutofit/>
          </a:bodyPr>
          <a:lstStyle>
            <a:lvl1pPr algn="ctr">
              <a:defRPr sz="2800"/>
            </a:lvl1pPr>
          </a:lstStyle>
          <a:p>
            <a:pPr rtl="0"/>
            <a:r>
              <a:rPr lang="en-GB" noProof="0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GB" noProof="0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247728"/>
            <a:ext cx="10353762" cy="543472"/>
          </a:xfrm>
        </p:spPr>
        <p:txBody>
          <a:bodyPr rtlCol="0"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F378273-B257-41D6-9D03-C4EA530897E8}" type="datetime1">
              <a:rPr lang="en-GB" noProof="0" smtClean="0"/>
              <a:t>09/10/2023</a:t>
            </a:fld>
            <a:endParaRPr lang="en-GB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473921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rtlCol="0" anchor="ctr">
            <a:normAutofit/>
          </a:bodyPr>
          <a:lstStyle>
            <a:lvl1pPr>
              <a:defRPr sz="4000"/>
            </a:lvl1pPr>
          </a:lstStyle>
          <a:p>
            <a:pPr rtl="0"/>
            <a:r>
              <a:rPr lang="en-GB" noProof="0" dirty="0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rtlCol="0"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E0AE121-8B9A-4901-A9DD-299EC053A235}" type="datetime1">
              <a:rPr lang="en-GB" noProof="0" smtClean="0"/>
              <a:t>09/10/2023</a:t>
            </a:fld>
            <a:endParaRPr lang="en-GB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0772432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rtlCol="0" anchor="ctr">
            <a:normAutofit/>
          </a:bodyPr>
          <a:lstStyle>
            <a:lvl1pPr>
              <a:defRPr sz="3600"/>
            </a:lvl1pPr>
          </a:lstStyle>
          <a:p>
            <a:pPr rtl="0"/>
            <a:r>
              <a:rPr lang="en-GB" noProof="0" dirty="0"/>
              <a:t>Click to edit Master title style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rtlCol="0"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 dirty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03E6F20-2E87-44D1-A57D-51341C95D3EC}" type="datetime1">
              <a:rPr lang="en-GB" noProof="0" smtClean="0"/>
              <a:t>09/10/2023</a:t>
            </a:fld>
            <a:endParaRPr lang="en-GB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23F0D53-0705-41B7-8554-09D21E7807F9}"/>
              </a:ext>
            </a:extLst>
          </p:cNvPr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rtl="0"/>
            <a:r>
              <a:rPr lang="en-GB" sz="8000" noProof="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7F647CD-0F1A-4BB3-89E0-A74F1E1B098D}"/>
              </a:ext>
            </a:extLst>
          </p:cNvPr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 rtl="0"/>
            <a:r>
              <a:rPr lang="en-GB" sz="8000" noProof="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828532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en-GB" noProof="0" dirty="0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rtlCol="0"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5D36C4B-3F98-4586-BC3C-C7231C8F3800}" type="datetime1">
              <a:rPr lang="en-GB" noProof="0" smtClean="0"/>
              <a:t>09/10/2023</a:t>
            </a:fld>
            <a:endParaRPr lang="en-GB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4972524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 rtlCol="0"/>
          <a:lstStyle/>
          <a:p>
            <a:pPr rtl="0"/>
            <a:r>
              <a:rPr lang="en-GB" noProof="0" dirty="0"/>
              <a:t>Click to edit Master title style</a:t>
            </a:r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764782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768112"/>
            <a:ext cx="3300984" cy="3023088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 dirty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49"/>
            <a:ext cx="3300984" cy="764783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768112"/>
            <a:ext cx="3300984" cy="3023088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 dirty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764782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768110"/>
            <a:ext cx="3300984" cy="3023089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 dirty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0F1CDDC-CE9E-4E81-A949-E91A9D78E4AA}" type="datetime1">
              <a:rPr lang="en-GB" noProof="0" smtClean="0"/>
              <a:t>09/10/2023</a:t>
            </a:fld>
            <a:endParaRPr lang="en-GB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5921410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>
            <a:extLst>
              <a:ext uri="{FF2B5EF4-FFF2-40B4-BE49-F238E27FC236}">
                <a16:creationId xmlns:a16="http://schemas.microsoft.com/office/drawing/2014/main" id="{7E87C569-D426-4615-ADA7-B370EA9834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>
            <a:extLst>
              <a:ext uri="{FF2B5EF4-FFF2-40B4-BE49-F238E27FC236}">
                <a16:creationId xmlns:a16="http://schemas.microsoft.com/office/drawing/2014/main" id="{7B353ED4-7AD0-46C9-88ED-1A16B1433A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>
            <a:extLst>
              <a:ext uri="{FF2B5EF4-FFF2-40B4-BE49-F238E27FC236}">
                <a16:creationId xmlns:a16="http://schemas.microsoft.com/office/drawing/2014/main" id="{F561D985-AD57-459A-B3A6-EBF2960397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 rtlCol="0"/>
          <a:lstStyle/>
          <a:p>
            <a:pPr rtl="0"/>
            <a:r>
              <a:rPr lang="en-GB" noProof="0" dirty="0"/>
              <a:t>Click to edit Master title style</a:t>
            </a:r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en-GB" noProof="0" dirty="0"/>
              <a:t>Click icon to add picture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572443"/>
            <a:ext cx="3300984" cy="1218758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 dirty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en-GB" noProof="0" dirty="0"/>
              <a:t>Click icon to add picture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572442"/>
            <a:ext cx="3300984" cy="1218758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 dirty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en-GB" noProof="0" dirty="0"/>
              <a:t>Click icon to add picture</a:t>
            </a:r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572442"/>
            <a:ext cx="3300984" cy="1218758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 dirty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F88589A-9F94-479B-96EC-78C77B5000BB}" type="datetime1">
              <a:rPr lang="en-GB" noProof="0" smtClean="0"/>
              <a:t>09/10/2023</a:t>
            </a:fld>
            <a:endParaRPr lang="en-GB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039391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 anchor="t"/>
          <a:lstStyle/>
          <a:p>
            <a:pPr lvl="0" rtl="0"/>
            <a:r>
              <a:rPr lang="en-GB" noProof="0" dirty="0"/>
              <a:t>Click to edit Master text styles</a:t>
            </a:r>
          </a:p>
          <a:p>
            <a:pPr lvl="1" rtl="0"/>
            <a:r>
              <a:rPr lang="en-GB" noProof="0" dirty="0"/>
              <a:t>Second level</a:t>
            </a:r>
          </a:p>
          <a:p>
            <a:pPr lvl="2" rtl="0"/>
            <a:r>
              <a:rPr lang="en-GB" noProof="0" dirty="0"/>
              <a:t>Third level</a:t>
            </a:r>
          </a:p>
          <a:p>
            <a:pPr lvl="3" rtl="0"/>
            <a:r>
              <a:rPr lang="en-GB" noProof="0" dirty="0"/>
              <a:t>Quarter level</a:t>
            </a:r>
          </a:p>
          <a:p>
            <a:pPr lvl="4" rtl="0"/>
            <a:r>
              <a:rPr lang="en-GB" noProof="0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059EAE2-48DE-4A2B-A853-C0E0558497B1}" type="datetime1">
              <a:rPr lang="en-GB" noProof="0" smtClean="0"/>
              <a:t>09/10/2023</a:t>
            </a:fld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394918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</p:spPr>
        <p:txBody>
          <a:bodyPr vert="eaVert" rtlCol="0"/>
          <a:lstStyle>
            <a:lvl1pPr algn="l">
              <a:defRPr/>
            </a:lvl1pPr>
          </a:lstStyle>
          <a:p>
            <a:pPr rtl="0"/>
            <a:r>
              <a:rPr lang="en-GB" noProof="0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</p:spPr>
        <p:txBody>
          <a:bodyPr vert="eaVert" rtlCol="0" anchor="t"/>
          <a:lstStyle/>
          <a:p>
            <a:pPr lvl="0" rtl="0"/>
            <a:r>
              <a:rPr lang="en-GB" noProof="0" dirty="0"/>
              <a:t>Click to edit Master text styles</a:t>
            </a:r>
          </a:p>
          <a:p>
            <a:pPr lvl="1" rtl="0"/>
            <a:r>
              <a:rPr lang="en-GB" noProof="0" dirty="0"/>
              <a:t>Second level</a:t>
            </a:r>
          </a:p>
          <a:p>
            <a:pPr lvl="2" rtl="0"/>
            <a:r>
              <a:rPr lang="en-GB" noProof="0" dirty="0"/>
              <a:t>Third level</a:t>
            </a:r>
          </a:p>
          <a:p>
            <a:pPr lvl="3" rtl="0"/>
            <a:r>
              <a:rPr lang="en-GB" noProof="0" dirty="0"/>
              <a:t>Quarter level</a:t>
            </a:r>
          </a:p>
          <a:p>
            <a:pPr lvl="4" rtl="0"/>
            <a:r>
              <a:rPr lang="en-GB" noProof="0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FB4FCB1-77E9-48D9-85B1-C3A3AC5CECA8}" type="datetime1">
              <a:rPr lang="en-GB" noProof="0" smtClean="0"/>
              <a:t>09/10/2023</a:t>
            </a:fld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9473702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25730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GB" noProof="0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76450"/>
            <a:ext cx="10353762" cy="3714749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 rtl="0"/>
            <a:r>
              <a:rPr lang="en-GB" noProof="0" dirty="0"/>
              <a:t>Click to edit Master text styles</a:t>
            </a:r>
          </a:p>
          <a:p>
            <a:pPr lvl="1" rtl="0"/>
            <a:r>
              <a:rPr lang="en-GB" noProof="0" dirty="0"/>
              <a:t>Second level</a:t>
            </a:r>
          </a:p>
          <a:p>
            <a:pPr lvl="2" rtl="0"/>
            <a:r>
              <a:rPr lang="en-GB" noProof="0" dirty="0"/>
              <a:t>Third level</a:t>
            </a:r>
          </a:p>
          <a:p>
            <a:pPr lvl="3" rtl="0"/>
            <a:r>
              <a:rPr lang="en-GB" noProof="0" dirty="0"/>
              <a:t>Quarter level</a:t>
            </a:r>
          </a:p>
          <a:p>
            <a:pPr lvl="4" rtl="0"/>
            <a:r>
              <a:rPr lang="en-GB" noProof="0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60007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pPr rtl="0"/>
            <a:fld id="{02D737B3-3368-409A-9094-EC92B057E405}" type="datetime1">
              <a:rPr lang="en-GB" noProof="0" smtClean="0"/>
              <a:t>09/10/2023</a:t>
            </a:fld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6000749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pPr rtl="0"/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6000749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36207152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hf sldNum="0" hdr="0" ftr="0" dt="0"/>
  <p:txStyles>
    <p:titleStyle>
      <a:lvl1pPr algn="ctr" defTabSz="457200" rtl="0" eaLnBrk="1" latinLnBrk="0" hangingPunct="1">
        <a:lnSpc>
          <a:spcPct val="90000"/>
        </a:lnSpc>
        <a:spcBef>
          <a:spcPct val="0"/>
        </a:spcBef>
        <a:buNone/>
        <a:defRPr sz="4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lnSpc>
          <a:spcPct val="110000"/>
        </a:lnSpc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3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21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6.jpeg"/><Relationship Id="rId5" Type="http://schemas.openxmlformats.org/officeDocument/2006/relationships/image" Target="../media/image4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0_kjctTbMHA?feature=oembed" TargetMode="External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4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8" name="Rectangle 87">
            <a:extLst>
              <a:ext uri="{FF2B5EF4-FFF2-40B4-BE49-F238E27FC236}">
                <a16:creationId xmlns:a16="http://schemas.microsoft.com/office/drawing/2014/main" id="{72CA733A-8D25-4E63-8273-CC14052E0E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D1F047C-C727-42A7-85C5-68C5AA1B1A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0693" y="4406537"/>
            <a:ext cx="9440034" cy="1088336"/>
          </a:xfrm>
        </p:spPr>
        <p:txBody>
          <a:bodyPr rtlCol="0">
            <a:normAutofit/>
          </a:bodyPr>
          <a:lstStyle/>
          <a:p>
            <a:r>
              <a:rPr lang="en-GB" sz="4400" dirty="0"/>
              <a:t>Culture and Organisational Performance</a:t>
            </a:r>
            <a:endParaRPr lang="en-GB" sz="4400">
              <a:ln>
                <a:solidFill>
                  <a:prstClr val="black">
                    <a:lumMod val="75000"/>
                    <a:lumOff val="25000"/>
                    <a:alpha val="10000"/>
                  </a:prstClr>
                </a:solidFill>
              </a:ln>
              <a:effectLst>
                <a:outerShdw blurRad="9525" dist="25400" dir="14640000" algn="tl" rotWithShape="0">
                  <a:prstClr val="black">
                    <a:alpha val="30000"/>
                  </a:prstClr>
                </a:outerShdw>
              </a:effectLst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B93FB3F-A8D4-46D3-A1C6-C79C645637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0693" y="5494872"/>
            <a:ext cx="9440034" cy="621614"/>
          </a:xfrm>
        </p:spPr>
        <p:txBody>
          <a:bodyPr rtlCol="0">
            <a:normAutofit/>
          </a:bodyPr>
          <a:lstStyle/>
          <a:p>
            <a:r>
              <a:rPr lang="en-GB">
                <a:solidFill>
                  <a:srgbClr val="FC09CC"/>
                </a:solidFill>
              </a:rPr>
              <a:t>10 October 2023</a:t>
            </a:r>
            <a:endParaRPr lang="en-US">
              <a:solidFill>
                <a:srgbClr val="FC09CC"/>
              </a:solidFill>
            </a:endParaRPr>
          </a:p>
        </p:txBody>
      </p:sp>
      <p:pic>
        <p:nvPicPr>
          <p:cNvPr id="90" name="Picture 89">
            <a:extLst>
              <a:ext uri="{FF2B5EF4-FFF2-40B4-BE49-F238E27FC236}">
                <a16:creationId xmlns:a16="http://schemas.microsoft.com/office/drawing/2014/main" id="{2BFB581C-2142-4222-9A3B-905AD6C095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8" t="2669" r="616"/>
          <a:stretch/>
        </p:blipFill>
        <p:spPr>
          <a:xfrm>
            <a:off x="-1" y="0"/>
            <a:ext cx="12192001" cy="432227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A05AC74-6838-4CD9-B157-B3BB3E2F54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672" r="-1" b="18819"/>
          <a:stretch/>
        </p:blipFill>
        <p:spPr>
          <a:xfrm>
            <a:off x="-1" y="-1"/>
            <a:ext cx="12198915" cy="4220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6576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BAB7C38-AF9A-43A2-9B1C-F1DEBC80BC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6676" cy="210872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5BF6C72-7357-5B32-0DE5-4E74DBFC4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257300"/>
          </a:xfrm>
        </p:spPr>
        <p:txBody>
          <a:bodyPr>
            <a:normAutofit/>
          </a:bodyPr>
          <a:lstStyle/>
          <a:p>
            <a:r>
              <a:rPr lang="en-GB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solidFill>
                  <a:srgbClr val="FFFFFF"/>
                </a:solidFill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Learning Outcomes</a:t>
            </a:r>
            <a:endParaRPr lang="en-GB">
              <a:solidFill>
                <a:srgbClr val="FFFFFF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8D526D7-C782-4F65-A21F-A6B40D869B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 preferRelativeResize="0"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8" t="2669" r="616"/>
          <a:stretch/>
        </p:blipFill>
        <p:spPr>
          <a:xfrm>
            <a:off x="-5325" y="2049331"/>
            <a:ext cx="12192001" cy="4808669"/>
          </a:xfrm>
          <a:prstGeom prst="rect">
            <a:avLst/>
          </a:prstGeom>
          <a:effectLst>
            <a:innerShdw blurRad="63500" dist="50800" dir="16200000">
              <a:prstClr val="black">
                <a:alpha val="50000"/>
              </a:prstClr>
            </a:innerShdw>
          </a:effectLst>
        </p:spPr>
      </p:pic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611F36D-F7CF-2CF0-C7AC-B920F53B047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0320660"/>
              </p:ext>
            </p:extLst>
          </p:nvPr>
        </p:nvGraphicFramePr>
        <p:xfrm>
          <a:off x="914400" y="2647784"/>
          <a:ext cx="10353675" cy="31434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977465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A2456A0-13DF-4BA8-9BDD-168E874C42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F7286D2-1D6B-429D-5FE3-A6E618C791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609600"/>
            <a:ext cx="5978072" cy="1556702"/>
          </a:xfrm>
        </p:spPr>
        <p:txBody>
          <a:bodyPr>
            <a:normAutofit/>
          </a:bodyPr>
          <a:lstStyle/>
          <a:p>
            <a:r>
              <a:rPr lang="en-GB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What do we mean by culture?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C54BAD-02F7-E574-C4A3-F44AC3DBED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2354729"/>
            <a:ext cx="5978072" cy="3340119"/>
          </a:xfrm>
        </p:spPr>
        <p:txBody>
          <a:bodyPr anchor="t">
            <a:normAutofit/>
          </a:bodyPr>
          <a:lstStyle/>
          <a:p>
            <a:pPr indent="-305435"/>
            <a:r>
              <a:rPr lang="en-GB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Pick a team you know well.  It could be a football team, or a fictional team, maybe even AFC Richmond (Ted Lasso, anyone?). Perhaps it is a company you have worked for.</a:t>
            </a:r>
            <a:endParaRPr lang="en-US" dirty="0">
              <a:ln>
                <a:solidFill>
                  <a:prstClr val="black">
                    <a:lumMod val="75000"/>
                    <a:lumOff val="25000"/>
                    <a:alpha val="10000"/>
                  </a:prstClr>
                </a:solidFill>
              </a:ln>
              <a:effectLst>
                <a:outerShdw blurRad="9525" dist="25400" dir="14640000" algn="tl" rotWithShape="0">
                  <a:prstClr val="black">
                    <a:alpha val="30000"/>
                  </a:prstClr>
                </a:outerShdw>
              </a:effectLst>
            </a:endParaRPr>
          </a:p>
          <a:p>
            <a:pPr indent="-305435"/>
            <a:r>
              <a:rPr lang="en-GB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How would you describe the culture?  </a:t>
            </a:r>
          </a:p>
          <a:p>
            <a:pPr indent="-305435"/>
            <a:r>
              <a:rPr lang="en-GB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What informed your opinion?</a:t>
            </a:r>
          </a:p>
          <a:p>
            <a:pPr marL="37465" indent="0">
              <a:buNone/>
            </a:pPr>
            <a:endParaRPr lang="en-GB" i="1" dirty="0">
              <a:ln>
                <a:solidFill>
                  <a:prstClr val="black">
                    <a:lumMod val="75000"/>
                    <a:lumOff val="25000"/>
                    <a:alpha val="10000"/>
                  </a:prstClr>
                </a:solidFill>
              </a:ln>
              <a:effectLst>
                <a:outerShdw blurRad="9525" dist="25400" dir="14640000" algn="tl" rotWithShape="0">
                  <a:prstClr val="black">
                    <a:alpha val="30000"/>
                  </a:prst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AEE9CAC-347C-43C2-AE87-6BC5566E60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4" r="2807" b="1446"/>
          <a:stretch/>
        </p:blipFill>
        <p:spPr>
          <a:xfrm>
            <a:off x="7232905" y="1"/>
            <a:ext cx="4959095" cy="6858000"/>
          </a:xfrm>
          <a:prstGeom prst="rect">
            <a:avLst/>
          </a:prstGeom>
        </p:spPr>
      </p:pic>
      <p:pic>
        <p:nvPicPr>
          <p:cNvPr id="4" name="Picture 3" descr="A logo with a dog&#10;&#10;Description automatically generated">
            <a:extLst>
              <a:ext uri="{FF2B5EF4-FFF2-40B4-BE49-F238E27FC236}">
                <a16:creationId xmlns:a16="http://schemas.microsoft.com/office/drawing/2014/main" id="{047057D9-662A-196A-A1EB-47EF5E4FEC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2945" y="1292250"/>
            <a:ext cx="3995592" cy="3805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97170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A44AA9-E5B9-0FFF-9D33-2DEF0DD41E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Edgar Schein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5EDA2F-0E95-9112-F032-EF0305D6A3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-305435"/>
            <a:r>
              <a:rPr lang="en-GB" b="1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Artefacts</a:t>
            </a:r>
            <a:r>
              <a:rPr lang="en-GB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: things that can be seen, felt &amp; unheard by observers such as décor, facilities, offices, dress, and how people speak to each other.</a:t>
            </a:r>
          </a:p>
          <a:p>
            <a:pPr indent="-305435"/>
            <a:r>
              <a:rPr lang="en-GB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Espoused Values: the professed culture, as seen in company slogans, mission statements and websites</a:t>
            </a:r>
          </a:p>
          <a:p>
            <a:pPr indent="-305435"/>
            <a:r>
              <a:rPr lang="en-GB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Basic underlying assumptions: unwritten rules "the ways things are done around here"</a:t>
            </a:r>
          </a:p>
          <a:p>
            <a:pPr indent="-305435"/>
            <a:r>
              <a:rPr lang="en-GB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"a pattern of shared basic assumptions...taught to new members as the correct way to perceive, think and feel" (Shein, 1992)</a:t>
            </a:r>
          </a:p>
        </p:txBody>
      </p:sp>
    </p:spTree>
    <p:extLst>
      <p:ext uri="{BB962C8B-B14F-4D97-AF65-F5344CB8AC3E}">
        <p14:creationId xmlns:p14="http://schemas.microsoft.com/office/powerpoint/2010/main" val="36186110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0BD436-56FF-E99A-5910-9616835C9E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Schein's Iceberg</a:t>
            </a:r>
            <a:endParaRPr lang="en-GB" dirty="0"/>
          </a:p>
        </p:txBody>
      </p:sp>
      <p:pic>
        <p:nvPicPr>
          <p:cNvPr id="4" name="Content Placeholder 3" descr="A diagram of an iceberg&#10;&#10;Description automatically generated">
            <a:extLst>
              <a:ext uri="{FF2B5EF4-FFF2-40B4-BE49-F238E27FC236}">
                <a16:creationId xmlns:a16="http://schemas.microsoft.com/office/drawing/2014/main" id="{61FAEB8D-71E1-127E-EF94-0033EC0030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93464" y="1703387"/>
            <a:ext cx="6559550" cy="4905375"/>
          </a:xfrm>
        </p:spPr>
      </p:pic>
    </p:spTree>
    <p:extLst>
      <p:ext uri="{BB962C8B-B14F-4D97-AF65-F5344CB8AC3E}">
        <p14:creationId xmlns:p14="http://schemas.microsoft.com/office/powerpoint/2010/main" val="30474582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4AB646F-3BE3-47A3-B14F-9CB84F6BF5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E8088A8-4F1E-D66A-9FFA-6C6FFCFBE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609599"/>
            <a:ext cx="5978072" cy="1481150"/>
          </a:xfrm>
        </p:spPr>
        <p:txBody>
          <a:bodyPr>
            <a:normAutofit/>
          </a:bodyPr>
          <a:lstStyle/>
          <a:p>
            <a:r>
              <a:rPr lang="en-GB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Geert Hofstede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A638EC-F228-0779-BFE3-1578C8F289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2279176"/>
            <a:ext cx="5978072" cy="3415672"/>
          </a:xfrm>
        </p:spPr>
        <p:txBody>
          <a:bodyPr anchor="ctr">
            <a:normAutofit/>
          </a:bodyPr>
          <a:lstStyle/>
          <a:p>
            <a:pPr indent="-305435"/>
            <a:r>
              <a:rPr lang="en-GB" sz="2100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Created an Organisational Culture Model, featuring 6 dimensions</a:t>
            </a:r>
          </a:p>
          <a:p>
            <a:pPr indent="-305435"/>
            <a:r>
              <a:rPr lang="en-GB" sz="2100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"the programming of the human mind by which one group of people distinguishes itself from </a:t>
            </a:r>
            <a:r>
              <a:rPr lang="en-GB" sz="210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another"</a:t>
            </a:r>
          </a:p>
          <a:p>
            <a:pPr indent="-305435"/>
            <a:r>
              <a:rPr lang="en-GB" sz="2100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Many layered...like an onion</a:t>
            </a:r>
          </a:p>
          <a:p>
            <a:pPr indent="-305435"/>
            <a:r>
              <a:rPr lang="en-GB" sz="2100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One of THE most important factors determining business success</a:t>
            </a:r>
          </a:p>
        </p:txBody>
      </p:sp>
      <p:pic>
        <p:nvPicPr>
          <p:cNvPr id="5" name="Picture 4" descr="3D rendering of game pieces tied together with a rope">
            <a:extLst>
              <a:ext uri="{FF2B5EF4-FFF2-40B4-BE49-F238E27FC236}">
                <a16:creationId xmlns:a16="http://schemas.microsoft.com/office/drawing/2014/main" id="{326BE82F-A236-C3F7-8042-94654B0A706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419" r="39587" b="4"/>
          <a:stretch/>
        </p:blipFill>
        <p:spPr>
          <a:xfrm>
            <a:off x="7620351" y="10"/>
            <a:ext cx="4571649" cy="685799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0BE7827-5B1A-4F37-BF70-19F7C5C6BD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4" r="2807" b="1446"/>
          <a:stretch/>
        </p:blipFill>
        <p:spPr>
          <a:xfrm>
            <a:off x="7501468" y="1"/>
            <a:ext cx="46905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3198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ray of takeaway coffees">
            <a:extLst>
              <a:ext uri="{FF2B5EF4-FFF2-40B4-BE49-F238E27FC236}">
                <a16:creationId xmlns:a16="http://schemas.microsoft.com/office/drawing/2014/main" id="{17858796-E594-C93F-42F4-E79117B2541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25000"/>
          </a:blip>
          <a:srcRect t="7571" r="-2" b="8032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7B5103E-7EC5-1F2A-F298-19967BA1AD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257300"/>
          </a:xfrm>
        </p:spPr>
        <p:txBody>
          <a:bodyPr>
            <a:normAutofit/>
          </a:bodyPr>
          <a:lstStyle/>
          <a:p>
            <a:r>
              <a:rPr lang="en-GB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More Hofstede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22E8B3-B4A3-4FA3-86A9-CF4AD7D687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2076450"/>
            <a:ext cx="10353762" cy="3714749"/>
          </a:xfrm>
        </p:spPr>
        <p:txBody>
          <a:bodyPr anchor="ctr">
            <a:normAutofit/>
          </a:bodyPr>
          <a:lstStyle/>
          <a:p>
            <a:pPr indent="-305435"/>
            <a:r>
              <a:rPr lang="en-GB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Optimal Culture (the one we need for business success)</a:t>
            </a:r>
          </a:p>
          <a:p>
            <a:pPr indent="-305435"/>
            <a:r>
              <a:rPr lang="en-GB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Actual Culture (the one we have)</a:t>
            </a:r>
          </a:p>
          <a:p>
            <a:pPr indent="-305435"/>
            <a:r>
              <a:rPr lang="en-GB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Perceived Culture (what we think we have)</a:t>
            </a:r>
          </a:p>
          <a:p>
            <a:pPr indent="-305435"/>
            <a:r>
              <a:rPr lang="en-GB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Ideal Work Environment (what we all want)</a:t>
            </a:r>
          </a:p>
        </p:txBody>
      </p:sp>
    </p:spTree>
    <p:extLst>
      <p:ext uri="{BB962C8B-B14F-4D97-AF65-F5344CB8AC3E}">
        <p14:creationId xmlns:p14="http://schemas.microsoft.com/office/powerpoint/2010/main" val="1625963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622205-593D-3040-FDFC-249A734195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Even More Hofstede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483940-8F34-6FB4-CBB5-5FA766648D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-305435"/>
            <a:r>
              <a:rPr lang="en-GB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Researched organisational culture </a:t>
            </a:r>
          </a:p>
          <a:p>
            <a:pPr indent="-305435"/>
            <a:r>
              <a:rPr lang="en-GB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Also researched national culture</a:t>
            </a:r>
          </a:p>
          <a:p>
            <a:pPr marL="719455" lvl="1" indent="-269875">
              <a:lnSpc>
                <a:spcPct val="110000"/>
              </a:lnSpc>
            </a:pPr>
            <a:r>
              <a:rPr lang="en-GB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Why might this be important?</a:t>
            </a:r>
          </a:p>
        </p:txBody>
      </p:sp>
    </p:spTree>
    <p:extLst>
      <p:ext uri="{BB962C8B-B14F-4D97-AF65-F5344CB8AC3E}">
        <p14:creationId xmlns:p14="http://schemas.microsoft.com/office/powerpoint/2010/main" val="16114928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AD91F6-F4E1-62DB-F1BE-70F2A79D83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Charles Handy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343D1A-C564-592F-1680-066AE4A4A6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-305435"/>
            <a:r>
              <a:rPr lang="en-GB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Bases organisational culture to organisational structure</a:t>
            </a:r>
          </a:p>
          <a:p>
            <a:pPr indent="-305435"/>
            <a:r>
              <a:rPr lang="en-GB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Power Culture</a:t>
            </a:r>
          </a:p>
          <a:p>
            <a:pPr indent="-305435"/>
            <a:r>
              <a:rPr lang="en-GB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Role Culture </a:t>
            </a:r>
          </a:p>
          <a:p>
            <a:pPr indent="-305435"/>
            <a:r>
              <a:rPr lang="en-GB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Task Culture</a:t>
            </a:r>
          </a:p>
          <a:p>
            <a:pPr indent="-305435"/>
            <a:r>
              <a:rPr lang="en-GB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Person Culture</a:t>
            </a:r>
          </a:p>
        </p:txBody>
      </p:sp>
    </p:spTree>
    <p:extLst>
      <p:ext uri="{BB962C8B-B14F-4D97-AF65-F5344CB8AC3E}">
        <p14:creationId xmlns:p14="http://schemas.microsoft.com/office/powerpoint/2010/main" val="41916262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98318E6-69F4-42F4-AB85-F01AA0DAF3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CF80776-B181-D7A3-EFA8-6D19FBC227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46160" y="609599"/>
            <a:ext cx="5978072" cy="1505804"/>
          </a:xfrm>
        </p:spPr>
        <p:txBody>
          <a:bodyPr>
            <a:normAutofit/>
          </a:bodyPr>
          <a:lstStyle/>
          <a:p>
            <a:r>
              <a:rPr lang="en-GB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Johnson &amp; Scholes</a:t>
            </a:r>
            <a:endParaRPr lang="en-GB" dirty="0"/>
          </a:p>
        </p:txBody>
      </p:sp>
      <p:pic>
        <p:nvPicPr>
          <p:cNvPr id="5" name="Picture 4" descr="Sphere of mesh and nodes">
            <a:extLst>
              <a:ext uri="{FF2B5EF4-FFF2-40B4-BE49-F238E27FC236}">
                <a16:creationId xmlns:a16="http://schemas.microsoft.com/office/drawing/2014/main" id="{3D43A015-39C9-0063-D795-FBB298CAD8E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863" r="10143" b="3"/>
          <a:stretch/>
        </p:blipFill>
        <p:spPr>
          <a:xfrm>
            <a:off x="-10649" y="1"/>
            <a:ext cx="4571649" cy="6858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59DF61F-9058-49C9-8F75-DC501F983B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4" r="2807" b="1446"/>
          <a:stretch/>
        </p:blipFill>
        <p:spPr>
          <a:xfrm>
            <a:off x="-10649" y="1"/>
            <a:ext cx="4690532" cy="68580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F71754-6059-7EC6-5505-8A7BDB8CFE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46160" y="2286000"/>
            <a:ext cx="5978072" cy="3477088"/>
          </a:xfrm>
        </p:spPr>
        <p:txBody>
          <a:bodyPr anchor="ctr">
            <a:normAutofit/>
          </a:bodyPr>
          <a:lstStyle/>
          <a:p>
            <a:pPr indent="-305435">
              <a:lnSpc>
                <a:spcPct val="100000"/>
              </a:lnSpc>
            </a:pPr>
            <a:r>
              <a:rPr lang="en-GB" sz="200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1992 – developed The Cultural Web – 6 inter-related elements</a:t>
            </a:r>
          </a:p>
          <a:p>
            <a:pPr indent="-305435">
              <a:lnSpc>
                <a:spcPct val="100000"/>
              </a:lnSpc>
            </a:pPr>
            <a:r>
              <a:rPr lang="en-GB" sz="200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Stories</a:t>
            </a:r>
          </a:p>
          <a:p>
            <a:pPr indent="-305435">
              <a:lnSpc>
                <a:spcPct val="100000"/>
              </a:lnSpc>
            </a:pPr>
            <a:r>
              <a:rPr lang="en-GB" sz="200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Rituals &amp; Routines</a:t>
            </a:r>
          </a:p>
          <a:p>
            <a:pPr indent="-305435">
              <a:lnSpc>
                <a:spcPct val="100000"/>
              </a:lnSpc>
            </a:pPr>
            <a:r>
              <a:rPr lang="en-GB" sz="200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Symbols</a:t>
            </a:r>
          </a:p>
          <a:p>
            <a:pPr indent="-305435">
              <a:lnSpc>
                <a:spcPct val="100000"/>
              </a:lnSpc>
            </a:pPr>
            <a:r>
              <a:rPr lang="en-GB" sz="200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Organisational structure</a:t>
            </a:r>
          </a:p>
          <a:p>
            <a:pPr indent="-305435">
              <a:lnSpc>
                <a:spcPct val="100000"/>
              </a:lnSpc>
            </a:pPr>
            <a:r>
              <a:rPr lang="en-GB" sz="200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Control Systems</a:t>
            </a:r>
          </a:p>
          <a:p>
            <a:pPr indent="-305435">
              <a:lnSpc>
                <a:spcPct val="100000"/>
              </a:lnSpc>
            </a:pPr>
            <a:r>
              <a:rPr lang="en-GB" sz="200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Power Structures</a:t>
            </a:r>
          </a:p>
        </p:txBody>
      </p:sp>
    </p:spTree>
    <p:extLst>
      <p:ext uri="{BB962C8B-B14F-4D97-AF65-F5344CB8AC3E}">
        <p14:creationId xmlns:p14="http://schemas.microsoft.com/office/powerpoint/2010/main" val="42705989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0AF6AF-FD20-FA32-D5F8-D090107E51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Why culture matters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BBB681-5B87-CB3E-33B4-59C0A6238E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-305435"/>
            <a:r>
              <a:rPr lang="en-GB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Culture correlates with performance</a:t>
            </a:r>
          </a:p>
          <a:p>
            <a:pPr indent="-305435"/>
            <a:r>
              <a:rPr lang="en-GB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Culture is difficult to copy</a:t>
            </a:r>
          </a:p>
          <a:p>
            <a:pPr indent="-305435"/>
            <a:r>
              <a:rPr lang="en-GB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Healthy cultures allow organisations to adapt</a:t>
            </a:r>
          </a:p>
          <a:p>
            <a:pPr indent="-305435"/>
            <a:r>
              <a:rPr lang="en-GB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Unhealthy cultures lead to underperformance</a:t>
            </a:r>
          </a:p>
        </p:txBody>
      </p:sp>
    </p:spTree>
    <p:extLst>
      <p:ext uri="{BB962C8B-B14F-4D97-AF65-F5344CB8AC3E}">
        <p14:creationId xmlns:p14="http://schemas.microsoft.com/office/powerpoint/2010/main" val="39937826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A98FD4FC-479A-4C2B-84A5-CF81E055F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Freeform 5">
            <a:extLst>
              <a:ext uri="{FF2B5EF4-FFF2-40B4-BE49-F238E27FC236}">
                <a16:creationId xmlns:a16="http://schemas.microsoft.com/office/drawing/2014/main" id="{37D54B6C-87D0-4C03-8335-3955179D2B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rot="5400000">
            <a:off x="-118536" y="1371603"/>
            <a:ext cx="5624423" cy="4100418"/>
          </a:xfrm>
          <a:custGeom>
            <a:avLst/>
            <a:gdLst>
              <a:gd name="T0" fmla="*/ 1577 w 1601"/>
              <a:gd name="T1" fmla="*/ 0 h 696"/>
              <a:gd name="T2" fmla="*/ 833 w 1601"/>
              <a:gd name="T3" fmla="*/ 0 h 696"/>
              <a:gd name="T4" fmla="*/ 768 w 1601"/>
              <a:gd name="T5" fmla="*/ 0 h 696"/>
              <a:gd name="T6" fmla="*/ 24 w 1601"/>
              <a:gd name="T7" fmla="*/ 0 h 696"/>
              <a:gd name="T8" fmla="*/ 0 w 1601"/>
              <a:gd name="T9" fmla="*/ 27 h 696"/>
              <a:gd name="T10" fmla="*/ 0 w 1601"/>
              <a:gd name="T11" fmla="*/ 669 h 696"/>
              <a:gd name="T12" fmla="*/ 24 w 1601"/>
              <a:gd name="T13" fmla="*/ 696 h 696"/>
              <a:gd name="T14" fmla="*/ 768 w 1601"/>
              <a:gd name="T15" fmla="*/ 696 h 696"/>
              <a:gd name="T16" fmla="*/ 833 w 1601"/>
              <a:gd name="T17" fmla="*/ 696 h 696"/>
              <a:gd name="T18" fmla="*/ 1577 w 1601"/>
              <a:gd name="T19" fmla="*/ 696 h 696"/>
              <a:gd name="T20" fmla="*/ 1601 w 1601"/>
              <a:gd name="T21" fmla="*/ 669 h 696"/>
              <a:gd name="T22" fmla="*/ 1601 w 1601"/>
              <a:gd name="T23" fmla="*/ 27 h 696"/>
              <a:gd name="T24" fmla="*/ 1577 w 1601"/>
              <a:gd name="T25" fmla="*/ 0 h 6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601" h="696">
                <a:moveTo>
                  <a:pt x="1577" y="0"/>
                </a:moveTo>
                <a:cubicBezTo>
                  <a:pt x="833" y="0"/>
                  <a:pt x="833" y="0"/>
                  <a:pt x="833" y="0"/>
                </a:cubicBezTo>
                <a:cubicBezTo>
                  <a:pt x="768" y="0"/>
                  <a:pt x="768" y="0"/>
                  <a:pt x="768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11" y="0"/>
                  <a:pt x="0" y="12"/>
                  <a:pt x="0" y="27"/>
                </a:cubicBezTo>
                <a:cubicBezTo>
                  <a:pt x="0" y="669"/>
                  <a:pt x="0" y="669"/>
                  <a:pt x="0" y="669"/>
                </a:cubicBezTo>
                <a:cubicBezTo>
                  <a:pt x="0" y="684"/>
                  <a:pt x="11" y="696"/>
                  <a:pt x="24" y="696"/>
                </a:cubicBezTo>
                <a:cubicBezTo>
                  <a:pt x="768" y="696"/>
                  <a:pt x="768" y="696"/>
                  <a:pt x="768" y="696"/>
                </a:cubicBezTo>
                <a:cubicBezTo>
                  <a:pt x="833" y="696"/>
                  <a:pt x="833" y="696"/>
                  <a:pt x="833" y="696"/>
                </a:cubicBezTo>
                <a:cubicBezTo>
                  <a:pt x="1577" y="696"/>
                  <a:pt x="1577" y="696"/>
                  <a:pt x="1577" y="696"/>
                </a:cubicBezTo>
                <a:cubicBezTo>
                  <a:pt x="1590" y="696"/>
                  <a:pt x="1601" y="684"/>
                  <a:pt x="1601" y="669"/>
                </a:cubicBezTo>
                <a:cubicBezTo>
                  <a:pt x="1601" y="27"/>
                  <a:pt x="1601" y="27"/>
                  <a:pt x="1601" y="27"/>
                </a:cubicBezTo>
                <a:cubicBezTo>
                  <a:pt x="1601" y="12"/>
                  <a:pt x="1590" y="0"/>
                  <a:pt x="1577" y="0"/>
                </a:cubicBezTo>
                <a:close/>
              </a:path>
            </a:pathLst>
          </a:custGeom>
          <a:ln>
            <a:noFill/>
          </a:ln>
          <a:effectLst>
            <a:outerShdw blurRad="50800" dist="38100" dir="5400000" algn="tl" rotWithShape="0">
              <a:srgbClr val="000000">
                <a:alpha val="43000"/>
              </a:srgbClr>
            </a:outerShdw>
          </a:effectLst>
          <a:extLst>
            <a:ext uri="{91240B29-F687-4f45-9708-019B960494DF}">
              <a14:hiddenLine xmlns:a16="http://schemas.microsoft.com/office/drawing/2014/main" xmlns:p14="http://schemas.microsoft.com/office/powerpoint/2010/main"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189FA0-FA21-078F-DD19-5D041944F8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9905" y="845387"/>
            <a:ext cx="3470310" cy="1066689"/>
          </a:xfrm>
        </p:spPr>
        <p:txBody>
          <a:bodyPr anchor="b">
            <a:normAutofit/>
          </a:bodyPr>
          <a:lstStyle/>
          <a:p>
            <a:pPr algn="l"/>
            <a:r>
              <a:rPr lang="en-GB" sz="2400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1980s music business school playlist #1</a:t>
            </a:r>
            <a:endParaRPr lang="en-GB" sz="2400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6BF2C88-2A94-2E1A-E7C1-487188F54F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39905" y="2147862"/>
            <a:ext cx="3405573" cy="3499563"/>
          </a:xfrm>
        </p:spPr>
        <p:txBody>
          <a:bodyPr anchor="t">
            <a:normAutofit/>
          </a:bodyPr>
          <a:lstStyle/>
          <a:p>
            <a:pPr indent="-305435"/>
            <a:r>
              <a:rPr lang="en-US" sz="1600" dirty="0" err="1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Bananarama</a:t>
            </a:r>
            <a:r>
              <a:rPr lang="en-US" sz="1600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 and Fun Boy Three</a:t>
            </a:r>
            <a:endParaRPr lang="en-US" dirty="0"/>
          </a:p>
          <a:p>
            <a:pPr marL="37465" indent="0">
              <a:buNone/>
            </a:pPr>
            <a:r>
              <a:rPr lang="en-US" sz="110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solidFill>
                  <a:srgbClr val="BDC1C6"/>
                </a:solidFill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  <a:latin typeface="Arial"/>
                <a:cs typeface="Arial"/>
              </a:rPr>
              <a:t>It </a:t>
            </a:r>
            <a:r>
              <a:rPr lang="en-US" sz="1100" err="1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solidFill>
                  <a:srgbClr val="BDC1C6"/>
                </a:solidFill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  <a:latin typeface="Arial"/>
                <a:cs typeface="Arial"/>
              </a:rPr>
              <a:t>ain't</a:t>
            </a:r>
            <a:r>
              <a:rPr lang="en-US" sz="110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solidFill>
                  <a:srgbClr val="BDC1C6"/>
                </a:solidFill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  <a:latin typeface="Arial"/>
                <a:cs typeface="Arial"/>
              </a:rPr>
              <a:t> what you do, it's the way that you do it</a:t>
            </a:r>
            <a:br>
              <a:rPr lang="en-US" sz="1100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solidFill>
                  <a:srgbClr val="BDC1C6"/>
                </a:solidFill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  <a:latin typeface="Arial"/>
                <a:cs typeface="Arial"/>
              </a:rPr>
            </a:br>
            <a:r>
              <a:rPr lang="en-US" sz="110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solidFill>
                  <a:srgbClr val="BDC1C6"/>
                </a:solidFill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  <a:latin typeface="Arial"/>
                <a:cs typeface="Arial"/>
              </a:rPr>
              <a:t>It </a:t>
            </a:r>
            <a:r>
              <a:rPr lang="en-US" sz="1100" err="1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solidFill>
                  <a:srgbClr val="BDC1C6"/>
                </a:solidFill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  <a:latin typeface="Arial"/>
                <a:cs typeface="Arial"/>
              </a:rPr>
              <a:t>ain't</a:t>
            </a:r>
            <a:r>
              <a:rPr lang="en-US" sz="110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solidFill>
                  <a:srgbClr val="BDC1C6"/>
                </a:solidFill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  <a:latin typeface="Arial"/>
                <a:cs typeface="Arial"/>
              </a:rPr>
              <a:t> what you do, it's the way that you do it</a:t>
            </a:r>
            <a:br>
              <a:rPr lang="en-US" sz="1100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solidFill>
                  <a:srgbClr val="BDC1C6"/>
                </a:solidFill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  <a:latin typeface="Arial"/>
                <a:cs typeface="Arial"/>
              </a:rPr>
            </a:br>
            <a:r>
              <a:rPr lang="en-US" sz="110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solidFill>
                  <a:srgbClr val="BDC1C6"/>
                </a:solidFill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  <a:latin typeface="Arial"/>
                <a:cs typeface="Arial"/>
              </a:rPr>
              <a:t>It </a:t>
            </a:r>
            <a:r>
              <a:rPr lang="en-US" sz="1100" err="1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solidFill>
                  <a:srgbClr val="BDC1C6"/>
                </a:solidFill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  <a:latin typeface="Arial"/>
                <a:cs typeface="Arial"/>
              </a:rPr>
              <a:t>ain't</a:t>
            </a:r>
            <a:r>
              <a:rPr lang="en-US" sz="110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solidFill>
                  <a:srgbClr val="BDC1C6"/>
                </a:solidFill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  <a:latin typeface="Arial"/>
                <a:cs typeface="Arial"/>
              </a:rPr>
              <a:t> what you do, it's the way that you do it</a:t>
            </a:r>
            <a:br>
              <a:rPr lang="en-US" sz="1100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solidFill>
                  <a:srgbClr val="BDC1C6"/>
                </a:solidFill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  <a:latin typeface="Arial"/>
                <a:cs typeface="Arial"/>
              </a:rPr>
            </a:br>
            <a:r>
              <a:rPr lang="en-US" sz="110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solidFill>
                  <a:srgbClr val="BDC1C6"/>
                </a:solidFill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  <a:latin typeface="Arial"/>
                <a:cs typeface="Arial"/>
              </a:rPr>
              <a:t>And that's what gets results</a:t>
            </a:r>
            <a:endParaRPr lang="en-US" dirty="0">
              <a:ln>
                <a:solidFill>
                  <a:prstClr val="black">
                    <a:lumMod val="75000"/>
                    <a:lumOff val="25000"/>
                    <a:alpha val="10000"/>
                  </a:prstClr>
                </a:solidFill>
              </a:ln>
              <a:effectLst>
                <a:outerShdw blurRad="9525" dist="25400" dir="14640000" algn="tl" rotWithShape="0">
                  <a:prstClr val="black">
                    <a:alpha val="30000"/>
                  </a:prstClr>
                </a:outerShdw>
              </a:effectLst>
            </a:endParaRPr>
          </a:p>
          <a:p>
            <a:pPr marL="37465" indent="0">
              <a:buNone/>
            </a:pPr>
            <a:r>
              <a:rPr lang="en-US" sz="110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solidFill>
                  <a:srgbClr val="BDC1C6"/>
                </a:solidFill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  <a:latin typeface="Arial"/>
                <a:cs typeface="Arial"/>
              </a:rPr>
              <a:t>It </a:t>
            </a:r>
            <a:r>
              <a:rPr lang="en-US" sz="1100" err="1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solidFill>
                  <a:srgbClr val="BDC1C6"/>
                </a:solidFill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  <a:latin typeface="Arial"/>
                <a:cs typeface="Arial"/>
              </a:rPr>
              <a:t>ain't</a:t>
            </a:r>
            <a:r>
              <a:rPr lang="en-US" sz="110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solidFill>
                  <a:srgbClr val="BDC1C6"/>
                </a:solidFill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  <a:latin typeface="Arial"/>
                <a:cs typeface="Arial"/>
              </a:rPr>
              <a:t> what you do, it's the time that you do it</a:t>
            </a:r>
            <a:br>
              <a:rPr lang="en-US" sz="1100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solidFill>
                  <a:srgbClr val="BDC1C6"/>
                </a:solidFill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  <a:latin typeface="Arial"/>
                <a:cs typeface="Arial"/>
              </a:rPr>
            </a:br>
            <a:r>
              <a:rPr lang="en-US" sz="110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solidFill>
                  <a:srgbClr val="BDC1C6"/>
                </a:solidFill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  <a:latin typeface="Arial"/>
                <a:cs typeface="Arial"/>
              </a:rPr>
              <a:t>It </a:t>
            </a:r>
            <a:r>
              <a:rPr lang="en-US" sz="1100" err="1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solidFill>
                  <a:srgbClr val="BDC1C6"/>
                </a:solidFill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  <a:latin typeface="Arial"/>
                <a:cs typeface="Arial"/>
              </a:rPr>
              <a:t>ain't</a:t>
            </a:r>
            <a:r>
              <a:rPr lang="en-US" sz="110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solidFill>
                  <a:srgbClr val="BDC1C6"/>
                </a:solidFill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  <a:latin typeface="Arial"/>
                <a:cs typeface="Arial"/>
              </a:rPr>
              <a:t> what you do, it's the time that you do it</a:t>
            </a:r>
            <a:br>
              <a:rPr lang="en-US" sz="1100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solidFill>
                  <a:srgbClr val="BDC1C6"/>
                </a:solidFill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  <a:latin typeface="Arial"/>
                <a:cs typeface="Arial"/>
              </a:rPr>
            </a:br>
            <a:r>
              <a:rPr lang="en-US" sz="110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solidFill>
                  <a:srgbClr val="BDC1C6"/>
                </a:solidFill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  <a:latin typeface="Arial"/>
                <a:cs typeface="Arial"/>
              </a:rPr>
              <a:t>It </a:t>
            </a:r>
            <a:r>
              <a:rPr lang="en-US" sz="1100" err="1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solidFill>
                  <a:srgbClr val="BDC1C6"/>
                </a:solidFill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  <a:latin typeface="Arial"/>
                <a:cs typeface="Arial"/>
              </a:rPr>
              <a:t>ain't</a:t>
            </a:r>
            <a:r>
              <a:rPr lang="en-US" sz="110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solidFill>
                  <a:srgbClr val="BDC1C6"/>
                </a:solidFill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  <a:latin typeface="Arial"/>
                <a:cs typeface="Arial"/>
              </a:rPr>
              <a:t> what you do, it's the time that you do it</a:t>
            </a:r>
            <a:br>
              <a:rPr lang="en-US" sz="1100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solidFill>
                  <a:srgbClr val="BDC1C6"/>
                </a:solidFill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  <a:latin typeface="Arial"/>
                <a:cs typeface="Arial"/>
              </a:rPr>
            </a:br>
            <a:r>
              <a:rPr lang="en-US" sz="110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solidFill>
                  <a:srgbClr val="BDC1C6"/>
                </a:solidFill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  <a:latin typeface="Arial"/>
                <a:cs typeface="Arial"/>
              </a:rPr>
              <a:t>And that's what gets results</a:t>
            </a:r>
            <a:endParaRPr lang="en-US">
              <a:ln>
                <a:solidFill>
                  <a:prstClr val="black">
                    <a:lumMod val="75000"/>
                    <a:lumOff val="25000"/>
                    <a:alpha val="10000"/>
                  </a:prstClr>
                </a:solidFill>
              </a:ln>
              <a:effectLst>
                <a:outerShdw blurRad="9525" dist="25400" dir="14640000" algn="tl" rotWithShape="0">
                  <a:prstClr val="black">
                    <a:alpha val="30000"/>
                  </a:prstClr>
                </a:outerShdw>
              </a:effectLst>
            </a:endParaRPr>
          </a:p>
          <a:p>
            <a:pPr marL="37465" indent="0">
              <a:buNone/>
            </a:pPr>
            <a:r>
              <a:rPr lang="en-US" sz="110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solidFill>
                  <a:srgbClr val="BDC1C6"/>
                </a:solidFill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  <a:latin typeface="Arial"/>
                <a:cs typeface="Arial"/>
              </a:rPr>
              <a:t>You can try hard (aah-ahh-ah)</a:t>
            </a:r>
            <a:br>
              <a:rPr lang="en-US" sz="1100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solidFill>
                  <a:srgbClr val="BDC1C6"/>
                </a:solidFill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  <a:latin typeface="Arial"/>
                <a:cs typeface="Arial"/>
              </a:rPr>
            </a:br>
            <a:r>
              <a:rPr lang="en-US" sz="110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solidFill>
                  <a:srgbClr val="BDC1C6"/>
                </a:solidFill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  <a:latin typeface="Arial"/>
                <a:cs typeface="Arial"/>
              </a:rPr>
              <a:t>Don't mean a thing (aah-ahh-ah)</a:t>
            </a:r>
            <a:br>
              <a:rPr lang="en-US" sz="1100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solidFill>
                  <a:srgbClr val="BDC1C6"/>
                </a:solidFill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  <a:latin typeface="Arial"/>
                <a:cs typeface="Arial"/>
              </a:rPr>
            </a:br>
            <a:r>
              <a:rPr lang="en-US" sz="110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solidFill>
                  <a:srgbClr val="BDC1C6"/>
                </a:solidFill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  <a:latin typeface="Arial"/>
                <a:cs typeface="Arial"/>
              </a:rPr>
              <a:t>Take it easy (aah-ahh-ah)</a:t>
            </a:r>
            <a:br>
              <a:rPr lang="en-US" sz="1100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solidFill>
                  <a:srgbClr val="BDC1C6"/>
                </a:solidFill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  <a:latin typeface="Arial"/>
                <a:cs typeface="Arial"/>
              </a:rPr>
            </a:br>
            <a:r>
              <a:rPr lang="en-US" sz="110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solidFill>
                  <a:srgbClr val="BDC1C6"/>
                </a:solidFill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  <a:latin typeface="Arial"/>
                <a:cs typeface="Arial"/>
              </a:rPr>
              <a:t>Then your jive will swing (aah-ahh-ah)</a:t>
            </a:r>
            <a:endParaRPr lang="en-US">
              <a:ln>
                <a:solidFill>
                  <a:prstClr val="black">
                    <a:lumMod val="75000"/>
                    <a:lumOff val="25000"/>
                    <a:alpha val="10000"/>
                  </a:prstClr>
                </a:solidFill>
              </a:ln>
              <a:effectLst>
                <a:outerShdw blurRad="9525" dist="25400" dir="14640000" algn="tl" rotWithShape="0">
                  <a:prstClr val="black">
                    <a:alpha val="30000"/>
                  </a:prstClr>
                </a:outerShdw>
              </a:effectLst>
            </a:endParaRPr>
          </a:p>
          <a:p>
            <a:pPr marL="37465" indent="0">
              <a:buNone/>
            </a:pPr>
            <a:endParaRPr lang="en-US" dirty="0">
              <a:ln>
                <a:solidFill>
                  <a:prstClr val="black">
                    <a:lumMod val="75000"/>
                    <a:lumOff val="25000"/>
                    <a:alpha val="10000"/>
                  </a:prstClr>
                </a:solidFill>
              </a:ln>
              <a:effectLst>
                <a:outerShdw blurRad="9525" dist="25400" dir="14640000" algn="tl" rotWithShape="0">
                  <a:prstClr val="black">
                    <a:alpha val="30000"/>
                  </a:prstClr>
                </a:outerShdw>
              </a:effectLst>
            </a:endParaRPr>
          </a:p>
        </p:txBody>
      </p:sp>
      <p:pic>
        <p:nvPicPr>
          <p:cNvPr id="4" name="Online Media 3" title="Fun Boy Three - It Ain't What You Do It's The Way That You Do It (Official Music Video)">
            <a:hlinkClick r:id="" action="ppaction://media"/>
            <a:extLst>
              <a:ext uri="{FF2B5EF4-FFF2-40B4-BE49-F238E27FC236}">
                <a16:creationId xmlns:a16="http://schemas.microsoft.com/office/drawing/2014/main" id="{ABF06208-31EF-0E63-0FB5-A611368F232A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5387351" y="1123429"/>
            <a:ext cx="6161183" cy="4620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6031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4AB646F-3BE3-47A3-B14F-9CB84F6BF5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BAD9E1-9986-59A2-E3BB-5E4F85E467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609599"/>
            <a:ext cx="5978072" cy="1481150"/>
          </a:xfrm>
        </p:spPr>
        <p:txBody>
          <a:bodyPr>
            <a:normAutofit/>
          </a:bodyPr>
          <a:lstStyle/>
          <a:p>
            <a:r>
              <a:rPr lang="en-GB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Culture Definitions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DDBED7-2119-D429-8736-4D59C567AC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2279176"/>
            <a:ext cx="5978072" cy="3415672"/>
          </a:xfrm>
        </p:spPr>
        <p:txBody>
          <a:bodyPr anchor="ctr">
            <a:normAutofit/>
          </a:bodyPr>
          <a:lstStyle/>
          <a:p>
            <a:pPr indent="-305435"/>
            <a:r>
              <a:rPr lang="en-GB" i="1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What</a:t>
            </a:r>
            <a:r>
              <a:rPr lang="en-GB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 people do and </a:t>
            </a:r>
            <a:r>
              <a:rPr lang="en-GB" i="1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how</a:t>
            </a:r>
            <a:r>
              <a:rPr lang="en-GB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 they do it</a:t>
            </a:r>
          </a:p>
          <a:p>
            <a:pPr indent="-305435"/>
            <a:r>
              <a:rPr lang="en-GB" i="1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Why </a:t>
            </a:r>
          </a:p>
          <a:p>
            <a:pPr indent="-305435"/>
            <a:r>
              <a:rPr lang="en-GB" i="1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Culture: a common set of behaviours and underlying mindsets that shape how people work and interact day to day</a:t>
            </a:r>
          </a:p>
          <a:p>
            <a:pPr indent="-305435"/>
            <a:r>
              <a:rPr lang="en-GB" i="1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This separates the highest performing organisations from the rest</a:t>
            </a:r>
          </a:p>
        </p:txBody>
      </p:sp>
      <p:pic>
        <p:nvPicPr>
          <p:cNvPr id="5" name="Picture 4" descr="Colourful carved figures of humans">
            <a:extLst>
              <a:ext uri="{FF2B5EF4-FFF2-40B4-BE49-F238E27FC236}">
                <a16:creationId xmlns:a16="http://schemas.microsoft.com/office/drawing/2014/main" id="{EA6E7BCA-A985-BCD1-57E9-0499705ED0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659" r="25846" b="-10"/>
          <a:stretch/>
        </p:blipFill>
        <p:spPr>
          <a:xfrm>
            <a:off x="7620351" y="10"/>
            <a:ext cx="4571649" cy="685799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0BE7827-5B1A-4F37-BF70-19F7C5C6BD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4" r="2807" b="1446"/>
          <a:stretch/>
        </p:blipFill>
        <p:spPr>
          <a:xfrm>
            <a:off x="7501468" y="1"/>
            <a:ext cx="46905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40425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98318E6-69F4-42F4-AB85-F01AA0DAF3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A2D15BA-2159-9C19-0FC0-541D7FCCCC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46160" y="609599"/>
            <a:ext cx="5978072" cy="1505804"/>
          </a:xfrm>
        </p:spPr>
        <p:txBody>
          <a:bodyPr>
            <a:normAutofit/>
          </a:bodyPr>
          <a:lstStyle/>
          <a:p>
            <a:r>
              <a:rPr lang="en-GB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Assessing Culture</a:t>
            </a:r>
            <a:endParaRPr lang="en-US" dirty="0"/>
          </a:p>
        </p:txBody>
      </p:sp>
      <p:pic>
        <p:nvPicPr>
          <p:cNvPr id="5" name="Picture 4" descr="Doughnuts on a table">
            <a:extLst>
              <a:ext uri="{FF2B5EF4-FFF2-40B4-BE49-F238E27FC236}">
                <a16:creationId xmlns:a16="http://schemas.microsoft.com/office/drawing/2014/main" id="{1E436988-2C52-C3F2-E020-906BC70C82F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953" r="24696"/>
          <a:stretch/>
        </p:blipFill>
        <p:spPr>
          <a:xfrm>
            <a:off x="-10649" y="1"/>
            <a:ext cx="4571649" cy="6858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59DF61F-9058-49C9-8F75-DC501F983B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4" r="2807" b="1446"/>
          <a:stretch/>
        </p:blipFill>
        <p:spPr>
          <a:xfrm>
            <a:off x="-10649" y="1"/>
            <a:ext cx="4690532" cy="68580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12CAFA-D2B8-1261-BC15-9A01061CC5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46160" y="2286000"/>
            <a:ext cx="5978072" cy="3477088"/>
          </a:xfrm>
        </p:spPr>
        <p:txBody>
          <a:bodyPr anchor="ctr">
            <a:normAutofit fontScale="85000" lnSpcReduction="20000"/>
          </a:bodyPr>
          <a:lstStyle/>
          <a:p>
            <a:pPr indent="-305435">
              <a:lnSpc>
                <a:spcPct val="100000"/>
              </a:lnSpc>
            </a:pPr>
            <a:r>
              <a:rPr lang="en-GB" sz="2000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Think of a busy McDonalds, Five Guys, or </a:t>
            </a:r>
            <a:r>
              <a:rPr lang="en-GB" sz="2000" dirty="0" err="1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Nandos</a:t>
            </a:r>
            <a:r>
              <a:rPr lang="en-GB" sz="2000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 (or anywhere really!)  </a:t>
            </a:r>
          </a:p>
          <a:p>
            <a:pPr indent="-305435">
              <a:lnSpc>
                <a:spcPct val="100000"/>
              </a:lnSpc>
            </a:pPr>
            <a:r>
              <a:rPr lang="en-GB" sz="2000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You've been given the job of Area Manager – no one knows you yet so you can visit undercover before starting officially on Monday.</a:t>
            </a:r>
          </a:p>
          <a:p>
            <a:pPr indent="-305435">
              <a:lnSpc>
                <a:spcPct val="100000"/>
              </a:lnSpc>
            </a:pPr>
            <a:r>
              <a:rPr lang="en-GB" sz="2000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What observations could you make to help you assess the culture?  Think about everything that you can see front of house.</a:t>
            </a:r>
          </a:p>
          <a:p>
            <a:pPr indent="-305435">
              <a:lnSpc>
                <a:spcPct val="100000"/>
              </a:lnSpc>
            </a:pPr>
            <a:r>
              <a:rPr lang="en-GB" sz="2000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What about after you start?</a:t>
            </a:r>
          </a:p>
          <a:p>
            <a:pPr indent="-305435">
              <a:lnSpc>
                <a:spcPct val="100000"/>
              </a:lnSpc>
            </a:pPr>
            <a:r>
              <a:rPr lang="en-GB" sz="2000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In your group – come up with list of observations and questions you might ask to assess the culture</a:t>
            </a:r>
          </a:p>
          <a:p>
            <a:pPr indent="-305435">
              <a:lnSpc>
                <a:spcPct val="100000"/>
              </a:lnSpc>
            </a:pPr>
            <a:r>
              <a:rPr lang="en-GB" sz="2000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AND – what are the things that have an impact on culture?</a:t>
            </a:r>
          </a:p>
        </p:txBody>
      </p:sp>
    </p:spTree>
    <p:extLst>
      <p:ext uri="{BB962C8B-B14F-4D97-AF65-F5344CB8AC3E}">
        <p14:creationId xmlns:p14="http://schemas.microsoft.com/office/powerpoint/2010/main" val="26851956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70A317-DCED-4E80-AA2D-467D8702E5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3ED83C-7FFA-D5CA-526F-28BBCB4E83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1791" y="835383"/>
            <a:ext cx="3382832" cy="349954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/>
            <a:r>
              <a:rPr lang="en-US" sz="4200"/>
              <a:t>Porter's Competitive Advantage Theory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6D87845-294F-40CB-BC48-46455460D2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5671" y="0"/>
            <a:ext cx="7536329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 descr="A diagram of a competitive advantage&#10;&#10;Description automatically generated">
            <a:extLst>
              <a:ext uri="{FF2B5EF4-FFF2-40B4-BE49-F238E27FC236}">
                <a16:creationId xmlns:a16="http://schemas.microsoft.com/office/drawing/2014/main" id="{2264D399-66B9-CB4B-66D9-456807240D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324315" y="1099136"/>
            <a:ext cx="6197668" cy="4659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5541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ngled shot of pen on a graph">
            <a:extLst>
              <a:ext uri="{FF2B5EF4-FFF2-40B4-BE49-F238E27FC236}">
                <a16:creationId xmlns:a16="http://schemas.microsoft.com/office/drawing/2014/main" id="{C78F62FB-65C9-6F61-CC0E-0E1F8095E64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25000"/>
          </a:blip>
          <a:srcRect t="5390" r="-2" b="10213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A1F8E90-790C-2F4C-E84A-5A88D917B3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257300"/>
          </a:xfrm>
        </p:spPr>
        <p:txBody>
          <a:bodyPr>
            <a:normAutofit/>
          </a:bodyPr>
          <a:lstStyle/>
          <a:p>
            <a:r>
              <a:rPr lang="en-GB" sz="390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The correlation between culture and performance</a:t>
            </a:r>
            <a:endParaRPr lang="en-US" sz="39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19521A-573F-B6B5-2D9E-EEC6CF7907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2076450"/>
            <a:ext cx="10353762" cy="3714749"/>
          </a:xfrm>
        </p:spPr>
        <p:txBody>
          <a:bodyPr anchor="ctr">
            <a:normAutofit/>
          </a:bodyPr>
          <a:lstStyle/>
          <a:p>
            <a:pPr indent="-305435"/>
            <a:r>
              <a:rPr lang="en-GB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Group task – present to the class AND upload your findings to Moodle. Don't forget references (what do I mean by that?)</a:t>
            </a:r>
            <a:endParaRPr lang="en-US" dirty="0">
              <a:ln>
                <a:solidFill>
                  <a:prstClr val="black">
                    <a:lumMod val="75000"/>
                    <a:lumOff val="25000"/>
                    <a:alpha val="10000"/>
                  </a:prstClr>
                </a:solidFill>
              </a:ln>
              <a:effectLst>
                <a:outerShdw blurRad="9525" dist="25400" dir="14640000" algn="tl" rotWithShape="0">
                  <a:prstClr val="black">
                    <a:alpha val="30000"/>
                  </a:prstClr>
                </a:outerShdw>
              </a:effectLst>
            </a:endParaRPr>
          </a:p>
          <a:p>
            <a:pPr indent="-305435"/>
            <a:r>
              <a:rPr lang="en-GB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What EVIDENCE can you find to support the link between culture and performance</a:t>
            </a:r>
          </a:p>
          <a:p>
            <a:pPr marL="719455" lvl="1" indent="-269875"/>
            <a:r>
              <a:rPr lang="en-GB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Case studies</a:t>
            </a:r>
          </a:p>
          <a:p>
            <a:pPr marL="719455" lvl="1" indent="-269875"/>
            <a:r>
              <a:rPr lang="en-GB" dirty="0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Statistical data</a:t>
            </a:r>
          </a:p>
          <a:p>
            <a:pPr marL="719455" lvl="1" indent="-269875"/>
            <a:r>
              <a:rPr lang="en-GB" dirty="0" err="1">
                <a:ln>
                  <a:solidFill>
                    <a:prstClr val="black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black">
                      <a:alpha val="30000"/>
                    </a:prstClr>
                  </a:outerShdw>
                </a:effectLst>
              </a:rPr>
              <a:t>Theorie</a:t>
            </a:r>
          </a:p>
          <a:p>
            <a:pPr indent="-305435"/>
            <a:endParaRPr lang="en-GB" dirty="0">
              <a:ln>
                <a:solidFill>
                  <a:prstClr val="black">
                    <a:lumMod val="75000"/>
                    <a:lumOff val="25000"/>
                    <a:alpha val="10000"/>
                  </a:prstClr>
                </a:solidFill>
              </a:ln>
              <a:effectLst>
                <a:outerShdw blurRad="9525" dist="25400" dir="14640000" algn="tl" rotWithShape="0">
                  <a:prstClr val="black">
                    <a:alpha val="3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5293783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ateVTI">
  <a:themeElements>
    <a:clrScheme name="Custom 35">
      <a:dk1>
        <a:sysClr val="windowText" lastClr="000000"/>
      </a:dk1>
      <a:lt1>
        <a:sysClr val="window" lastClr="FFFFFF"/>
      </a:lt1>
      <a:dk2>
        <a:srgbClr val="4E3B30"/>
      </a:dk2>
      <a:lt2>
        <a:srgbClr val="F4EDD8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ustom 4">
      <a:majorFont>
        <a:latin typeface="Goudy Old Style"/>
        <a:ea typeface=""/>
        <a:cs typeface=""/>
      </a:majorFont>
      <a:minorFont>
        <a:latin typeface="Goudy Old Style"/>
        <a:ea typeface=""/>
        <a:cs typeface=""/>
      </a:minorFont>
    </a:fontScheme>
    <a:fmtScheme name="Slat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VTI" id="{35C4A07C-0176-4A32-9BCB-B016516853F0}" vid="{9B70D35C-BCA8-4715-BB49-8BE54A7FC07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Custom 42">
    <a:dk1>
      <a:sysClr val="windowText" lastClr="000000"/>
    </a:dk1>
    <a:lt1>
      <a:sysClr val="window" lastClr="FFFFFF"/>
    </a:lt1>
    <a:dk2>
      <a:srgbClr val="454551"/>
    </a:dk2>
    <a:lt2>
      <a:srgbClr val="E3E3E5"/>
    </a:lt2>
    <a:accent1>
      <a:srgbClr val="FE09E3"/>
    </a:accent1>
    <a:accent2>
      <a:srgbClr val="00ACF5"/>
    </a:accent2>
    <a:accent3>
      <a:srgbClr val="55CB72"/>
    </a:accent3>
    <a:accent4>
      <a:srgbClr val="EFC926"/>
    </a:accent4>
    <a:accent5>
      <a:srgbClr val="969696"/>
    </a:accent5>
    <a:accent6>
      <a:srgbClr val="D54773"/>
    </a:accent6>
    <a:hlink>
      <a:srgbClr val="6B9F25"/>
    </a:hlink>
    <a:folHlink>
      <a:srgbClr val="8C8C8C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a410dd7f93c95333ffa1b60ed6adedd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a936d9baba76aa3866493feff160faab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1500D6A-2351-4999-8535-BAEE76BEBBA1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2.xml><?xml version="1.0" encoding="utf-8"?>
<ds:datastoreItem xmlns:ds="http://schemas.openxmlformats.org/officeDocument/2006/customXml" ds:itemID="{C6AD9097-A2B5-4C04-81F1-551065E5A15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54E3773-7FFA-4BE5-A2D7-AF8334D6FE0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44</Words>
  <Application>Microsoft Office PowerPoint</Application>
  <PresentationFormat>Widescreen</PresentationFormat>
  <Paragraphs>11</Paragraphs>
  <Slides>16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SlateVTI</vt:lpstr>
      <vt:lpstr>Culture and Organisational Performance</vt:lpstr>
      <vt:lpstr>Learning Outcomes</vt:lpstr>
      <vt:lpstr>What do we mean by culture?</vt:lpstr>
      <vt:lpstr>Edgar Schein</vt:lpstr>
      <vt:lpstr>Schein's Iceberg</vt:lpstr>
      <vt:lpstr>Geert Hofstede</vt:lpstr>
      <vt:lpstr>More Hofstede</vt:lpstr>
      <vt:lpstr>Even More Hofstede</vt:lpstr>
      <vt:lpstr>Charles Handy</vt:lpstr>
      <vt:lpstr>Johnson &amp; Scholes</vt:lpstr>
      <vt:lpstr>Why culture matters</vt:lpstr>
      <vt:lpstr>1980s music business school playlist #1</vt:lpstr>
      <vt:lpstr>Culture Definitions</vt:lpstr>
      <vt:lpstr>Assessing Culture</vt:lpstr>
      <vt:lpstr>Porter's Competitive Advantage Theory</vt:lpstr>
      <vt:lpstr>The correlation between culture and performance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Lorem Ipsum</dc:title>
  <dc:creator/>
  <cp:lastModifiedBy/>
  <cp:revision>367</cp:revision>
  <dcterms:created xsi:type="dcterms:W3CDTF">2023-10-09T14:39:09Z</dcterms:created>
  <dcterms:modified xsi:type="dcterms:W3CDTF">2023-10-09T21:24:57Z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