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257" r:id="rId3"/>
    <p:sldId id="474" r:id="rId4"/>
    <p:sldId id="261" r:id="rId5"/>
    <p:sldId id="291" r:id="rId6"/>
    <p:sldId id="273" r:id="rId7"/>
    <p:sldId id="294" r:id="rId8"/>
    <p:sldId id="299" r:id="rId9"/>
    <p:sldId id="297" r:id="rId10"/>
    <p:sldId id="477" r:id="rId11"/>
    <p:sldId id="271" r:id="rId12"/>
    <p:sldId id="302" r:id="rId13"/>
    <p:sldId id="304" r:id="rId14"/>
    <p:sldId id="478" r:id="rId15"/>
    <p:sldId id="290" r:id="rId16"/>
    <p:sldId id="476" r:id="rId17"/>
    <p:sldId id="479" r:id="rId18"/>
    <p:sldId id="459" r:id="rId19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5580EB-1671-4457-AE9B-FF52F15801CF}" v="1" dt="2025-06-02T13:48: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82" autoAdjust="0"/>
    <p:restoredTop sz="94576" autoAdjust="0"/>
  </p:normalViewPr>
  <p:slideViewPr>
    <p:cSldViewPr>
      <p:cViewPr varScale="1">
        <p:scale>
          <a:sx n="86" d="100"/>
          <a:sy n="86" d="100"/>
        </p:scale>
        <p:origin x="159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Maazouz" userId="78f83201-ce9e-46c5-9371-8a0736bf557c" providerId="ADAL" clId="{DE5580EB-1671-4457-AE9B-FF52F15801CF}"/>
    <pc:docChg chg="undo custSel modSld">
      <pc:chgData name="Laila Maazouz" userId="78f83201-ce9e-46c5-9371-8a0736bf557c" providerId="ADAL" clId="{DE5580EB-1671-4457-AE9B-FF52F15801CF}" dt="2025-06-02T13:49:35.758" v="61" actId="404"/>
      <pc:docMkLst>
        <pc:docMk/>
      </pc:docMkLst>
      <pc:sldChg chg="modSp mod">
        <pc:chgData name="Laila Maazouz" userId="78f83201-ce9e-46c5-9371-8a0736bf557c" providerId="ADAL" clId="{DE5580EB-1671-4457-AE9B-FF52F15801CF}" dt="2025-06-02T13:46:19.280" v="53" actId="5793"/>
        <pc:sldMkLst>
          <pc:docMk/>
          <pc:sldMk cId="0" sldId="257"/>
        </pc:sldMkLst>
        <pc:spChg chg="mod">
          <ac:chgData name="Laila Maazouz" userId="78f83201-ce9e-46c5-9371-8a0736bf557c" providerId="ADAL" clId="{DE5580EB-1671-4457-AE9B-FF52F15801CF}" dt="2025-06-02T13:46:19.280" v="53" actId="5793"/>
          <ac:spMkLst>
            <pc:docMk/>
            <pc:sldMk cId="0" sldId="257"/>
            <ac:spMk id="3" creationId="{138C0A82-792A-C348-9F91-D5924BC1C0E5}"/>
          </ac:spMkLst>
        </pc:spChg>
      </pc:sldChg>
      <pc:sldChg chg="modSp mod">
        <pc:chgData name="Laila Maazouz" userId="78f83201-ce9e-46c5-9371-8a0736bf557c" providerId="ADAL" clId="{DE5580EB-1671-4457-AE9B-FF52F15801CF}" dt="2025-06-02T13:48:55.998" v="57" actId="1076"/>
        <pc:sldMkLst>
          <pc:docMk/>
          <pc:sldMk cId="0" sldId="474"/>
        </pc:sldMkLst>
        <pc:spChg chg="mod">
          <ac:chgData name="Laila Maazouz" userId="78f83201-ce9e-46c5-9371-8a0736bf557c" providerId="ADAL" clId="{DE5580EB-1671-4457-AE9B-FF52F15801CF}" dt="2025-06-02T13:48:55.998" v="57" actId="1076"/>
          <ac:spMkLst>
            <pc:docMk/>
            <pc:sldMk cId="0" sldId="474"/>
            <ac:spMk id="35841" creationId="{455F3E88-9B07-DF49-BD55-718BB53BD1BE}"/>
          </ac:spMkLst>
        </pc:spChg>
        <pc:spChg chg="mod">
          <ac:chgData name="Laila Maazouz" userId="78f83201-ce9e-46c5-9371-8a0736bf557c" providerId="ADAL" clId="{DE5580EB-1671-4457-AE9B-FF52F15801CF}" dt="2025-06-02T13:48:38.982" v="56" actId="12"/>
          <ac:spMkLst>
            <pc:docMk/>
            <pc:sldMk cId="0" sldId="474"/>
            <ac:spMk id="35842" creationId="{15F73458-3CA8-65CE-305E-FC3DA8FDD38A}"/>
          </ac:spMkLst>
        </pc:spChg>
      </pc:sldChg>
      <pc:sldChg chg="modSp mod">
        <pc:chgData name="Laila Maazouz" userId="78f83201-ce9e-46c5-9371-8a0736bf557c" providerId="ADAL" clId="{DE5580EB-1671-4457-AE9B-FF52F15801CF}" dt="2025-06-02T13:49:35.758" v="61" actId="404"/>
        <pc:sldMkLst>
          <pc:docMk/>
          <pc:sldMk cId="3652657606" sldId="479"/>
        </pc:sldMkLst>
        <pc:spChg chg="mod">
          <ac:chgData name="Laila Maazouz" userId="78f83201-ce9e-46c5-9371-8a0736bf557c" providerId="ADAL" clId="{DE5580EB-1671-4457-AE9B-FF52F15801CF}" dt="2025-06-02T13:49:30.810" v="59" actId="404"/>
          <ac:spMkLst>
            <pc:docMk/>
            <pc:sldMk cId="3652657606" sldId="479"/>
            <ac:spMk id="2" creationId="{EF715634-1BA2-A4F2-73C6-180446CF72B3}"/>
          </ac:spMkLst>
        </pc:spChg>
        <pc:spChg chg="mod">
          <ac:chgData name="Laila Maazouz" userId="78f83201-ce9e-46c5-9371-8a0736bf557c" providerId="ADAL" clId="{DE5580EB-1671-4457-AE9B-FF52F15801CF}" dt="2025-06-02T13:49:35.758" v="61" actId="404"/>
          <ac:spMkLst>
            <pc:docMk/>
            <pc:sldMk cId="3652657606" sldId="479"/>
            <ac:spMk id="3" creationId="{A68416DA-E9E7-6ABF-50A2-976DFCD9B95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8FB1C96A-7D09-2043-BF57-68FA42F626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B125A2DA-60D5-EC59-9610-5B796388686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D3F1B5E3-D08C-BE4F-AFAB-3506C4AE152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>
            <a:extLst>
              <a:ext uri="{FF2B5EF4-FFF2-40B4-BE49-F238E27FC236}">
                <a16:creationId xmlns:a16="http://schemas.microsoft.com/office/drawing/2014/main" id="{D11D692D-A2CD-2250-A4BD-6BF2AAC79E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2" name="Notes Placeholder 2">
            <a:extLst>
              <a:ext uri="{FF2B5EF4-FFF2-40B4-BE49-F238E27FC236}">
                <a16:creationId xmlns:a16="http://schemas.microsoft.com/office/drawing/2014/main" id="{3B9D6EB2-DD09-EACC-940C-D9BF48A798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C583FF60-2478-B14F-C73B-5A5210FDCD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DD8DF58-DB49-5542-AF4F-53289C535D3B}" type="slidenum">
              <a:rPr lang="en-US" altLang="en-US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>
            <a:extLst>
              <a:ext uri="{FF2B5EF4-FFF2-40B4-BE49-F238E27FC236}">
                <a16:creationId xmlns:a16="http://schemas.microsoft.com/office/drawing/2014/main" id="{00359723-123E-3074-FC33-A6FA04E821B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6" name="Notes Placeholder 2">
            <a:extLst>
              <a:ext uri="{FF2B5EF4-FFF2-40B4-BE49-F238E27FC236}">
                <a16:creationId xmlns:a16="http://schemas.microsoft.com/office/drawing/2014/main" id="{B2259BFC-606F-9A0B-7B86-6C954E9265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While trait research provides a basis for </a:t>
            </a:r>
            <a:r>
              <a:rPr lang="en-US" altLang="en-US" i="1"/>
              <a:t>selecting</a:t>
            </a:r>
            <a:r>
              <a:rPr lang="en-US" altLang="en-US"/>
              <a:t> the right people for leadership, behavioral theories of leadership imply that we can </a:t>
            </a:r>
            <a:r>
              <a:rPr lang="en-US" altLang="en-US" i="1"/>
              <a:t>train</a:t>
            </a:r>
            <a:r>
              <a:rPr lang="en-US" altLang="en-US"/>
              <a:t> people to be leaders.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  <a:p>
            <a:pPr eaLnBrk="1" hangingPunct="1">
              <a:spcBef>
                <a:spcPct val="0"/>
              </a:spcBef>
            </a:pPr>
            <a:r>
              <a:rPr lang="en-US" altLang="en-US"/>
              <a:t>The most comprehensive theories resulted from the Ohio State Studies which sought to identify independent dimensions of leader behavior. Beginning with more than a thousand dimensions, the studies narrowed the list to two that substantially accounted for most of the leadership behavior described by employees: initiating structure and consideration.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  <a:p>
            <a:pPr eaLnBrk="1" hangingPunct="1">
              <a:spcBef>
                <a:spcPct val="0"/>
              </a:spcBef>
            </a:pPr>
            <a:r>
              <a:rPr lang="en-US" altLang="en-US" i="1"/>
              <a:t>Initiating structure </a:t>
            </a:r>
            <a:r>
              <a:rPr lang="en-US" altLang="en-US"/>
              <a:t>is the extent to which a leader defines and structures his or her role and those of subordinates to facilitate goal attainment. It includes behavior that attempts to organize work, work relationships, and goals. A leader high in initiating structure is someone who “assigns group members to particular tasks,” “expects workers to maintain definite standards of performance,” and “emphasizes the meeting of deadlines.” 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  <a:p>
            <a:pPr eaLnBrk="1" hangingPunct="1">
              <a:spcBef>
                <a:spcPct val="0"/>
              </a:spcBef>
            </a:pPr>
            <a:r>
              <a:rPr lang="en-US" altLang="en-US" i="1"/>
              <a:t>Consideration</a:t>
            </a:r>
            <a:r>
              <a:rPr lang="en-US" altLang="en-US"/>
              <a:t> is the extent to which a leader has job relationships that are characterized by mutual trust, respect for employees’ ideas, and regard for their feelings. A leader high in consideration helps employees with personal problems, is friendly and approachable, treats all employees as equals, and expresses appreciation and support. </a:t>
            </a:r>
          </a:p>
        </p:txBody>
      </p:sp>
      <p:sp>
        <p:nvSpPr>
          <p:cNvPr id="36867" name="Slide Number Placeholder 3">
            <a:extLst>
              <a:ext uri="{FF2B5EF4-FFF2-40B4-BE49-F238E27FC236}">
                <a16:creationId xmlns:a16="http://schemas.microsoft.com/office/drawing/2014/main" id="{CAB9571C-7AA6-9481-7B06-BDD84E8178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C5E340C-D3DD-6A4C-BA9B-00BB0DFA7317}" type="slidenum">
              <a:rPr lang="en-US" altLang="en-US">
                <a:latin typeface="Verdana" panose="020B0604030504040204" pitchFamily="34" charset="0"/>
              </a:rPr>
              <a:pPr/>
              <a:t>3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CD603A34-6CCD-703C-C645-B08802D495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178C2CF1-5026-F472-C51F-BA70998419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F3EA5824-DB69-DA1C-5453-0819F7EED82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DBC283D-4822-6341-B38A-55D8C80B1924}" type="slidenum">
              <a:rPr lang="en-US" altLang="en-US">
                <a:latin typeface="Verdana" panose="020B0604030504040204" pitchFamily="34" charset="0"/>
              </a:rPr>
              <a:pPr/>
              <a:t>4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4AE55B4B-4565-17C6-733B-113A9AD9DD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FDC106BB-44A8-6E60-5980-39DFA67D0A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Table 2-1 shows different labels that have been used to describe task-oriented and relations-oriented behavior.</a:t>
            </a:r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32BC0E08-0EC5-06C0-DBFD-31F65076E2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07918EB-CF0B-6542-8ECA-29B274B8245B}" type="slidenum">
              <a:rPr lang="en-US" altLang="en-US">
                <a:latin typeface="Verdana" panose="020B0604030504040204" pitchFamily="34" charset="0"/>
              </a:rPr>
              <a:pPr/>
              <a:t>5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Image Placeholder 1">
            <a:extLst>
              <a:ext uri="{FF2B5EF4-FFF2-40B4-BE49-F238E27FC236}">
                <a16:creationId xmlns:a16="http://schemas.microsoft.com/office/drawing/2014/main" id="{F85C7D54-5E69-8136-0D70-FFE5D64A92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0" name="Notes Placeholder 2">
            <a:extLst>
              <a:ext uri="{FF2B5EF4-FFF2-40B4-BE49-F238E27FC236}">
                <a16:creationId xmlns:a16="http://schemas.microsoft.com/office/drawing/2014/main" id="{4AE61615-05A0-01C1-6391-4D9A649C85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7891" name="Slide Number Placeholder 3">
            <a:extLst>
              <a:ext uri="{FF2B5EF4-FFF2-40B4-BE49-F238E27FC236}">
                <a16:creationId xmlns:a16="http://schemas.microsoft.com/office/drawing/2014/main" id="{853FE010-08A0-5B14-CB2E-84436A87B4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174D709-799D-B144-892A-4EFB3C48D1A7}" type="slidenum">
              <a:rPr lang="en-US" altLang="en-US">
                <a:latin typeface="Verdana" panose="020B0604030504040204" pitchFamily="34" charset="0"/>
              </a:rPr>
              <a:pPr/>
              <a:t>8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>
            <a:extLst>
              <a:ext uri="{FF2B5EF4-FFF2-40B4-BE49-F238E27FC236}">
                <a16:creationId xmlns:a16="http://schemas.microsoft.com/office/drawing/2014/main" id="{1DD998D4-5CC5-F61A-504D-F54214903F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0" name="Notes Placeholder 2">
            <a:extLst>
              <a:ext uri="{FF2B5EF4-FFF2-40B4-BE49-F238E27FC236}">
                <a16:creationId xmlns:a16="http://schemas.microsoft.com/office/drawing/2014/main" id="{788B3810-D3EC-F1DF-9EFD-7FAF8CD60F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8131" name="Slide Number Placeholder 3">
            <a:extLst>
              <a:ext uri="{FF2B5EF4-FFF2-40B4-BE49-F238E27FC236}">
                <a16:creationId xmlns:a16="http://schemas.microsoft.com/office/drawing/2014/main" id="{28BA5940-D87D-96B4-E1D9-8F5469A81E4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DC7C0BD-806B-614C-90C3-D2CD70220EBF}" type="slidenum">
              <a:rPr lang="en-US" altLang="en-US">
                <a:latin typeface="Verdana" panose="020B0604030504040204" pitchFamily="34" charset="0"/>
              </a:rPr>
              <a:pPr/>
              <a:t>12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>
            <a:extLst>
              <a:ext uri="{FF2B5EF4-FFF2-40B4-BE49-F238E27FC236}">
                <a16:creationId xmlns:a16="http://schemas.microsoft.com/office/drawing/2014/main" id="{FBC90E9F-3EA9-DA8B-45B7-2E52AE62B9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0" name="Notes Placeholder 2">
            <a:extLst>
              <a:ext uri="{FF2B5EF4-FFF2-40B4-BE49-F238E27FC236}">
                <a16:creationId xmlns:a16="http://schemas.microsoft.com/office/drawing/2014/main" id="{801FF668-1B15-9E5D-2A6B-791AF9A070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7651" name="Slide Number Placeholder 3">
            <a:extLst>
              <a:ext uri="{FF2B5EF4-FFF2-40B4-BE49-F238E27FC236}">
                <a16:creationId xmlns:a16="http://schemas.microsoft.com/office/drawing/2014/main" id="{2621FE14-2109-0A02-32C3-3C052D57DC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0BE9970-C7C1-F645-A6E5-538C9BABE113}" type="slidenum">
              <a:rPr lang="en-US" altLang="en-US">
                <a:latin typeface="Verdana" panose="020B0604030504040204" pitchFamily="34" charset="0"/>
              </a:rPr>
              <a:pPr/>
              <a:t>15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8CCBE-9E78-F92B-8729-AB6EB42A25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ED7785-ED82-D845-B3D3-2395830681E7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D8A5D-A2C5-D3B6-0B44-B0EB8DA00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6F589-D81A-9C75-B2B9-69AB2D692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766B82-890F-914B-B97E-F61EF1D9548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4644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E2A9B-7ABE-4FE2-A44C-B268A60AF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576B21-4E08-9545-89FF-6FDFE8043C44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AB0B7F-5DCE-BBA7-C974-5B2D5030E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21AF15-AD18-0161-0EE0-ED1FFD1D5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2A021F-45F7-E346-8E84-1FDA3731DA3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7065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76C34-2EBA-A3EF-DDD8-541BF76EC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1A0B4-8D6F-3A46-8014-B9181F011B1F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5B8E546-2103-495E-AF0E-75937FDC25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3373B3C-395A-604D-9288-2D39BEE3A4A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6872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297A491-E049-E18A-11FA-92D4CBBA4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53EBD-D7D0-9B43-A4C7-3871BFFE1742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EAA258-9B3A-0C60-84EE-1DF9B2D104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D6E05F0-A98D-5E4C-A5FA-D1C851BC993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9153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C296A04-70F3-4AB3-5A27-EC0DB3758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5A91A-4E50-BC46-BD31-27F884F7A1FE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15E13B6-0D75-7EF8-D003-8037C7CAE82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C7927FA-7B96-3D49-8098-BED950D539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0910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82FC164-267A-64E3-7241-D95A1D5DA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CB36E-1FF0-274D-B358-745FC01487DB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C274D91-8BC2-7BC0-ABDA-F0AEC4B3EC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B99F05C-BCF1-EF4B-B63A-99410450924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0414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AD00861-FB95-FDA3-B40C-A940762D8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9DE34-8ED0-F44E-B1BA-2B0E433C95B5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B5B393E-374A-D3A2-86DD-66CADF990A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80FB157-A00E-6D42-A963-2492D68E779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2636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CD1152E-2EB5-CA79-DD82-54480F520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83383-4720-8149-A371-8F7D63484DD0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68B12-F75B-BDA5-56BC-802CC8B75D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C7ADEBB-627A-234E-B458-0E2B97A5502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5770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6ABB1AB-C5DF-11C5-B8A8-D30345157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54F81-99F4-AC4F-8158-9473F919F2BF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1FA741-B9C8-F7EF-984C-69946E7F01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B758DA-9425-924B-B973-701EF18F4CD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2220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EC938-FD81-F9B1-C4DA-30ED4BE5F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278E6-81B5-3B4E-8D97-7405ECD9AE38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9914C9E-4197-ADDB-D28D-A9E380D0F0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B655A28-EDC3-314D-8C14-35146C35699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8404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036A2-9A5B-CC96-D0DF-356BF99FE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642BA-02D2-9B40-99A8-C945CBBD34E9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A869B39-CE9B-B4AD-A2EB-D6F0D034B0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5061A39-95A8-4143-B7F2-5A50DA5878D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86559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rgbClr val="007FA3"/>
              </a:buClr>
              <a:buSzPct val="25000"/>
              <a:defRPr sz="1600"/>
            </a:lvl1pPr>
            <a:lvl2pPr marL="569913" indent="-285750">
              <a:buClr>
                <a:srgbClr val="007FA3"/>
              </a:buClr>
              <a:defRPr sz="1600"/>
            </a:lvl2pPr>
            <a:lvl3pPr>
              <a:buClr>
                <a:srgbClr val="007FA3"/>
              </a:buClr>
              <a:defRPr sz="1600"/>
            </a:lvl3pPr>
            <a:lvl4pPr>
              <a:buClr>
                <a:srgbClr val="007FA3"/>
              </a:buClr>
              <a:defRPr sz="1600"/>
            </a:lvl4pPr>
            <a:lvl5pPr>
              <a:buClr>
                <a:srgbClr val="007FA3"/>
              </a:buClr>
              <a:defRPr sz="1600"/>
            </a:lvl5pPr>
            <a:lvl6pPr>
              <a:buClr>
                <a:srgbClr val="007FA3"/>
              </a:buClr>
              <a:defRPr sz="1600"/>
            </a:lvl6pPr>
            <a:lvl7pPr>
              <a:buClr>
                <a:srgbClr val="007FA3"/>
              </a:buClr>
              <a:defRPr sz="1600"/>
            </a:lvl7pPr>
            <a:lvl8pPr>
              <a:buClr>
                <a:srgbClr val="007FA3"/>
              </a:buClr>
              <a:defRPr sz="1600"/>
            </a:lvl8pPr>
            <a:lvl9pPr>
              <a:buClr>
                <a:srgbClr val="007FA3"/>
              </a:buCl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</a:t>
            </a:r>
          </a:p>
          <a:p>
            <a:pPr lvl="6"/>
            <a:r>
              <a:rPr lang="en-US" dirty="0"/>
              <a:t>Seventh</a:t>
            </a:r>
          </a:p>
          <a:p>
            <a:pPr lvl="7"/>
            <a:r>
              <a:rPr lang="en-US" dirty="0"/>
              <a:t>Eighth</a:t>
            </a:r>
          </a:p>
          <a:p>
            <a:pPr lvl="8"/>
            <a:r>
              <a:rPr lang="en-US" dirty="0"/>
              <a:t>Ninth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42F1A5E-38DC-2E28-89E6-6FE92C614C4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663" y="6172200"/>
            <a:ext cx="8596312" cy="2349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07B1C-C1D8-1FBD-6A79-B992846B7588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F6EFB-3F44-496C-A842-1E0B3D3B975A}" type="datetimeFigureOut">
              <a:rPr lang="en-US"/>
              <a:pPr>
                <a:defRPr/>
              </a:pPr>
              <a:t>6/2/2025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CA192E9-60C2-06D8-08A2-4CF45AFAE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4D9374-5690-4842-A6BE-BB59F3C95AF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4493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CCB5102-C4F3-3109-83D4-C1F5A6A496B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0E30D6B-9ACD-C343-E157-93A0AE4E6E8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CB33499-35B3-AF4F-AEE9-0515898B4567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AE6545EE-403E-E040-B820-32FE44632F5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3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simon_sinek_how_great_leaders_inspire_action?hasSummary=true&amp;language=en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385EF1DE-1D3F-5023-D56A-D72F868AC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6386" name="Subtitle 4">
            <a:extLst>
              <a:ext uri="{FF2B5EF4-FFF2-40B4-BE49-F238E27FC236}">
                <a16:creationId xmlns:a16="http://schemas.microsoft.com/office/drawing/2014/main" id="{3EB98D44-C5F2-7FDB-7646-0F040127B9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27313" y="1773238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5</a:t>
            </a:r>
          </a:p>
          <a:p>
            <a:pPr eaLnBrk="1" hangingPunct="1"/>
            <a:r>
              <a:rPr lang="en-US" altLang="en-US" b="1" i="1" dirty="0">
                <a:solidFill>
                  <a:schemeClr val="tx1"/>
                </a:solidFill>
              </a:rPr>
              <a:t>Session 2:</a:t>
            </a:r>
          </a:p>
          <a:p>
            <a:r>
              <a:rPr lang="en-US" altLang="en-US" sz="2800" b="1" i="1" dirty="0">
                <a:solidFill>
                  <a:schemeClr val="tx1"/>
                </a:solidFill>
              </a:rPr>
              <a:t>Leadership </a:t>
            </a:r>
            <a:r>
              <a:rPr lang="en-US" altLang="en-US" sz="2800" b="1" i="1" dirty="0" err="1">
                <a:solidFill>
                  <a:schemeClr val="tx1"/>
                </a:solidFill>
              </a:rPr>
              <a:t>Behaviour</a:t>
            </a:r>
            <a:endParaRPr lang="en-US" altLang="en-US" sz="2800" b="1" i="1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16388" name="Slide Number Placeholder 5">
            <a:extLst>
              <a:ext uri="{FF2B5EF4-FFF2-40B4-BE49-F238E27FC236}">
                <a16:creationId xmlns:a16="http://schemas.microsoft.com/office/drawing/2014/main" id="{2F6B7905-EC5B-D7C1-1475-41404D04341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590AE34-DFE7-444C-B8BC-A5FF67AF9CC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ACDB72FB-83B9-FAAB-865F-C7C6F7356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554037"/>
          </a:xfrm>
        </p:spPr>
        <p:txBody>
          <a:bodyPr/>
          <a:lstStyle/>
          <a:p>
            <a:r>
              <a:rPr lang="en-US" altLang="en-US" sz="3600" b="1" dirty="0"/>
              <a:t>Content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C0A82-792A-C348-9F91-D5924BC1C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50" y="981075"/>
            <a:ext cx="8153400" cy="3120854"/>
          </a:xfrm>
        </p:spPr>
        <p:txBody>
          <a:bodyPr>
            <a:spAutoFit/>
          </a:bodyPr>
          <a:lstStyle/>
          <a:p>
            <a:pPr>
              <a:defRPr/>
            </a:pP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Behavioural</a:t>
            </a: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Theories of leadership.</a:t>
            </a: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Types of Leadership </a:t>
            </a:r>
            <a:r>
              <a:rPr lang="en-US" sz="24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Behaviour</a:t>
            </a: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Specific Task-Oriented Leader Behavior</a:t>
            </a: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Specific Relations-Oriented Leader Behavior</a:t>
            </a: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Types of Leadership Behavior</a:t>
            </a:r>
          </a:p>
          <a:p>
            <a:pPr>
              <a:defRPr/>
            </a:pP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  <a:defRPr/>
            </a:pPr>
            <a:endParaRPr lang="en-US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>
            <a:extLst>
              <a:ext uri="{FF2B5EF4-FFF2-40B4-BE49-F238E27FC236}">
                <a16:creationId xmlns:a16="http://schemas.microsoft.com/office/drawing/2014/main" id="{455F3E88-9B07-DF49-BD55-718BB53BD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999" y="332656"/>
            <a:ext cx="8229600" cy="1143000"/>
          </a:xfrm>
        </p:spPr>
        <p:txBody>
          <a:bodyPr/>
          <a:lstStyle/>
          <a:p>
            <a:r>
              <a:rPr lang="en-US" altLang="en-US" sz="3600" b="1" dirty="0">
                <a:cs typeface="Arial" panose="020B0604020202020204" pitchFamily="34" charset="0"/>
              </a:rPr>
              <a:t>Behavioral theories of leadership</a:t>
            </a:r>
            <a:endParaRPr lang="en-US" altLang="en-US" sz="2000" b="1" dirty="0">
              <a:cs typeface="Consolas" panose="020B0609020204030204" pitchFamily="49" charset="0"/>
            </a:endParaRPr>
          </a:p>
        </p:txBody>
      </p:sp>
      <p:sp>
        <p:nvSpPr>
          <p:cNvPr id="35842" name="Content Placeholder 2">
            <a:extLst>
              <a:ext uri="{FF2B5EF4-FFF2-40B4-BE49-F238E27FC236}">
                <a16:creationId xmlns:a16="http://schemas.microsoft.com/office/drawing/2014/main" id="{15F73458-3CA8-65CE-305E-FC3DA8FDD3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5588" indent="-255588">
              <a:buClr>
                <a:schemeClr val="tx1"/>
              </a:buClr>
              <a:buSzTx/>
            </a:pPr>
            <a:r>
              <a:rPr lang="en-US" altLang="en-US" sz="2400" b="1" dirty="0">
                <a:cs typeface="Arial" panose="020B0604020202020204" pitchFamily="34" charset="0"/>
              </a:rPr>
              <a:t>Behavioral theories of leadership </a:t>
            </a:r>
            <a:r>
              <a:rPr lang="en-US" altLang="en-US" sz="2400" dirty="0">
                <a:cs typeface="Arial" panose="020B0604020202020204" pitchFamily="34" charset="0"/>
              </a:rPr>
              <a:t>imply we can </a:t>
            </a:r>
            <a:r>
              <a:rPr lang="en-US" altLang="en-US" sz="2400" i="1" dirty="0">
                <a:cs typeface="Arial" panose="020B0604020202020204" pitchFamily="34" charset="0"/>
              </a:rPr>
              <a:t>train</a:t>
            </a:r>
            <a:r>
              <a:rPr lang="en-US" altLang="en-US" sz="2400" b="1" dirty="0">
                <a:cs typeface="Arial" panose="020B0604020202020204" pitchFamily="34" charset="0"/>
              </a:rPr>
              <a:t> </a:t>
            </a:r>
            <a:r>
              <a:rPr lang="en-US" altLang="en-US" sz="2400" dirty="0">
                <a:cs typeface="Arial" panose="020B0604020202020204" pitchFamily="34" charset="0"/>
              </a:rPr>
              <a:t>people to be leaders.</a:t>
            </a:r>
          </a:p>
          <a:p>
            <a:pPr marL="739775" lvl="1">
              <a:buClr>
                <a:schemeClr val="tx1"/>
              </a:buClr>
            </a:pPr>
            <a:r>
              <a:rPr lang="en-US" altLang="en-US" sz="2400" dirty="0">
                <a:cs typeface="Arial" panose="020B0604020202020204" pitchFamily="34" charset="0"/>
              </a:rPr>
              <a:t>Ohio State Studies found two behaviors that accounted for most leadership behavior:</a:t>
            </a:r>
          </a:p>
          <a:p>
            <a:pPr lvl="2">
              <a:buClr>
                <a:schemeClr val="tx1"/>
              </a:buClr>
            </a:pPr>
            <a:r>
              <a:rPr lang="en-US" altLang="en-US" sz="2400" b="1" dirty="0">
                <a:cs typeface="Arial" panose="020B0604020202020204" pitchFamily="34" charset="0"/>
              </a:rPr>
              <a:t>Initiating structure</a:t>
            </a:r>
          </a:p>
          <a:p>
            <a:pPr lvl="2">
              <a:buClr>
                <a:schemeClr val="tx1"/>
              </a:buClr>
            </a:pPr>
            <a:r>
              <a:rPr lang="en-US" altLang="en-US" sz="2400" b="1" dirty="0">
                <a:cs typeface="Arial" panose="020B0604020202020204" pitchFamily="34" charset="0"/>
              </a:rPr>
              <a:t>Consideration</a:t>
            </a:r>
            <a:endParaRPr lang="en-US" alt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281E4966-D41E-E6EF-312E-6DB317656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080" y="332656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Types of Leadership Behavior</a:t>
            </a:r>
            <a:endParaRPr lang="en-US" altLang="en-US" sz="2800" dirty="0"/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A27E131A-F55C-15F3-1992-2A3048E6D1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2080" y="1340768"/>
            <a:ext cx="8077200" cy="5041380"/>
          </a:xfrm>
        </p:spPr>
        <p:txBody>
          <a:bodyPr>
            <a:spAutoFit/>
          </a:bodyPr>
          <a:lstStyle/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Task-oriented behavior:</a:t>
            </a:r>
          </a:p>
          <a:p>
            <a:pPr lvl="1"/>
            <a:r>
              <a:rPr lang="en-US" altLang="en-US" dirty="0"/>
              <a:t>Primarily concerned with accomplishing the task in an efficient and reliable way.</a:t>
            </a:r>
          </a:p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Relations-oriented behavior:</a:t>
            </a:r>
          </a:p>
          <a:p>
            <a:pPr lvl="1"/>
            <a:r>
              <a:rPr lang="en-US" altLang="en-US" dirty="0"/>
              <a:t>Primarily concerned with increasing mutual trust, cooperation, job satisfaction, and identification with the team or organization.</a:t>
            </a:r>
          </a:p>
          <a:p>
            <a:pPr marL="457200" lvl="1" indent="-457200">
              <a:buFont typeface="+mj-lt"/>
              <a:buAutoNum type="arabicPeriod" startAt="3"/>
            </a:pPr>
            <a:r>
              <a:rPr lang="en-US" altLang="en-US" b="1" dirty="0"/>
              <a:t>Change-oriented behavior:</a:t>
            </a:r>
          </a:p>
          <a:p>
            <a:pPr lvl="1"/>
            <a:r>
              <a:rPr lang="en-US" altLang="en-US" dirty="0"/>
              <a:t>Primarily concerned with implementing change effectively and efficiently within the organization.</a:t>
            </a:r>
          </a:p>
          <a:p>
            <a:pPr lvl="1"/>
            <a:endParaRPr lang="en-US" altLang="en-US" b="1" dirty="0"/>
          </a:p>
          <a:p>
            <a:pPr marL="457200" indent="-457200">
              <a:buFont typeface="Myriad Pro"/>
              <a:buAutoNum type="arabicPeriod"/>
            </a:pPr>
            <a:endParaRPr lang="en-US" altLang="en-US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8DCAECF9-E220-ADCC-DEC8-11DB4695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54038"/>
          </a:xfrm>
        </p:spPr>
        <p:txBody>
          <a:bodyPr/>
          <a:lstStyle/>
          <a:p>
            <a:r>
              <a:rPr lang="en-US" altLang="en-US" sz="3600" b="1" dirty="0"/>
              <a:t>Types of Leadership Behavior</a:t>
            </a:r>
            <a:endParaRPr lang="en-US" altLang="en-US" sz="2800" b="1" dirty="0"/>
          </a:p>
        </p:txBody>
      </p:sp>
      <p:sp>
        <p:nvSpPr>
          <p:cNvPr id="24578" name="Content Placeholder 2">
            <a:extLst>
              <a:ext uri="{FF2B5EF4-FFF2-40B4-BE49-F238E27FC236}">
                <a16:creationId xmlns:a16="http://schemas.microsoft.com/office/drawing/2014/main" id="{24E80ABF-C2DB-5805-26CD-F62B4FF75E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1488" y="1012825"/>
            <a:ext cx="8077200" cy="79057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IN" altLang="en-US" sz="2400"/>
              <a:t>Similar Broadly Defined Behaviours in Early Leadership Research</a:t>
            </a:r>
            <a:endParaRPr lang="en-US" altLang="en-US" sz="2400">
              <a:solidFill>
                <a:srgbClr val="FFC000"/>
              </a:solidFill>
            </a:endParaRPr>
          </a:p>
        </p:txBody>
      </p:sp>
      <p:graphicFrame>
        <p:nvGraphicFramePr>
          <p:cNvPr id="6" name="Table 1">
            <a:extLst>
              <a:ext uri="{FF2B5EF4-FFF2-40B4-BE49-F238E27FC236}">
                <a16:creationId xmlns:a16="http://schemas.microsoft.com/office/drawing/2014/main" id="{DC0875B7-3164-CE45-9733-7345A431AFD0}"/>
              </a:ext>
            </a:extLst>
          </p:cNvPr>
          <p:cNvGraphicFramePr>
            <a:graphicFrameLocks/>
          </p:cNvGraphicFramePr>
          <p:nvPr/>
        </p:nvGraphicFramePr>
        <p:xfrm>
          <a:off x="458788" y="1916113"/>
          <a:ext cx="8075613" cy="3597274"/>
        </p:xfrm>
        <a:graphic>
          <a:graphicData uri="http://schemas.openxmlformats.org/drawingml/2006/table">
            <a:tbl>
              <a:tblPr firstRow="1">
                <a:tableStyleId>{0E3FDE45-AF77-4B5C-9715-49D594BDF05E}</a:tableStyleId>
              </a:tblPr>
              <a:tblGrid>
                <a:gridCol w="25695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960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100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Task-Oriented</a:t>
                      </a: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1" i="0" u="none" strike="noStrike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Relations-Oriented</a:t>
                      </a:r>
                      <a:endParaRPr lang="en-US" sz="1800" b="1" i="0" u="none" strike="noStrike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1" i="0" u="none" strike="noStrike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</a:t>
                      </a:r>
                      <a:endParaRPr lang="en-US" sz="1800" b="1" i="0" u="none" strike="noStrike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9169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Initiating Structure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Consideration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Fleishman (1953); Halpin &amp; Winer (1957)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1868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Concern for Production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Concern for People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Blake &amp; Mouton (1964)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8142358"/>
                  </a:ext>
                </a:extLst>
              </a:tr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Instrumental Leadership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Supportive Leadership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House (1971)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3855909"/>
                  </a:ext>
                </a:extLst>
              </a:tr>
              <a:tr h="589169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Goal Emphasis; Work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Supportive Leadership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Bowers &amp; Seashore (1966);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525049"/>
                  </a:ext>
                </a:extLst>
              </a:tr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Facilitation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Interaction Facilitation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Taylor &amp; Bowers (1972)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899340"/>
                  </a:ext>
                </a:extLst>
              </a:tr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Performance Behaviour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Maintenance Behaviour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Misumi</a:t>
                      </a:r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&amp; Peterson (1985)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684472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0094AB7E-4596-C2B0-7677-AB55209ED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3" y="147547"/>
            <a:ext cx="8220843" cy="1200329"/>
          </a:xfrm>
        </p:spPr>
        <p:txBody>
          <a:bodyPr wrap="square"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  <a:endParaRPr lang="en-US" altLang="en-US" sz="2800" b="1" dirty="0"/>
          </a:p>
        </p:txBody>
      </p:sp>
      <p:sp>
        <p:nvSpPr>
          <p:cNvPr id="30722" name="Content Placeholder 3">
            <a:extLst>
              <a:ext uri="{FF2B5EF4-FFF2-40B4-BE49-F238E27FC236}">
                <a16:creationId xmlns:a16="http://schemas.microsoft.com/office/drawing/2014/main" id="{ADAB6D21-3C58-D30C-1651-464A00ECD2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88" y="1655763"/>
            <a:ext cx="7848600" cy="3490186"/>
          </a:xfrm>
        </p:spPr>
        <p:txBody>
          <a:bodyPr>
            <a:spAutoFit/>
          </a:bodyPr>
          <a:lstStyle/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Planning Work Activities: </a:t>
            </a:r>
          </a:p>
          <a:p>
            <a:pPr lvl="1"/>
            <a:r>
              <a:rPr lang="en-US" altLang="en-US" dirty="0"/>
              <a:t>Making decisions about objectives, priorities, and strategies</a:t>
            </a:r>
          </a:p>
          <a:p>
            <a:pPr lvl="1"/>
            <a:r>
              <a:rPr lang="en-US" altLang="en-US" dirty="0"/>
              <a:t>Organization of the work </a:t>
            </a:r>
          </a:p>
          <a:p>
            <a:pPr lvl="1"/>
            <a:r>
              <a:rPr lang="en-US" altLang="en-US" dirty="0"/>
              <a:t>Assignment of responsibilities </a:t>
            </a:r>
          </a:p>
          <a:p>
            <a:pPr lvl="1"/>
            <a:r>
              <a:rPr lang="en-US" altLang="en-US" dirty="0"/>
              <a:t>Scheduling of activities </a:t>
            </a:r>
          </a:p>
          <a:p>
            <a:pPr lvl="1"/>
            <a:r>
              <a:rPr lang="en-US" altLang="en-US" dirty="0"/>
              <a:t>Allocation of resources among different activities according to their relative importance</a:t>
            </a:r>
            <a:endParaRPr lang="en-US" altLang="en-US" sz="3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299DB67B-0481-10E1-3C25-D3DFF0A7D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163423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</a:p>
        </p:txBody>
      </p:sp>
      <p:sp>
        <p:nvSpPr>
          <p:cNvPr id="33794" name="Content Placeholder 3">
            <a:extLst>
              <a:ext uri="{FF2B5EF4-FFF2-40B4-BE49-F238E27FC236}">
                <a16:creationId xmlns:a16="http://schemas.microsoft.com/office/drawing/2014/main" id="{333FBE88-E264-7F97-01AC-4939C015CA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7848600" cy="3859518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US" altLang="en-US" sz="2400" b="1" dirty="0"/>
              <a:t>Clarifying Roles and Objectives</a:t>
            </a:r>
          </a:p>
          <a:p>
            <a:pPr lvl="1"/>
            <a:r>
              <a:rPr lang="en-US" altLang="en-US" dirty="0"/>
              <a:t>Clearly explain an assignment</a:t>
            </a:r>
          </a:p>
          <a:p>
            <a:pPr lvl="1"/>
            <a:r>
              <a:rPr lang="en-US" altLang="en-US" dirty="0"/>
              <a:t>Explain the reason for the assignment</a:t>
            </a:r>
          </a:p>
          <a:p>
            <a:pPr lvl="1"/>
            <a:r>
              <a:rPr lang="en-US" altLang="en-US" dirty="0"/>
              <a:t>Check for understanding of the assignment</a:t>
            </a:r>
          </a:p>
          <a:p>
            <a:pPr lvl="1"/>
            <a:r>
              <a:rPr lang="en-US" altLang="en-US" dirty="0"/>
              <a:t>Provide any necessary instruction in how to do the task</a:t>
            </a:r>
          </a:p>
          <a:p>
            <a:pPr lvl="1"/>
            <a:r>
              <a:rPr lang="en-US" altLang="en-US" dirty="0"/>
              <a:t>Explain priorities for different objectives or responsibilities</a:t>
            </a:r>
          </a:p>
          <a:p>
            <a:pPr lvl="1"/>
            <a:r>
              <a:rPr lang="en-US" altLang="en-US" dirty="0"/>
              <a:t>Set specific goals and deadlines for important tasks</a:t>
            </a:r>
            <a:endParaRPr lang="en-US" altLang="en-US" sz="3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1">
            <a:extLst>
              <a:ext uri="{FF2B5EF4-FFF2-40B4-BE49-F238E27FC236}">
                <a16:creationId xmlns:a16="http://schemas.microsoft.com/office/drawing/2014/main" id="{A7F41D57-4772-47F5-7894-68792D449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431"/>
            <a:ext cx="8162925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</a:p>
        </p:txBody>
      </p:sp>
      <p:sp>
        <p:nvSpPr>
          <p:cNvPr id="36866" name="Content Placeholder 3">
            <a:extLst>
              <a:ext uri="{FF2B5EF4-FFF2-40B4-BE49-F238E27FC236}">
                <a16:creationId xmlns:a16="http://schemas.microsoft.com/office/drawing/2014/main" id="{5F4BFEE4-4380-2EA2-620B-E09CA78D62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288" y="1264223"/>
            <a:ext cx="8153400" cy="3933384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sz="2400" b="1" dirty="0"/>
              <a:t>Monitoring Operations and Performance</a:t>
            </a:r>
          </a:p>
          <a:p>
            <a:pPr lvl="1"/>
            <a:r>
              <a:rPr lang="en-US" altLang="en-US" dirty="0"/>
              <a:t>Identify and measure key indicators of performance</a:t>
            </a:r>
          </a:p>
          <a:p>
            <a:pPr lvl="1"/>
            <a:r>
              <a:rPr lang="en-US" altLang="en-US" dirty="0"/>
              <a:t>Monitor key processes as well as outcomes</a:t>
            </a:r>
          </a:p>
          <a:p>
            <a:pPr lvl="1"/>
            <a:r>
              <a:rPr lang="en-US" altLang="en-US" dirty="0"/>
              <a:t>Measure progress against plans and budgets</a:t>
            </a:r>
          </a:p>
          <a:p>
            <a:pPr lvl="1"/>
            <a:r>
              <a:rPr lang="en-US" altLang="en-US" dirty="0"/>
              <a:t>Develop independent sources of information</a:t>
            </a:r>
          </a:p>
          <a:p>
            <a:pPr lvl="1"/>
            <a:r>
              <a:rPr lang="en-US" altLang="en-US" dirty="0"/>
              <a:t>Conduct progress review meetings at appropriate times</a:t>
            </a:r>
          </a:p>
          <a:p>
            <a:pPr lvl="1"/>
            <a:r>
              <a:rPr lang="en-US" altLang="en-US" dirty="0"/>
              <a:t>Observe operations directly</a:t>
            </a:r>
          </a:p>
          <a:p>
            <a:pPr lvl="1"/>
            <a:r>
              <a:rPr lang="en-US" altLang="en-US" dirty="0"/>
              <a:t>Encourage reporting of problems and mistakes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EBAF2476-9B3A-D214-FEFB-15B779DC9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5" y="68431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F63617-1B1B-E74A-85CA-D8A13EB9FC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3917" y="1330656"/>
            <a:ext cx="7848600" cy="3342453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4"/>
              <a:defRPr/>
            </a:pPr>
            <a:r>
              <a:rPr lang="en-US" sz="2400" b="1" dirty="0"/>
              <a:t>Solving Operational Problems</a:t>
            </a:r>
          </a:p>
          <a:p>
            <a:pPr lvl="1">
              <a:defRPr/>
            </a:pPr>
            <a:r>
              <a:rPr lang="en-US" dirty="0"/>
              <a:t>Anticipate operational problems and prepare for solution to resolve them</a:t>
            </a:r>
          </a:p>
          <a:p>
            <a:pPr lvl="1">
              <a:defRPr/>
            </a:pPr>
            <a:r>
              <a:rPr lang="en-US" dirty="0"/>
              <a:t>Learn to recognize early warning signs for an impending problem</a:t>
            </a:r>
          </a:p>
          <a:p>
            <a:pPr lvl="1">
              <a:defRPr/>
            </a:pPr>
            <a:r>
              <a:rPr lang="en-US" dirty="0"/>
              <a:t>Quickly identify the cause and scope of the problem</a:t>
            </a:r>
          </a:p>
          <a:p>
            <a:pPr lvl="1">
              <a:defRPr/>
            </a:pPr>
            <a:r>
              <a:rPr lang="en-US" dirty="0"/>
              <a:t>Look for connections among problems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EBAF2476-9B3A-D214-FEFB-15B779DC9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5" y="68431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 (continue)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F63617-1B1B-E74A-85CA-D8A13EB9FC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3917" y="1475141"/>
            <a:ext cx="7848600" cy="2529923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4"/>
              <a:defRPr/>
            </a:pPr>
            <a:r>
              <a:rPr lang="en-US" sz="2400" b="1" dirty="0"/>
              <a:t>Solving Operational Problems </a:t>
            </a:r>
            <a:r>
              <a:rPr lang="en-US" altLang="en-US" sz="2400" b="1" dirty="0"/>
              <a:t>(continue)</a:t>
            </a:r>
            <a:endParaRPr lang="en-US" sz="2400" b="1" dirty="0"/>
          </a:p>
          <a:p>
            <a:pPr lvl="1">
              <a:defRPr/>
            </a:pPr>
            <a:r>
              <a:rPr lang="en-US" dirty="0"/>
              <a:t>Direct the response to the problem in a confident and decisive way</a:t>
            </a:r>
          </a:p>
          <a:p>
            <a:pPr lvl="1">
              <a:defRPr/>
            </a:pPr>
            <a:r>
              <a:rPr lang="en-US" dirty="0"/>
              <a:t>Keep people informed about the problem and what is being done to resolve it</a:t>
            </a:r>
            <a:endParaRPr lang="en-US" strike="sngStrike" dirty="0">
              <a:solidFill>
                <a:srgbClr val="FF0000"/>
              </a:solidFill>
            </a:endParaRPr>
          </a:p>
          <a:p>
            <a:pPr lvl="1">
              <a:defRPr/>
            </a:pPr>
            <a:r>
              <a:rPr lang="en-US" dirty="0"/>
              <a:t>Be willing to explore innovative solutions</a:t>
            </a:r>
            <a:endParaRPr lang="en-US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6847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>
            <a:extLst>
              <a:ext uri="{FF2B5EF4-FFF2-40B4-BE49-F238E27FC236}">
                <a16:creationId xmlns:a16="http://schemas.microsoft.com/office/drawing/2014/main" id="{2BAE9AC7-BF9F-8B2E-F98C-A72D5FAA6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6063"/>
            <a:ext cx="8229600" cy="1200150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Relations-Oriented Leader Behaviors</a:t>
            </a:r>
          </a:p>
        </p:txBody>
      </p:sp>
      <p:sp>
        <p:nvSpPr>
          <p:cNvPr id="44034" name="Content Placeholder 2">
            <a:extLst>
              <a:ext uri="{FF2B5EF4-FFF2-40B4-BE49-F238E27FC236}">
                <a16:creationId xmlns:a16="http://schemas.microsoft.com/office/drawing/2014/main" id="{33F2107A-FC6E-4924-D1AF-A3226F32F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120854"/>
          </a:xfrm>
        </p:spPr>
        <p:txBody>
          <a:bodyPr>
            <a:spAutoFit/>
          </a:bodyPr>
          <a:lstStyle/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Supportive Leadership</a:t>
            </a:r>
          </a:p>
          <a:p>
            <a:pPr lvl="1"/>
            <a:r>
              <a:rPr lang="en-US" altLang="en-US" sz="2400" dirty="0"/>
              <a:t>Show acceptance and positive regard</a:t>
            </a:r>
          </a:p>
          <a:p>
            <a:pPr lvl="1"/>
            <a:r>
              <a:rPr lang="en-US" altLang="en-US" sz="2400" dirty="0"/>
              <a:t>Show interest in the person as an individual</a:t>
            </a:r>
          </a:p>
          <a:p>
            <a:pPr lvl="1"/>
            <a:r>
              <a:rPr lang="en-US" altLang="en-US" sz="2400" dirty="0"/>
              <a:t>Provide sympathy and support when the person is anxious or upset</a:t>
            </a:r>
          </a:p>
          <a:p>
            <a:pPr lvl="1"/>
            <a:r>
              <a:rPr lang="en-US" altLang="en-US" sz="2400" dirty="0"/>
              <a:t>Bolster the person’s self-esteem and confidence</a:t>
            </a:r>
          </a:p>
          <a:p>
            <a:pPr lvl="1"/>
            <a:r>
              <a:rPr lang="en-US" altLang="en-US" sz="2400" dirty="0"/>
              <a:t>Be willing to help with personal problems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>
            <a:extLst>
              <a:ext uri="{FF2B5EF4-FFF2-40B4-BE49-F238E27FC236}">
                <a16:creationId xmlns:a16="http://schemas.microsoft.com/office/drawing/2014/main" id="{771B4C4B-1A1C-438E-C60C-AC3565BA9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3838"/>
            <a:ext cx="8229600" cy="1096962"/>
          </a:xfrm>
        </p:spPr>
        <p:txBody>
          <a:bodyPr/>
          <a:lstStyle/>
          <a:p>
            <a:r>
              <a:rPr lang="en-US" altLang="en-US" sz="3600" b="1" dirty="0"/>
              <a:t>Specific Relations-Oriented Leader Behaviors</a:t>
            </a:r>
            <a:endParaRPr lang="en-US" altLang="en-US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52759-30E7-BE48-B680-D68B79383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916363"/>
          </a:xfrm>
        </p:spPr>
        <p:txBody>
          <a:bodyPr>
            <a:noAutofit/>
          </a:bodyPr>
          <a:lstStyle/>
          <a:p>
            <a:pPr>
              <a:buFont typeface="+mj-lt"/>
              <a:buAutoNum type="arabicPeriod" startAt="2"/>
              <a:defRPr/>
            </a:pPr>
            <a:r>
              <a:rPr lang="en-US" sz="2400" b="1" dirty="0">
                <a:latin typeface="+mj-lt"/>
              </a:rPr>
              <a:t>Developing Subordinate Skills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Show concern for each person’s development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Help the person identify ways to improve performance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Be patient and helpful when providing coaching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Provide helpful career advice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Encourage attendance at relevant training activities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Provide opportunities to learn from experience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Encourage coaching by peers when appropriate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Promote the person’s reputation</a:t>
            </a:r>
          </a:p>
          <a:p>
            <a:pPr>
              <a:defRPr/>
            </a:pPr>
            <a:endParaRPr lang="en-US" dirty="0">
              <a:latin typeface="+mj-l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>
            <a:extLst>
              <a:ext uri="{FF2B5EF4-FFF2-40B4-BE49-F238E27FC236}">
                <a16:creationId xmlns:a16="http://schemas.microsoft.com/office/drawing/2014/main" id="{4C569ACB-B77D-415A-FC7C-99AD6E8D4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0439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Relations-Oriented Leader Behaviors</a:t>
            </a:r>
          </a:p>
        </p:txBody>
      </p:sp>
      <p:sp>
        <p:nvSpPr>
          <p:cNvPr id="51202" name="Content Placeholder 5">
            <a:extLst>
              <a:ext uri="{FF2B5EF4-FFF2-40B4-BE49-F238E27FC236}">
                <a16:creationId xmlns:a16="http://schemas.microsoft.com/office/drawing/2014/main" id="{FE8646A1-CEFE-45BA-AAE6-F47F5D441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89306"/>
            <a:ext cx="8229600" cy="2603790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sz="2400" b="1" dirty="0"/>
              <a:t>Providing Praise and Recognition</a:t>
            </a:r>
          </a:p>
          <a:p>
            <a:pPr lvl="1"/>
            <a:r>
              <a:rPr lang="en-US" altLang="en-US" sz="2400" dirty="0"/>
              <a:t>Recognize a variety of contributions and achievements</a:t>
            </a:r>
          </a:p>
          <a:p>
            <a:pPr lvl="1"/>
            <a:r>
              <a:rPr lang="en-US" altLang="en-US" sz="2400" dirty="0"/>
              <a:t>Actively search for contributions to recognize</a:t>
            </a:r>
          </a:p>
          <a:p>
            <a:pPr lvl="1"/>
            <a:r>
              <a:rPr lang="en-US" altLang="en-US" sz="2400" dirty="0"/>
              <a:t>Recognize improvements in performance</a:t>
            </a:r>
          </a:p>
          <a:p>
            <a:pPr lvl="1"/>
            <a:r>
              <a:rPr lang="en-US" altLang="en-US" sz="2400" dirty="0"/>
              <a:t>Recognize commendable efforts that failed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>
            <a:extLst>
              <a:ext uri="{FF2B5EF4-FFF2-40B4-BE49-F238E27FC236}">
                <a16:creationId xmlns:a16="http://schemas.microsoft.com/office/drawing/2014/main" id="{4C569ACB-B77D-415A-FC7C-99AD6E8D4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0439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Relations-Oriented Leader Behaviors (continue)</a:t>
            </a:r>
          </a:p>
        </p:txBody>
      </p:sp>
      <p:sp>
        <p:nvSpPr>
          <p:cNvPr id="51202" name="Content Placeholder 5">
            <a:extLst>
              <a:ext uri="{FF2B5EF4-FFF2-40B4-BE49-F238E27FC236}">
                <a16:creationId xmlns:a16="http://schemas.microsoft.com/office/drawing/2014/main" id="{FE8646A1-CEFE-45BA-AAE6-F47F5D441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15440"/>
            <a:ext cx="8229600" cy="2677656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sz="2400" b="1" dirty="0"/>
              <a:t>Providing Praise and Recognition (continue)</a:t>
            </a:r>
          </a:p>
          <a:p>
            <a:pPr lvl="1"/>
            <a:r>
              <a:rPr lang="en-US" altLang="en-US" sz="2400" dirty="0"/>
              <a:t>Do not limit recognition to high-visibility jobs</a:t>
            </a:r>
          </a:p>
          <a:p>
            <a:pPr lvl="1"/>
            <a:r>
              <a:rPr lang="en-US" altLang="en-US" sz="2400" dirty="0"/>
              <a:t>Do not limit recognition to a few best performers</a:t>
            </a:r>
          </a:p>
          <a:p>
            <a:pPr lvl="1"/>
            <a:r>
              <a:rPr lang="en-US" altLang="en-US" sz="2400" dirty="0"/>
              <a:t>Provide specific recognition</a:t>
            </a:r>
          </a:p>
          <a:p>
            <a:pPr lvl="1"/>
            <a:r>
              <a:rPr lang="en-US" altLang="en-US" sz="2400" dirty="0"/>
              <a:t>Provide timely recognition</a:t>
            </a:r>
          </a:p>
          <a:p>
            <a:pPr lvl="1"/>
            <a:r>
              <a:rPr lang="en-US" altLang="en-US" sz="2400" dirty="0"/>
              <a:t>Use an appropriate form of recognition</a:t>
            </a:r>
          </a:p>
        </p:txBody>
      </p:sp>
    </p:spTree>
    <p:extLst>
      <p:ext uri="{BB962C8B-B14F-4D97-AF65-F5344CB8AC3E}">
        <p14:creationId xmlns:p14="http://schemas.microsoft.com/office/powerpoint/2010/main" val="15902295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>
            <a:extLst>
              <a:ext uri="{FF2B5EF4-FFF2-40B4-BE49-F238E27FC236}">
                <a16:creationId xmlns:a16="http://schemas.microsoft.com/office/drawing/2014/main" id="{4B4D10D7-3C23-7DCE-F78D-07255F0DA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655" y="404664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Types of Leadership Behavior</a:t>
            </a:r>
            <a:endParaRPr lang="en-US" altLang="en-US" sz="2800" b="1" dirty="0"/>
          </a:p>
        </p:txBody>
      </p:sp>
      <p:sp>
        <p:nvSpPr>
          <p:cNvPr id="26626" name="Content Placeholder 2">
            <a:extLst>
              <a:ext uri="{FF2B5EF4-FFF2-40B4-BE49-F238E27FC236}">
                <a16:creationId xmlns:a16="http://schemas.microsoft.com/office/drawing/2014/main" id="{F776D5C4-2F09-F284-B79C-601215E34F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12113" cy="3342453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altLang="en-US" sz="2400" dirty="0"/>
              <a:t>3.  One additional leadership </a:t>
            </a:r>
            <a:r>
              <a:rPr lang="en-GB" altLang="en-US" sz="2400" dirty="0"/>
              <a:t>behaviour</a:t>
            </a:r>
            <a:r>
              <a:rPr lang="en-US" altLang="en-US" sz="2400" dirty="0"/>
              <a:t> which is fundamental in </a:t>
            </a:r>
            <a:r>
              <a:rPr lang="en-GB" altLang="en-US" sz="2400" dirty="0"/>
              <a:t>contemporary</a:t>
            </a:r>
            <a:r>
              <a:rPr lang="en-US" altLang="en-US" sz="2400" dirty="0"/>
              <a:t> business is </a:t>
            </a:r>
            <a:r>
              <a:rPr lang="en-US" altLang="en-US" sz="2400" b="1" dirty="0"/>
              <a:t>change-oriented behavior:</a:t>
            </a:r>
          </a:p>
          <a:p>
            <a:pPr lvl="1"/>
            <a:r>
              <a:rPr lang="en-US" altLang="en-US" dirty="0"/>
              <a:t>Communicating an appealing vision of what could be changed </a:t>
            </a:r>
          </a:p>
          <a:p>
            <a:pPr lvl="1"/>
            <a:r>
              <a:rPr lang="en-US" altLang="en-US" dirty="0"/>
              <a:t>Proposing specific changes </a:t>
            </a:r>
          </a:p>
          <a:p>
            <a:pPr lvl="1"/>
            <a:r>
              <a:rPr lang="en-US" altLang="en-US" dirty="0"/>
              <a:t>Implementing a change </a:t>
            </a:r>
          </a:p>
          <a:p>
            <a:pPr lvl="1"/>
            <a:r>
              <a:rPr lang="en-US" altLang="en-US" dirty="0"/>
              <a:t>Encouraging innovation</a:t>
            </a:r>
            <a:endParaRPr lang="en-US" altLang="en-US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E06B6-9285-BA01-34BD-CED7FA338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Watch and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9577C-06B6-8D2B-D44E-B53EDA1D2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Ted talk: Simon Sunek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DAE80-E97B-F015-4608-B4E87299B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576B21-4E08-9545-89FF-6FDFE8043C44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5816F2-8CDC-9E0B-5305-A547AA871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A021F-45F7-E346-8E84-1FDA3731DA32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40500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15634-1BA2-A4F2-73C6-180446CF7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416DA-E9E7-6ABF-50A2-976DFCD9B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You can now complete Psychometric Test 2 and reflect on the outcomes.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91F7C-E82D-F069-2D49-73D2FB3C4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576B21-4E08-9545-89FF-6FDFE8043C44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917ED4-3129-5428-452E-9051B75E8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A021F-45F7-E346-8E84-1FDA3731DA32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26576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FA7637D3-A155-16EA-803D-1E0885FC8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References</a:t>
            </a:r>
          </a:p>
        </p:txBody>
      </p:sp>
      <p:sp>
        <p:nvSpPr>
          <p:cNvPr id="57346" name="Content Placeholder 2">
            <a:extLst>
              <a:ext uri="{FF2B5EF4-FFF2-40B4-BE49-F238E27FC236}">
                <a16:creationId xmlns:a16="http://schemas.microsoft.com/office/drawing/2014/main" id="{7035370E-3878-57C6-581A-834CBB661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sz="24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Yukl, G.A. and Gardner, W.L. (2020) </a:t>
            </a:r>
            <a:r>
              <a:rPr lang="en-GB" sz="2400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Leadership in organizations</a:t>
            </a:r>
            <a:r>
              <a:rPr lang="en-GB" sz="24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Ninth edition. Harlow: Pearson Education Limited.</a:t>
            </a:r>
            <a:endParaRPr lang="en-US" altLang="en-US" sz="2400" dirty="0"/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863C0-29F1-A247-82A5-317180147C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E89597E-7044-1E4D-B78A-5B47F6A147A4}" type="datetime1">
              <a:rPr lang="en-GB" altLang="en-US" smtClean="0"/>
              <a:pPr>
                <a:defRPr/>
              </a:pPr>
              <a:t>02/06/2025</a:t>
            </a:fld>
            <a:endParaRPr lang="en-GB" altLang="en-US"/>
          </a:p>
        </p:txBody>
      </p:sp>
      <p:sp>
        <p:nvSpPr>
          <p:cNvPr id="57348" name="Slide Number Placeholder 4">
            <a:extLst>
              <a:ext uri="{FF2B5EF4-FFF2-40B4-BE49-F238E27FC236}">
                <a16:creationId xmlns:a16="http://schemas.microsoft.com/office/drawing/2014/main" id="{61E723D0-C890-D7A4-DBAE-6F426FD2C7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65BAF9-FAFA-E64E-997D-909591D78EB1}" type="slidenum">
              <a:rPr lang="en-GB" altLang="en-US">
                <a:solidFill>
                  <a:srgbClr val="898989"/>
                </a:solidFill>
                <a:latin typeface="Myriad Pro"/>
              </a:rPr>
              <a:pPr/>
              <a:t>18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938</Words>
  <Application>Microsoft Office PowerPoint</Application>
  <PresentationFormat>On-screen Show (4:3)</PresentationFormat>
  <Paragraphs>147</Paragraphs>
  <Slides>18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Myriad Pro</vt:lpstr>
      <vt:lpstr>Arial</vt:lpstr>
      <vt:lpstr>Consolas</vt:lpstr>
      <vt:lpstr>Source Sans Pro</vt:lpstr>
      <vt:lpstr>Verdana</vt:lpstr>
      <vt:lpstr>20140311PresentationUWTSDTemplate</vt:lpstr>
      <vt:lpstr>LCBB6003 Leadership and management, theory and practice  </vt:lpstr>
      <vt:lpstr>Content of the Session</vt:lpstr>
      <vt:lpstr>Behavioral theories of leadership</vt:lpstr>
      <vt:lpstr>Types of Leadership Behavior</vt:lpstr>
      <vt:lpstr>Types of Leadership Behavior</vt:lpstr>
      <vt:lpstr>Specific Task-Oriented Leader Behavior</vt:lpstr>
      <vt:lpstr>Specific Task-Oriented Leader Behavior</vt:lpstr>
      <vt:lpstr>Specific Task-Oriented Leader Behavior</vt:lpstr>
      <vt:lpstr>Specific Task-Oriented Leader Behavior</vt:lpstr>
      <vt:lpstr>Specific Task-Oriented Leader Behavior (continue)</vt:lpstr>
      <vt:lpstr>Specific Relations-Oriented Leader Behaviors</vt:lpstr>
      <vt:lpstr>Specific Relations-Oriented Leader Behaviors</vt:lpstr>
      <vt:lpstr>Specific Relations-Oriented Leader Behaviors</vt:lpstr>
      <vt:lpstr>Specific Relations-Oriented Leader Behaviors (continue)</vt:lpstr>
      <vt:lpstr>Types of Leadership Behavior</vt:lpstr>
      <vt:lpstr>Watch and discuss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79</cp:revision>
  <cp:lastPrinted>1601-01-01T00:00:00Z</cp:lastPrinted>
  <dcterms:created xsi:type="dcterms:W3CDTF">2002-10-07T19:43:58Z</dcterms:created>
  <dcterms:modified xsi:type="dcterms:W3CDTF">2025-06-02T13:49:41Z</dcterms:modified>
</cp:coreProperties>
</file>