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sldIdLst>
    <p:sldId id="257" r:id="rId2"/>
    <p:sldId id="258" r:id="rId3"/>
    <p:sldId id="271" r:id="rId4"/>
    <p:sldId id="272" r:id="rId5"/>
    <p:sldId id="273" r:id="rId6"/>
    <p:sldId id="274" r:id="rId7"/>
    <p:sldId id="259" r:id="rId8"/>
    <p:sldId id="275" r:id="rId9"/>
    <p:sldId id="260" r:id="rId10"/>
    <p:sldId id="270" r:id="rId11"/>
    <p:sldId id="261" r:id="rId12"/>
    <p:sldId id="262" r:id="rId13"/>
    <p:sldId id="263" r:id="rId14"/>
    <p:sldId id="264" r:id="rId15"/>
    <p:sldId id="265" r:id="rId16"/>
    <p:sldId id="266" r:id="rId17"/>
    <p:sldId id="267" r:id="rId18"/>
    <p:sldId id="276" r:id="rId19"/>
    <p:sldId id="277" r:id="rId20"/>
    <p:sldId id="278" r:id="rId21"/>
    <p:sldId id="279" r:id="rId22"/>
    <p:sldId id="280"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3" autoAdjust="0"/>
    <p:restoredTop sz="94727" autoAdjust="0"/>
  </p:normalViewPr>
  <p:slideViewPr>
    <p:cSldViewPr snapToGrid="0" snapToObjects="1">
      <p:cViewPr>
        <p:scale>
          <a:sx n="49" d="100"/>
          <a:sy n="49" d="100"/>
        </p:scale>
        <p:origin x="-1116" y="-540"/>
      </p:cViewPr>
      <p:guideLst>
        <p:guide orient="horz" pos="2160"/>
        <p:guide pos="2880"/>
      </p:guideLst>
    </p:cSldViewPr>
  </p:slideViewPr>
  <p:outlineViewPr>
    <p:cViewPr>
      <p:scale>
        <a:sx n="33" d="100"/>
        <a:sy n="33" d="100"/>
      </p:scale>
      <p:origin x="0" y="784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Date Placeholder 27"/>
          <p:cNvSpPr>
            <a:spLocks noGrp="1"/>
          </p:cNvSpPr>
          <p:nvPr>
            <p:ph type="dt" sz="half" idx="10"/>
          </p:nvPr>
        </p:nvSpPr>
        <p:spPr/>
        <p:txBody>
          <a:bodyPr/>
          <a:lstStyle/>
          <a:p>
            <a:fld id="{E0055ABC-0722-4F4D-8617-A4B3DE7989D7}" type="datetimeFigureOut">
              <a:rPr lang="en-US" smtClean="0"/>
              <a:t>10/6/2016</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3973FAF8-BC72-C343-89DB-6CD1EDBAFC93}"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GB"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GB" smtClean="0"/>
              <a:t>Click to edit Master title style</a:t>
            </a:r>
            <a:endParaRPr kumimoji="0" lang="en-US"/>
          </a:p>
        </p:txBody>
      </p:sp>
      <p:sp>
        <p:nvSpPr>
          <p:cNvPr id="4" name="Date Placeholder 3"/>
          <p:cNvSpPr>
            <a:spLocks noGrp="1"/>
          </p:cNvSpPr>
          <p:nvPr>
            <p:ph type="dt" sz="half" idx="10"/>
          </p:nvPr>
        </p:nvSpPr>
        <p:spPr/>
        <p:txBody>
          <a:bodyPr/>
          <a:lstStyle/>
          <a:p>
            <a:fld id="{E0055ABC-0722-4F4D-8617-A4B3DE7989D7}" type="datetimeFigureOut">
              <a:rPr lang="en-US" smtClean="0"/>
              <a:t>10/6/2016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3973FAF8-BC72-C343-89DB-6CD1EDBAFC93}"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E0055ABC-0722-4F4D-8617-A4B3DE7989D7}" type="datetimeFigureOut">
              <a:rPr lang="en-US" smtClean="0"/>
              <a:t>10/6/2016</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3973FAF8-BC72-C343-89DB-6CD1EDBAFC93}"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GB"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GB"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E0055ABC-0722-4F4D-8617-A4B3DE7989D7}" type="datetimeFigureOut">
              <a:rPr lang="en-US" smtClean="0"/>
              <a:t>10/6/2016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73FAF8-BC72-C343-89DB-6CD1EDBAFC93}"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7" name="Date Placeholder 6"/>
          <p:cNvSpPr>
            <a:spLocks noGrp="1"/>
          </p:cNvSpPr>
          <p:nvPr>
            <p:ph type="dt" sz="half" idx="10"/>
          </p:nvPr>
        </p:nvSpPr>
        <p:spPr/>
        <p:txBody>
          <a:bodyPr/>
          <a:lstStyle/>
          <a:p>
            <a:fld id="{E0055ABC-0722-4F4D-8617-A4B3DE7989D7}" type="datetimeFigureOut">
              <a:rPr lang="en-US" smtClean="0"/>
              <a:t>10/6/2016</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3973FAF8-BC72-C343-89DB-6CD1EDBAFC93}" type="slidenum">
              <a:rPr lang="en-US" smtClean="0"/>
              <a:t>‹#›</a:t>
            </a:fld>
            <a:endParaRPr lang="en-US"/>
          </a:p>
        </p:txBody>
      </p:sp>
      <p:sp>
        <p:nvSpPr>
          <p:cNvPr id="23" name="Title 22"/>
          <p:cNvSpPr>
            <a:spLocks noGrp="1"/>
          </p:cNvSpPr>
          <p:nvPr>
            <p:ph type="title"/>
          </p:nvPr>
        </p:nvSpPr>
        <p:spPr/>
        <p:txBody>
          <a:bodyPr rtlCol="0" anchor="b" anchorCtr="0"/>
          <a:lstStyle/>
          <a:p>
            <a:r>
              <a:rPr kumimoji="0" lang="en-GB"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E0055ABC-0722-4F4D-8617-A4B3DE7989D7}" type="datetimeFigureOut">
              <a:rPr lang="en-US" smtClean="0"/>
              <a:t>10/6/2016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3973FAF8-BC72-C343-89DB-6CD1EDBAFC9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E0055ABC-0722-4F4D-8617-A4B3DE7989D7}" type="datetimeFigureOut">
              <a:rPr lang="en-US" smtClean="0"/>
              <a:t>10/6/2016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3973FAF8-BC72-C343-89DB-6CD1EDBAFC9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3973FAF8-BC72-C343-89DB-6CD1EDBAFC93}"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E0055ABC-0722-4F4D-8617-A4B3DE7989D7}" type="datetimeFigureOut">
              <a:rPr lang="en-US" smtClean="0"/>
              <a:t>10/6/2016</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3973FAF8-BC72-C343-89DB-6CD1EDBAFC93}"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GB"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GB"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E0055ABC-0722-4F4D-8617-A4B3DE7989D7}" type="datetimeFigureOut">
              <a:rPr lang="en-US" smtClean="0"/>
              <a:t>10/6/2016</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E0055ABC-0722-4F4D-8617-A4B3DE7989D7}" type="datetimeFigureOut">
              <a:rPr lang="en-US" smtClean="0"/>
              <a:t>10/6/2016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73FAF8-BC72-C343-89DB-6CD1EDBAFC93}"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3973FAF8-BC72-C343-89DB-6CD1EDBAFC93}"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E0055ABC-0722-4F4D-8617-A4B3DE7989D7}" type="datetimeFigureOut">
              <a:rPr lang="en-US" smtClean="0"/>
              <a:t>10/6/2016</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GB"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E0055ABC-0722-4F4D-8617-A4B3DE7989D7}" type="datetimeFigureOut">
              <a:rPr lang="en-US" smtClean="0"/>
              <a:t>10/6/2016</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3973FAF8-BC72-C343-89DB-6CD1EDBAFC93}"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GB"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sacred-texts.com/bib/apo/jdt.htm" TargetMode="External"/><Relationship Id="rId13" Type="http://schemas.openxmlformats.org/officeDocument/2006/relationships/hyperlink" Target="http://sacred-texts.com/bib/apo/sus.htm" TargetMode="External"/><Relationship Id="rId3" Type="http://schemas.openxmlformats.org/officeDocument/2006/relationships/hyperlink" Target="http://sacred-texts.com/bib/apo/es2.htm" TargetMode="External"/><Relationship Id="rId7" Type="http://schemas.openxmlformats.org/officeDocument/2006/relationships/hyperlink" Target="http://sacred-texts.com/bib/apo/tob.htm" TargetMode="External"/><Relationship Id="rId12" Type="http://schemas.openxmlformats.org/officeDocument/2006/relationships/hyperlink" Target="http://sacred-texts.com/bib/apo/epj.htm" TargetMode="External"/><Relationship Id="rId17" Type="http://schemas.openxmlformats.org/officeDocument/2006/relationships/hyperlink" Target="http://sacred-texts.com/bib/apo/lao.htm" TargetMode="External"/><Relationship Id="rId2" Type="http://schemas.openxmlformats.org/officeDocument/2006/relationships/hyperlink" Target="http://sacred-texts.com/bib/apo/es1.htm" TargetMode="External"/><Relationship Id="rId16" Type="http://schemas.openxmlformats.org/officeDocument/2006/relationships/hyperlink" Target="http://sacred-texts.com/bib/apo/bel.htm" TargetMode="External"/><Relationship Id="rId1" Type="http://schemas.openxmlformats.org/officeDocument/2006/relationships/slideLayout" Target="../slideLayouts/slideLayout4.xml"/><Relationship Id="rId6" Type="http://schemas.openxmlformats.org/officeDocument/2006/relationships/hyperlink" Target="http://sacred-texts.com/bib/apo/ma2.htm" TargetMode="External"/><Relationship Id="rId11" Type="http://schemas.openxmlformats.org/officeDocument/2006/relationships/hyperlink" Target="http://sacred-texts.com/bib/apo/bar.htm" TargetMode="External"/><Relationship Id="rId5" Type="http://schemas.openxmlformats.org/officeDocument/2006/relationships/hyperlink" Target="http://sacred-texts.com/bib/apo/ma1.htm" TargetMode="External"/><Relationship Id="rId15" Type="http://schemas.openxmlformats.org/officeDocument/2006/relationships/hyperlink" Target="http://sacred-texts.com/bib/apo/man.htm" TargetMode="External"/><Relationship Id="rId10" Type="http://schemas.openxmlformats.org/officeDocument/2006/relationships/hyperlink" Target="http://sacred-texts.com/bib/apo/sir.htm" TargetMode="External"/><Relationship Id="rId4" Type="http://schemas.openxmlformats.org/officeDocument/2006/relationships/hyperlink" Target="http://sacred-texts.com/bib/apo/aes.htm" TargetMode="External"/><Relationship Id="rId9" Type="http://schemas.openxmlformats.org/officeDocument/2006/relationships/hyperlink" Target="http://sacred-texts.com/bib/apo/wis.htm" TargetMode="External"/><Relationship Id="rId14" Type="http://schemas.openxmlformats.org/officeDocument/2006/relationships/hyperlink" Target="http://sacred-texts.com/bib/apo/aza.ht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1"/>
          </p:nvPr>
        </p:nvSpPr>
        <p:spPr/>
        <p:txBody>
          <a:bodyPr>
            <a:normAutofit/>
          </a:bodyPr>
          <a:lstStyle/>
          <a:p>
            <a:pPr>
              <a:defRPr/>
            </a:pPr>
            <a:r>
              <a:rPr lang="en-US" dirty="0" smtClean="0"/>
              <a:t>2</a:t>
            </a:r>
          </a:p>
          <a:p>
            <a:pPr>
              <a:defRPr/>
            </a:pPr>
            <a:r>
              <a:rPr lang="en-US" dirty="0" smtClean="0"/>
              <a:t>Sources</a:t>
            </a:r>
            <a:endParaRPr lang="en-US" dirty="0"/>
          </a:p>
        </p:txBody>
      </p:sp>
      <p:sp>
        <p:nvSpPr>
          <p:cNvPr id="5" name="Title 4"/>
          <p:cNvSpPr>
            <a:spLocks noGrp="1"/>
          </p:cNvSpPr>
          <p:nvPr>
            <p:ph type="ctrTitle"/>
          </p:nvPr>
        </p:nvSpPr>
        <p:spPr/>
        <p:txBody>
          <a:bodyPr/>
          <a:lstStyle/>
          <a:p>
            <a:pPr>
              <a:defRPr/>
            </a:pPr>
            <a:r>
              <a:rPr lang="en-US" dirty="0" smtClean="0"/>
              <a:t>TRRS4010</a:t>
            </a:r>
            <a:br>
              <a:rPr lang="en-US" dirty="0" smtClean="0"/>
            </a:br>
            <a:r>
              <a:rPr lang="en-US" dirty="0" smtClean="0"/>
              <a:t>Judaism and Christianity</a:t>
            </a:r>
            <a:endParaRPr lang="en-US" dirty="0"/>
          </a:p>
        </p:txBody>
      </p:sp>
    </p:spTree>
    <p:extLst>
      <p:ext uri="{BB962C8B-B14F-4D97-AF65-F5344CB8AC3E}">
        <p14:creationId xmlns:p14="http://schemas.microsoft.com/office/powerpoint/2010/main" val="11312169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endParaRPr lang="en-US" dirty="0">
              <a:latin typeface="Calisto MT" charset="0"/>
            </a:endParaRPr>
          </a:p>
        </p:txBody>
      </p:sp>
      <p:sp>
        <p:nvSpPr>
          <p:cNvPr id="3" name="Content Placeholder 2"/>
          <p:cNvSpPr>
            <a:spLocks noGrp="1"/>
          </p:cNvSpPr>
          <p:nvPr>
            <p:ph sz="quarter" idx="1"/>
          </p:nvPr>
        </p:nvSpPr>
        <p:spPr/>
        <p:txBody>
          <a:bodyPr/>
          <a:lstStyle/>
          <a:p>
            <a:r>
              <a:rPr lang="en-US">
                <a:latin typeface="Calisto MT" charset="0"/>
              </a:rPr>
              <a:t>The Bible (New Testament)</a:t>
            </a:r>
          </a:p>
          <a:p>
            <a:r>
              <a:rPr lang="en-US">
                <a:latin typeface="Calisto MT" charset="0"/>
              </a:rPr>
              <a:t>The tradition</a:t>
            </a:r>
          </a:p>
          <a:p>
            <a:pPr lvl="1"/>
            <a:r>
              <a:rPr lang="en-US">
                <a:latin typeface="Calisto MT" charset="0"/>
              </a:rPr>
              <a:t>Doctrine (1) – historical agreements</a:t>
            </a:r>
          </a:p>
          <a:p>
            <a:pPr lvl="1"/>
            <a:r>
              <a:rPr lang="en-US">
                <a:latin typeface="Calisto MT" charset="0"/>
              </a:rPr>
              <a:t>Doctrine (2) – the impact of the modern world</a:t>
            </a:r>
          </a:p>
          <a:p>
            <a:r>
              <a:rPr lang="en-US">
                <a:latin typeface="Calisto MT" charset="0"/>
              </a:rPr>
              <a:t>The use of human ‘reason’</a:t>
            </a:r>
          </a:p>
        </p:txBody>
      </p:sp>
    </p:spTree>
    <p:extLst>
      <p:ext uri="{BB962C8B-B14F-4D97-AF65-F5344CB8AC3E}">
        <p14:creationId xmlns:p14="http://schemas.microsoft.com/office/powerpoint/2010/main" val="6601986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Bible</a:t>
            </a:r>
            <a:endParaRPr lang="en-US" dirty="0"/>
          </a:p>
        </p:txBody>
      </p:sp>
      <p:sp>
        <p:nvSpPr>
          <p:cNvPr id="3" name="Content Placeholder 2"/>
          <p:cNvSpPr>
            <a:spLocks noGrp="1"/>
          </p:cNvSpPr>
          <p:nvPr>
            <p:ph sz="quarter" idx="1"/>
          </p:nvPr>
        </p:nvSpPr>
        <p:spPr/>
        <p:txBody>
          <a:bodyPr>
            <a:normAutofit/>
          </a:bodyPr>
          <a:lstStyle/>
          <a:p>
            <a:r>
              <a:rPr lang="en-US" dirty="0" err="1" smtClean="0"/>
              <a:t>τ</a:t>
            </a:r>
            <a:r>
              <a:rPr lang="en-US" dirty="0" smtClean="0"/>
              <a:t>α β</a:t>
            </a:r>
            <a:r>
              <a:rPr lang="en-US" dirty="0" err="1" smtClean="0"/>
              <a:t>ι</a:t>
            </a:r>
            <a:r>
              <a:rPr lang="en-US" dirty="0" smtClean="0"/>
              <a:t>β</a:t>
            </a:r>
            <a:r>
              <a:rPr lang="en-US" dirty="0" err="1" smtClean="0"/>
              <a:t>λι</a:t>
            </a:r>
            <a:r>
              <a:rPr lang="en-US" dirty="0" smtClean="0"/>
              <a:t>α</a:t>
            </a:r>
          </a:p>
          <a:p>
            <a:r>
              <a:rPr lang="en-US" dirty="0" smtClean="0"/>
              <a:t>Authoritative</a:t>
            </a:r>
          </a:p>
          <a:p>
            <a:r>
              <a:rPr lang="en-US" dirty="0" smtClean="0"/>
              <a:t>Testaments (Covenants)</a:t>
            </a:r>
          </a:p>
          <a:p>
            <a:r>
              <a:rPr lang="en-US" dirty="0" smtClean="0"/>
              <a:t>Noah (Genesis 9:11)</a:t>
            </a:r>
          </a:p>
          <a:p>
            <a:r>
              <a:rPr lang="en-US" dirty="0" smtClean="0"/>
              <a:t>Moses (Exodus 19)</a:t>
            </a:r>
          </a:p>
          <a:p>
            <a:r>
              <a:rPr lang="en-US" dirty="0" smtClean="0"/>
              <a:t>David (2 Samuel 7)</a:t>
            </a:r>
          </a:p>
          <a:p>
            <a:r>
              <a:rPr lang="en-US" dirty="0" smtClean="0"/>
              <a:t>Jeremiah (31:31-34)</a:t>
            </a:r>
            <a:endParaRPr lang="en-US" dirty="0"/>
          </a:p>
        </p:txBody>
      </p:sp>
    </p:spTree>
    <p:extLst>
      <p:ext uri="{BB962C8B-B14F-4D97-AF65-F5344CB8AC3E}">
        <p14:creationId xmlns:p14="http://schemas.microsoft.com/office/powerpoint/2010/main" val="407752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Torah</a:t>
            </a:r>
            <a:endParaRPr lang="en-US" dirty="0"/>
          </a:p>
        </p:txBody>
      </p:sp>
      <p:sp>
        <p:nvSpPr>
          <p:cNvPr id="3" name="Content Placeholder 2"/>
          <p:cNvSpPr>
            <a:spLocks noGrp="1"/>
          </p:cNvSpPr>
          <p:nvPr>
            <p:ph sz="quarter" idx="1"/>
          </p:nvPr>
        </p:nvSpPr>
        <p:spPr/>
        <p:txBody>
          <a:bodyPr/>
          <a:lstStyle/>
          <a:p>
            <a:r>
              <a:rPr lang="en-US" dirty="0" smtClean="0"/>
              <a:t>Genesis</a:t>
            </a:r>
          </a:p>
          <a:p>
            <a:r>
              <a:rPr lang="en-US" dirty="0" smtClean="0"/>
              <a:t>Exodus</a:t>
            </a:r>
          </a:p>
          <a:p>
            <a:r>
              <a:rPr lang="en-US" dirty="0" smtClean="0"/>
              <a:t>Leviticus</a:t>
            </a:r>
          </a:p>
          <a:p>
            <a:r>
              <a:rPr lang="en-US" dirty="0" smtClean="0"/>
              <a:t>Numbers</a:t>
            </a:r>
          </a:p>
          <a:p>
            <a:r>
              <a:rPr lang="en-US" dirty="0" smtClean="0"/>
              <a:t>Deuteronomy</a:t>
            </a:r>
            <a:endParaRPr lang="en-US" dirty="0"/>
          </a:p>
        </p:txBody>
      </p:sp>
    </p:spTree>
    <p:extLst>
      <p:ext uri="{BB962C8B-B14F-4D97-AF65-F5344CB8AC3E}">
        <p14:creationId xmlns:p14="http://schemas.microsoft.com/office/powerpoint/2010/main" val="164164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Nevi’im</a:t>
            </a:r>
            <a:endParaRPr lang="en-US" dirty="0"/>
          </a:p>
        </p:txBody>
      </p:sp>
      <p:sp>
        <p:nvSpPr>
          <p:cNvPr id="4" name="Content Placeholder 3"/>
          <p:cNvSpPr>
            <a:spLocks noGrp="1"/>
          </p:cNvSpPr>
          <p:nvPr>
            <p:ph sz="half" idx="1"/>
          </p:nvPr>
        </p:nvSpPr>
        <p:spPr/>
        <p:txBody>
          <a:bodyPr>
            <a:normAutofit/>
          </a:bodyPr>
          <a:lstStyle/>
          <a:p>
            <a:r>
              <a:rPr lang="en-US" dirty="0" smtClean="0"/>
              <a:t>Isaiah</a:t>
            </a:r>
          </a:p>
          <a:p>
            <a:r>
              <a:rPr lang="en-US" dirty="0" smtClean="0"/>
              <a:t>Jeremiah</a:t>
            </a:r>
          </a:p>
          <a:p>
            <a:r>
              <a:rPr lang="en-US" dirty="0" smtClean="0"/>
              <a:t>Lamentations</a:t>
            </a:r>
          </a:p>
          <a:p>
            <a:r>
              <a:rPr lang="en-US" dirty="0" smtClean="0"/>
              <a:t>Ezekiel</a:t>
            </a:r>
          </a:p>
          <a:p>
            <a:r>
              <a:rPr lang="en-US" dirty="0" smtClean="0"/>
              <a:t>Daniel</a:t>
            </a:r>
          </a:p>
          <a:p>
            <a:r>
              <a:rPr lang="en-US" dirty="0" smtClean="0"/>
              <a:t>Hosea</a:t>
            </a:r>
          </a:p>
          <a:p>
            <a:r>
              <a:rPr lang="en-US" dirty="0" smtClean="0"/>
              <a:t>Joel</a:t>
            </a:r>
          </a:p>
          <a:p>
            <a:r>
              <a:rPr lang="en-US" dirty="0" smtClean="0"/>
              <a:t>Amos</a:t>
            </a:r>
          </a:p>
          <a:p>
            <a:r>
              <a:rPr lang="en-US" dirty="0" smtClean="0"/>
              <a:t>Obadiah</a:t>
            </a:r>
            <a:endParaRPr lang="en-US" dirty="0"/>
          </a:p>
        </p:txBody>
      </p:sp>
      <p:sp>
        <p:nvSpPr>
          <p:cNvPr id="5" name="Content Placeholder 4"/>
          <p:cNvSpPr>
            <a:spLocks noGrp="1"/>
          </p:cNvSpPr>
          <p:nvPr>
            <p:ph sz="half" idx="2"/>
          </p:nvPr>
        </p:nvSpPr>
        <p:spPr/>
        <p:txBody>
          <a:bodyPr>
            <a:normAutofit/>
          </a:bodyPr>
          <a:lstStyle/>
          <a:p>
            <a:r>
              <a:rPr lang="en-US" dirty="0" smtClean="0"/>
              <a:t>Jonah</a:t>
            </a:r>
          </a:p>
          <a:p>
            <a:r>
              <a:rPr lang="en-US" dirty="0" smtClean="0"/>
              <a:t>Micah</a:t>
            </a:r>
          </a:p>
          <a:p>
            <a:r>
              <a:rPr lang="en-US" dirty="0" smtClean="0"/>
              <a:t>Nahum</a:t>
            </a:r>
          </a:p>
          <a:p>
            <a:r>
              <a:rPr lang="en-US" dirty="0" smtClean="0"/>
              <a:t>Habakkuk</a:t>
            </a:r>
          </a:p>
          <a:p>
            <a:r>
              <a:rPr lang="en-US" dirty="0" smtClean="0"/>
              <a:t>Zephaniah</a:t>
            </a:r>
          </a:p>
          <a:p>
            <a:r>
              <a:rPr lang="en-US" dirty="0" smtClean="0"/>
              <a:t>Haggai</a:t>
            </a:r>
          </a:p>
          <a:p>
            <a:r>
              <a:rPr lang="en-US" dirty="0" smtClean="0"/>
              <a:t>Zechariah</a:t>
            </a:r>
          </a:p>
          <a:p>
            <a:r>
              <a:rPr lang="en-US" dirty="0" smtClean="0"/>
              <a:t>Malachi</a:t>
            </a:r>
            <a:endParaRPr lang="en-US" dirty="0"/>
          </a:p>
        </p:txBody>
      </p:sp>
    </p:spTree>
    <p:extLst>
      <p:ext uri="{BB962C8B-B14F-4D97-AF65-F5344CB8AC3E}">
        <p14:creationId xmlns:p14="http://schemas.microsoft.com/office/powerpoint/2010/main" val="428579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Ketuvim</a:t>
            </a:r>
            <a:endParaRPr lang="en-US" dirty="0"/>
          </a:p>
        </p:txBody>
      </p:sp>
      <p:sp>
        <p:nvSpPr>
          <p:cNvPr id="3" name="Content Placeholder 2"/>
          <p:cNvSpPr>
            <a:spLocks noGrp="1"/>
          </p:cNvSpPr>
          <p:nvPr>
            <p:ph sz="half" idx="1"/>
          </p:nvPr>
        </p:nvSpPr>
        <p:spPr/>
        <p:txBody>
          <a:bodyPr>
            <a:normAutofit/>
          </a:bodyPr>
          <a:lstStyle/>
          <a:p>
            <a:r>
              <a:rPr lang="en-US" dirty="0" smtClean="0"/>
              <a:t>Joshua</a:t>
            </a:r>
          </a:p>
          <a:p>
            <a:r>
              <a:rPr lang="en-US" dirty="0" smtClean="0"/>
              <a:t>Judges</a:t>
            </a:r>
          </a:p>
          <a:p>
            <a:r>
              <a:rPr lang="en-US" dirty="0" smtClean="0"/>
              <a:t>Ruth</a:t>
            </a:r>
          </a:p>
          <a:p>
            <a:r>
              <a:rPr lang="en-US" dirty="0" smtClean="0"/>
              <a:t>1 and 2 Samuel</a:t>
            </a:r>
          </a:p>
          <a:p>
            <a:r>
              <a:rPr lang="en-US" dirty="0" smtClean="0"/>
              <a:t>1 and 2 Kings</a:t>
            </a:r>
          </a:p>
          <a:p>
            <a:r>
              <a:rPr lang="en-US" dirty="0" smtClean="0"/>
              <a:t>1 and 2 Chronicles</a:t>
            </a:r>
          </a:p>
          <a:p>
            <a:r>
              <a:rPr lang="en-US" dirty="0" smtClean="0"/>
              <a:t>Ezra</a:t>
            </a:r>
          </a:p>
          <a:p>
            <a:r>
              <a:rPr lang="en-US" dirty="0" smtClean="0"/>
              <a:t>Nehemiah</a:t>
            </a:r>
          </a:p>
          <a:p>
            <a:r>
              <a:rPr lang="en-US" dirty="0" smtClean="0"/>
              <a:t>Esther</a:t>
            </a:r>
            <a:endParaRPr lang="en-US" dirty="0"/>
          </a:p>
        </p:txBody>
      </p:sp>
      <p:sp>
        <p:nvSpPr>
          <p:cNvPr id="4" name="Content Placeholder 3"/>
          <p:cNvSpPr>
            <a:spLocks noGrp="1"/>
          </p:cNvSpPr>
          <p:nvPr>
            <p:ph sz="half" idx="2"/>
          </p:nvPr>
        </p:nvSpPr>
        <p:spPr/>
        <p:txBody>
          <a:bodyPr>
            <a:normAutofit/>
          </a:bodyPr>
          <a:lstStyle/>
          <a:p>
            <a:r>
              <a:rPr lang="en-US" dirty="0" smtClean="0"/>
              <a:t>Job</a:t>
            </a:r>
          </a:p>
          <a:p>
            <a:r>
              <a:rPr lang="en-US" dirty="0" smtClean="0"/>
              <a:t>Psalms</a:t>
            </a:r>
          </a:p>
          <a:p>
            <a:r>
              <a:rPr lang="en-US" dirty="0" smtClean="0"/>
              <a:t>Proverbs</a:t>
            </a:r>
          </a:p>
          <a:p>
            <a:r>
              <a:rPr lang="en-US" dirty="0" smtClean="0"/>
              <a:t>Proverbs</a:t>
            </a:r>
          </a:p>
          <a:p>
            <a:r>
              <a:rPr lang="en-US" dirty="0" smtClean="0"/>
              <a:t>The Song of Solomon</a:t>
            </a:r>
            <a:endParaRPr lang="en-US" dirty="0"/>
          </a:p>
        </p:txBody>
      </p:sp>
    </p:spTree>
    <p:extLst>
      <p:ext uri="{BB962C8B-B14F-4D97-AF65-F5344CB8AC3E}">
        <p14:creationId xmlns:p14="http://schemas.microsoft.com/office/powerpoint/2010/main" val="993860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3"/>
          <p:cNvSpPr>
            <a:spLocks noGrp="1"/>
          </p:cNvSpPr>
          <p:nvPr>
            <p:ph type="title"/>
          </p:nvPr>
        </p:nvSpPr>
        <p:spPr/>
        <p:txBody>
          <a:bodyPr/>
          <a:lstStyle/>
          <a:p>
            <a:r>
              <a:rPr lang="en-US">
                <a:latin typeface="Calisto MT" charset="0"/>
              </a:rPr>
              <a:t>The New Testament</a:t>
            </a:r>
          </a:p>
        </p:txBody>
      </p:sp>
      <p:sp>
        <p:nvSpPr>
          <p:cNvPr id="3" name="Content Placeholder 2"/>
          <p:cNvSpPr>
            <a:spLocks noGrp="1"/>
          </p:cNvSpPr>
          <p:nvPr>
            <p:ph sz="half" idx="1"/>
          </p:nvPr>
        </p:nvSpPr>
        <p:spPr/>
        <p:txBody>
          <a:bodyPr>
            <a:normAutofit/>
          </a:bodyPr>
          <a:lstStyle/>
          <a:p>
            <a:r>
              <a:rPr lang="en-US">
                <a:latin typeface="Calisto MT" charset="0"/>
              </a:rPr>
              <a:t>Gospels</a:t>
            </a:r>
          </a:p>
          <a:p>
            <a:r>
              <a:rPr lang="en-US">
                <a:latin typeface="Calisto MT" charset="0"/>
              </a:rPr>
              <a:t>Acts of the Apostles</a:t>
            </a:r>
          </a:p>
          <a:p>
            <a:r>
              <a:rPr lang="en-US">
                <a:latin typeface="Calisto MT" charset="0"/>
              </a:rPr>
              <a:t>Letters: Romans, 1 &amp; 2 Corinthians, Galatians, Ephesians, Philippians, Colossians, 1 &amp; 2 Thessalonians</a:t>
            </a:r>
          </a:p>
        </p:txBody>
      </p:sp>
      <p:sp>
        <p:nvSpPr>
          <p:cNvPr id="5" name="Content Placeholder 4"/>
          <p:cNvSpPr>
            <a:spLocks noGrp="1"/>
          </p:cNvSpPr>
          <p:nvPr>
            <p:ph sz="half" idx="2"/>
          </p:nvPr>
        </p:nvSpPr>
        <p:spPr/>
        <p:txBody>
          <a:bodyPr>
            <a:normAutofit/>
          </a:bodyPr>
          <a:lstStyle/>
          <a:p>
            <a:r>
              <a:rPr lang="en-US">
                <a:latin typeface="Calisto MT" charset="0"/>
              </a:rPr>
              <a:t>1 &amp; 2 Timothy, Titus, Philemon</a:t>
            </a:r>
          </a:p>
          <a:p>
            <a:r>
              <a:rPr lang="en-US">
                <a:latin typeface="Calisto MT" charset="0"/>
              </a:rPr>
              <a:t>Hebrews</a:t>
            </a:r>
          </a:p>
          <a:p>
            <a:r>
              <a:rPr lang="en-US">
                <a:latin typeface="Calisto MT" charset="0"/>
              </a:rPr>
              <a:t>James, 1 &amp; 2 Peter, 1, 2 &amp; 3 John Jude</a:t>
            </a:r>
          </a:p>
          <a:p>
            <a:r>
              <a:rPr lang="en-US">
                <a:latin typeface="Calisto MT" charset="0"/>
              </a:rPr>
              <a:t>Revelation</a:t>
            </a:r>
          </a:p>
        </p:txBody>
      </p:sp>
    </p:spTree>
    <p:extLst>
      <p:ext uri="{BB962C8B-B14F-4D97-AF65-F5344CB8AC3E}">
        <p14:creationId xmlns:p14="http://schemas.microsoft.com/office/powerpoint/2010/main" val="17961726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Apocrypha</a:t>
            </a:r>
            <a:endParaRPr lang="en-US" dirty="0"/>
          </a:p>
        </p:txBody>
      </p:sp>
      <p:sp>
        <p:nvSpPr>
          <p:cNvPr id="6" name="Content Placeholder 5"/>
          <p:cNvSpPr>
            <a:spLocks noGrp="1"/>
          </p:cNvSpPr>
          <p:nvPr>
            <p:ph sz="half" idx="1"/>
          </p:nvPr>
        </p:nvSpPr>
        <p:spPr/>
        <p:txBody>
          <a:bodyPr/>
          <a:lstStyle/>
          <a:p>
            <a:pPr lvl="0"/>
            <a:r>
              <a:rPr lang="en-US" u="sng" dirty="0">
                <a:hlinkClick r:id="rId2"/>
              </a:rPr>
              <a:t>1 Esdras</a:t>
            </a:r>
            <a:endParaRPr lang="en-GB" u="sng" dirty="0"/>
          </a:p>
          <a:p>
            <a:pPr lvl="0"/>
            <a:r>
              <a:rPr lang="en-US" u="sng" dirty="0">
                <a:hlinkClick r:id="rId3"/>
              </a:rPr>
              <a:t>2 Esdras</a:t>
            </a:r>
            <a:endParaRPr lang="en-GB" u="sng" dirty="0"/>
          </a:p>
          <a:p>
            <a:pPr lvl="0"/>
            <a:r>
              <a:rPr lang="en-US" u="sng" dirty="0">
                <a:hlinkClick r:id="rId4"/>
              </a:rPr>
              <a:t>Additions to Esther</a:t>
            </a:r>
            <a:endParaRPr lang="en-GB" u="sng" dirty="0"/>
          </a:p>
          <a:p>
            <a:pPr lvl="0"/>
            <a:r>
              <a:rPr lang="en-US" u="sng" dirty="0">
                <a:hlinkClick r:id="rId5"/>
              </a:rPr>
              <a:t>1 Macabees</a:t>
            </a:r>
            <a:endParaRPr lang="en-GB" u="sng" dirty="0"/>
          </a:p>
          <a:p>
            <a:pPr lvl="0"/>
            <a:r>
              <a:rPr lang="en-US" u="sng" dirty="0">
                <a:hlinkClick r:id="rId6"/>
              </a:rPr>
              <a:t>2 Macabees</a:t>
            </a:r>
            <a:endParaRPr lang="en-GB" u="sng" dirty="0"/>
          </a:p>
          <a:p>
            <a:pPr lvl="0"/>
            <a:r>
              <a:rPr lang="en-US" u="sng" dirty="0">
                <a:hlinkClick r:id="rId7"/>
              </a:rPr>
              <a:t>Tobias</a:t>
            </a:r>
            <a:endParaRPr lang="en-GB" u="sng" dirty="0"/>
          </a:p>
          <a:p>
            <a:pPr lvl="0"/>
            <a:r>
              <a:rPr lang="en-US" u="sng" dirty="0">
                <a:hlinkClick r:id="rId8"/>
              </a:rPr>
              <a:t>Judith</a:t>
            </a:r>
            <a:endParaRPr lang="en-GB" u="sng" dirty="0"/>
          </a:p>
          <a:p>
            <a:pPr lvl="0"/>
            <a:r>
              <a:rPr lang="en-US" u="sng" dirty="0">
                <a:hlinkClick r:id="rId9"/>
              </a:rPr>
              <a:t>Wisdom</a:t>
            </a:r>
            <a:endParaRPr lang="en-GB" u="sng" dirty="0"/>
          </a:p>
          <a:p>
            <a:endParaRPr lang="en-US" dirty="0"/>
          </a:p>
        </p:txBody>
      </p:sp>
      <p:sp>
        <p:nvSpPr>
          <p:cNvPr id="7" name="Content Placeholder 6"/>
          <p:cNvSpPr>
            <a:spLocks noGrp="1"/>
          </p:cNvSpPr>
          <p:nvPr>
            <p:ph sz="half" idx="2"/>
          </p:nvPr>
        </p:nvSpPr>
        <p:spPr/>
        <p:txBody>
          <a:bodyPr/>
          <a:lstStyle/>
          <a:p>
            <a:pPr lvl="0"/>
            <a:r>
              <a:rPr lang="en-US" dirty="0">
                <a:hlinkClick r:id="rId10"/>
              </a:rPr>
              <a:t>Sirach</a:t>
            </a:r>
            <a:endParaRPr lang="en-GB" dirty="0"/>
          </a:p>
          <a:p>
            <a:pPr lvl="0"/>
            <a:r>
              <a:rPr lang="en-US" dirty="0">
                <a:hlinkClick r:id="rId11"/>
              </a:rPr>
              <a:t>Baruch</a:t>
            </a:r>
            <a:endParaRPr lang="en-GB" dirty="0"/>
          </a:p>
          <a:p>
            <a:pPr lvl="0"/>
            <a:r>
              <a:rPr lang="en-US" dirty="0">
                <a:hlinkClick r:id="rId12"/>
              </a:rPr>
              <a:t>Epistle of Jeremiah</a:t>
            </a:r>
            <a:endParaRPr lang="en-GB" dirty="0"/>
          </a:p>
          <a:p>
            <a:pPr lvl="0"/>
            <a:r>
              <a:rPr lang="en-US" dirty="0">
                <a:hlinkClick r:id="rId13"/>
              </a:rPr>
              <a:t>Susanna</a:t>
            </a:r>
            <a:endParaRPr lang="en-GB" dirty="0"/>
          </a:p>
          <a:p>
            <a:pPr lvl="0"/>
            <a:r>
              <a:rPr lang="en-US" dirty="0">
                <a:hlinkClick r:id="rId14"/>
              </a:rPr>
              <a:t>Prayer of Azariah</a:t>
            </a:r>
            <a:endParaRPr lang="en-GB" dirty="0"/>
          </a:p>
          <a:p>
            <a:pPr lvl="0"/>
            <a:r>
              <a:rPr lang="en-US" dirty="0">
                <a:hlinkClick r:id="rId15"/>
              </a:rPr>
              <a:t>Prayer of Manasseh</a:t>
            </a:r>
            <a:endParaRPr lang="en-GB" dirty="0"/>
          </a:p>
          <a:p>
            <a:pPr lvl="0"/>
            <a:r>
              <a:rPr lang="en-US" dirty="0">
                <a:hlinkClick r:id="rId16"/>
              </a:rPr>
              <a:t>Bel and the Dragon</a:t>
            </a:r>
            <a:endParaRPr lang="en-GB" dirty="0"/>
          </a:p>
          <a:p>
            <a:pPr lvl="0"/>
            <a:r>
              <a:rPr lang="en-US" dirty="0">
                <a:hlinkClick r:id="rId17"/>
              </a:rPr>
              <a:t>Laodiceans</a:t>
            </a:r>
            <a:endParaRPr lang="en-GB" dirty="0"/>
          </a:p>
          <a:p>
            <a:endParaRPr lang="en-US" dirty="0"/>
          </a:p>
        </p:txBody>
      </p:sp>
    </p:spTree>
    <p:extLst>
      <p:ext uri="{BB962C8B-B14F-4D97-AF65-F5344CB8AC3E}">
        <p14:creationId xmlns:p14="http://schemas.microsoft.com/office/powerpoint/2010/main" val="34103549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dirty="0">
                <a:latin typeface="Calisto MT" charset="0"/>
              </a:rPr>
              <a:t>Gospels</a:t>
            </a:r>
          </a:p>
        </p:txBody>
      </p:sp>
      <p:sp>
        <p:nvSpPr>
          <p:cNvPr id="3" name="Content Placeholder 2"/>
          <p:cNvSpPr>
            <a:spLocks noGrp="1"/>
          </p:cNvSpPr>
          <p:nvPr>
            <p:ph sz="half" idx="1"/>
          </p:nvPr>
        </p:nvSpPr>
        <p:spPr>
          <a:xfrm>
            <a:off x="919651" y="2147888"/>
            <a:ext cx="3565525" cy="3927475"/>
          </a:xfrm>
        </p:spPr>
        <p:txBody>
          <a:bodyPr>
            <a:normAutofit/>
          </a:bodyPr>
          <a:lstStyle/>
          <a:p>
            <a:r>
              <a:rPr lang="en-US" sz="2200" dirty="0" err="1">
                <a:latin typeface="Calisto MT" charset="0"/>
              </a:rPr>
              <a:t>ευ</a:t>
            </a:r>
            <a:r>
              <a:rPr lang="en-US" sz="2200" dirty="0">
                <a:latin typeface="Calisto MT" charset="0"/>
              </a:rPr>
              <a:t>α</a:t>
            </a:r>
            <a:r>
              <a:rPr lang="en-US" sz="2200" dirty="0" err="1">
                <a:latin typeface="Calisto MT" charset="0"/>
              </a:rPr>
              <a:t>γγηλιον</a:t>
            </a:r>
            <a:endParaRPr lang="en-GB" sz="2200" dirty="0">
              <a:latin typeface="Calisto MT" charset="0"/>
            </a:endParaRPr>
          </a:p>
          <a:p>
            <a:r>
              <a:rPr lang="en-GB" dirty="0">
                <a:latin typeface="Calisto MT" charset="0"/>
              </a:rPr>
              <a:t>‘G</a:t>
            </a:r>
            <a:r>
              <a:rPr lang="en-US" dirty="0" err="1">
                <a:latin typeface="Calisto MT" charset="0"/>
              </a:rPr>
              <a:t>ood</a:t>
            </a:r>
            <a:r>
              <a:rPr lang="en-US" dirty="0">
                <a:latin typeface="Calisto MT" charset="0"/>
              </a:rPr>
              <a:t> news’</a:t>
            </a:r>
          </a:p>
          <a:p>
            <a:r>
              <a:rPr lang="en-US" dirty="0">
                <a:latin typeface="Calisto MT" charset="0"/>
              </a:rPr>
              <a:t>Not biographies but books with a purpose</a:t>
            </a:r>
            <a:r>
              <a:rPr lang="en-US" dirty="0" smtClean="0">
                <a:latin typeface="Calisto MT" charset="0"/>
              </a:rPr>
              <a:t>.</a:t>
            </a:r>
          </a:p>
          <a:p>
            <a:r>
              <a:rPr lang="en-US" dirty="0" smtClean="0">
                <a:latin typeface="Calisto MT" charset="0"/>
              </a:rPr>
              <a:t>‘Catholic’</a:t>
            </a:r>
            <a:endParaRPr lang="en-US" dirty="0">
              <a:latin typeface="Calisto MT" charset="0"/>
            </a:endParaRPr>
          </a:p>
        </p:txBody>
      </p:sp>
      <p:sp>
        <p:nvSpPr>
          <p:cNvPr id="4" name="Content Placeholder 3"/>
          <p:cNvSpPr>
            <a:spLocks noGrp="1"/>
          </p:cNvSpPr>
          <p:nvPr>
            <p:ph sz="half" idx="2"/>
          </p:nvPr>
        </p:nvSpPr>
        <p:spPr/>
        <p:txBody>
          <a:bodyPr>
            <a:normAutofit/>
          </a:bodyPr>
          <a:lstStyle/>
          <a:p>
            <a:r>
              <a:rPr lang="en-US" dirty="0">
                <a:latin typeface="Calisto MT" charset="0"/>
              </a:rPr>
              <a:t>Matthew</a:t>
            </a:r>
          </a:p>
          <a:p>
            <a:r>
              <a:rPr lang="en-US" dirty="0">
                <a:latin typeface="Calisto MT" charset="0"/>
              </a:rPr>
              <a:t>Mark</a:t>
            </a:r>
          </a:p>
          <a:p>
            <a:r>
              <a:rPr lang="en-US" dirty="0">
                <a:latin typeface="Calisto MT" charset="0"/>
              </a:rPr>
              <a:t>Luke</a:t>
            </a:r>
          </a:p>
          <a:p>
            <a:r>
              <a:rPr lang="en-US" dirty="0">
                <a:latin typeface="Calisto MT" charset="0"/>
              </a:rPr>
              <a:t>John</a:t>
            </a:r>
          </a:p>
          <a:p>
            <a:endParaRPr lang="en-US" dirty="0">
              <a:latin typeface="Calisto MT" charset="0"/>
            </a:endParaRPr>
          </a:p>
          <a:p>
            <a:r>
              <a:rPr lang="en-US" dirty="0">
                <a:latin typeface="Calisto MT" charset="0"/>
              </a:rPr>
              <a:t>Non-canonical Gospels: Thomas, Peter, Judas</a:t>
            </a:r>
          </a:p>
          <a:p>
            <a:endParaRPr lang="en-US" dirty="0">
              <a:latin typeface="Calisto MT" charset="0"/>
            </a:endParaRPr>
          </a:p>
        </p:txBody>
      </p:sp>
    </p:spTree>
    <p:extLst>
      <p:ext uri="{BB962C8B-B14F-4D97-AF65-F5344CB8AC3E}">
        <p14:creationId xmlns:p14="http://schemas.microsoft.com/office/powerpoint/2010/main" val="4099010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endParaRPr lang="en-US">
              <a:latin typeface="Calisto MT" charset="0"/>
            </a:endParaRPr>
          </a:p>
        </p:txBody>
      </p:sp>
      <p:sp>
        <p:nvSpPr>
          <p:cNvPr id="18435" name="Content Placeholder 2"/>
          <p:cNvSpPr>
            <a:spLocks noGrp="1"/>
          </p:cNvSpPr>
          <p:nvPr>
            <p:ph sz="half" idx="1"/>
          </p:nvPr>
        </p:nvSpPr>
        <p:spPr/>
        <p:txBody>
          <a:bodyPr/>
          <a:lstStyle/>
          <a:p>
            <a:endParaRPr lang="en-US">
              <a:latin typeface="Calisto MT" charset="0"/>
            </a:endParaRPr>
          </a:p>
        </p:txBody>
      </p:sp>
      <p:sp>
        <p:nvSpPr>
          <p:cNvPr id="4" name="Content Placeholder 3"/>
          <p:cNvSpPr>
            <a:spLocks noGrp="1"/>
          </p:cNvSpPr>
          <p:nvPr>
            <p:ph sz="half" idx="2"/>
          </p:nvPr>
        </p:nvSpPr>
        <p:spPr/>
        <p:txBody>
          <a:bodyPr/>
          <a:lstStyle/>
          <a:p>
            <a:r>
              <a:rPr lang="en-US">
                <a:latin typeface="Calisto MT" charset="0"/>
              </a:rPr>
              <a:t>4 gospels</a:t>
            </a:r>
          </a:p>
          <a:p>
            <a:r>
              <a:rPr lang="en-US">
                <a:latin typeface="Calisto MT" charset="0"/>
              </a:rPr>
              <a:t>Matthew – Winged man</a:t>
            </a:r>
          </a:p>
          <a:p>
            <a:r>
              <a:rPr lang="en-US">
                <a:latin typeface="Calisto MT" charset="0"/>
              </a:rPr>
              <a:t>Mark – Winged lion</a:t>
            </a:r>
          </a:p>
          <a:p>
            <a:r>
              <a:rPr lang="en-US">
                <a:latin typeface="Calisto MT" charset="0"/>
              </a:rPr>
              <a:t>Luke – Winged ox</a:t>
            </a:r>
          </a:p>
          <a:p>
            <a:r>
              <a:rPr lang="en-US">
                <a:latin typeface="Calisto MT" charset="0"/>
              </a:rPr>
              <a:t>John – Winged eagle</a:t>
            </a:r>
          </a:p>
        </p:txBody>
      </p:sp>
      <p:pic>
        <p:nvPicPr>
          <p:cNvPr id="1843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0113" y="692150"/>
            <a:ext cx="3384550" cy="556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25246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endParaRPr lang="en-US">
              <a:latin typeface="Calisto MT" charset="0"/>
            </a:endParaRPr>
          </a:p>
        </p:txBody>
      </p:sp>
      <p:sp>
        <p:nvSpPr>
          <p:cNvPr id="3" name="Content Placeholder 2"/>
          <p:cNvSpPr>
            <a:spLocks noGrp="1"/>
          </p:cNvSpPr>
          <p:nvPr>
            <p:ph sz="half" idx="1"/>
          </p:nvPr>
        </p:nvSpPr>
        <p:spPr/>
        <p:txBody>
          <a:bodyPr>
            <a:normAutofit/>
          </a:bodyPr>
          <a:lstStyle/>
          <a:p>
            <a:r>
              <a:rPr lang="en-US">
                <a:latin typeface="Calisto MT" charset="0"/>
              </a:rPr>
              <a:t>‘I too decided, after investigating everything carefully from the very first, to write an orderly account for you, most excellent Theophilus, so that you may know the truth concerning the things about which you have been instructed’ (Luke 1: 3-4).</a:t>
            </a:r>
          </a:p>
        </p:txBody>
      </p:sp>
      <p:sp>
        <p:nvSpPr>
          <p:cNvPr id="4" name="Content Placeholder 3"/>
          <p:cNvSpPr>
            <a:spLocks noGrp="1"/>
          </p:cNvSpPr>
          <p:nvPr>
            <p:ph sz="half" idx="2"/>
          </p:nvPr>
        </p:nvSpPr>
        <p:spPr/>
        <p:txBody>
          <a:bodyPr>
            <a:normAutofit/>
          </a:bodyPr>
          <a:lstStyle/>
          <a:p>
            <a:r>
              <a:rPr lang="en-US">
                <a:latin typeface="Calisto MT" charset="0"/>
              </a:rPr>
              <a:t>‘But these are written so that you may come to believe that Jesus is the Messiah, the Son of God, and that through believing you may have life in his name’ (John 20: 31).</a:t>
            </a:r>
          </a:p>
        </p:txBody>
      </p:sp>
    </p:spTree>
    <p:extLst>
      <p:ext uri="{BB962C8B-B14F-4D97-AF65-F5344CB8AC3E}">
        <p14:creationId xmlns:p14="http://schemas.microsoft.com/office/powerpoint/2010/main" val="22424487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fontScale="90000"/>
          </a:bodyPr>
          <a:lstStyle/>
          <a:p>
            <a:r>
              <a:rPr lang="en-US">
                <a:latin typeface="Calisto MT" charset="0"/>
              </a:rPr>
              <a:t>Possible dating</a:t>
            </a:r>
            <a:br>
              <a:rPr lang="en-US">
                <a:latin typeface="Calisto MT" charset="0"/>
              </a:rPr>
            </a:br>
            <a:r>
              <a:rPr lang="en-US">
                <a:latin typeface="Calisto MT" charset="0"/>
              </a:rPr>
              <a:t>(Linda Woodhead)</a:t>
            </a:r>
          </a:p>
        </p:txBody>
      </p:sp>
      <p:sp>
        <p:nvSpPr>
          <p:cNvPr id="3" name="Content Placeholder 2"/>
          <p:cNvSpPr>
            <a:spLocks noGrp="1"/>
          </p:cNvSpPr>
          <p:nvPr>
            <p:ph sz="half" idx="1"/>
          </p:nvPr>
        </p:nvSpPr>
        <p:spPr/>
        <p:txBody>
          <a:bodyPr>
            <a:normAutofit/>
          </a:bodyPr>
          <a:lstStyle/>
          <a:p>
            <a:r>
              <a:rPr lang="en-US">
                <a:latin typeface="Calisto MT" charset="0"/>
              </a:rPr>
              <a:t>Jesus, born c. 4 </a:t>
            </a:r>
            <a:r>
              <a:rPr lang="en-US" sz="1400">
                <a:latin typeface="Calisto MT" charset="0"/>
              </a:rPr>
              <a:t>BCE,</a:t>
            </a:r>
            <a:r>
              <a:rPr lang="en-US">
                <a:latin typeface="Calisto MT" charset="0"/>
              </a:rPr>
              <a:t> died c. 31 </a:t>
            </a:r>
            <a:r>
              <a:rPr lang="en-US" sz="1400">
                <a:latin typeface="Calisto MT" charset="0"/>
              </a:rPr>
              <a:t>CE</a:t>
            </a:r>
          </a:p>
          <a:p>
            <a:r>
              <a:rPr lang="en-US">
                <a:latin typeface="Calisto MT" charset="0"/>
              </a:rPr>
              <a:t>30-60 </a:t>
            </a:r>
            <a:r>
              <a:rPr lang="en-US" sz="1600">
                <a:latin typeface="Calisto MT" charset="0"/>
              </a:rPr>
              <a:t>CE</a:t>
            </a:r>
            <a:endParaRPr lang="en-US">
              <a:latin typeface="Calisto MT" charset="0"/>
            </a:endParaRPr>
          </a:p>
          <a:p>
            <a:pPr lvl="1"/>
            <a:r>
              <a:rPr lang="en-US" sz="2000">
                <a:latin typeface="Calisto MT" charset="0"/>
              </a:rPr>
              <a:t>Paul’s Letters</a:t>
            </a:r>
          </a:p>
          <a:p>
            <a:pPr lvl="1"/>
            <a:r>
              <a:rPr lang="en-US" sz="2000">
                <a:latin typeface="Calisto MT" charset="0"/>
              </a:rPr>
              <a:t>‘Q’ source (Quelle) possibly used by Matthew and Luke</a:t>
            </a:r>
          </a:p>
          <a:p>
            <a:pPr lvl="1"/>
            <a:r>
              <a:rPr lang="en-US" sz="2000">
                <a:latin typeface="Calisto MT" charset="0"/>
              </a:rPr>
              <a:t>‘miracles source’ used by Mark and John</a:t>
            </a:r>
          </a:p>
          <a:p>
            <a:pPr lvl="1"/>
            <a:r>
              <a:rPr lang="en-US" sz="2000">
                <a:latin typeface="Calisto MT" charset="0"/>
              </a:rPr>
              <a:t>Gospel of Thomas</a:t>
            </a:r>
          </a:p>
        </p:txBody>
      </p:sp>
      <p:sp>
        <p:nvSpPr>
          <p:cNvPr id="4" name="Content Placeholder 3"/>
          <p:cNvSpPr>
            <a:spLocks noGrp="1"/>
          </p:cNvSpPr>
          <p:nvPr>
            <p:ph sz="half" idx="2"/>
          </p:nvPr>
        </p:nvSpPr>
        <p:spPr/>
        <p:txBody>
          <a:bodyPr>
            <a:normAutofit/>
          </a:bodyPr>
          <a:lstStyle/>
          <a:p>
            <a:r>
              <a:rPr lang="en-US">
                <a:latin typeface="Calisto MT" charset="0"/>
              </a:rPr>
              <a:t>60-80 </a:t>
            </a:r>
            <a:r>
              <a:rPr lang="en-US" sz="1600">
                <a:latin typeface="Calisto MT" charset="0"/>
              </a:rPr>
              <a:t>CE</a:t>
            </a:r>
          </a:p>
          <a:p>
            <a:pPr lvl="1"/>
            <a:r>
              <a:rPr lang="en-US">
                <a:latin typeface="Calisto MT" charset="0"/>
              </a:rPr>
              <a:t>Gospel of Mark</a:t>
            </a:r>
          </a:p>
          <a:p>
            <a:pPr lvl="1"/>
            <a:r>
              <a:rPr lang="en-US">
                <a:latin typeface="Calisto MT" charset="0"/>
              </a:rPr>
              <a:t>Gospel of Thomas</a:t>
            </a:r>
          </a:p>
          <a:p>
            <a:r>
              <a:rPr lang="en-US">
                <a:latin typeface="Calisto MT" charset="0"/>
              </a:rPr>
              <a:t>80-120 </a:t>
            </a:r>
            <a:r>
              <a:rPr lang="en-US" sz="1600">
                <a:latin typeface="Calisto MT" charset="0"/>
              </a:rPr>
              <a:t>CE</a:t>
            </a:r>
          </a:p>
          <a:p>
            <a:pPr lvl="1"/>
            <a:r>
              <a:rPr lang="en-US">
                <a:latin typeface="Calisto MT" charset="0"/>
              </a:rPr>
              <a:t>Gospels of Matthew, Luke (c. 90 </a:t>
            </a:r>
            <a:r>
              <a:rPr lang="en-US" sz="1400">
                <a:latin typeface="Calisto MT" charset="0"/>
              </a:rPr>
              <a:t>CE</a:t>
            </a:r>
            <a:r>
              <a:rPr lang="en-US">
                <a:latin typeface="Calisto MT" charset="0"/>
              </a:rPr>
              <a:t>) and John (c. 110 </a:t>
            </a:r>
            <a:r>
              <a:rPr lang="en-US" sz="1400">
                <a:latin typeface="Calisto MT" charset="0"/>
              </a:rPr>
              <a:t>CE</a:t>
            </a:r>
            <a:r>
              <a:rPr lang="en-US">
                <a:latin typeface="Calisto MT" charset="0"/>
              </a:rPr>
              <a:t>)</a:t>
            </a:r>
          </a:p>
          <a:p>
            <a:r>
              <a:rPr lang="en-US">
                <a:latin typeface="Calisto MT" charset="0"/>
              </a:rPr>
              <a:t>120-150 </a:t>
            </a:r>
            <a:r>
              <a:rPr lang="en-US" sz="1600">
                <a:latin typeface="Calisto MT" charset="0"/>
              </a:rPr>
              <a:t>CE</a:t>
            </a:r>
          </a:p>
          <a:p>
            <a:pPr lvl="1"/>
            <a:r>
              <a:rPr lang="en-US">
                <a:latin typeface="Calisto MT" charset="0"/>
              </a:rPr>
              <a:t>Acts of the Apostles and other NT books</a:t>
            </a:r>
          </a:p>
        </p:txBody>
      </p:sp>
    </p:spTree>
    <p:extLst>
      <p:ext uri="{BB962C8B-B14F-4D97-AF65-F5344CB8AC3E}">
        <p14:creationId xmlns:p14="http://schemas.microsoft.com/office/powerpoint/2010/main" val="35505166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US">
                <a:latin typeface="Calisto MT" charset="0"/>
              </a:rPr>
              <a:t>Credal Christianity</a:t>
            </a:r>
          </a:p>
        </p:txBody>
      </p:sp>
      <p:sp>
        <p:nvSpPr>
          <p:cNvPr id="3" name="Content Placeholder 2"/>
          <p:cNvSpPr>
            <a:spLocks noGrp="1"/>
          </p:cNvSpPr>
          <p:nvPr>
            <p:ph sz="half" idx="1"/>
          </p:nvPr>
        </p:nvSpPr>
        <p:spPr/>
        <p:txBody>
          <a:bodyPr/>
          <a:lstStyle/>
          <a:p>
            <a:r>
              <a:rPr lang="en-US">
                <a:latin typeface="Calisto MT" charset="0"/>
              </a:rPr>
              <a:t>Apostles’ Creed</a:t>
            </a:r>
          </a:p>
          <a:p>
            <a:r>
              <a:rPr lang="en-US">
                <a:latin typeface="Calisto MT" charset="0"/>
              </a:rPr>
              <a:t>390 Ambrose of Milan to Pope Siricius</a:t>
            </a:r>
          </a:p>
          <a:p>
            <a:r>
              <a:rPr lang="en-US">
                <a:latin typeface="Calisto MT" charset="0"/>
              </a:rPr>
              <a:t>Various forms</a:t>
            </a:r>
          </a:p>
          <a:p>
            <a:endParaRPr lang="en-US">
              <a:latin typeface="Calisto MT" charset="0"/>
            </a:endParaRPr>
          </a:p>
        </p:txBody>
      </p:sp>
      <p:sp>
        <p:nvSpPr>
          <p:cNvPr id="43012" name="Content Placeholder 3"/>
          <p:cNvSpPr>
            <a:spLocks noGrp="1"/>
          </p:cNvSpPr>
          <p:nvPr>
            <p:ph sz="half" idx="2"/>
          </p:nvPr>
        </p:nvSpPr>
        <p:spPr/>
        <p:txBody>
          <a:bodyPr/>
          <a:lstStyle/>
          <a:p>
            <a:endParaRPr lang="en-US">
              <a:latin typeface="Calisto MT"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2133600"/>
            <a:ext cx="3960812"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72244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6"/>
          <p:cNvSpPr>
            <a:spLocks noGrp="1"/>
          </p:cNvSpPr>
          <p:nvPr>
            <p:ph type="title"/>
          </p:nvPr>
        </p:nvSpPr>
        <p:spPr/>
        <p:txBody>
          <a:bodyPr/>
          <a:lstStyle/>
          <a:p>
            <a:endParaRPr lang="en-US">
              <a:latin typeface="Calisto MT" charset="0"/>
            </a:endParaRPr>
          </a:p>
        </p:txBody>
      </p:sp>
      <p:sp>
        <p:nvSpPr>
          <p:cNvPr id="44035" name="Content Placeholder 7"/>
          <p:cNvSpPr>
            <a:spLocks noGrp="1"/>
          </p:cNvSpPr>
          <p:nvPr>
            <p:ph sz="quarter" idx="1"/>
          </p:nvPr>
        </p:nvSpPr>
        <p:spPr/>
        <p:txBody>
          <a:bodyPr/>
          <a:lstStyle/>
          <a:p>
            <a:pPr>
              <a:spcBef>
                <a:spcPct val="0"/>
              </a:spcBef>
            </a:pPr>
            <a:r>
              <a:rPr lang="en-US" sz="1800">
                <a:latin typeface="Calisto MT" charset="0"/>
              </a:rPr>
              <a:t>(1) I believe in God the Father Almighty, maker of heaven and earth:</a:t>
            </a:r>
            <a:endParaRPr lang="en-GB" sz="1800">
              <a:latin typeface="Calisto MT" charset="0"/>
            </a:endParaRPr>
          </a:p>
          <a:p>
            <a:pPr>
              <a:spcBef>
                <a:spcPct val="0"/>
              </a:spcBef>
            </a:pPr>
            <a:r>
              <a:rPr lang="en-US" sz="1800">
                <a:latin typeface="Calisto MT" charset="0"/>
              </a:rPr>
              <a:t>(2) And in Jesus Christ his only Son our Lord, Who was conceived by the Holy Ghost, Born of the Virgin Mary, Suffered under Pontius Pilate, Was crucified, dead, and buried: He descended into hell; The third day he rose again from the dead; He ascended into heaven, and sitteth on the right hand of God the Father Almighty; From thence he shall come to judge the quick and the dead.</a:t>
            </a:r>
            <a:endParaRPr lang="en-GB" sz="1800">
              <a:latin typeface="Calisto MT" charset="0"/>
            </a:endParaRPr>
          </a:p>
          <a:p>
            <a:pPr>
              <a:spcBef>
                <a:spcPct val="0"/>
              </a:spcBef>
            </a:pPr>
            <a:r>
              <a:rPr lang="en-US" sz="1800">
                <a:latin typeface="Calisto MT" charset="0"/>
              </a:rPr>
              <a:t>(3) I believe in the Holy Ghost;</a:t>
            </a:r>
            <a:endParaRPr lang="en-GB" sz="1800">
              <a:latin typeface="Calisto MT" charset="0"/>
            </a:endParaRPr>
          </a:p>
          <a:p>
            <a:pPr>
              <a:spcBef>
                <a:spcPct val="0"/>
              </a:spcBef>
            </a:pPr>
            <a:r>
              <a:rPr lang="en-US" sz="1800">
                <a:latin typeface="Calisto MT" charset="0"/>
              </a:rPr>
              <a:t>(4) The holy Catholick Church;</a:t>
            </a:r>
            <a:endParaRPr lang="en-GB" sz="1800">
              <a:latin typeface="Calisto MT" charset="0"/>
            </a:endParaRPr>
          </a:p>
          <a:p>
            <a:pPr>
              <a:spcBef>
                <a:spcPct val="0"/>
              </a:spcBef>
            </a:pPr>
            <a:r>
              <a:rPr lang="en-US" sz="1800">
                <a:latin typeface="Calisto MT" charset="0"/>
              </a:rPr>
              <a:t>(5)The Communion of Saints;</a:t>
            </a:r>
            <a:endParaRPr lang="en-GB" sz="1800">
              <a:latin typeface="Calisto MT" charset="0"/>
            </a:endParaRPr>
          </a:p>
          <a:p>
            <a:pPr>
              <a:spcBef>
                <a:spcPct val="0"/>
              </a:spcBef>
            </a:pPr>
            <a:r>
              <a:rPr lang="en-US" sz="1800">
                <a:latin typeface="Calisto MT" charset="0"/>
              </a:rPr>
              <a:t>(6) The Forgiveness of sins;</a:t>
            </a:r>
            <a:endParaRPr lang="en-GB" sz="1800">
              <a:latin typeface="Calisto MT" charset="0"/>
            </a:endParaRPr>
          </a:p>
          <a:p>
            <a:pPr>
              <a:spcBef>
                <a:spcPct val="0"/>
              </a:spcBef>
            </a:pPr>
            <a:r>
              <a:rPr lang="en-US" sz="1800">
                <a:latin typeface="Calisto MT" charset="0"/>
              </a:rPr>
              <a:t>(7) The Resurrection of the body,</a:t>
            </a:r>
            <a:endParaRPr lang="en-GB" sz="1800">
              <a:latin typeface="Calisto MT" charset="0"/>
            </a:endParaRPr>
          </a:p>
          <a:p>
            <a:pPr>
              <a:spcBef>
                <a:spcPct val="0"/>
              </a:spcBef>
            </a:pPr>
            <a:r>
              <a:rPr lang="en-US" sz="1800">
                <a:latin typeface="Calisto MT" charset="0"/>
              </a:rPr>
              <a:t>(8) And the Life everlasting.</a:t>
            </a:r>
            <a:endParaRPr lang="en-GB" sz="1800">
              <a:latin typeface="Calisto MT" charset="0"/>
            </a:endParaRPr>
          </a:p>
        </p:txBody>
      </p:sp>
    </p:spTree>
    <p:extLst>
      <p:ext uri="{BB962C8B-B14F-4D97-AF65-F5344CB8AC3E}">
        <p14:creationId xmlns:p14="http://schemas.microsoft.com/office/powerpoint/2010/main" val="21908612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idx="4294967295"/>
          </p:nvPr>
        </p:nvSpPr>
        <p:spPr>
          <a:xfrm>
            <a:off x="0" y="244475"/>
            <a:ext cx="8496300" cy="1096963"/>
          </a:xfrm>
        </p:spPr>
        <p:txBody>
          <a:bodyPr/>
          <a:lstStyle/>
          <a:p>
            <a:r>
              <a:rPr lang="en-US" dirty="0" err="1">
                <a:latin typeface="Calisto MT" charset="0"/>
              </a:rPr>
              <a:t>Chalcedonian</a:t>
            </a:r>
            <a:r>
              <a:rPr lang="en-US" dirty="0">
                <a:latin typeface="Calisto MT" charset="0"/>
              </a:rPr>
              <a:t> Definition 451</a:t>
            </a:r>
            <a:r>
              <a:rPr lang="en-US" sz="2000" dirty="0">
                <a:latin typeface="Calisto MT" charset="0"/>
              </a:rPr>
              <a:t>CE</a:t>
            </a:r>
          </a:p>
        </p:txBody>
      </p:sp>
      <p:sp>
        <p:nvSpPr>
          <p:cNvPr id="45059" name="Content Placeholder 2"/>
          <p:cNvSpPr>
            <a:spLocks noGrp="1"/>
          </p:cNvSpPr>
          <p:nvPr>
            <p:ph idx="4294967295"/>
          </p:nvPr>
        </p:nvSpPr>
        <p:spPr>
          <a:xfrm>
            <a:off x="260110" y="1341438"/>
            <a:ext cx="8721320" cy="4679950"/>
          </a:xfrm>
        </p:spPr>
        <p:txBody>
          <a:bodyPr/>
          <a:lstStyle/>
          <a:p>
            <a:pPr marL="0" indent="0">
              <a:buFont typeface="Arial" charset="0"/>
              <a:buNone/>
            </a:pPr>
            <a:r>
              <a:rPr lang="en-US" sz="2000" i="1" dirty="0">
                <a:latin typeface="Calisto MT" charset="0"/>
              </a:rPr>
              <a:t>We, then, following the holy Fathers, all with one consent, teach people to confess one and the same Son, our Lord Jesus Christ, the same perfect in Godhead and also perfect in manhood;</a:t>
            </a:r>
            <a:r>
              <a:rPr lang="en-US" sz="2000" dirty="0">
                <a:latin typeface="Calisto MT" charset="0"/>
              </a:rPr>
              <a:t> </a:t>
            </a:r>
            <a:r>
              <a:rPr lang="en-US" sz="2000" i="1" dirty="0">
                <a:latin typeface="Calisto MT" charset="0"/>
              </a:rPr>
              <a:t>truly God and truly man, of a reasonable [rational] soul and body;</a:t>
            </a:r>
            <a:r>
              <a:rPr lang="en-US" sz="2000" dirty="0">
                <a:latin typeface="Calisto MT" charset="0"/>
              </a:rPr>
              <a:t> </a:t>
            </a:r>
            <a:r>
              <a:rPr lang="en-US" sz="2000" i="1" dirty="0">
                <a:latin typeface="Calisto MT" charset="0"/>
              </a:rPr>
              <a:t>consubstantial [co-essential] with the Father according to the Godhead, and consubstantial with us according to the Manhood;</a:t>
            </a:r>
            <a:r>
              <a:rPr lang="en-US" sz="2000" dirty="0">
                <a:latin typeface="Calisto MT" charset="0"/>
              </a:rPr>
              <a:t> </a:t>
            </a:r>
            <a:r>
              <a:rPr lang="en-US" sz="2000" i="1" dirty="0">
                <a:latin typeface="Calisto MT" charset="0"/>
              </a:rPr>
              <a:t>in all things like unto us, without sin; begotten before all ages of the Father according to the Godhead, and in these latter days, for us and for our salvation, born of the Virgin Mary, the Mother of God, according to the Manhood;</a:t>
            </a:r>
            <a:r>
              <a:rPr lang="en-US" sz="2000" dirty="0">
                <a:latin typeface="Calisto MT" charset="0"/>
              </a:rPr>
              <a:t> </a:t>
            </a:r>
            <a:r>
              <a:rPr lang="en-US" sz="2000" i="1" dirty="0">
                <a:latin typeface="Calisto MT" charset="0"/>
              </a:rPr>
              <a:t>one and the same Christ, Son, Lord, only begotten, to be acknowledged in two natures, </a:t>
            </a:r>
            <a:r>
              <a:rPr lang="en-US" sz="2000" i="1" dirty="0" err="1">
                <a:latin typeface="Calisto MT" charset="0"/>
              </a:rPr>
              <a:t>inconfusedly</a:t>
            </a:r>
            <a:r>
              <a:rPr lang="en-US" sz="2000" i="1" dirty="0">
                <a:latin typeface="Calisto MT" charset="0"/>
              </a:rPr>
              <a:t>, unchangeably, indivisibly, inseparably;</a:t>
            </a:r>
            <a:r>
              <a:rPr lang="en-US" sz="2000" dirty="0">
                <a:latin typeface="Calisto MT" charset="0"/>
              </a:rPr>
              <a:t> </a:t>
            </a:r>
            <a:r>
              <a:rPr lang="en-US" sz="2000" i="1" dirty="0">
                <a:latin typeface="Calisto MT" charset="0"/>
              </a:rPr>
              <a:t>the distinction of natures being by no means taken away by the union, but rather the property of each nature being preserved, and concurring in one Person and one Subsistence, not parted or divided into two persons, but one and the same Son, and only begotten God, the Word, the Lord Jesus Christ;</a:t>
            </a:r>
            <a:r>
              <a:rPr lang="en-US" sz="2000" dirty="0">
                <a:latin typeface="Calisto MT" charset="0"/>
              </a:rPr>
              <a:t> </a:t>
            </a:r>
            <a:r>
              <a:rPr lang="en-US" sz="2000" i="1" dirty="0">
                <a:latin typeface="Calisto MT" charset="0"/>
              </a:rPr>
              <a:t>as the prophets from the beginning [have declared] concerning Him, and the Lord Jesus Christ Himself has taught us, and the Creed of the holy Fathers has handed down to us.</a:t>
            </a:r>
            <a:endParaRPr lang="en-GB" sz="2000" dirty="0">
              <a:latin typeface="Calisto MT" charset="0"/>
            </a:endParaRPr>
          </a:p>
          <a:p>
            <a:pPr marL="0" indent="0"/>
            <a:endParaRPr lang="en-US" dirty="0">
              <a:latin typeface="Calisto MT" charset="0"/>
            </a:endParaRPr>
          </a:p>
        </p:txBody>
      </p:sp>
    </p:spTree>
    <p:extLst>
      <p:ext uri="{BB962C8B-B14F-4D97-AF65-F5344CB8AC3E}">
        <p14:creationId xmlns:p14="http://schemas.microsoft.com/office/powerpoint/2010/main" val="20311640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endParaRPr lang="en-US">
              <a:latin typeface="Calisto MT" charset="0"/>
            </a:endParaRPr>
          </a:p>
        </p:txBody>
      </p:sp>
      <p:sp>
        <p:nvSpPr>
          <p:cNvPr id="3" name="Content Placeholder 2"/>
          <p:cNvSpPr>
            <a:spLocks noGrp="1"/>
          </p:cNvSpPr>
          <p:nvPr>
            <p:ph sz="quarter" idx="1"/>
          </p:nvPr>
        </p:nvSpPr>
        <p:spPr/>
        <p:txBody>
          <a:bodyPr/>
          <a:lstStyle/>
          <a:p>
            <a:r>
              <a:rPr lang="en-US">
                <a:latin typeface="Calisto MT" charset="0"/>
              </a:rPr>
              <a:t>Nicene Creed (Nicaea-Chalcedonian Creed)</a:t>
            </a:r>
          </a:p>
          <a:p>
            <a:r>
              <a:rPr lang="en-US">
                <a:latin typeface="Calisto MT" charset="0"/>
              </a:rPr>
              <a:t>Confessions</a:t>
            </a:r>
          </a:p>
          <a:p>
            <a:pPr lvl="1"/>
            <a:r>
              <a:rPr lang="en-US">
                <a:latin typeface="Calisto MT" charset="0"/>
              </a:rPr>
              <a:t>Augsburg Confession (Lutheran)</a:t>
            </a:r>
          </a:p>
          <a:p>
            <a:pPr lvl="1"/>
            <a:r>
              <a:rPr lang="en-US">
                <a:latin typeface="Calisto MT" charset="0"/>
              </a:rPr>
              <a:t>Second Helvetic Confession (Swiss Reformed)</a:t>
            </a:r>
          </a:p>
          <a:p>
            <a:pPr lvl="1"/>
            <a:r>
              <a:rPr lang="en-US">
                <a:latin typeface="Calisto MT" charset="0"/>
              </a:rPr>
              <a:t>Westminster Confession (Presbyterian)</a:t>
            </a:r>
          </a:p>
          <a:p>
            <a:r>
              <a:rPr lang="en-US">
                <a:latin typeface="Calisto MT" charset="0"/>
              </a:rPr>
              <a:t>Catechism</a:t>
            </a:r>
          </a:p>
        </p:txBody>
      </p:sp>
    </p:spTree>
    <p:extLst>
      <p:ext uri="{BB962C8B-B14F-4D97-AF65-F5344CB8AC3E}">
        <p14:creationId xmlns:p14="http://schemas.microsoft.com/office/powerpoint/2010/main" val="16363989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US">
                <a:latin typeface="Calisto MT" charset="0"/>
              </a:rPr>
              <a:t>Westminster Shorter Catechism</a:t>
            </a:r>
          </a:p>
        </p:txBody>
      </p:sp>
      <p:sp>
        <p:nvSpPr>
          <p:cNvPr id="3" name="Content Placeholder 2"/>
          <p:cNvSpPr>
            <a:spLocks noGrp="1"/>
          </p:cNvSpPr>
          <p:nvPr>
            <p:ph sz="quarter" idx="1"/>
          </p:nvPr>
        </p:nvSpPr>
        <p:spPr/>
        <p:txBody>
          <a:bodyPr/>
          <a:lstStyle/>
          <a:p>
            <a:r>
              <a:rPr lang="en-US">
                <a:latin typeface="Calisto MT" charset="0"/>
              </a:rPr>
              <a:t>Question 1: </a:t>
            </a:r>
            <a:r>
              <a:rPr lang="en-US" i="1">
                <a:latin typeface="Calisto MT" charset="0"/>
              </a:rPr>
              <a:t>What is the chief end of man?</a:t>
            </a:r>
          </a:p>
          <a:p>
            <a:r>
              <a:rPr lang="en-US">
                <a:latin typeface="Calisto MT" charset="0"/>
              </a:rPr>
              <a:t>Answer: </a:t>
            </a:r>
            <a:r>
              <a:rPr lang="en-US" i="1">
                <a:latin typeface="Calisto MT" charset="0"/>
              </a:rPr>
              <a:t>Man’s chief end is to glorify God and to enjoy him for ever</a:t>
            </a:r>
            <a:r>
              <a:rPr lang="en-US">
                <a:latin typeface="Calisto MT" charset="0"/>
              </a:rPr>
              <a:t>.</a:t>
            </a:r>
          </a:p>
          <a:p>
            <a:r>
              <a:rPr lang="en-US">
                <a:latin typeface="Calisto MT" charset="0"/>
              </a:rPr>
              <a:t>107 questions in all</a:t>
            </a:r>
          </a:p>
          <a:p>
            <a:r>
              <a:rPr lang="en-US">
                <a:latin typeface="Calisto MT" charset="0"/>
              </a:rPr>
              <a:t>Free Church of Scotland awards a Bible to any child who can answer all questions in one sitting</a:t>
            </a:r>
          </a:p>
        </p:txBody>
      </p:sp>
    </p:spTree>
    <p:extLst>
      <p:ext uri="{BB962C8B-B14F-4D97-AF65-F5344CB8AC3E}">
        <p14:creationId xmlns:p14="http://schemas.microsoft.com/office/powerpoint/2010/main" val="10016338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Teachings</a:t>
            </a:r>
            <a:endParaRPr lang="en-US" dirty="0"/>
          </a:p>
        </p:txBody>
      </p:sp>
      <p:sp>
        <p:nvSpPr>
          <p:cNvPr id="3" name="Content Placeholder 2"/>
          <p:cNvSpPr>
            <a:spLocks noGrp="1"/>
          </p:cNvSpPr>
          <p:nvPr>
            <p:ph sz="quarter" idx="1"/>
          </p:nvPr>
        </p:nvSpPr>
        <p:spPr/>
        <p:txBody>
          <a:bodyPr/>
          <a:lstStyle/>
          <a:p>
            <a:r>
              <a:rPr lang="en-US" dirty="0" smtClean="0"/>
              <a:t>Doctrine of God</a:t>
            </a:r>
          </a:p>
          <a:p>
            <a:r>
              <a:rPr lang="en-US" dirty="0" smtClean="0"/>
              <a:t>Christology</a:t>
            </a:r>
          </a:p>
          <a:p>
            <a:r>
              <a:rPr lang="en-US" dirty="0" smtClean="0"/>
              <a:t>Pneumatology</a:t>
            </a:r>
            <a:endParaRPr lang="en-US" dirty="0"/>
          </a:p>
        </p:txBody>
      </p:sp>
    </p:spTree>
    <p:extLst>
      <p:ext uri="{BB962C8B-B14F-4D97-AF65-F5344CB8AC3E}">
        <p14:creationId xmlns:p14="http://schemas.microsoft.com/office/powerpoint/2010/main" val="37134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Doctrine of the Trinity</a:t>
            </a:r>
            <a:endParaRPr lang="en-US" dirty="0"/>
          </a:p>
        </p:txBody>
      </p:sp>
      <p:sp>
        <p:nvSpPr>
          <p:cNvPr id="3" name="Content Placeholder 2"/>
          <p:cNvSpPr>
            <a:spLocks noGrp="1"/>
          </p:cNvSpPr>
          <p:nvPr>
            <p:ph sz="quarter"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914769" y="1417638"/>
            <a:ext cx="5275385" cy="4747847"/>
          </a:xfrm>
          <a:prstGeom prst="rect">
            <a:avLst/>
          </a:prstGeom>
        </p:spPr>
      </p:pic>
    </p:spTree>
    <p:extLst>
      <p:ext uri="{BB962C8B-B14F-4D97-AF65-F5344CB8AC3E}">
        <p14:creationId xmlns:p14="http://schemas.microsoft.com/office/powerpoint/2010/main" val="6812867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lstStyle/>
          <a:p>
            <a:r>
              <a:rPr lang="en-US" dirty="0" smtClean="0"/>
              <a:t>Anthropology (Fall and Redemption)</a:t>
            </a:r>
          </a:p>
          <a:p>
            <a:r>
              <a:rPr lang="en-US" dirty="0" smtClean="0"/>
              <a:t>Work of Christ (Christology)</a:t>
            </a:r>
          </a:p>
          <a:p>
            <a:r>
              <a:rPr lang="en-US" dirty="0" smtClean="0"/>
              <a:t>Ecclesiology</a:t>
            </a:r>
          </a:p>
          <a:p>
            <a:r>
              <a:rPr lang="en-US" dirty="0" smtClean="0"/>
              <a:t>Eschatology</a:t>
            </a:r>
            <a:endParaRPr lang="en-US" dirty="0"/>
          </a:p>
        </p:txBody>
      </p:sp>
    </p:spTree>
    <p:extLst>
      <p:ext uri="{BB962C8B-B14F-4D97-AF65-F5344CB8AC3E}">
        <p14:creationId xmlns:p14="http://schemas.microsoft.com/office/powerpoint/2010/main" val="51259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lstStyle/>
          <a:p>
            <a:r>
              <a:rPr lang="en-US" dirty="0" smtClean="0"/>
              <a:t>Faith</a:t>
            </a:r>
          </a:p>
          <a:p>
            <a:r>
              <a:rPr lang="en-US" dirty="0" smtClean="0"/>
              <a:t>Reason</a:t>
            </a:r>
          </a:p>
          <a:p>
            <a:endParaRPr lang="en-US" dirty="0"/>
          </a:p>
          <a:p>
            <a:r>
              <a:rPr lang="en-US" dirty="0" smtClean="0"/>
              <a:t>Is faith more important than reason?</a:t>
            </a:r>
          </a:p>
          <a:p>
            <a:endParaRPr lang="en-US" dirty="0"/>
          </a:p>
          <a:p>
            <a:r>
              <a:rPr lang="en-US" dirty="0" smtClean="0"/>
              <a:t>Something beyond the empirical</a:t>
            </a:r>
            <a:endParaRPr lang="en-US" dirty="0"/>
          </a:p>
        </p:txBody>
      </p:sp>
    </p:spTree>
    <p:extLst>
      <p:ext uri="{BB962C8B-B14F-4D97-AF65-F5344CB8AC3E}">
        <p14:creationId xmlns:p14="http://schemas.microsoft.com/office/powerpoint/2010/main" val="74503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Conclusions</a:t>
            </a:r>
            <a:endParaRPr lang="en-US" dirty="0"/>
          </a:p>
        </p:txBody>
      </p:sp>
      <p:sp>
        <p:nvSpPr>
          <p:cNvPr id="3" name="Content Placeholder 2"/>
          <p:cNvSpPr>
            <a:spLocks noGrp="1"/>
          </p:cNvSpPr>
          <p:nvPr>
            <p:ph sz="quarter" idx="1"/>
          </p:nvPr>
        </p:nvSpPr>
        <p:spPr/>
        <p:txBody>
          <a:bodyPr/>
          <a:lstStyle/>
          <a:p>
            <a:pPr marL="0" indent="0">
              <a:buNone/>
            </a:pPr>
            <a:r>
              <a:rPr lang="en-US" dirty="0" smtClean="0"/>
              <a:t>Christianity is grounded in</a:t>
            </a:r>
          </a:p>
          <a:p>
            <a:r>
              <a:rPr lang="en-US" dirty="0" smtClean="0"/>
              <a:t>The Bible (what is considered to have happened)</a:t>
            </a:r>
          </a:p>
          <a:p>
            <a:r>
              <a:rPr lang="en-US" dirty="0" smtClean="0"/>
              <a:t>The tradition (how doctrine has emerged and developed)</a:t>
            </a:r>
          </a:p>
          <a:p>
            <a:r>
              <a:rPr lang="en-US" dirty="0" smtClean="0"/>
              <a:t>Faith </a:t>
            </a:r>
          </a:p>
          <a:p>
            <a:r>
              <a:rPr lang="en-US" dirty="0" smtClean="0"/>
              <a:t>Reason</a:t>
            </a:r>
          </a:p>
          <a:p>
            <a:r>
              <a:rPr lang="en-US" dirty="0" smtClean="0"/>
              <a:t>History</a:t>
            </a:r>
          </a:p>
        </p:txBody>
      </p:sp>
    </p:spTree>
    <p:extLst>
      <p:ext uri="{BB962C8B-B14F-4D97-AF65-F5344CB8AC3E}">
        <p14:creationId xmlns:p14="http://schemas.microsoft.com/office/powerpoint/2010/main" val="3526947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188</TotalTime>
  <Words>987</Words>
  <Application>Microsoft Office PowerPoint</Application>
  <PresentationFormat>On-screen Show (4:3)</PresentationFormat>
  <Paragraphs>159</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Civic</vt:lpstr>
      <vt:lpstr>TRRS4010 Judaism and Christianity</vt:lpstr>
      <vt:lpstr>PowerPoint Presentation</vt:lpstr>
      <vt:lpstr>The Bible</vt:lpstr>
      <vt:lpstr>Torah</vt:lpstr>
      <vt:lpstr>Nevi’im</vt:lpstr>
      <vt:lpstr>Ketuvim</vt:lpstr>
      <vt:lpstr>The New Testament</vt:lpstr>
      <vt:lpstr>The Apocrypha</vt:lpstr>
      <vt:lpstr>Gospels</vt:lpstr>
      <vt:lpstr>PowerPoint Presentation</vt:lpstr>
      <vt:lpstr>PowerPoint Presentation</vt:lpstr>
      <vt:lpstr>Possible dating (Linda Woodhead)</vt:lpstr>
      <vt:lpstr>Credal Christianity</vt:lpstr>
      <vt:lpstr>PowerPoint Presentation</vt:lpstr>
      <vt:lpstr>Chalcedonian Definition 451CE</vt:lpstr>
      <vt:lpstr>PowerPoint Presentation</vt:lpstr>
      <vt:lpstr>Westminster Shorter Catechism</vt:lpstr>
      <vt:lpstr>Main Teachings</vt:lpstr>
      <vt:lpstr>Doctrine of the Trinity</vt:lpstr>
      <vt:lpstr>PowerPoint Presentation</vt:lpstr>
      <vt:lpstr>PowerPoint Presentation</vt:lpstr>
      <vt:lpstr>Conclusions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Administrator</cp:lastModifiedBy>
  <cp:revision>12</cp:revision>
  <dcterms:created xsi:type="dcterms:W3CDTF">2016-10-03T18:09:30Z</dcterms:created>
  <dcterms:modified xsi:type="dcterms:W3CDTF">2016-10-06T10:38:16Z</dcterms:modified>
</cp:coreProperties>
</file>