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6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7" r:id="rId11"/>
  </p:sldIdLst>
  <p:sldSz cx="12192000" cy="6858000"/>
  <p:notesSz cx="6858000" cy="9144000"/>
  <p:defaultTextStyle>
    <a:defPPr>
      <a:defRPr lang="en-P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25" autoAdjust="0"/>
    <p:restoredTop sz="94660"/>
  </p:normalViewPr>
  <p:slideViewPr>
    <p:cSldViewPr snapToGrid="0">
      <p:cViewPr varScale="1">
        <p:scale>
          <a:sx n="87" d="100"/>
          <a:sy n="87" d="100"/>
        </p:scale>
        <p:origin x="90" y="4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F696C-B9AA-2445-370B-664101BD5D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38E9C3-0503-ABD9-548C-A3AFB4F40C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AED1EA-810C-06F5-FB03-DF9B913FC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29/11/2025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C0726A-E173-4D5E-1CA3-359A61CE35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B09ED7-5666-0FCA-0207-A17F20510D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629362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A751D-9205-28DC-91DE-09674F9DC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FDF25-3DE5-405F-595F-BF2A5CA94D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D4E888-4934-8E09-FBA7-443D4B015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29/11/2025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9F580-222B-2180-42CE-3F33573017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5C12-FB97-DEC8-B5E1-A45E90D82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832065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370D5-7562-4B4C-3248-AEEB94C42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545454-E5A3-5467-DDD3-35B626DA0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16451F-A8CA-79EA-C232-08F348D228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29/11/2025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D46D66-7759-F16F-00B9-BC06ECCB6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2CDE9E-1DA0-ED65-4A3D-FEB5EC844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7671960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47B99-581C-5132-71DE-1D83EF4657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D97A74-BD72-1AFA-2D27-9DB4BB84F9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C1F639-9D1E-0590-F1E9-2ED60844CC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8DEB26-622B-7195-BB6A-0C3C2B5B6E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29/11/2025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4AC7F8-E505-6CBD-C10E-A428C68746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7A6F74-6284-E546-767C-B4300DD411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907089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98E32-1CBD-D99F-9A9B-AF3284252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6BD99F-B033-0480-7060-6FBCF7E916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E68043-F8CF-FEE1-E248-AEBE910630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2DCB7B-AD56-0748-CE72-5773238CC6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3DB32E-0763-6318-BE97-4243D6E7A9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E4AB2E-1E31-F65D-85EC-A32394576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29/11/2025</a:t>
            </a:fld>
            <a:endParaRPr lang="en-PK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6969C5-9947-D414-E01A-64F7E71E3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BC80D62-EE1E-6630-8721-135F5E985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398702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5CEC1-4F56-DF39-BFA5-FF85C59BC9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B26B00-2E05-896E-646E-9E1DE92D25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29/11/2025</a:t>
            </a:fld>
            <a:endParaRPr lang="en-PK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73B68-642D-CC61-A593-1776E0EB5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F9D874-35C7-F73E-3F1A-6AC1D8F994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638916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419C9C-C07D-38EA-4CCD-358C49B3D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29/11/2025</a:t>
            </a:fld>
            <a:endParaRPr lang="en-PK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3AEECE-0B8D-8F31-CDD6-1C2367E9A1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B56AFF-BE4A-0B5D-0CF7-95A3AE710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7641023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68EDE-4249-7F00-F0EF-F85493993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5A2F52-E1B2-18B7-BEFA-E62880088A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687AAA-E8A0-F76B-3473-01086F5D3A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7EB556-1453-FD0B-3649-E0DA1F0D00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29/11/2025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ECBE29-BCF9-FE59-6D1E-55F6356405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1CD36E-EBEA-E952-A41A-F51287752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42673347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3256F-9233-8946-8DCA-D6211E433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C7A2DB-7B94-5E74-B50B-95E20F516C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P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5793F-CD11-0304-2521-E8A5FD4BDA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2DCD23-7B96-7BBA-68D6-C179ABFBF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29/11/2025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9C66AB-D454-9F25-EE7A-FB8365E79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B6856F-4071-D9D3-F206-3745CD939D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42099420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FD73D-2240-437F-C1A8-702138ED1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586A4B-9405-AAC1-438C-BAA9F087D2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49B7AD-FA72-4EE1-F2B2-DD6F7A7A0D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29/11/2025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657BC-9A21-DD05-D474-375C1DB456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A3C3FF-EC21-52CD-D698-6C1A2BBB74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256275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455256-912C-CA78-11CC-E35F6BA50FE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B966D2-212E-0606-A7F5-E89AF415DE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8DDA19-64EC-B21B-91B0-53868D581E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29/11/2025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C9513B-209B-7511-8CE7-16131F20F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4F3788-A776-80AB-11C6-4BB0A2D7A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823971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FFCFD6-B011-E147-28C1-D6897EEA99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49F671-C3A1-4307-AD66-1DF8E97E05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1508EF-F64F-45DA-9481-BE4BA9EE20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1304B5-1821-405F-9DEF-8843FF9F1682}" type="datetimeFigureOut">
              <a:rPr lang="en-PK" smtClean="0"/>
              <a:t>29/11/2025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EE9141-28DF-03DA-E7AF-34E341017D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F5F141-4F13-03C1-F195-1B0AC4E206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395590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P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4C5CF19-617C-F5C3-4FF3-2AD6CE71ED9D}"/>
              </a:ext>
            </a:extLst>
          </p:cNvPr>
          <p:cNvSpPr/>
          <p:nvPr/>
        </p:nvSpPr>
        <p:spPr>
          <a:xfrm>
            <a:off x="1885665" y="2184093"/>
            <a:ext cx="7326217" cy="2489813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CC245D-56D4-06E6-F6D0-BFEF49F4AA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303" y="281853"/>
            <a:ext cx="11468559" cy="1318347"/>
          </a:xfrm>
        </p:spPr>
        <p:txBody>
          <a:bodyPr>
            <a:normAutofit/>
          </a:bodyPr>
          <a:lstStyle/>
          <a:p>
            <a:r>
              <a:rPr lang="en-US" sz="4800" dirty="0">
                <a:latin typeface="Britannic Bold" panose="020B0903060703020204" pitchFamily="34" charset="0"/>
              </a:rPr>
              <a:t>Effective Teamwork and Communication</a:t>
            </a:r>
            <a:endParaRPr lang="en-PK" sz="4800" dirty="0">
              <a:latin typeface="Britannic Bold" panose="020B0903060703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0BB8E-34DE-97B7-21DF-86C00C70FD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5927" y="2724584"/>
            <a:ext cx="9144000" cy="1655762"/>
          </a:xfrm>
        </p:spPr>
        <p:txBody>
          <a:bodyPr/>
          <a:lstStyle/>
          <a:p>
            <a:r>
              <a:rPr lang="en-PK" sz="2000" i="1" dirty="0"/>
              <a:t>Name:</a:t>
            </a:r>
            <a:r>
              <a:rPr lang="en-US" sz="2000" i="1" dirty="0"/>
              <a:t> Hafiz Muneeb</a:t>
            </a:r>
            <a:endParaRPr lang="en-PK" sz="2000" dirty="0"/>
          </a:p>
          <a:p>
            <a:r>
              <a:rPr lang="en-PK" sz="2000" i="1" dirty="0"/>
              <a:t>Student Number: </a:t>
            </a:r>
            <a:r>
              <a:rPr lang="en-US" sz="2000" dirty="0"/>
              <a:t>2433654</a:t>
            </a:r>
            <a:endParaRPr lang="en-PK" sz="2000" dirty="0"/>
          </a:p>
          <a:p>
            <a:r>
              <a:rPr lang="en-PK" sz="2000" i="1" dirty="0"/>
              <a:t>Course:</a:t>
            </a:r>
            <a:r>
              <a:rPr lang="en-US" sz="2000" i="1" dirty="0"/>
              <a:t> </a:t>
            </a:r>
            <a:r>
              <a:rPr lang="en-PK" sz="2000" i="1" dirty="0"/>
              <a:t>Employability Skills</a:t>
            </a:r>
            <a:endParaRPr lang="en-PK" sz="2000" dirty="0"/>
          </a:p>
          <a:p>
            <a:r>
              <a:rPr lang="en-PK" sz="2000" i="1" dirty="0"/>
              <a:t>Module:</a:t>
            </a:r>
            <a:r>
              <a:rPr lang="en-US" sz="2000" i="1" dirty="0"/>
              <a:t> </a:t>
            </a:r>
            <a:r>
              <a:rPr lang="en-US" sz="20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BMSW4009</a:t>
            </a:r>
            <a:endParaRPr lang="en-PK" sz="2000" dirty="0"/>
          </a:p>
          <a:p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1093461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54183E6-A6D7-17F1-3807-EB576D900C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2E137AE1-C672-A511-009E-8CE74607A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Overview:</a:t>
            </a:r>
            <a:endParaRPr lang="en-PK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1B4D619-8A75-DC44-41FA-0EDE337018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Introduction to teamwork – Why is teamwork important?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What makes a successful team?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Belbin’s Team Role Theory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Tuckman’s Group Development Model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Thomas-Kilmann Conflict Management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Examples of Good &amp; Bad Teamwork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Conclusion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References</a:t>
            </a:r>
          </a:p>
          <a:p>
            <a:endParaRPr lang="en-US" dirty="0"/>
          </a:p>
          <a:p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468858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0"/>
                <a:lumOff val="100000"/>
              </a:schemeClr>
            </a:gs>
            <a:gs pos="35000">
              <a:schemeClr val="accent2">
                <a:lumMod val="0"/>
                <a:lumOff val="100000"/>
              </a:schemeClr>
            </a:gs>
            <a:gs pos="100000">
              <a:schemeClr val="accent2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Wave 6">
            <a:extLst>
              <a:ext uri="{FF2B5EF4-FFF2-40B4-BE49-F238E27FC236}">
                <a16:creationId xmlns:a16="http://schemas.microsoft.com/office/drawing/2014/main" id="{83936C22-09B2-4C68-57C7-9F50B4CD5871}"/>
              </a:ext>
            </a:extLst>
          </p:cNvPr>
          <p:cNvSpPr/>
          <p:nvPr/>
        </p:nvSpPr>
        <p:spPr>
          <a:xfrm>
            <a:off x="220335" y="889237"/>
            <a:ext cx="8009266" cy="914400"/>
          </a:xfrm>
          <a:prstGeom prst="wave">
            <a:avLst/>
          </a:prstGeom>
          <a:gradFill flip="none" rotWithShape="1">
            <a:gsLst>
              <a:gs pos="0">
                <a:schemeClr val="accent2">
                  <a:lumMod val="67000"/>
                </a:schemeClr>
              </a:gs>
              <a:gs pos="48000">
                <a:schemeClr val="accent2">
                  <a:lumMod val="97000"/>
                  <a:lumOff val="3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03345-C2A9-225A-E0F0-2AFEC28C8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047" y="683655"/>
            <a:ext cx="9260595" cy="1325563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Britannic Bold" panose="020B0903060703020204" pitchFamily="34" charset="0"/>
              </a:rPr>
              <a:t>Introduction to Teamwork</a:t>
            </a:r>
            <a:endParaRPr lang="en-PK" sz="3600" dirty="0">
              <a:latin typeface="Britannic Bold" panose="020B0903060703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EA39-66EC-8958-0B75-B23F2B4500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335" y="2456873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b="1" dirty="0"/>
              <a:t>  Why is teamwork important?</a:t>
            </a:r>
          </a:p>
          <a:p>
            <a:r>
              <a:rPr lang="en-US" dirty="0"/>
              <a:t>Helps combine different skills and strengths</a:t>
            </a:r>
          </a:p>
          <a:p>
            <a:r>
              <a:rPr lang="en-US" dirty="0"/>
              <a:t>Improves problem-solving and creativity</a:t>
            </a:r>
          </a:p>
          <a:p>
            <a:r>
              <a:rPr lang="en-US" dirty="0"/>
              <a:t>Encourages communication and trust</a:t>
            </a:r>
          </a:p>
          <a:p>
            <a:r>
              <a:rPr lang="en-US" dirty="0"/>
              <a:t>Essential in both university group work and workplaces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sz="2000" b="1" dirty="0"/>
              <a:t>“Talent wins games, but teamwork and intelligence win championships” - Michael Jordan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1639-C75A-E2B1-1672-2D060DC891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4744" y="2456873"/>
            <a:ext cx="3049318" cy="22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0031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0"/>
                <a:lumOff val="100000"/>
              </a:schemeClr>
            </a:gs>
            <a:gs pos="35000">
              <a:schemeClr val="accent1">
                <a:lumMod val="0"/>
                <a:lumOff val="100000"/>
              </a:schemeClr>
            </a:gs>
            <a:gs pos="100000">
              <a:schemeClr val="accent1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que 4">
            <a:extLst>
              <a:ext uri="{FF2B5EF4-FFF2-40B4-BE49-F238E27FC236}">
                <a16:creationId xmlns:a16="http://schemas.microsoft.com/office/drawing/2014/main" id="{8B0C7B40-3BDF-A869-813B-45B672840410}"/>
              </a:ext>
            </a:extLst>
          </p:cNvPr>
          <p:cNvSpPr/>
          <p:nvPr/>
        </p:nvSpPr>
        <p:spPr>
          <a:xfrm>
            <a:off x="3241964" y="1690687"/>
            <a:ext cx="5781963" cy="622855"/>
          </a:xfrm>
          <a:prstGeom prst="plaqu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4" name="Rectangle: Top Corners Rounded 3">
            <a:extLst>
              <a:ext uri="{FF2B5EF4-FFF2-40B4-BE49-F238E27FC236}">
                <a16:creationId xmlns:a16="http://schemas.microsoft.com/office/drawing/2014/main" id="{9AE03346-42B3-5EBA-7BD2-58BE3E764B80}"/>
              </a:ext>
            </a:extLst>
          </p:cNvPr>
          <p:cNvSpPr/>
          <p:nvPr/>
        </p:nvSpPr>
        <p:spPr>
          <a:xfrm>
            <a:off x="1995721" y="570706"/>
            <a:ext cx="7896424" cy="914400"/>
          </a:xfrm>
          <a:prstGeom prst="round2Same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F7E75D-F9B5-0BFD-A89C-34BD1B120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5721" y="379780"/>
            <a:ext cx="8720769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  <a:latin typeface="Britannic Bold" panose="020B0903060703020204" pitchFamily="34" charset="0"/>
              </a:rPr>
              <a:t>What Makes a Successful Team</a:t>
            </a:r>
            <a:endParaRPr lang="en-PK" dirty="0">
              <a:solidFill>
                <a:schemeClr val="bg1"/>
              </a:solidFill>
              <a:latin typeface="Britannic Bold" panose="020B0903060703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2A4426-38B8-E7B1-7A0C-5EF76AD1A6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2773" y="1808134"/>
            <a:ext cx="995833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                           Key elements of successful teamwork</a:t>
            </a:r>
            <a:endParaRPr lang="en-US" b="1" dirty="0">
              <a:solidFill>
                <a:schemeClr val="bg1"/>
              </a:solidFill>
              <a:latin typeface="Britannic Bold" panose="020B0903060703020204" pitchFamily="34" charset="0"/>
            </a:endParaRPr>
          </a:p>
          <a:p>
            <a:endParaRPr lang="en-US" dirty="0"/>
          </a:p>
          <a:p>
            <a:r>
              <a:rPr lang="en-US" dirty="0"/>
              <a:t>Clear communication</a:t>
            </a:r>
          </a:p>
          <a:p>
            <a:r>
              <a:rPr lang="en-US" dirty="0"/>
              <a:t>Shared goals and expectations</a:t>
            </a:r>
          </a:p>
          <a:p>
            <a:r>
              <a:rPr lang="en-US" dirty="0"/>
              <a:t>Trust among team members</a:t>
            </a:r>
          </a:p>
          <a:p>
            <a:r>
              <a:rPr lang="en-US" dirty="0"/>
              <a:t>Defined roles and responsibilities</a:t>
            </a:r>
          </a:p>
          <a:p>
            <a:r>
              <a:rPr lang="en-US" dirty="0"/>
              <a:t>Adaptability and positive attitude</a:t>
            </a:r>
            <a:endParaRPr lang="en-PK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68EDE6D-3DF7-8F36-16AE-2A2B18C488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264"/>
          <a:stretch>
            <a:fillRect/>
          </a:stretch>
        </p:blipFill>
        <p:spPr>
          <a:xfrm>
            <a:off x="6742545" y="2881745"/>
            <a:ext cx="5227782" cy="3023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97690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ouble Wave 4">
            <a:extLst>
              <a:ext uri="{FF2B5EF4-FFF2-40B4-BE49-F238E27FC236}">
                <a16:creationId xmlns:a16="http://schemas.microsoft.com/office/drawing/2014/main" id="{9E36DD53-0304-E189-05F6-7C08504738FC}"/>
              </a:ext>
            </a:extLst>
          </p:cNvPr>
          <p:cNvSpPr/>
          <p:nvPr/>
        </p:nvSpPr>
        <p:spPr>
          <a:xfrm>
            <a:off x="498764" y="1166544"/>
            <a:ext cx="6782385" cy="914400"/>
          </a:xfrm>
          <a:prstGeom prst="doubleWav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8C8058-53F4-9190-5989-3216025BD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764" y="960963"/>
            <a:ext cx="6782385" cy="1325563"/>
          </a:xfrm>
        </p:spPr>
        <p:txBody>
          <a:bodyPr/>
          <a:lstStyle/>
          <a:p>
            <a:r>
              <a:rPr lang="en-US" dirty="0">
                <a:latin typeface="Britannic Bold" panose="020B0903060703020204" pitchFamily="34" charset="0"/>
              </a:rPr>
              <a:t>Belbin’s Team Role Theory</a:t>
            </a:r>
            <a:endParaRPr lang="en-PK" dirty="0">
              <a:latin typeface="Britannic Bold" panose="020B0903060703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0517D2-2F79-433C-00D2-C0C84C2480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2636" y="2492107"/>
            <a:ext cx="5811982" cy="3478816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 How Belbin roles improve teamwork</a:t>
            </a:r>
          </a:p>
          <a:p>
            <a:r>
              <a:rPr lang="en-US" sz="2000" dirty="0"/>
              <a:t>Helps identify each member’s strengths</a:t>
            </a:r>
          </a:p>
          <a:p>
            <a:r>
              <a:rPr lang="en-US" sz="2000" dirty="0"/>
              <a:t>Creates balanced teams through diverse roles</a:t>
            </a:r>
          </a:p>
          <a:p>
            <a:r>
              <a:rPr lang="en-US" sz="2000" dirty="0"/>
              <a:t>Reduces conflict by clarifying expectations</a:t>
            </a:r>
          </a:p>
          <a:p>
            <a:pPr marL="0" indent="0">
              <a:buNone/>
            </a:pPr>
            <a:r>
              <a:rPr lang="en-US" sz="2400" b="1" dirty="0"/>
              <a:t> My roles:</a:t>
            </a:r>
          </a:p>
          <a:p>
            <a:r>
              <a:rPr lang="en-US" sz="1800" dirty="0"/>
              <a:t>Coordinator (CO): clarifies goals, delegates tasks</a:t>
            </a:r>
          </a:p>
          <a:p>
            <a:r>
              <a:rPr lang="en-US" sz="1800" dirty="0"/>
              <a:t>Resource Investigator (RI): brings ideas, networking, enthusiasm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7EE1FD-8128-F511-F37F-3631EC88AD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7110" y="375856"/>
            <a:ext cx="3520729" cy="1684299"/>
          </a:xfrm>
          <a:prstGeom prst="rect">
            <a:avLst/>
          </a:prstGeom>
          <a:effectLst>
            <a:softEdge rad="127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0002E56-1409-CF53-4B4D-10C199B5A3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491" y="2286525"/>
            <a:ext cx="4720691" cy="3631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56870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0"/>
                <a:lumOff val="100000"/>
              </a:schemeClr>
            </a:gs>
            <a:gs pos="35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6E6073D-EF6B-E48E-47AB-24094CE73DFA}"/>
              </a:ext>
            </a:extLst>
          </p:cNvPr>
          <p:cNvSpPr/>
          <p:nvPr/>
        </p:nvSpPr>
        <p:spPr>
          <a:xfrm>
            <a:off x="2733965" y="360688"/>
            <a:ext cx="6382326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D154A8-0145-BC0E-A0DC-637B357D7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5215" y="155107"/>
            <a:ext cx="6869935" cy="1325563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bg1"/>
                </a:solidFill>
                <a:latin typeface="Britannic Bold" panose="020B0903060703020204" pitchFamily="34" charset="0"/>
              </a:rPr>
              <a:t>Tuckman’s Group Development Model</a:t>
            </a:r>
            <a:endParaRPr lang="en-PK" sz="2800" dirty="0">
              <a:solidFill>
                <a:schemeClr val="bg1"/>
              </a:solidFill>
              <a:latin typeface="Britannic Bold" panose="020B0903060703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F38DF0-B832-8CBD-D7AE-1710D22F0E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259" y="1523670"/>
            <a:ext cx="612446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Team development stages: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b="1" dirty="0"/>
              <a:t>Forming</a:t>
            </a:r>
            <a:r>
              <a:rPr lang="en-US" sz="2000" dirty="0"/>
              <a:t>: Getting to know each other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b="1" dirty="0"/>
              <a:t>Storming</a:t>
            </a:r>
            <a:r>
              <a:rPr lang="en-US" sz="2000" dirty="0"/>
              <a:t>: Conflicts and differences appear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b="1" dirty="0"/>
              <a:t>Norming</a:t>
            </a:r>
            <a:r>
              <a:rPr lang="en-US" sz="2000" dirty="0"/>
              <a:t>: Roles become clearer, collaboration improves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b="1" dirty="0"/>
              <a:t>Performing</a:t>
            </a:r>
            <a:r>
              <a:rPr lang="en-US" sz="2000" dirty="0"/>
              <a:t>: Team works smoothly and effectively</a:t>
            </a:r>
            <a:br>
              <a:rPr lang="en-US" b="1" dirty="0"/>
            </a:br>
            <a:endParaRPr lang="en-US" b="1" dirty="0"/>
          </a:p>
          <a:p>
            <a:pPr marL="0" indent="0">
              <a:buNone/>
            </a:pPr>
            <a:r>
              <a:rPr lang="en-US" sz="2400" b="1" dirty="0"/>
              <a:t>Link to my group:</a:t>
            </a:r>
          </a:p>
          <a:p>
            <a:r>
              <a:rPr lang="en-US" sz="2000" dirty="0"/>
              <a:t>Our team moved through these stages naturally</a:t>
            </a:r>
          </a:p>
          <a:p>
            <a:r>
              <a:rPr lang="en-US" sz="2000" dirty="0"/>
              <a:t>Small conflicts appeared during storming but helped us progress</a:t>
            </a:r>
          </a:p>
          <a:p>
            <a:pPr marL="0" indent="0">
              <a:buNone/>
            </a:pPr>
            <a:endParaRPr lang="en-PK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7992D30-944B-757D-7EE7-92E15156FB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6051" y="1870539"/>
            <a:ext cx="5000625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2997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4">
            <a:extLst>
              <a:ext uri="{FF2B5EF4-FFF2-40B4-BE49-F238E27FC236}">
                <a16:creationId xmlns:a16="http://schemas.microsoft.com/office/drawing/2014/main" id="{26BF89E9-7B03-949F-5380-D6795F0D1FE3}"/>
              </a:ext>
            </a:extLst>
          </p:cNvPr>
          <p:cNvSpPr/>
          <p:nvPr/>
        </p:nvSpPr>
        <p:spPr>
          <a:xfrm>
            <a:off x="1985818" y="199872"/>
            <a:ext cx="8044873" cy="1398019"/>
          </a:xfrm>
          <a:prstGeom prst="cloud">
            <a:avLst/>
          </a:prstGeom>
          <a:solidFill>
            <a:schemeClr val="accent1">
              <a:lumMod val="50000"/>
            </a:schemeClr>
          </a:solidFill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B952CE-C0D1-9F68-C037-5D30D749B1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2982" y="199872"/>
            <a:ext cx="7266542" cy="1325563"/>
          </a:xfrm>
        </p:spPr>
        <p:txBody>
          <a:bodyPr>
            <a:normAutofit/>
          </a:bodyPr>
          <a:lstStyle/>
          <a:p>
            <a:r>
              <a:rPr lang="en-US" sz="2400" b="1" i="1" dirty="0">
                <a:solidFill>
                  <a:schemeClr val="bg1"/>
                </a:solidFill>
                <a:latin typeface="Bodoni MT Black" panose="02070A03080606020203" pitchFamily="18" charset="0"/>
              </a:rPr>
              <a:t>Thomas-Kilmann Conflict Management</a:t>
            </a:r>
            <a:endParaRPr lang="en-PK" sz="2400" b="1" i="1" dirty="0">
              <a:solidFill>
                <a:schemeClr val="bg1"/>
              </a:solidFill>
              <a:latin typeface="Bodoni MT Black" panose="02070A03080606020203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445861-21CC-3F96-D35A-1DF6D5921A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933" y="2260952"/>
            <a:ext cx="5162097" cy="4351338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Conflict Management Styles: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A2A4F4-0D77-A2D5-15C2-A06442C3D66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3685"/>
          <a:stretch>
            <a:fillRect/>
          </a:stretch>
        </p:blipFill>
        <p:spPr>
          <a:xfrm>
            <a:off x="4267200" y="1103538"/>
            <a:ext cx="2857500" cy="106116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11D72BE-9845-760C-30AF-B856E66AEC4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4441"/>
          <a:stretch>
            <a:fillRect/>
          </a:stretch>
        </p:blipFill>
        <p:spPr>
          <a:xfrm>
            <a:off x="64655" y="2697018"/>
            <a:ext cx="5948218" cy="396110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BF10C7E-11BA-4679-5AE5-99DC2EDBDBCC}"/>
              </a:ext>
            </a:extLst>
          </p:cNvPr>
          <p:cNvSpPr txBox="1"/>
          <p:nvPr/>
        </p:nvSpPr>
        <p:spPr>
          <a:xfrm>
            <a:off x="7295192" y="2037055"/>
            <a:ext cx="4221780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dirty="0"/>
              <a:t>My example:</a:t>
            </a:r>
          </a:p>
          <a:p>
            <a:r>
              <a:rPr lang="en-US" sz="2000" dirty="0"/>
              <a:t>When two members disagreed on presentation structure,</a:t>
            </a:r>
            <a:br>
              <a:rPr lang="en-US" sz="2000" dirty="0"/>
            </a:br>
            <a:r>
              <a:rPr lang="en-US" sz="2000" dirty="0"/>
              <a:t>I facilitated a discussion so both ideas were included.</a:t>
            </a:r>
            <a:endParaRPr lang="en-PK" sz="2000" b="1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FB2F7A3-1C24-774A-88C2-797C331E76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88669" y="3740727"/>
            <a:ext cx="3638676" cy="3117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0908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318F9-DDDA-40B9-4B70-0031D0105D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45673" y="1"/>
            <a:ext cx="7961745" cy="1016000"/>
          </a:xfrm>
        </p:spPr>
        <p:txBody>
          <a:bodyPr>
            <a:noAutofit/>
          </a:bodyPr>
          <a:lstStyle/>
          <a:p>
            <a:r>
              <a:rPr lang="en-US" sz="4000" dirty="0"/>
              <a:t>Examples of Good &amp; Bad Teamwork</a:t>
            </a:r>
            <a:endParaRPr lang="en-PK" sz="4000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F2843A7-6DEE-F115-42AA-1C1B596D15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53310070"/>
              </p:ext>
            </p:extLst>
          </p:nvPr>
        </p:nvGraphicFramePr>
        <p:xfrm>
          <a:off x="1745673" y="1403681"/>
          <a:ext cx="8128000" cy="4050638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1247655102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053620053"/>
                    </a:ext>
                  </a:extLst>
                </a:gridCol>
              </a:tblGrid>
              <a:tr h="4050638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Good Teamwork Example:</a:t>
                      </a:r>
                    </a:p>
                    <a:p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  <a:p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dirty="0">
                          <a:solidFill>
                            <a:schemeClr val="tx1"/>
                          </a:solidFill>
                        </a:rPr>
                        <a:t>Everyone contributed equally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dirty="0">
                          <a:solidFill>
                            <a:schemeClr val="tx1"/>
                          </a:solidFill>
                        </a:rPr>
                        <a:t>Roles were clear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dirty="0">
                          <a:solidFill>
                            <a:schemeClr val="tx1"/>
                          </a:solidFill>
                        </a:rPr>
                        <a:t>Communication was open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US" sz="2000" b="0" dirty="0">
                          <a:solidFill>
                            <a:schemeClr val="tx1"/>
                          </a:solidFill>
                        </a:rPr>
                        <a:t>Work was completed on time</a:t>
                      </a:r>
                      <a:endParaRPr lang="en-PK" sz="2000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</a:rPr>
                        <a:t>Bad Teamwork Example:</a:t>
                      </a:r>
                    </a:p>
                    <a:p>
                      <a:endParaRPr lang="en-US" sz="2000" dirty="0">
                        <a:solidFill>
                          <a:schemeClr val="tx1"/>
                        </a:solidFill>
                      </a:endParaRPr>
                    </a:p>
                    <a:p>
                      <a:endParaRPr lang="en-US" dirty="0">
                        <a:solidFill>
                          <a:schemeClr val="tx1"/>
                        </a:solidFill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One member ignored messages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Misunderstanding about deadlines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Confusion in role allocation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Led to extra stress and delays</a:t>
                      </a:r>
                      <a:endParaRPr lang="en-PK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0103820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F177B399-8519-F8EF-F0CA-FA0EA89B4C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2917" y="3767769"/>
            <a:ext cx="6213512" cy="27854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43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7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tar: 6 Points 3">
            <a:extLst>
              <a:ext uri="{FF2B5EF4-FFF2-40B4-BE49-F238E27FC236}">
                <a16:creationId xmlns:a16="http://schemas.microsoft.com/office/drawing/2014/main" id="{AAE6BC53-31D7-9D9C-A629-E5BF99BE9781}"/>
              </a:ext>
            </a:extLst>
          </p:cNvPr>
          <p:cNvSpPr/>
          <p:nvPr/>
        </p:nvSpPr>
        <p:spPr>
          <a:xfrm>
            <a:off x="3260992" y="198304"/>
            <a:ext cx="5497417" cy="1627321"/>
          </a:xfrm>
          <a:prstGeom prst="star6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816DC5-AB46-8900-4483-2CADFB626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9966" y="365125"/>
            <a:ext cx="6803834" cy="1325563"/>
          </a:xfrm>
        </p:spPr>
        <p:txBody>
          <a:bodyPr/>
          <a:lstStyle/>
          <a:p>
            <a:r>
              <a:rPr lang="en-US" dirty="0"/>
              <a:t>Conclusion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58FDC-BB09-72B9-4B15-5B39AB5118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What I learned?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Theories helped me understand real team behavior</a:t>
            </a:r>
          </a:p>
          <a:p>
            <a:r>
              <a:rPr lang="en-US" dirty="0"/>
              <a:t>Roles like Coordinator &amp; Resource Investigator improved my teamwork</a:t>
            </a:r>
          </a:p>
          <a:p>
            <a:r>
              <a:rPr lang="en-US" dirty="0"/>
              <a:t>Emotional intelligence and communication improve trust</a:t>
            </a:r>
          </a:p>
          <a:p>
            <a:r>
              <a:rPr lang="en-US" dirty="0"/>
              <a:t>Effective teamwork requires flexibility, problem-solving, and empathy</a:t>
            </a:r>
            <a:endParaRPr lang="en-PK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419B7B5-F769-D4D2-2E28-E98F0DF563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48588" y="102653"/>
            <a:ext cx="1410424" cy="185050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6E1BFD8-C780-A864-6E27-BD859AE66F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205" y="327332"/>
            <a:ext cx="1299990" cy="1299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747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A852E-3750-E2E0-5B2D-C738FFE2E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References:</a:t>
            </a:r>
            <a:endParaRPr lang="en-PK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043D3-0BC0-A59C-61B4-CDAF148FEC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9715959" cy="3969247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Belbin, R.M. (2010) Team Roles at Work. 2nd ed. Oxford: Butterworth-Heinemann.</a:t>
            </a:r>
          </a:p>
          <a:p>
            <a:r>
              <a:rPr lang="en-US" dirty="0"/>
              <a:t>Berne, E. (1961) Transactional Analysis in Psychotherapy. New York: Grove Press.</a:t>
            </a:r>
          </a:p>
          <a:p>
            <a:r>
              <a:rPr lang="en-US" dirty="0"/>
              <a:t>Bonebright, D.A. (2010) ‘40 years of storming: a historical review of Tuckman’s model of small group development,’ Human Resource Development International, 13(1), pp. 111–120.</a:t>
            </a:r>
          </a:p>
          <a:p>
            <a:r>
              <a:rPr lang="en-US" dirty="0"/>
              <a:t>Fisher, R., Hunter, T. and </a:t>
            </a:r>
            <a:r>
              <a:rPr lang="en-US" dirty="0" err="1"/>
              <a:t>Macrosson</a:t>
            </a:r>
            <a:r>
              <a:rPr lang="en-US" dirty="0"/>
              <a:t>, W. (2021) ‘Belbin’s team role theory: for team building and management,’ Journal of Managerial Psychology, 36(5), pp. 401–417.</a:t>
            </a:r>
          </a:p>
          <a:p>
            <a:r>
              <a:rPr lang="en-US" dirty="0"/>
              <a:t>Goleman, D. (1998) Working with Emotional Intelligence. New York: Bantam Books.</a:t>
            </a:r>
          </a:p>
          <a:p>
            <a:r>
              <a:rPr lang="en-US" dirty="0"/>
              <a:t>Rahim, M.A. (2011) Managing Conflict in Organizations. 4th ed. New Brunswick, NJ: Transaction Publishers.</a:t>
            </a:r>
          </a:p>
          <a:p>
            <a:r>
              <a:rPr lang="en-US" dirty="0"/>
              <a:t>Salas, E., Shuffler, M.L., Thayer, A.L., Bedwell, W.L. and Lazzara, E.H. (2015) ‘Understanding and improving teamwork in organizations: A scientifically based practical guide,’ Human Resource Management, 54(4), pp. 599–622.</a:t>
            </a:r>
          </a:p>
          <a:p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3937375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</TotalTime>
  <Words>564</Words>
  <Application>Microsoft Office PowerPoint</Application>
  <PresentationFormat>Widescreen</PresentationFormat>
  <Paragraphs>81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Bodoni MT Black</vt:lpstr>
      <vt:lpstr>Britannic Bold</vt:lpstr>
      <vt:lpstr>Calibri</vt:lpstr>
      <vt:lpstr>Calibri Light</vt:lpstr>
      <vt:lpstr>Cambria</vt:lpstr>
      <vt:lpstr>Office Theme</vt:lpstr>
      <vt:lpstr>Effective Teamwork and Communication</vt:lpstr>
      <vt:lpstr>Overview:</vt:lpstr>
      <vt:lpstr>Introduction to Teamwork</vt:lpstr>
      <vt:lpstr>What Makes a Successful Team</vt:lpstr>
      <vt:lpstr>Belbin’s Team Role Theory</vt:lpstr>
      <vt:lpstr>Tuckman’s Group Development Model</vt:lpstr>
      <vt:lpstr>Thomas-Kilmann Conflict Management</vt:lpstr>
      <vt:lpstr>Examples of Good &amp; Bad Teamwork</vt:lpstr>
      <vt:lpstr>Conclusion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ammar yasir</dc:creator>
  <cp:lastModifiedBy>ammar yasir</cp:lastModifiedBy>
  <cp:revision>19</cp:revision>
  <dcterms:created xsi:type="dcterms:W3CDTF">2025-11-20T23:45:57Z</dcterms:created>
  <dcterms:modified xsi:type="dcterms:W3CDTF">2025-11-29T15:31:04Z</dcterms:modified>
</cp:coreProperties>
</file>