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sldIdLst>
    <p:sldId id="256" r:id="rId5"/>
    <p:sldId id="259" r:id="rId6"/>
    <p:sldId id="257" r:id="rId7"/>
    <p:sldId id="260" r:id="rId8"/>
    <p:sldId id="258" r:id="rId9"/>
    <p:sldId id="267" r:id="rId10"/>
    <p:sldId id="268" r:id="rId11"/>
    <p:sldId id="262" r:id="rId12"/>
    <p:sldId id="266" r:id="rId13"/>
    <p:sldId id="263" r:id="rId14"/>
    <p:sldId id="264" r:id="rId15"/>
    <p:sldId id="265" r:id="rId16"/>
    <p:sldId id="270" r:id="rId17"/>
    <p:sldId id="261" r:id="rId18"/>
    <p:sldId id="269" r:id="rId19"/>
    <p:sldId id="271" r:id="rId20"/>
    <p:sldId id="272" r:id="rId21"/>
    <p:sldId id="273" r:id="rId22"/>
    <p:sldId id="27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A2D069-314F-44F6-8676-3DAEB067EF68}" v="1" dt="2026-01-07T09:50:41.1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oline Ellis (2204046)" userId="bb1e7a55-a96f-493e-8085-b8c5a554362f" providerId="ADAL" clId="{31A56D0E-07B5-468C-9A54-AF72D1ED73A3}"/>
    <pc:docChg chg="undo custSel addSld modSld">
      <pc:chgData name="Caroline Ellis (2204046)" userId="bb1e7a55-a96f-493e-8085-b8c5a554362f" providerId="ADAL" clId="{31A56D0E-07B5-468C-9A54-AF72D1ED73A3}" dt="2026-01-07T18:01:28.710" v="94" actId="20577"/>
      <pc:docMkLst>
        <pc:docMk/>
      </pc:docMkLst>
      <pc:sldChg chg="addSp delSp modSp mod">
        <pc:chgData name="Caroline Ellis (2204046)" userId="bb1e7a55-a96f-493e-8085-b8c5a554362f" providerId="ADAL" clId="{31A56D0E-07B5-468C-9A54-AF72D1ED73A3}" dt="2026-01-04T17:30:21.464" v="2" actId="26606"/>
        <pc:sldMkLst>
          <pc:docMk/>
          <pc:sldMk cId="2471643316" sldId="257"/>
        </pc:sldMkLst>
        <pc:spChg chg="add del mod">
          <ac:chgData name="Caroline Ellis (2204046)" userId="bb1e7a55-a96f-493e-8085-b8c5a554362f" providerId="ADAL" clId="{31A56D0E-07B5-468C-9A54-AF72D1ED73A3}" dt="2026-01-04T17:30:21.464" v="2" actId="26606"/>
          <ac:spMkLst>
            <pc:docMk/>
            <pc:sldMk cId="2471643316" sldId="257"/>
            <ac:spMk id="5" creationId="{685846F9-8364-7AC7-642A-29789B5E89E1}"/>
          </ac:spMkLst>
        </pc:spChg>
      </pc:sldChg>
      <pc:sldChg chg="modSp">
        <pc:chgData name="Caroline Ellis (2204046)" userId="bb1e7a55-a96f-493e-8085-b8c5a554362f" providerId="ADAL" clId="{31A56D0E-07B5-468C-9A54-AF72D1ED73A3}" dt="2026-01-04T17:34:00.820" v="3"/>
        <pc:sldMkLst>
          <pc:docMk/>
          <pc:sldMk cId="767421527" sldId="259"/>
        </pc:sldMkLst>
        <pc:graphicFrameChg chg="mod">
          <ac:chgData name="Caroline Ellis (2204046)" userId="bb1e7a55-a96f-493e-8085-b8c5a554362f" providerId="ADAL" clId="{31A56D0E-07B5-468C-9A54-AF72D1ED73A3}" dt="2026-01-04T17:34:00.820" v="3"/>
          <ac:graphicFrameMkLst>
            <pc:docMk/>
            <pc:sldMk cId="767421527" sldId="259"/>
            <ac:graphicFrameMk id="12" creationId="{62CE9007-7D40-C169-463A-817142D4343C}"/>
          </ac:graphicFrameMkLst>
        </pc:graphicFrameChg>
      </pc:sldChg>
      <pc:sldChg chg="modSp">
        <pc:chgData name="Caroline Ellis (2204046)" userId="bb1e7a55-a96f-493e-8085-b8c5a554362f" providerId="ADAL" clId="{31A56D0E-07B5-468C-9A54-AF72D1ED73A3}" dt="2026-01-04T17:38:09.558" v="5"/>
        <pc:sldMkLst>
          <pc:docMk/>
          <pc:sldMk cId="2408306855" sldId="260"/>
        </pc:sldMkLst>
        <pc:graphicFrameChg chg="mod">
          <ac:chgData name="Caroline Ellis (2204046)" userId="bb1e7a55-a96f-493e-8085-b8c5a554362f" providerId="ADAL" clId="{31A56D0E-07B5-468C-9A54-AF72D1ED73A3}" dt="2026-01-04T17:38:09.558" v="5"/>
          <ac:graphicFrameMkLst>
            <pc:docMk/>
            <pc:sldMk cId="2408306855" sldId="260"/>
            <ac:graphicFrameMk id="13" creationId="{CC445BBF-0A2B-E3BE-DE2D-6A35987FBCB9}"/>
          </ac:graphicFrameMkLst>
        </pc:graphicFrameChg>
      </pc:sldChg>
      <pc:sldChg chg="modSp mod">
        <pc:chgData name="Caroline Ellis (2204046)" userId="bb1e7a55-a96f-493e-8085-b8c5a554362f" providerId="ADAL" clId="{31A56D0E-07B5-468C-9A54-AF72D1ED73A3}" dt="2026-01-05T12:24:39.756" v="44" actId="20577"/>
        <pc:sldMkLst>
          <pc:docMk/>
          <pc:sldMk cId="3312152884" sldId="264"/>
        </pc:sldMkLst>
        <pc:graphicFrameChg chg="modGraphic">
          <ac:chgData name="Caroline Ellis (2204046)" userId="bb1e7a55-a96f-493e-8085-b8c5a554362f" providerId="ADAL" clId="{31A56D0E-07B5-468C-9A54-AF72D1ED73A3}" dt="2026-01-05T12:24:39.756" v="44" actId="20577"/>
          <ac:graphicFrameMkLst>
            <pc:docMk/>
            <pc:sldMk cId="3312152884" sldId="264"/>
            <ac:graphicFrameMk id="4" creationId="{F914BE07-0311-2A4A-30CA-EE2753A5BB42}"/>
          </ac:graphicFrameMkLst>
        </pc:graphicFrameChg>
      </pc:sldChg>
      <pc:sldChg chg="modSp mod">
        <pc:chgData name="Caroline Ellis (2204046)" userId="bb1e7a55-a96f-493e-8085-b8c5a554362f" providerId="ADAL" clId="{31A56D0E-07B5-468C-9A54-AF72D1ED73A3}" dt="2026-01-07T09:51:07.158" v="77" actId="20577"/>
        <pc:sldMkLst>
          <pc:docMk/>
          <pc:sldMk cId="2003350348" sldId="268"/>
        </pc:sldMkLst>
        <pc:spChg chg="mod">
          <ac:chgData name="Caroline Ellis (2204046)" userId="bb1e7a55-a96f-493e-8085-b8c5a554362f" providerId="ADAL" clId="{31A56D0E-07B5-468C-9A54-AF72D1ED73A3}" dt="2026-01-07T09:51:07.158" v="77" actId="20577"/>
          <ac:spMkLst>
            <pc:docMk/>
            <pc:sldMk cId="2003350348" sldId="268"/>
            <ac:spMk id="4" creationId="{2467A6E0-3A1A-8C04-D7A3-B50D8BE9B78C}"/>
          </ac:spMkLst>
        </pc:spChg>
      </pc:sldChg>
      <pc:sldChg chg="modSp mod">
        <pc:chgData name="Caroline Ellis (2204046)" userId="bb1e7a55-a96f-493e-8085-b8c5a554362f" providerId="ADAL" clId="{31A56D0E-07B5-468C-9A54-AF72D1ED73A3}" dt="2026-01-07T18:01:28.710" v="94" actId="20577"/>
        <pc:sldMkLst>
          <pc:docMk/>
          <pc:sldMk cId="1802273491" sldId="272"/>
        </pc:sldMkLst>
        <pc:spChg chg="mod">
          <ac:chgData name="Caroline Ellis (2204046)" userId="bb1e7a55-a96f-493e-8085-b8c5a554362f" providerId="ADAL" clId="{31A56D0E-07B5-468C-9A54-AF72D1ED73A3}" dt="2026-01-07T18:01:28.710" v="94" actId="20577"/>
          <ac:spMkLst>
            <pc:docMk/>
            <pc:sldMk cId="1802273491" sldId="272"/>
            <ac:spMk id="2" creationId="{947439B8-20C3-FBA6-5765-C95E38D36903}"/>
          </ac:spMkLst>
        </pc:spChg>
      </pc:sldChg>
      <pc:sldChg chg="addSp modSp new mod">
        <pc:chgData name="Caroline Ellis (2204046)" userId="bb1e7a55-a96f-493e-8085-b8c5a554362f" providerId="ADAL" clId="{31A56D0E-07B5-468C-9A54-AF72D1ED73A3}" dt="2026-01-06T16:20:54.626" v="54" actId="20577"/>
        <pc:sldMkLst>
          <pc:docMk/>
          <pc:sldMk cId="2608513303" sldId="274"/>
        </pc:sldMkLst>
        <pc:spChg chg="add mod">
          <ac:chgData name="Caroline Ellis (2204046)" userId="bb1e7a55-a96f-493e-8085-b8c5a554362f" providerId="ADAL" clId="{31A56D0E-07B5-468C-9A54-AF72D1ED73A3}" dt="2026-01-06T16:20:54.626" v="54" actId="20577"/>
          <ac:spMkLst>
            <pc:docMk/>
            <pc:sldMk cId="2608513303" sldId="274"/>
            <ac:spMk id="3" creationId="{13BC6193-AE2A-F47A-5292-7075679630BE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D7F442-6B6A-46FD-8BF4-D0C1BF0CAC5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D9399E-4942-4B7C-9CF8-E358163B5A76}">
      <dgm:prSet custT="1"/>
      <dgm:spPr/>
      <dgm:t>
        <a:bodyPr/>
        <a:lstStyle/>
        <a:p>
          <a:r>
            <a:rPr lang="en-GB" sz="1800" dirty="0"/>
            <a:t>Poor-quality diets contribute to 15 million preventable deaths globally</a:t>
          </a:r>
          <a:endParaRPr lang="en-US" sz="1800" dirty="0"/>
        </a:p>
      </dgm:t>
    </dgm:pt>
    <dgm:pt modelId="{244EEB92-5781-44C7-AE5D-05D5F984EA65}" type="parTrans" cxnId="{6E54BEC5-82BE-4141-AF92-9B4751D043E8}">
      <dgm:prSet/>
      <dgm:spPr/>
      <dgm:t>
        <a:bodyPr/>
        <a:lstStyle/>
        <a:p>
          <a:endParaRPr lang="en-US"/>
        </a:p>
      </dgm:t>
    </dgm:pt>
    <dgm:pt modelId="{8AA11CC5-D87C-4016-9A9C-4B594666C23F}" type="sibTrans" cxnId="{6E54BEC5-82BE-4141-AF92-9B4751D043E8}">
      <dgm:prSet/>
      <dgm:spPr/>
      <dgm:t>
        <a:bodyPr/>
        <a:lstStyle/>
        <a:p>
          <a:endParaRPr lang="en-US"/>
        </a:p>
      </dgm:t>
    </dgm:pt>
    <dgm:pt modelId="{07D85C0B-97EB-4668-90E3-5D217ED8DF1C}">
      <dgm:prSet custT="1"/>
      <dgm:spPr/>
      <dgm:t>
        <a:bodyPr/>
        <a:lstStyle/>
        <a:p>
          <a:r>
            <a:rPr lang="en-GB" sz="1800" dirty="0"/>
            <a:t>In the UK, poor diets and ultra-processed food consumption drive obesity and chronic disease burden  </a:t>
          </a:r>
          <a:endParaRPr lang="en-US" sz="1800" dirty="0"/>
        </a:p>
      </dgm:t>
    </dgm:pt>
    <dgm:pt modelId="{37D7C43B-833B-43DB-B39E-1A7E9E986F0B}" type="parTrans" cxnId="{657F3C7E-48B2-4179-BAE3-DC2243313DAB}">
      <dgm:prSet/>
      <dgm:spPr/>
      <dgm:t>
        <a:bodyPr/>
        <a:lstStyle/>
        <a:p>
          <a:endParaRPr lang="en-US"/>
        </a:p>
      </dgm:t>
    </dgm:pt>
    <dgm:pt modelId="{98207975-C871-43AB-85CC-4680F7E3A171}" type="sibTrans" cxnId="{657F3C7E-48B2-4179-BAE3-DC2243313DAB}">
      <dgm:prSet/>
      <dgm:spPr/>
      <dgm:t>
        <a:bodyPr/>
        <a:lstStyle/>
        <a:p>
          <a:endParaRPr lang="en-US"/>
        </a:p>
      </dgm:t>
    </dgm:pt>
    <dgm:pt modelId="{F8FF86BA-177B-4A62-BE24-35B9085A9A74}">
      <dgm:prSet custT="1"/>
      <dgm:spPr/>
      <dgm:t>
        <a:bodyPr/>
        <a:lstStyle/>
        <a:p>
          <a:r>
            <a:rPr lang="en-GB" sz="1800" dirty="0"/>
            <a:t>Adherence to dietary guidelines remains low</a:t>
          </a:r>
          <a:endParaRPr lang="en-US" sz="1800" dirty="0"/>
        </a:p>
      </dgm:t>
    </dgm:pt>
    <dgm:pt modelId="{607E69F0-2DB0-44E4-8972-73C028D1C957}" type="parTrans" cxnId="{423B23FD-2DEE-4C1D-ACFD-74B4B260C9D3}">
      <dgm:prSet/>
      <dgm:spPr/>
      <dgm:t>
        <a:bodyPr/>
        <a:lstStyle/>
        <a:p>
          <a:endParaRPr lang="en-US"/>
        </a:p>
      </dgm:t>
    </dgm:pt>
    <dgm:pt modelId="{8ECEEA3E-6F3D-47B5-B358-1518C230D3EC}" type="sibTrans" cxnId="{423B23FD-2DEE-4C1D-ACFD-74B4B260C9D3}">
      <dgm:prSet/>
      <dgm:spPr/>
      <dgm:t>
        <a:bodyPr/>
        <a:lstStyle/>
        <a:p>
          <a:endParaRPr lang="en-US"/>
        </a:p>
      </dgm:t>
    </dgm:pt>
    <dgm:pt modelId="{D8C08314-C822-4BAB-9485-DB1BD791135A}">
      <dgm:prSet custT="1"/>
      <dgm:spPr/>
      <dgm:t>
        <a:bodyPr/>
        <a:lstStyle/>
        <a:p>
          <a:r>
            <a:rPr lang="en-GB" sz="1800" dirty="0"/>
            <a:t>Food choices are shaped by psychological, social, and environmental factors</a:t>
          </a:r>
          <a:endParaRPr lang="en-US" sz="1800" dirty="0"/>
        </a:p>
      </dgm:t>
    </dgm:pt>
    <dgm:pt modelId="{DDD38A00-3663-42FB-9D44-BE0B82C3CDEC}" type="parTrans" cxnId="{A943E8F6-0F40-40E8-87E3-A44D7DC16082}">
      <dgm:prSet/>
      <dgm:spPr/>
      <dgm:t>
        <a:bodyPr/>
        <a:lstStyle/>
        <a:p>
          <a:endParaRPr lang="en-US"/>
        </a:p>
      </dgm:t>
    </dgm:pt>
    <dgm:pt modelId="{3034F1F5-2B3A-4FEF-A69C-6C6309D8FE1C}" type="sibTrans" cxnId="{A943E8F6-0F40-40E8-87E3-A44D7DC16082}">
      <dgm:prSet/>
      <dgm:spPr/>
      <dgm:t>
        <a:bodyPr/>
        <a:lstStyle/>
        <a:p>
          <a:endParaRPr lang="en-US"/>
        </a:p>
      </dgm:t>
    </dgm:pt>
    <dgm:pt modelId="{A45303C5-58DE-4AF6-93E2-5ED218A098E2}">
      <dgm:prSet custT="1"/>
      <dgm:spPr/>
      <dgm:t>
        <a:bodyPr/>
        <a:lstStyle/>
        <a:p>
          <a:r>
            <a:rPr lang="en-GB" sz="1800" dirty="0"/>
            <a:t>Dietary behaviour is influenced by knowledge, attitude and skills </a:t>
          </a:r>
          <a:endParaRPr lang="en-US" sz="1800" dirty="0"/>
        </a:p>
      </dgm:t>
    </dgm:pt>
    <dgm:pt modelId="{008E9B33-418F-4D4D-A381-C09099D24CE1}" type="parTrans" cxnId="{AC8973C2-49A0-48DD-AA95-3429946BFE1F}">
      <dgm:prSet/>
      <dgm:spPr/>
      <dgm:t>
        <a:bodyPr/>
        <a:lstStyle/>
        <a:p>
          <a:endParaRPr lang="en-US"/>
        </a:p>
      </dgm:t>
    </dgm:pt>
    <dgm:pt modelId="{8D57E702-2DEC-4311-96D3-DA593ADF71A1}" type="sibTrans" cxnId="{AC8973C2-49A0-48DD-AA95-3429946BFE1F}">
      <dgm:prSet/>
      <dgm:spPr/>
      <dgm:t>
        <a:bodyPr/>
        <a:lstStyle/>
        <a:p>
          <a:endParaRPr lang="en-US"/>
        </a:p>
      </dgm:t>
    </dgm:pt>
    <dgm:pt modelId="{9CD9928B-74B6-4D19-8A2E-FAE3BAF31F25}">
      <dgm:prSet custT="1"/>
      <dgm:spPr/>
      <dgm:t>
        <a:bodyPr/>
        <a:lstStyle/>
        <a:p>
          <a:r>
            <a:rPr lang="en-GB" sz="1800" dirty="0"/>
            <a:t>Effective behaviour change requires consistent messaging and skills-based education</a:t>
          </a:r>
          <a:endParaRPr lang="en-US" sz="1800" dirty="0"/>
        </a:p>
      </dgm:t>
    </dgm:pt>
    <dgm:pt modelId="{01C76014-45D7-40BE-BDFD-6A5EF0ABD5B6}" type="parTrans" cxnId="{B6D94443-77F2-44F6-9251-FB8333CBCBA0}">
      <dgm:prSet/>
      <dgm:spPr/>
      <dgm:t>
        <a:bodyPr/>
        <a:lstStyle/>
        <a:p>
          <a:endParaRPr lang="en-US"/>
        </a:p>
      </dgm:t>
    </dgm:pt>
    <dgm:pt modelId="{E205BA34-CFA9-4F19-82A9-C9BAAC91B89C}" type="sibTrans" cxnId="{B6D94443-77F2-44F6-9251-FB8333CBCBA0}">
      <dgm:prSet/>
      <dgm:spPr/>
      <dgm:t>
        <a:bodyPr/>
        <a:lstStyle/>
        <a:p>
          <a:endParaRPr lang="en-US"/>
        </a:p>
      </dgm:t>
    </dgm:pt>
    <dgm:pt modelId="{15D6AA85-3AF8-47AD-9FDC-C0CA0CEB6251}" type="pres">
      <dgm:prSet presAssocID="{72D7F442-6B6A-46FD-8BF4-D0C1BF0CAC57}" presName="root" presStyleCnt="0">
        <dgm:presLayoutVars>
          <dgm:dir/>
          <dgm:resizeHandles val="exact"/>
        </dgm:presLayoutVars>
      </dgm:prSet>
      <dgm:spPr/>
    </dgm:pt>
    <dgm:pt modelId="{7DC8F420-990A-453D-B403-B0FA2692C28A}" type="pres">
      <dgm:prSet presAssocID="{30D9399E-4942-4B7C-9CF8-E358163B5A76}" presName="compNode" presStyleCnt="0"/>
      <dgm:spPr/>
    </dgm:pt>
    <dgm:pt modelId="{322F82BA-704A-4BBB-93C6-9F2C4C4ED28A}" type="pres">
      <dgm:prSet presAssocID="{30D9399E-4942-4B7C-9CF8-E358163B5A7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070EFA8-8F85-456F-BF18-479D79480998}" type="pres">
      <dgm:prSet presAssocID="{30D9399E-4942-4B7C-9CF8-E358163B5A76}" presName="spaceRect" presStyleCnt="0"/>
      <dgm:spPr/>
    </dgm:pt>
    <dgm:pt modelId="{35C1E797-2C0C-4C27-96EA-7A3DEC18B5CC}" type="pres">
      <dgm:prSet presAssocID="{30D9399E-4942-4B7C-9CF8-E358163B5A76}" presName="textRect" presStyleLbl="revTx" presStyleIdx="0" presStyleCnt="6">
        <dgm:presLayoutVars>
          <dgm:chMax val="1"/>
          <dgm:chPref val="1"/>
        </dgm:presLayoutVars>
      </dgm:prSet>
      <dgm:spPr/>
    </dgm:pt>
    <dgm:pt modelId="{109365BC-9659-4510-839B-D6461D5A334C}" type="pres">
      <dgm:prSet presAssocID="{8AA11CC5-D87C-4016-9A9C-4B594666C23F}" presName="sibTrans" presStyleCnt="0"/>
      <dgm:spPr/>
    </dgm:pt>
    <dgm:pt modelId="{8F9F6E66-5E6B-4C76-981F-8E6D546ECCC9}" type="pres">
      <dgm:prSet presAssocID="{07D85C0B-97EB-4668-90E3-5D217ED8DF1C}" presName="compNode" presStyleCnt="0"/>
      <dgm:spPr/>
    </dgm:pt>
    <dgm:pt modelId="{26FBF53E-915D-416F-873E-6B1BC50A6AFC}" type="pres">
      <dgm:prSet presAssocID="{07D85C0B-97EB-4668-90E3-5D217ED8DF1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A03CBE57-DA24-48B7-9E00-8F00087DF6BF}" type="pres">
      <dgm:prSet presAssocID="{07D85C0B-97EB-4668-90E3-5D217ED8DF1C}" presName="spaceRect" presStyleCnt="0"/>
      <dgm:spPr/>
    </dgm:pt>
    <dgm:pt modelId="{CF46E3A3-EDCD-4851-9816-71E501A41A26}" type="pres">
      <dgm:prSet presAssocID="{07D85C0B-97EB-4668-90E3-5D217ED8DF1C}" presName="textRect" presStyleLbl="revTx" presStyleIdx="1" presStyleCnt="6">
        <dgm:presLayoutVars>
          <dgm:chMax val="1"/>
          <dgm:chPref val="1"/>
        </dgm:presLayoutVars>
      </dgm:prSet>
      <dgm:spPr/>
    </dgm:pt>
    <dgm:pt modelId="{938C9F24-81E5-43AC-9750-41091C61A736}" type="pres">
      <dgm:prSet presAssocID="{98207975-C871-43AB-85CC-4680F7E3A171}" presName="sibTrans" presStyleCnt="0"/>
      <dgm:spPr/>
    </dgm:pt>
    <dgm:pt modelId="{2DB97295-A413-47F2-A8D1-468D2D5F613D}" type="pres">
      <dgm:prSet presAssocID="{F8FF86BA-177B-4A62-BE24-35B9085A9A74}" presName="compNode" presStyleCnt="0"/>
      <dgm:spPr/>
    </dgm:pt>
    <dgm:pt modelId="{7A96EE75-6C83-4ACA-A262-76E233193E28}" type="pres">
      <dgm:prSet presAssocID="{F8FF86BA-177B-4A62-BE24-35B9085A9A7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 with solid fill"/>
        </a:ext>
      </dgm:extLst>
    </dgm:pt>
    <dgm:pt modelId="{FE4EB39A-4A0B-44CB-9EC6-61AF176AD8A6}" type="pres">
      <dgm:prSet presAssocID="{F8FF86BA-177B-4A62-BE24-35B9085A9A74}" presName="spaceRect" presStyleCnt="0"/>
      <dgm:spPr/>
    </dgm:pt>
    <dgm:pt modelId="{2D466D85-0F3C-4128-A5A0-65791E3A6D89}" type="pres">
      <dgm:prSet presAssocID="{F8FF86BA-177B-4A62-BE24-35B9085A9A74}" presName="textRect" presStyleLbl="revTx" presStyleIdx="2" presStyleCnt="6">
        <dgm:presLayoutVars>
          <dgm:chMax val="1"/>
          <dgm:chPref val="1"/>
        </dgm:presLayoutVars>
      </dgm:prSet>
      <dgm:spPr/>
    </dgm:pt>
    <dgm:pt modelId="{E5775680-6F60-4D1D-AA9C-E99CBAA5BFB7}" type="pres">
      <dgm:prSet presAssocID="{8ECEEA3E-6F3D-47B5-B358-1518C230D3EC}" presName="sibTrans" presStyleCnt="0"/>
      <dgm:spPr/>
    </dgm:pt>
    <dgm:pt modelId="{1A148210-A0CB-450D-AA3D-BA428A820391}" type="pres">
      <dgm:prSet presAssocID="{D8C08314-C822-4BAB-9485-DB1BD791135A}" presName="compNode" presStyleCnt="0"/>
      <dgm:spPr/>
    </dgm:pt>
    <dgm:pt modelId="{DE4BB097-BED7-4190-9112-30BBABDCAE7E}" type="pres">
      <dgm:prSet presAssocID="{D8C08314-C822-4BAB-9485-DB1BD791135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667930A2-E125-4A17-8DB1-75B4317F2E60}" type="pres">
      <dgm:prSet presAssocID="{D8C08314-C822-4BAB-9485-DB1BD791135A}" presName="spaceRect" presStyleCnt="0"/>
      <dgm:spPr/>
    </dgm:pt>
    <dgm:pt modelId="{3832C075-F965-41BE-9C95-C141AAD59448}" type="pres">
      <dgm:prSet presAssocID="{D8C08314-C822-4BAB-9485-DB1BD791135A}" presName="textRect" presStyleLbl="revTx" presStyleIdx="3" presStyleCnt="6">
        <dgm:presLayoutVars>
          <dgm:chMax val="1"/>
          <dgm:chPref val="1"/>
        </dgm:presLayoutVars>
      </dgm:prSet>
      <dgm:spPr/>
    </dgm:pt>
    <dgm:pt modelId="{185BE7EC-3112-45F0-BB11-B2F10E5BD779}" type="pres">
      <dgm:prSet presAssocID="{3034F1F5-2B3A-4FEF-A69C-6C6309D8FE1C}" presName="sibTrans" presStyleCnt="0"/>
      <dgm:spPr/>
    </dgm:pt>
    <dgm:pt modelId="{4BEF089E-1947-4294-AFAA-D490653E5857}" type="pres">
      <dgm:prSet presAssocID="{A45303C5-58DE-4AF6-93E2-5ED218A098E2}" presName="compNode" presStyleCnt="0"/>
      <dgm:spPr/>
    </dgm:pt>
    <dgm:pt modelId="{A46D91EF-9727-412B-B238-DE677B6583C3}" type="pres">
      <dgm:prSet presAssocID="{A45303C5-58DE-4AF6-93E2-5ED218A098E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Eating"/>
        </a:ext>
      </dgm:extLst>
    </dgm:pt>
    <dgm:pt modelId="{0E0BD60E-B01A-4495-AAC0-8589E1159DF2}" type="pres">
      <dgm:prSet presAssocID="{A45303C5-58DE-4AF6-93E2-5ED218A098E2}" presName="spaceRect" presStyleCnt="0"/>
      <dgm:spPr/>
    </dgm:pt>
    <dgm:pt modelId="{CE46FB00-D7C5-4BC1-8EF6-6BBE4415C14A}" type="pres">
      <dgm:prSet presAssocID="{A45303C5-58DE-4AF6-93E2-5ED218A098E2}" presName="textRect" presStyleLbl="revTx" presStyleIdx="4" presStyleCnt="6">
        <dgm:presLayoutVars>
          <dgm:chMax val="1"/>
          <dgm:chPref val="1"/>
        </dgm:presLayoutVars>
      </dgm:prSet>
      <dgm:spPr/>
    </dgm:pt>
    <dgm:pt modelId="{B9E41DEF-31D0-4C16-A4E2-D9FC58E0CC42}" type="pres">
      <dgm:prSet presAssocID="{8D57E702-2DEC-4311-96D3-DA593ADF71A1}" presName="sibTrans" presStyleCnt="0"/>
      <dgm:spPr/>
    </dgm:pt>
    <dgm:pt modelId="{30AE1DBF-1AFE-4405-9E42-B195862E1613}" type="pres">
      <dgm:prSet presAssocID="{9CD9928B-74B6-4D19-8A2E-FAE3BAF31F25}" presName="compNode" presStyleCnt="0"/>
      <dgm:spPr/>
    </dgm:pt>
    <dgm:pt modelId="{5BD67D9A-8F2A-4F34-9175-15AD23ADAB8B}" type="pres">
      <dgm:prSet presAssocID="{9CD9928B-74B6-4D19-8A2E-FAE3BAF31F2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53D4CCD-BD2F-409D-AD89-298E00F0B581}" type="pres">
      <dgm:prSet presAssocID="{9CD9928B-74B6-4D19-8A2E-FAE3BAF31F25}" presName="spaceRect" presStyleCnt="0"/>
      <dgm:spPr/>
    </dgm:pt>
    <dgm:pt modelId="{A2EE3AF7-211F-4B34-9F5E-065B2033C189}" type="pres">
      <dgm:prSet presAssocID="{9CD9928B-74B6-4D19-8A2E-FAE3BAF31F25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51DFB3E-BF16-4C35-B1D9-641DA0DA018D}" type="presOf" srcId="{9CD9928B-74B6-4D19-8A2E-FAE3BAF31F25}" destId="{A2EE3AF7-211F-4B34-9F5E-065B2033C189}" srcOrd="0" destOrd="0" presId="urn:microsoft.com/office/officeart/2018/2/layout/IconLabelList"/>
    <dgm:cxn modelId="{B6D94443-77F2-44F6-9251-FB8333CBCBA0}" srcId="{72D7F442-6B6A-46FD-8BF4-D0C1BF0CAC57}" destId="{9CD9928B-74B6-4D19-8A2E-FAE3BAF31F25}" srcOrd="5" destOrd="0" parTransId="{01C76014-45D7-40BE-BDFD-6A5EF0ABD5B6}" sibTransId="{E205BA34-CFA9-4F19-82A9-C9BAAC91B89C}"/>
    <dgm:cxn modelId="{6BF1E24C-3BBA-42C6-BC4E-68BF87AC7636}" type="presOf" srcId="{07D85C0B-97EB-4668-90E3-5D217ED8DF1C}" destId="{CF46E3A3-EDCD-4851-9816-71E501A41A26}" srcOrd="0" destOrd="0" presId="urn:microsoft.com/office/officeart/2018/2/layout/IconLabelList"/>
    <dgm:cxn modelId="{657F3C7E-48B2-4179-BAE3-DC2243313DAB}" srcId="{72D7F442-6B6A-46FD-8BF4-D0C1BF0CAC57}" destId="{07D85C0B-97EB-4668-90E3-5D217ED8DF1C}" srcOrd="1" destOrd="0" parTransId="{37D7C43B-833B-43DB-B39E-1A7E9E986F0B}" sibTransId="{98207975-C871-43AB-85CC-4680F7E3A171}"/>
    <dgm:cxn modelId="{43BF5AA6-4CE9-4C39-9FDE-C9389A6E3903}" type="presOf" srcId="{D8C08314-C822-4BAB-9485-DB1BD791135A}" destId="{3832C075-F965-41BE-9C95-C141AAD59448}" srcOrd="0" destOrd="0" presId="urn:microsoft.com/office/officeart/2018/2/layout/IconLabelList"/>
    <dgm:cxn modelId="{AC8973C2-49A0-48DD-AA95-3429946BFE1F}" srcId="{72D7F442-6B6A-46FD-8BF4-D0C1BF0CAC57}" destId="{A45303C5-58DE-4AF6-93E2-5ED218A098E2}" srcOrd="4" destOrd="0" parTransId="{008E9B33-418F-4D4D-A381-C09099D24CE1}" sibTransId="{8D57E702-2DEC-4311-96D3-DA593ADF71A1}"/>
    <dgm:cxn modelId="{6E54BEC5-82BE-4141-AF92-9B4751D043E8}" srcId="{72D7F442-6B6A-46FD-8BF4-D0C1BF0CAC57}" destId="{30D9399E-4942-4B7C-9CF8-E358163B5A76}" srcOrd="0" destOrd="0" parTransId="{244EEB92-5781-44C7-AE5D-05D5F984EA65}" sibTransId="{8AA11CC5-D87C-4016-9A9C-4B594666C23F}"/>
    <dgm:cxn modelId="{50C859D6-1D7C-4E3D-8759-160E87E56CC6}" type="presOf" srcId="{A45303C5-58DE-4AF6-93E2-5ED218A098E2}" destId="{CE46FB00-D7C5-4BC1-8EF6-6BBE4415C14A}" srcOrd="0" destOrd="0" presId="urn:microsoft.com/office/officeart/2018/2/layout/IconLabelList"/>
    <dgm:cxn modelId="{047AE2D9-9AB3-453A-BB45-38503C827986}" type="presOf" srcId="{F8FF86BA-177B-4A62-BE24-35B9085A9A74}" destId="{2D466D85-0F3C-4128-A5A0-65791E3A6D89}" srcOrd="0" destOrd="0" presId="urn:microsoft.com/office/officeart/2018/2/layout/IconLabelList"/>
    <dgm:cxn modelId="{804737DB-F3A8-46A5-80A6-A4EF43469927}" type="presOf" srcId="{72D7F442-6B6A-46FD-8BF4-D0C1BF0CAC57}" destId="{15D6AA85-3AF8-47AD-9FDC-C0CA0CEB6251}" srcOrd="0" destOrd="0" presId="urn:microsoft.com/office/officeart/2018/2/layout/IconLabelList"/>
    <dgm:cxn modelId="{1069A8DF-7BBE-433F-A178-8B28CC7D58CE}" type="presOf" srcId="{30D9399E-4942-4B7C-9CF8-E358163B5A76}" destId="{35C1E797-2C0C-4C27-96EA-7A3DEC18B5CC}" srcOrd="0" destOrd="0" presId="urn:microsoft.com/office/officeart/2018/2/layout/IconLabelList"/>
    <dgm:cxn modelId="{A943E8F6-0F40-40E8-87E3-A44D7DC16082}" srcId="{72D7F442-6B6A-46FD-8BF4-D0C1BF0CAC57}" destId="{D8C08314-C822-4BAB-9485-DB1BD791135A}" srcOrd="3" destOrd="0" parTransId="{DDD38A00-3663-42FB-9D44-BE0B82C3CDEC}" sibTransId="{3034F1F5-2B3A-4FEF-A69C-6C6309D8FE1C}"/>
    <dgm:cxn modelId="{423B23FD-2DEE-4C1D-ACFD-74B4B260C9D3}" srcId="{72D7F442-6B6A-46FD-8BF4-D0C1BF0CAC57}" destId="{F8FF86BA-177B-4A62-BE24-35B9085A9A74}" srcOrd="2" destOrd="0" parTransId="{607E69F0-2DB0-44E4-8972-73C028D1C957}" sibTransId="{8ECEEA3E-6F3D-47B5-B358-1518C230D3EC}"/>
    <dgm:cxn modelId="{56E92941-7013-4F24-A653-BD851BB69C93}" type="presParOf" srcId="{15D6AA85-3AF8-47AD-9FDC-C0CA0CEB6251}" destId="{7DC8F420-990A-453D-B403-B0FA2692C28A}" srcOrd="0" destOrd="0" presId="urn:microsoft.com/office/officeart/2018/2/layout/IconLabelList"/>
    <dgm:cxn modelId="{FBEE858F-836B-4BE0-872A-CCC31DC6F31C}" type="presParOf" srcId="{7DC8F420-990A-453D-B403-B0FA2692C28A}" destId="{322F82BA-704A-4BBB-93C6-9F2C4C4ED28A}" srcOrd="0" destOrd="0" presId="urn:microsoft.com/office/officeart/2018/2/layout/IconLabelList"/>
    <dgm:cxn modelId="{47ECA68D-1C06-4E62-9BEA-2F118F163AD5}" type="presParOf" srcId="{7DC8F420-990A-453D-B403-B0FA2692C28A}" destId="{3070EFA8-8F85-456F-BF18-479D79480998}" srcOrd="1" destOrd="0" presId="urn:microsoft.com/office/officeart/2018/2/layout/IconLabelList"/>
    <dgm:cxn modelId="{C798495D-0E0E-435D-B544-85CD0C1B24C2}" type="presParOf" srcId="{7DC8F420-990A-453D-B403-B0FA2692C28A}" destId="{35C1E797-2C0C-4C27-96EA-7A3DEC18B5CC}" srcOrd="2" destOrd="0" presId="urn:microsoft.com/office/officeart/2018/2/layout/IconLabelList"/>
    <dgm:cxn modelId="{437B8DAA-857E-4E7A-A16F-94AF33C996D8}" type="presParOf" srcId="{15D6AA85-3AF8-47AD-9FDC-C0CA0CEB6251}" destId="{109365BC-9659-4510-839B-D6461D5A334C}" srcOrd="1" destOrd="0" presId="urn:microsoft.com/office/officeart/2018/2/layout/IconLabelList"/>
    <dgm:cxn modelId="{4193EF9F-82C5-4B67-B8FA-807D3AC44093}" type="presParOf" srcId="{15D6AA85-3AF8-47AD-9FDC-C0CA0CEB6251}" destId="{8F9F6E66-5E6B-4C76-981F-8E6D546ECCC9}" srcOrd="2" destOrd="0" presId="urn:microsoft.com/office/officeart/2018/2/layout/IconLabelList"/>
    <dgm:cxn modelId="{9FAA8750-0E8B-48A9-B4B3-8B34D8BBE73F}" type="presParOf" srcId="{8F9F6E66-5E6B-4C76-981F-8E6D546ECCC9}" destId="{26FBF53E-915D-416F-873E-6B1BC50A6AFC}" srcOrd="0" destOrd="0" presId="urn:microsoft.com/office/officeart/2018/2/layout/IconLabelList"/>
    <dgm:cxn modelId="{1AA36CA6-7D73-49E4-9143-96E3C88AD377}" type="presParOf" srcId="{8F9F6E66-5E6B-4C76-981F-8E6D546ECCC9}" destId="{A03CBE57-DA24-48B7-9E00-8F00087DF6BF}" srcOrd="1" destOrd="0" presId="urn:microsoft.com/office/officeart/2018/2/layout/IconLabelList"/>
    <dgm:cxn modelId="{E382AB88-187D-4C3A-9D73-59A8F72682C4}" type="presParOf" srcId="{8F9F6E66-5E6B-4C76-981F-8E6D546ECCC9}" destId="{CF46E3A3-EDCD-4851-9816-71E501A41A26}" srcOrd="2" destOrd="0" presId="urn:microsoft.com/office/officeart/2018/2/layout/IconLabelList"/>
    <dgm:cxn modelId="{2D5FD903-305F-439F-BB5E-16E4353AE956}" type="presParOf" srcId="{15D6AA85-3AF8-47AD-9FDC-C0CA0CEB6251}" destId="{938C9F24-81E5-43AC-9750-41091C61A736}" srcOrd="3" destOrd="0" presId="urn:microsoft.com/office/officeart/2018/2/layout/IconLabelList"/>
    <dgm:cxn modelId="{9F6B260C-FDF7-4CD0-A458-8C0D78AF18FA}" type="presParOf" srcId="{15D6AA85-3AF8-47AD-9FDC-C0CA0CEB6251}" destId="{2DB97295-A413-47F2-A8D1-468D2D5F613D}" srcOrd="4" destOrd="0" presId="urn:microsoft.com/office/officeart/2018/2/layout/IconLabelList"/>
    <dgm:cxn modelId="{F3E377D2-8EF0-464D-95C5-419272AE44BB}" type="presParOf" srcId="{2DB97295-A413-47F2-A8D1-468D2D5F613D}" destId="{7A96EE75-6C83-4ACA-A262-76E233193E28}" srcOrd="0" destOrd="0" presId="urn:microsoft.com/office/officeart/2018/2/layout/IconLabelList"/>
    <dgm:cxn modelId="{D022964B-9094-4765-BE97-8BD054E40851}" type="presParOf" srcId="{2DB97295-A413-47F2-A8D1-468D2D5F613D}" destId="{FE4EB39A-4A0B-44CB-9EC6-61AF176AD8A6}" srcOrd="1" destOrd="0" presId="urn:microsoft.com/office/officeart/2018/2/layout/IconLabelList"/>
    <dgm:cxn modelId="{9FB0494D-3463-4666-85C4-258CB5CFC6C6}" type="presParOf" srcId="{2DB97295-A413-47F2-A8D1-468D2D5F613D}" destId="{2D466D85-0F3C-4128-A5A0-65791E3A6D89}" srcOrd="2" destOrd="0" presId="urn:microsoft.com/office/officeart/2018/2/layout/IconLabelList"/>
    <dgm:cxn modelId="{E0A874BD-84E1-4AC6-B1D4-A61E7DC00206}" type="presParOf" srcId="{15D6AA85-3AF8-47AD-9FDC-C0CA0CEB6251}" destId="{E5775680-6F60-4D1D-AA9C-E99CBAA5BFB7}" srcOrd="5" destOrd="0" presId="urn:microsoft.com/office/officeart/2018/2/layout/IconLabelList"/>
    <dgm:cxn modelId="{9CF3F2E5-186F-4B6E-A661-C89C0D6E6B25}" type="presParOf" srcId="{15D6AA85-3AF8-47AD-9FDC-C0CA0CEB6251}" destId="{1A148210-A0CB-450D-AA3D-BA428A820391}" srcOrd="6" destOrd="0" presId="urn:microsoft.com/office/officeart/2018/2/layout/IconLabelList"/>
    <dgm:cxn modelId="{578B48E7-589F-493D-B771-922AC905938C}" type="presParOf" srcId="{1A148210-A0CB-450D-AA3D-BA428A820391}" destId="{DE4BB097-BED7-4190-9112-30BBABDCAE7E}" srcOrd="0" destOrd="0" presId="urn:microsoft.com/office/officeart/2018/2/layout/IconLabelList"/>
    <dgm:cxn modelId="{A53B8008-AF19-4E55-93BA-07AFEE9C8F89}" type="presParOf" srcId="{1A148210-A0CB-450D-AA3D-BA428A820391}" destId="{667930A2-E125-4A17-8DB1-75B4317F2E60}" srcOrd="1" destOrd="0" presId="urn:microsoft.com/office/officeart/2018/2/layout/IconLabelList"/>
    <dgm:cxn modelId="{DB8A174C-E8CC-46E1-BD2A-AA9DE7895766}" type="presParOf" srcId="{1A148210-A0CB-450D-AA3D-BA428A820391}" destId="{3832C075-F965-41BE-9C95-C141AAD59448}" srcOrd="2" destOrd="0" presId="urn:microsoft.com/office/officeart/2018/2/layout/IconLabelList"/>
    <dgm:cxn modelId="{B3EFB765-D5CE-47FF-8F9D-ADB8EB543284}" type="presParOf" srcId="{15D6AA85-3AF8-47AD-9FDC-C0CA0CEB6251}" destId="{185BE7EC-3112-45F0-BB11-B2F10E5BD779}" srcOrd="7" destOrd="0" presId="urn:microsoft.com/office/officeart/2018/2/layout/IconLabelList"/>
    <dgm:cxn modelId="{AD88C2E2-50D8-48E2-94E8-98F5EE4B3425}" type="presParOf" srcId="{15D6AA85-3AF8-47AD-9FDC-C0CA0CEB6251}" destId="{4BEF089E-1947-4294-AFAA-D490653E5857}" srcOrd="8" destOrd="0" presId="urn:microsoft.com/office/officeart/2018/2/layout/IconLabelList"/>
    <dgm:cxn modelId="{390C1336-F045-4B8F-897B-0DE9586111FC}" type="presParOf" srcId="{4BEF089E-1947-4294-AFAA-D490653E5857}" destId="{A46D91EF-9727-412B-B238-DE677B6583C3}" srcOrd="0" destOrd="0" presId="urn:microsoft.com/office/officeart/2018/2/layout/IconLabelList"/>
    <dgm:cxn modelId="{99501ED7-2ED0-41F1-9613-29C54B02CA50}" type="presParOf" srcId="{4BEF089E-1947-4294-AFAA-D490653E5857}" destId="{0E0BD60E-B01A-4495-AAC0-8589E1159DF2}" srcOrd="1" destOrd="0" presId="urn:microsoft.com/office/officeart/2018/2/layout/IconLabelList"/>
    <dgm:cxn modelId="{A26DF4F0-4674-476E-BDF0-E9D338AD9941}" type="presParOf" srcId="{4BEF089E-1947-4294-AFAA-D490653E5857}" destId="{CE46FB00-D7C5-4BC1-8EF6-6BBE4415C14A}" srcOrd="2" destOrd="0" presId="urn:microsoft.com/office/officeart/2018/2/layout/IconLabelList"/>
    <dgm:cxn modelId="{818A0716-14DC-4484-819B-5A47375421EE}" type="presParOf" srcId="{15D6AA85-3AF8-47AD-9FDC-C0CA0CEB6251}" destId="{B9E41DEF-31D0-4C16-A4E2-D9FC58E0CC42}" srcOrd="9" destOrd="0" presId="urn:microsoft.com/office/officeart/2018/2/layout/IconLabelList"/>
    <dgm:cxn modelId="{D38B0A3A-EFB9-4038-8A76-83C869C88186}" type="presParOf" srcId="{15D6AA85-3AF8-47AD-9FDC-C0CA0CEB6251}" destId="{30AE1DBF-1AFE-4405-9E42-B195862E1613}" srcOrd="10" destOrd="0" presId="urn:microsoft.com/office/officeart/2018/2/layout/IconLabelList"/>
    <dgm:cxn modelId="{7E5A3EFB-D942-42E0-AAAA-417913A49248}" type="presParOf" srcId="{30AE1DBF-1AFE-4405-9E42-B195862E1613}" destId="{5BD67D9A-8F2A-4F34-9175-15AD23ADAB8B}" srcOrd="0" destOrd="0" presId="urn:microsoft.com/office/officeart/2018/2/layout/IconLabelList"/>
    <dgm:cxn modelId="{B95ED9EA-A760-4C46-8CA0-534D48096B47}" type="presParOf" srcId="{30AE1DBF-1AFE-4405-9E42-B195862E1613}" destId="{D53D4CCD-BD2F-409D-AD89-298E00F0B581}" srcOrd="1" destOrd="0" presId="urn:microsoft.com/office/officeart/2018/2/layout/IconLabelList"/>
    <dgm:cxn modelId="{F60BEF3C-0CCC-4FFA-BA20-99F8DE0BC44E}" type="presParOf" srcId="{30AE1DBF-1AFE-4405-9E42-B195862E1613}" destId="{A2EE3AF7-211F-4B34-9F5E-065B2033C18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9406F4-799C-4929-B03B-C22885EEEAC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6B1906-C723-4FFB-BEB9-ED9E69ADEC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evaluate the feasibility of a brief COM-B-informed nutrition workshop in a community setting. </a:t>
          </a:r>
          <a:endParaRPr lang="en-US" dirty="0"/>
        </a:p>
      </dgm:t>
    </dgm:pt>
    <dgm:pt modelId="{09194C2D-0E90-48D9-AEE0-648732977BE3}" type="parTrans" cxnId="{48D7D940-FBDB-4379-B316-02809FA2555B}">
      <dgm:prSet/>
      <dgm:spPr/>
      <dgm:t>
        <a:bodyPr/>
        <a:lstStyle/>
        <a:p>
          <a:endParaRPr lang="en-US"/>
        </a:p>
      </dgm:t>
    </dgm:pt>
    <dgm:pt modelId="{CCE1538E-98B8-4967-9872-410F37946250}" type="sibTrans" cxnId="{48D7D940-FBDB-4379-B316-02809FA2555B}">
      <dgm:prSet/>
      <dgm:spPr/>
      <dgm:t>
        <a:bodyPr/>
        <a:lstStyle/>
        <a:p>
          <a:endParaRPr lang="en-US"/>
        </a:p>
      </dgm:t>
    </dgm:pt>
    <dgm:pt modelId="{8E2F4328-135D-49CA-975E-B265D70C3B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assess the acceptability of the workshop among participants. </a:t>
          </a:r>
          <a:endParaRPr lang="en-US" dirty="0"/>
        </a:p>
      </dgm:t>
    </dgm:pt>
    <dgm:pt modelId="{BFD67585-846E-4D83-95A8-50995B780E14}" type="parTrans" cxnId="{9E48EEE5-3B92-45FC-ADAE-C931B9F436B5}">
      <dgm:prSet/>
      <dgm:spPr/>
      <dgm:t>
        <a:bodyPr/>
        <a:lstStyle/>
        <a:p>
          <a:endParaRPr lang="en-US"/>
        </a:p>
      </dgm:t>
    </dgm:pt>
    <dgm:pt modelId="{6F812C56-8B91-47D4-A8C4-B3EE62D68123}" type="sibTrans" cxnId="{9E48EEE5-3B92-45FC-ADAE-C931B9F436B5}">
      <dgm:prSet/>
      <dgm:spPr/>
      <dgm:t>
        <a:bodyPr/>
        <a:lstStyle/>
        <a:p>
          <a:endParaRPr lang="en-US"/>
        </a:p>
      </dgm:t>
    </dgm:pt>
    <dgm:pt modelId="{AB5CB0DB-6422-4A24-B7D7-F6A436827C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examine changes in Capability, Opportunity and Motivation related to nutrition behaviour. </a:t>
          </a:r>
          <a:endParaRPr lang="en-US" dirty="0"/>
        </a:p>
      </dgm:t>
    </dgm:pt>
    <dgm:pt modelId="{49C9A8D8-DA8D-48AE-8B7C-AFAF914E0213}" type="parTrans" cxnId="{5A9CDC5E-4FF2-4279-8ACE-2840B90FB007}">
      <dgm:prSet/>
      <dgm:spPr/>
      <dgm:t>
        <a:bodyPr/>
        <a:lstStyle/>
        <a:p>
          <a:endParaRPr lang="en-US"/>
        </a:p>
      </dgm:t>
    </dgm:pt>
    <dgm:pt modelId="{AC00B957-AD2F-464A-BEF9-195CC0F13489}" type="sibTrans" cxnId="{5A9CDC5E-4FF2-4279-8ACE-2840B90FB007}">
      <dgm:prSet/>
      <dgm:spPr/>
      <dgm:t>
        <a:bodyPr/>
        <a:lstStyle/>
        <a:p>
          <a:endParaRPr lang="en-US"/>
        </a:p>
      </dgm:t>
    </dgm:pt>
    <dgm:pt modelId="{22B38689-FEDF-4CB7-B0B7-DA0B6ACAE4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explore whether any changes have remained at a four-week follow-up.</a:t>
          </a:r>
          <a:endParaRPr lang="en-US" dirty="0"/>
        </a:p>
      </dgm:t>
    </dgm:pt>
    <dgm:pt modelId="{43338A81-39DD-4B51-B997-149003BE7F8B}" type="parTrans" cxnId="{ADDA9642-C0B9-4C2F-A8E0-95B8D860296A}">
      <dgm:prSet/>
      <dgm:spPr/>
      <dgm:t>
        <a:bodyPr/>
        <a:lstStyle/>
        <a:p>
          <a:endParaRPr lang="en-US"/>
        </a:p>
      </dgm:t>
    </dgm:pt>
    <dgm:pt modelId="{ECBB895F-AE66-4B8D-A596-FDF6082C8B72}" type="sibTrans" cxnId="{ADDA9642-C0B9-4C2F-A8E0-95B8D860296A}">
      <dgm:prSet/>
      <dgm:spPr/>
      <dgm:t>
        <a:bodyPr/>
        <a:lstStyle/>
        <a:p>
          <a:endParaRPr lang="en-US"/>
        </a:p>
      </dgm:t>
    </dgm:pt>
    <dgm:pt modelId="{8464172C-4BD2-441A-AD59-E0896F3B89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explore participants' experiences and perceptions of the workshop.</a:t>
          </a:r>
          <a:endParaRPr lang="en-US" dirty="0"/>
        </a:p>
      </dgm:t>
    </dgm:pt>
    <dgm:pt modelId="{ED38D81D-62A5-4BAB-BCE6-CEA2EE59A726}" type="parTrans" cxnId="{98854232-230E-45A9-96B2-7C358EAE4C7D}">
      <dgm:prSet/>
      <dgm:spPr/>
      <dgm:t>
        <a:bodyPr/>
        <a:lstStyle/>
        <a:p>
          <a:endParaRPr lang="en-US"/>
        </a:p>
      </dgm:t>
    </dgm:pt>
    <dgm:pt modelId="{FA6C4068-0E69-4B54-94A3-2011A05D763B}" type="sibTrans" cxnId="{98854232-230E-45A9-96B2-7C358EAE4C7D}">
      <dgm:prSet/>
      <dgm:spPr/>
      <dgm:t>
        <a:bodyPr/>
        <a:lstStyle/>
        <a:p>
          <a:endParaRPr lang="en-US"/>
        </a:p>
      </dgm:t>
    </dgm:pt>
    <dgm:pt modelId="{19931FBF-5B8B-4817-B7A3-003ABEEAD1B4}" type="pres">
      <dgm:prSet presAssocID="{F49406F4-799C-4929-B03B-C22885EEEAC7}" presName="root" presStyleCnt="0">
        <dgm:presLayoutVars>
          <dgm:dir/>
          <dgm:resizeHandles val="exact"/>
        </dgm:presLayoutVars>
      </dgm:prSet>
      <dgm:spPr/>
    </dgm:pt>
    <dgm:pt modelId="{86C01A4E-3290-4C04-A460-4F780E1074CF}" type="pres">
      <dgm:prSet presAssocID="{3D6B1906-C723-4FFB-BEB9-ED9E69ADECF4}" presName="compNode" presStyleCnt="0"/>
      <dgm:spPr/>
    </dgm:pt>
    <dgm:pt modelId="{9826E9CC-9F09-4C27-B945-E98BC7866F36}" type="pres">
      <dgm:prSet presAssocID="{3D6B1906-C723-4FFB-BEB9-ED9E69ADECF4}" presName="bgRect" presStyleLbl="bgShp" presStyleIdx="0" presStyleCnt="5"/>
      <dgm:spPr/>
    </dgm:pt>
    <dgm:pt modelId="{4D7149ED-2ABB-4C76-932C-2DB2901C8402}" type="pres">
      <dgm:prSet presAssocID="{3D6B1906-C723-4FFB-BEB9-ED9E69ADECF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50A9DB0-28C4-46C4-BD4A-10BB80354B1E}" type="pres">
      <dgm:prSet presAssocID="{3D6B1906-C723-4FFB-BEB9-ED9E69ADECF4}" presName="spaceRect" presStyleCnt="0"/>
      <dgm:spPr/>
    </dgm:pt>
    <dgm:pt modelId="{1E755893-0C50-4EFB-8F6E-79CC560C4CFA}" type="pres">
      <dgm:prSet presAssocID="{3D6B1906-C723-4FFB-BEB9-ED9E69ADECF4}" presName="parTx" presStyleLbl="revTx" presStyleIdx="0" presStyleCnt="5">
        <dgm:presLayoutVars>
          <dgm:chMax val="0"/>
          <dgm:chPref val="0"/>
        </dgm:presLayoutVars>
      </dgm:prSet>
      <dgm:spPr/>
    </dgm:pt>
    <dgm:pt modelId="{7748445F-473D-408C-9ACE-7FA90B2380F2}" type="pres">
      <dgm:prSet presAssocID="{CCE1538E-98B8-4967-9872-410F37946250}" presName="sibTrans" presStyleCnt="0"/>
      <dgm:spPr/>
    </dgm:pt>
    <dgm:pt modelId="{C23B8587-7C03-4ACB-B992-74F47B6D18C3}" type="pres">
      <dgm:prSet presAssocID="{8E2F4328-135D-49CA-975E-B265D70C3B9F}" presName="compNode" presStyleCnt="0"/>
      <dgm:spPr/>
    </dgm:pt>
    <dgm:pt modelId="{F01197D7-B8F5-46E8-9CAE-BA96E7C41D85}" type="pres">
      <dgm:prSet presAssocID="{8E2F4328-135D-49CA-975E-B265D70C3B9F}" presName="bgRect" presStyleLbl="bgShp" presStyleIdx="1" presStyleCnt="5"/>
      <dgm:spPr/>
    </dgm:pt>
    <dgm:pt modelId="{7151D218-2C03-4563-A74E-D235D80DB568}" type="pres">
      <dgm:prSet presAssocID="{8E2F4328-135D-49CA-975E-B265D70C3B9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 with solid fill"/>
        </a:ext>
      </dgm:extLst>
    </dgm:pt>
    <dgm:pt modelId="{ED22E360-526B-4DF4-8E8C-B9BFD1895586}" type="pres">
      <dgm:prSet presAssocID="{8E2F4328-135D-49CA-975E-B265D70C3B9F}" presName="spaceRect" presStyleCnt="0"/>
      <dgm:spPr/>
    </dgm:pt>
    <dgm:pt modelId="{9B8240D3-6365-4CBB-9CEE-3F178E0492FA}" type="pres">
      <dgm:prSet presAssocID="{8E2F4328-135D-49CA-975E-B265D70C3B9F}" presName="parTx" presStyleLbl="revTx" presStyleIdx="1" presStyleCnt="5">
        <dgm:presLayoutVars>
          <dgm:chMax val="0"/>
          <dgm:chPref val="0"/>
        </dgm:presLayoutVars>
      </dgm:prSet>
      <dgm:spPr/>
    </dgm:pt>
    <dgm:pt modelId="{71CE0FEC-759E-471E-AA85-0552B45ABC5D}" type="pres">
      <dgm:prSet presAssocID="{6F812C56-8B91-47D4-A8C4-B3EE62D68123}" presName="sibTrans" presStyleCnt="0"/>
      <dgm:spPr/>
    </dgm:pt>
    <dgm:pt modelId="{1C2C91EC-B579-4C90-907B-6402E4EF753D}" type="pres">
      <dgm:prSet presAssocID="{AB5CB0DB-6422-4A24-B7D7-F6A436827CA9}" presName="compNode" presStyleCnt="0"/>
      <dgm:spPr/>
    </dgm:pt>
    <dgm:pt modelId="{B2A2C611-9360-4EA0-A288-FEF84812CBDF}" type="pres">
      <dgm:prSet presAssocID="{AB5CB0DB-6422-4A24-B7D7-F6A436827CA9}" presName="bgRect" presStyleLbl="bgShp" presStyleIdx="2" presStyleCnt="5"/>
      <dgm:spPr/>
    </dgm:pt>
    <dgm:pt modelId="{FDBF5186-D591-4EED-AEE2-68B2737A02E4}" type="pres">
      <dgm:prSet presAssocID="{AB5CB0DB-6422-4A24-B7D7-F6A436827CA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vocado"/>
        </a:ext>
      </dgm:extLst>
    </dgm:pt>
    <dgm:pt modelId="{FF480931-CA55-4562-B71F-426CCC914A7A}" type="pres">
      <dgm:prSet presAssocID="{AB5CB0DB-6422-4A24-B7D7-F6A436827CA9}" presName="spaceRect" presStyleCnt="0"/>
      <dgm:spPr/>
    </dgm:pt>
    <dgm:pt modelId="{561AAE3A-652E-4BDA-B4D9-963ED63EEE1D}" type="pres">
      <dgm:prSet presAssocID="{AB5CB0DB-6422-4A24-B7D7-F6A436827CA9}" presName="parTx" presStyleLbl="revTx" presStyleIdx="2" presStyleCnt="5">
        <dgm:presLayoutVars>
          <dgm:chMax val="0"/>
          <dgm:chPref val="0"/>
        </dgm:presLayoutVars>
      </dgm:prSet>
      <dgm:spPr/>
    </dgm:pt>
    <dgm:pt modelId="{48ED8AF4-CC30-40F5-B054-1354ABBE97F8}" type="pres">
      <dgm:prSet presAssocID="{AC00B957-AD2F-464A-BEF9-195CC0F13489}" presName="sibTrans" presStyleCnt="0"/>
      <dgm:spPr/>
    </dgm:pt>
    <dgm:pt modelId="{EAFE4697-357C-4C45-A805-06EE8FA60439}" type="pres">
      <dgm:prSet presAssocID="{22B38689-FEDF-4CB7-B0B7-DA0B6ACAE45D}" presName="compNode" presStyleCnt="0"/>
      <dgm:spPr/>
    </dgm:pt>
    <dgm:pt modelId="{9B62963A-1CF6-44C9-A89E-AD6105FC09B4}" type="pres">
      <dgm:prSet presAssocID="{22B38689-FEDF-4CB7-B0B7-DA0B6ACAE45D}" presName="bgRect" presStyleLbl="bgShp" presStyleIdx="3" presStyleCnt="5"/>
      <dgm:spPr/>
    </dgm:pt>
    <dgm:pt modelId="{FB7F6F69-5047-4DBB-99EE-CB6C1B5CFE9C}" type="pres">
      <dgm:prSet presAssocID="{22B38689-FEDF-4CB7-B0B7-DA0B6ACAE45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5B1F3C11-EF67-42A9-8C96-33719FB80B28}" type="pres">
      <dgm:prSet presAssocID="{22B38689-FEDF-4CB7-B0B7-DA0B6ACAE45D}" presName="spaceRect" presStyleCnt="0"/>
      <dgm:spPr/>
    </dgm:pt>
    <dgm:pt modelId="{EDBDD8A4-005E-440B-89B5-ED26A52F5223}" type="pres">
      <dgm:prSet presAssocID="{22B38689-FEDF-4CB7-B0B7-DA0B6ACAE45D}" presName="parTx" presStyleLbl="revTx" presStyleIdx="3" presStyleCnt="5">
        <dgm:presLayoutVars>
          <dgm:chMax val="0"/>
          <dgm:chPref val="0"/>
        </dgm:presLayoutVars>
      </dgm:prSet>
      <dgm:spPr/>
    </dgm:pt>
    <dgm:pt modelId="{755FBF1E-4AB6-4DB1-8454-B69ACEA75E5F}" type="pres">
      <dgm:prSet presAssocID="{ECBB895F-AE66-4B8D-A596-FDF6082C8B72}" presName="sibTrans" presStyleCnt="0"/>
      <dgm:spPr/>
    </dgm:pt>
    <dgm:pt modelId="{F5B03960-BF98-4125-BBB7-7A9EBA16177E}" type="pres">
      <dgm:prSet presAssocID="{8464172C-4BD2-441A-AD59-E0896F3B89D4}" presName="compNode" presStyleCnt="0"/>
      <dgm:spPr/>
    </dgm:pt>
    <dgm:pt modelId="{84926AC7-F386-42C3-97E7-10EE45E66F48}" type="pres">
      <dgm:prSet presAssocID="{8464172C-4BD2-441A-AD59-E0896F3B89D4}" presName="bgRect" presStyleLbl="bgShp" presStyleIdx="4" presStyleCnt="5"/>
      <dgm:spPr/>
    </dgm:pt>
    <dgm:pt modelId="{0E0E4C2E-2D81-4A35-99B3-4AA991264242}" type="pres">
      <dgm:prSet presAssocID="{8464172C-4BD2-441A-AD59-E0896F3B89D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g under Magnifying Glass"/>
        </a:ext>
      </dgm:extLst>
    </dgm:pt>
    <dgm:pt modelId="{54355EDC-9CB0-4231-80FD-FA3850A861D8}" type="pres">
      <dgm:prSet presAssocID="{8464172C-4BD2-441A-AD59-E0896F3B89D4}" presName="spaceRect" presStyleCnt="0"/>
      <dgm:spPr/>
    </dgm:pt>
    <dgm:pt modelId="{7B0938C0-C95E-422B-993D-A4696F638129}" type="pres">
      <dgm:prSet presAssocID="{8464172C-4BD2-441A-AD59-E0896F3B89D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E39BC1B-6CAF-4455-AB90-C445EAAB10C6}" type="presOf" srcId="{F49406F4-799C-4929-B03B-C22885EEEAC7}" destId="{19931FBF-5B8B-4817-B7A3-003ABEEAD1B4}" srcOrd="0" destOrd="0" presId="urn:microsoft.com/office/officeart/2018/2/layout/IconVerticalSolidList"/>
    <dgm:cxn modelId="{98854232-230E-45A9-96B2-7C358EAE4C7D}" srcId="{F49406F4-799C-4929-B03B-C22885EEEAC7}" destId="{8464172C-4BD2-441A-AD59-E0896F3B89D4}" srcOrd="4" destOrd="0" parTransId="{ED38D81D-62A5-4BAB-BCE6-CEA2EE59A726}" sibTransId="{FA6C4068-0E69-4B54-94A3-2011A05D763B}"/>
    <dgm:cxn modelId="{48D7D940-FBDB-4379-B316-02809FA2555B}" srcId="{F49406F4-799C-4929-B03B-C22885EEEAC7}" destId="{3D6B1906-C723-4FFB-BEB9-ED9E69ADECF4}" srcOrd="0" destOrd="0" parTransId="{09194C2D-0E90-48D9-AEE0-648732977BE3}" sibTransId="{CCE1538E-98B8-4967-9872-410F37946250}"/>
    <dgm:cxn modelId="{5A9CDC5E-4FF2-4279-8ACE-2840B90FB007}" srcId="{F49406F4-799C-4929-B03B-C22885EEEAC7}" destId="{AB5CB0DB-6422-4A24-B7D7-F6A436827CA9}" srcOrd="2" destOrd="0" parTransId="{49C9A8D8-DA8D-48AE-8B7C-AFAF914E0213}" sibTransId="{AC00B957-AD2F-464A-BEF9-195CC0F13489}"/>
    <dgm:cxn modelId="{ADDA9642-C0B9-4C2F-A8E0-95B8D860296A}" srcId="{F49406F4-799C-4929-B03B-C22885EEEAC7}" destId="{22B38689-FEDF-4CB7-B0B7-DA0B6ACAE45D}" srcOrd="3" destOrd="0" parTransId="{43338A81-39DD-4B51-B997-149003BE7F8B}" sibTransId="{ECBB895F-AE66-4B8D-A596-FDF6082C8B72}"/>
    <dgm:cxn modelId="{36FD9263-910E-46C2-9E0E-5E21D0FC2C76}" type="presOf" srcId="{8464172C-4BD2-441A-AD59-E0896F3B89D4}" destId="{7B0938C0-C95E-422B-993D-A4696F638129}" srcOrd="0" destOrd="0" presId="urn:microsoft.com/office/officeart/2018/2/layout/IconVerticalSolidList"/>
    <dgm:cxn modelId="{A71A0591-251C-496A-9933-06810DE05537}" type="presOf" srcId="{3D6B1906-C723-4FFB-BEB9-ED9E69ADECF4}" destId="{1E755893-0C50-4EFB-8F6E-79CC560C4CFA}" srcOrd="0" destOrd="0" presId="urn:microsoft.com/office/officeart/2018/2/layout/IconVerticalSolidList"/>
    <dgm:cxn modelId="{196FD6AA-90CF-41F5-A061-12CA44112560}" type="presOf" srcId="{8E2F4328-135D-49CA-975E-B265D70C3B9F}" destId="{9B8240D3-6365-4CBB-9CEE-3F178E0492FA}" srcOrd="0" destOrd="0" presId="urn:microsoft.com/office/officeart/2018/2/layout/IconVerticalSolidList"/>
    <dgm:cxn modelId="{4AEC03C0-E547-430B-A9AE-E1AF4D56C53F}" type="presOf" srcId="{AB5CB0DB-6422-4A24-B7D7-F6A436827CA9}" destId="{561AAE3A-652E-4BDA-B4D9-963ED63EEE1D}" srcOrd="0" destOrd="0" presId="urn:microsoft.com/office/officeart/2018/2/layout/IconVerticalSolidList"/>
    <dgm:cxn modelId="{9E48EEE5-3B92-45FC-ADAE-C931B9F436B5}" srcId="{F49406F4-799C-4929-B03B-C22885EEEAC7}" destId="{8E2F4328-135D-49CA-975E-B265D70C3B9F}" srcOrd="1" destOrd="0" parTransId="{BFD67585-846E-4D83-95A8-50995B780E14}" sibTransId="{6F812C56-8B91-47D4-A8C4-B3EE62D68123}"/>
    <dgm:cxn modelId="{B8A37EF3-B079-44E5-B305-68136DFC2898}" type="presOf" srcId="{22B38689-FEDF-4CB7-B0B7-DA0B6ACAE45D}" destId="{EDBDD8A4-005E-440B-89B5-ED26A52F5223}" srcOrd="0" destOrd="0" presId="urn:microsoft.com/office/officeart/2018/2/layout/IconVerticalSolidList"/>
    <dgm:cxn modelId="{C9469D43-76C7-4620-A15C-AA995B1648C6}" type="presParOf" srcId="{19931FBF-5B8B-4817-B7A3-003ABEEAD1B4}" destId="{86C01A4E-3290-4C04-A460-4F780E1074CF}" srcOrd="0" destOrd="0" presId="urn:microsoft.com/office/officeart/2018/2/layout/IconVerticalSolidList"/>
    <dgm:cxn modelId="{69BE0A94-D07B-4C5D-83ED-BB0391805EAE}" type="presParOf" srcId="{86C01A4E-3290-4C04-A460-4F780E1074CF}" destId="{9826E9CC-9F09-4C27-B945-E98BC7866F36}" srcOrd="0" destOrd="0" presId="urn:microsoft.com/office/officeart/2018/2/layout/IconVerticalSolidList"/>
    <dgm:cxn modelId="{B045042C-73EC-45A1-AF8E-BAACEA60975D}" type="presParOf" srcId="{86C01A4E-3290-4C04-A460-4F780E1074CF}" destId="{4D7149ED-2ABB-4C76-932C-2DB2901C8402}" srcOrd="1" destOrd="0" presId="urn:microsoft.com/office/officeart/2018/2/layout/IconVerticalSolidList"/>
    <dgm:cxn modelId="{079B0AE6-B0C1-433E-B8F2-0FFAA65AEEA6}" type="presParOf" srcId="{86C01A4E-3290-4C04-A460-4F780E1074CF}" destId="{350A9DB0-28C4-46C4-BD4A-10BB80354B1E}" srcOrd="2" destOrd="0" presId="urn:microsoft.com/office/officeart/2018/2/layout/IconVerticalSolidList"/>
    <dgm:cxn modelId="{553CC3FF-295D-4970-B9AF-3B22399C927F}" type="presParOf" srcId="{86C01A4E-3290-4C04-A460-4F780E1074CF}" destId="{1E755893-0C50-4EFB-8F6E-79CC560C4CFA}" srcOrd="3" destOrd="0" presId="urn:microsoft.com/office/officeart/2018/2/layout/IconVerticalSolidList"/>
    <dgm:cxn modelId="{2558A720-FD44-4D36-9AFE-E3A104520ED6}" type="presParOf" srcId="{19931FBF-5B8B-4817-B7A3-003ABEEAD1B4}" destId="{7748445F-473D-408C-9ACE-7FA90B2380F2}" srcOrd="1" destOrd="0" presId="urn:microsoft.com/office/officeart/2018/2/layout/IconVerticalSolidList"/>
    <dgm:cxn modelId="{00EE9392-6F12-4F45-A0E7-A4C899570903}" type="presParOf" srcId="{19931FBF-5B8B-4817-B7A3-003ABEEAD1B4}" destId="{C23B8587-7C03-4ACB-B992-74F47B6D18C3}" srcOrd="2" destOrd="0" presId="urn:microsoft.com/office/officeart/2018/2/layout/IconVerticalSolidList"/>
    <dgm:cxn modelId="{BCA12535-3177-433C-96E0-6E0881E50A65}" type="presParOf" srcId="{C23B8587-7C03-4ACB-B992-74F47B6D18C3}" destId="{F01197D7-B8F5-46E8-9CAE-BA96E7C41D85}" srcOrd="0" destOrd="0" presId="urn:microsoft.com/office/officeart/2018/2/layout/IconVerticalSolidList"/>
    <dgm:cxn modelId="{11562F63-EBEC-4FF8-88DC-C43CD0144B9C}" type="presParOf" srcId="{C23B8587-7C03-4ACB-B992-74F47B6D18C3}" destId="{7151D218-2C03-4563-A74E-D235D80DB568}" srcOrd="1" destOrd="0" presId="urn:microsoft.com/office/officeart/2018/2/layout/IconVerticalSolidList"/>
    <dgm:cxn modelId="{360F4E40-C081-4AD1-B752-375EA87E8CF0}" type="presParOf" srcId="{C23B8587-7C03-4ACB-B992-74F47B6D18C3}" destId="{ED22E360-526B-4DF4-8E8C-B9BFD1895586}" srcOrd="2" destOrd="0" presId="urn:microsoft.com/office/officeart/2018/2/layout/IconVerticalSolidList"/>
    <dgm:cxn modelId="{8309E635-D72B-42E8-B5BA-7D203D6D4CBF}" type="presParOf" srcId="{C23B8587-7C03-4ACB-B992-74F47B6D18C3}" destId="{9B8240D3-6365-4CBB-9CEE-3F178E0492FA}" srcOrd="3" destOrd="0" presId="urn:microsoft.com/office/officeart/2018/2/layout/IconVerticalSolidList"/>
    <dgm:cxn modelId="{A67FD245-42DC-4B59-8D4C-58388459DD68}" type="presParOf" srcId="{19931FBF-5B8B-4817-B7A3-003ABEEAD1B4}" destId="{71CE0FEC-759E-471E-AA85-0552B45ABC5D}" srcOrd="3" destOrd="0" presId="urn:microsoft.com/office/officeart/2018/2/layout/IconVerticalSolidList"/>
    <dgm:cxn modelId="{2AFB84CC-9F4A-4D50-B9CD-FA35A2CA3D2F}" type="presParOf" srcId="{19931FBF-5B8B-4817-B7A3-003ABEEAD1B4}" destId="{1C2C91EC-B579-4C90-907B-6402E4EF753D}" srcOrd="4" destOrd="0" presId="urn:microsoft.com/office/officeart/2018/2/layout/IconVerticalSolidList"/>
    <dgm:cxn modelId="{52E6002A-6EB8-428E-8868-D15DA5EF05F5}" type="presParOf" srcId="{1C2C91EC-B579-4C90-907B-6402E4EF753D}" destId="{B2A2C611-9360-4EA0-A288-FEF84812CBDF}" srcOrd="0" destOrd="0" presId="urn:microsoft.com/office/officeart/2018/2/layout/IconVerticalSolidList"/>
    <dgm:cxn modelId="{33402F8E-9E05-465C-B35F-BE72EBEE4D30}" type="presParOf" srcId="{1C2C91EC-B579-4C90-907B-6402E4EF753D}" destId="{FDBF5186-D591-4EED-AEE2-68B2737A02E4}" srcOrd="1" destOrd="0" presId="urn:microsoft.com/office/officeart/2018/2/layout/IconVerticalSolidList"/>
    <dgm:cxn modelId="{A9E67D87-A5E2-4E66-BE7D-73844EEDCA0A}" type="presParOf" srcId="{1C2C91EC-B579-4C90-907B-6402E4EF753D}" destId="{FF480931-CA55-4562-B71F-426CCC914A7A}" srcOrd="2" destOrd="0" presId="urn:microsoft.com/office/officeart/2018/2/layout/IconVerticalSolidList"/>
    <dgm:cxn modelId="{4DA52126-5280-4ADF-BD93-D976D45C7CC8}" type="presParOf" srcId="{1C2C91EC-B579-4C90-907B-6402E4EF753D}" destId="{561AAE3A-652E-4BDA-B4D9-963ED63EEE1D}" srcOrd="3" destOrd="0" presId="urn:microsoft.com/office/officeart/2018/2/layout/IconVerticalSolidList"/>
    <dgm:cxn modelId="{B2836513-58CC-42AB-A5C9-E17E2337EB5E}" type="presParOf" srcId="{19931FBF-5B8B-4817-B7A3-003ABEEAD1B4}" destId="{48ED8AF4-CC30-40F5-B054-1354ABBE97F8}" srcOrd="5" destOrd="0" presId="urn:microsoft.com/office/officeart/2018/2/layout/IconVerticalSolidList"/>
    <dgm:cxn modelId="{DCF6A601-D122-469A-8A78-5962D0B5218F}" type="presParOf" srcId="{19931FBF-5B8B-4817-B7A3-003ABEEAD1B4}" destId="{EAFE4697-357C-4C45-A805-06EE8FA60439}" srcOrd="6" destOrd="0" presId="urn:microsoft.com/office/officeart/2018/2/layout/IconVerticalSolidList"/>
    <dgm:cxn modelId="{8BDCCA29-650B-4209-BE05-5EA20EB88EB1}" type="presParOf" srcId="{EAFE4697-357C-4C45-A805-06EE8FA60439}" destId="{9B62963A-1CF6-44C9-A89E-AD6105FC09B4}" srcOrd="0" destOrd="0" presId="urn:microsoft.com/office/officeart/2018/2/layout/IconVerticalSolidList"/>
    <dgm:cxn modelId="{2139FD4A-ADC2-4034-8513-4F2DEC2C7F27}" type="presParOf" srcId="{EAFE4697-357C-4C45-A805-06EE8FA60439}" destId="{FB7F6F69-5047-4DBB-99EE-CB6C1B5CFE9C}" srcOrd="1" destOrd="0" presId="urn:microsoft.com/office/officeart/2018/2/layout/IconVerticalSolidList"/>
    <dgm:cxn modelId="{DDD7AE00-DC36-4397-9CC4-DDA47B2D2876}" type="presParOf" srcId="{EAFE4697-357C-4C45-A805-06EE8FA60439}" destId="{5B1F3C11-EF67-42A9-8C96-33719FB80B28}" srcOrd="2" destOrd="0" presId="urn:microsoft.com/office/officeart/2018/2/layout/IconVerticalSolidList"/>
    <dgm:cxn modelId="{833485A7-7A34-4A77-A7F6-314461D3460D}" type="presParOf" srcId="{EAFE4697-357C-4C45-A805-06EE8FA60439}" destId="{EDBDD8A4-005E-440B-89B5-ED26A52F5223}" srcOrd="3" destOrd="0" presId="urn:microsoft.com/office/officeart/2018/2/layout/IconVerticalSolidList"/>
    <dgm:cxn modelId="{57CFB888-65D9-4E58-912B-48B867385F54}" type="presParOf" srcId="{19931FBF-5B8B-4817-B7A3-003ABEEAD1B4}" destId="{755FBF1E-4AB6-4DB1-8454-B69ACEA75E5F}" srcOrd="7" destOrd="0" presId="urn:microsoft.com/office/officeart/2018/2/layout/IconVerticalSolidList"/>
    <dgm:cxn modelId="{2543A78F-C683-40D2-9282-5C314A0BB12C}" type="presParOf" srcId="{19931FBF-5B8B-4817-B7A3-003ABEEAD1B4}" destId="{F5B03960-BF98-4125-BBB7-7A9EBA16177E}" srcOrd="8" destOrd="0" presId="urn:microsoft.com/office/officeart/2018/2/layout/IconVerticalSolidList"/>
    <dgm:cxn modelId="{FCE48D9F-5EAB-4FAD-A1E4-705DBA0BDBD8}" type="presParOf" srcId="{F5B03960-BF98-4125-BBB7-7A9EBA16177E}" destId="{84926AC7-F386-42C3-97E7-10EE45E66F48}" srcOrd="0" destOrd="0" presId="urn:microsoft.com/office/officeart/2018/2/layout/IconVerticalSolidList"/>
    <dgm:cxn modelId="{4E947B77-1C40-4F02-A776-9EF4B481A2E4}" type="presParOf" srcId="{F5B03960-BF98-4125-BBB7-7A9EBA16177E}" destId="{0E0E4C2E-2D81-4A35-99B3-4AA991264242}" srcOrd="1" destOrd="0" presId="urn:microsoft.com/office/officeart/2018/2/layout/IconVerticalSolidList"/>
    <dgm:cxn modelId="{B476404E-B0CF-4DF2-A786-55C90972F431}" type="presParOf" srcId="{F5B03960-BF98-4125-BBB7-7A9EBA16177E}" destId="{54355EDC-9CB0-4231-80FD-FA3850A861D8}" srcOrd="2" destOrd="0" presId="urn:microsoft.com/office/officeart/2018/2/layout/IconVerticalSolidList"/>
    <dgm:cxn modelId="{AC1AC688-8C4B-4EC7-A808-4500FE7A643F}" type="presParOf" srcId="{F5B03960-BF98-4125-BBB7-7A9EBA16177E}" destId="{7B0938C0-C95E-422B-993D-A4696F63812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666D33-E6DE-4DB8-AA0C-A30522A2218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F869E93-5368-47D6-A737-42CFF88FD4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Psychological Capability- Knowledge, understanding, and cognitive skills (e.g. nutrition knowledge)</a:t>
          </a:r>
          <a:endParaRPr lang="en-US" dirty="0"/>
        </a:p>
      </dgm:t>
    </dgm:pt>
    <dgm:pt modelId="{9CAA26EA-CAB4-43AA-AD47-91CBD7077BA9}" type="parTrans" cxnId="{E1447A81-1C3D-4DA2-9171-65657BB1A971}">
      <dgm:prSet/>
      <dgm:spPr/>
      <dgm:t>
        <a:bodyPr/>
        <a:lstStyle/>
        <a:p>
          <a:endParaRPr lang="en-US"/>
        </a:p>
      </dgm:t>
    </dgm:pt>
    <dgm:pt modelId="{19AEEB15-C58D-4F18-8DF8-FD7060ED9696}" type="sibTrans" cxnId="{E1447A81-1C3D-4DA2-9171-65657BB1A971}">
      <dgm:prSet/>
      <dgm:spPr/>
      <dgm:t>
        <a:bodyPr/>
        <a:lstStyle/>
        <a:p>
          <a:endParaRPr lang="en-US"/>
        </a:p>
      </dgm:t>
    </dgm:pt>
    <dgm:pt modelId="{F2B71163-7E60-4FA0-B225-968B086CFB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Physical Capability- Physical skills and abilities (e.g. cooking and food preparation skills)</a:t>
          </a:r>
          <a:endParaRPr lang="en-US" dirty="0"/>
        </a:p>
      </dgm:t>
    </dgm:pt>
    <dgm:pt modelId="{567BB815-E54E-443F-A9CC-513ED52741E9}" type="parTrans" cxnId="{E64CA891-EF94-4A7B-AFBD-4845FF97E531}">
      <dgm:prSet/>
      <dgm:spPr/>
      <dgm:t>
        <a:bodyPr/>
        <a:lstStyle/>
        <a:p>
          <a:endParaRPr lang="en-US"/>
        </a:p>
      </dgm:t>
    </dgm:pt>
    <dgm:pt modelId="{58EFEFFF-A8CF-4B6C-A8A7-EA96C6B72F16}" type="sibTrans" cxnId="{E64CA891-EF94-4A7B-AFBD-4845FF97E531}">
      <dgm:prSet/>
      <dgm:spPr/>
      <dgm:t>
        <a:bodyPr/>
        <a:lstStyle/>
        <a:p>
          <a:endParaRPr lang="en-US"/>
        </a:p>
      </dgm:t>
    </dgm:pt>
    <dgm:pt modelId="{11C51608-CA29-4CCC-B058-4251AAED95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Reflective Motivation- Conscious planning, intentions and evaluations of behaviour</a:t>
          </a:r>
          <a:endParaRPr lang="en-US"/>
        </a:p>
      </dgm:t>
    </dgm:pt>
    <dgm:pt modelId="{0FAB4448-8A38-417B-952D-EC6C63406740}" type="parTrans" cxnId="{297ACD26-3FA2-443B-8A95-3992F6645E88}">
      <dgm:prSet/>
      <dgm:spPr/>
      <dgm:t>
        <a:bodyPr/>
        <a:lstStyle/>
        <a:p>
          <a:endParaRPr lang="en-US"/>
        </a:p>
      </dgm:t>
    </dgm:pt>
    <dgm:pt modelId="{945205F2-F457-4CF5-8DD8-3CF67AAC4E8E}" type="sibTrans" cxnId="{297ACD26-3FA2-443B-8A95-3992F6645E88}">
      <dgm:prSet/>
      <dgm:spPr/>
      <dgm:t>
        <a:bodyPr/>
        <a:lstStyle/>
        <a:p>
          <a:endParaRPr lang="en-US"/>
        </a:p>
      </dgm:t>
    </dgm:pt>
    <dgm:pt modelId="{6F8F1BC3-DDF8-4FBB-8934-4AF1398E2A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Automatic Motivation- Emotions, habits, impulses and learned responses</a:t>
          </a:r>
          <a:endParaRPr lang="en-US"/>
        </a:p>
      </dgm:t>
    </dgm:pt>
    <dgm:pt modelId="{04216029-F34C-41DD-ADC2-36C22137326C}" type="parTrans" cxnId="{917A0999-58AE-4E02-BB50-35B7FE95CA0A}">
      <dgm:prSet/>
      <dgm:spPr/>
      <dgm:t>
        <a:bodyPr/>
        <a:lstStyle/>
        <a:p>
          <a:endParaRPr lang="en-US"/>
        </a:p>
      </dgm:t>
    </dgm:pt>
    <dgm:pt modelId="{736D52E0-B65C-4FD4-8DE1-C6151C0338BD}" type="sibTrans" cxnId="{917A0999-58AE-4E02-BB50-35B7FE95CA0A}">
      <dgm:prSet/>
      <dgm:spPr/>
      <dgm:t>
        <a:bodyPr/>
        <a:lstStyle/>
        <a:p>
          <a:endParaRPr lang="en-US"/>
        </a:p>
      </dgm:t>
    </dgm:pt>
    <dgm:pt modelId="{BD4ECDF6-0A94-414F-84C5-102321BE92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Physical Opportunity- Environmental factors enabling behaviour (e.g. food access and resources)</a:t>
          </a:r>
          <a:endParaRPr lang="en-US"/>
        </a:p>
      </dgm:t>
    </dgm:pt>
    <dgm:pt modelId="{553CC4BF-27A3-45A9-B9E9-DE5DB4CB3517}" type="parTrans" cxnId="{A29EA3A2-67F5-43E1-AE7A-3FB9DA404681}">
      <dgm:prSet/>
      <dgm:spPr/>
      <dgm:t>
        <a:bodyPr/>
        <a:lstStyle/>
        <a:p>
          <a:endParaRPr lang="en-US"/>
        </a:p>
      </dgm:t>
    </dgm:pt>
    <dgm:pt modelId="{0F574EC6-AC75-4A87-95B4-A7FAC32A9C94}" type="sibTrans" cxnId="{A29EA3A2-67F5-43E1-AE7A-3FB9DA404681}">
      <dgm:prSet/>
      <dgm:spPr/>
      <dgm:t>
        <a:bodyPr/>
        <a:lstStyle/>
        <a:p>
          <a:endParaRPr lang="en-US"/>
        </a:p>
      </dgm:t>
    </dgm:pt>
    <dgm:pt modelId="{1AE2E671-02FB-4E4E-BE8F-2884C741F78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Social Opportunity- Social norms, cultural influences, and social support</a:t>
          </a:r>
          <a:endParaRPr lang="en-US" dirty="0"/>
        </a:p>
      </dgm:t>
    </dgm:pt>
    <dgm:pt modelId="{CD205F4F-3EE2-4124-8EC6-E106277C1E28}" type="parTrans" cxnId="{464111A2-0B1E-4367-97EF-6EEB37D27B6C}">
      <dgm:prSet/>
      <dgm:spPr/>
      <dgm:t>
        <a:bodyPr/>
        <a:lstStyle/>
        <a:p>
          <a:endParaRPr lang="en-US"/>
        </a:p>
      </dgm:t>
    </dgm:pt>
    <dgm:pt modelId="{A015C375-078D-4479-A445-E9A6DFF0A076}" type="sibTrans" cxnId="{464111A2-0B1E-4367-97EF-6EEB37D27B6C}">
      <dgm:prSet/>
      <dgm:spPr/>
      <dgm:t>
        <a:bodyPr/>
        <a:lstStyle/>
        <a:p>
          <a:endParaRPr lang="en-US"/>
        </a:p>
      </dgm:t>
    </dgm:pt>
    <dgm:pt modelId="{3DCF2B42-3F08-477B-9731-D92985CEB530}" type="pres">
      <dgm:prSet presAssocID="{E0666D33-E6DE-4DB8-AA0C-A30522A22185}" presName="root" presStyleCnt="0">
        <dgm:presLayoutVars>
          <dgm:dir/>
          <dgm:resizeHandles val="exact"/>
        </dgm:presLayoutVars>
      </dgm:prSet>
      <dgm:spPr/>
    </dgm:pt>
    <dgm:pt modelId="{38F1B10F-3465-4568-8A9D-036F7FF7E2DD}" type="pres">
      <dgm:prSet presAssocID="{8F869E93-5368-47D6-A737-42CFF88FD4FE}" presName="compNode" presStyleCnt="0"/>
      <dgm:spPr/>
    </dgm:pt>
    <dgm:pt modelId="{24809E51-8978-4A97-B1A4-C989E1B9E384}" type="pres">
      <dgm:prSet presAssocID="{8F869E93-5368-47D6-A737-42CFF88FD4FE}" presName="bgRect" presStyleLbl="bgShp" presStyleIdx="0" presStyleCnt="6"/>
      <dgm:spPr/>
    </dgm:pt>
    <dgm:pt modelId="{9930679B-22B8-4876-9B99-E1B8C4FF99F7}" type="pres">
      <dgm:prSet presAssocID="{8F869E93-5368-47D6-A737-42CFF88FD4F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9313431-E7EC-4E66-8396-CE375477EDFD}" type="pres">
      <dgm:prSet presAssocID="{8F869E93-5368-47D6-A737-42CFF88FD4FE}" presName="spaceRect" presStyleCnt="0"/>
      <dgm:spPr/>
    </dgm:pt>
    <dgm:pt modelId="{74011FEA-1477-4775-9A74-E3A734E6F565}" type="pres">
      <dgm:prSet presAssocID="{8F869E93-5368-47D6-A737-42CFF88FD4FE}" presName="parTx" presStyleLbl="revTx" presStyleIdx="0" presStyleCnt="6">
        <dgm:presLayoutVars>
          <dgm:chMax val="0"/>
          <dgm:chPref val="0"/>
        </dgm:presLayoutVars>
      </dgm:prSet>
      <dgm:spPr/>
    </dgm:pt>
    <dgm:pt modelId="{1EBEF976-96A5-4EFC-84B5-99B7BEC8E4D7}" type="pres">
      <dgm:prSet presAssocID="{19AEEB15-C58D-4F18-8DF8-FD7060ED9696}" presName="sibTrans" presStyleCnt="0"/>
      <dgm:spPr/>
    </dgm:pt>
    <dgm:pt modelId="{B6EC0BFE-13C3-4113-B0DC-F714A63DB388}" type="pres">
      <dgm:prSet presAssocID="{F2B71163-7E60-4FA0-B225-968B086CFBA3}" presName="compNode" presStyleCnt="0"/>
      <dgm:spPr/>
    </dgm:pt>
    <dgm:pt modelId="{A67CC40D-EB07-41E8-97A8-3F8870959BED}" type="pres">
      <dgm:prSet presAssocID="{F2B71163-7E60-4FA0-B225-968B086CFBA3}" presName="bgRect" presStyleLbl="bgShp" presStyleIdx="1" presStyleCnt="6"/>
      <dgm:spPr/>
    </dgm:pt>
    <dgm:pt modelId="{E5AFF563-F106-4237-BEE7-A9200A8B1EF8}" type="pres">
      <dgm:prSet presAssocID="{F2B71163-7E60-4FA0-B225-968B086CFBA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5169D112-A9AA-4B3A-9D3F-134AA2F61819}" type="pres">
      <dgm:prSet presAssocID="{F2B71163-7E60-4FA0-B225-968B086CFBA3}" presName="spaceRect" presStyleCnt="0"/>
      <dgm:spPr/>
    </dgm:pt>
    <dgm:pt modelId="{BAE7E576-52B4-4F0D-A9BD-DF67FEF7041F}" type="pres">
      <dgm:prSet presAssocID="{F2B71163-7E60-4FA0-B225-968B086CFBA3}" presName="parTx" presStyleLbl="revTx" presStyleIdx="1" presStyleCnt="6">
        <dgm:presLayoutVars>
          <dgm:chMax val="0"/>
          <dgm:chPref val="0"/>
        </dgm:presLayoutVars>
      </dgm:prSet>
      <dgm:spPr/>
    </dgm:pt>
    <dgm:pt modelId="{6AA11B5F-0F86-44F7-8CD7-EF097F20ED31}" type="pres">
      <dgm:prSet presAssocID="{58EFEFFF-A8CF-4B6C-A8A7-EA96C6B72F16}" presName="sibTrans" presStyleCnt="0"/>
      <dgm:spPr/>
    </dgm:pt>
    <dgm:pt modelId="{D8CE5AA1-F293-4B62-97AE-5804797F0013}" type="pres">
      <dgm:prSet presAssocID="{11C51608-CA29-4CCC-B058-4251AAED95C8}" presName="compNode" presStyleCnt="0"/>
      <dgm:spPr/>
    </dgm:pt>
    <dgm:pt modelId="{D394B228-C80B-4147-8D54-5FDA3114D807}" type="pres">
      <dgm:prSet presAssocID="{11C51608-CA29-4CCC-B058-4251AAED95C8}" presName="bgRect" presStyleLbl="bgShp" presStyleIdx="2" presStyleCnt="6"/>
      <dgm:spPr/>
    </dgm:pt>
    <dgm:pt modelId="{BC29A839-4CBC-4D76-A7BA-D1108551665D}" type="pres">
      <dgm:prSet presAssocID="{11C51608-CA29-4CCC-B058-4251AAED95C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6969A60-542C-4669-87B3-4FDF527AC2C1}" type="pres">
      <dgm:prSet presAssocID="{11C51608-CA29-4CCC-B058-4251AAED95C8}" presName="spaceRect" presStyleCnt="0"/>
      <dgm:spPr/>
    </dgm:pt>
    <dgm:pt modelId="{51577885-4820-4E52-BA73-316AE6293902}" type="pres">
      <dgm:prSet presAssocID="{11C51608-CA29-4CCC-B058-4251AAED95C8}" presName="parTx" presStyleLbl="revTx" presStyleIdx="2" presStyleCnt="6">
        <dgm:presLayoutVars>
          <dgm:chMax val="0"/>
          <dgm:chPref val="0"/>
        </dgm:presLayoutVars>
      </dgm:prSet>
      <dgm:spPr/>
    </dgm:pt>
    <dgm:pt modelId="{BF3C9460-A816-4E8A-9F53-A64DE15B4EDA}" type="pres">
      <dgm:prSet presAssocID="{945205F2-F457-4CF5-8DD8-3CF67AAC4E8E}" presName="sibTrans" presStyleCnt="0"/>
      <dgm:spPr/>
    </dgm:pt>
    <dgm:pt modelId="{37574E19-7386-4CFE-A26A-4A1F551B95FF}" type="pres">
      <dgm:prSet presAssocID="{6F8F1BC3-DDF8-4FBB-8934-4AF1398E2AE9}" presName="compNode" presStyleCnt="0"/>
      <dgm:spPr/>
    </dgm:pt>
    <dgm:pt modelId="{CCF69B36-A9F1-411C-9BEF-D903D191779E}" type="pres">
      <dgm:prSet presAssocID="{6F8F1BC3-DDF8-4FBB-8934-4AF1398E2AE9}" presName="bgRect" presStyleLbl="bgShp" presStyleIdx="3" presStyleCnt="6"/>
      <dgm:spPr/>
    </dgm:pt>
    <dgm:pt modelId="{C2B3338A-E85A-4533-AAA9-BFC838EC74FF}" type="pres">
      <dgm:prSet presAssocID="{6F8F1BC3-DDF8-4FBB-8934-4AF1398E2AE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5C4F8204-B94E-42FA-AFC1-C648CBEB5B4B}" type="pres">
      <dgm:prSet presAssocID="{6F8F1BC3-DDF8-4FBB-8934-4AF1398E2AE9}" presName="spaceRect" presStyleCnt="0"/>
      <dgm:spPr/>
    </dgm:pt>
    <dgm:pt modelId="{2192CC9B-03DA-4BCD-A98F-14AD5D6DC2CB}" type="pres">
      <dgm:prSet presAssocID="{6F8F1BC3-DDF8-4FBB-8934-4AF1398E2AE9}" presName="parTx" presStyleLbl="revTx" presStyleIdx="3" presStyleCnt="6">
        <dgm:presLayoutVars>
          <dgm:chMax val="0"/>
          <dgm:chPref val="0"/>
        </dgm:presLayoutVars>
      </dgm:prSet>
      <dgm:spPr/>
    </dgm:pt>
    <dgm:pt modelId="{5519B092-99EE-4FB1-8468-D3EFCF2A0A2B}" type="pres">
      <dgm:prSet presAssocID="{736D52E0-B65C-4FD4-8DE1-C6151C0338BD}" presName="sibTrans" presStyleCnt="0"/>
      <dgm:spPr/>
    </dgm:pt>
    <dgm:pt modelId="{83CEB8C5-F05D-48A3-B976-0134CB286E97}" type="pres">
      <dgm:prSet presAssocID="{BD4ECDF6-0A94-414F-84C5-102321BE9219}" presName="compNode" presStyleCnt="0"/>
      <dgm:spPr/>
    </dgm:pt>
    <dgm:pt modelId="{D89039CE-23D8-4C99-8948-40DF4EA4A9AD}" type="pres">
      <dgm:prSet presAssocID="{BD4ECDF6-0A94-414F-84C5-102321BE9219}" presName="bgRect" presStyleLbl="bgShp" presStyleIdx="4" presStyleCnt="6"/>
      <dgm:spPr/>
    </dgm:pt>
    <dgm:pt modelId="{48CF40C0-188D-485C-A618-628E7833E76C}" type="pres">
      <dgm:prSet presAssocID="{BD4ECDF6-0A94-414F-84C5-102321BE921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6CA5133-7F22-4B85-8905-B7C912EC3466}" type="pres">
      <dgm:prSet presAssocID="{BD4ECDF6-0A94-414F-84C5-102321BE9219}" presName="spaceRect" presStyleCnt="0"/>
      <dgm:spPr/>
    </dgm:pt>
    <dgm:pt modelId="{B16FC914-B434-4FF1-89CC-E7A01FAA45E7}" type="pres">
      <dgm:prSet presAssocID="{BD4ECDF6-0A94-414F-84C5-102321BE9219}" presName="parTx" presStyleLbl="revTx" presStyleIdx="4" presStyleCnt="6">
        <dgm:presLayoutVars>
          <dgm:chMax val="0"/>
          <dgm:chPref val="0"/>
        </dgm:presLayoutVars>
      </dgm:prSet>
      <dgm:spPr/>
    </dgm:pt>
    <dgm:pt modelId="{3E4C1DE8-CFE2-47A4-A147-FE6F4399327A}" type="pres">
      <dgm:prSet presAssocID="{0F574EC6-AC75-4A87-95B4-A7FAC32A9C94}" presName="sibTrans" presStyleCnt="0"/>
      <dgm:spPr/>
    </dgm:pt>
    <dgm:pt modelId="{73C5FFC2-C605-4287-B37B-D9272B4DE406}" type="pres">
      <dgm:prSet presAssocID="{1AE2E671-02FB-4E4E-BE8F-2884C741F785}" presName="compNode" presStyleCnt="0"/>
      <dgm:spPr/>
    </dgm:pt>
    <dgm:pt modelId="{3128C5C7-A174-40DD-B646-16C941C51617}" type="pres">
      <dgm:prSet presAssocID="{1AE2E671-02FB-4E4E-BE8F-2884C741F785}" presName="bgRect" presStyleLbl="bgShp" presStyleIdx="5" presStyleCnt="6"/>
      <dgm:spPr/>
    </dgm:pt>
    <dgm:pt modelId="{B810D6F9-9266-486E-8584-6929426FD340}" type="pres">
      <dgm:prSet presAssocID="{1AE2E671-02FB-4E4E-BE8F-2884C741F78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123D3500-B0EE-4B9C-AD4B-3EC4F7B65FED}" type="pres">
      <dgm:prSet presAssocID="{1AE2E671-02FB-4E4E-BE8F-2884C741F785}" presName="spaceRect" presStyleCnt="0"/>
      <dgm:spPr/>
    </dgm:pt>
    <dgm:pt modelId="{7161F8DB-E79A-4D83-85D9-5AD7C3DA24DB}" type="pres">
      <dgm:prSet presAssocID="{1AE2E671-02FB-4E4E-BE8F-2884C741F78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97ACD26-3FA2-443B-8A95-3992F6645E88}" srcId="{E0666D33-E6DE-4DB8-AA0C-A30522A22185}" destId="{11C51608-CA29-4CCC-B058-4251AAED95C8}" srcOrd="2" destOrd="0" parTransId="{0FAB4448-8A38-417B-952D-EC6C63406740}" sibTransId="{945205F2-F457-4CF5-8DD8-3CF67AAC4E8E}"/>
    <dgm:cxn modelId="{6A567E2D-2558-4586-8539-6D30B7D1323B}" type="presOf" srcId="{F2B71163-7E60-4FA0-B225-968B086CFBA3}" destId="{BAE7E576-52B4-4F0D-A9BD-DF67FEF7041F}" srcOrd="0" destOrd="0" presId="urn:microsoft.com/office/officeart/2018/2/layout/IconVerticalSolidList"/>
    <dgm:cxn modelId="{416F9D2F-5947-4D1A-B61A-06A83042720F}" type="presOf" srcId="{11C51608-CA29-4CCC-B058-4251AAED95C8}" destId="{51577885-4820-4E52-BA73-316AE6293902}" srcOrd="0" destOrd="0" presId="urn:microsoft.com/office/officeart/2018/2/layout/IconVerticalSolidList"/>
    <dgm:cxn modelId="{E2A84843-2F80-4EEE-8885-5EE97CD86362}" type="presOf" srcId="{8F869E93-5368-47D6-A737-42CFF88FD4FE}" destId="{74011FEA-1477-4775-9A74-E3A734E6F565}" srcOrd="0" destOrd="0" presId="urn:microsoft.com/office/officeart/2018/2/layout/IconVerticalSolidList"/>
    <dgm:cxn modelId="{D4C1BE64-4298-49A2-B82F-FF38FBB2452E}" type="presOf" srcId="{E0666D33-E6DE-4DB8-AA0C-A30522A22185}" destId="{3DCF2B42-3F08-477B-9731-D92985CEB530}" srcOrd="0" destOrd="0" presId="urn:microsoft.com/office/officeart/2018/2/layout/IconVerticalSolidList"/>
    <dgm:cxn modelId="{7764EF5A-2959-49D6-879D-5D30E802B9FD}" type="presOf" srcId="{BD4ECDF6-0A94-414F-84C5-102321BE9219}" destId="{B16FC914-B434-4FF1-89CC-E7A01FAA45E7}" srcOrd="0" destOrd="0" presId="urn:microsoft.com/office/officeart/2018/2/layout/IconVerticalSolidList"/>
    <dgm:cxn modelId="{E1447A81-1C3D-4DA2-9171-65657BB1A971}" srcId="{E0666D33-E6DE-4DB8-AA0C-A30522A22185}" destId="{8F869E93-5368-47D6-A737-42CFF88FD4FE}" srcOrd="0" destOrd="0" parTransId="{9CAA26EA-CAB4-43AA-AD47-91CBD7077BA9}" sibTransId="{19AEEB15-C58D-4F18-8DF8-FD7060ED9696}"/>
    <dgm:cxn modelId="{E64CA891-EF94-4A7B-AFBD-4845FF97E531}" srcId="{E0666D33-E6DE-4DB8-AA0C-A30522A22185}" destId="{F2B71163-7E60-4FA0-B225-968B086CFBA3}" srcOrd="1" destOrd="0" parTransId="{567BB815-E54E-443F-A9CC-513ED52741E9}" sibTransId="{58EFEFFF-A8CF-4B6C-A8A7-EA96C6B72F16}"/>
    <dgm:cxn modelId="{917A0999-58AE-4E02-BB50-35B7FE95CA0A}" srcId="{E0666D33-E6DE-4DB8-AA0C-A30522A22185}" destId="{6F8F1BC3-DDF8-4FBB-8934-4AF1398E2AE9}" srcOrd="3" destOrd="0" parTransId="{04216029-F34C-41DD-ADC2-36C22137326C}" sibTransId="{736D52E0-B65C-4FD4-8DE1-C6151C0338BD}"/>
    <dgm:cxn modelId="{464111A2-0B1E-4367-97EF-6EEB37D27B6C}" srcId="{E0666D33-E6DE-4DB8-AA0C-A30522A22185}" destId="{1AE2E671-02FB-4E4E-BE8F-2884C741F785}" srcOrd="5" destOrd="0" parTransId="{CD205F4F-3EE2-4124-8EC6-E106277C1E28}" sibTransId="{A015C375-078D-4479-A445-E9A6DFF0A076}"/>
    <dgm:cxn modelId="{A29EA3A2-67F5-43E1-AE7A-3FB9DA404681}" srcId="{E0666D33-E6DE-4DB8-AA0C-A30522A22185}" destId="{BD4ECDF6-0A94-414F-84C5-102321BE9219}" srcOrd="4" destOrd="0" parTransId="{553CC4BF-27A3-45A9-B9E9-DE5DB4CB3517}" sibTransId="{0F574EC6-AC75-4A87-95B4-A7FAC32A9C94}"/>
    <dgm:cxn modelId="{BFE1DECE-7731-4D58-8865-A28633AE6728}" type="presOf" srcId="{1AE2E671-02FB-4E4E-BE8F-2884C741F785}" destId="{7161F8DB-E79A-4D83-85D9-5AD7C3DA24DB}" srcOrd="0" destOrd="0" presId="urn:microsoft.com/office/officeart/2018/2/layout/IconVerticalSolidList"/>
    <dgm:cxn modelId="{A96C54D1-7DA6-415B-8F4F-B4FB304AE024}" type="presOf" srcId="{6F8F1BC3-DDF8-4FBB-8934-4AF1398E2AE9}" destId="{2192CC9B-03DA-4BCD-A98F-14AD5D6DC2CB}" srcOrd="0" destOrd="0" presId="urn:microsoft.com/office/officeart/2018/2/layout/IconVerticalSolidList"/>
    <dgm:cxn modelId="{01A5A303-DBBC-43C5-9508-BA9C68EBB72D}" type="presParOf" srcId="{3DCF2B42-3F08-477B-9731-D92985CEB530}" destId="{38F1B10F-3465-4568-8A9D-036F7FF7E2DD}" srcOrd="0" destOrd="0" presId="urn:microsoft.com/office/officeart/2018/2/layout/IconVerticalSolidList"/>
    <dgm:cxn modelId="{6B50060E-CC47-403B-9174-A9E1FD2C68BC}" type="presParOf" srcId="{38F1B10F-3465-4568-8A9D-036F7FF7E2DD}" destId="{24809E51-8978-4A97-B1A4-C989E1B9E384}" srcOrd="0" destOrd="0" presId="urn:microsoft.com/office/officeart/2018/2/layout/IconVerticalSolidList"/>
    <dgm:cxn modelId="{6EDFB8DF-9476-4D84-822E-52846F66EC21}" type="presParOf" srcId="{38F1B10F-3465-4568-8A9D-036F7FF7E2DD}" destId="{9930679B-22B8-4876-9B99-E1B8C4FF99F7}" srcOrd="1" destOrd="0" presId="urn:microsoft.com/office/officeart/2018/2/layout/IconVerticalSolidList"/>
    <dgm:cxn modelId="{76E0C76E-C3AF-4086-AC65-985CCEFB460A}" type="presParOf" srcId="{38F1B10F-3465-4568-8A9D-036F7FF7E2DD}" destId="{A9313431-E7EC-4E66-8396-CE375477EDFD}" srcOrd="2" destOrd="0" presId="urn:microsoft.com/office/officeart/2018/2/layout/IconVerticalSolidList"/>
    <dgm:cxn modelId="{FA4D9850-6880-4CA2-81C6-CEA8CDEC26AB}" type="presParOf" srcId="{38F1B10F-3465-4568-8A9D-036F7FF7E2DD}" destId="{74011FEA-1477-4775-9A74-E3A734E6F565}" srcOrd="3" destOrd="0" presId="urn:microsoft.com/office/officeart/2018/2/layout/IconVerticalSolidList"/>
    <dgm:cxn modelId="{358AF48A-94A6-4630-965B-0117C43C2DD4}" type="presParOf" srcId="{3DCF2B42-3F08-477B-9731-D92985CEB530}" destId="{1EBEF976-96A5-4EFC-84B5-99B7BEC8E4D7}" srcOrd="1" destOrd="0" presId="urn:microsoft.com/office/officeart/2018/2/layout/IconVerticalSolidList"/>
    <dgm:cxn modelId="{F844EFBF-D62B-4942-91FB-FE2819F69C75}" type="presParOf" srcId="{3DCF2B42-3F08-477B-9731-D92985CEB530}" destId="{B6EC0BFE-13C3-4113-B0DC-F714A63DB388}" srcOrd="2" destOrd="0" presId="urn:microsoft.com/office/officeart/2018/2/layout/IconVerticalSolidList"/>
    <dgm:cxn modelId="{4A62408E-6839-4C7D-88A6-0D2A2EB478C3}" type="presParOf" srcId="{B6EC0BFE-13C3-4113-B0DC-F714A63DB388}" destId="{A67CC40D-EB07-41E8-97A8-3F8870959BED}" srcOrd="0" destOrd="0" presId="urn:microsoft.com/office/officeart/2018/2/layout/IconVerticalSolidList"/>
    <dgm:cxn modelId="{D81C5513-373A-4CDB-A07C-E95A17B68F95}" type="presParOf" srcId="{B6EC0BFE-13C3-4113-B0DC-F714A63DB388}" destId="{E5AFF563-F106-4237-BEE7-A9200A8B1EF8}" srcOrd="1" destOrd="0" presId="urn:microsoft.com/office/officeart/2018/2/layout/IconVerticalSolidList"/>
    <dgm:cxn modelId="{005AFE2A-AF2F-41B5-B22A-902B16E60E89}" type="presParOf" srcId="{B6EC0BFE-13C3-4113-B0DC-F714A63DB388}" destId="{5169D112-A9AA-4B3A-9D3F-134AA2F61819}" srcOrd="2" destOrd="0" presId="urn:microsoft.com/office/officeart/2018/2/layout/IconVerticalSolidList"/>
    <dgm:cxn modelId="{6910B4C5-6984-444B-86EA-9F302826D3CE}" type="presParOf" srcId="{B6EC0BFE-13C3-4113-B0DC-F714A63DB388}" destId="{BAE7E576-52B4-4F0D-A9BD-DF67FEF7041F}" srcOrd="3" destOrd="0" presId="urn:microsoft.com/office/officeart/2018/2/layout/IconVerticalSolidList"/>
    <dgm:cxn modelId="{C9C6A0CC-2A23-481F-ACC2-E7B834AF2A79}" type="presParOf" srcId="{3DCF2B42-3F08-477B-9731-D92985CEB530}" destId="{6AA11B5F-0F86-44F7-8CD7-EF097F20ED31}" srcOrd="3" destOrd="0" presId="urn:microsoft.com/office/officeart/2018/2/layout/IconVerticalSolidList"/>
    <dgm:cxn modelId="{BB95C16B-CA9A-47DE-B1CD-D7F0D957A12B}" type="presParOf" srcId="{3DCF2B42-3F08-477B-9731-D92985CEB530}" destId="{D8CE5AA1-F293-4B62-97AE-5804797F0013}" srcOrd="4" destOrd="0" presId="urn:microsoft.com/office/officeart/2018/2/layout/IconVerticalSolidList"/>
    <dgm:cxn modelId="{D96B40E1-4F7B-4CAE-9330-1ACDFBEB5FFE}" type="presParOf" srcId="{D8CE5AA1-F293-4B62-97AE-5804797F0013}" destId="{D394B228-C80B-4147-8D54-5FDA3114D807}" srcOrd="0" destOrd="0" presId="urn:microsoft.com/office/officeart/2018/2/layout/IconVerticalSolidList"/>
    <dgm:cxn modelId="{18AB07A7-8E5F-403C-832D-C18A06333262}" type="presParOf" srcId="{D8CE5AA1-F293-4B62-97AE-5804797F0013}" destId="{BC29A839-4CBC-4D76-A7BA-D1108551665D}" srcOrd="1" destOrd="0" presId="urn:microsoft.com/office/officeart/2018/2/layout/IconVerticalSolidList"/>
    <dgm:cxn modelId="{D89EED64-F27C-412D-8319-BC14CFE4109E}" type="presParOf" srcId="{D8CE5AA1-F293-4B62-97AE-5804797F0013}" destId="{26969A60-542C-4669-87B3-4FDF527AC2C1}" srcOrd="2" destOrd="0" presId="urn:microsoft.com/office/officeart/2018/2/layout/IconVerticalSolidList"/>
    <dgm:cxn modelId="{F39D4707-948C-40FD-BA52-AF51774D5EE9}" type="presParOf" srcId="{D8CE5AA1-F293-4B62-97AE-5804797F0013}" destId="{51577885-4820-4E52-BA73-316AE6293902}" srcOrd="3" destOrd="0" presId="urn:microsoft.com/office/officeart/2018/2/layout/IconVerticalSolidList"/>
    <dgm:cxn modelId="{FFCB81E7-0926-4E4D-A468-DB5FBEABFCA0}" type="presParOf" srcId="{3DCF2B42-3F08-477B-9731-D92985CEB530}" destId="{BF3C9460-A816-4E8A-9F53-A64DE15B4EDA}" srcOrd="5" destOrd="0" presId="urn:microsoft.com/office/officeart/2018/2/layout/IconVerticalSolidList"/>
    <dgm:cxn modelId="{E5ECAE36-7D6B-4ECB-AA13-93F2B631C3D9}" type="presParOf" srcId="{3DCF2B42-3F08-477B-9731-D92985CEB530}" destId="{37574E19-7386-4CFE-A26A-4A1F551B95FF}" srcOrd="6" destOrd="0" presId="urn:microsoft.com/office/officeart/2018/2/layout/IconVerticalSolidList"/>
    <dgm:cxn modelId="{0729DCF8-2973-40AC-8DAE-7B857B67B621}" type="presParOf" srcId="{37574E19-7386-4CFE-A26A-4A1F551B95FF}" destId="{CCF69B36-A9F1-411C-9BEF-D903D191779E}" srcOrd="0" destOrd="0" presId="urn:microsoft.com/office/officeart/2018/2/layout/IconVerticalSolidList"/>
    <dgm:cxn modelId="{B543D0A0-E742-4FC3-9CC1-CCC5AE685E3F}" type="presParOf" srcId="{37574E19-7386-4CFE-A26A-4A1F551B95FF}" destId="{C2B3338A-E85A-4533-AAA9-BFC838EC74FF}" srcOrd="1" destOrd="0" presId="urn:microsoft.com/office/officeart/2018/2/layout/IconVerticalSolidList"/>
    <dgm:cxn modelId="{59B9AC8D-EB82-4E63-8C77-9D88C2B6285F}" type="presParOf" srcId="{37574E19-7386-4CFE-A26A-4A1F551B95FF}" destId="{5C4F8204-B94E-42FA-AFC1-C648CBEB5B4B}" srcOrd="2" destOrd="0" presId="urn:microsoft.com/office/officeart/2018/2/layout/IconVerticalSolidList"/>
    <dgm:cxn modelId="{3F85A92A-6875-4130-B38E-AB565CF777C8}" type="presParOf" srcId="{37574E19-7386-4CFE-A26A-4A1F551B95FF}" destId="{2192CC9B-03DA-4BCD-A98F-14AD5D6DC2CB}" srcOrd="3" destOrd="0" presId="urn:microsoft.com/office/officeart/2018/2/layout/IconVerticalSolidList"/>
    <dgm:cxn modelId="{38B4FD98-61F1-433E-AB3B-3A78D294238B}" type="presParOf" srcId="{3DCF2B42-3F08-477B-9731-D92985CEB530}" destId="{5519B092-99EE-4FB1-8468-D3EFCF2A0A2B}" srcOrd="7" destOrd="0" presId="urn:microsoft.com/office/officeart/2018/2/layout/IconVerticalSolidList"/>
    <dgm:cxn modelId="{E8991821-9988-4116-9092-74A15F722A29}" type="presParOf" srcId="{3DCF2B42-3F08-477B-9731-D92985CEB530}" destId="{83CEB8C5-F05D-48A3-B976-0134CB286E97}" srcOrd="8" destOrd="0" presId="urn:microsoft.com/office/officeart/2018/2/layout/IconVerticalSolidList"/>
    <dgm:cxn modelId="{0F497237-9B37-4316-B6A9-38E2B332C0B5}" type="presParOf" srcId="{83CEB8C5-F05D-48A3-B976-0134CB286E97}" destId="{D89039CE-23D8-4C99-8948-40DF4EA4A9AD}" srcOrd="0" destOrd="0" presId="urn:microsoft.com/office/officeart/2018/2/layout/IconVerticalSolidList"/>
    <dgm:cxn modelId="{F6887584-F656-4788-9422-873A65E35692}" type="presParOf" srcId="{83CEB8C5-F05D-48A3-B976-0134CB286E97}" destId="{48CF40C0-188D-485C-A618-628E7833E76C}" srcOrd="1" destOrd="0" presId="urn:microsoft.com/office/officeart/2018/2/layout/IconVerticalSolidList"/>
    <dgm:cxn modelId="{8F039ABA-7069-47E7-939F-10374893DE8A}" type="presParOf" srcId="{83CEB8C5-F05D-48A3-B976-0134CB286E97}" destId="{66CA5133-7F22-4B85-8905-B7C912EC3466}" srcOrd="2" destOrd="0" presId="urn:microsoft.com/office/officeart/2018/2/layout/IconVerticalSolidList"/>
    <dgm:cxn modelId="{BD105A7F-F442-4818-96BD-550D3DF0BD44}" type="presParOf" srcId="{83CEB8C5-F05D-48A3-B976-0134CB286E97}" destId="{B16FC914-B434-4FF1-89CC-E7A01FAA45E7}" srcOrd="3" destOrd="0" presId="urn:microsoft.com/office/officeart/2018/2/layout/IconVerticalSolidList"/>
    <dgm:cxn modelId="{3EFF9052-E8AF-46B8-AE87-91A5C396B2E6}" type="presParOf" srcId="{3DCF2B42-3F08-477B-9731-D92985CEB530}" destId="{3E4C1DE8-CFE2-47A4-A147-FE6F4399327A}" srcOrd="9" destOrd="0" presId="urn:microsoft.com/office/officeart/2018/2/layout/IconVerticalSolidList"/>
    <dgm:cxn modelId="{380B4725-227B-465E-93B8-DCD483A124DE}" type="presParOf" srcId="{3DCF2B42-3F08-477B-9731-D92985CEB530}" destId="{73C5FFC2-C605-4287-B37B-D9272B4DE406}" srcOrd="10" destOrd="0" presId="urn:microsoft.com/office/officeart/2018/2/layout/IconVerticalSolidList"/>
    <dgm:cxn modelId="{444854C4-6C66-4CDA-8C6E-F83F26A0C640}" type="presParOf" srcId="{73C5FFC2-C605-4287-B37B-D9272B4DE406}" destId="{3128C5C7-A174-40DD-B646-16C941C51617}" srcOrd="0" destOrd="0" presId="urn:microsoft.com/office/officeart/2018/2/layout/IconVerticalSolidList"/>
    <dgm:cxn modelId="{58974CED-9FF5-41E7-9D59-537179E0E823}" type="presParOf" srcId="{73C5FFC2-C605-4287-B37B-D9272B4DE406}" destId="{B810D6F9-9266-486E-8584-6929426FD340}" srcOrd="1" destOrd="0" presId="urn:microsoft.com/office/officeart/2018/2/layout/IconVerticalSolidList"/>
    <dgm:cxn modelId="{DE761E08-4579-47AD-94FF-F2A77BFCECF2}" type="presParOf" srcId="{73C5FFC2-C605-4287-B37B-D9272B4DE406}" destId="{123D3500-B0EE-4B9C-AD4B-3EC4F7B65FED}" srcOrd="2" destOrd="0" presId="urn:microsoft.com/office/officeart/2018/2/layout/IconVerticalSolidList"/>
    <dgm:cxn modelId="{4A2A1387-0E8A-4CE0-A435-1B31DB6399CB}" type="presParOf" srcId="{73C5FFC2-C605-4287-B37B-D9272B4DE406}" destId="{7161F8DB-E79A-4D83-85D9-5AD7C3DA24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2F82BA-704A-4BBB-93C6-9F2C4C4ED28A}">
      <dsp:nvSpPr>
        <dsp:cNvPr id="0" name=""/>
        <dsp:cNvSpPr/>
      </dsp:nvSpPr>
      <dsp:spPr>
        <a:xfrm>
          <a:off x="438504" y="755577"/>
          <a:ext cx="715078" cy="7150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C1E797-2C0C-4C27-96EA-7A3DEC18B5CC}">
      <dsp:nvSpPr>
        <dsp:cNvPr id="0" name=""/>
        <dsp:cNvSpPr/>
      </dsp:nvSpPr>
      <dsp:spPr>
        <a:xfrm>
          <a:off x="1512" y="1872994"/>
          <a:ext cx="1589062" cy="1564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Poor-quality diets contribute to 15 million preventable deaths globally</a:t>
          </a:r>
          <a:endParaRPr lang="en-US" sz="1800" kern="1200" dirty="0"/>
        </a:p>
      </dsp:txBody>
      <dsp:txXfrm>
        <a:off x="1512" y="1872994"/>
        <a:ext cx="1589062" cy="1564233"/>
      </dsp:txXfrm>
    </dsp:sp>
    <dsp:sp modelId="{26FBF53E-915D-416F-873E-6B1BC50A6AFC}">
      <dsp:nvSpPr>
        <dsp:cNvPr id="0" name=""/>
        <dsp:cNvSpPr/>
      </dsp:nvSpPr>
      <dsp:spPr>
        <a:xfrm>
          <a:off x="2305652" y="755577"/>
          <a:ext cx="715078" cy="7150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6E3A3-EDCD-4851-9816-71E501A41A26}">
      <dsp:nvSpPr>
        <dsp:cNvPr id="0" name=""/>
        <dsp:cNvSpPr/>
      </dsp:nvSpPr>
      <dsp:spPr>
        <a:xfrm>
          <a:off x="1868660" y="1872994"/>
          <a:ext cx="1589062" cy="1564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 the UK, poor diets and ultra-processed food consumption drive obesity and chronic disease burden  </a:t>
          </a:r>
          <a:endParaRPr lang="en-US" sz="1800" kern="1200" dirty="0"/>
        </a:p>
      </dsp:txBody>
      <dsp:txXfrm>
        <a:off x="1868660" y="1872994"/>
        <a:ext cx="1589062" cy="1564233"/>
      </dsp:txXfrm>
    </dsp:sp>
    <dsp:sp modelId="{7A96EE75-6C83-4ACA-A262-76E233193E28}">
      <dsp:nvSpPr>
        <dsp:cNvPr id="0" name=""/>
        <dsp:cNvSpPr/>
      </dsp:nvSpPr>
      <dsp:spPr>
        <a:xfrm>
          <a:off x="4172801" y="755577"/>
          <a:ext cx="715078" cy="7150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466D85-0F3C-4128-A5A0-65791E3A6D89}">
      <dsp:nvSpPr>
        <dsp:cNvPr id="0" name=""/>
        <dsp:cNvSpPr/>
      </dsp:nvSpPr>
      <dsp:spPr>
        <a:xfrm>
          <a:off x="3735809" y="1872994"/>
          <a:ext cx="1589062" cy="1564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Adherence to dietary guidelines remains low</a:t>
          </a:r>
          <a:endParaRPr lang="en-US" sz="1800" kern="1200" dirty="0"/>
        </a:p>
      </dsp:txBody>
      <dsp:txXfrm>
        <a:off x="3735809" y="1872994"/>
        <a:ext cx="1589062" cy="1564233"/>
      </dsp:txXfrm>
    </dsp:sp>
    <dsp:sp modelId="{DE4BB097-BED7-4190-9112-30BBABDCAE7E}">
      <dsp:nvSpPr>
        <dsp:cNvPr id="0" name=""/>
        <dsp:cNvSpPr/>
      </dsp:nvSpPr>
      <dsp:spPr>
        <a:xfrm>
          <a:off x="6039949" y="755577"/>
          <a:ext cx="715078" cy="7150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2C075-F965-41BE-9C95-C141AAD59448}">
      <dsp:nvSpPr>
        <dsp:cNvPr id="0" name=""/>
        <dsp:cNvSpPr/>
      </dsp:nvSpPr>
      <dsp:spPr>
        <a:xfrm>
          <a:off x="5602957" y="1872994"/>
          <a:ext cx="1589062" cy="1564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Food choices are shaped by psychological, social, and environmental factors</a:t>
          </a:r>
          <a:endParaRPr lang="en-US" sz="1800" kern="1200" dirty="0"/>
        </a:p>
      </dsp:txBody>
      <dsp:txXfrm>
        <a:off x="5602957" y="1872994"/>
        <a:ext cx="1589062" cy="1564233"/>
      </dsp:txXfrm>
    </dsp:sp>
    <dsp:sp modelId="{A46D91EF-9727-412B-B238-DE677B6583C3}">
      <dsp:nvSpPr>
        <dsp:cNvPr id="0" name=""/>
        <dsp:cNvSpPr/>
      </dsp:nvSpPr>
      <dsp:spPr>
        <a:xfrm>
          <a:off x="7907098" y="755577"/>
          <a:ext cx="715078" cy="7150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6FB00-D7C5-4BC1-8EF6-6BBE4415C14A}">
      <dsp:nvSpPr>
        <dsp:cNvPr id="0" name=""/>
        <dsp:cNvSpPr/>
      </dsp:nvSpPr>
      <dsp:spPr>
        <a:xfrm>
          <a:off x="7470105" y="1872994"/>
          <a:ext cx="1589062" cy="1564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Dietary behaviour is influenced by knowledge, attitude and skills </a:t>
          </a:r>
          <a:endParaRPr lang="en-US" sz="1800" kern="1200" dirty="0"/>
        </a:p>
      </dsp:txBody>
      <dsp:txXfrm>
        <a:off x="7470105" y="1872994"/>
        <a:ext cx="1589062" cy="1564233"/>
      </dsp:txXfrm>
    </dsp:sp>
    <dsp:sp modelId="{5BD67D9A-8F2A-4F34-9175-15AD23ADAB8B}">
      <dsp:nvSpPr>
        <dsp:cNvPr id="0" name=""/>
        <dsp:cNvSpPr/>
      </dsp:nvSpPr>
      <dsp:spPr>
        <a:xfrm>
          <a:off x="9774246" y="755577"/>
          <a:ext cx="715078" cy="71507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EE3AF7-211F-4B34-9F5E-065B2033C189}">
      <dsp:nvSpPr>
        <dsp:cNvPr id="0" name=""/>
        <dsp:cNvSpPr/>
      </dsp:nvSpPr>
      <dsp:spPr>
        <a:xfrm>
          <a:off x="9337254" y="1872994"/>
          <a:ext cx="1589062" cy="1564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Effective behaviour change requires consistent messaging and skills-based education</a:t>
          </a:r>
          <a:endParaRPr lang="en-US" sz="1800" kern="1200" dirty="0"/>
        </a:p>
      </dsp:txBody>
      <dsp:txXfrm>
        <a:off x="9337254" y="1872994"/>
        <a:ext cx="1589062" cy="15642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26E9CC-9F09-4C27-B945-E98BC7866F36}">
      <dsp:nvSpPr>
        <dsp:cNvPr id="0" name=""/>
        <dsp:cNvSpPr/>
      </dsp:nvSpPr>
      <dsp:spPr>
        <a:xfrm>
          <a:off x="0" y="2668"/>
          <a:ext cx="9159161" cy="5684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149ED-2ABB-4C76-932C-2DB2901C8402}">
      <dsp:nvSpPr>
        <dsp:cNvPr id="0" name=""/>
        <dsp:cNvSpPr/>
      </dsp:nvSpPr>
      <dsp:spPr>
        <a:xfrm>
          <a:off x="171970" y="130580"/>
          <a:ext cx="312673" cy="3126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55893-0C50-4EFB-8F6E-79CC560C4CFA}">
      <dsp:nvSpPr>
        <dsp:cNvPr id="0" name=""/>
        <dsp:cNvSpPr/>
      </dsp:nvSpPr>
      <dsp:spPr>
        <a:xfrm>
          <a:off x="656614" y="2668"/>
          <a:ext cx="8502546" cy="568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66" tIns="60166" rIns="60166" bIns="6016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evaluate the feasibility of a brief COM-B-informed nutrition workshop in a community setting. </a:t>
          </a:r>
          <a:endParaRPr lang="en-US" sz="1600" kern="1200" dirty="0"/>
        </a:p>
      </dsp:txBody>
      <dsp:txXfrm>
        <a:off x="656614" y="2668"/>
        <a:ext cx="8502546" cy="568497"/>
      </dsp:txXfrm>
    </dsp:sp>
    <dsp:sp modelId="{F01197D7-B8F5-46E8-9CAE-BA96E7C41D85}">
      <dsp:nvSpPr>
        <dsp:cNvPr id="0" name=""/>
        <dsp:cNvSpPr/>
      </dsp:nvSpPr>
      <dsp:spPr>
        <a:xfrm>
          <a:off x="0" y="713290"/>
          <a:ext cx="9159161" cy="5684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51D218-2C03-4563-A74E-D235D80DB568}">
      <dsp:nvSpPr>
        <dsp:cNvPr id="0" name=""/>
        <dsp:cNvSpPr/>
      </dsp:nvSpPr>
      <dsp:spPr>
        <a:xfrm>
          <a:off x="171970" y="841202"/>
          <a:ext cx="312673" cy="3126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8240D3-6365-4CBB-9CEE-3F178E0492FA}">
      <dsp:nvSpPr>
        <dsp:cNvPr id="0" name=""/>
        <dsp:cNvSpPr/>
      </dsp:nvSpPr>
      <dsp:spPr>
        <a:xfrm>
          <a:off x="656614" y="713290"/>
          <a:ext cx="8502546" cy="568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66" tIns="60166" rIns="60166" bIns="6016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assess the acceptability of the workshop among participants. </a:t>
          </a:r>
          <a:endParaRPr lang="en-US" sz="1600" kern="1200" dirty="0"/>
        </a:p>
      </dsp:txBody>
      <dsp:txXfrm>
        <a:off x="656614" y="713290"/>
        <a:ext cx="8502546" cy="568497"/>
      </dsp:txXfrm>
    </dsp:sp>
    <dsp:sp modelId="{B2A2C611-9360-4EA0-A288-FEF84812CBDF}">
      <dsp:nvSpPr>
        <dsp:cNvPr id="0" name=""/>
        <dsp:cNvSpPr/>
      </dsp:nvSpPr>
      <dsp:spPr>
        <a:xfrm>
          <a:off x="0" y="1423911"/>
          <a:ext cx="9159161" cy="5684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BF5186-D591-4EED-AEE2-68B2737A02E4}">
      <dsp:nvSpPr>
        <dsp:cNvPr id="0" name=""/>
        <dsp:cNvSpPr/>
      </dsp:nvSpPr>
      <dsp:spPr>
        <a:xfrm>
          <a:off x="171970" y="1551823"/>
          <a:ext cx="312673" cy="3126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1AAE3A-652E-4BDA-B4D9-963ED63EEE1D}">
      <dsp:nvSpPr>
        <dsp:cNvPr id="0" name=""/>
        <dsp:cNvSpPr/>
      </dsp:nvSpPr>
      <dsp:spPr>
        <a:xfrm>
          <a:off x="656614" y="1423911"/>
          <a:ext cx="8502546" cy="568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66" tIns="60166" rIns="60166" bIns="6016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examine changes in Capability, Opportunity and Motivation related to nutrition behaviour. </a:t>
          </a:r>
          <a:endParaRPr lang="en-US" sz="1600" kern="1200" dirty="0"/>
        </a:p>
      </dsp:txBody>
      <dsp:txXfrm>
        <a:off x="656614" y="1423911"/>
        <a:ext cx="8502546" cy="568497"/>
      </dsp:txXfrm>
    </dsp:sp>
    <dsp:sp modelId="{9B62963A-1CF6-44C9-A89E-AD6105FC09B4}">
      <dsp:nvSpPr>
        <dsp:cNvPr id="0" name=""/>
        <dsp:cNvSpPr/>
      </dsp:nvSpPr>
      <dsp:spPr>
        <a:xfrm>
          <a:off x="0" y="2134532"/>
          <a:ext cx="9159161" cy="5684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F6F69-5047-4DBB-99EE-CB6C1B5CFE9C}">
      <dsp:nvSpPr>
        <dsp:cNvPr id="0" name=""/>
        <dsp:cNvSpPr/>
      </dsp:nvSpPr>
      <dsp:spPr>
        <a:xfrm>
          <a:off x="171970" y="2262444"/>
          <a:ext cx="312673" cy="31267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BDD8A4-005E-440B-89B5-ED26A52F5223}">
      <dsp:nvSpPr>
        <dsp:cNvPr id="0" name=""/>
        <dsp:cNvSpPr/>
      </dsp:nvSpPr>
      <dsp:spPr>
        <a:xfrm>
          <a:off x="656614" y="2134532"/>
          <a:ext cx="8502546" cy="568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66" tIns="60166" rIns="60166" bIns="6016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explore whether any changes have remained at a four-week follow-up.</a:t>
          </a:r>
          <a:endParaRPr lang="en-US" sz="1600" kern="1200" dirty="0"/>
        </a:p>
      </dsp:txBody>
      <dsp:txXfrm>
        <a:off x="656614" y="2134532"/>
        <a:ext cx="8502546" cy="568497"/>
      </dsp:txXfrm>
    </dsp:sp>
    <dsp:sp modelId="{84926AC7-F386-42C3-97E7-10EE45E66F48}">
      <dsp:nvSpPr>
        <dsp:cNvPr id="0" name=""/>
        <dsp:cNvSpPr/>
      </dsp:nvSpPr>
      <dsp:spPr>
        <a:xfrm>
          <a:off x="0" y="2845154"/>
          <a:ext cx="9159161" cy="5684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0E4C2E-2D81-4A35-99B3-4AA991264242}">
      <dsp:nvSpPr>
        <dsp:cNvPr id="0" name=""/>
        <dsp:cNvSpPr/>
      </dsp:nvSpPr>
      <dsp:spPr>
        <a:xfrm>
          <a:off x="171970" y="2973065"/>
          <a:ext cx="312673" cy="31267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0938C0-C95E-422B-993D-A4696F638129}">
      <dsp:nvSpPr>
        <dsp:cNvPr id="0" name=""/>
        <dsp:cNvSpPr/>
      </dsp:nvSpPr>
      <dsp:spPr>
        <a:xfrm>
          <a:off x="656614" y="2845154"/>
          <a:ext cx="8502546" cy="568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66" tIns="60166" rIns="60166" bIns="6016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explore participants' experiences and perceptions of the workshop.</a:t>
          </a:r>
          <a:endParaRPr lang="en-US" sz="1600" kern="1200" dirty="0"/>
        </a:p>
      </dsp:txBody>
      <dsp:txXfrm>
        <a:off x="656614" y="2845154"/>
        <a:ext cx="8502546" cy="5684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809E51-8978-4A97-B1A4-C989E1B9E384}">
      <dsp:nvSpPr>
        <dsp:cNvPr id="0" name=""/>
        <dsp:cNvSpPr/>
      </dsp:nvSpPr>
      <dsp:spPr>
        <a:xfrm>
          <a:off x="0" y="1599"/>
          <a:ext cx="11566358" cy="6815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30679B-22B8-4876-9B99-E1B8C4FF99F7}">
      <dsp:nvSpPr>
        <dsp:cNvPr id="0" name=""/>
        <dsp:cNvSpPr/>
      </dsp:nvSpPr>
      <dsp:spPr>
        <a:xfrm>
          <a:off x="206180" y="154956"/>
          <a:ext cx="374872" cy="3748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011FEA-1477-4775-9A74-E3A734E6F565}">
      <dsp:nvSpPr>
        <dsp:cNvPr id="0" name=""/>
        <dsp:cNvSpPr/>
      </dsp:nvSpPr>
      <dsp:spPr>
        <a:xfrm>
          <a:off x="787233" y="1599"/>
          <a:ext cx="10779124" cy="681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35" tIns="72135" rIns="72135" bIns="721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Psychological Capability- Knowledge, understanding, and cognitive skills (e.g. nutrition knowledge)</a:t>
          </a:r>
          <a:endParaRPr lang="en-US" sz="1900" kern="1200" dirty="0"/>
        </a:p>
      </dsp:txBody>
      <dsp:txXfrm>
        <a:off x="787233" y="1599"/>
        <a:ext cx="10779124" cy="681587"/>
      </dsp:txXfrm>
    </dsp:sp>
    <dsp:sp modelId="{A67CC40D-EB07-41E8-97A8-3F8870959BED}">
      <dsp:nvSpPr>
        <dsp:cNvPr id="0" name=""/>
        <dsp:cNvSpPr/>
      </dsp:nvSpPr>
      <dsp:spPr>
        <a:xfrm>
          <a:off x="0" y="853583"/>
          <a:ext cx="11566358" cy="6815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AFF563-F106-4237-BEE7-A9200A8B1EF8}">
      <dsp:nvSpPr>
        <dsp:cNvPr id="0" name=""/>
        <dsp:cNvSpPr/>
      </dsp:nvSpPr>
      <dsp:spPr>
        <a:xfrm>
          <a:off x="206180" y="1006940"/>
          <a:ext cx="374872" cy="3748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E7E576-52B4-4F0D-A9BD-DF67FEF7041F}">
      <dsp:nvSpPr>
        <dsp:cNvPr id="0" name=""/>
        <dsp:cNvSpPr/>
      </dsp:nvSpPr>
      <dsp:spPr>
        <a:xfrm>
          <a:off x="787233" y="853583"/>
          <a:ext cx="10779124" cy="681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35" tIns="72135" rIns="72135" bIns="721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Physical Capability- Physical skills and abilities (e.g. cooking and food preparation skills)</a:t>
          </a:r>
          <a:endParaRPr lang="en-US" sz="1900" kern="1200" dirty="0"/>
        </a:p>
      </dsp:txBody>
      <dsp:txXfrm>
        <a:off x="787233" y="853583"/>
        <a:ext cx="10779124" cy="681587"/>
      </dsp:txXfrm>
    </dsp:sp>
    <dsp:sp modelId="{D394B228-C80B-4147-8D54-5FDA3114D807}">
      <dsp:nvSpPr>
        <dsp:cNvPr id="0" name=""/>
        <dsp:cNvSpPr/>
      </dsp:nvSpPr>
      <dsp:spPr>
        <a:xfrm>
          <a:off x="0" y="1705567"/>
          <a:ext cx="11566358" cy="6815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29A839-4CBC-4D76-A7BA-D1108551665D}">
      <dsp:nvSpPr>
        <dsp:cNvPr id="0" name=""/>
        <dsp:cNvSpPr/>
      </dsp:nvSpPr>
      <dsp:spPr>
        <a:xfrm>
          <a:off x="206180" y="1858924"/>
          <a:ext cx="374872" cy="3748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77885-4820-4E52-BA73-316AE6293902}">
      <dsp:nvSpPr>
        <dsp:cNvPr id="0" name=""/>
        <dsp:cNvSpPr/>
      </dsp:nvSpPr>
      <dsp:spPr>
        <a:xfrm>
          <a:off x="787233" y="1705567"/>
          <a:ext cx="10779124" cy="681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35" tIns="72135" rIns="72135" bIns="721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Reflective Motivation- Conscious planning, intentions and evaluations of behaviour</a:t>
          </a:r>
          <a:endParaRPr lang="en-US" sz="1900" kern="1200"/>
        </a:p>
      </dsp:txBody>
      <dsp:txXfrm>
        <a:off x="787233" y="1705567"/>
        <a:ext cx="10779124" cy="681587"/>
      </dsp:txXfrm>
    </dsp:sp>
    <dsp:sp modelId="{CCF69B36-A9F1-411C-9BEF-D903D191779E}">
      <dsp:nvSpPr>
        <dsp:cNvPr id="0" name=""/>
        <dsp:cNvSpPr/>
      </dsp:nvSpPr>
      <dsp:spPr>
        <a:xfrm>
          <a:off x="0" y="2557551"/>
          <a:ext cx="11566358" cy="6815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B3338A-E85A-4533-AAA9-BFC838EC74FF}">
      <dsp:nvSpPr>
        <dsp:cNvPr id="0" name=""/>
        <dsp:cNvSpPr/>
      </dsp:nvSpPr>
      <dsp:spPr>
        <a:xfrm>
          <a:off x="206180" y="2710908"/>
          <a:ext cx="374872" cy="3748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92CC9B-03DA-4BCD-A98F-14AD5D6DC2CB}">
      <dsp:nvSpPr>
        <dsp:cNvPr id="0" name=""/>
        <dsp:cNvSpPr/>
      </dsp:nvSpPr>
      <dsp:spPr>
        <a:xfrm>
          <a:off x="787233" y="2557551"/>
          <a:ext cx="10779124" cy="681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35" tIns="72135" rIns="72135" bIns="721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Automatic Motivation- Emotions, habits, impulses and learned responses</a:t>
          </a:r>
          <a:endParaRPr lang="en-US" sz="1900" kern="1200"/>
        </a:p>
      </dsp:txBody>
      <dsp:txXfrm>
        <a:off x="787233" y="2557551"/>
        <a:ext cx="10779124" cy="681587"/>
      </dsp:txXfrm>
    </dsp:sp>
    <dsp:sp modelId="{D89039CE-23D8-4C99-8948-40DF4EA4A9AD}">
      <dsp:nvSpPr>
        <dsp:cNvPr id="0" name=""/>
        <dsp:cNvSpPr/>
      </dsp:nvSpPr>
      <dsp:spPr>
        <a:xfrm>
          <a:off x="0" y="3409535"/>
          <a:ext cx="11566358" cy="6815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CF40C0-188D-485C-A618-628E7833E76C}">
      <dsp:nvSpPr>
        <dsp:cNvPr id="0" name=""/>
        <dsp:cNvSpPr/>
      </dsp:nvSpPr>
      <dsp:spPr>
        <a:xfrm>
          <a:off x="206180" y="3562892"/>
          <a:ext cx="374872" cy="37487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6FC914-B434-4FF1-89CC-E7A01FAA45E7}">
      <dsp:nvSpPr>
        <dsp:cNvPr id="0" name=""/>
        <dsp:cNvSpPr/>
      </dsp:nvSpPr>
      <dsp:spPr>
        <a:xfrm>
          <a:off x="787233" y="3409535"/>
          <a:ext cx="10779124" cy="681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35" tIns="72135" rIns="72135" bIns="721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Physical Opportunity- Environmental factors enabling behaviour (e.g. food access and resources)</a:t>
          </a:r>
          <a:endParaRPr lang="en-US" sz="1900" kern="1200"/>
        </a:p>
      </dsp:txBody>
      <dsp:txXfrm>
        <a:off x="787233" y="3409535"/>
        <a:ext cx="10779124" cy="681587"/>
      </dsp:txXfrm>
    </dsp:sp>
    <dsp:sp modelId="{3128C5C7-A174-40DD-B646-16C941C51617}">
      <dsp:nvSpPr>
        <dsp:cNvPr id="0" name=""/>
        <dsp:cNvSpPr/>
      </dsp:nvSpPr>
      <dsp:spPr>
        <a:xfrm>
          <a:off x="0" y="4261519"/>
          <a:ext cx="11566358" cy="6815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10D6F9-9266-486E-8584-6929426FD340}">
      <dsp:nvSpPr>
        <dsp:cNvPr id="0" name=""/>
        <dsp:cNvSpPr/>
      </dsp:nvSpPr>
      <dsp:spPr>
        <a:xfrm>
          <a:off x="206180" y="4414876"/>
          <a:ext cx="374872" cy="37487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1F8DB-E79A-4D83-85D9-5AD7C3DA24DB}">
      <dsp:nvSpPr>
        <dsp:cNvPr id="0" name=""/>
        <dsp:cNvSpPr/>
      </dsp:nvSpPr>
      <dsp:spPr>
        <a:xfrm>
          <a:off x="787233" y="4261519"/>
          <a:ext cx="10779124" cy="681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35" tIns="72135" rIns="72135" bIns="721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Social Opportunity- Social norms, cultural influences, and social support</a:t>
          </a:r>
          <a:endParaRPr lang="en-US" sz="1900" kern="1200" dirty="0"/>
        </a:p>
      </dsp:txBody>
      <dsp:txXfrm>
        <a:off x="787233" y="4261519"/>
        <a:ext cx="10779124" cy="6815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DFD147-CF94-45F3-AA94-97FECF44F843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788460-28F6-4865-9AC7-A2243248B0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378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788460-28F6-4865-9AC7-A2243248B0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2042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788460-28F6-4865-9AC7-A2243248B0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8004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788460-28F6-4865-9AC7-A2243248B0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378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18BBE-983F-DA4B-BA70-B306EC85DB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21B2D5-D0F5-3041-F808-D7BC3BB225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886280-CA10-BEA3-724C-FC83DB226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1FBB1D-3812-F8B7-502F-89CD747C6F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0D4790-7943-E285-AE63-C1D14739B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563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370EC-8228-EE81-46FB-7672D4999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A85B5-E1F3-6652-FDAF-014FA696EE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CA739-7831-54CC-9BC8-8C481938B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55792-1CCE-5072-0A5A-B6F50B2F5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C9907E-EA34-5BB7-4E06-52A1656CD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0143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AF2CB-D33B-113C-33D6-B9FB79F61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48280F-C51F-3CEC-62AE-ED55988CB6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FBEA79-F120-B87E-3D26-E25590DFF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2891-D9DC-9434-AAE4-BA04FC1BE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628D67-2B6F-4101-A78E-080D3B348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96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CFA47-2E53-7531-F37E-2DDACF20C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F9567-18B8-EFD4-B5A8-55BD92EC68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83956C-A664-B40D-91EC-871ED1155F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B3D441-6D16-E65C-4ACC-5C9C10E99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5B5A9F-65C7-A61C-5900-FB6902E66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83A144-1785-82F3-7AA2-D8F1CBAE3F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036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23408-D975-DBB3-D44B-F4CD7D64B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44D61B-23CD-8296-3BAD-F27A1C8319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059EAF-E709-608E-CBC2-14E73FE596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E3D160-F7C5-7976-3431-BBD97A29D1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03F426-1C05-02D5-8E19-ACB503C098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4BE4E4-39DC-D04E-CFFD-C2690B863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CBA942-299C-8037-1943-BBC9B4B67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D523A8-120B-8E01-7350-18D738345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106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68F8F-0924-5E55-5013-7BB840FAA8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6385A7-5CC3-6044-A19F-CA2755184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2BA83D-F570-EA7F-3AF9-B4B646BAA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29CACC-881C-4EA0-5B16-FFCFAF2AF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615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6FE3E1-A76C-655F-08A6-4724F94B5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D6256-5401-0604-124A-84FA81BC4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86C669-F6E9-9129-B14F-672782400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960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A5E03-DD16-61FA-85D9-491C15B51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C337-C800-4FA2-B141-8F4D668233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2DF67C-45D5-2781-0734-9C9C113EE2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61857-ECB0-4163-31E8-59CF3EDF8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5FD9C2-CA72-4858-9AE3-FFFE9CBD4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32FA2C-9F31-0B76-6325-F3BA64E98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456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32690-B0DA-53E3-DA59-6019B01D7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4C1F2D-9B34-D869-7277-6D8F0628A8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80642C-A6FC-B10F-8FC8-37C85C60D2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218140-36CF-F65F-8F7F-D03414EEC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F0CDAF-1402-8A2F-34AC-333822B8C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4F290A-9461-216E-5B83-7F3DE1A25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605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B2D0B-2672-36DA-1605-7487AE4AF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8C4DF0-9574-B79F-D811-2DEC24726A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7344F-6DB7-674E-D523-F75A1EBF9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7B5A4A-F4FC-043F-2CEE-256829058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7FF8B5-DF01-D5B6-0232-3996ACC05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26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499717-487B-B853-B601-CCFDA0ACD3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3D1FB3-E021-7129-CD73-057EE4709B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242978-3AA9-F93D-6123-9C8EBA8E3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B1EAF-972B-4485-8E8B-B59FE11D3490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8F4D35-CB52-902D-E7CC-67B9F809A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57505C-C2D8-6367-8752-A05772A9A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923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DC0827-A9BA-02C2-840C-DBA5FF86C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24EBB6-B074-37FD-5EE1-E0431E16A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0BCC29-FE4C-250C-8E02-1A4D35BC75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4B1EAF-972B-4485-8E8B-B59FE11D3490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82A602-B1B6-35B0-64B0-AF172C385F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E2470-21CA-6E25-D254-83C7F74D88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6DDC38-DEBE-4C4E-B3B5-B498F9BAA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453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A77B83-EFA9-6734-C2CF-8A00968F08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2567" y="818984"/>
            <a:ext cx="6714699" cy="3178689"/>
          </a:xfrm>
        </p:spPr>
        <p:txBody>
          <a:bodyPr>
            <a:normAutofit/>
          </a:bodyPr>
          <a:lstStyle/>
          <a:p>
            <a:pPr algn="l"/>
            <a:r>
              <a:rPr lang="en-GB" sz="4400" dirty="0">
                <a:solidFill>
                  <a:srgbClr val="FFFFFF"/>
                </a:solidFill>
              </a:rPr>
              <a:t>A Mixed-Methods Feasibility Study of a Brief Community-Based COM-B Informed Nutrition Workshop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9695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DA22FA-A9FE-E617-6EB4-89E2BDDB7E00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Background and Problem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5EDF2A-B2B0-FC8A-1584-D1BE5143EACF}"/>
              </a:ext>
            </a:extLst>
          </p:cNvPr>
          <p:cNvSpPr txBox="1"/>
          <p:nvPr/>
        </p:nvSpPr>
        <p:spPr>
          <a:xfrm>
            <a:off x="620115" y="6278302"/>
            <a:ext cx="10577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cs typeface="Arial" panose="020B0604020202020204" pitchFamily="34" charset="0"/>
              </a:rPr>
              <a:t>(Culliford et al., 2023; DOH, 1991; Henney et al., 2024; Navratilova et al., 2024; Nocella &amp; Srinivasan, 2019; PHE, 2016; Rockström et al., 2025; WHO, 2020; Wu et al., 2025; Zorbas et al., 2018). </a:t>
            </a:r>
          </a:p>
        </p:txBody>
      </p:sp>
      <p:graphicFrame>
        <p:nvGraphicFramePr>
          <p:cNvPr id="12" name="TextBox 5">
            <a:extLst>
              <a:ext uri="{FF2B5EF4-FFF2-40B4-BE49-F238E27FC236}">
                <a16:creationId xmlns:a16="http://schemas.microsoft.com/office/drawing/2014/main" id="{62CE9007-7D40-C169-463A-817142D434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741307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67421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528549-8601-C9D2-6D9B-F270631032E3}"/>
              </a:ext>
            </a:extLst>
          </p:cNvPr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Evidence Gap and Rationale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5846F9-8364-7AC7-642A-29789B5E89E1}"/>
              </a:ext>
            </a:extLst>
          </p:cNvPr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Community nutrition workshops are widely used and accessible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Evidence of effectiveness is mixed and methodologically inconsistent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Longer, skills-based programmes show acceptability in some populations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Brief nutrition interventions in overall diet quality are limited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Limited theory-driven, mixed-methods community evaluations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COM-B is a NICE-recommended framework with promise in nutrition behaviour change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Need to assess the feasibility and acceptability of brief COM-B nutrition workshops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0FAFD0-4EC2-AE7D-ACFE-D13EB714E5F1}"/>
              </a:ext>
            </a:extLst>
          </p:cNvPr>
          <p:cNvSpPr txBox="1"/>
          <p:nvPr/>
        </p:nvSpPr>
        <p:spPr>
          <a:xfrm>
            <a:off x="481263" y="6297434"/>
            <a:ext cx="115466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50" dirty="0"/>
              <a:t>(</a:t>
            </a:r>
            <a:r>
              <a:rPr lang="en-GB" sz="1200" dirty="0"/>
              <a:t>Davis et al., 2015; Fultz et al., 2022; Keyworth et al., 2020; Metcalfe et al., 2022; Michie et al., 2011; NICE, 2014; Teggart et al., 2022; Valand et al., 2024; Whatnall et al., 2018 ; Williams et al., 2025). </a:t>
            </a:r>
          </a:p>
        </p:txBody>
      </p:sp>
    </p:spTree>
    <p:extLst>
      <p:ext uri="{BB962C8B-B14F-4D97-AF65-F5344CB8AC3E}">
        <p14:creationId xmlns:p14="http://schemas.microsoft.com/office/powerpoint/2010/main" val="24716433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0BEC639-1EA8-1635-A8DF-4BD1045FAA69}"/>
              </a:ext>
            </a:extLst>
          </p:cNvPr>
          <p:cNvSpPr txBox="1"/>
          <p:nvPr/>
        </p:nvSpPr>
        <p:spPr>
          <a:xfrm>
            <a:off x="401934" y="512466"/>
            <a:ext cx="113244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+mj-lt"/>
                <a:cs typeface="Arial" panose="020B0604020202020204" pitchFamily="34" charset="0"/>
              </a:rPr>
              <a:t>Research Question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B25792-2126-B6DA-4A04-F6B19F10D105}"/>
              </a:ext>
            </a:extLst>
          </p:cNvPr>
          <p:cNvSpPr txBox="1"/>
          <p:nvPr/>
        </p:nvSpPr>
        <p:spPr>
          <a:xfrm>
            <a:off x="401934" y="959618"/>
            <a:ext cx="99880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400" dirty="0">
                <a:latin typeface="+mj-lt"/>
                <a:cs typeface="Arial" panose="020B0604020202020204" pitchFamily="34" charset="0"/>
              </a:rPr>
              <a:t>Is a brief community-based COM-B informed nutrition workshop feasible and acceptable, and does it show preliminary changes in COM-B constructs related to nutrition behaviour?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5CBC6A4-64A9-46CE-D20E-13509A2FF052}"/>
              </a:ext>
            </a:extLst>
          </p:cNvPr>
          <p:cNvSpPr txBox="1"/>
          <p:nvPr/>
        </p:nvSpPr>
        <p:spPr>
          <a:xfrm>
            <a:off x="471948" y="2607098"/>
            <a:ext cx="38935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</p:txBody>
      </p:sp>
      <p:graphicFrame>
        <p:nvGraphicFramePr>
          <p:cNvPr id="13" name="TextBox 10">
            <a:extLst>
              <a:ext uri="{FF2B5EF4-FFF2-40B4-BE49-F238E27FC236}">
                <a16:creationId xmlns:a16="http://schemas.microsoft.com/office/drawing/2014/main" id="{CC445BBF-0A2B-E3BE-DE2D-6A35987FBC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94378524"/>
              </p:ext>
            </p:extLst>
          </p:nvPr>
        </p:nvGraphicFramePr>
        <p:xfrm>
          <a:off x="401934" y="3068763"/>
          <a:ext cx="9159161" cy="341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8306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252B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ED75CD-A507-E147-327F-4EFAE65D48F8}"/>
              </a:ext>
            </a:extLst>
          </p:cNvPr>
          <p:cNvSpPr txBox="1"/>
          <p:nvPr/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COM-B system- a framework for understanding behaviour (Michie </a:t>
            </a:r>
            <a:r>
              <a:rPr lang="en-US" i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et al</a:t>
            </a:r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., 2011)</a:t>
            </a:r>
          </a:p>
        </p:txBody>
      </p:sp>
      <p:pic>
        <p:nvPicPr>
          <p:cNvPr id="6" name="Picture 5" descr="A diagram of a company">
            <a:extLst>
              <a:ext uri="{FF2B5EF4-FFF2-40B4-BE49-F238E27FC236}">
                <a16:creationId xmlns:a16="http://schemas.microsoft.com/office/drawing/2014/main" id="{6725E784-DFB0-C4A6-FE51-A1A1F5A438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600" y="1396640"/>
            <a:ext cx="7188199" cy="4061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3118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96F52D-2575-0971-7345-C3E73E7374A9}"/>
              </a:ext>
            </a:extLst>
          </p:cNvPr>
          <p:cNvSpPr txBox="1"/>
          <p:nvPr/>
        </p:nvSpPr>
        <p:spPr>
          <a:xfrm>
            <a:off x="288758" y="449179"/>
            <a:ext cx="115663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COM-B: Behavioural Constructs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C527E4-226C-4B0D-DBE4-549BEE5F2FD7}"/>
              </a:ext>
            </a:extLst>
          </p:cNvPr>
          <p:cNvSpPr txBox="1"/>
          <p:nvPr/>
        </p:nvSpPr>
        <p:spPr>
          <a:xfrm>
            <a:off x="288758" y="6131822"/>
            <a:ext cx="88231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(Michie et al., 2011; NICE, 2014)</a:t>
            </a:r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39AB0070-04F2-2D0A-CD52-00C3D319A2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4268193"/>
              </p:ext>
            </p:extLst>
          </p:nvPr>
        </p:nvGraphicFramePr>
        <p:xfrm>
          <a:off x="288759" y="1187116"/>
          <a:ext cx="11566358" cy="4944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7557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EDA0494-7251-1E00-F886-AAF96361A75F}"/>
              </a:ext>
            </a:extLst>
          </p:cNvPr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Why COM-B?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54E35C-A78E-367E-9FD7-FC89533185F8}"/>
              </a:ext>
            </a:extLst>
          </p:cNvPr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Goes beyond intention-based models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Captures real-world behavioural complexity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Considers skills, habits, and environments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Identifies modifiable barriers and enablers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Suitable for community-based nutrition interventions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67A6E0-3A1A-8C04-D7A3-B50D8BE9B78C}"/>
              </a:ext>
            </a:extLst>
          </p:cNvPr>
          <p:cNvSpPr txBox="1"/>
          <p:nvPr/>
        </p:nvSpPr>
        <p:spPr>
          <a:xfrm>
            <a:off x="497305" y="6051612"/>
            <a:ext cx="104434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(Healy et al., 2024; Isbanner et </a:t>
            </a:r>
            <a:r>
              <a:rPr lang="en-GB" sz="1200"/>
              <a:t>al., 2024; Michie </a:t>
            </a:r>
            <a:r>
              <a:rPr lang="en-GB" sz="1200" dirty="0"/>
              <a:t>et al., 2011; Nam et al., 2025; NICE, 2014;  Willmott et al., 2021)</a:t>
            </a:r>
          </a:p>
        </p:txBody>
      </p:sp>
    </p:spTree>
    <p:extLst>
      <p:ext uri="{BB962C8B-B14F-4D97-AF65-F5344CB8AC3E}">
        <p14:creationId xmlns:p14="http://schemas.microsoft.com/office/powerpoint/2010/main" val="2003350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1DAB33-18D6-F41D-F0EE-B14B7DD06D98}"/>
              </a:ext>
            </a:extLst>
          </p:cNvPr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Design and Methodology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8849E8-3106-052E-24F9-697FB7E7A00C}"/>
              </a:ext>
            </a:extLst>
          </p:cNvPr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Design:</a:t>
            </a:r>
            <a:r>
              <a:rPr lang="en-US" sz="2400" dirty="0"/>
              <a:t> Exploratory, sequential mixed methods, within-subjects pre-post feasibility design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Quantitative strand:</a:t>
            </a:r>
            <a:r>
              <a:rPr lang="en-US" sz="2400" dirty="0"/>
              <a:t> Validated questionnaires administered pre- and post-workshop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Qualitative strand: </a:t>
            </a:r>
            <a:r>
              <a:rPr lang="en-US" sz="2400" dirty="0"/>
              <a:t>Open-ended follow-up questions exploring participant experiences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Sampling: </a:t>
            </a:r>
            <a:r>
              <a:rPr lang="en-US" sz="2400" dirty="0"/>
              <a:t>Purposive and convenience (self-selection) sampling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Target sample: </a:t>
            </a:r>
            <a:r>
              <a:rPr lang="en-US" sz="2400" dirty="0"/>
              <a:t>20-25 participants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052F83F-B558-7A31-47F1-9E94F9842AFD}"/>
              </a:ext>
            </a:extLst>
          </p:cNvPr>
          <p:cNvSpPr txBox="1"/>
          <p:nvPr/>
        </p:nvSpPr>
        <p:spPr>
          <a:xfrm>
            <a:off x="1371599" y="6380703"/>
            <a:ext cx="962129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(Aschbrenner et al., 2022; Bowen et al., 2009; Creswell &amp; Clark, 2017; Pearson et al., 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071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608AFA-7DA7-1BBD-6F1B-FFC5C87CEAB9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Time point measures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FF4BDA9-0E95-6E88-5398-2B8482D686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3275322"/>
              </p:ext>
            </p:extLst>
          </p:nvPr>
        </p:nvGraphicFramePr>
        <p:xfrm>
          <a:off x="4502428" y="527910"/>
          <a:ext cx="7225750" cy="5802181"/>
        </p:xfrm>
        <a:graphic>
          <a:graphicData uri="http://schemas.openxmlformats.org/drawingml/2006/table">
            <a:tbl>
              <a:tblPr firstRow="1" firstCol="1" bandRow="1">
                <a:solidFill>
                  <a:schemeClr val="tx1">
                    <a:lumMod val="75000"/>
                    <a:lumOff val="25000"/>
                  </a:schemeClr>
                </a:solidFill>
              </a:tblPr>
              <a:tblGrid>
                <a:gridCol w="2399065">
                  <a:extLst>
                    <a:ext uri="{9D8B030D-6E8A-4147-A177-3AD203B41FA5}">
                      <a16:colId xmlns:a16="http://schemas.microsoft.com/office/drawing/2014/main" val="253980892"/>
                    </a:ext>
                  </a:extLst>
                </a:gridCol>
                <a:gridCol w="2780466">
                  <a:extLst>
                    <a:ext uri="{9D8B030D-6E8A-4147-A177-3AD203B41FA5}">
                      <a16:colId xmlns:a16="http://schemas.microsoft.com/office/drawing/2014/main" val="1369118568"/>
                    </a:ext>
                  </a:extLst>
                </a:gridCol>
                <a:gridCol w="2046219">
                  <a:extLst>
                    <a:ext uri="{9D8B030D-6E8A-4147-A177-3AD203B41FA5}">
                      <a16:colId xmlns:a16="http://schemas.microsoft.com/office/drawing/2014/main" val="3335522641"/>
                    </a:ext>
                  </a:extLst>
                </a:gridCol>
              </a:tblGrid>
              <a:tr h="597188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Time point</a:t>
                      </a:r>
                      <a:endParaRPr lang="en-GB" sz="1800" b="0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Quantitative</a:t>
                      </a:r>
                      <a:endParaRPr lang="en-GB" sz="1800" b="0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Qualitative</a:t>
                      </a:r>
                      <a:endParaRPr lang="en-GB" sz="1800" b="0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4511549"/>
                  </a:ext>
                </a:extLst>
              </a:tr>
              <a:tr h="2303903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T1: Baseline (pre-workshop)</a:t>
                      </a:r>
                      <a:endParaRPr lang="en-GB" sz="18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COM-B constructs (capability, opportunity, motivation)</a:t>
                      </a:r>
                      <a:endParaRPr lang="en-GB" sz="18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Nutrition behaviour (brief dietary screener)</a:t>
                      </a:r>
                      <a:endParaRPr lang="en-GB" sz="18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8458393"/>
                  </a:ext>
                </a:extLst>
              </a:tr>
              <a:tr h="1358193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T2: Immediate post-workshop</a:t>
                      </a:r>
                      <a:endParaRPr lang="en-GB" sz="1800" b="0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COM-B constructs</a:t>
                      </a:r>
                      <a:endParaRPr lang="en-GB" sz="18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Feasibility and acceptability measures</a:t>
                      </a:r>
                      <a:endParaRPr lang="en-GB" sz="18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6316335"/>
                  </a:ext>
                </a:extLst>
              </a:tr>
              <a:tr h="1542897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T3: Follow-up (4 weeks post-workshop)</a:t>
                      </a:r>
                      <a:endParaRPr lang="en-GB" sz="1800" b="0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COM- B constructs</a:t>
                      </a:r>
                      <a:endParaRPr lang="en-GB" sz="18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Nutrition behaviour (brief dietary screener)</a:t>
                      </a:r>
                      <a:endParaRPr lang="en-GB" sz="18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Open-ended participant feedback questions</a:t>
                      </a:r>
                      <a:endParaRPr lang="en-GB" sz="18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2723" marR="134974" marT="117479" marB="117479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75011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1380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E76E52-0F4E-A4A0-9D96-1C9355893294}"/>
              </a:ext>
            </a:extLst>
          </p:cNvPr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Ethical Considerations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7ED11D-5833-3D7E-D4E1-F90FFBF07A72}"/>
              </a:ext>
            </a:extLst>
          </p:cNvPr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Informed consent about purpose, procedures, time commitment and right to withdraw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Confidentiality, anonymised data and GDPR compliant data storage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Sensitivity and non-judgmental language around eating behaviours and weight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Screening to reduce risk for vulnerable participants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Cultural sensitivity and participant wellbeing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Participant burden minimised (brief measures)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Conducted in line with UWTSD, BPS and UKROI standards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CF4F34-B888-C1CD-AB6E-D298CBA147D5}"/>
              </a:ext>
            </a:extLst>
          </p:cNvPr>
          <p:cNvSpPr txBox="1"/>
          <p:nvPr/>
        </p:nvSpPr>
        <p:spPr>
          <a:xfrm>
            <a:off x="6831260" y="6356351"/>
            <a:ext cx="98658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(BPS, 2021; UKROI, 2025; UWTSD, 2022). </a:t>
            </a:r>
          </a:p>
        </p:txBody>
      </p:sp>
    </p:spTree>
    <p:extLst>
      <p:ext uri="{BB962C8B-B14F-4D97-AF65-F5344CB8AC3E}">
        <p14:creationId xmlns:p14="http://schemas.microsoft.com/office/powerpoint/2010/main" val="2437217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B4B633-A85C-CD77-5251-E3E20EB2E6D5}"/>
              </a:ext>
            </a:extLst>
          </p:cNvPr>
          <p:cNvSpPr txBox="1"/>
          <p:nvPr/>
        </p:nvSpPr>
        <p:spPr>
          <a:xfrm>
            <a:off x="699713" y="248038"/>
            <a:ext cx="7063721" cy="1159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Data Collection and Analysis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14BE07-0311-2A4A-30CA-EE2753A5BB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5552304"/>
              </p:ext>
            </p:extLst>
          </p:nvPr>
        </p:nvGraphicFramePr>
        <p:xfrm>
          <a:off x="432225" y="2107253"/>
          <a:ext cx="11327552" cy="447650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41511">
                  <a:extLst>
                    <a:ext uri="{9D8B030D-6E8A-4147-A177-3AD203B41FA5}">
                      <a16:colId xmlns:a16="http://schemas.microsoft.com/office/drawing/2014/main" val="69146203"/>
                    </a:ext>
                  </a:extLst>
                </a:gridCol>
                <a:gridCol w="3239037">
                  <a:extLst>
                    <a:ext uri="{9D8B030D-6E8A-4147-A177-3AD203B41FA5}">
                      <a16:colId xmlns:a16="http://schemas.microsoft.com/office/drawing/2014/main" val="1108115878"/>
                    </a:ext>
                  </a:extLst>
                </a:gridCol>
                <a:gridCol w="3340486">
                  <a:extLst>
                    <a:ext uri="{9D8B030D-6E8A-4147-A177-3AD203B41FA5}">
                      <a16:colId xmlns:a16="http://schemas.microsoft.com/office/drawing/2014/main" val="3557633220"/>
                    </a:ext>
                  </a:extLst>
                </a:gridCol>
                <a:gridCol w="2006518">
                  <a:extLst>
                    <a:ext uri="{9D8B030D-6E8A-4147-A177-3AD203B41FA5}">
                      <a16:colId xmlns:a16="http://schemas.microsoft.com/office/drawing/2014/main" val="1890284657"/>
                    </a:ext>
                  </a:extLst>
                </a:gridCol>
              </a:tblGrid>
              <a:tr h="2427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Measure/Framework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Purpose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Analysis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Reference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extLst>
                  <a:ext uri="{0D108BD9-81ED-4DB2-BD59-A6C34878D82A}">
                    <a16:rowId xmlns:a16="http://schemas.microsoft.com/office/drawing/2014/main" val="439723326"/>
                  </a:ext>
                </a:extLst>
              </a:tr>
              <a:tr h="6644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COM-B Self-Evaluation Questionnaire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Assess preliminary change in behavioural determinants (Likert-scale) 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Descriptive statistics; paired t-tests (or Wilcoxon signed-rank if non-normal); Cohen’s d (magnitude of change)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Keyworth et al. (2020)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extLst>
                  <a:ext uri="{0D108BD9-81ED-4DB2-BD59-A6C34878D82A}">
                    <a16:rowId xmlns:a16="http://schemas.microsoft.com/office/drawing/2014/main" val="1185763878"/>
                  </a:ext>
                </a:extLst>
              </a:tr>
              <a:tr h="7866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Mini-Eat Dietary Screener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Assess preliminary dietary behaviour change over 4 weeks (continuous scores)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Descriptive statistics: paired t-tests (or Wilcoxon signed-rank if non-normal); Cohen’s d (magnitude of change)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Lara‐Breitinger et al. (2023)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 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extLst>
                  <a:ext uri="{0D108BD9-81ED-4DB2-BD59-A6C34878D82A}">
                    <a16:rowId xmlns:a16="http://schemas.microsoft.com/office/drawing/2014/main" val="1067820791"/>
                  </a:ext>
                </a:extLst>
              </a:tr>
              <a:tr h="6180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Feasibility of Intervention Measure (FIM)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Assess participant-perceived feasibility of engaging in the community workshop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Descriptive statistics (mean, SD); proportion meeting feasibility thresholds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Weiner et al. (2017)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 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extLst>
                  <a:ext uri="{0D108BD9-81ED-4DB2-BD59-A6C34878D82A}">
                    <a16:rowId xmlns:a16="http://schemas.microsoft.com/office/drawing/2014/main" val="2706178134"/>
                  </a:ext>
                </a:extLst>
              </a:tr>
              <a:tr h="6180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Acceptability of Intervention Measure (AIM)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Assess participant acceptability of engaging with the workshop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Descriptive statistics; proportion meeting acceptability thresholds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Weiner et al. (2017)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 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extLst>
                  <a:ext uri="{0D108BD9-81ED-4DB2-BD59-A6C34878D82A}">
                    <a16:rowId xmlns:a16="http://schemas.microsoft.com/office/drawing/2014/main" val="3745395028"/>
                  </a:ext>
                </a:extLst>
              </a:tr>
              <a:tr h="5758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Bowen Feasibility Framework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Evaluate acceptability, demand, implementation, practicality and integration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Recruitment, attendance, retention, facilitator logs/checklists and participant feedback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Bowen et al. (2009)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 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extLst>
                  <a:ext uri="{0D108BD9-81ED-4DB2-BD59-A6C34878D82A}">
                    <a16:rowId xmlns:a16="http://schemas.microsoft.com/office/drawing/2014/main" val="4267967320"/>
                  </a:ext>
                </a:extLst>
              </a:tr>
              <a:tr h="6644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Open-ended Participant Feedback Questions 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Contextualise participant experiences, perceived barriers and enablers, and suggested adaptations.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Reflexive thematic analysis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Braun and Clarke (2006)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0535" marR="80535" marT="0" marB="0"/>
                </a:tc>
                <a:extLst>
                  <a:ext uri="{0D108BD9-81ED-4DB2-BD59-A6C34878D82A}">
                    <a16:rowId xmlns:a16="http://schemas.microsoft.com/office/drawing/2014/main" val="17872914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21528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2384F0-5413-3A4A-04FD-AFB4AD712859}"/>
              </a:ext>
            </a:extLst>
          </p:cNvPr>
          <p:cNvSpPr txBox="1"/>
          <p:nvPr/>
        </p:nvSpPr>
        <p:spPr>
          <a:xfrm>
            <a:off x="556532" y="643467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Strengths and Limitations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34CE0BA-D985-0D1E-0A7C-E789BEAD61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415917"/>
              </p:ext>
            </p:extLst>
          </p:nvPr>
        </p:nvGraphicFramePr>
        <p:xfrm>
          <a:off x="983723" y="1675227"/>
          <a:ext cx="10224554" cy="4394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112277">
                  <a:extLst>
                    <a:ext uri="{9D8B030D-6E8A-4147-A177-3AD203B41FA5}">
                      <a16:colId xmlns:a16="http://schemas.microsoft.com/office/drawing/2014/main" val="139076435"/>
                    </a:ext>
                  </a:extLst>
                </a:gridCol>
                <a:gridCol w="5112277">
                  <a:extLst>
                    <a:ext uri="{9D8B030D-6E8A-4147-A177-3AD203B41FA5}">
                      <a16:colId xmlns:a16="http://schemas.microsoft.com/office/drawing/2014/main" val="2765688067"/>
                    </a:ext>
                  </a:extLst>
                </a:gridCol>
              </a:tblGrid>
              <a:tr h="4193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Strengths 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Limitations 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extLst>
                  <a:ext uri="{0D108BD9-81ED-4DB2-BD59-A6C34878D82A}">
                    <a16:rowId xmlns:a16="http://schemas.microsoft.com/office/drawing/2014/main" val="2499894345"/>
                  </a:ext>
                </a:extLst>
              </a:tr>
              <a:tr h="7949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Uses validated, theory-based measures 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Limited external validity due to a small, self-selected sample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extLst>
                  <a:ext uri="{0D108BD9-81ED-4DB2-BD59-A6C34878D82A}">
                    <a16:rowId xmlns:a16="http://schemas.microsoft.com/office/drawing/2014/main" val="3698371371"/>
                  </a:ext>
                </a:extLst>
              </a:tr>
              <a:tr h="7949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Captures lived experience through qualitative feedback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Non-randomised design may introduce selection bias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extLst>
                  <a:ext uri="{0D108BD9-81ED-4DB2-BD59-A6C34878D82A}">
                    <a16:rowId xmlns:a16="http://schemas.microsoft.com/office/drawing/2014/main" val="420159593"/>
                  </a:ext>
                </a:extLst>
              </a:tr>
              <a:tr h="7949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Appropriate and practical for community settings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Not powered to detect intervention effectiveness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extLst>
                  <a:ext uri="{0D108BD9-81ED-4DB2-BD59-A6C34878D82A}">
                    <a16:rowId xmlns:a16="http://schemas.microsoft.com/office/drawing/2014/main" val="1417153600"/>
                  </a:ext>
                </a:extLst>
              </a:tr>
              <a:tr h="7949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Mixed methods design allows triangulation of findings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A short follow-up may not capture long-term dietary change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extLst>
                  <a:ext uri="{0D108BD9-81ED-4DB2-BD59-A6C34878D82A}">
                    <a16:rowId xmlns:a16="http://schemas.microsoft.com/office/drawing/2014/main" val="467707852"/>
                  </a:ext>
                </a:extLst>
              </a:tr>
              <a:tr h="7949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Theory-informed intervention and evaluation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>
                          <a:effectLst/>
                        </a:rPr>
                        <a:t>Resource demands may limit scalability without adaptation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477" marR="122477" marT="0" marB="0"/>
                </a:tc>
                <a:extLst>
                  <a:ext uri="{0D108BD9-81ED-4DB2-BD59-A6C34878D82A}">
                    <a16:rowId xmlns:a16="http://schemas.microsoft.com/office/drawing/2014/main" val="14628182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88568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84D36F-6536-C07E-6803-5433B50E692A}"/>
              </a:ext>
            </a:extLst>
          </p:cNvPr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Practical considerations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A5FCED-BBC0-6310-C156-CF96BA2D014F}"/>
              </a:ext>
            </a:extLst>
          </p:cNvPr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Early engagement with stakeholders to support recruitment and delivery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Logistical co-ordination regarding venue, materials and scheduling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 Recruitment likely to attract motivated individuals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Potential Hawthorne and Social Desirability effects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Resource requirements for designing  and delivering a theory-informed COM-B workshop  </a:t>
            </a:r>
          </a:p>
        </p:txBody>
      </p:sp>
    </p:spTree>
    <p:extLst>
      <p:ext uri="{BB962C8B-B14F-4D97-AF65-F5344CB8AC3E}">
        <p14:creationId xmlns:p14="http://schemas.microsoft.com/office/powerpoint/2010/main" val="16397348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1F16DB-0080-6405-50FA-0118A3B3EB5D}"/>
              </a:ext>
            </a:extLst>
          </p:cNvPr>
          <p:cNvSpPr txBox="1"/>
          <p:nvPr/>
        </p:nvSpPr>
        <p:spPr>
          <a:xfrm>
            <a:off x="699713" y="248038"/>
            <a:ext cx="7063721" cy="1159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Proposed Project Timeline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0D77A29-6A67-85B7-AE2D-6B1157C8D6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9994539"/>
              </p:ext>
            </p:extLst>
          </p:nvPr>
        </p:nvGraphicFramePr>
        <p:xfrm>
          <a:off x="579224" y="1966293"/>
          <a:ext cx="11033556" cy="4452168"/>
        </p:xfrm>
        <a:graphic>
          <a:graphicData uri="http://schemas.openxmlformats.org/drawingml/2006/table">
            <a:tbl>
              <a:tblPr firstRow="1" firstCol="1" bandRow="1"/>
              <a:tblGrid>
                <a:gridCol w="4877655">
                  <a:extLst>
                    <a:ext uri="{9D8B030D-6E8A-4147-A177-3AD203B41FA5}">
                      <a16:colId xmlns:a16="http://schemas.microsoft.com/office/drawing/2014/main" val="3833615764"/>
                    </a:ext>
                  </a:extLst>
                </a:gridCol>
                <a:gridCol w="742589">
                  <a:extLst>
                    <a:ext uri="{9D8B030D-6E8A-4147-A177-3AD203B41FA5}">
                      <a16:colId xmlns:a16="http://schemas.microsoft.com/office/drawing/2014/main" val="413950589"/>
                    </a:ext>
                  </a:extLst>
                </a:gridCol>
                <a:gridCol w="782114">
                  <a:extLst>
                    <a:ext uri="{9D8B030D-6E8A-4147-A177-3AD203B41FA5}">
                      <a16:colId xmlns:a16="http://schemas.microsoft.com/office/drawing/2014/main" val="3534213017"/>
                    </a:ext>
                  </a:extLst>
                </a:gridCol>
                <a:gridCol w="754940">
                  <a:extLst>
                    <a:ext uri="{9D8B030D-6E8A-4147-A177-3AD203B41FA5}">
                      <a16:colId xmlns:a16="http://schemas.microsoft.com/office/drawing/2014/main" val="2956840126"/>
                    </a:ext>
                  </a:extLst>
                </a:gridCol>
                <a:gridCol w="821640">
                  <a:extLst>
                    <a:ext uri="{9D8B030D-6E8A-4147-A177-3AD203B41FA5}">
                      <a16:colId xmlns:a16="http://schemas.microsoft.com/office/drawing/2014/main" val="2865700229"/>
                    </a:ext>
                  </a:extLst>
                </a:gridCol>
                <a:gridCol w="715414">
                  <a:extLst>
                    <a:ext uri="{9D8B030D-6E8A-4147-A177-3AD203B41FA5}">
                      <a16:colId xmlns:a16="http://schemas.microsoft.com/office/drawing/2014/main" val="3428841312"/>
                    </a:ext>
                  </a:extLst>
                </a:gridCol>
                <a:gridCol w="722826">
                  <a:extLst>
                    <a:ext uri="{9D8B030D-6E8A-4147-A177-3AD203B41FA5}">
                      <a16:colId xmlns:a16="http://schemas.microsoft.com/office/drawing/2014/main" val="3745805047"/>
                    </a:ext>
                  </a:extLst>
                </a:gridCol>
                <a:gridCol w="853753">
                  <a:extLst>
                    <a:ext uri="{9D8B030D-6E8A-4147-A177-3AD203B41FA5}">
                      <a16:colId xmlns:a16="http://schemas.microsoft.com/office/drawing/2014/main" val="744791502"/>
                    </a:ext>
                  </a:extLst>
                </a:gridCol>
                <a:gridCol w="762625">
                  <a:extLst>
                    <a:ext uri="{9D8B030D-6E8A-4147-A177-3AD203B41FA5}">
                      <a16:colId xmlns:a16="http://schemas.microsoft.com/office/drawing/2014/main" val="2798884191"/>
                    </a:ext>
                  </a:extLst>
                </a:gridCol>
              </a:tblGrid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Task/Month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Feb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Mar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Apr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May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Jun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Jul 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Aug 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Sep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3802498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Stakeholder engagement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80247311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Literature search and review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1369825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Intervention design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C9E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21922460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Advertising and recruitment materials 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C94D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C94D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3979536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Methodology write-up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E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7674864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Recruitment and Workshop delivery (T1 &amp; T2)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3D6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3D6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0409179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Follow-up data collection (T3-4 weeks)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2F4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1758039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Data cleaning and analysis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476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0843663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Results and interpretation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5B0E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1830226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Discussion writing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AE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58471295"/>
                  </a:ext>
                </a:extLst>
              </a:tr>
              <a:tr h="37101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Conclusion, abstract and final editing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6719" marR="106719" marT="1482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E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87354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21557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948018-0E36-8870-D620-B87E8D561F40}"/>
              </a:ext>
            </a:extLst>
          </p:cNvPr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Potential Impact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573F36-EFB3-9CF0-5909-49DFD594B070}"/>
              </a:ext>
            </a:extLst>
          </p:cNvPr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Identifies barriers and enablers to optimise intervention content and delivery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Informs refinement of intervention dose, materials  and implementation strategy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Provides key parameters for future trials  (recruitment and retention)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Supports decision-making towards a fully scaled study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Demonstrates acceptability in a new community context</a:t>
            </a:r>
          </a:p>
        </p:txBody>
      </p:sp>
    </p:spTree>
    <p:extLst>
      <p:ext uri="{BB962C8B-B14F-4D97-AF65-F5344CB8AC3E}">
        <p14:creationId xmlns:p14="http://schemas.microsoft.com/office/powerpoint/2010/main" val="2883216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C9B8DC-445A-12DC-F3EF-1AB60C00E1AB}"/>
              </a:ext>
            </a:extLst>
          </p:cNvPr>
          <p:cNvSpPr txBox="1"/>
          <p:nvPr/>
        </p:nvSpPr>
        <p:spPr>
          <a:xfrm>
            <a:off x="167148" y="176980"/>
            <a:ext cx="118282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65A3EE-039F-C66C-71A3-236F07D5B43B}"/>
              </a:ext>
            </a:extLst>
          </p:cNvPr>
          <p:cNvSpPr txBox="1"/>
          <p:nvPr/>
        </p:nvSpPr>
        <p:spPr>
          <a:xfrm>
            <a:off x="0" y="530942"/>
            <a:ext cx="12192000" cy="6436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2000" indent="-457200">
              <a:lnSpc>
                <a:spcPct val="150000"/>
              </a:lnSpc>
            </a:pPr>
            <a:r>
              <a:rPr lang="en-GB" sz="1200" dirty="0"/>
              <a:t>Aschbrenner, K. A., Kruse, G., Gallo, J. J., &amp; Plano Clark, V. L. (2022). Applying mixed methods to pilot feasibility studies to inform intervention trials.</a:t>
            </a:r>
            <a:r>
              <a:rPr lang="en-GB" sz="1200" i="1" dirty="0"/>
              <a:t> Pilot and Feasibility Studies, 8</a:t>
            </a:r>
            <a:r>
              <a:rPr lang="en-GB" sz="1200" dirty="0"/>
              <a:t>(1), 217. https://link.springer.com/article/10.1186/s40814-022-01178-x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Bowen, D. J., Kreuter, M., Spring, B., Cofta-Woerpel, L., Linnan, L., Weiner, D., Bakken, S., Kaplan, C. P., Squiers, L., &amp; Fabrizio, C. (2009). How we design feasibility studies.</a:t>
            </a:r>
            <a:r>
              <a:rPr lang="en-GB" sz="1200" i="1" dirty="0"/>
              <a:t> American Journal of Preventive Medicine, 36</a:t>
            </a:r>
            <a:r>
              <a:rPr lang="en-GB" sz="1200" dirty="0"/>
              <a:t>(5), 452–457. https://doi.org/10.1016/j.amepre.2009.02.002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Braun, V., &amp; Clarke, V. (2006). Using thematic analysis in psychology. </a:t>
            </a:r>
            <a:r>
              <a:rPr lang="en-GB" sz="1200" i="1" dirty="0"/>
              <a:t>Qualitative Research in Psychology, 3</a:t>
            </a:r>
            <a:r>
              <a:rPr lang="en-GB" sz="1200" dirty="0"/>
              <a:t>(2), 77–101. https://doi.org/10.1191/1478088706qp063oa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British Psychological Society.  (2021). </a:t>
            </a:r>
            <a:r>
              <a:rPr lang="en-GB" sz="1200" i="1" dirty="0"/>
              <a:t>Code of ethics and conduct</a:t>
            </a:r>
            <a:r>
              <a:rPr lang="en-GB" sz="1200" dirty="0"/>
              <a:t>.  https://doi.org/10.53841/bpsrep.2021.inf94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Creswell, J. W., &amp; Clark, V. L. P. (2017). </a:t>
            </a:r>
            <a:r>
              <a:rPr lang="en-GB" sz="1200" i="1" dirty="0"/>
              <a:t>Designing and conducting mixed methods research</a:t>
            </a:r>
            <a:r>
              <a:rPr lang="en-GB" sz="1200" dirty="0"/>
              <a:t>. Sage publications. https://www.cambridgeenglish.org/Images/735110-studies-in-language-testing-volume-43.pdf#page=53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Culliford, A. E., Bradbury, J., &amp; Medici, E. B. (2023). Improving communication of the UK sustainable healthy dietary guidelines: The Eatwell Guide: A rapid review.</a:t>
            </a:r>
            <a:r>
              <a:rPr lang="en-GB" sz="1200" i="1" dirty="0"/>
              <a:t> Sustainability, 15</a:t>
            </a:r>
            <a:r>
              <a:rPr lang="en-GB" sz="1200" dirty="0"/>
              <a:t>(7), 6149. https://doi.org/10.3390/su15076149 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Davis, R., Campbell, R., Hildon, Z., Hobbs, L., &amp; Michie, S. (2015). Theories of behaviour and behaviour change across the social and behavioural sciences: A scoping review.</a:t>
            </a:r>
            <a:r>
              <a:rPr lang="en-GB" sz="1200" i="1" dirty="0"/>
              <a:t> Health Psychology Review, 9</a:t>
            </a:r>
            <a:r>
              <a:rPr lang="en-GB" sz="1200" dirty="0"/>
              <a:t>(3), 323–344. https://doi.org/10.1080/17437199.2014.941722 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Department of Health. (1991). </a:t>
            </a:r>
            <a:r>
              <a:rPr lang="en-GB" sz="1200" i="1" dirty="0"/>
              <a:t>Dietary reference values for food energy and nutrients for the United Kingdom: Report of the Panel of Dietary Reference Values of the Committee on Medical Aspects of Food Policy</a:t>
            </a:r>
            <a:r>
              <a:rPr lang="en-GB" sz="1200" dirty="0"/>
              <a:t>. HM Stationery Office.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Fultz, A. K., Baker, S., Steeves, E. A., Trabulsi, J., Alvarado, A. V., &amp; Robson, S. M. (2022). Feasibility of implementing a food skills intervention. </a:t>
            </a:r>
            <a:r>
              <a:rPr lang="en-GB" sz="1200" i="1" dirty="0"/>
              <a:t>Journal of the Academy of Nutrition and Dietetics, 122</a:t>
            </a:r>
            <a:r>
              <a:rPr lang="en-GB" sz="1200" dirty="0"/>
              <a:t>(8), 1525–1533.e4. https://doi.org/10.1016/j.jand.2022.02.015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Healy, G. N., Goode, A. D., Campbell, L., Sikder, A., Giguere, D., &amp; Gomersall, S. R. (2024). Barriers and enablers to maintaining behaviour changes following a lifestyle intervention for adults with type 2 diabetes.</a:t>
            </a:r>
            <a:r>
              <a:rPr lang="en-GB" sz="1200" i="1" dirty="0"/>
              <a:t> American Journal of Lifestyle Medicine. </a:t>
            </a:r>
            <a:r>
              <a:rPr lang="en-GB" sz="1200" dirty="0"/>
              <a:t>https://doi.org/10.1177/15598276241262721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Henney, A. E., Gillespie, C. S., Alam, U., Hydes, T. J., Boyland, E., &amp; Cuthbertson, D. J. (2024). Ultra‐processed food and non‐communicable diseases in the United Kingdom: A narrative review and thematic synthesis of literature.</a:t>
            </a:r>
            <a:r>
              <a:rPr lang="en-GB" sz="1200" i="1" dirty="0"/>
              <a:t> Obesity Reviews, 25</a:t>
            </a:r>
            <a:r>
              <a:rPr lang="en-GB" sz="1200" dirty="0"/>
              <a:t>(4), e13682. https://doi.org/10.1111/obr.13682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Isbanner, S., Carins, J., Babakhani, N., &amp; Kitunen, A. (2024). Streamlining COM-B model: Insights from the healthy eating context.</a:t>
            </a:r>
            <a:r>
              <a:rPr lang="en-GB" sz="1200" i="1" dirty="0"/>
              <a:t> Appetite, 203</a:t>
            </a:r>
            <a:r>
              <a:rPr lang="en-GB" sz="1200" dirty="0"/>
              <a:t>, 107693. https://doi.org/10.1016/j.appet.2024.107693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4688227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47439B8-20C3-FBA6-5765-C95E38D36903}"/>
              </a:ext>
            </a:extLst>
          </p:cNvPr>
          <p:cNvSpPr txBox="1"/>
          <p:nvPr/>
        </p:nvSpPr>
        <p:spPr>
          <a:xfrm>
            <a:off x="0" y="0"/>
            <a:ext cx="12192000" cy="7544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2000" indent="-457200">
              <a:lnSpc>
                <a:spcPct val="150000"/>
              </a:lnSpc>
            </a:pPr>
            <a:r>
              <a:rPr lang="en-GB" sz="1200" dirty="0"/>
              <a:t>Keyworth, C., Epton, T., Goldthorpe, J., Calam, R., &amp; Armitage, C. J. (2020). Acceptability, reliability, and validity of a brief measure of capabilities, opportunities, and motivations (“COM‐B”).</a:t>
            </a:r>
            <a:r>
              <a:rPr lang="en-GB" sz="1200" i="1" dirty="0"/>
              <a:t> British Journal of Health Psychology, 25</a:t>
            </a:r>
            <a:r>
              <a:rPr lang="en-GB" sz="1200" dirty="0"/>
              <a:t>(3), 474–501. https://doi.org/10.1111/bjhp.12417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Lara‐Breitinger, K. M., Medina Inojosa, J. R., Li, Z., Kunzova, S., Lerman, A., Kopecky, S. L., &amp; Lopez‐Jimenez, F. (2023). Validation of a brief dietary questionnaire for use in clinical practice: Mini‐EAT (eating assessment tool).</a:t>
            </a:r>
            <a:r>
              <a:rPr lang="en-GB" sz="1200" i="1" dirty="0"/>
              <a:t> Journal of the American Heart Association, 12</a:t>
            </a:r>
            <a:r>
              <a:rPr lang="en-GB" sz="1200" dirty="0"/>
              <a:t>(1), e025064. https://doi.org/10.1161/JAHA.121.025064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Metcalfe, J. J., Prescott, M. P., Schumacher, M., Kownacki, C., &amp; McCaffrey, J. (2022). Community-based culinary and nutrition education intervention promotes fruit and vegetable consumption.</a:t>
            </a:r>
            <a:r>
              <a:rPr lang="en-GB" sz="1200" i="1" dirty="0"/>
              <a:t> Public Health Nutrition, 25</a:t>
            </a:r>
            <a:r>
              <a:rPr lang="en-GB" sz="1200" dirty="0"/>
              <a:t>(2), 437–449. https://doi.org/10.1017/S1368980021003797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Michie, S., Van Stralen, M. M., &amp; West, R. (2011). The behaviour change wheel: A new method for characterising and designing behaviour change interventions.</a:t>
            </a:r>
            <a:r>
              <a:rPr lang="en-GB" sz="1200" i="1" dirty="0"/>
              <a:t> Implementation Science, 6</a:t>
            </a:r>
            <a:r>
              <a:rPr lang="en-GB" sz="1200" dirty="0"/>
              <a:t>(1), 42. https://www.implementationscience.com/content/6/1/42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Nam, N. T., Tram, T. V., &amp; Nguyen, P. N. T. (2025). A COM-B-guided lifestyle intervention reduces metabolic syndrome in overweight and obese adolescents: A multiphase study in Vietnam.</a:t>
            </a:r>
            <a:r>
              <a:rPr lang="en-GB" sz="1200" i="1" dirty="0"/>
              <a:t> Scientific Reports, 15</a:t>
            </a:r>
            <a:r>
              <a:rPr lang="en-GB" sz="1200" dirty="0"/>
              <a:t>(1), 40296. https://www.nature.com/articles/s41598-025-24085-6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National Institute for Health and Care Excellence. (2014). </a:t>
            </a:r>
            <a:r>
              <a:rPr lang="en-GB" sz="1200" i="1" dirty="0"/>
              <a:t>Behaviour change: Individual approaches (PH49)</a:t>
            </a:r>
            <a:r>
              <a:rPr lang="en-GB" sz="1200" dirty="0"/>
              <a:t>. https://www.nice.org.uk/guidance/ph49/resources/behaviour-change-individual-approaches-pdf-1996366337989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Navratilova, H. F., Lanham-New, S., Whetton, A. D., &amp; Geifman, N. (2024). Associations of diet with health outcomes in the UK biobank: A systematic review.</a:t>
            </a:r>
            <a:r>
              <a:rPr lang="en-GB" sz="1200" i="1" dirty="0"/>
              <a:t> Nutrients, 16</a:t>
            </a:r>
            <a:r>
              <a:rPr lang="en-GB" sz="1200" dirty="0"/>
              <a:t>(4), 523. https://doi.org/10.3390/nu16040523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Nocella, G., &amp; Srinivasan, C. S. (2019). Adherence to WHO’s nutrition recommendations in the UK: Dietary patterns and policy implications from a national survey.</a:t>
            </a:r>
            <a:r>
              <a:rPr lang="en-GB" sz="1200" i="1" dirty="0"/>
              <a:t> Food Policy, 86</a:t>
            </a:r>
            <a:r>
              <a:rPr lang="en-GB" sz="1200" dirty="0"/>
              <a:t>, 101719. https://doi.org/10.1016/j.foodpol.2019.05.002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Pearson, N., Naylor, P., Ashe, M. C., Fernandez, M., Yoong, S. L., &amp; Wolfenden, L. (2020). Guidance for conducting feasibility and pilot studies for implementation trials.</a:t>
            </a:r>
            <a:r>
              <a:rPr lang="en-GB" sz="1200" i="1" dirty="0"/>
              <a:t> Pilot and Feasibility Studies, 6</a:t>
            </a:r>
            <a:r>
              <a:rPr lang="en-GB" sz="1200" dirty="0"/>
              <a:t>(1), 167. https://doi.org/10.1186/s40814-020-00634-w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Public Health England. (2016). </a:t>
            </a:r>
            <a:r>
              <a:rPr lang="en-GB" sz="1200" i="1" dirty="0"/>
              <a:t>The Eatwell Guide: </a:t>
            </a:r>
            <a:r>
              <a:rPr lang="en-GB" sz="1200" i="1"/>
              <a:t>Helping consumers </a:t>
            </a:r>
            <a:r>
              <a:rPr lang="en-GB" sz="1200" i="1" dirty="0"/>
              <a:t>to choose a healthy diet. </a:t>
            </a:r>
            <a:r>
              <a:rPr lang="en-GB" sz="1200" dirty="0"/>
              <a:t>https://www.gov.uk/government/publications/the-eatwell-guide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Rockström, J., Thilsted, S. H., Willett, W. C., Gordon, L. J., Herrero, M., Hicks, C. C., Mason-D’Croz, D., Rao, N., Springmann, M., &amp; Wright, E. C. (2025). The EAT–Lancet commission on healthy, sustainable, and just food systems.</a:t>
            </a:r>
            <a:r>
              <a:rPr lang="en-GB" sz="1200" i="1" dirty="0"/>
              <a:t> The Lancet, 406</a:t>
            </a:r>
            <a:r>
              <a:rPr lang="en-GB" sz="1200" dirty="0"/>
              <a:t>(10512), 1625–1700. https://doi.org/10.1016/S0140-6736(25)01201-2 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Teggart, K., Ganann, R., Sihota, D., Moore, C., Keller, H., Senson, C., Phillips, S. M., &amp; Neil-Sztramko, S. E. (2022). Group-based nutrition interventions to promote healthy eating and mobility in community-dwelling older adults: A systematic review.</a:t>
            </a:r>
            <a:r>
              <a:rPr lang="en-GB" sz="1200" i="1" dirty="0"/>
              <a:t> Public Health Nutrition, 25</a:t>
            </a:r>
            <a:r>
              <a:rPr lang="en-GB" sz="1200" dirty="0"/>
              <a:t>(10), 2920–2951. https://doi.org/10.1017/S136898002200115X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 UK Research Integrity Office. (2025). </a:t>
            </a:r>
            <a:r>
              <a:rPr lang="en-GB" sz="1200" i="1" dirty="0"/>
              <a:t>Code of practice for research. </a:t>
            </a:r>
            <a:r>
              <a:rPr lang="en-GB" sz="1200" dirty="0"/>
              <a:t>https://doi.org/10.37672/UKRIO.2023.04.codeofpractice</a:t>
            </a:r>
          </a:p>
          <a:p>
            <a:pPr marL="432000" indent="-457200">
              <a:lnSpc>
                <a:spcPct val="150000"/>
              </a:lnSpc>
            </a:pPr>
            <a:endParaRPr lang="en-GB" sz="1200" dirty="0"/>
          </a:p>
          <a:p>
            <a:pPr marL="432000" indent="-457200">
              <a:lnSpc>
                <a:spcPct val="150000"/>
              </a:lnSpc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8022734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5426435-B336-CA95-72B5-20044288E8C6}"/>
              </a:ext>
            </a:extLst>
          </p:cNvPr>
          <p:cNvSpPr txBox="1"/>
          <p:nvPr/>
        </p:nvSpPr>
        <p:spPr>
          <a:xfrm>
            <a:off x="0" y="0"/>
            <a:ext cx="12192000" cy="5176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2000" indent="-457200">
              <a:lnSpc>
                <a:spcPct val="150000"/>
              </a:lnSpc>
            </a:pPr>
            <a:endParaRPr lang="en-GB" sz="1200" dirty="0"/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University Wales Trinity Saint David. (2022). </a:t>
            </a:r>
            <a:r>
              <a:rPr lang="en-GB" sz="1200" i="1" dirty="0"/>
              <a:t>Research ethics &amp; integrity code of practice.</a:t>
            </a:r>
            <a:r>
              <a:rPr lang="en-GB" sz="1200" dirty="0"/>
              <a:t> https://www.uwtsd.ac.uk/research/research-integrity-and-ethics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 Valand, I. U., Valand, I. U., Bjørkkjær, T., Kiland, C., Hillesund, E. R., Vik, F. N., &amp; Øverby, N. C. (2024). Feasibility of a dietary life skills course aiming to foster cooking skills and healthy diet among university students.</a:t>
            </a:r>
            <a:r>
              <a:rPr lang="en-GB" sz="1200" i="1" dirty="0"/>
              <a:t> Norsk Tidsskrift for Ernæring, 22</a:t>
            </a:r>
            <a:r>
              <a:rPr lang="en-GB" sz="1200" dirty="0"/>
              <a:t>(5) https://doi.org/10.18261/ntfe.22.5.35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 Weiner, B. J., Lewis, C. C., Stanick, C., Powell, B. J., Dorsey, C. N., Clary, A. S., Boynton, M. H., &amp; Halko, H. (2017). Psychometric assessment of three newly developed implementation outcome measures.</a:t>
            </a:r>
            <a:r>
              <a:rPr lang="en-GB" sz="1200" i="1" dirty="0"/>
              <a:t> Implementation Science, 12</a:t>
            </a:r>
            <a:r>
              <a:rPr lang="en-GB" sz="1200" dirty="0"/>
              <a:t>(1), 108. https://doi.org/10.1186/s13012-017-0635-3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Whatnall, M. C., Patterson, A. J., Ashton, L. M., &amp; Hutchesson, M. J. (2018). Effectiveness of brief nutrition interventions on dietary behaviours in adults: A systematic review.</a:t>
            </a:r>
            <a:r>
              <a:rPr lang="en-GB" sz="1200" i="1" dirty="0"/>
              <a:t> Appetite, 120</a:t>
            </a:r>
            <a:r>
              <a:rPr lang="en-GB" sz="1200" dirty="0"/>
              <a:t>, 335–347. https://doi.org/10.1016/j.appet.2017.09.017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Williams, J., Wallace, C., &amp; Filipponi, T. (2025). A realist scoping review of community nutrition interventions in the UK: Implications for the ‘nutrition skills for Life’Programme.</a:t>
            </a:r>
            <a:r>
              <a:rPr lang="en-GB" sz="1200" i="1" dirty="0"/>
              <a:t> Journal of Human Nutrition and Dietetics, 38</a:t>
            </a:r>
            <a:r>
              <a:rPr lang="en-GB" sz="1200" dirty="0"/>
              <a:t>(1), e70008. https://doi.org/10.1111/jhn.70008 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Willmott, T. J., Pang, B., &amp; Rundle-Thiele, S. (2021). Capability, opportunity, and motivation: An across contexts empirical examination of the COM-B model.</a:t>
            </a:r>
            <a:r>
              <a:rPr lang="en-GB" sz="1200" i="1" dirty="0"/>
              <a:t> BMC Public Health, 21</a:t>
            </a:r>
            <a:r>
              <a:rPr lang="en-GB" sz="1200" dirty="0"/>
              <a:t>(1), 1014. https://doi.org/10.1186/s12889-021-11019-w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World Health Organization. (2020). </a:t>
            </a:r>
            <a:r>
              <a:rPr lang="en-GB" sz="1200" i="1" dirty="0"/>
              <a:t>Healthy diet</a:t>
            </a:r>
            <a:r>
              <a:rPr lang="en-GB" sz="1200" dirty="0"/>
              <a:t>. https://www.who.int/news-room/fact-sheets/detail/healthy-diet 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Wu, J., Jiang, W., Ji, C., Qiao, C., Wei, W., &amp; Wang, Y. (2025). The association between healthy lifestyle and multimorbidity of non-communicable chronic diseases trajectory: Evidence from a perspective study in UK biobank.</a:t>
            </a:r>
            <a:r>
              <a:rPr lang="en-GB" sz="1200" i="1" dirty="0"/>
              <a:t> Journal of Public Health, 47</a:t>
            </a:r>
            <a:r>
              <a:rPr lang="en-GB" sz="1200" dirty="0"/>
              <a:t>(2), 326–334. https://doi.org/10.1093/pubmed/fdaf007</a:t>
            </a:r>
          </a:p>
          <a:p>
            <a:pPr marL="432000" indent="-457200">
              <a:lnSpc>
                <a:spcPct val="150000"/>
              </a:lnSpc>
            </a:pPr>
            <a:r>
              <a:rPr lang="en-GB" sz="1200" dirty="0"/>
              <a:t>Zorbas, C., Palermo, C., Chung, A., Iguacel, I., Peeters, A., Bennett, R., &amp; Backholer, K. (2018). Factors perceived to influence healthy eating: A systematic review and meta-ethnographic synthesis of the literature.</a:t>
            </a:r>
            <a:r>
              <a:rPr lang="en-GB" sz="1200" i="1" dirty="0"/>
              <a:t> Nutrition Reviews, 76</a:t>
            </a:r>
            <a:r>
              <a:rPr lang="en-GB" sz="1200" dirty="0"/>
              <a:t>(12), 861–874. https://doi.org/10.1093/nutrit/nuy043</a:t>
            </a:r>
          </a:p>
          <a:p>
            <a:pPr>
              <a:lnSpc>
                <a:spcPct val="150000"/>
              </a:lnSpc>
            </a:pP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5423482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3BC6193-AE2A-F47A-5292-7075679630BE}"/>
              </a:ext>
            </a:extLst>
          </p:cNvPr>
          <p:cNvSpPr txBox="1"/>
          <p:nvPr/>
        </p:nvSpPr>
        <p:spPr>
          <a:xfrm>
            <a:off x="3048000" y="2277296"/>
            <a:ext cx="6096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I acknowledge the use of Google Gemini (Google, 2025) on </a:t>
            </a:r>
            <a:r>
              <a:rPr lang="en-GB" dirty="0">
                <a:latin typeface="Arial" panose="020B0604020202020204" pitchFamily="34" charset="0"/>
                <a:ea typeface="Aptos" panose="020B0004020202020204" pitchFamily="34" charset="0"/>
              </a:rPr>
              <a:t>31st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of December to check my work using the prompt(s): 1. Please check the following text for readability, grammar, and syntax. I confirm that I have not presented any AI-generated text as my own work. I confirm I have copies of my drafts, notes, and other resources I used before and after the use of AI tools, which I may be asked to provide in evidence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85133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1" ma:contentTypeDescription="Create a new document." ma:contentTypeScope="" ma:versionID="55b6babcaabf3da60937938a8eb921c2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8c8ef464ab4a45cfc2dbebf53b154042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77F55AF-C3A0-4964-B536-1AFED4B145C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7EF4E0F-E686-4E47-93DD-CFE719A60686}">
  <ds:schemaRefs>
    <ds:schemaRef ds:uri="0cb976d4-72d8-43fd-a100-21d54766e958"/>
    <ds:schemaRef ds:uri="http://schemas.microsoft.com/office/infopath/2007/PartnerControls"/>
    <ds:schemaRef ds:uri="http://purl.org/dc/elements/1.1/"/>
    <ds:schemaRef ds:uri="http://www.w3.org/XML/1998/namespace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purl.org/dc/terms/"/>
    <ds:schemaRef ds:uri="da3f2772-8f1e-4acb-bd98-3a0ee892f48a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0E59E70C-4AC9-4015-A173-B721A0BEB86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3281</Words>
  <Application>Microsoft Office PowerPoint</Application>
  <PresentationFormat>Widescreen</PresentationFormat>
  <Paragraphs>285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Aptos Display</vt:lpstr>
      <vt:lpstr>Arial</vt:lpstr>
      <vt:lpstr>Times New Roman</vt:lpstr>
      <vt:lpstr>Office Theme</vt:lpstr>
      <vt:lpstr>A Mixed-Methods Feasibility Study of a Brief Community-Based COM-B Informed Nutrition Workshop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Caroline Ellis (2204046)</dc:creator>
  <cp:lastModifiedBy>Caroline Ellis (2204046)</cp:lastModifiedBy>
  <cp:revision>2</cp:revision>
  <dcterms:created xsi:type="dcterms:W3CDTF">2025-12-20T15:18:27Z</dcterms:created>
  <dcterms:modified xsi:type="dcterms:W3CDTF">2026-01-07T18:01:34Z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