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4" r:id="rId1"/>
  </p:sldMasterIdLst>
  <p:notesMasterIdLst>
    <p:notesMasterId r:id="rId16"/>
  </p:notesMasterIdLst>
  <p:sldIdLst>
    <p:sldId id="256" r:id="rId2"/>
    <p:sldId id="270" r:id="rId3"/>
    <p:sldId id="257" r:id="rId4"/>
    <p:sldId id="258" r:id="rId5"/>
    <p:sldId id="272" r:id="rId6"/>
    <p:sldId id="271" r:id="rId7"/>
    <p:sldId id="260" r:id="rId8"/>
    <p:sldId id="261" r:id="rId9"/>
    <p:sldId id="265" r:id="rId10"/>
    <p:sldId id="266" r:id="rId11"/>
    <p:sldId id="264" r:id="rId12"/>
    <p:sldId id="267" r:id="rId13"/>
    <p:sldId id="268" r:id="rId14"/>
    <p:sldId id="269"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00" autoAdjust="0"/>
    <p:restoredTop sz="85267" autoAdjust="0"/>
  </p:normalViewPr>
  <p:slideViewPr>
    <p:cSldViewPr snapToGrid="0">
      <p:cViewPr varScale="1">
        <p:scale>
          <a:sx n="62" d="100"/>
          <a:sy n="62" d="100"/>
        </p:scale>
        <p:origin x="852" y="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D542B1D-6EFF-464D-AF9D-3B51B720E35B}" type="doc">
      <dgm:prSet loTypeId="urn:microsoft.com/office/officeart/2005/8/layout/hierarchy3" loCatId="hierarchy" qsTypeId="urn:microsoft.com/office/officeart/2005/8/quickstyle/simple1" qsCatId="simple" csTypeId="urn:microsoft.com/office/officeart/2005/8/colors/colorful5" csCatId="colorful"/>
      <dgm:spPr/>
      <dgm:t>
        <a:bodyPr/>
        <a:lstStyle/>
        <a:p>
          <a:endParaRPr lang="en-US"/>
        </a:p>
      </dgm:t>
    </dgm:pt>
    <dgm:pt modelId="{67D4A81C-2E6C-4440-AB0F-A827F4693BBF}">
      <dgm:prSet/>
      <dgm:spPr/>
      <dgm:t>
        <a:bodyPr/>
        <a:lstStyle/>
        <a:p>
          <a:r>
            <a:rPr lang="en-US"/>
            <a:t>Post-Brexit effects</a:t>
          </a:r>
        </a:p>
      </dgm:t>
    </dgm:pt>
    <dgm:pt modelId="{03BD5F5A-2491-48C7-98E1-C80C87C852ED}" type="parTrans" cxnId="{27BCAFC0-3401-4AC5-BDB7-C8B86CF1753B}">
      <dgm:prSet/>
      <dgm:spPr/>
      <dgm:t>
        <a:bodyPr/>
        <a:lstStyle/>
        <a:p>
          <a:endParaRPr lang="en-US"/>
        </a:p>
      </dgm:t>
    </dgm:pt>
    <dgm:pt modelId="{FFD7821E-8624-4B23-8E3B-EF9F044B4752}" type="sibTrans" cxnId="{27BCAFC0-3401-4AC5-BDB7-C8B86CF1753B}">
      <dgm:prSet/>
      <dgm:spPr/>
      <dgm:t>
        <a:bodyPr/>
        <a:lstStyle/>
        <a:p>
          <a:endParaRPr lang="en-US"/>
        </a:p>
      </dgm:t>
    </dgm:pt>
    <dgm:pt modelId="{F07A4086-066C-4555-8218-2053E3E29E8F}">
      <dgm:prSet/>
      <dgm:spPr/>
      <dgm:t>
        <a:bodyPr/>
        <a:lstStyle/>
        <a:p>
          <a:r>
            <a:rPr lang="en-US"/>
            <a:t>Job dissatisfaction due to lower salary</a:t>
          </a:r>
        </a:p>
      </dgm:t>
    </dgm:pt>
    <dgm:pt modelId="{FF6CDB2B-8BDC-4033-A0F6-BA6B0C6D77FA}" type="parTrans" cxnId="{60C4BE6D-A6B8-4546-8912-9B095E546C15}">
      <dgm:prSet/>
      <dgm:spPr/>
      <dgm:t>
        <a:bodyPr/>
        <a:lstStyle/>
        <a:p>
          <a:endParaRPr lang="en-US"/>
        </a:p>
      </dgm:t>
    </dgm:pt>
    <dgm:pt modelId="{BB92A9DF-54AA-4D48-924D-F3FDC3577BC8}" type="sibTrans" cxnId="{60C4BE6D-A6B8-4546-8912-9B095E546C15}">
      <dgm:prSet/>
      <dgm:spPr/>
      <dgm:t>
        <a:bodyPr/>
        <a:lstStyle/>
        <a:p>
          <a:endParaRPr lang="en-US"/>
        </a:p>
      </dgm:t>
    </dgm:pt>
    <dgm:pt modelId="{85C1CE81-FFED-4404-9EC3-E32A2FC5327F}">
      <dgm:prSet/>
      <dgm:spPr/>
      <dgm:t>
        <a:bodyPr/>
        <a:lstStyle/>
        <a:p>
          <a:r>
            <a:rPr lang="en-US"/>
            <a:t>Insufficient training</a:t>
          </a:r>
        </a:p>
      </dgm:t>
    </dgm:pt>
    <dgm:pt modelId="{3063BB2C-A115-4E45-A2EC-6AC2ED08CC3F}" type="parTrans" cxnId="{665584FE-26A5-444C-8E7D-7A5CA6FC474D}">
      <dgm:prSet/>
      <dgm:spPr/>
      <dgm:t>
        <a:bodyPr/>
        <a:lstStyle/>
        <a:p>
          <a:endParaRPr lang="en-US"/>
        </a:p>
      </dgm:t>
    </dgm:pt>
    <dgm:pt modelId="{47371D81-6517-4553-9148-221AFB38D3AF}" type="sibTrans" cxnId="{665584FE-26A5-444C-8E7D-7A5CA6FC474D}">
      <dgm:prSet/>
      <dgm:spPr/>
      <dgm:t>
        <a:bodyPr/>
        <a:lstStyle/>
        <a:p>
          <a:endParaRPr lang="en-US"/>
        </a:p>
      </dgm:t>
    </dgm:pt>
    <dgm:pt modelId="{100C03C8-5A32-4591-AB03-5A8F98857B60}">
      <dgm:prSet/>
      <dgm:spPr/>
      <dgm:t>
        <a:bodyPr/>
        <a:lstStyle/>
        <a:p>
          <a:r>
            <a:rPr lang="en-US"/>
            <a:t>Stress and anxiety</a:t>
          </a:r>
        </a:p>
      </dgm:t>
    </dgm:pt>
    <dgm:pt modelId="{88F9822E-F9F1-4358-872D-4738B2936726}" type="parTrans" cxnId="{18BFE661-005A-477E-A428-5685D93F5F2C}">
      <dgm:prSet/>
      <dgm:spPr/>
      <dgm:t>
        <a:bodyPr/>
        <a:lstStyle/>
        <a:p>
          <a:endParaRPr lang="en-US"/>
        </a:p>
      </dgm:t>
    </dgm:pt>
    <dgm:pt modelId="{57727279-A7BC-4DAC-9428-696F81243CA2}" type="sibTrans" cxnId="{18BFE661-005A-477E-A428-5685D93F5F2C}">
      <dgm:prSet/>
      <dgm:spPr/>
      <dgm:t>
        <a:bodyPr/>
        <a:lstStyle/>
        <a:p>
          <a:endParaRPr lang="en-US"/>
        </a:p>
      </dgm:t>
    </dgm:pt>
    <dgm:pt modelId="{704549DB-7F4E-44EF-B9D8-6863D0FDF3D8}" type="pres">
      <dgm:prSet presAssocID="{9D542B1D-6EFF-464D-AF9D-3B51B720E35B}" presName="diagram" presStyleCnt="0">
        <dgm:presLayoutVars>
          <dgm:chPref val="1"/>
          <dgm:dir/>
          <dgm:animOne val="branch"/>
          <dgm:animLvl val="lvl"/>
          <dgm:resizeHandles/>
        </dgm:presLayoutVars>
      </dgm:prSet>
      <dgm:spPr/>
    </dgm:pt>
    <dgm:pt modelId="{865EEA57-657E-463B-8824-2397E793AEEF}" type="pres">
      <dgm:prSet presAssocID="{67D4A81C-2E6C-4440-AB0F-A827F4693BBF}" presName="root" presStyleCnt="0"/>
      <dgm:spPr/>
    </dgm:pt>
    <dgm:pt modelId="{FCA39E8B-295D-44CC-83CC-3B19DDEAA716}" type="pres">
      <dgm:prSet presAssocID="{67D4A81C-2E6C-4440-AB0F-A827F4693BBF}" presName="rootComposite" presStyleCnt="0"/>
      <dgm:spPr/>
    </dgm:pt>
    <dgm:pt modelId="{0B392787-5511-4DA7-B39D-0457A9041DBB}" type="pres">
      <dgm:prSet presAssocID="{67D4A81C-2E6C-4440-AB0F-A827F4693BBF}" presName="rootText" presStyleLbl="node1" presStyleIdx="0" presStyleCnt="4"/>
      <dgm:spPr/>
    </dgm:pt>
    <dgm:pt modelId="{8F44C1BB-03AE-40A3-8CB3-A2DB1B532DED}" type="pres">
      <dgm:prSet presAssocID="{67D4A81C-2E6C-4440-AB0F-A827F4693BBF}" presName="rootConnector" presStyleLbl="node1" presStyleIdx="0" presStyleCnt="4"/>
      <dgm:spPr/>
    </dgm:pt>
    <dgm:pt modelId="{775917F3-5E16-465E-AD66-070D1A2D6D7E}" type="pres">
      <dgm:prSet presAssocID="{67D4A81C-2E6C-4440-AB0F-A827F4693BBF}" presName="childShape" presStyleCnt="0"/>
      <dgm:spPr/>
    </dgm:pt>
    <dgm:pt modelId="{1230A701-BE00-456D-A33A-92C6BE70F28B}" type="pres">
      <dgm:prSet presAssocID="{F07A4086-066C-4555-8218-2053E3E29E8F}" presName="root" presStyleCnt="0"/>
      <dgm:spPr/>
    </dgm:pt>
    <dgm:pt modelId="{604775F6-C051-4756-84A8-CDF419D42A18}" type="pres">
      <dgm:prSet presAssocID="{F07A4086-066C-4555-8218-2053E3E29E8F}" presName="rootComposite" presStyleCnt="0"/>
      <dgm:spPr/>
    </dgm:pt>
    <dgm:pt modelId="{5952C699-966C-4457-9B8C-DF6A34A4AA29}" type="pres">
      <dgm:prSet presAssocID="{F07A4086-066C-4555-8218-2053E3E29E8F}" presName="rootText" presStyleLbl="node1" presStyleIdx="1" presStyleCnt="4"/>
      <dgm:spPr/>
    </dgm:pt>
    <dgm:pt modelId="{D511A7E7-6718-4602-94F6-FF9A779088B2}" type="pres">
      <dgm:prSet presAssocID="{F07A4086-066C-4555-8218-2053E3E29E8F}" presName="rootConnector" presStyleLbl="node1" presStyleIdx="1" presStyleCnt="4"/>
      <dgm:spPr/>
    </dgm:pt>
    <dgm:pt modelId="{739B8C8B-5D31-4A94-9D0E-7BD4205AB3F8}" type="pres">
      <dgm:prSet presAssocID="{F07A4086-066C-4555-8218-2053E3E29E8F}" presName="childShape" presStyleCnt="0"/>
      <dgm:spPr/>
    </dgm:pt>
    <dgm:pt modelId="{7B151B29-FD53-49A3-84BB-FB202271418F}" type="pres">
      <dgm:prSet presAssocID="{85C1CE81-FFED-4404-9EC3-E32A2FC5327F}" presName="root" presStyleCnt="0"/>
      <dgm:spPr/>
    </dgm:pt>
    <dgm:pt modelId="{BC8EBB17-029E-454F-8FF1-09643118C119}" type="pres">
      <dgm:prSet presAssocID="{85C1CE81-FFED-4404-9EC3-E32A2FC5327F}" presName="rootComposite" presStyleCnt="0"/>
      <dgm:spPr/>
    </dgm:pt>
    <dgm:pt modelId="{287405E0-7D85-4508-A380-87D5D159976F}" type="pres">
      <dgm:prSet presAssocID="{85C1CE81-FFED-4404-9EC3-E32A2FC5327F}" presName="rootText" presStyleLbl="node1" presStyleIdx="2" presStyleCnt="4"/>
      <dgm:spPr/>
    </dgm:pt>
    <dgm:pt modelId="{9565B38F-1012-4FE8-AE8F-F6EF412B892B}" type="pres">
      <dgm:prSet presAssocID="{85C1CE81-FFED-4404-9EC3-E32A2FC5327F}" presName="rootConnector" presStyleLbl="node1" presStyleIdx="2" presStyleCnt="4"/>
      <dgm:spPr/>
    </dgm:pt>
    <dgm:pt modelId="{747780D9-1687-495C-8AAE-2F6B04BADA7F}" type="pres">
      <dgm:prSet presAssocID="{85C1CE81-FFED-4404-9EC3-E32A2FC5327F}" presName="childShape" presStyleCnt="0"/>
      <dgm:spPr/>
    </dgm:pt>
    <dgm:pt modelId="{0C84B9C8-578A-4E97-9F56-A74266EB5DA5}" type="pres">
      <dgm:prSet presAssocID="{100C03C8-5A32-4591-AB03-5A8F98857B60}" presName="root" presStyleCnt="0"/>
      <dgm:spPr/>
    </dgm:pt>
    <dgm:pt modelId="{4C8B246A-0FAE-44F8-9B45-E440122F91B5}" type="pres">
      <dgm:prSet presAssocID="{100C03C8-5A32-4591-AB03-5A8F98857B60}" presName="rootComposite" presStyleCnt="0"/>
      <dgm:spPr/>
    </dgm:pt>
    <dgm:pt modelId="{A0422ACC-7F80-40F0-8311-8748DBEA9484}" type="pres">
      <dgm:prSet presAssocID="{100C03C8-5A32-4591-AB03-5A8F98857B60}" presName="rootText" presStyleLbl="node1" presStyleIdx="3" presStyleCnt="4"/>
      <dgm:spPr/>
    </dgm:pt>
    <dgm:pt modelId="{DEC0225F-857A-4A4D-A60A-38F3D4D2DB89}" type="pres">
      <dgm:prSet presAssocID="{100C03C8-5A32-4591-AB03-5A8F98857B60}" presName="rootConnector" presStyleLbl="node1" presStyleIdx="3" presStyleCnt="4"/>
      <dgm:spPr/>
    </dgm:pt>
    <dgm:pt modelId="{8E53C0EC-9890-43E6-97DE-FA54B6C40131}" type="pres">
      <dgm:prSet presAssocID="{100C03C8-5A32-4591-AB03-5A8F98857B60}" presName="childShape" presStyleCnt="0"/>
      <dgm:spPr/>
    </dgm:pt>
  </dgm:ptLst>
  <dgm:cxnLst>
    <dgm:cxn modelId="{97EA7F02-5866-486C-A6A0-71599228FBE8}" type="presOf" srcId="{F07A4086-066C-4555-8218-2053E3E29E8F}" destId="{5952C699-966C-4457-9B8C-DF6A34A4AA29}" srcOrd="0" destOrd="0" presId="urn:microsoft.com/office/officeart/2005/8/layout/hierarchy3"/>
    <dgm:cxn modelId="{94845E0D-291A-4A44-AE2D-A4ADDB01AEE3}" type="presOf" srcId="{100C03C8-5A32-4591-AB03-5A8F98857B60}" destId="{A0422ACC-7F80-40F0-8311-8748DBEA9484}" srcOrd="0" destOrd="0" presId="urn:microsoft.com/office/officeart/2005/8/layout/hierarchy3"/>
    <dgm:cxn modelId="{682FA417-3ABC-429F-91C0-FB9745220F58}" type="presOf" srcId="{9D542B1D-6EFF-464D-AF9D-3B51B720E35B}" destId="{704549DB-7F4E-44EF-B9D8-6863D0FDF3D8}" srcOrd="0" destOrd="0" presId="urn:microsoft.com/office/officeart/2005/8/layout/hierarchy3"/>
    <dgm:cxn modelId="{18BFE661-005A-477E-A428-5685D93F5F2C}" srcId="{9D542B1D-6EFF-464D-AF9D-3B51B720E35B}" destId="{100C03C8-5A32-4591-AB03-5A8F98857B60}" srcOrd="3" destOrd="0" parTransId="{88F9822E-F9F1-4358-872D-4738B2936726}" sibTransId="{57727279-A7BC-4DAC-9428-696F81243CA2}"/>
    <dgm:cxn modelId="{60C4BE6D-A6B8-4546-8912-9B095E546C15}" srcId="{9D542B1D-6EFF-464D-AF9D-3B51B720E35B}" destId="{F07A4086-066C-4555-8218-2053E3E29E8F}" srcOrd="1" destOrd="0" parTransId="{FF6CDB2B-8BDC-4033-A0F6-BA6B0C6D77FA}" sibTransId="{BB92A9DF-54AA-4D48-924D-F3FDC3577BC8}"/>
    <dgm:cxn modelId="{FD66C84E-21B8-4EB5-BC11-272A8D6B36C2}" type="presOf" srcId="{67D4A81C-2E6C-4440-AB0F-A827F4693BBF}" destId="{8F44C1BB-03AE-40A3-8CB3-A2DB1B532DED}" srcOrd="1" destOrd="0" presId="urn:microsoft.com/office/officeart/2005/8/layout/hierarchy3"/>
    <dgm:cxn modelId="{85AD5774-CC22-4FBE-A57C-D4892627A998}" type="presOf" srcId="{85C1CE81-FFED-4404-9EC3-E32A2FC5327F}" destId="{9565B38F-1012-4FE8-AE8F-F6EF412B892B}" srcOrd="1" destOrd="0" presId="urn:microsoft.com/office/officeart/2005/8/layout/hierarchy3"/>
    <dgm:cxn modelId="{301F957C-A350-41E8-8C37-E685E7F75E43}" type="presOf" srcId="{100C03C8-5A32-4591-AB03-5A8F98857B60}" destId="{DEC0225F-857A-4A4D-A60A-38F3D4D2DB89}" srcOrd="1" destOrd="0" presId="urn:microsoft.com/office/officeart/2005/8/layout/hierarchy3"/>
    <dgm:cxn modelId="{B0D1AABD-F6AD-43CA-8327-48DCF955DA90}" type="presOf" srcId="{F07A4086-066C-4555-8218-2053E3E29E8F}" destId="{D511A7E7-6718-4602-94F6-FF9A779088B2}" srcOrd="1" destOrd="0" presId="urn:microsoft.com/office/officeart/2005/8/layout/hierarchy3"/>
    <dgm:cxn modelId="{27BCAFC0-3401-4AC5-BDB7-C8B86CF1753B}" srcId="{9D542B1D-6EFF-464D-AF9D-3B51B720E35B}" destId="{67D4A81C-2E6C-4440-AB0F-A827F4693BBF}" srcOrd="0" destOrd="0" parTransId="{03BD5F5A-2491-48C7-98E1-C80C87C852ED}" sibTransId="{FFD7821E-8624-4B23-8E3B-EF9F044B4752}"/>
    <dgm:cxn modelId="{036414EF-9333-47FE-93B8-4646CBEF511D}" type="presOf" srcId="{85C1CE81-FFED-4404-9EC3-E32A2FC5327F}" destId="{287405E0-7D85-4508-A380-87D5D159976F}" srcOrd="0" destOrd="0" presId="urn:microsoft.com/office/officeart/2005/8/layout/hierarchy3"/>
    <dgm:cxn modelId="{6D34ADF3-3D4B-4208-A897-51C4B6862978}" type="presOf" srcId="{67D4A81C-2E6C-4440-AB0F-A827F4693BBF}" destId="{0B392787-5511-4DA7-B39D-0457A9041DBB}" srcOrd="0" destOrd="0" presId="urn:microsoft.com/office/officeart/2005/8/layout/hierarchy3"/>
    <dgm:cxn modelId="{665584FE-26A5-444C-8E7D-7A5CA6FC474D}" srcId="{9D542B1D-6EFF-464D-AF9D-3B51B720E35B}" destId="{85C1CE81-FFED-4404-9EC3-E32A2FC5327F}" srcOrd="2" destOrd="0" parTransId="{3063BB2C-A115-4E45-A2EC-6AC2ED08CC3F}" sibTransId="{47371D81-6517-4553-9148-221AFB38D3AF}"/>
    <dgm:cxn modelId="{8208ADE8-547C-42E0-B971-B24C65AEAD83}" type="presParOf" srcId="{704549DB-7F4E-44EF-B9D8-6863D0FDF3D8}" destId="{865EEA57-657E-463B-8824-2397E793AEEF}" srcOrd="0" destOrd="0" presId="urn:microsoft.com/office/officeart/2005/8/layout/hierarchy3"/>
    <dgm:cxn modelId="{E350EF66-B79A-4976-97A9-8FBC656A52B9}" type="presParOf" srcId="{865EEA57-657E-463B-8824-2397E793AEEF}" destId="{FCA39E8B-295D-44CC-83CC-3B19DDEAA716}" srcOrd="0" destOrd="0" presId="urn:microsoft.com/office/officeart/2005/8/layout/hierarchy3"/>
    <dgm:cxn modelId="{7C8CA259-B774-466B-8216-C6996F2ED31B}" type="presParOf" srcId="{FCA39E8B-295D-44CC-83CC-3B19DDEAA716}" destId="{0B392787-5511-4DA7-B39D-0457A9041DBB}" srcOrd="0" destOrd="0" presId="urn:microsoft.com/office/officeart/2005/8/layout/hierarchy3"/>
    <dgm:cxn modelId="{0C7CB8BC-F2FE-4C9B-9B20-E748ED5D6FE5}" type="presParOf" srcId="{FCA39E8B-295D-44CC-83CC-3B19DDEAA716}" destId="{8F44C1BB-03AE-40A3-8CB3-A2DB1B532DED}" srcOrd="1" destOrd="0" presId="urn:microsoft.com/office/officeart/2005/8/layout/hierarchy3"/>
    <dgm:cxn modelId="{0E3FA7FB-A697-4C22-A2C5-35655E5411A9}" type="presParOf" srcId="{865EEA57-657E-463B-8824-2397E793AEEF}" destId="{775917F3-5E16-465E-AD66-070D1A2D6D7E}" srcOrd="1" destOrd="0" presId="urn:microsoft.com/office/officeart/2005/8/layout/hierarchy3"/>
    <dgm:cxn modelId="{21BDD618-43F5-42EE-A5C0-D0E9E03401BF}" type="presParOf" srcId="{704549DB-7F4E-44EF-B9D8-6863D0FDF3D8}" destId="{1230A701-BE00-456D-A33A-92C6BE70F28B}" srcOrd="1" destOrd="0" presId="urn:microsoft.com/office/officeart/2005/8/layout/hierarchy3"/>
    <dgm:cxn modelId="{6BF9D3BA-64FA-4A1E-AAEE-FC073FE4E183}" type="presParOf" srcId="{1230A701-BE00-456D-A33A-92C6BE70F28B}" destId="{604775F6-C051-4756-84A8-CDF419D42A18}" srcOrd="0" destOrd="0" presId="urn:microsoft.com/office/officeart/2005/8/layout/hierarchy3"/>
    <dgm:cxn modelId="{3C8B06A0-E7BE-4F5E-B227-74F4BD5B350F}" type="presParOf" srcId="{604775F6-C051-4756-84A8-CDF419D42A18}" destId="{5952C699-966C-4457-9B8C-DF6A34A4AA29}" srcOrd="0" destOrd="0" presId="urn:microsoft.com/office/officeart/2005/8/layout/hierarchy3"/>
    <dgm:cxn modelId="{F0001E34-982F-47C9-A552-44D0239EA5AD}" type="presParOf" srcId="{604775F6-C051-4756-84A8-CDF419D42A18}" destId="{D511A7E7-6718-4602-94F6-FF9A779088B2}" srcOrd="1" destOrd="0" presId="urn:microsoft.com/office/officeart/2005/8/layout/hierarchy3"/>
    <dgm:cxn modelId="{899210AF-CEB0-4B0D-8C91-DCCCC46AA515}" type="presParOf" srcId="{1230A701-BE00-456D-A33A-92C6BE70F28B}" destId="{739B8C8B-5D31-4A94-9D0E-7BD4205AB3F8}" srcOrd="1" destOrd="0" presId="urn:microsoft.com/office/officeart/2005/8/layout/hierarchy3"/>
    <dgm:cxn modelId="{5FCCEC91-AC77-4E7B-90F4-62DC9941435E}" type="presParOf" srcId="{704549DB-7F4E-44EF-B9D8-6863D0FDF3D8}" destId="{7B151B29-FD53-49A3-84BB-FB202271418F}" srcOrd="2" destOrd="0" presId="urn:microsoft.com/office/officeart/2005/8/layout/hierarchy3"/>
    <dgm:cxn modelId="{26D43D95-CCB6-40EB-9708-370AB1BC881B}" type="presParOf" srcId="{7B151B29-FD53-49A3-84BB-FB202271418F}" destId="{BC8EBB17-029E-454F-8FF1-09643118C119}" srcOrd="0" destOrd="0" presId="urn:microsoft.com/office/officeart/2005/8/layout/hierarchy3"/>
    <dgm:cxn modelId="{20179D98-1568-421A-9DBB-B3662E2D68B0}" type="presParOf" srcId="{BC8EBB17-029E-454F-8FF1-09643118C119}" destId="{287405E0-7D85-4508-A380-87D5D159976F}" srcOrd="0" destOrd="0" presId="urn:microsoft.com/office/officeart/2005/8/layout/hierarchy3"/>
    <dgm:cxn modelId="{3F989DFA-0BFB-4C05-9950-61F33D00D79F}" type="presParOf" srcId="{BC8EBB17-029E-454F-8FF1-09643118C119}" destId="{9565B38F-1012-4FE8-AE8F-F6EF412B892B}" srcOrd="1" destOrd="0" presId="urn:microsoft.com/office/officeart/2005/8/layout/hierarchy3"/>
    <dgm:cxn modelId="{24CE5F5A-7C6E-4CBF-AACC-41C46F93FC9B}" type="presParOf" srcId="{7B151B29-FD53-49A3-84BB-FB202271418F}" destId="{747780D9-1687-495C-8AAE-2F6B04BADA7F}" srcOrd="1" destOrd="0" presId="urn:microsoft.com/office/officeart/2005/8/layout/hierarchy3"/>
    <dgm:cxn modelId="{03068354-3AAD-48D0-A150-7EED48C5F8C2}" type="presParOf" srcId="{704549DB-7F4E-44EF-B9D8-6863D0FDF3D8}" destId="{0C84B9C8-578A-4E97-9F56-A74266EB5DA5}" srcOrd="3" destOrd="0" presId="urn:microsoft.com/office/officeart/2005/8/layout/hierarchy3"/>
    <dgm:cxn modelId="{8476539A-D44A-43E0-A6B6-6BF473B84A99}" type="presParOf" srcId="{0C84B9C8-578A-4E97-9F56-A74266EB5DA5}" destId="{4C8B246A-0FAE-44F8-9B45-E440122F91B5}" srcOrd="0" destOrd="0" presId="urn:microsoft.com/office/officeart/2005/8/layout/hierarchy3"/>
    <dgm:cxn modelId="{1B8E585D-2ED1-4CA9-A77B-654B9984C5EB}" type="presParOf" srcId="{4C8B246A-0FAE-44F8-9B45-E440122F91B5}" destId="{A0422ACC-7F80-40F0-8311-8748DBEA9484}" srcOrd="0" destOrd="0" presId="urn:microsoft.com/office/officeart/2005/8/layout/hierarchy3"/>
    <dgm:cxn modelId="{EC976C43-7E79-4987-842D-CC63D0591728}" type="presParOf" srcId="{4C8B246A-0FAE-44F8-9B45-E440122F91B5}" destId="{DEC0225F-857A-4A4D-A60A-38F3D4D2DB89}" srcOrd="1" destOrd="0" presId="urn:microsoft.com/office/officeart/2005/8/layout/hierarchy3"/>
    <dgm:cxn modelId="{1995D5F9-4BB9-4A22-8535-92C81B2B077F}" type="presParOf" srcId="{0C84B9C8-578A-4E97-9F56-A74266EB5DA5}" destId="{8E53C0EC-9890-43E6-97DE-FA54B6C40131}" srcOrd="1" destOrd="0" presId="urn:microsoft.com/office/officeart/2005/8/layout/hierarchy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392787-5511-4DA7-B39D-0457A9041DBB}">
      <dsp:nvSpPr>
        <dsp:cNvPr id="0" name=""/>
        <dsp:cNvSpPr/>
      </dsp:nvSpPr>
      <dsp:spPr>
        <a:xfrm>
          <a:off x="1969" y="1317790"/>
          <a:ext cx="2263113" cy="1131556"/>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27940" rIns="41910" bIns="27940" numCol="1" spcCol="1270" anchor="ctr" anchorCtr="0">
          <a:noAutofit/>
        </a:bodyPr>
        <a:lstStyle/>
        <a:p>
          <a:pPr marL="0" lvl="0" indent="0" algn="ctr" defTabSz="977900">
            <a:lnSpc>
              <a:spcPct val="90000"/>
            </a:lnSpc>
            <a:spcBef>
              <a:spcPct val="0"/>
            </a:spcBef>
            <a:spcAft>
              <a:spcPct val="35000"/>
            </a:spcAft>
            <a:buNone/>
          </a:pPr>
          <a:r>
            <a:rPr lang="en-US" sz="2200" kern="1200"/>
            <a:t>Post-Brexit effects</a:t>
          </a:r>
        </a:p>
      </dsp:txBody>
      <dsp:txXfrm>
        <a:off x="35111" y="1350932"/>
        <a:ext cx="2196829" cy="1065272"/>
      </dsp:txXfrm>
    </dsp:sp>
    <dsp:sp modelId="{5952C699-966C-4457-9B8C-DF6A34A4AA29}">
      <dsp:nvSpPr>
        <dsp:cNvPr id="0" name=""/>
        <dsp:cNvSpPr/>
      </dsp:nvSpPr>
      <dsp:spPr>
        <a:xfrm>
          <a:off x="2830860" y="1317790"/>
          <a:ext cx="2263113" cy="1131556"/>
        </a:xfrm>
        <a:prstGeom prst="roundRect">
          <a:avLst>
            <a:gd name="adj" fmla="val 10000"/>
          </a:avLst>
        </a:prstGeom>
        <a:solidFill>
          <a:schemeClr val="accent5">
            <a:hueOff val="-1013224"/>
            <a:satOff val="1071"/>
            <a:lumOff val="-196"/>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27940" rIns="41910" bIns="27940" numCol="1" spcCol="1270" anchor="ctr" anchorCtr="0">
          <a:noAutofit/>
        </a:bodyPr>
        <a:lstStyle/>
        <a:p>
          <a:pPr marL="0" lvl="0" indent="0" algn="ctr" defTabSz="977900">
            <a:lnSpc>
              <a:spcPct val="90000"/>
            </a:lnSpc>
            <a:spcBef>
              <a:spcPct val="0"/>
            </a:spcBef>
            <a:spcAft>
              <a:spcPct val="35000"/>
            </a:spcAft>
            <a:buNone/>
          </a:pPr>
          <a:r>
            <a:rPr lang="en-US" sz="2200" kern="1200"/>
            <a:t>Job dissatisfaction due to lower salary</a:t>
          </a:r>
        </a:p>
      </dsp:txBody>
      <dsp:txXfrm>
        <a:off x="2864002" y="1350932"/>
        <a:ext cx="2196829" cy="1065272"/>
      </dsp:txXfrm>
    </dsp:sp>
    <dsp:sp modelId="{287405E0-7D85-4508-A380-87D5D159976F}">
      <dsp:nvSpPr>
        <dsp:cNvPr id="0" name=""/>
        <dsp:cNvSpPr/>
      </dsp:nvSpPr>
      <dsp:spPr>
        <a:xfrm>
          <a:off x="5659751" y="1317790"/>
          <a:ext cx="2263113" cy="1131556"/>
        </a:xfrm>
        <a:prstGeom prst="roundRect">
          <a:avLst>
            <a:gd name="adj" fmla="val 10000"/>
          </a:avLst>
        </a:prstGeom>
        <a:solidFill>
          <a:schemeClr val="accent5">
            <a:hueOff val="-2026448"/>
            <a:satOff val="2142"/>
            <a:lumOff val="-393"/>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27940" rIns="41910" bIns="27940" numCol="1" spcCol="1270" anchor="ctr" anchorCtr="0">
          <a:noAutofit/>
        </a:bodyPr>
        <a:lstStyle/>
        <a:p>
          <a:pPr marL="0" lvl="0" indent="0" algn="ctr" defTabSz="977900">
            <a:lnSpc>
              <a:spcPct val="90000"/>
            </a:lnSpc>
            <a:spcBef>
              <a:spcPct val="0"/>
            </a:spcBef>
            <a:spcAft>
              <a:spcPct val="35000"/>
            </a:spcAft>
            <a:buNone/>
          </a:pPr>
          <a:r>
            <a:rPr lang="en-US" sz="2200" kern="1200"/>
            <a:t>Insufficient training</a:t>
          </a:r>
        </a:p>
      </dsp:txBody>
      <dsp:txXfrm>
        <a:off x="5692893" y="1350932"/>
        <a:ext cx="2196829" cy="1065272"/>
      </dsp:txXfrm>
    </dsp:sp>
    <dsp:sp modelId="{A0422ACC-7F80-40F0-8311-8748DBEA9484}">
      <dsp:nvSpPr>
        <dsp:cNvPr id="0" name=""/>
        <dsp:cNvSpPr/>
      </dsp:nvSpPr>
      <dsp:spPr>
        <a:xfrm>
          <a:off x="8488642" y="1317790"/>
          <a:ext cx="2263113" cy="1131556"/>
        </a:xfrm>
        <a:prstGeom prst="roundRect">
          <a:avLst>
            <a:gd name="adj" fmla="val 10000"/>
          </a:avLst>
        </a:prstGeom>
        <a:solidFill>
          <a:schemeClr val="accent5">
            <a:hueOff val="-3039673"/>
            <a:satOff val="3213"/>
            <a:lumOff val="-589"/>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27940" rIns="41910" bIns="27940" numCol="1" spcCol="1270" anchor="ctr" anchorCtr="0">
          <a:noAutofit/>
        </a:bodyPr>
        <a:lstStyle/>
        <a:p>
          <a:pPr marL="0" lvl="0" indent="0" algn="ctr" defTabSz="977900">
            <a:lnSpc>
              <a:spcPct val="90000"/>
            </a:lnSpc>
            <a:spcBef>
              <a:spcPct val="0"/>
            </a:spcBef>
            <a:spcAft>
              <a:spcPct val="35000"/>
            </a:spcAft>
            <a:buNone/>
          </a:pPr>
          <a:r>
            <a:rPr lang="en-US" sz="2200" kern="1200"/>
            <a:t>Stress and anxiety</a:t>
          </a:r>
        </a:p>
      </dsp:txBody>
      <dsp:txXfrm>
        <a:off x="8521784" y="1350932"/>
        <a:ext cx="2196829" cy="1065272"/>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7077D68-7638-4312-B3B4-45BDCC688172}" type="datetimeFigureOut">
              <a:rPr lang="en-US" smtClean="0"/>
              <a:t>7/9/2022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3C1C0E3-8704-4780-8F0A-FDCE2747D3D2}" type="slidenum">
              <a:rPr lang="en-US" smtClean="0"/>
              <a:t>‹#›</a:t>
            </a:fld>
            <a:endParaRPr lang="en-US"/>
          </a:p>
        </p:txBody>
      </p:sp>
    </p:spTree>
    <p:extLst>
      <p:ext uri="{BB962C8B-B14F-4D97-AF65-F5344CB8AC3E}">
        <p14:creationId xmlns:p14="http://schemas.microsoft.com/office/powerpoint/2010/main" val="24478569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There is a chronic lack of nurses and medical professionals working in NHS hospitals, as well as in community and mental health facilities. The adult social sector has been affected by the same problem. The disciplines of nursing, medicine, and allied health professionals have experienced the highest levels of employee turnover. NHS may lose a sizeable chunk of its EU personnel as a result of Brexit, or it may become more difficult to hire EU citizens in the future. The NHS was already having problems keeping personnel after the 2016 referendum, which is the main challenge facing the public health sector—which is not necessarily a concern for many other companies that employ a high number of EU people.</a:t>
            </a:r>
          </a:p>
        </p:txBody>
      </p:sp>
      <p:sp>
        <p:nvSpPr>
          <p:cNvPr id="4" name="Slide Number Placeholder 3"/>
          <p:cNvSpPr>
            <a:spLocks noGrp="1"/>
          </p:cNvSpPr>
          <p:nvPr>
            <p:ph type="sldNum" sz="quarter" idx="5"/>
          </p:nvPr>
        </p:nvSpPr>
        <p:spPr/>
        <p:txBody>
          <a:bodyPr/>
          <a:lstStyle/>
          <a:p>
            <a:fld id="{B3C1C0E3-8704-4780-8F0A-FDCE2747D3D2}" type="slidenum">
              <a:rPr lang="en-US" smtClean="0"/>
              <a:t>3</a:t>
            </a:fld>
            <a:endParaRPr lang="en-US"/>
          </a:p>
        </p:txBody>
      </p:sp>
    </p:spTree>
    <p:extLst>
      <p:ext uri="{BB962C8B-B14F-4D97-AF65-F5344CB8AC3E}">
        <p14:creationId xmlns:p14="http://schemas.microsoft.com/office/powerpoint/2010/main" val="422583801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ability of the British National Health Service (NHS) to retain trained healthcare personnel is one of the biggest post-Brexit challenges for the UK. Since many other important sectors of the British economy rely on EU workers more than the NHS does, this is a problem that affects all of society, not just the public health sector.</a:t>
            </a:r>
          </a:p>
          <a:p>
            <a:r>
              <a:rPr lang="en-US" dirty="0"/>
              <a:t>Proper care has also been facing the same problem and the impact of this problem on employee and organization has been discussed as:</a:t>
            </a:r>
          </a:p>
          <a:p>
            <a:pPr marL="171450" indent="-171450">
              <a:buFont typeface="Arial" panose="020B0604020202020204" pitchFamily="34" charset="0"/>
              <a:buChar char="•"/>
            </a:pPr>
            <a:r>
              <a:rPr lang="en-US" dirty="0"/>
              <a:t>Staff shortage has caused to reduce the health care services and quality in the Proper care organization. When the employee turnover increases it puts pressure on the existing staff to deliver more in less time. In all that chaos the delivered services by the staff may not be up to the standards and hence the patient gets affected.</a:t>
            </a:r>
          </a:p>
          <a:p>
            <a:pPr marL="171450" indent="-171450">
              <a:buFont typeface="Arial" panose="020B0604020202020204" pitchFamily="34" charset="0"/>
              <a:buChar char="•"/>
            </a:pPr>
            <a:r>
              <a:rPr lang="en-US" dirty="0"/>
              <a:t>If the staff shortage continues to rise, there is a risk of undermining the sustainability of the care services being provided at Proper care. Because when the waiting lists will continue to grow and more vacancies will remain unfilled the substantiality of the services will be difficult to maintain.</a:t>
            </a:r>
          </a:p>
          <a:p>
            <a:pPr marL="171450" indent="-171450">
              <a:buFont typeface="Arial" panose="020B0604020202020204" pitchFamily="34" charset="0"/>
              <a:buChar char="•"/>
            </a:pPr>
            <a:r>
              <a:rPr lang="en-US" dirty="0"/>
              <a:t>Employee shortage causes the wave of anxiety and stress in the existing employees. More work not only puts pressure on the staff but the scene of quitting job by their colleagues creates a wave of stress in them. </a:t>
            </a:r>
            <a:endParaRPr lang="en-US" b="0" i="0" dirty="0">
              <a:solidFill>
                <a:srgbClr val="202124"/>
              </a:solidFill>
              <a:effectLst/>
              <a:latin typeface="arial" panose="020B0604020202020204" pitchFamily="34" charset="0"/>
            </a:endParaRPr>
          </a:p>
          <a:p>
            <a:pPr marL="171450" indent="-171450">
              <a:buFont typeface="Arial" panose="020B0604020202020204" pitchFamily="34" charset="0"/>
              <a:buChar char="•"/>
            </a:pPr>
            <a:r>
              <a:rPr lang="en-US" b="0" i="0" dirty="0">
                <a:solidFill>
                  <a:srgbClr val="202124"/>
                </a:solidFill>
                <a:effectLst/>
                <a:latin typeface="arial" panose="020B0604020202020204" pitchFamily="34" charset="0"/>
              </a:rPr>
              <a:t>Employee turnover can cause company to lose productivity, be compelled to hire new staff, experience a decline in morale, miss out on sales opportunities, and incur additional costs that could have been avoided if the employee had been retained from the start.</a:t>
            </a:r>
            <a:endParaRPr lang="en-US" dirty="0"/>
          </a:p>
          <a:p>
            <a:endParaRPr lang="en-US" dirty="0"/>
          </a:p>
        </p:txBody>
      </p:sp>
      <p:sp>
        <p:nvSpPr>
          <p:cNvPr id="4" name="Slide Number Placeholder 3"/>
          <p:cNvSpPr>
            <a:spLocks noGrp="1"/>
          </p:cNvSpPr>
          <p:nvPr>
            <p:ph type="sldNum" sz="quarter" idx="5"/>
          </p:nvPr>
        </p:nvSpPr>
        <p:spPr/>
        <p:txBody>
          <a:bodyPr/>
          <a:lstStyle/>
          <a:p>
            <a:fld id="{B3C1C0E3-8704-4780-8F0A-FDCE2747D3D2}" type="slidenum">
              <a:rPr lang="en-US" smtClean="0"/>
              <a:t>4</a:t>
            </a:fld>
            <a:endParaRPr lang="en-US"/>
          </a:p>
        </p:txBody>
      </p:sp>
    </p:spTree>
    <p:extLst>
      <p:ext uri="{BB962C8B-B14F-4D97-AF65-F5344CB8AC3E}">
        <p14:creationId xmlns:p14="http://schemas.microsoft.com/office/powerpoint/2010/main" val="127180474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dirty="0"/>
              <a:t>Political : The NHS will be negatively impacted by the Brexit, just like all other UK organizations. Being a public institution, a break from the European Union will have significant effects on its ability to function. The lack of manpower is one of the main problems. A sizable share of the NHS personnel is foreign-born. There will be a reduction in this ongoing supply of skilled people after Brexit. and the NHS will have a staff shortage.</a:t>
            </a:r>
          </a:p>
          <a:p>
            <a:r>
              <a:rPr lang="en-US" dirty="0"/>
              <a:t>In context of Proper care the funding from government has been reduced for training of staff in medical care units. This contributed in the less attractivity of the professions hence less people showed interest in joining the nursing, adult care social and mental health providing fields. </a:t>
            </a:r>
          </a:p>
          <a:p>
            <a:endParaRPr lang="en-US" dirty="0"/>
          </a:p>
          <a:p>
            <a:r>
              <a:rPr lang="en-US" dirty="0"/>
              <a:t>Economical : Due to lower salaries in the nursing, mental and social care professions, people feel not to join these professions and look for the other opportunities.</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Technological:  At times patient expects more from the service provider but he might not be able to fulfill the expectations due to insufficient training.</a:t>
            </a:r>
          </a:p>
          <a:p>
            <a:endParaRPr lang="en-US" dirty="0"/>
          </a:p>
          <a:p>
            <a:endParaRPr lang="en-US" dirty="0"/>
          </a:p>
          <a:p>
            <a:endParaRPr lang="en-US" dirty="0"/>
          </a:p>
          <a:p>
            <a:endParaRPr lang="en-US" dirty="0"/>
          </a:p>
          <a:p>
            <a:endParaRPr lang="en-US" b="0" dirty="0"/>
          </a:p>
          <a:p>
            <a:endParaRPr lang="en-US" dirty="0"/>
          </a:p>
        </p:txBody>
      </p:sp>
      <p:sp>
        <p:nvSpPr>
          <p:cNvPr id="4" name="Slide Number Placeholder 3"/>
          <p:cNvSpPr>
            <a:spLocks noGrp="1"/>
          </p:cNvSpPr>
          <p:nvPr>
            <p:ph type="sldNum" sz="quarter" idx="5"/>
          </p:nvPr>
        </p:nvSpPr>
        <p:spPr/>
        <p:txBody>
          <a:bodyPr/>
          <a:lstStyle/>
          <a:p>
            <a:fld id="{B3C1C0E3-8704-4780-8F0A-FDCE2747D3D2}" type="slidenum">
              <a:rPr lang="en-US" smtClean="0"/>
              <a:t>6</a:t>
            </a:fld>
            <a:endParaRPr lang="en-US"/>
          </a:p>
        </p:txBody>
      </p:sp>
    </p:spTree>
    <p:extLst>
      <p:ext uri="{BB962C8B-B14F-4D97-AF65-F5344CB8AC3E}">
        <p14:creationId xmlns:p14="http://schemas.microsoft.com/office/powerpoint/2010/main" val="207915891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t>
            </a:r>
          </a:p>
          <a:p>
            <a:endParaRPr lang="en-US" dirty="0"/>
          </a:p>
          <a:p>
            <a:endParaRPr lang="en-US" dirty="0"/>
          </a:p>
        </p:txBody>
      </p:sp>
      <p:sp>
        <p:nvSpPr>
          <p:cNvPr id="4" name="Slide Number Placeholder 3"/>
          <p:cNvSpPr>
            <a:spLocks noGrp="1"/>
          </p:cNvSpPr>
          <p:nvPr>
            <p:ph type="sldNum" sz="quarter" idx="5"/>
          </p:nvPr>
        </p:nvSpPr>
        <p:spPr/>
        <p:txBody>
          <a:bodyPr/>
          <a:lstStyle/>
          <a:p>
            <a:fld id="{B3C1C0E3-8704-4780-8F0A-FDCE2747D3D2}" type="slidenum">
              <a:rPr lang="en-US" smtClean="0"/>
              <a:t>7</a:t>
            </a:fld>
            <a:endParaRPr lang="en-US"/>
          </a:p>
        </p:txBody>
      </p:sp>
    </p:spTree>
    <p:extLst>
      <p:ext uri="{BB962C8B-B14F-4D97-AF65-F5344CB8AC3E}">
        <p14:creationId xmlns:p14="http://schemas.microsoft.com/office/powerpoint/2010/main" val="83142953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Tribrid</a:t>
            </a:r>
            <a:r>
              <a:rPr lang="en-US" dirty="0"/>
              <a:t>: </a:t>
            </a:r>
            <a:r>
              <a:rPr lang="en-US" b="0" i="0" dirty="0">
                <a:solidFill>
                  <a:srgbClr val="202124"/>
                </a:solidFill>
                <a:effectLst/>
                <a:latin typeface="arial" panose="020B0604020202020204" pitchFamily="34" charset="0"/>
              </a:rPr>
              <a:t>hybrid having three components</a:t>
            </a:r>
            <a:endParaRPr lang="en-US" dirty="0"/>
          </a:p>
        </p:txBody>
      </p:sp>
      <p:sp>
        <p:nvSpPr>
          <p:cNvPr id="4" name="Slide Number Placeholder 3"/>
          <p:cNvSpPr>
            <a:spLocks noGrp="1"/>
          </p:cNvSpPr>
          <p:nvPr>
            <p:ph type="sldNum" sz="quarter" idx="5"/>
          </p:nvPr>
        </p:nvSpPr>
        <p:spPr/>
        <p:txBody>
          <a:bodyPr/>
          <a:lstStyle/>
          <a:p>
            <a:fld id="{B3C1C0E3-8704-4780-8F0A-FDCE2747D3D2}" type="slidenum">
              <a:rPr lang="en-US" smtClean="0"/>
              <a:t>10</a:t>
            </a:fld>
            <a:endParaRPr lang="en-US"/>
          </a:p>
        </p:txBody>
      </p:sp>
    </p:spTree>
    <p:extLst>
      <p:ext uri="{BB962C8B-B14F-4D97-AF65-F5344CB8AC3E}">
        <p14:creationId xmlns:p14="http://schemas.microsoft.com/office/powerpoint/2010/main" val="276306084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Ratings system used : </a:t>
            </a:r>
            <a:r>
              <a:rPr lang="en-US" b="0" i="0" dirty="0">
                <a:solidFill>
                  <a:srgbClr val="090909"/>
                </a:solidFill>
                <a:effectLst/>
                <a:latin typeface="Helvetica" panose="020B0604020202020204" pitchFamily="34" charset="0"/>
              </a:rPr>
              <a:t>1-10</a:t>
            </a:r>
          </a:p>
          <a:p>
            <a:pPr marL="0" marR="0" lvl="0" indent="0" algn="l" defTabSz="914400" rtl="0" eaLnBrk="1" fontAlgn="auto" latinLnBrk="0" hangingPunct="1">
              <a:lnSpc>
                <a:spcPct val="100000"/>
              </a:lnSpc>
              <a:spcBef>
                <a:spcPts val="0"/>
              </a:spcBef>
              <a:spcAft>
                <a:spcPts val="0"/>
              </a:spcAft>
              <a:buClrTx/>
              <a:buSzTx/>
              <a:buFontTx/>
              <a:buNone/>
              <a:tabLst/>
              <a:defRPr/>
            </a:pPr>
            <a:r>
              <a:rPr lang="en-US" b="0" i="0" dirty="0">
                <a:solidFill>
                  <a:srgbClr val="090909"/>
                </a:solidFill>
                <a:effectLst/>
                <a:latin typeface="Helvetica" panose="020B0604020202020204" pitchFamily="34" charset="0"/>
              </a:rPr>
              <a:t>Importance given to solutions ( 1-5: 1-lowest , 5-highest)</a:t>
            </a:r>
          </a:p>
          <a:p>
            <a:endParaRPr lang="en-US" dirty="0"/>
          </a:p>
        </p:txBody>
      </p:sp>
      <p:sp>
        <p:nvSpPr>
          <p:cNvPr id="4" name="Slide Number Placeholder 3"/>
          <p:cNvSpPr>
            <a:spLocks noGrp="1"/>
          </p:cNvSpPr>
          <p:nvPr>
            <p:ph type="sldNum" sz="quarter" idx="5"/>
          </p:nvPr>
        </p:nvSpPr>
        <p:spPr/>
        <p:txBody>
          <a:bodyPr/>
          <a:lstStyle/>
          <a:p>
            <a:fld id="{B3C1C0E3-8704-4780-8F0A-FDCE2747D3D2}" type="slidenum">
              <a:rPr lang="en-US" smtClean="0"/>
              <a:t>12</a:t>
            </a:fld>
            <a:endParaRPr lang="en-US"/>
          </a:p>
        </p:txBody>
      </p:sp>
    </p:spTree>
    <p:extLst>
      <p:ext uri="{BB962C8B-B14F-4D97-AF65-F5344CB8AC3E}">
        <p14:creationId xmlns:p14="http://schemas.microsoft.com/office/powerpoint/2010/main" val="95429638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B3C1C0E3-8704-4780-8F0A-FDCE2747D3D2}" type="slidenum">
              <a:rPr lang="en-US" smtClean="0"/>
              <a:t>14</a:t>
            </a:fld>
            <a:endParaRPr lang="en-US"/>
          </a:p>
        </p:txBody>
      </p:sp>
    </p:spTree>
    <p:extLst>
      <p:ext uri="{BB962C8B-B14F-4D97-AF65-F5344CB8AC3E}">
        <p14:creationId xmlns:p14="http://schemas.microsoft.com/office/powerpoint/2010/main" val="197250321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4" name="Rectangle 3"/>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03504" y="770467"/>
            <a:ext cx="10782300" cy="3352800"/>
          </a:xfrm>
        </p:spPr>
        <p:txBody>
          <a:bodyPr anchor="b">
            <a:noAutofit/>
          </a:bodyPr>
          <a:lstStyle>
            <a:lvl1pPr algn="l">
              <a:lnSpc>
                <a:spcPct val="80000"/>
              </a:lnSpc>
              <a:defRPr sz="8800" spc="-120"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667512" y="4206876"/>
            <a:ext cx="9228201" cy="1645920"/>
          </a:xfrm>
        </p:spPr>
        <p:txBody>
          <a:bodyPr>
            <a:normAutofit/>
          </a:bodyPr>
          <a:lstStyle>
            <a:lvl1pPr marL="0" indent="0" algn="l">
              <a:buNone/>
              <a:defRPr sz="3200">
                <a:solidFill>
                  <a:srgbClr val="262626"/>
                </a:solidFill>
                <a:latin typeface="+mj-lt"/>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lvl1pPr>
              <a:defRPr>
                <a:solidFill>
                  <a:srgbClr val="FFFFFF">
                    <a:alpha val="80000"/>
                  </a:srgbClr>
                </a:solidFill>
              </a:defRPr>
            </a:lvl1pPr>
          </a:lstStyle>
          <a:p>
            <a:fld id="{CEA3B367-9702-40C4-B004-311B451CD7BF}" type="datetimeFigureOut">
              <a:rPr lang="en-US" smtClean="0"/>
              <a:t>7/9/2022</a:t>
            </a:fld>
            <a:endParaRPr lang="en-US"/>
          </a:p>
        </p:txBody>
      </p:sp>
      <p:sp>
        <p:nvSpPr>
          <p:cNvPr id="8" name="Footer Placeholder 7"/>
          <p:cNvSpPr>
            <a:spLocks noGrp="1"/>
          </p:cNvSpPr>
          <p:nvPr>
            <p:ph type="ftr" sz="quarter" idx="11"/>
          </p:nvPr>
        </p:nvSpPr>
        <p:spPr/>
        <p:txBody>
          <a:bodyPr/>
          <a:lstStyle>
            <a:lvl1pPr>
              <a:defRPr>
                <a:solidFill>
                  <a:srgbClr val="FFFFFF">
                    <a:alpha val="80000"/>
                  </a:srgbClr>
                </a:solidFill>
              </a:defRPr>
            </a:lvl1pPr>
          </a:lstStyle>
          <a:p>
            <a:endParaRPr lang="en-US"/>
          </a:p>
        </p:txBody>
      </p:sp>
      <p:sp>
        <p:nvSpPr>
          <p:cNvPr id="9" name="Slide Number Placeholder 8"/>
          <p:cNvSpPr>
            <a:spLocks noGrp="1"/>
          </p:cNvSpPr>
          <p:nvPr>
            <p:ph type="sldNum" sz="quarter" idx="12"/>
          </p:nvPr>
        </p:nvSpPr>
        <p:spPr/>
        <p:txBody>
          <a:bodyPr/>
          <a:lstStyle>
            <a:lvl1pPr>
              <a:defRPr>
                <a:solidFill>
                  <a:srgbClr val="FFFFFF">
                    <a:alpha val="25000"/>
                  </a:srgbClr>
                </a:solidFill>
              </a:defRPr>
            </a:lvl1pPr>
          </a:lstStyle>
          <a:p>
            <a:fld id="{8C6B9EAF-6DB2-44DA-8C5A-9B0C7C468AC5}" type="slidenum">
              <a:rPr lang="en-US" smtClean="0"/>
              <a:t>‹#›</a:t>
            </a:fld>
            <a:endParaRPr lang="en-US"/>
          </a:p>
        </p:txBody>
      </p:sp>
    </p:spTree>
    <p:extLst>
      <p:ext uri="{BB962C8B-B14F-4D97-AF65-F5344CB8AC3E}">
        <p14:creationId xmlns:p14="http://schemas.microsoft.com/office/powerpoint/2010/main" val="17881180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EA3B367-9702-40C4-B004-311B451CD7BF}" type="datetimeFigureOut">
              <a:rPr lang="en-US" smtClean="0"/>
              <a:t>7/9/2022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C6B9EAF-6DB2-44DA-8C5A-9B0C7C468AC5}" type="slidenum">
              <a:rPr lang="en-US" smtClean="0"/>
              <a:t>‹#›</a:t>
            </a:fld>
            <a:endParaRPr lang="en-US"/>
          </a:p>
        </p:txBody>
      </p:sp>
    </p:spTree>
    <p:extLst>
      <p:ext uri="{BB962C8B-B14F-4D97-AF65-F5344CB8AC3E}">
        <p14:creationId xmlns:p14="http://schemas.microsoft.com/office/powerpoint/2010/main" val="4753133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3504" y="767419"/>
            <a:ext cx="10780776" cy="3355848"/>
          </a:xfrm>
        </p:spPr>
        <p:txBody>
          <a:bodyPr anchor="b">
            <a:normAutofit/>
          </a:bodyPr>
          <a:lstStyle>
            <a:lvl1pPr>
              <a:lnSpc>
                <a:spcPct val="80000"/>
              </a:lnSpc>
              <a:defRPr sz="8800" b="0" baseline="0">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667512" y="4204209"/>
            <a:ext cx="9226296" cy="1645920"/>
          </a:xfrm>
        </p:spPr>
        <p:txBody>
          <a:bodyPr anchor="t">
            <a:normAutofit/>
          </a:bodyPr>
          <a:lstStyle>
            <a:lvl1pPr marL="0" indent="0">
              <a:buNone/>
              <a:defRPr sz="3200">
                <a:solidFill>
                  <a:schemeClr val="tx1"/>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EA3B367-9702-40C4-B004-311B451CD7BF}" type="datetimeFigureOut">
              <a:rPr lang="en-US" smtClean="0"/>
              <a:t>7/9/2022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C6B9EAF-6DB2-44DA-8C5A-9B0C7C468AC5}" type="slidenum">
              <a:rPr lang="en-US" smtClean="0"/>
              <a:t>‹#›</a:t>
            </a:fld>
            <a:endParaRPr lang="en-US"/>
          </a:p>
        </p:txBody>
      </p:sp>
    </p:spTree>
    <p:extLst>
      <p:ext uri="{BB962C8B-B14F-4D97-AF65-F5344CB8AC3E}">
        <p14:creationId xmlns:p14="http://schemas.microsoft.com/office/powerpoint/2010/main" val="39941124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6656" y="1998134"/>
            <a:ext cx="4663440" cy="376732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011330" y="1998134"/>
            <a:ext cx="4663440" cy="376732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EA3B367-9702-40C4-B004-311B451CD7BF}" type="datetimeFigureOut">
              <a:rPr lang="en-US" smtClean="0"/>
              <a:t>7/9/2022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C6B9EAF-6DB2-44DA-8C5A-9B0C7C468AC5}" type="slidenum">
              <a:rPr lang="en-US" smtClean="0"/>
              <a:t>‹#›</a:t>
            </a:fld>
            <a:endParaRPr lang="en-US"/>
          </a:p>
        </p:txBody>
      </p:sp>
    </p:spTree>
    <p:extLst>
      <p:ext uri="{BB962C8B-B14F-4D97-AF65-F5344CB8AC3E}">
        <p14:creationId xmlns:p14="http://schemas.microsoft.com/office/powerpoint/2010/main" val="1429457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676656" y="2040467"/>
            <a:ext cx="4663440" cy="723400"/>
          </a:xfrm>
        </p:spPr>
        <p:txBody>
          <a:bodyPr anchor="ctr">
            <a:normAutofit/>
          </a:bodyPr>
          <a:lstStyle>
            <a:lvl1pPr marL="0" indent="0">
              <a:buNone/>
              <a:defRPr sz="2200" b="0" cap="all" baseline="0">
                <a:solidFill>
                  <a:schemeClr val="tx1">
                    <a:lumMod val="85000"/>
                    <a:lumOff val="1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6656" y="2753084"/>
            <a:ext cx="4663440" cy="32004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07608" y="2038435"/>
            <a:ext cx="4663440" cy="722376"/>
          </a:xfrm>
        </p:spPr>
        <p:txBody>
          <a:bodyPr anchor="ctr">
            <a:normAutofit/>
          </a:bodyPr>
          <a:lstStyle>
            <a:lvl1pPr marL="0" indent="0">
              <a:buNone/>
              <a:defRPr sz="2200" b="0" cap="all" baseline="0">
                <a:solidFill>
                  <a:schemeClr val="tx1">
                    <a:lumMod val="85000"/>
                    <a:lumOff val="1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007608" y="2750990"/>
            <a:ext cx="4663440" cy="32004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EA3B367-9702-40C4-B004-311B451CD7BF}" type="datetimeFigureOut">
              <a:rPr lang="en-US" smtClean="0"/>
              <a:t>7/9/2022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C6B9EAF-6DB2-44DA-8C5A-9B0C7C468AC5}" type="slidenum">
              <a:rPr lang="en-US" smtClean="0"/>
              <a:t>‹#›</a:t>
            </a:fld>
            <a:endParaRPr lang="en-US"/>
          </a:p>
        </p:txBody>
      </p:sp>
    </p:spTree>
    <p:extLst>
      <p:ext uri="{BB962C8B-B14F-4D97-AF65-F5344CB8AC3E}">
        <p14:creationId xmlns:p14="http://schemas.microsoft.com/office/powerpoint/2010/main" val="11710303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EA3B367-9702-40C4-B004-311B451CD7BF}" type="datetimeFigureOut">
              <a:rPr lang="en-US" smtClean="0"/>
              <a:t>7/9/2022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8C6B9EAF-6DB2-44DA-8C5A-9B0C7C468AC5}" type="slidenum">
              <a:rPr lang="en-US" smtClean="0"/>
              <a:t>‹#›</a:t>
            </a:fld>
            <a:endParaRPr lang="en-US"/>
          </a:p>
        </p:txBody>
      </p:sp>
    </p:spTree>
    <p:extLst>
      <p:ext uri="{BB962C8B-B14F-4D97-AF65-F5344CB8AC3E}">
        <p14:creationId xmlns:p14="http://schemas.microsoft.com/office/powerpoint/2010/main" val="19259833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EA3B367-9702-40C4-B004-311B451CD7BF}" type="datetimeFigureOut">
              <a:rPr lang="en-US" smtClean="0"/>
              <a:t>7/9/2022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8C6B9EAF-6DB2-44DA-8C5A-9B0C7C468AC5}" type="slidenum">
              <a:rPr lang="en-US" smtClean="0"/>
              <a:t>‹#›</a:t>
            </a:fld>
            <a:endParaRPr lang="en-US"/>
          </a:p>
        </p:txBody>
      </p:sp>
    </p:spTree>
    <p:extLst>
      <p:ext uri="{BB962C8B-B14F-4D97-AF65-F5344CB8AC3E}">
        <p14:creationId xmlns:p14="http://schemas.microsoft.com/office/powerpoint/2010/main" val="7332113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Rectangle 1"/>
          <p:cNvSpPr/>
          <p:nvPr/>
        </p:nvSpPr>
        <p:spPr>
          <a:xfrm>
            <a:off x="7620000" y="0"/>
            <a:ext cx="457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9" name="Title 8"/>
          <p:cNvSpPr>
            <a:spLocks noGrp="1"/>
          </p:cNvSpPr>
          <p:nvPr>
            <p:ph type="title"/>
          </p:nvPr>
        </p:nvSpPr>
        <p:spPr>
          <a:xfrm>
            <a:off x="8261404" y="542282"/>
            <a:ext cx="3383280" cy="1920240"/>
          </a:xfrm>
        </p:spPr>
        <p:txBody>
          <a:bodyPr anchor="b">
            <a:noAutofit/>
          </a:bodyPr>
          <a:lstStyle>
            <a:lvl1pPr>
              <a:lnSpc>
                <a:spcPct val="85000"/>
              </a:lnSpc>
              <a:defRPr sz="400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762000" y="762000"/>
            <a:ext cx="6096000" cy="45720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275982" y="2511813"/>
            <a:ext cx="3398520" cy="3126987"/>
          </a:xfrm>
        </p:spPr>
        <p:txBody>
          <a:bodyPr>
            <a:normAutofit/>
          </a:bodyPr>
          <a:lstStyle>
            <a:lvl1pPr marL="0" marR="0" indent="0" algn="l" defTabSz="914400" rtl="0" eaLnBrk="1" fontAlgn="auto" latinLnBrk="0" hangingPunct="1">
              <a:lnSpc>
                <a:spcPct val="100000"/>
              </a:lnSpc>
              <a:spcBef>
                <a:spcPts val="1200"/>
              </a:spcBef>
              <a:spcAft>
                <a:spcPts val="0"/>
              </a:spcAft>
              <a:buClrTx/>
              <a:buSzTx/>
              <a:buFontTx/>
              <a:buNone/>
              <a:tabLst/>
              <a:defRPr sz="18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marR="0" lvl="0" indent="0" algn="l" defTabSz="914400" rtl="0" eaLnBrk="1" fontAlgn="auto" latinLnBrk="0" hangingPunct="1">
              <a:lnSpc>
                <a:spcPct val="100000"/>
              </a:lnSpc>
              <a:spcBef>
                <a:spcPts val="1400"/>
              </a:spcBef>
              <a:spcAft>
                <a:spcPts val="0"/>
              </a:spcAft>
              <a:buClrTx/>
              <a:buSzTx/>
              <a:buFontTx/>
              <a:buNone/>
              <a:tabLst/>
              <a:defRPr/>
            </a:pPr>
            <a:r>
              <a:rPr lang="en-US"/>
              <a:t>Click to edit Master text styles</a:t>
            </a:r>
          </a:p>
        </p:txBody>
      </p:sp>
      <p:sp>
        <p:nvSpPr>
          <p:cNvPr id="5" name="Date Placeholder 4"/>
          <p:cNvSpPr>
            <a:spLocks noGrp="1"/>
          </p:cNvSpPr>
          <p:nvPr>
            <p:ph type="dt" sz="half" idx="10"/>
          </p:nvPr>
        </p:nvSpPr>
        <p:spPr/>
        <p:txBody>
          <a:bodyPr/>
          <a:lstStyle/>
          <a:p>
            <a:fld id="{CEA3B367-9702-40C4-B004-311B451CD7BF}" type="datetimeFigureOut">
              <a:rPr lang="en-US" smtClean="0"/>
              <a:t>7/9/2022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lvl1pPr>
              <a:defRPr>
                <a:solidFill>
                  <a:srgbClr val="FFFFFF">
                    <a:alpha val="20000"/>
                  </a:srgbClr>
                </a:solidFill>
              </a:defRPr>
            </a:lvl1pPr>
          </a:lstStyle>
          <a:p>
            <a:fld id="{8C6B9EAF-6DB2-44DA-8C5A-9B0C7C468AC5}" type="slidenum">
              <a:rPr lang="en-US" smtClean="0"/>
              <a:t>‹#›</a:t>
            </a:fld>
            <a:endParaRPr lang="en-US"/>
          </a:p>
        </p:txBody>
      </p:sp>
    </p:spTree>
    <p:extLst>
      <p:ext uri="{BB962C8B-B14F-4D97-AF65-F5344CB8AC3E}">
        <p14:creationId xmlns:p14="http://schemas.microsoft.com/office/powerpoint/2010/main" val="37198384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49224" y="5418667"/>
            <a:ext cx="10780776" cy="613283"/>
          </a:xfrm>
        </p:spPr>
        <p:txBody>
          <a:bodyPr anchor="b">
            <a:normAutofit/>
          </a:bodyPr>
          <a:lstStyle>
            <a:lvl1pPr>
              <a:defRPr sz="32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12192000" cy="5330952"/>
          </a:xfrm>
          <a:solidFill>
            <a:schemeClr val="accent1">
              <a:lumMod val="20000"/>
              <a:lumOff val="80000"/>
            </a:schemeClr>
          </a:solidFill>
        </p:spPr>
        <p:txBody>
          <a:bodyPr anchor="t"/>
          <a:lstStyle>
            <a:lvl1pPr marL="0" indent="0" algn="ctr">
              <a:spcBef>
                <a:spcPts val="800"/>
              </a:spcBef>
              <a:buNone/>
              <a:defRPr sz="3200">
                <a:solidFill>
                  <a:schemeClr val="tx1">
                    <a:lumMod val="75000"/>
                    <a:lumOff val="2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76656" y="5909735"/>
            <a:ext cx="9229344" cy="533400"/>
          </a:xfrm>
        </p:spPr>
        <p:txBody>
          <a:bodyPr>
            <a:normAutofit/>
          </a:bodyPr>
          <a:lstStyle>
            <a:lvl1pPr marL="0" indent="0">
              <a:lnSpc>
                <a:spcPct val="90000"/>
              </a:lnSpc>
              <a:buNone/>
              <a:defRPr sz="14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2" name="Date Placeholder 11"/>
          <p:cNvSpPr>
            <a:spLocks noGrp="1"/>
          </p:cNvSpPr>
          <p:nvPr>
            <p:ph type="dt" sz="half" idx="10"/>
          </p:nvPr>
        </p:nvSpPr>
        <p:spPr/>
        <p:txBody>
          <a:bodyPr/>
          <a:lstStyle>
            <a:lvl1pPr>
              <a:defRPr>
                <a:solidFill>
                  <a:srgbClr val="FFFFFF">
                    <a:alpha val="80000"/>
                  </a:srgbClr>
                </a:solidFill>
              </a:defRPr>
            </a:lvl1pPr>
          </a:lstStyle>
          <a:p>
            <a:fld id="{CEA3B367-9702-40C4-B004-311B451CD7BF}" type="datetimeFigureOut">
              <a:rPr lang="en-US" smtClean="0"/>
              <a:t>7/9/2022</a:t>
            </a:fld>
            <a:endParaRPr lang="en-US"/>
          </a:p>
        </p:txBody>
      </p:sp>
      <p:sp>
        <p:nvSpPr>
          <p:cNvPr id="13" name="Footer Placeholder 12"/>
          <p:cNvSpPr>
            <a:spLocks noGrp="1"/>
          </p:cNvSpPr>
          <p:nvPr>
            <p:ph type="ftr" sz="quarter" idx="11"/>
          </p:nvPr>
        </p:nvSpPr>
        <p:spPr/>
        <p:txBody>
          <a:bodyPr/>
          <a:lstStyle>
            <a:lvl1pPr>
              <a:defRPr>
                <a:solidFill>
                  <a:srgbClr val="FFFFFF">
                    <a:alpha val="80000"/>
                  </a:srgbClr>
                </a:solidFill>
              </a:defRPr>
            </a:lvl1pPr>
          </a:lstStyle>
          <a:p>
            <a:endParaRPr lang="en-US"/>
          </a:p>
        </p:txBody>
      </p:sp>
      <p:sp>
        <p:nvSpPr>
          <p:cNvPr id="14" name="Slide Number Placeholder 13"/>
          <p:cNvSpPr>
            <a:spLocks noGrp="1"/>
          </p:cNvSpPr>
          <p:nvPr>
            <p:ph type="sldNum" sz="quarter" idx="12"/>
          </p:nvPr>
        </p:nvSpPr>
        <p:spPr/>
        <p:txBody>
          <a:bodyPr/>
          <a:lstStyle>
            <a:lvl1pPr>
              <a:defRPr>
                <a:solidFill>
                  <a:srgbClr val="FFFFFF">
                    <a:alpha val="25000"/>
                  </a:srgbClr>
                </a:solidFill>
              </a:defRPr>
            </a:lvl1pPr>
          </a:lstStyle>
          <a:p>
            <a:fld id="{8C6B9EAF-6DB2-44DA-8C5A-9B0C7C468AC5}" type="slidenum">
              <a:rPr lang="en-US" smtClean="0"/>
              <a:t>‹#›</a:t>
            </a:fld>
            <a:endParaRPr lang="en-US"/>
          </a:p>
        </p:txBody>
      </p:sp>
    </p:spTree>
    <p:extLst>
      <p:ext uri="{BB962C8B-B14F-4D97-AF65-F5344CB8AC3E}">
        <p14:creationId xmlns:p14="http://schemas.microsoft.com/office/powerpoint/2010/main" val="2793297491"/>
      </p:ext>
    </p:extLst>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EA3B367-9702-40C4-B004-311B451CD7BF}" type="datetimeFigureOut">
              <a:rPr lang="en-US" smtClean="0"/>
              <a:t>7/9/2022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C6B9EAF-6DB2-44DA-8C5A-9B0C7C468AC5}" type="slidenum">
              <a:rPr lang="en-US" smtClean="0"/>
              <a:t>‹#›</a:t>
            </a:fld>
            <a:endParaRPr lang="en-US"/>
          </a:p>
        </p:txBody>
      </p:sp>
    </p:spTree>
    <p:extLst>
      <p:ext uri="{BB962C8B-B14F-4D97-AF65-F5344CB8AC3E}">
        <p14:creationId xmlns:p14="http://schemas.microsoft.com/office/powerpoint/2010/main" val="9266415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43950" y="695325"/>
            <a:ext cx="2628900" cy="48006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71525" y="714375"/>
            <a:ext cx="7734300" cy="54006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EA3B367-9702-40C4-B004-311B451CD7BF}" type="datetimeFigureOut">
              <a:rPr lang="en-US" smtClean="0"/>
              <a:t>7/9/2022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C6B9EAF-6DB2-44DA-8C5A-9B0C7C468AC5}" type="slidenum">
              <a:rPr lang="en-US" smtClean="0"/>
              <a:t>‹#›</a:t>
            </a:fld>
            <a:endParaRPr lang="en-US"/>
          </a:p>
        </p:txBody>
      </p:sp>
    </p:spTree>
    <p:extLst>
      <p:ext uri="{BB962C8B-B14F-4D97-AF65-F5344CB8AC3E}">
        <p14:creationId xmlns:p14="http://schemas.microsoft.com/office/powerpoint/2010/main" val="36293254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57224" y="499533"/>
            <a:ext cx="10772775" cy="165819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76656" y="2011680"/>
            <a:ext cx="10753725" cy="376618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85800" y="6412447"/>
            <a:ext cx="4114800" cy="228600"/>
          </a:xfrm>
          <a:prstGeom prst="rect">
            <a:avLst/>
          </a:prstGeom>
        </p:spPr>
        <p:txBody>
          <a:bodyPr vert="horz" lIns="91440" tIns="45720" rIns="91440" bIns="45720" rtlCol="0" anchor="ctr"/>
          <a:lstStyle>
            <a:lvl1pPr algn="l">
              <a:defRPr sz="950">
                <a:solidFill>
                  <a:schemeClr val="tx1">
                    <a:alpha val="80000"/>
                  </a:schemeClr>
                </a:solidFill>
              </a:defRPr>
            </a:lvl1pPr>
          </a:lstStyle>
          <a:p>
            <a:fld id="{CEA3B367-9702-40C4-B004-311B451CD7BF}" type="datetimeFigureOut">
              <a:rPr lang="en-US" smtClean="0"/>
              <a:t>7/9/2022</a:t>
            </a:fld>
            <a:endParaRPr lang="en-US"/>
          </a:p>
        </p:txBody>
      </p:sp>
      <p:sp>
        <p:nvSpPr>
          <p:cNvPr id="5" name="Footer Placeholder 4"/>
          <p:cNvSpPr>
            <a:spLocks noGrp="1"/>
          </p:cNvSpPr>
          <p:nvPr>
            <p:ph type="ftr" sz="quarter" idx="3"/>
          </p:nvPr>
        </p:nvSpPr>
        <p:spPr>
          <a:xfrm>
            <a:off x="685800" y="6554697"/>
            <a:ext cx="5029200" cy="228600"/>
          </a:xfrm>
          <a:prstGeom prst="rect">
            <a:avLst/>
          </a:prstGeom>
        </p:spPr>
        <p:txBody>
          <a:bodyPr vert="horz" lIns="91440" tIns="45720" rIns="91440" bIns="45720" rtlCol="0" anchor="ctr"/>
          <a:lstStyle>
            <a:lvl1pPr algn="l">
              <a:defRPr sz="950" cap="all" baseline="0">
                <a:solidFill>
                  <a:schemeClr val="tx1">
                    <a:alpha val="80000"/>
                  </a:schemeClr>
                </a:solidFill>
              </a:defRPr>
            </a:lvl1pPr>
          </a:lstStyle>
          <a:p>
            <a:endParaRPr lang="en-US"/>
          </a:p>
        </p:txBody>
      </p:sp>
      <p:sp>
        <p:nvSpPr>
          <p:cNvPr id="6" name="Slide Number Placeholder 5"/>
          <p:cNvSpPr>
            <a:spLocks noGrp="1"/>
          </p:cNvSpPr>
          <p:nvPr>
            <p:ph type="sldNum" sz="quarter" idx="4"/>
          </p:nvPr>
        </p:nvSpPr>
        <p:spPr>
          <a:xfrm>
            <a:off x="8763926" y="5876412"/>
            <a:ext cx="2926080" cy="1397039"/>
          </a:xfrm>
          <a:prstGeom prst="rect">
            <a:avLst/>
          </a:prstGeom>
        </p:spPr>
        <p:txBody>
          <a:bodyPr vert="horz" lIns="91440" tIns="45720" rIns="91440" bIns="45720" rtlCol="0" anchor="b"/>
          <a:lstStyle>
            <a:lvl1pPr algn="r">
              <a:defRPr sz="10300" b="0">
                <a:ln>
                  <a:noFill/>
                </a:ln>
                <a:solidFill>
                  <a:schemeClr val="accent1">
                    <a:alpha val="25000"/>
                  </a:schemeClr>
                </a:solidFill>
                <a:latin typeface="+mj-lt"/>
              </a:defRPr>
            </a:lvl1pPr>
          </a:lstStyle>
          <a:p>
            <a:fld id="{8C6B9EAF-6DB2-44DA-8C5A-9B0C7C468AC5}" type="slidenum">
              <a:rPr lang="en-US" smtClean="0"/>
              <a:t>‹#›</a:t>
            </a:fld>
            <a:endParaRPr lang="en-US"/>
          </a:p>
        </p:txBody>
      </p:sp>
    </p:spTree>
    <p:extLst>
      <p:ext uri="{BB962C8B-B14F-4D97-AF65-F5344CB8AC3E}">
        <p14:creationId xmlns:p14="http://schemas.microsoft.com/office/powerpoint/2010/main" val="1304866522"/>
      </p:ext>
    </p:extLst>
  </p:cSld>
  <p:clrMap bg1="lt1" tx1="dk1" bg2="lt2" tx2="dk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50" r:id="rId6"/>
    <p:sldLayoutId id="2147483751" r:id="rId7"/>
    <p:sldLayoutId id="2147483752" r:id="rId8"/>
    <p:sldLayoutId id="2147483753" r:id="rId9"/>
    <p:sldLayoutId id="2147483754" r:id="rId10"/>
    <p:sldLayoutId id="2147483755" r:id="rId11"/>
  </p:sldLayoutIdLst>
  <p:txStyles>
    <p:titleStyle>
      <a:lvl1pPr algn="l" defTabSz="914400" rtl="0" eaLnBrk="1" latinLnBrk="0" hangingPunct="1">
        <a:lnSpc>
          <a:spcPct val="85000"/>
        </a:lnSpc>
        <a:spcBef>
          <a:spcPct val="0"/>
        </a:spcBef>
        <a:buNone/>
        <a:defRPr sz="5400" kern="1200" spc="-120" baseline="0">
          <a:solidFill>
            <a:schemeClr val="accent1"/>
          </a:solidFill>
          <a:latin typeface="+mj-lt"/>
          <a:ea typeface="+mj-ea"/>
          <a:cs typeface="+mj-cs"/>
        </a:defRPr>
      </a:lvl1pPr>
    </p:titleStyle>
    <p:bodyStyle>
      <a:lvl1pPr marL="91440" indent="-91440" algn="l" defTabSz="914400" rtl="0" eaLnBrk="1" latinLnBrk="0" hangingPunct="1">
        <a:lnSpc>
          <a:spcPct val="85000"/>
        </a:lnSpc>
        <a:spcBef>
          <a:spcPts val="1300"/>
        </a:spcBef>
        <a:buFont typeface="Arial" pitchFamily="34" charset="0"/>
        <a:buChar char=" "/>
        <a:defRPr sz="2400" kern="1200">
          <a:solidFill>
            <a:schemeClr val="tx1">
              <a:lumMod val="85000"/>
              <a:lumOff val="15000"/>
            </a:schemeClr>
          </a:solidFill>
          <a:latin typeface="+mn-lt"/>
          <a:ea typeface="+mn-ea"/>
          <a:cs typeface="+mn-cs"/>
        </a:defRPr>
      </a:lvl1pPr>
      <a:lvl2pPr marL="347472" indent="-342900" algn="l" defTabSz="914400" rtl="0" eaLnBrk="1" latinLnBrk="0" hangingPunct="1">
        <a:lnSpc>
          <a:spcPct val="85000"/>
        </a:lnSpc>
        <a:spcBef>
          <a:spcPts val="600"/>
        </a:spcBef>
        <a:buFont typeface="Arial" pitchFamily="34" charset="0"/>
        <a:buChar char=" "/>
        <a:defRPr sz="2400" kern="1200">
          <a:solidFill>
            <a:schemeClr val="tx1">
              <a:lumMod val="85000"/>
              <a:lumOff val="15000"/>
            </a:schemeClr>
          </a:solidFill>
          <a:latin typeface="+mn-lt"/>
          <a:ea typeface="+mn-ea"/>
          <a:cs typeface="+mn-cs"/>
        </a:defRPr>
      </a:lvl2pPr>
      <a:lvl3pPr marL="548640" indent="-548640" algn="l" defTabSz="914400" rtl="0" eaLnBrk="1" latinLnBrk="0" hangingPunct="1">
        <a:lnSpc>
          <a:spcPct val="85000"/>
        </a:lnSpc>
        <a:spcBef>
          <a:spcPts val="600"/>
        </a:spcBef>
        <a:buFont typeface="Arial" pitchFamily="34" charset="0"/>
        <a:buChar char=" "/>
        <a:defRPr sz="2000" i="1" kern="1200">
          <a:solidFill>
            <a:schemeClr val="tx1">
              <a:lumMod val="85000"/>
              <a:lumOff val="15000"/>
            </a:schemeClr>
          </a:solidFill>
          <a:latin typeface="+mn-lt"/>
          <a:ea typeface="+mn-ea"/>
          <a:cs typeface="+mn-cs"/>
        </a:defRPr>
      </a:lvl3pPr>
      <a:lvl4pPr marL="822960" indent="-82296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4pPr>
      <a:lvl5pPr marL="1097280" indent="-109728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5pPr>
      <a:lvl6pPr marL="12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6pPr>
      <a:lvl7pPr marL="14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7pPr>
      <a:lvl8pPr marL="16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8pPr>
      <a:lvl9pPr marL="18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www.cdc.gov/coronavirus/2019-ncov/hcp/mitigating-staff-shortages.html"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hyperlink" Target="https://www.mentalhealthtoday.co.uk/news/workplace-mental-health/as-the-mental-health-crisis-takes-its-toll-on-social-care-the-spotlight-is-on-staffing" TargetMode="External"/><Relationship Id="rId5" Type="http://schemas.openxmlformats.org/officeDocument/2006/relationships/hyperlink" Target="https://www.marketingtutor.net/pestle-analysis-of-the-nhs/" TargetMode="External"/><Relationship Id="rId4" Type="http://schemas.openxmlformats.org/officeDocument/2006/relationships/hyperlink" Target="https://ukdiss.com/examples/qualified-nurses-shortage.php"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AEC6E84F-F563-2092-7A6A-4C4C164D27E8}"/>
              </a:ext>
            </a:extLst>
          </p:cNvPr>
          <p:cNvSpPr>
            <a:spLocks noGrp="1"/>
          </p:cNvSpPr>
          <p:nvPr>
            <p:ph type="subTitle" idx="1"/>
          </p:nvPr>
        </p:nvSpPr>
        <p:spPr>
          <a:xfrm>
            <a:off x="261113" y="4051863"/>
            <a:ext cx="8287802" cy="1685924"/>
          </a:xfrm>
        </p:spPr>
        <p:txBody>
          <a:bodyPr>
            <a:noAutofit/>
          </a:bodyPr>
          <a:lstStyle/>
          <a:p>
            <a:r>
              <a:rPr lang="en-US" b="1" dirty="0"/>
              <a:t>Name : Ashfaq Ahmed</a:t>
            </a:r>
          </a:p>
          <a:p>
            <a:r>
              <a:rPr lang="en-US" b="1" dirty="0"/>
              <a:t>Student Number : 2028429</a:t>
            </a:r>
          </a:p>
          <a:p>
            <a:r>
              <a:rPr lang="en-US" b="1" dirty="0"/>
              <a:t>Module : Problem solving and decision making</a:t>
            </a:r>
          </a:p>
          <a:p>
            <a:r>
              <a:rPr lang="en-US" b="1" dirty="0"/>
              <a:t>Lecturer : </a:t>
            </a:r>
            <a:r>
              <a:rPr lang="en-US" b="1" dirty="0" err="1"/>
              <a:t>Chijioke</a:t>
            </a:r>
            <a:r>
              <a:rPr lang="en-US" b="1" dirty="0"/>
              <a:t> Uba</a:t>
            </a:r>
          </a:p>
        </p:txBody>
      </p:sp>
      <p:pic>
        <p:nvPicPr>
          <p:cNvPr id="4" name="Picture 3">
            <a:extLst>
              <a:ext uri="{FF2B5EF4-FFF2-40B4-BE49-F238E27FC236}">
                <a16:creationId xmlns:a16="http://schemas.microsoft.com/office/drawing/2014/main" id="{D10BCB65-A87D-C18D-38C9-48FDF6B8C96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676571" y="229961"/>
            <a:ext cx="4673897" cy="4644570"/>
          </a:xfrm>
          <a:prstGeom prst="rect">
            <a:avLst/>
          </a:prstGeom>
        </p:spPr>
      </p:pic>
    </p:spTree>
    <p:extLst>
      <p:ext uri="{BB962C8B-B14F-4D97-AF65-F5344CB8AC3E}">
        <p14:creationId xmlns:p14="http://schemas.microsoft.com/office/powerpoint/2010/main" val="340701186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38A77-262A-F409-74C2-33589DCCF176}"/>
              </a:ext>
            </a:extLst>
          </p:cNvPr>
          <p:cNvSpPr>
            <a:spLocks noGrp="1"/>
          </p:cNvSpPr>
          <p:nvPr>
            <p:ph type="title"/>
          </p:nvPr>
        </p:nvSpPr>
        <p:spPr>
          <a:xfrm>
            <a:off x="998186" y="2599901"/>
            <a:ext cx="10772775" cy="1658198"/>
          </a:xfrm>
        </p:spPr>
        <p:txBody>
          <a:bodyPr/>
          <a:lstStyle/>
          <a:p>
            <a:r>
              <a:rPr lang="en-US" sz="5400" dirty="0">
                <a:solidFill>
                  <a:schemeClr val="tx2">
                    <a:lumMod val="75000"/>
                  </a:schemeClr>
                </a:solidFill>
              </a:rPr>
              <a:t>Understanding and solving the problem of Staff Shortage in Proper Care</a:t>
            </a:r>
            <a:endParaRPr lang="en-US" dirty="0">
              <a:solidFill>
                <a:schemeClr val="tx2">
                  <a:lumMod val="75000"/>
                </a:schemeClr>
              </a:solidFill>
            </a:endParaRPr>
          </a:p>
        </p:txBody>
      </p:sp>
    </p:spTree>
    <p:extLst>
      <p:ext uri="{BB962C8B-B14F-4D97-AF65-F5344CB8AC3E}">
        <p14:creationId xmlns:p14="http://schemas.microsoft.com/office/powerpoint/2010/main" val="24391550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FFD610-9B41-1A29-F23D-79BEC21A421F}"/>
              </a:ext>
            </a:extLst>
          </p:cNvPr>
          <p:cNvSpPr>
            <a:spLocks noGrp="1"/>
          </p:cNvSpPr>
          <p:nvPr>
            <p:ph type="title"/>
          </p:nvPr>
        </p:nvSpPr>
        <p:spPr>
          <a:xfrm>
            <a:off x="657224" y="499533"/>
            <a:ext cx="10772775" cy="1081294"/>
          </a:xfrm>
        </p:spPr>
        <p:txBody>
          <a:bodyPr>
            <a:normAutofit fontScale="90000"/>
          </a:bodyPr>
          <a:lstStyle/>
          <a:p>
            <a:r>
              <a:rPr lang="en-US" dirty="0"/>
              <a:t>Nature of the problem-Staff shortage</a:t>
            </a:r>
            <a:br>
              <a:rPr lang="en-US" dirty="0"/>
            </a:br>
            <a:endParaRPr lang="en-US" dirty="0"/>
          </a:p>
        </p:txBody>
      </p:sp>
      <p:sp>
        <p:nvSpPr>
          <p:cNvPr id="3" name="Content Placeholder 2">
            <a:extLst>
              <a:ext uri="{FF2B5EF4-FFF2-40B4-BE49-F238E27FC236}">
                <a16:creationId xmlns:a16="http://schemas.microsoft.com/office/drawing/2014/main" id="{5920BA91-FA24-80EE-72AE-D8855B7DA462}"/>
              </a:ext>
            </a:extLst>
          </p:cNvPr>
          <p:cNvSpPr>
            <a:spLocks noGrp="1"/>
          </p:cNvSpPr>
          <p:nvPr>
            <p:ph idx="1"/>
          </p:nvPr>
        </p:nvSpPr>
        <p:spPr/>
        <p:txBody>
          <a:bodyPr/>
          <a:lstStyle/>
          <a:p>
            <a:pPr>
              <a:buFont typeface="Wingdings" panose="05000000000000000000" pitchFamily="2" charset="2"/>
              <a:buChar char="§"/>
            </a:pPr>
            <a:r>
              <a:rPr lang="en-US" dirty="0"/>
              <a:t>Staff shortage in NHS, mental health and community providers.</a:t>
            </a:r>
          </a:p>
          <a:p>
            <a:pPr>
              <a:buFont typeface="Wingdings" panose="05000000000000000000" pitchFamily="2" charset="2"/>
              <a:buChar char="§"/>
            </a:pPr>
            <a:r>
              <a:rPr lang="en-US" dirty="0"/>
              <a:t>Effect on the adult social care units.</a:t>
            </a:r>
          </a:p>
          <a:p>
            <a:pPr>
              <a:buFont typeface="Wingdings" panose="05000000000000000000" pitchFamily="2" charset="2"/>
              <a:buChar char="§"/>
            </a:pPr>
            <a:r>
              <a:rPr lang="en-US" dirty="0"/>
              <a:t>Main field- Nursing, medicine and allied health professionals.</a:t>
            </a:r>
          </a:p>
          <a:p>
            <a:pPr>
              <a:buFont typeface="Wingdings" panose="05000000000000000000" pitchFamily="2" charset="2"/>
              <a:buChar char="§"/>
            </a:pPr>
            <a:r>
              <a:rPr lang="en-US" dirty="0"/>
              <a:t>Impact of Brexit to the staff shortage issue. </a:t>
            </a:r>
            <a:r>
              <a:rPr lang="en-US" b="0" i="0" dirty="0">
                <a:solidFill>
                  <a:srgbClr val="2A2A2A"/>
                </a:solidFill>
                <a:effectLst/>
              </a:rPr>
              <a:t>(</a:t>
            </a:r>
            <a:r>
              <a:rPr lang="en-US" b="0" i="0" dirty="0" err="1">
                <a:solidFill>
                  <a:srgbClr val="2A2A2A"/>
                </a:solidFill>
                <a:effectLst/>
              </a:rPr>
              <a:t>Dalingwater</a:t>
            </a:r>
            <a:r>
              <a:rPr lang="en-US" b="0" i="0" dirty="0">
                <a:solidFill>
                  <a:srgbClr val="2A2A2A"/>
                </a:solidFill>
                <a:effectLst/>
              </a:rPr>
              <a:t>, 2019)</a:t>
            </a:r>
            <a:endParaRPr lang="en-US" dirty="0"/>
          </a:p>
          <a:p>
            <a:pPr marL="0" indent="0">
              <a:buNone/>
            </a:pPr>
            <a:endParaRPr lang="en-US" dirty="0"/>
          </a:p>
        </p:txBody>
      </p:sp>
    </p:spTree>
    <p:extLst>
      <p:ext uri="{BB962C8B-B14F-4D97-AF65-F5344CB8AC3E}">
        <p14:creationId xmlns:p14="http://schemas.microsoft.com/office/powerpoint/2010/main" val="3088561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605ACB-7AC1-7CC3-FA50-D358BFD87740}"/>
              </a:ext>
            </a:extLst>
          </p:cNvPr>
          <p:cNvSpPr>
            <a:spLocks noGrp="1"/>
          </p:cNvSpPr>
          <p:nvPr>
            <p:ph type="title"/>
          </p:nvPr>
        </p:nvSpPr>
        <p:spPr/>
        <p:txBody>
          <a:bodyPr>
            <a:normAutofit/>
          </a:bodyPr>
          <a:lstStyle/>
          <a:p>
            <a:r>
              <a:rPr lang="en-US" sz="4400" dirty="0"/>
              <a:t>Impact of staff shortage on employees and Proper care organization</a:t>
            </a:r>
          </a:p>
        </p:txBody>
      </p:sp>
      <p:sp>
        <p:nvSpPr>
          <p:cNvPr id="3" name="Content Placeholder 2">
            <a:extLst>
              <a:ext uri="{FF2B5EF4-FFF2-40B4-BE49-F238E27FC236}">
                <a16:creationId xmlns:a16="http://schemas.microsoft.com/office/drawing/2014/main" id="{85EEFCAD-047B-397A-7183-3A7492ABAE39}"/>
              </a:ext>
            </a:extLst>
          </p:cNvPr>
          <p:cNvSpPr>
            <a:spLocks noGrp="1"/>
          </p:cNvSpPr>
          <p:nvPr>
            <p:ph idx="1"/>
          </p:nvPr>
        </p:nvSpPr>
        <p:spPr>
          <a:xfrm>
            <a:off x="676274" y="2399138"/>
            <a:ext cx="10753725" cy="3766185"/>
          </a:xfrm>
        </p:spPr>
        <p:txBody>
          <a:bodyPr/>
          <a:lstStyle/>
          <a:p>
            <a:pPr>
              <a:buFont typeface="Wingdings" panose="05000000000000000000" pitchFamily="2" charset="2"/>
              <a:buChar char="§"/>
            </a:pPr>
            <a:r>
              <a:rPr lang="en-US" dirty="0"/>
              <a:t>Health care services delivery-reduced </a:t>
            </a:r>
            <a:r>
              <a:rPr lang="en-US" b="0" i="0" dirty="0">
                <a:solidFill>
                  <a:srgbClr val="2A2A2A"/>
                </a:solidFill>
                <a:effectLst/>
              </a:rPr>
              <a:t>(</a:t>
            </a:r>
            <a:r>
              <a:rPr lang="en-US" b="0" i="0" dirty="0" err="1">
                <a:solidFill>
                  <a:srgbClr val="2A2A2A"/>
                </a:solidFill>
                <a:effectLst/>
              </a:rPr>
              <a:t>Rimmer</a:t>
            </a:r>
            <a:r>
              <a:rPr lang="en-US" b="0" i="0" dirty="0">
                <a:solidFill>
                  <a:srgbClr val="2A2A2A"/>
                </a:solidFill>
                <a:effectLst/>
              </a:rPr>
              <a:t>, n.d.)</a:t>
            </a:r>
            <a:endParaRPr lang="en-US" dirty="0"/>
          </a:p>
          <a:p>
            <a:pPr>
              <a:buFont typeface="Wingdings" panose="05000000000000000000" pitchFamily="2" charset="2"/>
              <a:buChar char="§"/>
            </a:pPr>
            <a:r>
              <a:rPr lang="en-US" dirty="0"/>
              <a:t>Deterioration in care quality</a:t>
            </a:r>
          </a:p>
          <a:p>
            <a:pPr>
              <a:buFont typeface="Wingdings" panose="05000000000000000000" pitchFamily="2" charset="2"/>
              <a:buChar char="§"/>
            </a:pPr>
            <a:r>
              <a:rPr lang="en-US" dirty="0"/>
              <a:t>Undermining of sustainability of services</a:t>
            </a:r>
          </a:p>
          <a:p>
            <a:pPr>
              <a:buFont typeface="Wingdings" panose="05000000000000000000" pitchFamily="2" charset="2"/>
              <a:buChar char="§"/>
            </a:pPr>
            <a:r>
              <a:rPr lang="en-US" dirty="0"/>
              <a:t>Increase in stress and anxiety among existing staff </a:t>
            </a:r>
            <a:r>
              <a:rPr lang="en-US" b="0" i="0" dirty="0">
                <a:solidFill>
                  <a:srgbClr val="2A2A2A"/>
                </a:solidFill>
                <a:effectLst/>
              </a:rPr>
              <a:t>(Porteous-</a:t>
            </a:r>
            <a:r>
              <a:rPr lang="en-US" b="0" i="0" dirty="0" err="1">
                <a:solidFill>
                  <a:srgbClr val="2A2A2A"/>
                </a:solidFill>
                <a:effectLst/>
              </a:rPr>
              <a:t>Sebouhian</a:t>
            </a:r>
            <a:r>
              <a:rPr lang="en-US" b="0" i="0" dirty="0">
                <a:solidFill>
                  <a:srgbClr val="2A2A2A"/>
                </a:solidFill>
                <a:effectLst/>
              </a:rPr>
              <a:t>, 2021)</a:t>
            </a:r>
            <a:endParaRPr lang="en-US" dirty="0"/>
          </a:p>
          <a:p>
            <a:pPr>
              <a:buFont typeface="Wingdings" panose="05000000000000000000" pitchFamily="2" charset="2"/>
              <a:buChar char="§"/>
            </a:pPr>
            <a:r>
              <a:rPr lang="en-US" dirty="0"/>
              <a:t>Failing to attract and recruit more staff due to higher employee absenteeism</a:t>
            </a:r>
          </a:p>
          <a:p>
            <a:endParaRPr lang="en-US" dirty="0"/>
          </a:p>
          <a:p>
            <a:endParaRPr lang="en-US" dirty="0"/>
          </a:p>
          <a:p>
            <a:endParaRPr lang="en-US" dirty="0"/>
          </a:p>
          <a:p>
            <a:endParaRPr lang="en-US" dirty="0"/>
          </a:p>
        </p:txBody>
      </p:sp>
    </p:spTree>
    <p:extLst>
      <p:ext uri="{BB962C8B-B14F-4D97-AF65-F5344CB8AC3E}">
        <p14:creationId xmlns:p14="http://schemas.microsoft.com/office/powerpoint/2010/main" val="28466153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572623-C46B-9A84-C5BF-A35065F337FF}"/>
              </a:ext>
            </a:extLst>
          </p:cNvPr>
          <p:cNvSpPr>
            <a:spLocks noGrp="1"/>
          </p:cNvSpPr>
          <p:nvPr>
            <p:ph type="title"/>
          </p:nvPr>
        </p:nvSpPr>
        <p:spPr>
          <a:xfrm>
            <a:off x="145780" y="127574"/>
            <a:ext cx="10772775" cy="1236277"/>
          </a:xfrm>
        </p:spPr>
        <p:txBody>
          <a:bodyPr/>
          <a:lstStyle/>
          <a:p>
            <a:r>
              <a:rPr lang="en-US" dirty="0"/>
              <a:t>	PESTLE GRAPH</a:t>
            </a:r>
          </a:p>
        </p:txBody>
      </p:sp>
      <p:pic>
        <p:nvPicPr>
          <p:cNvPr id="5" name="Content Placeholder 4">
            <a:extLst>
              <a:ext uri="{FF2B5EF4-FFF2-40B4-BE49-F238E27FC236}">
                <a16:creationId xmlns:a16="http://schemas.microsoft.com/office/drawing/2014/main" id="{B5B72565-DFFB-7CD7-8738-DD1939A0BBD1}"/>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354632" y="1561912"/>
            <a:ext cx="5882358" cy="5030431"/>
          </a:xfrm>
        </p:spPr>
      </p:pic>
    </p:spTree>
    <p:extLst>
      <p:ext uri="{BB962C8B-B14F-4D97-AF65-F5344CB8AC3E}">
        <p14:creationId xmlns:p14="http://schemas.microsoft.com/office/powerpoint/2010/main" val="2215990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159197-940A-7E58-C0F4-68C3B667C74D}"/>
              </a:ext>
            </a:extLst>
          </p:cNvPr>
          <p:cNvSpPr>
            <a:spLocks noGrp="1"/>
          </p:cNvSpPr>
          <p:nvPr>
            <p:ph type="title"/>
          </p:nvPr>
        </p:nvSpPr>
        <p:spPr>
          <a:xfrm>
            <a:off x="657606" y="353482"/>
            <a:ext cx="10772775" cy="1397826"/>
          </a:xfrm>
        </p:spPr>
        <p:txBody>
          <a:bodyPr>
            <a:normAutofit/>
          </a:bodyPr>
          <a:lstStyle/>
          <a:p>
            <a:r>
              <a:rPr lang="en-US" sz="4000" dirty="0"/>
              <a:t>PESTLE analysis of the macroenvironmental factors of Staff shortage</a:t>
            </a:r>
          </a:p>
        </p:txBody>
      </p:sp>
      <p:sp>
        <p:nvSpPr>
          <p:cNvPr id="3" name="Content Placeholder 2">
            <a:extLst>
              <a:ext uri="{FF2B5EF4-FFF2-40B4-BE49-F238E27FC236}">
                <a16:creationId xmlns:a16="http://schemas.microsoft.com/office/drawing/2014/main" id="{092ABA82-932C-7767-61B2-8E66A53B29A5}"/>
              </a:ext>
            </a:extLst>
          </p:cNvPr>
          <p:cNvSpPr>
            <a:spLocks noGrp="1"/>
          </p:cNvSpPr>
          <p:nvPr>
            <p:ph idx="1"/>
          </p:nvPr>
        </p:nvSpPr>
        <p:spPr/>
        <p:txBody>
          <a:bodyPr/>
          <a:lstStyle/>
          <a:p>
            <a:r>
              <a:rPr lang="en-US" b="1" dirty="0"/>
              <a:t>Political: </a:t>
            </a:r>
            <a:r>
              <a:rPr lang="en-US" dirty="0"/>
              <a:t>After effects of Brexit on NHS staff shortage. In context of Proper care the funding from government has been reduced for training of staff in medical care units. This contributed in the less attractivity of the professions. (Farooq, U. 2020)</a:t>
            </a:r>
          </a:p>
          <a:p>
            <a:r>
              <a:rPr lang="en-US" b="1" dirty="0"/>
              <a:t>Economical : </a:t>
            </a:r>
            <a:r>
              <a:rPr lang="en-US" dirty="0"/>
              <a:t>Job dissatisfaction due to lower salary</a:t>
            </a:r>
          </a:p>
          <a:p>
            <a:r>
              <a:rPr lang="en-US" b="1" dirty="0"/>
              <a:t>Social :  </a:t>
            </a:r>
            <a:r>
              <a:rPr lang="en-US" dirty="0"/>
              <a:t>It has becoming harder to nurse and give social care. Physically and mentally, the work has become much more difficult. It is challenging to attract younger individuals to the industry, not the least since a large portion of the work is not what people anticipate.</a:t>
            </a:r>
          </a:p>
          <a:p>
            <a:r>
              <a:rPr lang="en-US" b="1" dirty="0"/>
              <a:t>Technological : </a:t>
            </a:r>
            <a:r>
              <a:rPr lang="en-US" dirty="0"/>
              <a:t>Due to less training and advancements in this profession people are now more discouraged to join this profession. </a:t>
            </a:r>
          </a:p>
          <a:p>
            <a:endParaRPr lang="en-US" dirty="0"/>
          </a:p>
          <a:p>
            <a:endParaRPr lang="en-US" dirty="0"/>
          </a:p>
          <a:p>
            <a:endParaRPr lang="en-US" dirty="0"/>
          </a:p>
        </p:txBody>
      </p:sp>
    </p:spTree>
    <p:extLst>
      <p:ext uri="{BB962C8B-B14F-4D97-AF65-F5344CB8AC3E}">
        <p14:creationId xmlns:p14="http://schemas.microsoft.com/office/powerpoint/2010/main" val="349892557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E95793-3DD4-10B8-6881-73EB68597162}"/>
              </a:ext>
            </a:extLst>
          </p:cNvPr>
          <p:cNvSpPr>
            <a:spLocks noGrp="1"/>
          </p:cNvSpPr>
          <p:nvPr>
            <p:ph type="title"/>
          </p:nvPr>
        </p:nvSpPr>
        <p:spPr>
          <a:xfrm>
            <a:off x="162269" y="671839"/>
            <a:ext cx="11399373" cy="320052"/>
          </a:xfrm>
        </p:spPr>
        <p:txBody>
          <a:bodyPr>
            <a:normAutofit fontScale="90000"/>
          </a:bodyPr>
          <a:lstStyle/>
          <a:p>
            <a:r>
              <a:rPr lang="en-US" sz="4000" dirty="0"/>
              <a:t>Cause and effect analysis of Staff Shortage</a:t>
            </a:r>
            <a:br>
              <a:rPr lang="en-US" sz="4000" dirty="0"/>
            </a:br>
            <a:r>
              <a:rPr lang="en-US" sz="4000" dirty="0"/>
              <a:t>Fishbone diagram</a:t>
            </a:r>
            <a:br>
              <a:rPr lang="en-US" dirty="0"/>
            </a:br>
            <a:endParaRPr lang="en-US" dirty="0"/>
          </a:p>
        </p:txBody>
      </p:sp>
      <p:pic>
        <p:nvPicPr>
          <p:cNvPr id="5" name="Picture 4">
            <a:extLst>
              <a:ext uri="{FF2B5EF4-FFF2-40B4-BE49-F238E27FC236}">
                <a16:creationId xmlns:a16="http://schemas.microsoft.com/office/drawing/2014/main" id="{D88DCBBB-7657-AA89-6D23-ED261EB356D6}"/>
              </a:ext>
            </a:extLst>
          </p:cNvPr>
          <p:cNvPicPr>
            <a:picLocks noChangeAspect="1"/>
          </p:cNvPicPr>
          <p:nvPr/>
        </p:nvPicPr>
        <p:blipFill rotWithShape="1">
          <a:blip r:embed="rId3">
            <a:extLst>
              <a:ext uri="{28A0092B-C50C-407E-A947-70E740481C1C}">
                <a14:useLocalDpi xmlns:a14="http://schemas.microsoft.com/office/drawing/2010/main" val="0"/>
              </a:ext>
            </a:extLst>
          </a:blip>
          <a:srcRect l="30319" t="26609" r="6875" b="13457"/>
          <a:stretch/>
        </p:blipFill>
        <p:spPr>
          <a:xfrm>
            <a:off x="722085" y="1176236"/>
            <a:ext cx="10279743" cy="5515232"/>
          </a:xfrm>
          <a:prstGeom prst="rect">
            <a:avLst/>
          </a:prstGeom>
        </p:spPr>
      </p:pic>
    </p:spTree>
    <p:extLst>
      <p:ext uri="{BB962C8B-B14F-4D97-AF65-F5344CB8AC3E}">
        <p14:creationId xmlns:p14="http://schemas.microsoft.com/office/powerpoint/2010/main" val="39871949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89720B-5AD1-1BE5-36FB-6E22C8D088B4}"/>
              </a:ext>
            </a:extLst>
          </p:cNvPr>
          <p:cNvSpPr>
            <a:spLocks noGrp="1"/>
          </p:cNvSpPr>
          <p:nvPr>
            <p:ph type="title"/>
          </p:nvPr>
        </p:nvSpPr>
        <p:spPr/>
        <p:txBody>
          <a:bodyPr/>
          <a:lstStyle/>
          <a:p>
            <a:r>
              <a:rPr lang="en-US" dirty="0"/>
              <a:t>Main causes</a:t>
            </a:r>
          </a:p>
        </p:txBody>
      </p:sp>
      <p:graphicFrame>
        <p:nvGraphicFramePr>
          <p:cNvPr id="4" name="Content Placeholder 3">
            <a:extLst>
              <a:ext uri="{FF2B5EF4-FFF2-40B4-BE49-F238E27FC236}">
                <a16:creationId xmlns:a16="http://schemas.microsoft.com/office/drawing/2014/main" id="{D2B03F11-5DEB-50CB-7CF1-F5BB3499A90F}"/>
              </a:ext>
            </a:extLst>
          </p:cNvPr>
          <p:cNvGraphicFramePr>
            <a:graphicFrameLocks noGrp="1"/>
          </p:cNvGraphicFramePr>
          <p:nvPr>
            <p:ph idx="1"/>
            <p:extLst>
              <p:ext uri="{D42A27DB-BD31-4B8C-83A1-F6EECF244321}">
                <p14:modId xmlns:p14="http://schemas.microsoft.com/office/powerpoint/2010/main" val="1742913786"/>
              </p:ext>
            </p:extLst>
          </p:nvPr>
        </p:nvGraphicFramePr>
        <p:xfrm>
          <a:off x="676275" y="2011363"/>
          <a:ext cx="10753725" cy="37671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481617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F6A657-3A83-055C-5BEB-5E59C06328FA}"/>
              </a:ext>
            </a:extLst>
          </p:cNvPr>
          <p:cNvSpPr>
            <a:spLocks noGrp="1"/>
          </p:cNvSpPr>
          <p:nvPr>
            <p:ph type="title"/>
          </p:nvPr>
        </p:nvSpPr>
        <p:spPr>
          <a:xfrm>
            <a:off x="657224" y="499533"/>
            <a:ext cx="10772775" cy="1003803"/>
          </a:xfrm>
        </p:spPr>
        <p:txBody>
          <a:bodyPr/>
          <a:lstStyle/>
          <a:p>
            <a:r>
              <a:rPr lang="en-US" dirty="0"/>
              <a:t>Solutions</a:t>
            </a:r>
          </a:p>
        </p:txBody>
      </p:sp>
      <p:sp>
        <p:nvSpPr>
          <p:cNvPr id="3" name="Content Placeholder 2">
            <a:extLst>
              <a:ext uri="{FF2B5EF4-FFF2-40B4-BE49-F238E27FC236}">
                <a16:creationId xmlns:a16="http://schemas.microsoft.com/office/drawing/2014/main" id="{F494B43A-5406-B6F9-D332-F7256A620CB0}"/>
              </a:ext>
            </a:extLst>
          </p:cNvPr>
          <p:cNvSpPr>
            <a:spLocks noGrp="1"/>
          </p:cNvSpPr>
          <p:nvPr>
            <p:ph idx="1"/>
          </p:nvPr>
        </p:nvSpPr>
        <p:spPr/>
        <p:txBody>
          <a:bodyPr>
            <a:normAutofit/>
          </a:bodyPr>
          <a:lstStyle/>
          <a:p>
            <a:pPr marL="0" indent="0" algn="just">
              <a:buNone/>
            </a:pPr>
            <a:r>
              <a:rPr lang="en-US" sz="2400" b="1" dirty="0"/>
              <a:t>1)Flexibility in the work schedule: </a:t>
            </a:r>
            <a:r>
              <a:rPr lang="en-US" sz="2400" dirty="0"/>
              <a:t>Healthcare administrators must give nurses greater scheduling alternatives, shift choices, and flexible start times. </a:t>
            </a:r>
            <a:r>
              <a:rPr lang="en-US" b="0" i="0" dirty="0">
                <a:solidFill>
                  <a:srgbClr val="2A2A2A"/>
                </a:solidFill>
                <a:effectLst/>
              </a:rPr>
              <a:t>(</a:t>
            </a:r>
            <a:r>
              <a:rPr lang="en-US" b="0" i="0" dirty="0" err="1">
                <a:solidFill>
                  <a:srgbClr val="2A2A2A"/>
                </a:solidFill>
                <a:effectLst/>
              </a:rPr>
              <a:t>Ryba</a:t>
            </a:r>
            <a:r>
              <a:rPr lang="en-US" b="0" i="0" dirty="0">
                <a:solidFill>
                  <a:srgbClr val="2A2A2A"/>
                </a:solidFill>
                <a:effectLst/>
              </a:rPr>
              <a:t>, 2020)</a:t>
            </a:r>
            <a:endParaRPr lang="en-US" sz="2400" dirty="0"/>
          </a:p>
          <a:p>
            <a:pPr marL="0" indent="0" algn="just">
              <a:buNone/>
            </a:pPr>
            <a:r>
              <a:rPr lang="en-US" sz="2400" b="1" dirty="0"/>
              <a:t>2)Compensation plan: </a:t>
            </a:r>
            <a:r>
              <a:rPr lang="en-US" sz="2400" dirty="0"/>
              <a:t>Hospitals and health care systems ought to establish an official compensation plan for nurses that applies across the board and is based on a more creative and open pay structure. The task team recommended stratifying the program based on market intelligence and generational demands and including advantages like paid time off for self-care. </a:t>
            </a:r>
            <a:r>
              <a:rPr lang="en-US" b="0" i="0" dirty="0">
                <a:solidFill>
                  <a:srgbClr val="2A2A2A"/>
                </a:solidFill>
                <a:effectLst/>
              </a:rPr>
              <a:t>(Bean, 2022)</a:t>
            </a:r>
            <a:endParaRPr lang="en-US" dirty="0"/>
          </a:p>
        </p:txBody>
      </p:sp>
    </p:spTree>
    <p:extLst>
      <p:ext uri="{BB962C8B-B14F-4D97-AF65-F5344CB8AC3E}">
        <p14:creationId xmlns:p14="http://schemas.microsoft.com/office/powerpoint/2010/main" val="5573350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3C003A4-A82C-01B9-D4E5-1495D7AD0F4E}"/>
              </a:ext>
            </a:extLst>
          </p:cNvPr>
          <p:cNvSpPr>
            <a:spLocks noGrp="1"/>
          </p:cNvSpPr>
          <p:nvPr>
            <p:ph idx="1"/>
          </p:nvPr>
        </p:nvSpPr>
        <p:spPr/>
        <p:txBody>
          <a:bodyPr>
            <a:normAutofit lnSpcReduction="10000"/>
          </a:bodyPr>
          <a:lstStyle/>
          <a:p>
            <a:pPr marL="0" indent="0" algn="just">
              <a:buNone/>
            </a:pPr>
            <a:r>
              <a:rPr lang="en-US" sz="2400" b="1" dirty="0"/>
              <a:t>3)New methods for delivering healthcare </a:t>
            </a:r>
            <a:r>
              <a:rPr lang="en-US" sz="2400" dirty="0"/>
              <a:t>:The task group recommends that hospitals and health systems implement a "</a:t>
            </a:r>
            <a:r>
              <a:rPr lang="en-US" sz="2400" dirty="0" err="1"/>
              <a:t>tribrid</a:t>
            </a:r>
            <a:r>
              <a:rPr lang="en-US" sz="2400" dirty="0"/>
              <a:t> care delivery paradigm" that combines on-site care delivery, IT integration of patient monitoring devices, ambulatory access, and remote care delivery to offer a more comprehensive approach to treatment. </a:t>
            </a:r>
            <a:r>
              <a:rPr lang="en-US" b="0" i="0" dirty="0">
                <a:solidFill>
                  <a:srgbClr val="2A2A2A"/>
                </a:solidFill>
                <a:effectLst/>
              </a:rPr>
              <a:t>(Bean, 2022)</a:t>
            </a:r>
          </a:p>
          <a:p>
            <a:pPr marL="0" indent="0" algn="just">
              <a:buNone/>
            </a:pPr>
            <a:r>
              <a:rPr lang="en-US" sz="2400" b="1" dirty="0"/>
              <a:t>4)Refreshment during job shift </a:t>
            </a:r>
            <a:r>
              <a:rPr lang="en-US" sz="2400" dirty="0"/>
              <a:t>: The practice of nurses missing shift breaks is well-known. They put in a lot of effort and are under constant strain, therefore it is in their best interest to take 15 minutes to relax with a cup of tea and a biscuit before moving on to the next task. While we are aware that sometimes it is easier said than done, keep a watch out for employees who don't take breaks and encourage them to do so.</a:t>
            </a:r>
          </a:p>
          <a:p>
            <a:pPr marL="0" indent="0" algn="just">
              <a:buNone/>
            </a:pPr>
            <a:r>
              <a:rPr lang="en-US" sz="2400" dirty="0"/>
              <a:t>(Clark, 2022)</a:t>
            </a:r>
          </a:p>
          <a:p>
            <a:endParaRPr lang="en-US" dirty="0"/>
          </a:p>
        </p:txBody>
      </p:sp>
    </p:spTree>
    <p:extLst>
      <p:ext uri="{BB962C8B-B14F-4D97-AF65-F5344CB8AC3E}">
        <p14:creationId xmlns:p14="http://schemas.microsoft.com/office/powerpoint/2010/main" val="101219559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F93F432-90A0-E0F7-4447-6E2157F777CA}"/>
              </a:ext>
            </a:extLst>
          </p:cNvPr>
          <p:cNvSpPr>
            <a:spLocks noGrp="1"/>
          </p:cNvSpPr>
          <p:nvPr>
            <p:ph idx="1"/>
          </p:nvPr>
        </p:nvSpPr>
        <p:spPr/>
        <p:txBody>
          <a:bodyPr/>
          <a:lstStyle/>
          <a:p>
            <a:pPr marL="0" indent="0" algn="just">
              <a:buNone/>
            </a:pPr>
            <a:r>
              <a:rPr lang="en-US" sz="2400" b="1" dirty="0"/>
              <a:t>5)Training: </a:t>
            </a:r>
            <a:r>
              <a:rPr lang="en-US" sz="2400" dirty="0"/>
              <a:t>Nursing staff should be given additional training after receiving their degrees. Because then they will be more likely to continue providing high-quality patient care if they make sure to regularly refresh their clinical nursing abilities. Training is vital for nursing staff members chances of advancing their careers. (</a:t>
            </a:r>
            <a:r>
              <a:rPr lang="en-US" sz="2400" dirty="0" err="1"/>
              <a:t>Beishon</a:t>
            </a:r>
            <a:r>
              <a:rPr lang="en-US" sz="2400" dirty="0"/>
              <a:t> et al.1995)</a:t>
            </a:r>
          </a:p>
          <a:p>
            <a:endParaRPr lang="en-US" dirty="0"/>
          </a:p>
          <a:p>
            <a:endParaRPr lang="en-US" dirty="0"/>
          </a:p>
        </p:txBody>
      </p:sp>
    </p:spTree>
    <p:extLst>
      <p:ext uri="{BB962C8B-B14F-4D97-AF65-F5344CB8AC3E}">
        <p14:creationId xmlns:p14="http://schemas.microsoft.com/office/powerpoint/2010/main" val="111078130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ACFEC0-6E57-A2BD-2338-ACC16E6887D8}"/>
              </a:ext>
            </a:extLst>
          </p:cNvPr>
          <p:cNvSpPr>
            <a:spLocks noGrp="1"/>
          </p:cNvSpPr>
          <p:nvPr>
            <p:ph type="title"/>
          </p:nvPr>
        </p:nvSpPr>
        <p:spPr>
          <a:xfrm>
            <a:off x="838197" y="365125"/>
            <a:ext cx="10515603" cy="766989"/>
          </a:xfrm>
        </p:spPr>
        <p:txBody>
          <a:bodyPr>
            <a:noAutofit/>
          </a:bodyPr>
          <a:lstStyle/>
          <a:p>
            <a:r>
              <a:rPr lang="en-US" sz="3200" dirty="0"/>
              <a:t>Evaluation of the solution to identify the most appropriate </a:t>
            </a:r>
            <a:br>
              <a:rPr lang="en-US" sz="3200" dirty="0"/>
            </a:br>
            <a:r>
              <a:rPr lang="en-US" sz="3200" dirty="0"/>
              <a:t>Grid Chart</a:t>
            </a:r>
          </a:p>
        </p:txBody>
      </p:sp>
      <p:graphicFrame>
        <p:nvGraphicFramePr>
          <p:cNvPr id="4" name="Table 4">
            <a:extLst>
              <a:ext uri="{FF2B5EF4-FFF2-40B4-BE49-F238E27FC236}">
                <a16:creationId xmlns:a16="http://schemas.microsoft.com/office/drawing/2014/main" id="{C9EDF1F8-3C01-7768-CE5D-24A2D6CE5B54}"/>
              </a:ext>
            </a:extLst>
          </p:cNvPr>
          <p:cNvGraphicFramePr>
            <a:graphicFrameLocks noGrp="1"/>
          </p:cNvGraphicFramePr>
          <p:nvPr>
            <p:ph idx="1"/>
            <p:extLst>
              <p:ext uri="{D42A27DB-BD31-4B8C-83A1-F6EECF244321}">
                <p14:modId xmlns:p14="http://schemas.microsoft.com/office/powerpoint/2010/main" val="1065630199"/>
              </p:ext>
            </p:extLst>
          </p:nvPr>
        </p:nvGraphicFramePr>
        <p:xfrm>
          <a:off x="838198" y="1178560"/>
          <a:ext cx="10515603" cy="5400040"/>
        </p:xfrm>
        <a:graphic>
          <a:graphicData uri="http://schemas.openxmlformats.org/drawingml/2006/table">
            <a:tbl>
              <a:tblPr firstRow="1" bandRow="1">
                <a:tableStyleId>{5C22544A-7EE6-4342-B048-85BDC9FD1C3A}</a:tableStyleId>
              </a:tblPr>
              <a:tblGrid>
                <a:gridCol w="1730831">
                  <a:extLst>
                    <a:ext uri="{9D8B030D-6E8A-4147-A177-3AD203B41FA5}">
                      <a16:colId xmlns:a16="http://schemas.microsoft.com/office/drawing/2014/main" val="2588216758"/>
                    </a:ext>
                  </a:extLst>
                </a:gridCol>
                <a:gridCol w="1273627">
                  <a:extLst>
                    <a:ext uri="{9D8B030D-6E8A-4147-A177-3AD203B41FA5}">
                      <a16:colId xmlns:a16="http://schemas.microsoft.com/office/drawing/2014/main" val="587687916"/>
                    </a:ext>
                  </a:extLst>
                </a:gridCol>
                <a:gridCol w="1502229">
                  <a:extLst>
                    <a:ext uri="{9D8B030D-6E8A-4147-A177-3AD203B41FA5}">
                      <a16:colId xmlns:a16="http://schemas.microsoft.com/office/drawing/2014/main" val="1956917894"/>
                    </a:ext>
                  </a:extLst>
                </a:gridCol>
                <a:gridCol w="1502229">
                  <a:extLst>
                    <a:ext uri="{9D8B030D-6E8A-4147-A177-3AD203B41FA5}">
                      <a16:colId xmlns:a16="http://schemas.microsoft.com/office/drawing/2014/main" val="2314015984"/>
                    </a:ext>
                  </a:extLst>
                </a:gridCol>
                <a:gridCol w="1502229">
                  <a:extLst>
                    <a:ext uri="{9D8B030D-6E8A-4147-A177-3AD203B41FA5}">
                      <a16:colId xmlns:a16="http://schemas.microsoft.com/office/drawing/2014/main" val="377838215"/>
                    </a:ext>
                  </a:extLst>
                </a:gridCol>
                <a:gridCol w="1502229">
                  <a:extLst>
                    <a:ext uri="{9D8B030D-6E8A-4147-A177-3AD203B41FA5}">
                      <a16:colId xmlns:a16="http://schemas.microsoft.com/office/drawing/2014/main" val="4121187690"/>
                    </a:ext>
                  </a:extLst>
                </a:gridCol>
                <a:gridCol w="1502229">
                  <a:extLst>
                    <a:ext uri="{9D8B030D-6E8A-4147-A177-3AD203B41FA5}">
                      <a16:colId xmlns:a16="http://schemas.microsoft.com/office/drawing/2014/main" val="2154829373"/>
                    </a:ext>
                  </a:extLst>
                </a:gridCol>
              </a:tblGrid>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Factors</a:t>
                      </a:r>
                    </a:p>
                  </a:txBody>
                  <a:tcPr>
                    <a:solidFill>
                      <a:schemeClr val="accent1">
                        <a:lumMod val="60000"/>
                        <a:lumOff val="40000"/>
                      </a:schemeClr>
                    </a:solidFill>
                  </a:tcPr>
                </a:tc>
                <a:tc>
                  <a:txBody>
                    <a:bodyPr/>
                    <a:lstStyle/>
                    <a:p>
                      <a:r>
                        <a:rPr lang="en-US" dirty="0">
                          <a:solidFill>
                            <a:schemeClr val="tx1"/>
                          </a:solidFill>
                        </a:rPr>
                        <a:t>Need</a:t>
                      </a:r>
                    </a:p>
                  </a:txBody>
                  <a:tcPr>
                    <a:solidFill>
                      <a:schemeClr val="accent1">
                        <a:lumMod val="60000"/>
                        <a:lumOff val="40000"/>
                      </a:schemeClr>
                    </a:solidFill>
                  </a:tcPr>
                </a:tc>
                <a:tc>
                  <a:txBody>
                    <a:bodyPr/>
                    <a:lstStyle/>
                    <a:p>
                      <a:r>
                        <a:rPr lang="en-US" dirty="0">
                          <a:solidFill>
                            <a:schemeClr val="tx1"/>
                          </a:solidFill>
                        </a:rPr>
                        <a:t>Feasibility</a:t>
                      </a:r>
                    </a:p>
                  </a:txBody>
                  <a:tcPr>
                    <a:solidFill>
                      <a:schemeClr val="accent1">
                        <a:lumMod val="60000"/>
                        <a:lumOff val="40000"/>
                      </a:schemeClr>
                    </a:solidFill>
                  </a:tcPr>
                </a:tc>
                <a:tc>
                  <a:txBody>
                    <a:bodyPr/>
                    <a:lstStyle/>
                    <a:p>
                      <a:r>
                        <a:rPr lang="en-US" dirty="0">
                          <a:solidFill>
                            <a:schemeClr val="tx1"/>
                          </a:solidFill>
                        </a:rPr>
                        <a:t>Implementation</a:t>
                      </a:r>
                    </a:p>
                  </a:txBody>
                  <a:tcPr>
                    <a:solidFill>
                      <a:schemeClr val="accent1">
                        <a:lumMod val="60000"/>
                        <a:lumOff val="40000"/>
                      </a:schemeClr>
                    </a:solidFill>
                  </a:tcPr>
                </a:tc>
                <a:tc>
                  <a:txBody>
                    <a:bodyPr/>
                    <a:lstStyle/>
                    <a:p>
                      <a:r>
                        <a:rPr lang="en-US" dirty="0">
                          <a:solidFill>
                            <a:schemeClr val="tx1"/>
                          </a:solidFill>
                        </a:rPr>
                        <a:t>Sustainability</a:t>
                      </a:r>
                    </a:p>
                  </a:txBody>
                  <a:tcPr>
                    <a:solidFill>
                      <a:schemeClr val="accent1">
                        <a:lumMod val="60000"/>
                        <a:lumOff val="40000"/>
                      </a:schemeClr>
                    </a:solidFill>
                  </a:tcPr>
                </a:tc>
                <a:tc>
                  <a:txBody>
                    <a:bodyPr/>
                    <a:lstStyle/>
                    <a:p>
                      <a:r>
                        <a:rPr lang="en-US" dirty="0">
                          <a:solidFill>
                            <a:schemeClr val="tx1"/>
                          </a:solidFill>
                        </a:rPr>
                        <a:t>Cost effective</a:t>
                      </a:r>
                    </a:p>
                  </a:txBody>
                  <a:tcPr>
                    <a:solidFill>
                      <a:schemeClr val="accent1">
                        <a:lumMod val="60000"/>
                        <a:lumOff val="40000"/>
                      </a:schemeClr>
                    </a:solidFill>
                  </a:tcPr>
                </a:tc>
                <a:tc>
                  <a:txBody>
                    <a:bodyPr/>
                    <a:lstStyle/>
                    <a:p>
                      <a:r>
                        <a:rPr lang="en-US" dirty="0">
                          <a:solidFill>
                            <a:schemeClr val="tx1"/>
                          </a:solidFill>
                        </a:rPr>
                        <a:t>Final score</a:t>
                      </a:r>
                    </a:p>
                  </a:txBody>
                  <a:tcPr>
                    <a:solidFill>
                      <a:schemeClr val="accent1">
                        <a:lumMod val="60000"/>
                        <a:lumOff val="40000"/>
                      </a:schemeClr>
                    </a:solidFill>
                  </a:tcPr>
                </a:tc>
                <a:extLst>
                  <a:ext uri="{0D108BD9-81ED-4DB2-BD59-A6C34878D82A}">
                    <a16:rowId xmlns:a16="http://schemas.microsoft.com/office/drawing/2014/main" val="3972675594"/>
                  </a:ext>
                </a:extLst>
              </a:tr>
              <a:tr h="370840">
                <a:tc>
                  <a:txBody>
                    <a:bodyPr/>
                    <a:lstStyle/>
                    <a:p>
                      <a:endParaRPr lang="en-US" dirty="0"/>
                    </a:p>
                  </a:txBody>
                  <a:tcPr/>
                </a:tc>
                <a:tc>
                  <a:txBody>
                    <a:bodyPr/>
                    <a:lstStyle/>
                    <a:p>
                      <a:r>
                        <a:rPr lang="en-US" dirty="0"/>
                        <a:t>7</a:t>
                      </a:r>
                    </a:p>
                  </a:txBody>
                  <a:tcPr/>
                </a:tc>
                <a:tc>
                  <a:txBody>
                    <a:bodyPr/>
                    <a:lstStyle/>
                    <a:p>
                      <a:r>
                        <a:rPr lang="en-US" dirty="0"/>
                        <a:t>4</a:t>
                      </a:r>
                    </a:p>
                  </a:txBody>
                  <a:tcPr/>
                </a:tc>
                <a:tc>
                  <a:txBody>
                    <a:bodyPr/>
                    <a:lstStyle/>
                    <a:p>
                      <a:r>
                        <a:rPr lang="en-US" dirty="0"/>
                        <a:t>8</a:t>
                      </a:r>
                    </a:p>
                  </a:txBody>
                  <a:tcPr/>
                </a:tc>
                <a:tc>
                  <a:txBody>
                    <a:bodyPr/>
                    <a:lstStyle/>
                    <a:p>
                      <a:r>
                        <a:rPr lang="en-US" dirty="0"/>
                        <a:t>9</a:t>
                      </a:r>
                    </a:p>
                  </a:txBody>
                  <a:tcPr/>
                </a:tc>
                <a:tc>
                  <a:txBody>
                    <a:bodyPr/>
                    <a:lstStyle/>
                    <a:p>
                      <a:r>
                        <a:rPr lang="en-US" dirty="0"/>
                        <a:t>5</a:t>
                      </a:r>
                    </a:p>
                  </a:txBody>
                  <a:tcPr/>
                </a:tc>
                <a:tc>
                  <a:txBody>
                    <a:bodyPr/>
                    <a:lstStyle/>
                    <a:p>
                      <a:endParaRPr lang="en-US"/>
                    </a:p>
                  </a:txBody>
                  <a:tcPr/>
                </a:tc>
                <a:extLst>
                  <a:ext uri="{0D108BD9-81ED-4DB2-BD59-A6C34878D82A}">
                    <a16:rowId xmlns:a16="http://schemas.microsoft.com/office/drawing/2014/main" val="373733474"/>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1" dirty="0">
                          <a:solidFill>
                            <a:schemeClr val="bg1"/>
                          </a:solidFill>
                        </a:rPr>
                        <a:t>Solutions</a:t>
                      </a:r>
                    </a:p>
                    <a:p>
                      <a:endParaRPr lang="en-US" dirty="0"/>
                    </a:p>
                  </a:txBody>
                  <a:tcPr>
                    <a:solidFill>
                      <a:schemeClr val="accent1">
                        <a:lumMod val="60000"/>
                        <a:lumOff val="40000"/>
                      </a:schemeClr>
                    </a:solidFill>
                  </a:tcPr>
                </a:tc>
                <a:tc>
                  <a:txBody>
                    <a:bodyPr/>
                    <a:lstStyle/>
                    <a:p>
                      <a:endParaRPr lang="en-US" dirty="0"/>
                    </a:p>
                  </a:txBody>
                  <a:tcPr/>
                </a:tc>
                <a:tc>
                  <a:txBody>
                    <a:bodyPr/>
                    <a:lstStyle/>
                    <a:p>
                      <a:endParaRPr lang="en-US" dirty="0"/>
                    </a:p>
                  </a:txBody>
                  <a:tcPr/>
                </a:tc>
                <a:tc>
                  <a:txBody>
                    <a:bodyPr/>
                    <a:lstStyle/>
                    <a:p>
                      <a:endParaRPr lang="en-US"/>
                    </a:p>
                  </a:txBody>
                  <a:tcPr/>
                </a:tc>
                <a:tc>
                  <a:txBody>
                    <a:bodyPr/>
                    <a:lstStyle/>
                    <a:p>
                      <a:endParaRPr lang="en-US"/>
                    </a:p>
                  </a:txBody>
                  <a:tcPr/>
                </a:tc>
                <a:tc>
                  <a:txBody>
                    <a:bodyPr/>
                    <a:lstStyle/>
                    <a:p>
                      <a:endParaRPr lang="en-US" dirty="0"/>
                    </a:p>
                  </a:txBody>
                  <a:tcPr/>
                </a:tc>
                <a:tc>
                  <a:txBody>
                    <a:bodyPr/>
                    <a:lstStyle/>
                    <a:p>
                      <a:endParaRPr lang="en-US" dirty="0"/>
                    </a:p>
                  </a:txBody>
                  <a:tcPr/>
                </a:tc>
                <a:extLst>
                  <a:ext uri="{0D108BD9-81ED-4DB2-BD59-A6C34878D82A}">
                    <a16:rowId xmlns:a16="http://schemas.microsoft.com/office/drawing/2014/main" val="3540222347"/>
                  </a:ext>
                </a:extLst>
              </a:tr>
              <a:tr h="370840">
                <a:tc>
                  <a:txBody>
                    <a:bodyPr/>
                    <a:lstStyle/>
                    <a:p>
                      <a:r>
                        <a:rPr lang="en-US" b="1" dirty="0"/>
                        <a:t>1) Flexibility in the work schedule</a:t>
                      </a:r>
                    </a:p>
                  </a:txBody>
                  <a:tcPr>
                    <a:solidFill>
                      <a:schemeClr val="accent1">
                        <a:lumMod val="60000"/>
                        <a:lumOff val="40000"/>
                      </a:schemeClr>
                    </a:solidFill>
                  </a:tcPr>
                </a:tc>
                <a:tc>
                  <a:txBody>
                    <a:bodyPr/>
                    <a:lstStyle/>
                    <a:p>
                      <a:r>
                        <a:rPr lang="en-US" dirty="0"/>
                        <a:t>2</a:t>
                      </a:r>
                    </a:p>
                    <a:p>
                      <a:r>
                        <a:rPr lang="en-US" dirty="0"/>
                        <a:t>2*7=14</a:t>
                      </a:r>
                    </a:p>
                  </a:txBody>
                  <a:tcPr/>
                </a:tc>
                <a:tc>
                  <a:txBody>
                    <a:bodyPr/>
                    <a:lstStyle/>
                    <a:p>
                      <a:r>
                        <a:rPr lang="en-US" dirty="0"/>
                        <a:t>3</a:t>
                      </a:r>
                    </a:p>
                    <a:p>
                      <a:r>
                        <a:rPr lang="en-US" dirty="0"/>
                        <a:t>3*4=12</a:t>
                      </a:r>
                    </a:p>
                  </a:txBody>
                  <a:tcPr/>
                </a:tc>
                <a:tc>
                  <a:txBody>
                    <a:bodyPr/>
                    <a:lstStyle/>
                    <a:p>
                      <a:r>
                        <a:rPr lang="en-US" dirty="0"/>
                        <a:t>2</a:t>
                      </a:r>
                    </a:p>
                    <a:p>
                      <a:r>
                        <a:rPr lang="en-US" dirty="0"/>
                        <a:t>2*8=16</a:t>
                      </a:r>
                    </a:p>
                  </a:txBody>
                  <a:tcPr/>
                </a:tc>
                <a:tc>
                  <a:txBody>
                    <a:bodyPr/>
                    <a:lstStyle/>
                    <a:p>
                      <a:r>
                        <a:rPr lang="en-US" dirty="0"/>
                        <a:t>3</a:t>
                      </a:r>
                    </a:p>
                    <a:p>
                      <a:r>
                        <a:rPr lang="en-US" dirty="0"/>
                        <a:t>3*9=21</a:t>
                      </a:r>
                    </a:p>
                  </a:txBody>
                  <a:tcPr/>
                </a:tc>
                <a:tc>
                  <a:txBody>
                    <a:bodyPr/>
                    <a:lstStyle/>
                    <a:p>
                      <a:r>
                        <a:rPr lang="en-US" dirty="0"/>
                        <a:t>3</a:t>
                      </a:r>
                    </a:p>
                    <a:p>
                      <a:r>
                        <a:rPr lang="en-US" dirty="0"/>
                        <a:t>23*5=15</a:t>
                      </a:r>
                    </a:p>
                  </a:txBody>
                  <a:tcPr/>
                </a:tc>
                <a:tc>
                  <a:txBody>
                    <a:bodyPr/>
                    <a:lstStyle/>
                    <a:p>
                      <a:r>
                        <a:rPr lang="en-US" dirty="0"/>
                        <a:t>78</a:t>
                      </a:r>
                    </a:p>
                  </a:txBody>
                  <a:tcPr/>
                </a:tc>
                <a:extLst>
                  <a:ext uri="{0D108BD9-81ED-4DB2-BD59-A6C34878D82A}">
                    <a16:rowId xmlns:a16="http://schemas.microsoft.com/office/drawing/2014/main" val="4139876735"/>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1" dirty="0"/>
                        <a:t>2)Compensation plan</a:t>
                      </a:r>
                    </a:p>
                  </a:txBody>
                  <a:tcPr>
                    <a:solidFill>
                      <a:schemeClr val="accent1">
                        <a:lumMod val="60000"/>
                        <a:lumOff val="40000"/>
                      </a:schemeClr>
                    </a:solidFill>
                  </a:tcPr>
                </a:tc>
                <a:tc>
                  <a:txBody>
                    <a:bodyPr/>
                    <a:lstStyle/>
                    <a:p>
                      <a:r>
                        <a:rPr lang="en-US" dirty="0"/>
                        <a:t>3</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3*7=21</a:t>
                      </a:r>
                    </a:p>
                  </a:txBody>
                  <a:tcPr/>
                </a:tc>
                <a:tc>
                  <a:txBody>
                    <a:bodyPr/>
                    <a:lstStyle/>
                    <a:p>
                      <a:r>
                        <a:rPr lang="en-US" dirty="0"/>
                        <a:t>1</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1*4=4</a:t>
                      </a:r>
                    </a:p>
                  </a:txBody>
                  <a:tcPr/>
                </a:tc>
                <a:tc>
                  <a:txBody>
                    <a:bodyPr/>
                    <a:lstStyle/>
                    <a:p>
                      <a:r>
                        <a:rPr lang="en-US" dirty="0"/>
                        <a:t>2</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2*8=16</a:t>
                      </a:r>
                    </a:p>
                  </a:txBody>
                  <a:tcPr/>
                </a:tc>
                <a:tc>
                  <a:txBody>
                    <a:bodyPr/>
                    <a:lstStyle/>
                    <a:p>
                      <a:r>
                        <a:rPr lang="en-US" dirty="0"/>
                        <a:t>2</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2*9=18</a:t>
                      </a:r>
                    </a:p>
                  </a:txBody>
                  <a:tcPr/>
                </a:tc>
                <a:tc>
                  <a:txBody>
                    <a:bodyPr/>
                    <a:lstStyle/>
                    <a:p>
                      <a:r>
                        <a:rPr lang="en-US" dirty="0"/>
                        <a:t>1</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1*5=5</a:t>
                      </a:r>
                    </a:p>
                  </a:txBody>
                  <a:tcPr/>
                </a:tc>
                <a:tc>
                  <a:txBody>
                    <a:bodyPr/>
                    <a:lstStyle/>
                    <a:p>
                      <a:r>
                        <a:rPr lang="en-US" dirty="0"/>
                        <a:t>64</a:t>
                      </a:r>
                    </a:p>
                  </a:txBody>
                  <a:tcPr/>
                </a:tc>
                <a:extLst>
                  <a:ext uri="{0D108BD9-81ED-4DB2-BD59-A6C34878D82A}">
                    <a16:rowId xmlns:a16="http://schemas.microsoft.com/office/drawing/2014/main" val="591468303"/>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1" dirty="0"/>
                        <a:t>3)New methods for delivering healthcare </a:t>
                      </a:r>
                    </a:p>
                  </a:txBody>
                  <a:tcPr>
                    <a:solidFill>
                      <a:schemeClr val="accent1">
                        <a:lumMod val="60000"/>
                        <a:lumOff val="40000"/>
                      </a:schemeClr>
                    </a:solidFill>
                  </a:tcPr>
                </a:tc>
                <a:tc>
                  <a:txBody>
                    <a:bodyPr/>
                    <a:lstStyle/>
                    <a:p>
                      <a:r>
                        <a:rPr lang="en-US" dirty="0"/>
                        <a:t>3</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3*7=21</a:t>
                      </a:r>
                    </a:p>
                  </a:txBody>
                  <a:tcPr/>
                </a:tc>
                <a:tc>
                  <a:txBody>
                    <a:bodyPr/>
                    <a:lstStyle/>
                    <a:p>
                      <a:r>
                        <a:rPr lang="en-US" dirty="0"/>
                        <a:t>2</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2*4=8</a:t>
                      </a:r>
                    </a:p>
                    <a:p>
                      <a:endParaRPr lang="en-US" dirty="0"/>
                    </a:p>
                  </a:txBody>
                  <a:tcPr/>
                </a:tc>
                <a:tc>
                  <a:txBody>
                    <a:bodyPr/>
                    <a:lstStyle/>
                    <a:p>
                      <a:r>
                        <a:rPr lang="en-US" dirty="0"/>
                        <a:t>2</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2*8=16</a:t>
                      </a:r>
                    </a:p>
                  </a:txBody>
                  <a:tcPr/>
                </a:tc>
                <a:tc>
                  <a:txBody>
                    <a:bodyPr/>
                    <a:lstStyle/>
                    <a:p>
                      <a:r>
                        <a:rPr lang="en-US" dirty="0"/>
                        <a:t>1</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1*9=9</a:t>
                      </a:r>
                    </a:p>
                  </a:txBody>
                  <a:tcPr/>
                </a:tc>
                <a:tc>
                  <a:txBody>
                    <a:bodyPr/>
                    <a:lstStyle/>
                    <a:p>
                      <a:r>
                        <a:rPr lang="en-US" dirty="0"/>
                        <a:t>1</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1*5=5</a:t>
                      </a:r>
                    </a:p>
                    <a:p>
                      <a:endParaRPr lang="en-US" dirty="0"/>
                    </a:p>
                  </a:txBody>
                  <a:tcPr/>
                </a:tc>
                <a:tc>
                  <a:txBody>
                    <a:bodyPr/>
                    <a:lstStyle/>
                    <a:p>
                      <a:r>
                        <a:rPr lang="en-US" dirty="0"/>
                        <a:t>59</a:t>
                      </a:r>
                    </a:p>
                  </a:txBody>
                  <a:tcPr/>
                </a:tc>
                <a:extLst>
                  <a:ext uri="{0D108BD9-81ED-4DB2-BD59-A6C34878D82A}">
                    <a16:rowId xmlns:a16="http://schemas.microsoft.com/office/drawing/2014/main" val="741070672"/>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1" dirty="0"/>
                        <a:t>4)Refreshment during job shift </a:t>
                      </a:r>
                    </a:p>
                  </a:txBody>
                  <a:tcPr>
                    <a:solidFill>
                      <a:schemeClr val="accent1">
                        <a:lumMod val="60000"/>
                        <a:lumOff val="40000"/>
                      </a:schemeClr>
                    </a:solidFill>
                  </a:tcPr>
                </a:tc>
                <a:tc>
                  <a:txBody>
                    <a:bodyPr/>
                    <a:lstStyle/>
                    <a:p>
                      <a:r>
                        <a:rPr lang="en-US" dirty="0"/>
                        <a:t>4</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4*7=28</a:t>
                      </a:r>
                    </a:p>
                  </a:txBody>
                  <a:tcPr/>
                </a:tc>
                <a:tc>
                  <a:txBody>
                    <a:bodyPr/>
                    <a:lstStyle/>
                    <a:p>
                      <a:r>
                        <a:rPr lang="en-US" dirty="0"/>
                        <a:t>2</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2*4=8</a:t>
                      </a:r>
                    </a:p>
                  </a:txBody>
                  <a:tcPr/>
                </a:tc>
                <a:tc>
                  <a:txBody>
                    <a:bodyPr/>
                    <a:lstStyle/>
                    <a:p>
                      <a:r>
                        <a:rPr lang="en-US" dirty="0"/>
                        <a:t>1</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1*8=8</a:t>
                      </a:r>
                    </a:p>
                  </a:txBody>
                  <a:tcPr/>
                </a:tc>
                <a:tc>
                  <a:txBody>
                    <a:bodyPr/>
                    <a:lstStyle/>
                    <a:p>
                      <a:r>
                        <a:rPr lang="en-US" dirty="0"/>
                        <a:t>1</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1*9=9</a:t>
                      </a:r>
                    </a:p>
                  </a:txBody>
                  <a:tcPr/>
                </a:tc>
                <a:tc>
                  <a:txBody>
                    <a:bodyPr/>
                    <a:lstStyle/>
                    <a:p>
                      <a:r>
                        <a:rPr lang="en-US" dirty="0"/>
                        <a:t>2</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2*5=10</a:t>
                      </a:r>
                    </a:p>
                  </a:txBody>
                  <a:tcPr/>
                </a:tc>
                <a:tc>
                  <a:txBody>
                    <a:bodyPr/>
                    <a:lstStyle/>
                    <a:p>
                      <a:r>
                        <a:rPr lang="en-US" dirty="0"/>
                        <a:t>63</a:t>
                      </a:r>
                    </a:p>
                  </a:txBody>
                  <a:tcPr/>
                </a:tc>
                <a:extLst>
                  <a:ext uri="{0D108BD9-81ED-4DB2-BD59-A6C34878D82A}">
                    <a16:rowId xmlns:a16="http://schemas.microsoft.com/office/drawing/2014/main" val="1612516806"/>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1" dirty="0"/>
                        <a:t>5)Training</a:t>
                      </a:r>
                    </a:p>
                  </a:txBody>
                  <a:tcPr>
                    <a:solidFill>
                      <a:schemeClr val="accent1">
                        <a:lumMod val="60000"/>
                        <a:lumOff val="40000"/>
                      </a:schemeClr>
                    </a:solidFill>
                  </a:tcPr>
                </a:tc>
                <a:tc>
                  <a:txBody>
                    <a:bodyPr/>
                    <a:lstStyle/>
                    <a:p>
                      <a:r>
                        <a:rPr lang="en-US" dirty="0"/>
                        <a:t>4</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4*7=28</a:t>
                      </a:r>
                    </a:p>
                  </a:txBody>
                  <a:tcPr/>
                </a:tc>
                <a:tc>
                  <a:txBody>
                    <a:bodyPr/>
                    <a:lstStyle/>
                    <a:p>
                      <a:r>
                        <a:rPr lang="en-US" dirty="0"/>
                        <a:t>2</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2*4=8</a:t>
                      </a:r>
                    </a:p>
                  </a:txBody>
                  <a:tcPr/>
                </a:tc>
                <a:tc>
                  <a:txBody>
                    <a:bodyPr/>
                    <a:lstStyle/>
                    <a:p>
                      <a:r>
                        <a:rPr lang="en-US" dirty="0"/>
                        <a:t>3</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3*8=24</a:t>
                      </a:r>
                    </a:p>
                  </a:txBody>
                  <a:tcPr/>
                </a:tc>
                <a:tc>
                  <a:txBody>
                    <a:bodyPr/>
                    <a:lstStyle/>
                    <a:p>
                      <a:r>
                        <a:rPr lang="en-US" dirty="0"/>
                        <a:t>3</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3*9=21</a:t>
                      </a:r>
                    </a:p>
                  </a:txBody>
                  <a:tcPr/>
                </a:tc>
                <a:tc>
                  <a:txBody>
                    <a:bodyPr/>
                    <a:lstStyle/>
                    <a:p>
                      <a:r>
                        <a:rPr lang="en-US" dirty="0"/>
                        <a:t>2</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2*5=10</a:t>
                      </a:r>
                    </a:p>
                  </a:txBody>
                  <a:tcPr/>
                </a:tc>
                <a:tc>
                  <a:txBody>
                    <a:bodyPr/>
                    <a:lstStyle/>
                    <a:p>
                      <a:r>
                        <a:rPr lang="en-US" dirty="0"/>
                        <a:t>91</a:t>
                      </a:r>
                    </a:p>
                  </a:txBody>
                  <a:tcPr/>
                </a:tc>
                <a:extLst>
                  <a:ext uri="{0D108BD9-81ED-4DB2-BD59-A6C34878D82A}">
                    <a16:rowId xmlns:a16="http://schemas.microsoft.com/office/drawing/2014/main" val="826405413"/>
                  </a:ext>
                </a:extLst>
              </a:tr>
            </a:tbl>
          </a:graphicData>
        </a:graphic>
      </p:graphicFrame>
    </p:spTree>
    <p:extLst>
      <p:ext uri="{BB962C8B-B14F-4D97-AF65-F5344CB8AC3E}">
        <p14:creationId xmlns:p14="http://schemas.microsoft.com/office/powerpoint/2010/main" val="241228035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01A7B8-6A12-2D23-1F01-8AEC79F77256}"/>
              </a:ext>
            </a:extLst>
          </p:cNvPr>
          <p:cNvSpPr>
            <a:spLocks noGrp="1"/>
          </p:cNvSpPr>
          <p:nvPr>
            <p:ph type="title"/>
          </p:nvPr>
        </p:nvSpPr>
        <p:spPr>
          <a:xfrm>
            <a:off x="657224" y="499533"/>
            <a:ext cx="10772775" cy="1313769"/>
          </a:xfrm>
        </p:spPr>
        <p:txBody>
          <a:bodyPr/>
          <a:lstStyle/>
          <a:p>
            <a:r>
              <a:rPr lang="en-US" dirty="0"/>
              <a:t>Conclusion</a:t>
            </a:r>
          </a:p>
        </p:txBody>
      </p:sp>
      <p:sp>
        <p:nvSpPr>
          <p:cNvPr id="3" name="Content Placeholder 2">
            <a:extLst>
              <a:ext uri="{FF2B5EF4-FFF2-40B4-BE49-F238E27FC236}">
                <a16:creationId xmlns:a16="http://schemas.microsoft.com/office/drawing/2014/main" id="{DC151E0E-23A7-0B22-E408-639051088DF0}"/>
              </a:ext>
            </a:extLst>
          </p:cNvPr>
          <p:cNvSpPr>
            <a:spLocks noGrp="1"/>
          </p:cNvSpPr>
          <p:nvPr>
            <p:ph idx="1"/>
          </p:nvPr>
        </p:nvSpPr>
        <p:spPr/>
        <p:txBody>
          <a:bodyPr>
            <a:normAutofit/>
          </a:bodyPr>
          <a:lstStyle/>
          <a:p>
            <a:pPr marL="0" indent="0" algn="just">
              <a:buNone/>
            </a:pPr>
            <a:r>
              <a:rPr lang="en-US" sz="2400" dirty="0"/>
              <a:t>According to Grid analysis the training is the best option to overcome the staff shortage. It will create the sense importance of the occupation in the potential and existing staff. Training will also let them to find and grab more opportunities.</a:t>
            </a:r>
          </a:p>
          <a:p>
            <a:pPr marL="0" indent="0" algn="just">
              <a:buNone/>
            </a:pPr>
            <a:r>
              <a:rPr lang="en-US" sz="2400" dirty="0"/>
              <a:t>Second most important solution that the management should consider is to provide the staff with flexible work hours and job rotations.</a:t>
            </a:r>
          </a:p>
        </p:txBody>
      </p:sp>
    </p:spTree>
    <p:extLst>
      <p:ext uri="{BB962C8B-B14F-4D97-AF65-F5344CB8AC3E}">
        <p14:creationId xmlns:p14="http://schemas.microsoft.com/office/powerpoint/2010/main" val="114223381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D65813-8BAF-F8F0-9AF9-AC447580A277}"/>
              </a:ext>
            </a:extLst>
          </p:cNvPr>
          <p:cNvSpPr>
            <a:spLocks noGrp="1"/>
          </p:cNvSpPr>
          <p:nvPr>
            <p:ph type="title"/>
          </p:nvPr>
        </p:nvSpPr>
        <p:spPr>
          <a:xfrm>
            <a:off x="657224" y="499533"/>
            <a:ext cx="10772775" cy="988304"/>
          </a:xfrm>
        </p:spPr>
        <p:txBody>
          <a:bodyPr/>
          <a:lstStyle/>
          <a:p>
            <a:r>
              <a:rPr lang="en-US" dirty="0"/>
              <a:t>References</a:t>
            </a:r>
          </a:p>
        </p:txBody>
      </p:sp>
      <p:sp>
        <p:nvSpPr>
          <p:cNvPr id="3" name="Content Placeholder 2">
            <a:extLst>
              <a:ext uri="{FF2B5EF4-FFF2-40B4-BE49-F238E27FC236}">
                <a16:creationId xmlns:a16="http://schemas.microsoft.com/office/drawing/2014/main" id="{3C0DA09B-E9AB-6CC1-C155-3B525008592A}"/>
              </a:ext>
            </a:extLst>
          </p:cNvPr>
          <p:cNvSpPr>
            <a:spLocks noGrp="1"/>
          </p:cNvSpPr>
          <p:nvPr>
            <p:ph idx="1"/>
          </p:nvPr>
        </p:nvSpPr>
        <p:spPr>
          <a:xfrm>
            <a:off x="542442" y="2011680"/>
            <a:ext cx="10887940" cy="4544103"/>
          </a:xfrm>
        </p:spPr>
        <p:txBody>
          <a:bodyPr>
            <a:normAutofit fontScale="77500" lnSpcReduction="20000"/>
          </a:bodyPr>
          <a:lstStyle/>
          <a:p>
            <a:r>
              <a:rPr lang="en-US" sz="1800" b="0" i="0" dirty="0">
                <a:effectLst/>
                <a:latin typeface="Calibri" panose="020F0502020204030204" pitchFamily="34" charset="0"/>
              </a:rPr>
              <a:t>Centers for Disease Control and Prevention (2020). </a:t>
            </a:r>
            <a:r>
              <a:rPr lang="en-US" sz="1800" b="0" i="1" dirty="0">
                <a:effectLst/>
                <a:latin typeface="Calibri" panose="020F0502020204030204" pitchFamily="34" charset="0"/>
              </a:rPr>
              <a:t>Coronavirus disease 2019 (COVID-19)</a:t>
            </a:r>
            <a:r>
              <a:rPr lang="en-US" sz="1800" b="0" i="0" dirty="0">
                <a:effectLst/>
                <a:latin typeface="Calibri" panose="020F0502020204030204" pitchFamily="34" charset="0"/>
              </a:rPr>
              <a:t>. [online] Centers for Disease Control and Prevention. Available at: </a:t>
            </a:r>
            <a:r>
              <a:rPr lang="en-US" sz="1800" b="0" i="0" dirty="0">
                <a:effectLst/>
                <a:latin typeface="Calibri" panose="020F0502020204030204" pitchFamily="34" charset="0"/>
                <a:hlinkClick r:id="rId3">
                  <a:extLst>
                    <a:ext uri="{A12FA001-AC4F-418D-AE19-62706E023703}">
                      <ahyp:hlinkClr xmlns:ahyp="http://schemas.microsoft.com/office/drawing/2018/hyperlinkcolor" val="tx"/>
                    </a:ext>
                  </a:extLst>
                </a:hlinkClick>
              </a:rPr>
              <a:t>https://www.cdc.gov/coronavirus/2019-ncov/hcp/mitigating-staff-shortages.html</a:t>
            </a:r>
            <a:endParaRPr lang="en-US" sz="1800" b="0" i="0" dirty="0">
              <a:effectLst/>
              <a:latin typeface="Calibri" panose="020F0502020204030204" pitchFamily="34" charset="0"/>
            </a:endParaRPr>
          </a:p>
          <a:p>
            <a:r>
              <a:rPr lang="en-US" sz="1800" b="0" i="0" dirty="0">
                <a:effectLst/>
                <a:latin typeface="Calibri" panose="020F0502020204030204" pitchFamily="34" charset="0"/>
              </a:rPr>
              <a:t>ukdiss.com. (n.d.). </a:t>
            </a:r>
            <a:r>
              <a:rPr lang="en-US" sz="1800" b="0" i="1" dirty="0">
                <a:effectLst/>
                <a:latin typeface="Calibri" panose="020F0502020204030204" pitchFamily="34" charset="0"/>
              </a:rPr>
              <a:t>Strategies for Addressing Staff Shortages in the NHS</a:t>
            </a:r>
            <a:r>
              <a:rPr lang="en-US" sz="1800" b="0" i="0" dirty="0">
                <a:effectLst/>
                <a:latin typeface="Calibri" panose="020F0502020204030204" pitchFamily="34" charset="0"/>
              </a:rPr>
              <a:t>. [online] Available at: </a:t>
            </a:r>
            <a:r>
              <a:rPr lang="en-US" sz="1800" b="0" i="0" dirty="0">
                <a:effectLst/>
                <a:latin typeface="Calibri" panose="020F0502020204030204" pitchFamily="34" charset="0"/>
                <a:hlinkClick r:id="rId4">
                  <a:extLst>
                    <a:ext uri="{A12FA001-AC4F-418D-AE19-62706E023703}">
                      <ahyp:hlinkClr xmlns:ahyp="http://schemas.microsoft.com/office/drawing/2018/hyperlinkcolor" val="tx"/>
                    </a:ext>
                  </a:extLst>
                </a:hlinkClick>
              </a:rPr>
              <a:t>https://ukdiss.com/examples/qualified-nurses-shortage.php</a:t>
            </a:r>
            <a:endParaRPr lang="en-US" sz="1800" dirty="0">
              <a:latin typeface="Calibri" panose="020F0502020204030204" pitchFamily="34" charset="0"/>
            </a:endParaRPr>
          </a:p>
          <a:p>
            <a:r>
              <a:rPr lang="en-US" sz="1800" b="0" i="0" dirty="0">
                <a:effectLst/>
                <a:latin typeface="Calibri" panose="020F0502020204030204" pitchFamily="34" charset="0"/>
              </a:rPr>
              <a:t>Farooq, U. (2020). </a:t>
            </a:r>
            <a:r>
              <a:rPr lang="en-US" sz="1800" b="0" i="1" dirty="0">
                <a:effectLst/>
                <a:latin typeface="Calibri" panose="020F0502020204030204" pitchFamily="34" charset="0"/>
              </a:rPr>
              <a:t>PESTLE Analysis of the NHS - National Health Services</a:t>
            </a:r>
            <a:r>
              <a:rPr lang="en-US" sz="1800" b="0" i="0" dirty="0">
                <a:effectLst/>
                <a:latin typeface="Calibri" panose="020F0502020204030204" pitchFamily="34" charset="0"/>
              </a:rPr>
              <a:t>. [online] Marketing Tutor. Available at: </a:t>
            </a:r>
            <a:r>
              <a:rPr lang="en-US" sz="1800" b="0" i="0" dirty="0">
                <a:effectLst/>
                <a:latin typeface="Calibri" panose="020F0502020204030204" pitchFamily="34" charset="0"/>
                <a:hlinkClick r:id="rId5">
                  <a:extLst>
                    <a:ext uri="{A12FA001-AC4F-418D-AE19-62706E023703}">
                      <ahyp:hlinkClr xmlns:ahyp="http://schemas.microsoft.com/office/drawing/2018/hyperlinkcolor" val="tx"/>
                    </a:ext>
                  </a:extLst>
                </a:hlinkClick>
              </a:rPr>
              <a:t>https://www.marketingtutor.net/pestle-analysis-of-the-nhs/</a:t>
            </a:r>
            <a:endParaRPr lang="en-US" sz="1800" b="0" i="0" dirty="0">
              <a:effectLst/>
              <a:latin typeface="Calibri" panose="020F0502020204030204" pitchFamily="34" charset="0"/>
            </a:endParaRPr>
          </a:p>
          <a:p>
            <a:r>
              <a:rPr lang="en-US" sz="1800" b="0" i="0" dirty="0" err="1">
                <a:effectLst/>
                <a:latin typeface="Calibri" panose="020F0502020204030204" pitchFamily="34" charset="0"/>
              </a:rPr>
              <a:t>Rimmer</a:t>
            </a:r>
            <a:r>
              <a:rPr lang="en-US" sz="1800" b="0" i="0" dirty="0">
                <a:effectLst/>
                <a:latin typeface="Calibri" panose="020F0502020204030204" pitchFamily="34" charset="0"/>
              </a:rPr>
              <a:t>, A. (2021). Mental health: Staff shortages are causing distressingly long waits for treatment, college warns. </a:t>
            </a:r>
            <a:r>
              <a:rPr lang="en-US" sz="1800" b="0" i="1" dirty="0">
                <a:effectLst/>
                <a:latin typeface="Calibri" panose="020F0502020204030204" pitchFamily="34" charset="0"/>
              </a:rPr>
              <a:t>BMJ</a:t>
            </a:r>
            <a:r>
              <a:rPr lang="en-US" sz="1800" b="0" i="0" dirty="0">
                <a:effectLst/>
                <a:latin typeface="Calibri" panose="020F0502020204030204" pitchFamily="34" charset="0"/>
              </a:rPr>
              <a:t>, p.n2439. doi:10.1136/bmj.n2439.</a:t>
            </a:r>
          </a:p>
          <a:p>
            <a:r>
              <a:rPr lang="en-US" sz="1800" b="0" i="0" dirty="0">
                <a:effectLst/>
                <a:latin typeface="Calibri" panose="020F0502020204030204" pitchFamily="34" charset="0"/>
              </a:rPr>
              <a:t>Deakin, M. (2022). NHS workforce shortages and staff burnout are taking a toll. </a:t>
            </a:r>
            <a:r>
              <a:rPr lang="en-US" sz="1800" b="0" i="1" dirty="0">
                <a:effectLst/>
                <a:latin typeface="Calibri" panose="020F0502020204030204" pitchFamily="34" charset="0"/>
              </a:rPr>
              <a:t>BMJ</a:t>
            </a:r>
            <a:r>
              <a:rPr lang="en-US" sz="1800" b="0" i="0" dirty="0">
                <a:effectLst/>
                <a:latin typeface="Calibri" panose="020F0502020204030204" pitchFamily="34" charset="0"/>
              </a:rPr>
              <a:t>, [online] p.o945. doi:10.1136/bmj.o945</a:t>
            </a:r>
          </a:p>
          <a:p>
            <a:r>
              <a:rPr lang="en-US" sz="1800" b="0" i="0" dirty="0">
                <a:effectLst/>
                <a:latin typeface="Calibri" panose="020F0502020204030204" pitchFamily="34" charset="0"/>
              </a:rPr>
              <a:t>MHT. (n.d.). </a:t>
            </a:r>
            <a:r>
              <a:rPr lang="en-US" sz="1800" b="0" i="1" dirty="0">
                <a:effectLst/>
                <a:latin typeface="Calibri" panose="020F0502020204030204" pitchFamily="34" charset="0"/>
              </a:rPr>
              <a:t>Staff shortages taking its toll on social care staff</a:t>
            </a:r>
            <a:r>
              <a:rPr lang="en-US" sz="1800" b="0" i="0" dirty="0">
                <a:effectLst/>
                <a:latin typeface="Calibri" panose="020F0502020204030204" pitchFamily="34" charset="0"/>
              </a:rPr>
              <a:t>. [online] Available at: </a:t>
            </a:r>
            <a:r>
              <a:rPr lang="en-US" sz="1800" b="0" i="0" dirty="0">
                <a:effectLst/>
                <a:latin typeface="Calibri" panose="020F0502020204030204" pitchFamily="34" charset="0"/>
                <a:hlinkClick r:id="rId6">
                  <a:extLst>
                    <a:ext uri="{A12FA001-AC4F-418D-AE19-62706E023703}">
                      <ahyp:hlinkClr xmlns:ahyp="http://schemas.microsoft.com/office/drawing/2018/hyperlinkcolor" val="tx"/>
                    </a:ext>
                  </a:extLst>
                </a:hlinkClick>
              </a:rPr>
              <a:t>https://www.mentalhealthtoday.co.uk/news/workplace-mental-health/as-the-mental-health-crisis-takes-its-toll-on-social-care-the-spotlight-is-on-staffing</a:t>
            </a:r>
            <a:r>
              <a:rPr lang="en-US" sz="1800" b="0" i="0" dirty="0">
                <a:effectLst/>
                <a:latin typeface="Calibri" panose="020F0502020204030204" pitchFamily="34" charset="0"/>
              </a:rPr>
              <a:t>.</a:t>
            </a:r>
          </a:p>
          <a:p>
            <a:r>
              <a:rPr lang="en-US" sz="1800" b="0" i="0" dirty="0" err="1">
                <a:effectLst/>
                <a:latin typeface="Calibri" panose="020F0502020204030204" pitchFamily="34" charset="0"/>
              </a:rPr>
              <a:t>Dalingwater</a:t>
            </a:r>
            <a:r>
              <a:rPr lang="en-US" sz="1800" b="0" i="0" dirty="0">
                <a:effectLst/>
                <a:latin typeface="Calibri" panose="020F0502020204030204" pitchFamily="34" charset="0"/>
              </a:rPr>
              <a:t>, L. (2019). NHS staffing shortages and the Brexit effect. </a:t>
            </a:r>
            <a:r>
              <a:rPr lang="en-US" sz="1800" b="0" i="1" dirty="0" err="1">
                <a:effectLst/>
                <a:latin typeface="Calibri" panose="020F0502020204030204" pitchFamily="34" charset="0"/>
              </a:rPr>
              <a:t>Observatoire</a:t>
            </a:r>
            <a:r>
              <a:rPr lang="en-US" sz="1800" b="0" i="1" dirty="0">
                <a:effectLst/>
                <a:latin typeface="Calibri" panose="020F0502020204030204" pitchFamily="34" charset="0"/>
              </a:rPr>
              <a:t> de la </a:t>
            </a:r>
            <a:r>
              <a:rPr lang="en-US" sz="1800" b="0" i="1" dirty="0" err="1">
                <a:effectLst/>
                <a:latin typeface="Calibri" panose="020F0502020204030204" pitchFamily="34" charset="0"/>
              </a:rPr>
              <a:t>société</a:t>
            </a:r>
            <a:r>
              <a:rPr lang="en-US" sz="1800" b="0" i="1" dirty="0">
                <a:effectLst/>
                <a:latin typeface="Calibri" panose="020F0502020204030204" pitchFamily="34" charset="0"/>
              </a:rPr>
              <a:t> </a:t>
            </a:r>
            <a:r>
              <a:rPr lang="en-US" sz="1800" b="0" i="1" dirty="0" err="1">
                <a:effectLst/>
                <a:latin typeface="Calibri" panose="020F0502020204030204" pitchFamily="34" charset="0"/>
              </a:rPr>
              <a:t>britannique</a:t>
            </a:r>
            <a:r>
              <a:rPr lang="en-US" sz="1800" b="0" i="0" dirty="0">
                <a:effectLst/>
                <a:latin typeface="Calibri" panose="020F0502020204030204" pitchFamily="34" charset="0"/>
              </a:rPr>
              <a:t>, [online] (24), pp.67–86. doi:10.4000/osb.3216</a:t>
            </a:r>
          </a:p>
          <a:p>
            <a:r>
              <a:rPr lang="en-US" sz="1800" dirty="0" err="1">
                <a:effectLst/>
                <a:latin typeface="Times New Roman" panose="02020603050405020304" pitchFamily="18" charset="0"/>
                <a:ea typeface="Calibri" panose="020F0502020204030204" pitchFamily="34" charset="0"/>
              </a:rPr>
              <a:t>Ryba</a:t>
            </a:r>
            <a:r>
              <a:rPr lang="en-US" sz="1800" dirty="0">
                <a:effectLst/>
                <a:latin typeface="Times New Roman" panose="02020603050405020304" pitchFamily="18" charset="0"/>
                <a:ea typeface="Calibri" panose="020F0502020204030204" pitchFamily="34" charset="0"/>
              </a:rPr>
              <a:t>, K., 2020. How Flexible Work Practices Reduce Employee Turnover</a:t>
            </a:r>
          </a:p>
          <a:p>
            <a:r>
              <a:rPr lang="en-US" sz="1800" dirty="0">
                <a:effectLst/>
                <a:latin typeface="Times New Roman" panose="02020603050405020304" pitchFamily="18" charset="0"/>
                <a:ea typeface="Calibri" panose="020F0502020204030204" pitchFamily="34" charset="0"/>
                <a:cs typeface="Times New Roman" panose="02020603050405020304" pitchFamily="18" charset="0"/>
              </a:rPr>
              <a:t>Porteous-</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Sebouhian</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B., 2021.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As the mental health crisis takes its toll on social care, the spotlight is on </a:t>
            </a:r>
            <a:r>
              <a:rPr lang="en-US" sz="1800" i="1" dirty="0" err="1">
                <a:effectLst/>
                <a:latin typeface="Times New Roman" panose="02020603050405020304" pitchFamily="18" charset="0"/>
                <a:ea typeface="Calibri" panose="020F0502020204030204" pitchFamily="34" charset="0"/>
                <a:cs typeface="Times New Roman" panose="02020603050405020304" pitchFamily="18" charset="0"/>
              </a:rPr>
              <a:t>staffin</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[Online] </a:t>
            </a:r>
            <a:br>
              <a:rPr lang="en-US" sz="1800" dirty="0">
                <a:effectLst/>
                <a:latin typeface="Times New Roman" panose="02020603050405020304" pitchFamily="18" charset="0"/>
                <a:ea typeface="Calibri" panose="020F0502020204030204" pitchFamily="34" charset="0"/>
                <a:cs typeface="Times New Roman" panose="02020603050405020304" pitchFamily="18" charset="0"/>
              </a:rPr>
            </a:b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Available at: </a:t>
            </a:r>
            <a:r>
              <a:rPr lang="en-US" sz="1800" u="sng" dirty="0">
                <a:effectLst/>
                <a:latin typeface="Times New Roman" panose="02020603050405020304" pitchFamily="18" charset="0"/>
                <a:ea typeface="Calibri" panose="020F0502020204030204" pitchFamily="34" charset="0"/>
                <a:cs typeface="Times New Roman" panose="02020603050405020304" pitchFamily="18" charset="0"/>
              </a:rPr>
              <a:t>https://www.mentalhealthtoday.co.uk/news/workplace-mental-health/as-the-mental-health-crisis-takes-its-toll-on-social-care-the-spotlight-is-on-staffing</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r>
              <a:rPr lang="en-US" sz="1800" dirty="0">
                <a:effectLst/>
                <a:latin typeface="Times New Roman" panose="02020603050405020304" pitchFamily="18" charset="0"/>
                <a:ea typeface="Calibri" panose="020F0502020204030204" pitchFamily="34" charset="0"/>
                <a:cs typeface="Times New Roman" panose="02020603050405020304" pitchFamily="18" charset="0"/>
              </a:rPr>
              <a:t>Clark, M., 2022.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15 Best Strategies for Employee Retention in Healthcare.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[Online] </a:t>
            </a:r>
            <a:br>
              <a:rPr lang="en-US" sz="1800" dirty="0">
                <a:effectLst/>
                <a:latin typeface="Times New Roman" panose="02020603050405020304" pitchFamily="18" charset="0"/>
                <a:ea typeface="Calibri" panose="020F0502020204030204" pitchFamily="34" charset="0"/>
                <a:cs typeface="Times New Roman" panose="02020603050405020304" pitchFamily="18" charset="0"/>
              </a:rPr>
            </a:b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Available at: </a:t>
            </a:r>
            <a:r>
              <a:rPr lang="en-US" sz="1800" u="sng" dirty="0">
                <a:effectLst/>
                <a:latin typeface="Times New Roman" panose="02020603050405020304" pitchFamily="18" charset="0"/>
                <a:ea typeface="Calibri" panose="020F0502020204030204" pitchFamily="34" charset="0"/>
                <a:cs typeface="Times New Roman" panose="02020603050405020304" pitchFamily="18" charset="0"/>
              </a:rPr>
              <a:t>https://etactics.com/blog/employee-retention-healthcare</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US" sz="1800" b="0" i="0" dirty="0">
              <a:effectLst/>
              <a:latin typeface="Calibri" panose="020F0502020204030204" pitchFamily="34" charset="0"/>
            </a:endParaRPr>
          </a:p>
          <a:p>
            <a:endParaRPr lang="en-US" sz="1800" dirty="0"/>
          </a:p>
        </p:txBody>
      </p:sp>
    </p:spTree>
    <p:extLst>
      <p:ext uri="{BB962C8B-B14F-4D97-AF65-F5344CB8AC3E}">
        <p14:creationId xmlns:p14="http://schemas.microsoft.com/office/powerpoint/2010/main" val="3883468429"/>
      </p:ext>
    </p:extLst>
  </p:cSld>
  <p:clrMapOvr>
    <a:masterClrMapping/>
  </p:clrMapOvr>
</p:sld>
</file>

<file path=ppt/theme/theme1.xml><?xml version="1.0" encoding="utf-8"?>
<a:theme xmlns:a="http://schemas.openxmlformats.org/drawingml/2006/main" name="Metropolitan">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Metropolitan">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Metropolitan">
      <a:fillStyleLst>
        <a:solidFill>
          <a:schemeClr val="phClr"/>
        </a:solidFill>
        <a:gradFill rotWithShape="1">
          <a:gsLst>
            <a:gs pos="0">
              <a:schemeClr val="phClr">
                <a:tint val="70000"/>
                <a:satMod val="100000"/>
                <a:lumMod val="110000"/>
              </a:schemeClr>
            </a:gs>
            <a:gs pos="50000">
              <a:schemeClr val="phClr">
                <a:tint val="75000"/>
                <a:satMod val="101000"/>
                <a:lumMod val="105000"/>
              </a:schemeClr>
            </a:gs>
            <a:gs pos="100000">
              <a:schemeClr val="phClr">
                <a:tint val="82000"/>
                <a:satMod val="104000"/>
                <a:lumMod val="105000"/>
              </a:schemeClr>
            </a:gs>
          </a:gsLst>
          <a:lin ang="2700000" scaled="0"/>
        </a:gradFill>
        <a:gradFill rotWithShape="1">
          <a:gsLst>
            <a:gs pos="0">
              <a:schemeClr val="phClr">
                <a:tint val="97000"/>
                <a:satMod val="100000"/>
                <a:lumMod val="102000"/>
              </a:schemeClr>
            </a:gs>
            <a:gs pos="50000">
              <a:schemeClr val="phClr">
                <a:shade val="100000"/>
                <a:satMod val="100000"/>
                <a:lumMod val="100000"/>
              </a:schemeClr>
            </a:gs>
            <a:gs pos="100000">
              <a:schemeClr val="phClr">
                <a:shade val="80000"/>
                <a:satMod val="100000"/>
                <a:lumMod val="99000"/>
              </a:schemeClr>
            </a:gs>
          </a:gsLst>
          <a:lin ang="27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solidFill>
          <a:schemeClr val="phClr">
            <a:shade val="95000"/>
            <a:satMod val="170000"/>
          </a:schemeClr>
        </a:solidFill>
      </a:bgFillStyleLst>
    </a:fmtScheme>
  </a:themeElements>
  <a:objectDefaults/>
  <a:extraClrSchemeLst/>
  <a:extLst>
    <a:ext uri="{05A4C25C-085E-4340-85A3-A5531E510DB2}">
      <thm15:themeFamily xmlns:thm15="http://schemas.microsoft.com/office/thememl/2012/main" name="Metropolitan" id="{4C5440D6-04D2-4954-96CF-F251137069B2}" vid="{3A8A2BB7-7C5E-4EB2-B1F1-CFFF0F57E773}"/>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Metropolitan</Template>
  <TotalTime>1134</TotalTime>
  <Words>1780</Words>
  <Application>Microsoft Office PowerPoint</Application>
  <PresentationFormat>Widescreen</PresentationFormat>
  <Paragraphs>154</Paragraphs>
  <Slides>14</Slides>
  <Notes>7</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14</vt:i4>
      </vt:variant>
    </vt:vector>
  </HeadingPairs>
  <TitlesOfParts>
    <vt:vector size="22" baseType="lpstr">
      <vt:lpstr>arial</vt:lpstr>
      <vt:lpstr>arial</vt:lpstr>
      <vt:lpstr>Calibri</vt:lpstr>
      <vt:lpstr>Calibri Light</vt:lpstr>
      <vt:lpstr>Helvetica</vt:lpstr>
      <vt:lpstr>Times New Roman</vt:lpstr>
      <vt:lpstr>Wingdings</vt:lpstr>
      <vt:lpstr>Metropolitan</vt:lpstr>
      <vt:lpstr>PowerPoint Presentation</vt:lpstr>
      <vt:lpstr>Understanding and solving the problem of Staff Shortage in Proper Care</vt:lpstr>
      <vt:lpstr>Nature of the problem-Staff shortage </vt:lpstr>
      <vt:lpstr>Impact of staff shortage on employees and Proper care organization</vt:lpstr>
      <vt:lpstr> PESTLE GRAPH</vt:lpstr>
      <vt:lpstr>PESTLE analysis of the macroenvironmental factors of Staff shortage</vt:lpstr>
      <vt:lpstr>Cause and effect analysis of Staff Shortage Fishbone diagram </vt:lpstr>
      <vt:lpstr>Main causes</vt:lpstr>
      <vt:lpstr>Solutions</vt:lpstr>
      <vt:lpstr>PowerPoint Presentation</vt:lpstr>
      <vt:lpstr>PowerPoint Presentation</vt:lpstr>
      <vt:lpstr>Evaluation of the solution to identify the most appropriate  Grid Chart</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Rafia Saleem</dc:creator>
  <cp:lastModifiedBy>Rafia Saleem</cp:lastModifiedBy>
  <cp:revision>41</cp:revision>
  <dcterms:created xsi:type="dcterms:W3CDTF">2022-07-08T19:25:06Z</dcterms:created>
  <dcterms:modified xsi:type="dcterms:W3CDTF">2022-07-09T16:41:51Z</dcterms:modified>
</cp:coreProperties>
</file>