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3"/>
  </p:notesMasterIdLst>
  <p:sldIdLst>
    <p:sldId id="256" r:id="rId2"/>
    <p:sldId id="257" r:id="rId3"/>
    <p:sldId id="258" r:id="rId4"/>
    <p:sldId id="266" r:id="rId5"/>
    <p:sldId id="259" r:id="rId6"/>
    <p:sldId id="260" r:id="rId7"/>
    <p:sldId id="261" r:id="rId8"/>
    <p:sldId id="262" r:id="rId9"/>
    <p:sldId id="263" r:id="rId10"/>
    <p:sldId id="264"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4C8C46-2AF2-4196-AE01-171F5FAB45D7}" v="200" dt="2026-05-14T09:15:01.5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9C1C2F-A3D8-497C-9F3E-D4B6871BCF78}" type="datetimeFigureOut">
              <a:rPr lang="en-GB" smtClean="0"/>
              <a:t>14/05/2026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F46990-0C3A-43EE-9AB2-9186114B4336}" type="slidenum">
              <a:rPr lang="en-GB" smtClean="0"/>
              <a:t>‹#›</a:t>
            </a:fld>
            <a:endParaRPr lang="en-GB"/>
          </a:p>
        </p:txBody>
      </p:sp>
    </p:spTree>
    <p:extLst>
      <p:ext uri="{BB962C8B-B14F-4D97-AF65-F5344CB8AC3E}">
        <p14:creationId xmlns:p14="http://schemas.microsoft.com/office/powerpoint/2010/main" val="978041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5/14/2026</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141057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5/14/2026</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816032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5/14/2026</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438816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5/14/2026</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11050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5/14/2026</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7672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5/14/2026</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01595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5/14/2026</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08332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5/14/2026</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342364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5/14/2026</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280328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5/14/2026</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93411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5/14/2026</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57556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5/14/2026</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3345005080"/>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39" r:id="rId4"/>
    <p:sldLayoutId id="2147483740" r:id="rId5"/>
    <p:sldLayoutId id="2147483745" r:id="rId6"/>
    <p:sldLayoutId id="2147483741" r:id="rId7"/>
    <p:sldLayoutId id="2147483742" r:id="rId8"/>
    <p:sldLayoutId id="2147483743" r:id="rId9"/>
    <p:sldLayoutId id="2147483744" r:id="rId10"/>
    <p:sldLayoutId id="2147483746"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verywellmind.com/mental-health-benefits-of-exercise-2584094" TargetMode="External"/><Relationship Id="rId2" Type="http://schemas.openxmlformats.org/officeDocument/2006/relationships/hyperlink" Target="https://www.bbc.co.uk/bitesize/articles/zs4tdnb#zjfwb7h"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media" Target="../media/media3.m4a"/><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3.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media" Target="../media/media6.m4a"/><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6.m4a"/></Relationships>
</file>

<file path=ppt/slides/_rels/slide10.xml.rels><?xml version="1.0" encoding="UTF-8" standalone="yes"?>
<Relationships xmlns="http://schemas.openxmlformats.org/package/2006/relationships"><Relationship Id="rId3" Type="http://schemas.microsoft.com/office/2007/relationships/media" Target="../media/media8.m4a"/><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0334BF-0422-4A9A-BE46-AEB8C348B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8F2823-0279-49D8-928D-754B22253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45E95-311C-41C7-A882-6E43F0806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B7299D5D-ECC5-41EB-B830-C3A35FB35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7516"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88C91735-5EFE-44D1-8CC6-FDF0D11B6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33F926C-2613-475D-AEE4-CD7D87D3B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838200" y="1122363"/>
            <a:ext cx="6105525" cy="2387600"/>
          </a:xfrm>
        </p:spPr>
        <p:txBody>
          <a:bodyPr>
            <a:normAutofit/>
          </a:bodyPr>
          <a:lstStyle/>
          <a:p>
            <a:pPr algn="l"/>
            <a:r>
              <a:rPr lang="en-GB" dirty="0">
                <a:solidFill>
                  <a:srgbClr val="FFFFFF"/>
                </a:solidFill>
                <a:cs typeface="Angsana New"/>
              </a:rPr>
              <a:t>E portfolio </a:t>
            </a:r>
            <a:endParaRPr lang="en-GB" dirty="0">
              <a:solidFill>
                <a:srgbClr val="FFFFFF"/>
              </a:solidFill>
            </a:endParaRPr>
          </a:p>
        </p:txBody>
      </p:sp>
      <p:sp>
        <p:nvSpPr>
          <p:cNvPr id="3" name="Subtitle 2"/>
          <p:cNvSpPr>
            <a:spLocks noGrp="1"/>
          </p:cNvSpPr>
          <p:nvPr>
            <p:ph type="subTitle" idx="1"/>
          </p:nvPr>
        </p:nvSpPr>
        <p:spPr>
          <a:xfrm>
            <a:off x="838200" y="3602038"/>
            <a:ext cx="6105525" cy="1655762"/>
          </a:xfrm>
        </p:spPr>
        <p:txBody>
          <a:bodyPr vert="horz" lIns="91440" tIns="45720" rIns="91440" bIns="45720" rtlCol="0" anchor="t">
            <a:normAutofit/>
          </a:bodyPr>
          <a:lstStyle/>
          <a:p>
            <a:pPr algn="l"/>
            <a:r>
              <a:rPr lang="en-GB" sz="2200" dirty="0">
                <a:solidFill>
                  <a:srgbClr val="FFFFFF"/>
                </a:solidFill>
              </a:rPr>
              <a:t>Student number- 2520801</a:t>
            </a:r>
          </a:p>
          <a:p>
            <a:pPr algn="l"/>
            <a:r>
              <a:rPr lang="en-GB" sz="2200" dirty="0">
                <a:solidFill>
                  <a:srgbClr val="FFFFFF"/>
                </a:solidFill>
              </a:rPr>
              <a:t>Module code -  BMSH4200 </a:t>
            </a:r>
          </a:p>
        </p:txBody>
      </p:sp>
      <p:sp>
        <p:nvSpPr>
          <p:cNvPr id="21" name="Rectangle 20">
            <a:extLst>
              <a:ext uri="{FF2B5EF4-FFF2-40B4-BE49-F238E27FC236}">
                <a16:creationId xmlns:a16="http://schemas.microsoft.com/office/drawing/2014/main" id="{1FD32A06-E9FE-4F5A-88A6-84905A72C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5675" y="0"/>
            <a:ext cx="4883277" cy="6858000"/>
          </a:xfrm>
          <a:prstGeom prst="rect">
            <a:avLst/>
          </a:prstGeom>
          <a:gradFill flip="none" rotWithShape="1">
            <a:gsLst>
              <a:gs pos="0">
                <a:schemeClr val="accent2"/>
              </a:gs>
              <a:gs pos="10000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3F3B20E-7515-F9F5-3B7A-FC8A48E255D0}"/>
              </a:ext>
            </a:extLst>
          </p:cNvPr>
          <p:cNvPicPr>
            <a:picLocks noChangeAspect="1"/>
          </p:cNvPicPr>
          <p:nvPr/>
        </p:nvPicPr>
        <p:blipFill>
          <a:blip r:embed="rId4">
            <a:alphaModFix amt="60000"/>
          </a:blip>
          <a:srcRect l="22188" r="14715" b="13"/>
          <a:stretch>
            <a:fillRect/>
          </a:stretch>
        </p:blipFill>
        <p:spPr>
          <a:xfrm>
            <a:off x="7305675" y="-3319"/>
            <a:ext cx="4883278" cy="6858000"/>
          </a:xfrm>
          <a:prstGeom prst="rect">
            <a:avLst/>
          </a:prstGeom>
        </p:spPr>
      </p:pic>
      <p:pic>
        <p:nvPicPr>
          <p:cNvPr id="5" name="Recorded Sound">
            <a:hlinkClick r:id="" action="ppaction://media"/>
            <a:extLst>
              <a:ext uri="{FF2B5EF4-FFF2-40B4-BE49-F238E27FC236}">
                <a16:creationId xmlns:a16="http://schemas.microsoft.com/office/drawing/2014/main" id="{A60B841D-8F8A-4487-54CC-010D41170C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1926" y="480471"/>
            <a:ext cx="1191710" cy="119171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6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E4F34-8B8B-3EA3-D67D-34D8989CB701}"/>
              </a:ext>
            </a:extLst>
          </p:cNvPr>
          <p:cNvSpPr>
            <a:spLocks noGrp="1"/>
          </p:cNvSpPr>
          <p:nvPr>
            <p:ph type="title"/>
          </p:nvPr>
        </p:nvSpPr>
        <p:spPr/>
        <p:txBody>
          <a:bodyPr/>
          <a:lstStyle/>
          <a:p>
            <a:r>
              <a:rPr lang="en-GB">
                <a:gradFill flip="none">
                  <a:gsLst>
                    <a:gs pos="0">
                      <a:srgbClr val="7162FE"/>
                    </a:gs>
                    <a:gs pos="100000">
                      <a:srgbClr val="F900A0">
                        <a:alpha val="70000"/>
                      </a:srgbClr>
                    </a:gs>
                  </a:gsLst>
                  <a:lin ang="0" scaled="1"/>
                  <a:tileRect/>
                </a:gradFill>
                <a:cs typeface="Angsana New"/>
              </a:rPr>
              <a:t>AI acknowledgment </a:t>
            </a:r>
            <a:endParaRPr lang="en-GB"/>
          </a:p>
        </p:txBody>
      </p:sp>
      <p:sp>
        <p:nvSpPr>
          <p:cNvPr id="3" name="Content Placeholder 2">
            <a:extLst>
              <a:ext uri="{FF2B5EF4-FFF2-40B4-BE49-F238E27FC236}">
                <a16:creationId xmlns:a16="http://schemas.microsoft.com/office/drawing/2014/main" id="{EB306219-F30B-8DED-170E-A1995D280C46}"/>
              </a:ext>
            </a:extLst>
          </p:cNvPr>
          <p:cNvSpPr>
            <a:spLocks noGrp="1"/>
          </p:cNvSpPr>
          <p:nvPr>
            <p:ph idx="1"/>
          </p:nvPr>
        </p:nvSpPr>
        <p:spPr/>
        <p:txBody>
          <a:bodyPr/>
          <a:lstStyle/>
          <a:p>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p:txBody>
      </p:sp>
    </p:spTree>
    <p:extLst>
      <p:ext uri="{BB962C8B-B14F-4D97-AF65-F5344CB8AC3E}">
        <p14:creationId xmlns:p14="http://schemas.microsoft.com/office/powerpoint/2010/main" val="50678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AF8AD-73BA-2C74-30D1-481E90538AC1}"/>
              </a:ext>
            </a:extLst>
          </p:cNvPr>
          <p:cNvSpPr>
            <a:spLocks noGrp="1"/>
          </p:cNvSpPr>
          <p:nvPr>
            <p:ph type="title"/>
          </p:nvPr>
        </p:nvSpPr>
        <p:spPr/>
        <p:txBody>
          <a:bodyPr/>
          <a:lstStyle/>
          <a:p>
            <a:r>
              <a:rPr lang="en-GB">
                <a:gradFill flip="none">
                  <a:gsLst>
                    <a:gs pos="0">
                      <a:srgbClr val="7162FE"/>
                    </a:gs>
                    <a:gs pos="100000">
                      <a:srgbClr val="F900A0">
                        <a:alpha val="70000"/>
                      </a:srgbClr>
                    </a:gs>
                  </a:gsLst>
                  <a:lin ang="0" scaled="1"/>
                  <a:tileRect/>
                </a:gradFill>
                <a:cs typeface="Angsana New"/>
              </a:rPr>
              <a:t>Part 1 </a:t>
            </a:r>
            <a:endParaRPr lang="en-GB">
              <a:cs typeface="Angsana New"/>
            </a:endParaRPr>
          </a:p>
        </p:txBody>
      </p:sp>
      <p:sp>
        <p:nvSpPr>
          <p:cNvPr id="3" name="Content Placeholder 2">
            <a:extLst>
              <a:ext uri="{FF2B5EF4-FFF2-40B4-BE49-F238E27FC236}">
                <a16:creationId xmlns:a16="http://schemas.microsoft.com/office/drawing/2014/main" id="{26F59577-EF6C-A0D2-BE55-13AE2F530CB8}"/>
              </a:ext>
            </a:extLst>
          </p:cNvPr>
          <p:cNvSpPr>
            <a:spLocks noGrp="1"/>
          </p:cNvSpPr>
          <p:nvPr>
            <p:ph idx="1"/>
          </p:nvPr>
        </p:nvSpPr>
        <p:spPr/>
        <p:txBody>
          <a:bodyPr vert="horz" lIns="91440" tIns="45720" rIns="91440" bIns="45720" rtlCol="0" anchor="t">
            <a:noAutofit/>
          </a:bodyPr>
          <a:lstStyle/>
          <a:p>
            <a:r>
              <a:rPr lang="en-GB" sz="1400">
                <a:solidFill>
                  <a:srgbClr val="000000"/>
                </a:solidFill>
                <a:latin typeface="Times New Roman"/>
                <a:ea typeface="Times New Roman"/>
                <a:cs typeface="Times New Roman"/>
              </a:rPr>
              <a:t>Does exercise truly help an individual's health and wellbeing? During this paper it will discuss the impact of exercise on a person's health and wellbeing. Exercise is a form of physical activity that works the body at a higher intensity than daily activities.  This needs to be in the moderate intensity training zone." (BBC bitesize,2025) therefore in this paper it will discuss the impact of this on a person's mental and physical health.    </a:t>
            </a:r>
            <a:endParaRPr lang="en-GB" sz="1400" dirty="0">
              <a:solidFill>
                <a:srgbClr val="000000"/>
              </a:solidFill>
              <a:latin typeface="Times New Roman"/>
              <a:ea typeface="Times New Roman"/>
              <a:cs typeface="Times New Roman"/>
            </a:endParaRPr>
          </a:p>
          <a:p>
            <a:r>
              <a:rPr lang="en-GB" sz="1400" dirty="0">
                <a:solidFill>
                  <a:srgbClr val="000000"/>
                </a:solidFill>
                <a:latin typeface="Times New Roman"/>
                <a:ea typeface="Times New Roman"/>
                <a:cs typeface="Times New Roman"/>
              </a:rPr>
              <a:t> One of the main factors of not part taking in exercise is the effects it has on a person's mental health. There are lots of different factors that can affect a person's mental </a:t>
            </a:r>
            <a:r>
              <a:rPr lang="en-GB" sz="1400" dirty="0" err="1">
                <a:solidFill>
                  <a:srgbClr val="000000"/>
                </a:solidFill>
                <a:latin typeface="Times New Roman"/>
                <a:ea typeface="Times New Roman"/>
                <a:cs typeface="Times New Roman"/>
              </a:rPr>
              <a:t>health</a:t>
            </a:r>
            <a:r>
              <a:rPr lang="en-GB" sz="1400" dirty="0">
                <a:solidFill>
                  <a:srgbClr val="000000"/>
                </a:solidFill>
                <a:latin typeface="Times New Roman"/>
                <a:ea typeface="Times New Roman"/>
                <a:cs typeface="Times New Roman"/>
              </a:rPr>
              <a:t> but many articles state that exercise has a positive impact on an individual's wellbeing. Exercise can help individuals with reducing anxiety. It can also reduce depression rates, improve individuals concentrating, improves mood, improves confidence and exercise can also keep the mind active.  One of the main facts that most articles talked about was the fact that exercise can improve an individual's anxiety rate. 'Exercise decreases sensitivity to the body's reaction to anxiety (star, 2025) therefore taking part in 30minutes of exercise can improve lots of different mental health it will help manage anxiety and depression symptoms along with other factors. Exercise also is generally associated with better moods and improved quality of life (/</a:t>
            </a:r>
            <a:r>
              <a:rPr lang="en-GB" sz="1400" dirty="0" err="1">
                <a:solidFill>
                  <a:srgbClr val="000000"/>
                </a:solidFill>
                <a:latin typeface="Times New Roman"/>
                <a:ea typeface="Times New Roman"/>
                <a:cs typeface="Times New Roman"/>
              </a:rPr>
              <a:t>mahindru</a:t>
            </a:r>
            <a:r>
              <a:rPr lang="en-GB" sz="1400" dirty="0">
                <a:solidFill>
                  <a:srgbClr val="000000"/>
                </a:solidFill>
                <a:latin typeface="Times New Roman"/>
                <a:ea typeface="Times New Roman"/>
                <a:cs typeface="Times New Roman"/>
              </a:rPr>
              <a:t>, 2023) </a:t>
            </a:r>
          </a:p>
          <a:p>
            <a:r>
              <a:rPr lang="en-GB" sz="1400" dirty="0">
                <a:solidFill>
                  <a:srgbClr val="000000"/>
                </a:solidFill>
                <a:latin typeface="Times New Roman"/>
                <a:ea typeface="Times New Roman"/>
                <a:cs typeface="Times New Roman"/>
              </a:rPr>
              <a:t> Exercise is often linked with good physical health. Physically inactive individuals are usually reported to have a higher healthcare cost (Mahindru,2023) therefore taking part in exercise can reduce individuals' chances of getting heart diseases, strokes, type 2 diabetes, obesity and certain cancers. Evidence states that exercise is associated with longer health span delaying the onset of chronic diseases and conditions (</a:t>
            </a:r>
            <a:r>
              <a:rPr lang="en-GB" sz="1400" dirty="0" err="1">
                <a:solidFill>
                  <a:srgbClr val="000000"/>
                </a:solidFill>
                <a:latin typeface="Times New Roman"/>
                <a:ea typeface="Times New Roman"/>
                <a:cs typeface="Times New Roman"/>
              </a:rPr>
              <a:t>Kruegsegger</a:t>
            </a:r>
            <a:r>
              <a:rPr lang="en-GB" sz="1400" dirty="0">
                <a:solidFill>
                  <a:srgbClr val="000000"/>
                </a:solidFill>
                <a:latin typeface="Times New Roman"/>
                <a:ea typeface="Times New Roman"/>
                <a:cs typeface="Times New Roman"/>
              </a:rPr>
              <a:t>, 2018) </a:t>
            </a:r>
            <a:endParaRPr lang="en-GB" sz="1400" dirty="0">
              <a:solidFill>
                <a:srgbClr val="201449">
                  <a:alpha val="70000"/>
                </a:srgbClr>
              </a:solidFill>
            </a:endParaRPr>
          </a:p>
        </p:txBody>
      </p:sp>
    </p:spTree>
    <p:extLst>
      <p:ext uri="{BB962C8B-B14F-4D97-AF65-F5344CB8AC3E}">
        <p14:creationId xmlns:p14="http://schemas.microsoft.com/office/powerpoint/2010/main" val="2421729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A141F-E6FE-450D-BF70-68B1ECDF1296}"/>
              </a:ext>
            </a:extLst>
          </p:cNvPr>
          <p:cNvSpPr>
            <a:spLocks noGrp="1"/>
          </p:cNvSpPr>
          <p:nvPr>
            <p:ph type="title"/>
          </p:nvPr>
        </p:nvSpPr>
        <p:spPr/>
        <p:txBody>
          <a:bodyPr/>
          <a:lstStyle/>
          <a:p>
            <a:r>
              <a:rPr lang="en-GB">
                <a:gradFill flip="none">
                  <a:gsLst>
                    <a:gs pos="0">
                      <a:srgbClr val="7162FE"/>
                    </a:gs>
                    <a:gs pos="100000">
                      <a:srgbClr val="F900A0">
                        <a:alpha val="70000"/>
                      </a:srgbClr>
                    </a:gs>
                  </a:gsLst>
                  <a:lin ang="0" scaled="1"/>
                  <a:tileRect/>
                </a:gradFill>
                <a:cs typeface="Angsana New"/>
              </a:rPr>
              <a:t>Part 1</a:t>
            </a:r>
            <a:endParaRPr lang="en-GB"/>
          </a:p>
        </p:txBody>
      </p:sp>
      <p:sp>
        <p:nvSpPr>
          <p:cNvPr id="3" name="Content Placeholder 2">
            <a:extLst>
              <a:ext uri="{FF2B5EF4-FFF2-40B4-BE49-F238E27FC236}">
                <a16:creationId xmlns:a16="http://schemas.microsoft.com/office/drawing/2014/main" id="{57ED255B-4929-8ABB-D642-3CC8CB2E3F45}"/>
              </a:ext>
            </a:extLst>
          </p:cNvPr>
          <p:cNvSpPr>
            <a:spLocks noGrp="1"/>
          </p:cNvSpPr>
          <p:nvPr>
            <p:ph idx="1"/>
          </p:nvPr>
        </p:nvSpPr>
        <p:spPr>
          <a:xfrm>
            <a:off x="838200" y="1849143"/>
            <a:ext cx="10515600" cy="3998306"/>
          </a:xfrm>
        </p:spPr>
        <p:txBody>
          <a:bodyPr vert="horz" lIns="91440" tIns="45720" rIns="91440" bIns="45720" rtlCol="0" anchor="t">
            <a:normAutofit/>
          </a:bodyPr>
          <a:lstStyle/>
          <a:p>
            <a:r>
              <a:rPr lang="en-GB" sz="1400" dirty="0">
                <a:solidFill>
                  <a:srgbClr val="000000"/>
                </a:solidFill>
                <a:latin typeface="Times New Roman"/>
                <a:cs typeface="Times New Roman"/>
              </a:rPr>
              <a:t>Taking part in exercise has many positive factors on an individual's physical health such as improving muscle strength and bone strength. It will also </a:t>
            </a:r>
            <a:r>
              <a:rPr lang="en-GB" sz="1400" dirty="0" err="1">
                <a:solidFill>
                  <a:srgbClr val="000000"/>
                </a:solidFill>
                <a:latin typeface="Times New Roman"/>
                <a:cs typeface="Times New Roman"/>
              </a:rPr>
              <a:t>improvecardiovascular</a:t>
            </a:r>
            <a:r>
              <a:rPr lang="en-GB" sz="1400" dirty="0">
                <a:solidFill>
                  <a:srgbClr val="000000"/>
                </a:solidFill>
                <a:latin typeface="Times New Roman"/>
                <a:cs typeface="Times New Roman"/>
              </a:rPr>
              <a:t> health, and it can also manage weight. Exercise can also benefit certain groups for example it can help pregnant women who engage in </a:t>
            </a:r>
            <a:r>
              <a:rPr lang="en-GB" sz="1400" dirty="0" err="1">
                <a:solidFill>
                  <a:srgbClr val="000000"/>
                </a:solidFill>
                <a:latin typeface="Times New Roman"/>
                <a:cs typeface="Times New Roman"/>
              </a:rPr>
              <a:t>exerciseare</a:t>
            </a:r>
            <a:r>
              <a:rPr lang="en-GB" sz="1400" dirty="0">
                <a:solidFill>
                  <a:srgbClr val="000000"/>
                </a:solidFill>
                <a:latin typeface="Times New Roman"/>
                <a:cs typeface="Times New Roman"/>
              </a:rPr>
              <a:t> less likely to experience post postpartum depression it can also help elderly people who exercise are at a lower risk of being injured after falling. (Fountain,2025). Exercise can also help people feel included in the community as there are different group and community activities around exercise that can bring </a:t>
            </a:r>
            <a:r>
              <a:rPr lang="en-GB" sz="1400" dirty="0" err="1">
                <a:solidFill>
                  <a:srgbClr val="000000"/>
                </a:solidFill>
                <a:latin typeface="Times New Roman"/>
                <a:cs typeface="Times New Roman"/>
              </a:rPr>
              <a:t>peopletogether</a:t>
            </a:r>
            <a:r>
              <a:rPr lang="en-GB" sz="1400" dirty="0">
                <a:solidFill>
                  <a:srgbClr val="000000"/>
                </a:solidFill>
                <a:latin typeface="Times New Roman"/>
                <a:cs typeface="Times New Roman"/>
              </a:rPr>
              <a:t> improving their health, wellbeing and making them included in the community. </a:t>
            </a:r>
            <a:endParaRPr lang="en-US" sz="1400" dirty="0">
              <a:solidFill>
                <a:srgbClr val="000000"/>
              </a:solidFill>
              <a:latin typeface="Times New Roman"/>
              <a:cs typeface="Times New Roman"/>
            </a:endParaRPr>
          </a:p>
          <a:p>
            <a:pPr>
              <a:buClr>
                <a:srgbClr val="E4DEF6"/>
              </a:buClr>
            </a:pPr>
            <a:endParaRPr lang="en-US" sz="1400" dirty="0">
              <a:solidFill>
                <a:srgbClr val="000000"/>
              </a:solidFill>
              <a:latin typeface="Times New Roman"/>
              <a:cs typeface="Times New Roman"/>
            </a:endParaRPr>
          </a:p>
          <a:p>
            <a:pPr>
              <a:buClr>
                <a:srgbClr val="E4DEF6"/>
              </a:buClr>
            </a:pPr>
            <a:r>
              <a:rPr lang="en-GB" sz="1400">
                <a:solidFill>
                  <a:srgbClr val="000000"/>
                </a:solidFill>
                <a:latin typeface="Times New Roman"/>
                <a:cs typeface="Times New Roman"/>
              </a:rPr>
              <a:t>To conclude throughout this paper, I have discussed the impact of exercise on </a:t>
            </a:r>
            <a:endParaRPr lang="en-GB" sz="1400" dirty="0">
              <a:solidFill>
                <a:srgbClr val="000000"/>
              </a:solidFill>
              <a:latin typeface="Times New Roman"/>
              <a:cs typeface="Times New Roman"/>
            </a:endParaRPr>
          </a:p>
          <a:p>
            <a:pPr>
              <a:buClr>
                <a:srgbClr val="E4DEF6"/>
              </a:buClr>
            </a:pPr>
            <a:r>
              <a:rPr lang="en-GB" sz="1400" dirty="0">
                <a:solidFill>
                  <a:srgbClr val="000000"/>
                </a:solidFill>
                <a:latin typeface="Times New Roman"/>
                <a:cs typeface="Times New Roman"/>
              </a:rPr>
              <a:t>An individual's physical and mental health. Therefore, it is recommended to take part in 150 minutes of moderate training exercise a week which is a low heartrate training zone. To ensure that you can maintain a healthy lifestyle it's important to use exercise to prevent getting physical and or mental health </a:t>
            </a:r>
            <a:r>
              <a:rPr lang="en-GB" sz="1400" dirty="0" err="1">
                <a:solidFill>
                  <a:srgbClr val="000000"/>
                </a:solidFill>
                <a:latin typeface="Times New Roman"/>
                <a:cs typeface="Times New Roman"/>
              </a:rPr>
              <a:t>conditionsthat</a:t>
            </a:r>
            <a:r>
              <a:rPr lang="en-GB" sz="1400" dirty="0">
                <a:solidFill>
                  <a:srgbClr val="000000"/>
                </a:solidFill>
                <a:latin typeface="Times New Roman"/>
                <a:cs typeface="Times New Roman"/>
              </a:rPr>
              <a:t> could affect your life for a longer period of time. </a:t>
            </a:r>
            <a:endParaRPr lang="en-US" sz="1400" dirty="0">
              <a:solidFill>
                <a:srgbClr val="000000"/>
              </a:solidFill>
              <a:latin typeface="Times New Roman"/>
              <a:cs typeface="Times New Roman"/>
            </a:endParaRPr>
          </a:p>
          <a:p>
            <a:pPr>
              <a:buClr>
                <a:srgbClr val="E4DEF6"/>
              </a:buClr>
            </a:pPr>
            <a:endParaRPr lang="en-GB" sz="1400" dirty="0">
              <a:solidFill>
                <a:srgbClr val="000000"/>
              </a:solidFill>
              <a:latin typeface="Times New Roman"/>
              <a:cs typeface="Times New Roman"/>
            </a:endParaRPr>
          </a:p>
          <a:p>
            <a:pPr>
              <a:buClr>
                <a:srgbClr val="E4DEF6"/>
              </a:buClr>
            </a:pPr>
            <a:r>
              <a:rPr lang="en-GB" sz="1400">
                <a:solidFill>
                  <a:srgbClr val="000000"/>
                </a:solidFill>
                <a:latin typeface="Times New Roman"/>
                <a:cs typeface="Times New Roman"/>
              </a:rPr>
              <a:t>Word count - 477</a:t>
            </a:r>
          </a:p>
          <a:p>
            <a:pPr>
              <a:buClr>
                <a:srgbClr val="E4DEF6"/>
              </a:buClr>
            </a:pPr>
            <a:endParaRPr lang="en-GB" dirty="0">
              <a:solidFill>
                <a:srgbClr val="201449">
                  <a:alpha val="70000"/>
                </a:srgbClr>
              </a:solidFill>
            </a:endParaRPr>
          </a:p>
        </p:txBody>
      </p:sp>
    </p:spTree>
    <p:extLst>
      <p:ext uri="{BB962C8B-B14F-4D97-AF65-F5344CB8AC3E}">
        <p14:creationId xmlns:p14="http://schemas.microsoft.com/office/powerpoint/2010/main" val="3702021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DB32D-E79F-BDA5-98F7-FF2F17987CFD}"/>
              </a:ext>
            </a:extLst>
          </p:cNvPr>
          <p:cNvSpPr>
            <a:spLocks noGrp="1"/>
          </p:cNvSpPr>
          <p:nvPr>
            <p:ph type="title"/>
          </p:nvPr>
        </p:nvSpPr>
        <p:spPr/>
        <p:txBody>
          <a:bodyPr/>
          <a:lstStyle/>
          <a:p>
            <a:r>
              <a:rPr lang="en-GB">
                <a:gradFill flip="none">
                  <a:gsLst>
                    <a:gs pos="0">
                      <a:srgbClr val="7162FE"/>
                    </a:gs>
                    <a:gs pos="100000">
                      <a:srgbClr val="F900A0">
                        <a:alpha val="70000"/>
                      </a:srgbClr>
                    </a:gs>
                  </a:gsLst>
                  <a:lin ang="0" scaled="1"/>
                  <a:tileRect/>
                </a:gradFill>
                <a:cs typeface="Angsana New"/>
              </a:rPr>
              <a:t>Part 1 references </a:t>
            </a:r>
            <a:endParaRPr lang="en-GB"/>
          </a:p>
        </p:txBody>
      </p:sp>
      <p:sp>
        <p:nvSpPr>
          <p:cNvPr id="3" name="Content Placeholder 2">
            <a:extLst>
              <a:ext uri="{FF2B5EF4-FFF2-40B4-BE49-F238E27FC236}">
                <a16:creationId xmlns:a16="http://schemas.microsoft.com/office/drawing/2014/main" id="{62E0E707-1025-BEE1-3805-54FC7446DBBD}"/>
              </a:ext>
            </a:extLst>
          </p:cNvPr>
          <p:cNvSpPr>
            <a:spLocks noGrp="1"/>
          </p:cNvSpPr>
          <p:nvPr>
            <p:ph idx="1"/>
          </p:nvPr>
        </p:nvSpPr>
        <p:spPr>
          <a:xfrm>
            <a:off x="709127" y="1721456"/>
            <a:ext cx="10644673" cy="4530053"/>
          </a:xfrm>
        </p:spPr>
        <p:txBody>
          <a:bodyPr>
            <a:normAutofit fontScale="47500" lnSpcReduction="20000"/>
          </a:bodyPr>
          <a:lstStyle/>
          <a:p>
            <a:r>
              <a:rPr lang="en-GB" dirty="0"/>
              <a:t>Reference list </a:t>
            </a:r>
          </a:p>
          <a:p>
            <a:r>
              <a:rPr lang="en-GB" dirty="0"/>
              <a:t> </a:t>
            </a:r>
          </a:p>
          <a:p>
            <a:r>
              <a:rPr lang="en-GB" dirty="0"/>
              <a:t>BBC Bitesize (2025). </a:t>
            </a:r>
            <a:r>
              <a:rPr lang="en-GB" i="1" dirty="0"/>
              <a:t>How often should I exercise to stay healthy? - BBC Bitesize</a:t>
            </a:r>
            <a:r>
              <a:rPr lang="en-GB" dirty="0"/>
              <a:t>. [online] BBC Bitesize. Available at: </a:t>
            </a:r>
            <a:r>
              <a:rPr lang="en-GB" u="sng" dirty="0">
                <a:hlinkClick r:id="rId2"/>
              </a:rPr>
              <a:t>https://www.bbc.co.uk/bitesize/articles/zs4tdnb#zjfwb7h</a:t>
            </a:r>
            <a:r>
              <a:rPr lang="en-GB" dirty="0"/>
              <a:t> [Accessed 28 Oct. 2025].</a:t>
            </a:r>
          </a:p>
          <a:p>
            <a:endParaRPr lang="en-GB" dirty="0"/>
          </a:p>
          <a:p>
            <a:r>
              <a:rPr lang="en-GB" dirty="0"/>
              <a:t>fountain , </a:t>
            </a:r>
            <a:r>
              <a:rPr lang="en-GB" dirty="0" err="1"/>
              <a:t>lauren</a:t>
            </a:r>
            <a:r>
              <a:rPr lang="en-GB" dirty="0"/>
              <a:t> (2023). </a:t>
            </a:r>
            <a:r>
              <a:rPr lang="en-GB" i="1" dirty="0"/>
              <a:t>The Mental Health Benefits of Physical Exercise</a:t>
            </a:r>
            <a:r>
              <a:rPr lang="en-GB" dirty="0"/>
              <a:t>. [online] </a:t>
            </a:r>
            <a:r>
              <a:rPr lang="en-GB" dirty="0" err="1"/>
              <a:t>Verywell</a:t>
            </a:r>
            <a:r>
              <a:rPr lang="en-GB" dirty="0"/>
              <a:t> Mind. Available at: </a:t>
            </a:r>
            <a:r>
              <a:rPr lang="en-GB" u="sng" dirty="0">
                <a:hlinkClick r:id="rId3"/>
              </a:rPr>
              <a:t>https://www.verywellmind.com/mental-health-benefits-of-exercise-2584094</a:t>
            </a:r>
            <a:r>
              <a:rPr lang="en-GB" dirty="0"/>
              <a:t>.</a:t>
            </a:r>
          </a:p>
          <a:p>
            <a:endParaRPr lang="en-GB" dirty="0"/>
          </a:p>
          <a:p>
            <a:r>
              <a:rPr lang="en-GB" dirty="0" err="1"/>
              <a:t>Mahindru</a:t>
            </a:r>
            <a:r>
              <a:rPr lang="en-GB" dirty="0"/>
              <a:t>, A., Patil, P. and Agrawal, V. (2023). Role of Physical Activity on Mental Health and well-being: a Review. </a:t>
            </a:r>
            <a:r>
              <a:rPr lang="en-GB" i="1" dirty="0" err="1"/>
              <a:t>Cureus</a:t>
            </a:r>
            <a:r>
              <a:rPr lang="en-GB" dirty="0"/>
              <a:t>, [online] 15(1). </a:t>
            </a:r>
            <a:r>
              <a:rPr lang="en-GB" dirty="0" err="1"/>
              <a:t>doi:https</a:t>
            </a:r>
            <a:r>
              <a:rPr lang="en-GB" dirty="0"/>
              <a:t>://doi.org/10.7759/cureus.33475.</a:t>
            </a:r>
          </a:p>
          <a:p>
            <a:endParaRPr lang="en-GB" dirty="0"/>
          </a:p>
          <a:p>
            <a:r>
              <a:rPr lang="en-GB" dirty="0"/>
              <a:t>Ruegsegger, G.N. and Booth, F.W. (2017). Health Benefits of Exercise. </a:t>
            </a:r>
            <a:r>
              <a:rPr lang="en-GB" i="1" dirty="0"/>
              <a:t>Cold Spring Harbor Perspectives in Medicine</a:t>
            </a:r>
            <a:r>
              <a:rPr lang="en-GB" dirty="0"/>
              <a:t>, 8(7). </a:t>
            </a:r>
            <a:r>
              <a:rPr lang="en-GB" dirty="0" err="1"/>
              <a:t>doi:https</a:t>
            </a:r>
            <a:r>
              <a:rPr lang="en-GB" dirty="0"/>
              <a:t>://doi.org/10.1101/cshperspect.a029694.</a:t>
            </a:r>
          </a:p>
          <a:p>
            <a:endParaRPr lang="en-GB" dirty="0"/>
          </a:p>
          <a:p>
            <a:r>
              <a:rPr lang="en-GB" dirty="0"/>
              <a:t>Star, K. (2023). </a:t>
            </a:r>
            <a:r>
              <a:rPr lang="en-GB" i="1" dirty="0"/>
              <a:t>The Mental Health Benefits of Physical Exercise</a:t>
            </a:r>
            <a:r>
              <a:rPr lang="en-GB" dirty="0"/>
              <a:t>. [online] </a:t>
            </a:r>
            <a:r>
              <a:rPr lang="en-GB" dirty="0" err="1"/>
              <a:t>Verywell</a:t>
            </a:r>
            <a:r>
              <a:rPr lang="en-GB" dirty="0"/>
              <a:t> Mind. Available at: </a:t>
            </a:r>
            <a:r>
              <a:rPr lang="en-GB" u="sng" dirty="0">
                <a:hlinkClick r:id="rId3"/>
              </a:rPr>
              <a:t>https://www.verywellmind.com/mental-health-benefits-of-exercise-2584094</a:t>
            </a:r>
            <a:r>
              <a:rPr lang="en-GB" dirty="0"/>
              <a:t>.</a:t>
            </a:r>
          </a:p>
          <a:p>
            <a:endParaRPr lang="en-GB" dirty="0"/>
          </a:p>
        </p:txBody>
      </p:sp>
    </p:spTree>
    <p:extLst>
      <p:ext uri="{BB962C8B-B14F-4D97-AF65-F5344CB8AC3E}">
        <p14:creationId xmlns:p14="http://schemas.microsoft.com/office/powerpoint/2010/main" val="1102551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37E8F-4677-10B9-BDF8-62D7A464B332}"/>
              </a:ext>
            </a:extLst>
          </p:cNvPr>
          <p:cNvSpPr>
            <a:spLocks noGrp="1"/>
          </p:cNvSpPr>
          <p:nvPr>
            <p:ph type="title"/>
          </p:nvPr>
        </p:nvSpPr>
        <p:spPr/>
        <p:txBody>
          <a:bodyPr/>
          <a:lstStyle/>
          <a:p>
            <a:r>
              <a:rPr lang="en-GB" dirty="0">
                <a:gradFill flip="none">
                  <a:gsLst>
                    <a:gs pos="0">
                      <a:srgbClr val="7162FE"/>
                    </a:gs>
                    <a:gs pos="100000">
                      <a:srgbClr val="F900A0">
                        <a:alpha val="70000"/>
                      </a:srgbClr>
                    </a:gs>
                  </a:gsLst>
                  <a:lin ang="0" scaled="1"/>
                  <a:tileRect/>
                </a:gradFill>
                <a:cs typeface="Angsana New"/>
              </a:rPr>
              <a:t>Part 1 reflection </a:t>
            </a:r>
            <a:endParaRPr lang="en-GB" dirty="0">
              <a:cs typeface="Angsana New"/>
            </a:endParaRPr>
          </a:p>
        </p:txBody>
      </p:sp>
      <p:sp>
        <p:nvSpPr>
          <p:cNvPr id="3" name="Content Placeholder 2">
            <a:extLst>
              <a:ext uri="{FF2B5EF4-FFF2-40B4-BE49-F238E27FC236}">
                <a16:creationId xmlns:a16="http://schemas.microsoft.com/office/drawing/2014/main" id="{53E273D0-407C-DCEE-93FA-4B88FEDFE41A}"/>
              </a:ext>
            </a:extLst>
          </p:cNvPr>
          <p:cNvSpPr>
            <a:spLocks noGrp="1"/>
          </p:cNvSpPr>
          <p:nvPr>
            <p:ph idx="1"/>
          </p:nvPr>
        </p:nvSpPr>
        <p:spPr/>
        <p:txBody>
          <a:bodyPr>
            <a:normAutofit fontScale="85000" lnSpcReduction="20000"/>
          </a:bodyPr>
          <a:lstStyle/>
          <a:p>
            <a:r>
              <a:rPr lang="en-GB" dirty="0"/>
              <a:t>For this assignment what went well was the fact that I have always had a passion to discuss  how physical activity can improve an individuals  health and wellbeing therefore creating this assignment kept me interested in the different opinions that people have and being able to voice my own.  </a:t>
            </a:r>
          </a:p>
          <a:p>
            <a:endParaRPr lang="en-GB" dirty="0"/>
          </a:p>
          <a:p>
            <a:r>
              <a:rPr lang="en-GB" dirty="0"/>
              <a:t>Some areas that I could have improved on was the amount of time that I put into the research. Another area that I could have improved on was writing the references out and the layout of my assignment remembering to include my student number module code and word count at the top of my assignment </a:t>
            </a:r>
          </a:p>
        </p:txBody>
      </p:sp>
      <p:pic>
        <p:nvPicPr>
          <p:cNvPr id="4" name="Recorded Sound">
            <a:hlinkClick r:id="" action="ppaction://media"/>
            <a:extLst>
              <a:ext uri="{FF2B5EF4-FFF2-40B4-BE49-F238E27FC236}">
                <a16:creationId xmlns:a16="http://schemas.microsoft.com/office/drawing/2014/main" id="{19B99CEE-5340-F6B2-19A2-33C09698670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28530" y="621240"/>
            <a:ext cx="1445155" cy="1445155"/>
          </a:xfrm>
          <a:prstGeom prst="rect">
            <a:avLst/>
          </a:prstGeom>
        </p:spPr>
      </p:pic>
      <p:pic>
        <p:nvPicPr>
          <p:cNvPr id="5" name="Recorded Sound">
            <a:hlinkClick r:id="" action="ppaction://media"/>
            <a:extLst>
              <a:ext uri="{FF2B5EF4-FFF2-40B4-BE49-F238E27FC236}">
                <a16:creationId xmlns:a16="http://schemas.microsoft.com/office/drawing/2014/main" id="{FB4C5C91-B399-339A-A8AF-3343C31C3A49}"/>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8699941" y="780016"/>
            <a:ext cx="1127602" cy="1127602"/>
          </a:xfrm>
          <a:prstGeom prst="rect">
            <a:avLst/>
          </a:prstGeom>
        </p:spPr>
      </p:pic>
      <p:sp>
        <p:nvSpPr>
          <p:cNvPr id="6" name="Rectangle 5">
            <a:extLst>
              <a:ext uri="{FF2B5EF4-FFF2-40B4-BE49-F238E27FC236}">
                <a16:creationId xmlns:a16="http://schemas.microsoft.com/office/drawing/2014/main" id="{8B6CFA8F-7928-E30C-1225-D1E2B7EC7DF3}"/>
              </a:ext>
            </a:extLst>
          </p:cNvPr>
          <p:cNvSpPr/>
          <p:nvPr/>
        </p:nvSpPr>
        <p:spPr>
          <a:xfrm>
            <a:off x="6096000" y="882152"/>
            <a:ext cx="587020"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1</a:t>
            </a:r>
          </a:p>
        </p:txBody>
      </p:sp>
      <p:sp>
        <p:nvSpPr>
          <p:cNvPr id="7" name="Rectangle 6">
            <a:extLst>
              <a:ext uri="{FF2B5EF4-FFF2-40B4-BE49-F238E27FC236}">
                <a16:creationId xmlns:a16="http://schemas.microsoft.com/office/drawing/2014/main" id="{AF76F01D-1EB2-485F-E20C-2667294FDCA2}"/>
              </a:ext>
            </a:extLst>
          </p:cNvPr>
          <p:cNvSpPr/>
          <p:nvPr/>
        </p:nvSpPr>
        <p:spPr>
          <a:xfrm>
            <a:off x="8699941" y="882152"/>
            <a:ext cx="587020"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2</a:t>
            </a:r>
          </a:p>
        </p:txBody>
      </p:sp>
    </p:spTree>
    <p:extLst>
      <p:ext uri="{BB962C8B-B14F-4D97-AF65-F5344CB8AC3E}">
        <p14:creationId xmlns:p14="http://schemas.microsoft.com/office/powerpoint/2010/main" val="82412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15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88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85812-105A-1E39-D74E-C3B3E8211AE3}"/>
              </a:ext>
            </a:extLst>
          </p:cNvPr>
          <p:cNvSpPr>
            <a:spLocks noGrp="1"/>
          </p:cNvSpPr>
          <p:nvPr>
            <p:ph type="title"/>
          </p:nvPr>
        </p:nvSpPr>
        <p:spPr/>
        <p:txBody>
          <a:bodyPr/>
          <a:lstStyle/>
          <a:p>
            <a:r>
              <a:rPr lang="en-GB">
                <a:gradFill flip="none">
                  <a:gsLst>
                    <a:gs pos="0">
                      <a:srgbClr val="7162FE"/>
                    </a:gs>
                    <a:gs pos="100000">
                      <a:srgbClr val="F900A0">
                        <a:alpha val="70000"/>
                      </a:srgbClr>
                    </a:gs>
                  </a:gsLst>
                  <a:lin ang="0" scaled="1"/>
                  <a:tileRect/>
                </a:gradFill>
                <a:cs typeface="Angsana New"/>
              </a:rPr>
              <a:t>Part 2 -</a:t>
            </a:r>
            <a:endParaRPr lang="en-GB">
              <a:cs typeface="Angsana New"/>
            </a:endParaRPr>
          </a:p>
        </p:txBody>
      </p:sp>
      <p:pic>
        <p:nvPicPr>
          <p:cNvPr id="4" name="Meeting-20260220_102822 am-Meeting Recording (1)">
            <a:hlinkClick r:id="" action="ppaction://media"/>
            <a:extLst>
              <a:ext uri="{FF2B5EF4-FFF2-40B4-BE49-F238E27FC236}">
                <a16:creationId xmlns:a16="http://schemas.microsoft.com/office/drawing/2014/main" id="{F2D1C282-8109-3B54-DC2F-207FBE88E0F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434471" y="1604711"/>
            <a:ext cx="7108825" cy="3998913"/>
          </a:xfrm>
        </p:spPr>
      </p:pic>
    </p:spTree>
    <p:extLst>
      <p:ext uri="{BB962C8B-B14F-4D97-AF65-F5344CB8AC3E}">
        <p14:creationId xmlns:p14="http://schemas.microsoft.com/office/powerpoint/2010/main" val="79713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72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44E3D-9AD3-4D8B-4924-C57ED16D89DB}"/>
              </a:ext>
            </a:extLst>
          </p:cNvPr>
          <p:cNvSpPr>
            <a:spLocks noGrp="1"/>
          </p:cNvSpPr>
          <p:nvPr>
            <p:ph type="title"/>
          </p:nvPr>
        </p:nvSpPr>
        <p:spPr/>
        <p:txBody>
          <a:bodyPr/>
          <a:lstStyle/>
          <a:p>
            <a:r>
              <a:rPr lang="en-GB">
                <a:gradFill flip="none">
                  <a:gsLst>
                    <a:gs pos="0">
                      <a:srgbClr val="7162FE"/>
                    </a:gs>
                    <a:gs pos="100000">
                      <a:srgbClr val="F900A0">
                        <a:alpha val="70000"/>
                      </a:srgbClr>
                    </a:gs>
                  </a:gsLst>
                  <a:lin ang="0" scaled="1"/>
                  <a:tileRect/>
                </a:gradFill>
                <a:cs typeface="Angsana New"/>
              </a:rPr>
              <a:t>Part 2 references </a:t>
            </a:r>
            <a:endParaRPr lang="en-GB">
              <a:cs typeface="Angsana New"/>
            </a:endParaRPr>
          </a:p>
        </p:txBody>
      </p:sp>
      <p:sp>
        <p:nvSpPr>
          <p:cNvPr id="12" name="Rectangle 6">
            <a:extLst>
              <a:ext uri="{FF2B5EF4-FFF2-40B4-BE49-F238E27FC236}">
                <a16:creationId xmlns:a16="http://schemas.microsoft.com/office/drawing/2014/main" id="{24950FF4-E70E-8442-FBF6-2A7DCADA9E4F}"/>
              </a:ext>
            </a:extLst>
          </p:cNvPr>
          <p:cNvSpPr>
            <a:spLocks noGrp="1" noChangeArrowheads="1"/>
          </p:cNvSpPr>
          <p:nvPr>
            <p:ph idx="1"/>
          </p:nvPr>
        </p:nvSpPr>
        <p:spPr bwMode="auto">
          <a:xfrm>
            <a:off x="838200" y="2006600"/>
            <a:ext cx="11020146"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venir Next LT Pro Light" panose="020B0304020202020204" pitchFamily="34" charset="0"/>
              </a:rPr>
              <a:t>Reference list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venir Next LT Pro Light" panose="020B0304020202020204" pitchFamily="34" charset="0"/>
              </a:rPr>
              <a:t>Early Sports Specialization: Pros and Cons for Young Athletes 2015, Getphysical.com.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venir Next LT Pro Light" panose="020B0304020202020204" pitchFamily="34" charset="0"/>
              </a:rPr>
              <a:t>Green, T 2019, Early Sports </a:t>
            </a:r>
            <a:r>
              <a:rPr kumimoji="0" lang="en-US" altLang="en-US" sz="1800" b="0" i="0" u="none" strike="noStrike" cap="none" normalizeH="0" baseline="0" dirty="0" err="1">
                <a:ln>
                  <a:noFill/>
                </a:ln>
                <a:solidFill>
                  <a:schemeClr val="tx1"/>
                </a:solidFill>
                <a:effectLst/>
                <a:latin typeface="Avenir Next LT Pro Light" panose="020B0304020202020204" pitchFamily="34" charset="0"/>
              </a:rPr>
              <a:t>Specialisation</a:t>
            </a:r>
            <a:r>
              <a:rPr kumimoji="0" lang="en-US" altLang="en-US" sz="1800" b="0" i="0" u="none" strike="noStrike" cap="none" normalizeH="0" baseline="0" dirty="0">
                <a:ln>
                  <a:noFill/>
                </a:ln>
                <a:solidFill>
                  <a:schemeClr val="tx1"/>
                </a:solidFill>
                <a:effectLst/>
                <a:latin typeface="Avenir Next LT Pro Light" panose="020B0304020202020204" pitchFamily="34" charset="0"/>
              </a:rPr>
              <a:t> | Science for Sport, Science for Sport.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venir Next LT Pro Light" panose="020B0304020202020204" pitchFamily="34" charset="0"/>
              </a:rPr>
              <a:t>Guettler, J 2022, Early Sport Specialization | Sports Medicine News, AOSSM.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venir Next LT Pro Light" panose="020B0304020202020204" pitchFamily="34" charset="0"/>
              </a:rPr>
              <a:t> Lee, S 2025, The Science Behind Early Sports Specialization, Numberanalytics.com, viewed 9 February 2026,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venir Next LT Pro Light" panose="020B0304020202020204" pitchFamily="34" charset="0"/>
              </a:rPr>
              <a:t> Lopes, T 2025, Early Specialization vs Early Diversification in Sports: What’s Best for Your Young Athlete?, Athlete Plus Perform, viewed 9 February 2026,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venir Next LT Pro Light" panose="020B0304020202020204" pitchFamily="34" charset="0"/>
              </a:rPr>
              <a:t>. </a:t>
            </a:r>
            <a:r>
              <a:rPr kumimoji="0" lang="en-US" altLang="en-US" sz="1800" b="0" i="0" u="none" strike="noStrike" cap="none" normalizeH="0" baseline="0" dirty="0" err="1">
                <a:ln>
                  <a:noFill/>
                </a:ln>
                <a:solidFill>
                  <a:schemeClr val="tx1"/>
                </a:solidFill>
                <a:effectLst/>
                <a:latin typeface="Avenir Next LT Pro Light" panose="020B0304020202020204" pitchFamily="34" charset="0"/>
              </a:rPr>
              <a:t>Masis</a:t>
            </a:r>
            <a:r>
              <a:rPr kumimoji="0" lang="en-US" altLang="en-US" sz="1800" b="0" i="0" u="none" strike="noStrike" cap="none" normalizeH="0" baseline="0" dirty="0">
                <a:ln>
                  <a:noFill/>
                </a:ln>
                <a:solidFill>
                  <a:schemeClr val="tx1"/>
                </a:solidFill>
                <a:effectLst/>
                <a:latin typeface="Avenir Next LT Pro Light" panose="020B0304020202020204" pitchFamily="34" charset="0"/>
              </a:rPr>
              <a:t>, A 2021, </a:t>
            </a:r>
            <a:r>
              <a:rPr kumimoji="0" lang="en-US" altLang="en-US" sz="1800" b="0" i="0" u="none" strike="noStrike" cap="none" normalizeH="0" baseline="0" dirty="0" err="1">
                <a:ln>
                  <a:noFill/>
                </a:ln>
                <a:solidFill>
                  <a:schemeClr val="tx1"/>
                </a:solidFill>
                <a:effectLst/>
                <a:latin typeface="Avenir Next LT Pro Light" panose="020B0304020202020204" pitchFamily="34" charset="0"/>
              </a:rPr>
              <a:t>OrthoRehab</a:t>
            </a:r>
            <a:r>
              <a:rPr kumimoji="0" lang="en-US" altLang="en-US" sz="1800" b="0" i="0" u="none" strike="noStrike" cap="none" normalizeH="0" baseline="0" dirty="0">
                <a:ln>
                  <a:noFill/>
                </a:ln>
                <a:solidFill>
                  <a:schemeClr val="tx1"/>
                </a:solidFill>
                <a:effectLst/>
                <a:latin typeface="Avenir Next LT Pro Light" panose="020B0304020202020204" pitchFamily="34" charset="0"/>
              </a:rPr>
              <a:t> Specialists, Orthorehabpt.com, viewed 9 February 2026,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venir Next LT Pro Light" panose="020B0304020202020204" pitchFamily="34" charset="0"/>
              </a:rPr>
              <a:t> Mosher, A, Till, K, Fraser-Thomas, J &amp; Baker, J 2021, ‘Revisiting Early Sport Specialization: What’s the Problem?’, Sports Health: A Multidisciplinary Approach, vol. 14, no. 1, p. 194173812110497. </a:t>
            </a:r>
          </a:p>
        </p:txBody>
      </p:sp>
    </p:spTree>
    <p:extLst>
      <p:ext uri="{BB962C8B-B14F-4D97-AF65-F5344CB8AC3E}">
        <p14:creationId xmlns:p14="http://schemas.microsoft.com/office/powerpoint/2010/main" val="913798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C4A6E-5A23-850F-D839-E7772941B1A5}"/>
              </a:ext>
            </a:extLst>
          </p:cNvPr>
          <p:cNvSpPr>
            <a:spLocks noGrp="1"/>
          </p:cNvSpPr>
          <p:nvPr>
            <p:ph type="title"/>
          </p:nvPr>
        </p:nvSpPr>
        <p:spPr/>
        <p:txBody>
          <a:bodyPr/>
          <a:lstStyle/>
          <a:p>
            <a:r>
              <a:rPr lang="en-GB" dirty="0">
                <a:gradFill flip="none">
                  <a:gsLst>
                    <a:gs pos="0">
                      <a:srgbClr val="7162FE"/>
                    </a:gs>
                    <a:gs pos="100000">
                      <a:srgbClr val="F900A0">
                        <a:alpha val="70000"/>
                      </a:srgbClr>
                    </a:gs>
                  </a:gsLst>
                  <a:lin ang="0" scaled="1"/>
                  <a:tileRect/>
                </a:gradFill>
                <a:cs typeface="Angsana New"/>
              </a:rPr>
              <a:t>Part 2 reflection </a:t>
            </a:r>
            <a:endParaRPr lang="en-GB" dirty="0"/>
          </a:p>
        </p:txBody>
      </p:sp>
      <p:sp>
        <p:nvSpPr>
          <p:cNvPr id="3" name="Content Placeholder 2">
            <a:extLst>
              <a:ext uri="{FF2B5EF4-FFF2-40B4-BE49-F238E27FC236}">
                <a16:creationId xmlns:a16="http://schemas.microsoft.com/office/drawing/2014/main" id="{0C48840C-4E7F-3D37-6CDE-A475FB5E4618}"/>
              </a:ext>
            </a:extLst>
          </p:cNvPr>
          <p:cNvSpPr>
            <a:spLocks noGrp="1"/>
          </p:cNvSpPr>
          <p:nvPr>
            <p:ph idx="1"/>
          </p:nvPr>
        </p:nvSpPr>
        <p:spPr/>
        <p:txBody>
          <a:bodyPr/>
          <a:lstStyle/>
          <a:p>
            <a:r>
              <a:rPr lang="en-GB" dirty="0"/>
              <a:t>For this assessment I think that what went well was the fact that I enjoyed the subject I was talking about with made finding the research much easer and the discussion much easer to create </a:t>
            </a:r>
          </a:p>
          <a:p>
            <a:r>
              <a:rPr lang="en-GB" dirty="0"/>
              <a:t>Some of the areas that I think I could have improved on is the amount of references that I included I could have gathered more information on the negative impact it has on people</a:t>
            </a:r>
          </a:p>
        </p:txBody>
      </p:sp>
      <p:pic>
        <p:nvPicPr>
          <p:cNvPr id="4" name="Recorded Sound">
            <a:hlinkClick r:id="" action="ppaction://media"/>
            <a:extLst>
              <a:ext uri="{FF2B5EF4-FFF2-40B4-BE49-F238E27FC236}">
                <a16:creationId xmlns:a16="http://schemas.microsoft.com/office/drawing/2014/main" id="{F083E9BD-AFCD-E50C-297F-6D73755F9D0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15158" y="508980"/>
            <a:ext cx="1192742" cy="1192742"/>
          </a:xfrm>
          <a:prstGeom prst="rect">
            <a:avLst/>
          </a:prstGeom>
        </p:spPr>
      </p:pic>
      <p:pic>
        <p:nvPicPr>
          <p:cNvPr id="5" name="Recorded Sound">
            <a:hlinkClick r:id="" action="ppaction://media"/>
            <a:extLst>
              <a:ext uri="{FF2B5EF4-FFF2-40B4-BE49-F238E27FC236}">
                <a16:creationId xmlns:a16="http://schemas.microsoft.com/office/drawing/2014/main" id="{FA0B16EE-C38D-5278-AF78-1AD5168286AD}"/>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7863998" y="404390"/>
            <a:ext cx="1401922" cy="1401922"/>
          </a:xfrm>
          <a:prstGeom prst="rect">
            <a:avLst/>
          </a:prstGeom>
        </p:spPr>
      </p:pic>
      <p:sp>
        <p:nvSpPr>
          <p:cNvPr id="6" name="Rectangle 5">
            <a:extLst>
              <a:ext uri="{FF2B5EF4-FFF2-40B4-BE49-F238E27FC236}">
                <a16:creationId xmlns:a16="http://schemas.microsoft.com/office/drawing/2014/main" id="{5576F74F-613E-B08A-31BC-47058FFF23A7}"/>
              </a:ext>
            </a:extLst>
          </p:cNvPr>
          <p:cNvSpPr/>
          <p:nvPr/>
        </p:nvSpPr>
        <p:spPr>
          <a:xfrm rot="546595">
            <a:off x="5533811" y="643686"/>
            <a:ext cx="1146944" cy="923330"/>
          </a:xfrm>
          <a:prstGeom prst="rect">
            <a:avLst/>
          </a:prstGeom>
          <a:noFill/>
        </p:spPr>
        <p:txBody>
          <a:bodyPr wrap="squar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1</a:t>
            </a:r>
          </a:p>
        </p:txBody>
      </p:sp>
      <p:sp>
        <p:nvSpPr>
          <p:cNvPr id="7" name="Rectangle 6">
            <a:extLst>
              <a:ext uri="{FF2B5EF4-FFF2-40B4-BE49-F238E27FC236}">
                <a16:creationId xmlns:a16="http://schemas.microsoft.com/office/drawing/2014/main" id="{BE5ECE73-D9C4-1C59-4820-7515E767F12B}"/>
              </a:ext>
            </a:extLst>
          </p:cNvPr>
          <p:cNvSpPr/>
          <p:nvPr/>
        </p:nvSpPr>
        <p:spPr>
          <a:xfrm>
            <a:off x="7977939" y="558712"/>
            <a:ext cx="587020"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2</a:t>
            </a:r>
          </a:p>
        </p:txBody>
      </p:sp>
    </p:spTree>
    <p:extLst>
      <p:ext uri="{BB962C8B-B14F-4D97-AF65-F5344CB8AC3E}">
        <p14:creationId xmlns:p14="http://schemas.microsoft.com/office/powerpoint/2010/main" val="66012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127"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83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567D-865D-E365-689E-FCC33B9992C7}"/>
              </a:ext>
            </a:extLst>
          </p:cNvPr>
          <p:cNvSpPr>
            <a:spLocks noGrp="1"/>
          </p:cNvSpPr>
          <p:nvPr>
            <p:ph type="title"/>
          </p:nvPr>
        </p:nvSpPr>
        <p:spPr>
          <a:xfrm>
            <a:off x="838200" y="705304"/>
            <a:ext cx="10515600" cy="1325563"/>
          </a:xfrm>
        </p:spPr>
        <p:txBody>
          <a:bodyPr/>
          <a:lstStyle/>
          <a:p>
            <a:r>
              <a:rPr lang="en-GB" dirty="0">
                <a:gradFill flip="none">
                  <a:gsLst>
                    <a:gs pos="0">
                      <a:srgbClr val="7162FE"/>
                    </a:gs>
                    <a:gs pos="100000">
                      <a:srgbClr val="F900A0">
                        <a:alpha val="70000"/>
                      </a:srgbClr>
                    </a:gs>
                  </a:gsLst>
                  <a:lin ang="0" scaled="1"/>
                  <a:tileRect/>
                </a:gradFill>
                <a:cs typeface="Angsana New"/>
              </a:rPr>
              <a:t>Overall reflection</a:t>
            </a:r>
            <a:endParaRPr lang="en-GB" dirty="0">
              <a:gradFill flip="none">
                <a:gsLst>
                  <a:gs pos="0">
                    <a:srgbClr val="7162FE"/>
                  </a:gs>
                  <a:gs pos="100000">
                    <a:srgbClr val="F900A0">
                      <a:alpha val="70000"/>
                    </a:srgbClr>
                  </a:gs>
                </a:gsLst>
                <a:lin ang="0" scaled="1"/>
                <a:tileRect/>
              </a:gradFill>
            </a:endParaRPr>
          </a:p>
        </p:txBody>
      </p:sp>
      <p:sp>
        <p:nvSpPr>
          <p:cNvPr id="3" name="Content Placeholder 2">
            <a:extLst>
              <a:ext uri="{FF2B5EF4-FFF2-40B4-BE49-F238E27FC236}">
                <a16:creationId xmlns:a16="http://schemas.microsoft.com/office/drawing/2014/main" id="{99B30EF8-6304-46D4-B806-3B5C599E0D12}"/>
              </a:ext>
            </a:extLst>
          </p:cNvPr>
          <p:cNvSpPr>
            <a:spLocks noGrp="1"/>
          </p:cNvSpPr>
          <p:nvPr>
            <p:ph idx="1"/>
          </p:nvPr>
        </p:nvSpPr>
        <p:spPr/>
        <p:txBody>
          <a:bodyPr/>
          <a:lstStyle/>
          <a:p>
            <a:r>
              <a:rPr lang="en-GB" dirty="0"/>
              <a:t>Different documents </a:t>
            </a:r>
          </a:p>
          <a:p>
            <a:r>
              <a:rPr lang="en-GB" dirty="0"/>
              <a:t>New techniques </a:t>
            </a:r>
          </a:p>
          <a:p>
            <a:r>
              <a:rPr lang="en-GB" dirty="0"/>
              <a:t>Still focusing on sports </a:t>
            </a:r>
          </a:p>
          <a:p>
            <a:endParaRPr lang="en-GB" dirty="0"/>
          </a:p>
          <a:p>
            <a:r>
              <a:rPr lang="en-GB" dirty="0"/>
              <a:t>Overall if I was to do this assignment again, I would take more time and look into all the different  useful websites given </a:t>
            </a:r>
          </a:p>
        </p:txBody>
      </p:sp>
      <p:pic>
        <p:nvPicPr>
          <p:cNvPr id="4" name="Recorded Sound">
            <a:hlinkClick r:id="" action="ppaction://media"/>
            <a:extLst>
              <a:ext uri="{FF2B5EF4-FFF2-40B4-BE49-F238E27FC236}">
                <a16:creationId xmlns:a16="http://schemas.microsoft.com/office/drawing/2014/main" id="{220AAB13-7AF8-1370-9BA6-F4542337028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25659" y="804558"/>
            <a:ext cx="1078519" cy="1078519"/>
          </a:xfrm>
          <a:prstGeom prst="rect">
            <a:avLst/>
          </a:prstGeom>
        </p:spPr>
      </p:pic>
      <p:pic>
        <p:nvPicPr>
          <p:cNvPr id="5" name="Recorded Sound">
            <a:hlinkClick r:id="" action="ppaction://media"/>
            <a:extLst>
              <a:ext uri="{FF2B5EF4-FFF2-40B4-BE49-F238E27FC236}">
                <a16:creationId xmlns:a16="http://schemas.microsoft.com/office/drawing/2014/main" id="{BD62A18F-27FC-31E8-458B-78CD059E53EC}"/>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8440247" y="882152"/>
            <a:ext cx="938742" cy="938742"/>
          </a:xfrm>
          <a:prstGeom prst="rect">
            <a:avLst/>
          </a:prstGeom>
        </p:spPr>
      </p:pic>
      <p:sp>
        <p:nvSpPr>
          <p:cNvPr id="6" name="Rectangle 5">
            <a:extLst>
              <a:ext uri="{FF2B5EF4-FFF2-40B4-BE49-F238E27FC236}">
                <a16:creationId xmlns:a16="http://schemas.microsoft.com/office/drawing/2014/main" id="{555AF075-53A2-5639-C7C6-0D1BB9892A21}"/>
              </a:ext>
            </a:extLst>
          </p:cNvPr>
          <p:cNvSpPr/>
          <p:nvPr/>
        </p:nvSpPr>
        <p:spPr>
          <a:xfrm>
            <a:off x="6402918" y="882152"/>
            <a:ext cx="587020"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1</a:t>
            </a:r>
          </a:p>
        </p:txBody>
      </p:sp>
      <p:sp>
        <p:nvSpPr>
          <p:cNvPr id="7" name="Rectangle 6">
            <a:extLst>
              <a:ext uri="{FF2B5EF4-FFF2-40B4-BE49-F238E27FC236}">
                <a16:creationId xmlns:a16="http://schemas.microsoft.com/office/drawing/2014/main" id="{DFF8809E-A57C-105C-909B-3E09D066B461}"/>
              </a:ext>
            </a:extLst>
          </p:cNvPr>
          <p:cNvSpPr/>
          <p:nvPr/>
        </p:nvSpPr>
        <p:spPr>
          <a:xfrm>
            <a:off x="8440247" y="804558"/>
            <a:ext cx="587020"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2</a:t>
            </a:r>
          </a:p>
        </p:txBody>
      </p:sp>
    </p:spTree>
    <p:extLst>
      <p:ext uri="{BB962C8B-B14F-4D97-AF65-F5344CB8AC3E}">
        <p14:creationId xmlns:p14="http://schemas.microsoft.com/office/powerpoint/2010/main" val="243465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593"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19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D1855-E4FD-CB7B-94D3-0BA66F710D94}"/>
              </a:ext>
            </a:extLst>
          </p:cNvPr>
          <p:cNvSpPr>
            <a:spLocks noGrp="1"/>
          </p:cNvSpPr>
          <p:nvPr>
            <p:ph type="title"/>
          </p:nvPr>
        </p:nvSpPr>
        <p:spPr/>
        <p:txBody>
          <a:bodyPr/>
          <a:lstStyle/>
          <a:p>
            <a:r>
              <a:rPr lang="en-GB">
                <a:gradFill flip="none">
                  <a:gsLst>
                    <a:gs pos="0">
                      <a:srgbClr val="7162FE"/>
                    </a:gs>
                    <a:gs pos="100000">
                      <a:srgbClr val="F900A0">
                        <a:alpha val="70000"/>
                      </a:srgbClr>
                    </a:gs>
                  </a:gsLst>
                  <a:lin ang="0" scaled="1"/>
                  <a:tileRect/>
                </a:gradFill>
                <a:cs typeface="Angsana New"/>
              </a:rPr>
              <a:t>Conferences reflection </a:t>
            </a:r>
            <a:endParaRPr lang="en-GB"/>
          </a:p>
        </p:txBody>
      </p:sp>
      <p:sp>
        <p:nvSpPr>
          <p:cNvPr id="3" name="Content Placeholder 2">
            <a:extLst>
              <a:ext uri="{FF2B5EF4-FFF2-40B4-BE49-F238E27FC236}">
                <a16:creationId xmlns:a16="http://schemas.microsoft.com/office/drawing/2014/main" id="{47204496-2450-CF10-830C-EF18178A5C3F}"/>
              </a:ext>
            </a:extLst>
          </p:cNvPr>
          <p:cNvSpPr>
            <a:spLocks noGrp="1"/>
          </p:cNvSpPr>
          <p:nvPr>
            <p:ph idx="1"/>
          </p:nvPr>
        </p:nvSpPr>
        <p:spPr/>
        <p:txBody>
          <a:bodyPr>
            <a:normAutofit fontScale="62500" lnSpcReduction="20000"/>
          </a:bodyPr>
          <a:lstStyle/>
          <a:p>
            <a:r>
              <a:rPr lang="en-GB" dirty="0"/>
              <a:t>For the conference it was quite an experience to be able to see what I will have to be doing for the next 2 years. There were lots of very good presentations that I listened to </a:t>
            </a:r>
          </a:p>
          <a:p>
            <a:pPr marL="228600" indent="0">
              <a:buNone/>
            </a:pPr>
            <a:endParaRPr lang="en-GB" dirty="0"/>
          </a:p>
          <a:p>
            <a:r>
              <a:rPr lang="en-GB" dirty="0"/>
              <a:t>The one that I found the most interesting was my Matthew a therapy student. </a:t>
            </a:r>
          </a:p>
          <a:p>
            <a:pPr marL="228600" indent="0">
              <a:buNone/>
            </a:pPr>
            <a:r>
              <a:rPr lang="en-GB" dirty="0"/>
              <a:t>His presentation was on which has the greater effect on hamstring strength eccentric or concentric hamstring exercises?</a:t>
            </a:r>
          </a:p>
          <a:p>
            <a:pPr marL="228600" indent="0">
              <a:buNone/>
            </a:pPr>
            <a:r>
              <a:rPr lang="en-GB" dirty="0"/>
              <a:t> I found this really interesting to see all the different research that has to be created to  eventuate his hypothesis</a:t>
            </a:r>
          </a:p>
          <a:p>
            <a:pPr marL="228600" indent="0">
              <a:buNone/>
            </a:pPr>
            <a:r>
              <a:rPr lang="en-GB" dirty="0"/>
              <a:t> the findings that he had were similar to his hypothesis that the Essenic exercise training has greater effect on hamstring strength.  And that Essenic movements are more common for injuries </a:t>
            </a:r>
          </a:p>
        </p:txBody>
      </p:sp>
      <p:pic>
        <p:nvPicPr>
          <p:cNvPr id="4" name="Recorded Sound">
            <a:hlinkClick r:id="" action="ppaction://media"/>
            <a:extLst>
              <a:ext uri="{FF2B5EF4-FFF2-40B4-BE49-F238E27FC236}">
                <a16:creationId xmlns:a16="http://schemas.microsoft.com/office/drawing/2014/main" id="{80CFA6AF-1CBB-6C82-65EB-72AB46F45B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75052" y="1010102"/>
            <a:ext cx="667431" cy="667431"/>
          </a:xfrm>
          <a:prstGeom prst="rect">
            <a:avLst/>
          </a:prstGeom>
        </p:spPr>
      </p:pic>
    </p:spTree>
    <p:extLst>
      <p:ext uri="{BB962C8B-B14F-4D97-AF65-F5344CB8AC3E}">
        <p14:creationId xmlns:p14="http://schemas.microsoft.com/office/powerpoint/2010/main" val="1036779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1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1342</Words>
  <Application>Microsoft Office PowerPoint</Application>
  <PresentationFormat>Widescreen</PresentationFormat>
  <Paragraphs>64</Paragraphs>
  <Slides>11</Slides>
  <Notes>0</Notes>
  <HiddenSlides>0</HiddenSlides>
  <MMClips>9</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Angsana New</vt:lpstr>
      <vt:lpstr>Arial</vt:lpstr>
      <vt:lpstr>Avenir Next LT Pro</vt:lpstr>
      <vt:lpstr>Avenir Next LT Pro Light</vt:lpstr>
      <vt:lpstr>Calibri</vt:lpstr>
      <vt:lpstr>Sabon Next LT</vt:lpstr>
      <vt:lpstr>Times New Roman</vt:lpstr>
      <vt:lpstr>Wingdings</vt:lpstr>
      <vt:lpstr>LuminousVTI</vt:lpstr>
      <vt:lpstr>E portfolio </vt:lpstr>
      <vt:lpstr>AI acknowledgment </vt:lpstr>
      <vt:lpstr>Part 1 </vt:lpstr>
      <vt:lpstr>Part 1</vt:lpstr>
      <vt:lpstr>Part 1 references </vt:lpstr>
      <vt:lpstr>Part 1 reflection </vt:lpstr>
      <vt:lpstr>Part 2 -</vt:lpstr>
      <vt:lpstr>Part 2 references </vt:lpstr>
      <vt:lpstr>Part 2 reflection </vt:lpstr>
      <vt:lpstr>Overall reflection</vt:lpstr>
      <vt:lpstr>Conferences reflection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Charlotte Wilson</cp:lastModifiedBy>
  <cp:revision>52</cp:revision>
  <dcterms:created xsi:type="dcterms:W3CDTF">2026-05-14T08:31:32Z</dcterms:created>
  <dcterms:modified xsi:type="dcterms:W3CDTF">2026-05-14T11:01:05Z</dcterms:modified>
</cp:coreProperties>
</file>