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sldIdLst>
    <p:sldId id="256" r:id="rId2"/>
    <p:sldId id="258" r:id="rId3"/>
    <p:sldId id="268" r:id="rId4"/>
    <p:sldId id="267" r:id="rId5"/>
    <p:sldId id="266" r:id="rId6"/>
    <p:sldId id="265" r:id="rId7"/>
    <p:sldId id="264" r:id="rId8"/>
    <p:sldId id="263" r:id="rId9"/>
    <p:sldId id="262" r:id="rId10"/>
    <p:sldId id="261" r:id="rId11"/>
    <p:sldId id="260" r:id="rId12"/>
    <p:sldId id="259" r:id="rId13"/>
    <p:sldId id="257"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92"/>
  </p:normalViewPr>
  <p:slideViewPr>
    <p:cSldViewPr>
      <p:cViewPr varScale="1">
        <p:scale>
          <a:sx n="106" d="100"/>
          <a:sy n="106" d="100"/>
        </p:scale>
        <p:origin x="1800"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F366822-7DD4-43BA-AC0D-BFE74946E1C0}" type="datetimeFigureOut">
              <a:rPr lang="en-US" smtClean="0"/>
              <a:t>5/20/25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342116C-7ADB-4D0B-BD48-DF14FE006840}"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b="1" kern="1200" dirty="0" err="1">
                <a:solidFill>
                  <a:schemeClr val="tx1"/>
                </a:solidFill>
                <a:latin typeface="+mn-lt"/>
                <a:ea typeface="+mn-ea"/>
                <a:cs typeface="+mn-cs"/>
              </a:rPr>
              <a:t>Croeso</a:t>
            </a:r>
            <a:r>
              <a:rPr lang="en-US" sz="1200" b="1" kern="1200" dirty="0">
                <a:solidFill>
                  <a:schemeClr val="tx1"/>
                </a:solidFill>
                <a:latin typeface="+mn-lt"/>
                <a:ea typeface="+mn-ea"/>
                <a:cs typeface="+mn-cs"/>
              </a:rPr>
              <a:t> Wales Summit 2025 integrates the culture, trade, and leisure. It stokes the fires of networking and celebrates in Wales' natural and cultural riches (</a:t>
            </a:r>
            <a:r>
              <a:rPr lang="en-US" sz="1200" kern="1200" dirty="0">
                <a:solidFill>
                  <a:schemeClr val="tx1"/>
                </a:solidFill>
                <a:latin typeface="+mn-lt"/>
                <a:ea typeface="+mn-ea"/>
                <a:cs typeface="+mn-cs"/>
              </a:rPr>
              <a:t>Riches, 2024)</a:t>
            </a:r>
            <a:r>
              <a:rPr lang="en-US" sz="1200" b="1" kern="1200" dirty="0">
                <a:solidFill>
                  <a:schemeClr val="tx1"/>
                </a:solidFill>
                <a:latin typeface="+mn-lt"/>
                <a:ea typeface="+mn-ea"/>
                <a:cs typeface="+mn-cs"/>
              </a:rPr>
              <a:t>. The balance between conference abuse of learning and authentic contiguously lived local experiences compensates for deep professional worth in the hearts and minds of attendees in knowing Wales in person.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342116C-7ADB-4D0B-BD48-DF14FE006840}"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b="1" kern="1200" dirty="0">
                <a:solidFill>
                  <a:schemeClr val="tx1"/>
                </a:solidFill>
                <a:latin typeface="+mn-lt"/>
                <a:ea typeface="+mn-ea"/>
                <a:cs typeface="+mn-cs"/>
              </a:rPr>
              <a:t>The select set of target audiences has a say in circumstances that can be drivers within the travel industry itself or helping shaping the integrated Growth of Tourism in Wales (</a:t>
            </a:r>
            <a:r>
              <a:rPr lang="en-US" sz="1200" kern="1200" dirty="0">
                <a:solidFill>
                  <a:schemeClr val="tx1"/>
                </a:solidFill>
                <a:latin typeface="+mn-lt"/>
                <a:ea typeface="+mn-ea"/>
                <a:cs typeface="+mn-cs"/>
              </a:rPr>
              <a:t>Getz, 2025)</a:t>
            </a:r>
            <a:r>
              <a:rPr lang="en-US" sz="1200" b="1" kern="1200" dirty="0">
                <a:solidFill>
                  <a:schemeClr val="tx1"/>
                </a:solidFill>
                <a:latin typeface="+mn-lt"/>
                <a:ea typeface="+mn-ea"/>
                <a:cs typeface="+mn-cs"/>
              </a:rPr>
              <a:t>. One of the global participants becomes a valuable asset to grow ABTA while initiating any mentioning of the tourist attraction at the end of the meeting in different languages such as German, Chinese, Japanese, and Korean. An interesting conversation topic might even come about. In the case of one statesman within the tourism sector who may have been indifferent to thoughts on promoting Wales or investing in anything connected to Welsh people, here is a great reason.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342116C-7ADB-4D0B-BD48-DF14FE006840}"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The mod</a:t>
            </a:r>
            <a:r>
              <a:rPr lang="en-US" sz="1200" b="0" kern="1200" dirty="0">
                <a:solidFill>
                  <a:schemeClr val="tx1"/>
                </a:solidFill>
                <a:latin typeface="+mn-lt"/>
                <a:ea typeface="+mn-ea"/>
                <a:cs typeface="+mn-cs"/>
              </a:rPr>
              <a:t>ern-day tourist seeks </a:t>
            </a:r>
            <a:r>
              <a:rPr lang="en-US" sz="1200" b="0" kern="1200" dirty="0" err="1">
                <a:solidFill>
                  <a:schemeClr val="tx1"/>
                </a:solidFill>
                <a:latin typeface="+mn-lt"/>
                <a:ea typeface="+mn-ea"/>
                <a:cs typeface="+mn-cs"/>
              </a:rPr>
              <a:t>personalis</a:t>
            </a:r>
            <a:r>
              <a:rPr lang="en-US" sz="1200" b="1" kern="1200" dirty="0" err="1">
                <a:solidFill>
                  <a:schemeClr val="tx1"/>
                </a:solidFill>
                <a:latin typeface="+mn-lt"/>
                <a:ea typeface="+mn-ea"/>
                <a:cs typeface="+mn-cs"/>
              </a:rPr>
              <a:t>ed</a:t>
            </a:r>
            <a:r>
              <a:rPr lang="en-US" sz="1200" b="1" kern="1200" dirty="0">
                <a:solidFill>
                  <a:schemeClr val="tx1"/>
                </a:solidFill>
                <a:latin typeface="+mn-lt"/>
                <a:ea typeface="+mn-ea"/>
                <a:cs typeface="+mn-cs"/>
              </a:rPr>
              <a:t> roots for his enhanced experience in the destination. Research by Visit Wales and UNWTO confirm such a trend, more so post-pandemic (</a:t>
            </a:r>
            <a:r>
              <a:rPr lang="en-US" sz="1200" kern="1200" dirty="0">
                <a:solidFill>
                  <a:schemeClr val="tx1"/>
                </a:solidFill>
                <a:latin typeface="+mn-lt"/>
                <a:ea typeface="+mn-ea"/>
                <a:cs typeface="+mn-cs"/>
              </a:rPr>
              <a:t>Hodges, 2024)</a:t>
            </a:r>
            <a:r>
              <a:rPr lang="en-US" sz="1200" b="1" kern="1200" dirty="0">
                <a:solidFill>
                  <a:schemeClr val="tx1"/>
                </a:solidFill>
                <a:latin typeface="+mn-lt"/>
                <a:ea typeface="+mn-ea"/>
                <a:cs typeface="+mn-cs"/>
              </a:rPr>
              <a:t>. The event is able to supply it, even further, through actual life engagement, local storytelling, and absorbed activities while offering a good opportunity for world travel delegates whose preference is cultural travel</a:t>
            </a:r>
            <a:endParaRPr lang="en-US" dirty="0"/>
          </a:p>
        </p:txBody>
      </p:sp>
      <p:sp>
        <p:nvSpPr>
          <p:cNvPr id="4" name="Slide Number Placeholder 3"/>
          <p:cNvSpPr>
            <a:spLocks noGrp="1"/>
          </p:cNvSpPr>
          <p:nvPr>
            <p:ph type="sldNum" sz="quarter" idx="10"/>
          </p:nvPr>
        </p:nvSpPr>
        <p:spPr/>
        <p:txBody>
          <a:bodyPr/>
          <a:lstStyle/>
          <a:p>
            <a:fld id="{F342116C-7ADB-4D0B-BD48-DF14FE006840}"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b="1" kern="1200" dirty="0">
                <a:solidFill>
                  <a:schemeClr val="tx1"/>
                </a:solidFill>
                <a:latin typeface="+mn-lt"/>
                <a:ea typeface="+mn-ea"/>
                <a:cs typeface="+mn-cs"/>
              </a:rPr>
              <a:t>Though not competing outright per se, Wales is able to highlight its unique appeal — its language, culture, and intimacy (</a:t>
            </a:r>
            <a:r>
              <a:rPr lang="en-US" sz="1200" kern="1200" dirty="0">
                <a:solidFill>
                  <a:schemeClr val="tx1"/>
                </a:solidFill>
                <a:latin typeface="+mn-lt"/>
                <a:ea typeface="+mn-ea"/>
                <a:cs typeface="+mn-cs"/>
              </a:rPr>
              <a:t>Gaskell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2021)</a:t>
            </a:r>
            <a:r>
              <a:rPr lang="en-US" sz="1200" b="1" kern="1200" dirty="0">
                <a:solidFill>
                  <a:schemeClr val="tx1"/>
                </a:solidFill>
                <a:latin typeface="+mn-lt"/>
                <a:ea typeface="+mn-ea"/>
                <a:cs typeface="+mn-cs"/>
              </a:rPr>
              <a:t>. That personal touch not found elsewhere in the UK makes all the difference. The exploit trains the event-runners to make the events an entirely new experience for the attending guests.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342116C-7ADB-4D0B-BD48-DF14FE006840}"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b="1" kern="1200" dirty="0" err="1">
                <a:solidFill>
                  <a:schemeClr val="tx1"/>
                </a:solidFill>
                <a:latin typeface="+mn-lt"/>
                <a:ea typeface="+mn-ea"/>
                <a:cs typeface="+mn-cs"/>
              </a:rPr>
              <a:t>Llandudno</a:t>
            </a:r>
            <a:r>
              <a:rPr lang="en-US" sz="1200" b="1" kern="1200" dirty="0">
                <a:solidFill>
                  <a:schemeClr val="tx1"/>
                </a:solidFill>
                <a:latin typeface="+mn-lt"/>
                <a:ea typeface="+mn-ea"/>
                <a:cs typeface="+mn-cs"/>
              </a:rPr>
              <a:t> combines the functional with charm. Venue </a:t>
            </a:r>
            <a:r>
              <a:rPr lang="en-US" sz="1200" b="1" kern="1200" dirty="0" err="1">
                <a:solidFill>
                  <a:schemeClr val="tx1"/>
                </a:solidFill>
                <a:latin typeface="+mn-lt"/>
                <a:ea typeface="+mn-ea"/>
                <a:cs typeface="+mn-cs"/>
              </a:rPr>
              <a:t>Cymru</a:t>
            </a:r>
            <a:r>
              <a:rPr lang="en-US" sz="1200" b="1" kern="1200" dirty="0">
                <a:solidFill>
                  <a:schemeClr val="tx1"/>
                </a:solidFill>
                <a:latin typeface="+mn-lt"/>
                <a:ea typeface="+mn-ea"/>
                <a:cs typeface="+mn-cs"/>
              </a:rPr>
              <a:t> is set up for high-profile events and enhances the on-site experience with scenic value. Infrastructure around it like transport links and places to stay supports smooth logistics and positive impressions (Patel, 2024). The site accommodates practical needs along with immersion in aesthetics and culture, which will be crucial to meeting impact goals for our event.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342116C-7ADB-4D0B-BD48-DF14FE006840}"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b="1" kern="1200" dirty="0">
                <a:solidFill>
                  <a:schemeClr val="tx1"/>
                </a:solidFill>
                <a:latin typeface="+mn-lt"/>
                <a:ea typeface="+mn-ea"/>
                <a:cs typeface="+mn-cs"/>
              </a:rPr>
              <a:t>Event staff should include technicians, audio-visual personnel, bilingual guest coordinators, cultural consultants, and catering services whose food is Welsh. </a:t>
            </a:r>
            <a:endParaRPr lang="en-US" sz="1200" kern="1200" dirty="0">
              <a:solidFill>
                <a:schemeClr val="tx1"/>
              </a:solidFill>
              <a:latin typeface="+mn-lt"/>
              <a:ea typeface="+mn-ea"/>
              <a:cs typeface="+mn-cs"/>
            </a:endParaRPr>
          </a:p>
          <a:p>
            <a:pPr lvl="0"/>
            <a:r>
              <a:rPr lang="en-US" sz="1200" b="1" kern="1200" dirty="0">
                <a:solidFill>
                  <a:schemeClr val="tx1"/>
                </a:solidFill>
                <a:latin typeface="+mn-lt"/>
                <a:ea typeface="+mn-ea"/>
                <a:cs typeface="+mn-cs"/>
              </a:rPr>
              <a:t>This </a:t>
            </a:r>
            <a:r>
              <a:rPr lang="en-US" sz="1200" b="1" kern="1200" dirty="0" err="1">
                <a:solidFill>
                  <a:schemeClr val="tx1"/>
                </a:solidFill>
                <a:latin typeface="+mn-lt"/>
                <a:ea typeface="+mn-ea"/>
                <a:cs typeface="+mn-cs"/>
              </a:rPr>
              <a:t>includessuch</a:t>
            </a:r>
            <a:r>
              <a:rPr lang="en-US" sz="1200" b="1" kern="1200" dirty="0">
                <a:solidFill>
                  <a:schemeClr val="tx1"/>
                </a:solidFill>
                <a:latin typeface="+mn-lt"/>
                <a:ea typeface="+mn-ea"/>
                <a:cs typeface="+mn-cs"/>
              </a:rPr>
              <a:t> logistics: stage design, booking of accommodation, accessibility assistance, and waste management advocacy (</a:t>
            </a:r>
            <a:r>
              <a:rPr lang="en-US" sz="1200" kern="1200" dirty="0">
                <a:solidFill>
                  <a:schemeClr val="tx1"/>
                </a:solidFill>
                <a:latin typeface="+mn-lt"/>
                <a:ea typeface="+mn-ea"/>
                <a:cs typeface="+mn-cs"/>
              </a:rPr>
              <a:t>Lim, 2024)</a:t>
            </a:r>
            <a:r>
              <a:rPr lang="en-US" sz="1200" b="1"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pPr lvl="0"/>
            <a:r>
              <a:rPr lang="en-US" sz="1200" b="1" kern="1200" dirty="0">
                <a:solidFill>
                  <a:schemeClr val="tx1"/>
                </a:solidFill>
                <a:latin typeface="+mn-lt"/>
                <a:ea typeface="+mn-ea"/>
                <a:cs typeface="+mn-cs"/>
              </a:rPr>
              <a:t>To achieve seamless operational delivery, clearly defined roles together with early planning and positive engagement of stakeholders would be necessary.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342116C-7ADB-4D0B-BD48-DF14FE006840}"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The program crosses boundaries between business and cultures. Thus, while some days will involve learning in a structured manner, others will be exclusively immersive local experiences. Energy remains high; involvement is kept meaningful. Our outdoor activities also put the wonderful nature of Wales into perspective while panel discussions create the relevance to professionalism. </a:t>
            </a:r>
            <a:endParaRPr lang="en-US" sz="1200" kern="1200" dirty="0">
              <a:solidFill>
                <a:schemeClr val="tx1"/>
              </a:solidFill>
              <a:latin typeface="+mn-lt"/>
              <a:ea typeface="+mn-ea"/>
              <a:cs typeface="+mn-cs"/>
            </a:endParaRPr>
          </a:p>
          <a:p>
            <a:r>
              <a:rPr lang="en-US" sz="1200" b="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342116C-7ADB-4D0B-BD48-DF14FE006840}"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b="1" kern="1200" dirty="0">
                <a:solidFill>
                  <a:schemeClr val="tx1"/>
                </a:solidFill>
                <a:latin typeface="+mn-lt"/>
                <a:ea typeface="+mn-ea"/>
                <a:cs typeface="+mn-cs"/>
              </a:rPr>
              <a:t>Delegates can also hark back to traditional harp performances, eco-trails, Welsh food </a:t>
            </a:r>
            <a:r>
              <a:rPr lang="en-US" sz="1200" b="1" kern="1200" dirty="0" err="1">
                <a:solidFill>
                  <a:schemeClr val="tx1"/>
                </a:solidFill>
                <a:latin typeface="+mn-lt"/>
                <a:ea typeface="+mn-ea"/>
                <a:cs typeface="+mn-cs"/>
              </a:rPr>
              <a:t>masterclasses</a:t>
            </a:r>
            <a:r>
              <a:rPr lang="en-US" sz="1200" b="1" kern="1200" dirty="0">
                <a:solidFill>
                  <a:schemeClr val="tx1"/>
                </a:solidFill>
                <a:latin typeface="+mn-lt"/>
                <a:ea typeface="+mn-ea"/>
                <a:cs typeface="+mn-cs"/>
              </a:rPr>
              <a:t>, castle tours, language workshops, and an artisan crafts market (Fox, 2024). </a:t>
            </a:r>
            <a:endParaRPr lang="en-US" sz="1200" kern="1200" dirty="0">
              <a:solidFill>
                <a:schemeClr val="tx1"/>
              </a:solidFill>
              <a:latin typeface="+mn-lt"/>
              <a:ea typeface="+mn-ea"/>
              <a:cs typeface="+mn-cs"/>
            </a:endParaRPr>
          </a:p>
          <a:p>
            <a:pPr lvl="0"/>
            <a:r>
              <a:rPr lang="en-US" sz="1200" b="1" kern="1200" dirty="0">
                <a:solidFill>
                  <a:schemeClr val="tx1"/>
                </a:solidFill>
                <a:latin typeface="+mn-lt"/>
                <a:ea typeface="+mn-ea"/>
                <a:cs typeface="+mn-cs"/>
              </a:rPr>
              <a:t>These experiences thus define not only Wales but their local businesses but also enrich how delegates may engage. </a:t>
            </a:r>
            <a:endParaRPr lang="en-US" sz="1200" kern="1200" dirty="0">
              <a:solidFill>
                <a:schemeClr val="tx1"/>
              </a:solidFill>
              <a:latin typeface="+mn-lt"/>
              <a:ea typeface="+mn-ea"/>
              <a:cs typeface="+mn-cs"/>
            </a:endParaRPr>
          </a:p>
          <a:p>
            <a:pPr lvl="0"/>
            <a:r>
              <a:rPr lang="en-US" sz="1200" b="1" kern="1200" dirty="0">
                <a:solidFill>
                  <a:schemeClr val="tx1"/>
                </a:solidFill>
                <a:latin typeface="+mn-lt"/>
                <a:ea typeface="+mn-ea"/>
                <a:cs typeface="+mn-cs"/>
              </a:rPr>
              <a:t>Activities educate, amuse, enrich and generally create emotional connections with Welsh landscapes and cultural traditions.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342116C-7ADB-4D0B-BD48-DF14FE006840}"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b="1" kern="1200" dirty="0">
                <a:solidFill>
                  <a:schemeClr val="tx1"/>
                </a:solidFill>
                <a:latin typeface="+mn-lt"/>
                <a:ea typeface="+mn-ea"/>
                <a:cs typeface="+mn-cs"/>
              </a:rPr>
              <a:t>In partnership with Visit Wales, the Welsh Government, local tourism agencies, transport providers, SM</a:t>
            </a:r>
            <a:r>
              <a:rPr lang="en-US" sz="1200" b="0" kern="1200" dirty="0">
                <a:solidFill>
                  <a:schemeClr val="tx1"/>
                </a:solidFill>
                <a:latin typeface="+mn-lt"/>
                <a:ea typeface="+mn-ea"/>
                <a:cs typeface="+mn-cs"/>
              </a:rPr>
              <a:t>Es, venues, and cultural </a:t>
            </a:r>
            <a:r>
              <a:rPr lang="en-US" sz="1200" b="0" kern="1200" dirty="0" err="1">
                <a:solidFill>
                  <a:schemeClr val="tx1"/>
                </a:solidFill>
                <a:latin typeface="+mn-lt"/>
                <a:ea typeface="+mn-ea"/>
                <a:cs typeface="+mn-cs"/>
              </a:rPr>
              <a:t>organis</a:t>
            </a:r>
            <a:r>
              <a:rPr lang="en-US" sz="1200" b="1" kern="1200" dirty="0" err="1">
                <a:solidFill>
                  <a:schemeClr val="tx1"/>
                </a:solidFill>
                <a:latin typeface="+mn-lt"/>
                <a:ea typeface="+mn-ea"/>
                <a:cs typeface="+mn-cs"/>
              </a:rPr>
              <a:t>ations</a:t>
            </a:r>
            <a:r>
              <a:rPr lang="en-US"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pPr lvl="0"/>
            <a:r>
              <a:rPr lang="en-US" sz="1200" b="1" kern="1200" dirty="0">
                <a:solidFill>
                  <a:schemeClr val="tx1"/>
                </a:solidFill>
                <a:latin typeface="+mn-lt"/>
                <a:ea typeface="+mn-ea"/>
                <a:cs typeface="+mn-cs"/>
              </a:rPr>
              <a:t>Logistical support, funding access, marketing amplification, and event content will benefit from these partnerships (</a:t>
            </a:r>
            <a:r>
              <a:rPr lang="en-US" sz="1200" kern="1200" dirty="0">
                <a:solidFill>
                  <a:schemeClr val="tx1"/>
                </a:solidFill>
                <a:latin typeface="+mn-lt"/>
                <a:ea typeface="+mn-ea"/>
                <a:cs typeface="+mn-cs"/>
              </a:rPr>
              <a:t>Getz and Page, 2019)</a:t>
            </a:r>
            <a:r>
              <a:rPr lang="en-US"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pPr lvl="0"/>
            <a:r>
              <a:rPr lang="en-US" sz="1200" b="1" kern="1200" dirty="0">
                <a:solidFill>
                  <a:schemeClr val="tx1"/>
                </a:solidFill>
                <a:latin typeface="+mn-lt"/>
                <a:ea typeface="+mn-ea"/>
                <a:cs typeface="+mn-cs"/>
              </a:rPr>
              <a:t>They will also ensure mutual benefit in brand exposure, knowledge sharing, and business growth opportunities for multiple sectors.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342116C-7ADB-4D0B-BD48-DF14FE006840}"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Marketing will combine traditional and digital channels. Influencers will preview Welsh experiences, generating interest abroad. Social media, PR, and trade invitations will be tailored to attract travel media, tour operators, and investors (Meredith, 2022). Bilingual content ensures inclusivity, and branding under Visit Wales elevates trust. The strategy ensures high visibility and engagement</a:t>
            </a:r>
            <a:endParaRPr lang="en-US" dirty="0"/>
          </a:p>
        </p:txBody>
      </p:sp>
      <p:sp>
        <p:nvSpPr>
          <p:cNvPr id="4" name="Slide Number Placeholder 3"/>
          <p:cNvSpPr>
            <a:spLocks noGrp="1"/>
          </p:cNvSpPr>
          <p:nvPr>
            <p:ph type="sldNum" sz="quarter" idx="10"/>
          </p:nvPr>
        </p:nvSpPr>
        <p:spPr/>
        <p:txBody>
          <a:bodyPr/>
          <a:lstStyle/>
          <a:p>
            <a:fld id="{F342116C-7ADB-4D0B-BD48-DF14FE006840}"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latin typeface="+mn-lt"/>
                <a:ea typeface="+mn-ea"/>
                <a:cs typeface="+mn-cs"/>
              </a:rPr>
              <a:t>The event is financially feasible. Key income streams include public grants, exhibitor fees, and sponsorships from regional partners. Cost projections are carefully managed, ensuring coverage for essential services and cultural components (Smith, 2012). The forecasted £20K surplus provides a buffer and showcases potential for long-term scalability and reinvestment in tourism initiatives.</a:t>
            </a:r>
          </a:p>
          <a:p>
            <a:endParaRPr lang="en-US" dirty="0"/>
          </a:p>
        </p:txBody>
      </p:sp>
      <p:sp>
        <p:nvSpPr>
          <p:cNvPr id="4" name="Slide Number Placeholder 3"/>
          <p:cNvSpPr>
            <a:spLocks noGrp="1"/>
          </p:cNvSpPr>
          <p:nvPr>
            <p:ph type="sldNum" sz="quarter" idx="10"/>
          </p:nvPr>
        </p:nvSpPr>
        <p:spPr/>
        <p:txBody>
          <a:bodyPr/>
          <a:lstStyle/>
          <a:p>
            <a:fld id="{F342116C-7ADB-4D0B-BD48-DF14FE006840}"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event is feasible and impactful. It reflects policy goals, taps into proven market demand, and is supported by strategic partnerships. Financial planning shows strong ROI, and the operational model ensures smooth delivery (O’Toole, 2011). Above all, it celebrates Welsh culture and strengthens its presence on the global tourism and business map.</a:t>
            </a:r>
          </a:p>
          <a:p>
            <a:br>
              <a:rPr lang="en-US" sz="1200" kern="1200" dirty="0">
                <a:solidFill>
                  <a:schemeClr val="tx1"/>
                </a:solidFill>
                <a:latin typeface="+mn-lt"/>
                <a:ea typeface="+mn-ea"/>
                <a:cs typeface="+mn-cs"/>
              </a:rPr>
            </a:br>
            <a:r>
              <a:rPr lang="en-US" sz="120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F342116C-7ADB-4D0B-BD48-DF14FE006840}" type="slidenum">
              <a:rPr lang="en-US" smtClean="0"/>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lstStyle>
          <a:p>
            <a:fld id="{76FE185A-BA3D-4AFE-A77B-D06CDB538849}" type="datetimeFigureOut">
              <a:rPr lang="en-US" smtClean="0"/>
              <a:t>5/20/25</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lstStyle>
          <a:p>
            <a:fld id="{9C92FC16-6A2B-46F3-B8C8-2740919E0828}"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6FE185A-BA3D-4AFE-A77B-D06CDB538849}"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92FC16-6A2B-46F3-B8C8-2740919E082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lstStyle>
          <a:p>
            <a:fld id="{76FE185A-BA3D-4AFE-A77B-D06CDB538849}" type="datetimeFigureOut">
              <a:rPr lang="en-US" smtClean="0"/>
              <a:t>5/20/25</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9C92FC16-6A2B-46F3-B8C8-2740919E0828}"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6FE185A-BA3D-4AFE-A77B-D06CDB538849}" type="datetimeFigureOut">
              <a:rPr lang="en-US" smtClean="0"/>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92FC16-6A2B-46F3-B8C8-2740919E0828}"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6FE185A-BA3D-4AFE-A77B-D06CDB538849}" type="datetimeFigureOut">
              <a:rPr lang="en-US" smtClean="0"/>
              <a:t>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92FC16-6A2B-46F3-B8C8-2740919E0828}"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76FE185A-BA3D-4AFE-A77B-D06CDB538849}" type="datetimeFigureOut">
              <a:rPr lang="en-US" smtClean="0"/>
              <a:t>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92FC16-6A2B-46F3-B8C8-2740919E082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76FE185A-BA3D-4AFE-A77B-D06CDB538849}" type="datetimeFigureOut">
              <a:rPr lang="en-US" smtClean="0"/>
              <a:t>5/20/25</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a:p>
        </p:txBody>
      </p:sp>
      <p:sp>
        <p:nvSpPr>
          <p:cNvPr id="4" name="Slide Number Placeholder 3"/>
          <p:cNvSpPr>
            <a:spLocks noGrp="1"/>
          </p:cNvSpPr>
          <p:nvPr>
            <p:ph type="sldNum" sz="quarter" idx="12"/>
          </p:nvPr>
        </p:nvSpPr>
        <p:spPr/>
        <p:txBody>
          <a:bodyPr/>
          <a:lstStyle/>
          <a:p>
            <a:fld id="{9C92FC16-6A2B-46F3-B8C8-2740919E082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6FE185A-BA3D-4AFE-A77B-D06CDB538849}" type="datetimeFigureOut">
              <a:rPr lang="en-US" smtClean="0"/>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92FC16-6A2B-46F3-B8C8-2740919E082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lstStyle>
          <a:p>
            <a:pPr marL="0" marR="0" lvl="0" indent="0" algn="l" defTabSz="0" rtl="0" eaLnBrk="1" fontAlgn="auto" latinLnBrk="0" hangingPunct="1">
              <a:lnSpc>
                <a:spcPct val="100000"/>
              </a:lnSpc>
              <a:spcBef>
                <a:spcPts val="0"/>
              </a:spcBef>
              <a:spcAft>
                <a:spcPts val="0"/>
              </a:spcAft>
              <a:buClr>
                <a:schemeClr val="tx2"/>
              </a:buClr>
              <a:buSzPct val="73000"/>
              <a:buFontTx/>
              <a:buNone/>
              <a:defRPr/>
            </a:pPr>
            <a:r>
              <a:rPr kumimoji="0" lang="en-US"/>
              <a:t>Click to edit Master text styles</a:t>
            </a:r>
          </a:p>
        </p:txBody>
      </p:sp>
      <p:sp>
        <p:nvSpPr>
          <p:cNvPr id="5" name="Date Placeholder 4"/>
          <p:cNvSpPr>
            <a:spLocks noGrp="1"/>
          </p:cNvSpPr>
          <p:nvPr>
            <p:ph type="dt" sz="half" idx="10"/>
          </p:nvPr>
        </p:nvSpPr>
        <p:spPr/>
        <p:txBody>
          <a:bodyPr/>
          <a:lstStyle/>
          <a:p>
            <a:fld id="{76FE185A-BA3D-4AFE-A77B-D06CDB538849}" type="datetimeFigureOut">
              <a:rPr lang="en-US" smtClean="0"/>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92FC16-6A2B-46F3-B8C8-2740919E0828}" type="slidenum">
              <a:rPr lang="en-US" smtClean="0"/>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6FE185A-BA3D-4AFE-A77B-D06CDB538849}"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92FC16-6A2B-46F3-B8C8-2740919E082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76FE185A-BA3D-4AFE-A77B-D06CDB538849}" type="datetimeFigureOut">
              <a:rPr lang="en-US" smtClean="0"/>
              <a:t>5/20/25</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lstStyle>
          <a:p>
            <a:fld id="{9C92FC16-6A2B-46F3-B8C8-2740919E0828}"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lstStyle>
          <a:p>
            <a:fld id="{76FE185A-BA3D-4AFE-A77B-D06CDB538849}" type="datetimeFigureOut">
              <a:rPr lang="en-US" smtClean="0"/>
              <a:t>5/20/25</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lstStyle>
          <a:p>
            <a:fld id="{9C92FC16-6A2B-46F3-B8C8-2740919E0828}"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p:titleStyle>
    <p:bodyStyle>
      <a:lvl1pPr marL="274320" indent="-274320" algn="l" rtl="0" eaLnBrk="1" latinLnBrk="0" hangingPunct="1">
        <a:spcBef>
          <a:spcPts val="600"/>
        </a:spcBef>
        <a:buClr>
          <a:schemeClr val="tx2"/>
        </a:buClr>
        <a:buSzPct val="73000"/>
        <a:buFont typeface="Wingdings 2" panose="05020102010507070707"/>
        <a:buChar char=""/>
        <a:defRPr kumimoji="0" sz="2600" kern="1200" baseline="0">
          <a:solidFill>
            <a:schemeClr val="tx1"/>
          </a:solidFill>
          <a:latin typeface="+mn-lt"/>
          <a:ea typeface="+mn-ea"/>
          <a:cs typeface="+mn-cs"/>
        </a:defRPr>
      </a:lvl1pPr>
      <a:lvl2pPr marL="521335" indent="-228600" algn="l" rtl="0" eaLnBrk="1" latinLnBrk="0" hangingPunct="1">
        <a:spcBef>
          <a:spcPts val="500"/>
        </a:spcBef>
        <a:buClr>
          <a:schemeClr val="accent4"/>
        </a:buClr>
        <a:buSzPct val="80000"/>
        <a:buFont typeface="Wingdings 2" panose="05020102010507070707"/>
        <a:buChar char=""/>
        <a:defRPr kumimoji="0" sz="2300" kern="1200">
          <a:solidFill>
            <a:schemeClr val="tx1">
              <a:tint val="85000"/>
            </a:schemeClr>
          </a:solidFill>
          <a:latin typeface="+mn-lt"/>
          <a:ea typeface="+mn-ea"/>
          <a:cs typeface="+mn-cs"/>
        </a:defRPr>
      </a:lvl2pPr>
      <a:lvl3pPr marL="758825" indent="-228600" algn="l" rtl="0" eaLnBrk="1" latinLnBrk="0" hangingPunct="1">
        <a:spcBef>
          <a:spcPts val="400"/>
        </a:spcBef>
        <a:buClr>
          <a:schemeClr val="accent4"/>
        </a:buClr>
        <a:buSzPct val="60000"/>
        <a:buFont typeface="Wingdings" panose="05000000000000000000"/>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panose="05020102010507070707"/>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panose="05000000000000000000"/>
        <a:buChar char=""/>
        <a:defRPr kumimoji="0" sz="1800" kern="1200">
          <a:solidFill>
            <a:schemeClr val="tx1"/>
          </a:solidFill>
          <a:latin typeface="+mn-lt"/>
          <a:ea typeface="+mn-ea"/>
          <a:cs typeface="+mn-cs"/>
        </a:defRPr>
      </a:lvl5pPr>
      <a:lvl6pPr marL="1471930" indent="-182880" algn="l" rtl="0" eaLnBrk="1" latinLnBrk="0" hangingPunct="1">
        <a:spcBef>
          <a:spcPts val="400"/>
        </a:spcBef>
        <a:buClr>
          <a:schemeClr val="accent4"/>
        </a:buClr>
        <a:buSzPct val="80000"/>
        <a:buFont typeface="Wingdings 2" panose="05020102010507070707"/>
        <a:buChar char=""/>
        <a:defRPr kumimoji="0" sz="1800" kern="1200">
          <a:solidFill>
            <a:schemeClr val="tx1">
              <a:tint val="85000"/>
            </a:schemeClr>
          </a:solidFill>
          <a:latin typeface="+mn-lt"/>
          <a:ea typeface="+mn-ea"/>
          <a:cs typeface="+mn-cs"/>
        </a:defRPr>
      </a:lvl6pPr>
      <a:lvl7pPr marL="1673225" indent="-182880" algn="l" rtl="0" eaLnBrk="1" latinLnBrk="0" hangingPunct="1">
        <a:spcBef>
          <a:spcPct val="20000"/>
        </a:spcBef>
        <a:buClr>
          <a:schemeClr val="accent4"/>
        </a:buClr>
        <a:buSzPct val="80000"/>
        <a:buFont typeface="Wingdings 2" panose="05020102010507070707"/>
        <a:buChar char=""/>
        <a:defRPr kumimoji="0" sz="1600" kern="1200" baseline="0">
          <a:solidFill>
            <a:schemeClr val="tx1"/>
          </a:solidFill>
          <a:latin typeface="+mn-lt"/>
          <a:ea typeface="+mn-ea"/>
          <a:cs typeface="+mn-cs"/>
        </a:defRPr>
      </a:lvl7pPr>
      <a:lvl8pPr marL="1847215"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panose="05000000000000000000"/>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785926"/>
            <a:ext cx="3176542" cy="2928958"/>
          </a:xfrm>
        </p:spPr>
        <p:txBody>
          <a:bodyPr/>
          <a:lstStyle/>
          <a:p>
            <a:pPr algn="ctr"/>
            <a:r>
              <a:rPr lang="en-US" sz="2400" i="1" dirty="0" err="1"/>
              <a:t>Croeso</a:t>
            </a:r>
            <a:r>
              <a:rPr lang="en-US" sz="2400" i="1" dirty="0"/>
              <a:t> </a:t>
            </a:r>
            <a:r>
              <a:rPr lang="en-US" sz="2400" i="1" dirty="0" err="1"/>
              <a:t>Cymru</a:t>
            </a:r>
            <a:r>
              <a:rPr lang="en-US" sz="2400" i="1" dirty="0"/>
              <a:t> </a:t>
            </a:r>
            <a:br>
              <a:rPr lang="en-US" sz="2400" i="1" dirty="0"/>
            </a:br>
            <a:r>
              <a:rPr lang="en-US" sz="2400" i="1" dirty="0"/>
              <a:t>The Welsh Welcome Experience</a:t>
            </a:r>
            <a:br>
              <a:rPr lang="en-US" sz="2400" dirty="0"/>
            </a:br>
            <a:endParaRPr lang="en-US" sz="2400" dirty="0"/>
          </a:p>
        </p:txBody>
      </p:sp>
      <p:pic>
        <p:nvPicPr>
          <p:cNvPr id="1026" name="Picture 2"/>
          <p:cNvPicPr>
            <a:picLocks noChangeAspect="1" noChangeArrowheads="1"/>
          </p:cNvPicPr>
          <p:nvPr/>
        </p:nvPicPr>
        <p:blipFill>
          <a:blip r:embed="rId2"/>
          <a:srcRect/>
          <a:stretch>
            <a:fillRect/>
          </a:stretch>
        </p:blipFill>
        <p:spPr bwMode="auto">
          <a:xfrm>
            <a:off x="2714612" y="0"/>
            <a:ext cx="6429388" cy="6858000"/>
          </a:xfrm>
          <a:prstGeom prst="rect">
            <a:avLst/>
          </a:prstGeom>
          <a:noFill/>
          <a:ln w="9525">
            <a:noFill/>
            <a:miter lim="800000"/>
            <a:headEnd/>
            <a:tailEnd/>
          </a:ln>
          <a:effectLst/>
        </p:spPr>
      </p:pic>
      <p:sp>
        <p:nvSpPr>
          <p:cNvPr id="3" name="TextBox 2">
            <a:extLst>
              <a:ext uri="{FF2B5EF4-FFF2-40B4-BE49-F238E27FC236}">
                <a16:creationId xmlns:a16="http://schemas.microsoft.com/office/drawing/2014/main" id="{DD906DD7-A275-E8D7-315D-23AFC9512226}"/>
              </a:ext>
            </a:extLst>
          </p:cNvPr>
          <p:cNvSpPr txBox="1"/>
          <p:nvPr/>
        </p:nvSpPr>
        <p:spPr>
          <a:xfrm>
            <a:off x="421105" y="770021"/>
            <a:ext cx="2250937" cy="830997"/>
          </a:xfrm>
          <a:prstGeom prst="rect">
            <a:avLst/>
          </a:prstGeom>
          <a:noFill/>
        </p:spPr>
        <p:txBody>
          <a:bodyPr wrap="none" rtlCol="0">
            <a:spAutoFit/>
          </a:bodyPr>
          <a:lstStyle/>
          <a:p>
            <a:r>
              <a:rPr lang="en-US" sz="1200" dirty="0"/>
              <a:t>BMIH 6007/ Assignment 1</a:t>
            </a:r>
            <a:br>
              <a:rPr lang="en-US" sz="1200" dirty="0"/>
            </a:br>
            <a:r>
              <a:rPr lang="en-US" sz="1200" dirty="0"/>
              <a:t>Student name: Elena </a:t>
            </a:r>
            <a:r>
              <a:rPr lang="en-US" sz="1200" dirty="0" err="1"/>
              <a:t>Caragicu</a:t>
            </a:r>
            <a:br>
              <a:rPr lang="en-US" sz="1200" dirty="0"/>
            </a:br>
            <a:r>
              <a:rPr lang="en-US" sz="1200" dirty="0"/>
              <a:t>Student ID: 2244881</a:t>
            </a:r>
            <a:br>
              <a:rPr lang="en-US" sz="1200" dirty="0"/>
            </a:br>
            <a:r>
              <a:rPr lang="en-US" sz="1200" dirty="0"/>
              <a:t>Lecturer: Kathryn Roberts</a:t>
            </a:r>
          </a:p>
        </p:txBody>
      </p:sp>
      <p:sp>
        <p:nvSpPr>
          <p:cNvPr id="4" name="TextBox 3">
            <a:extLst>
              <a:ext uri="{FF2B5EF4-FFF2-40B4-BE49-F238E27FC236}">
                <a16:creationId xmlns:a16="http://schemas.microsoft.com/office/drawing/2014/main" id="{2D7174AD-9457-9A19-9F9B-55BBAB35E61B}"/>
              </a:ext>
            </a:extLst>
          </p:cNvPr>
          <p:cNvSpPr txBox="1"/>
          <p:nvPr/>
        </p:nvSpPr>
        <p:spPr>
          <a:xfrm>
            <a:off x="553453" y="5269832"/>
            <a:ext cx="184731" cy="246221"/>
          </a:xfrm>
          <a:prstGeom prst="rect">
            <a:avLst/>
          </a:prstGeom>
          <a:noFill/>
        </p:spPr>
        <p:txBody>
          <a:bodyPr wrap="none" rtlCol="0">
            <a:spAutoFit/>
          </a:bodyPr>
          <a:lstStyle/>
          <a:p>
            <a:endParaRPr lang="en-US" sz="1000" dirty="0"/>
          </a:p>
        </p:txBody>
      </p:sp>
      <p:sp>
        <p:nvSpPr>
          <p:cNvPr id="5" name="TextBox 4">
            <a:extLst>
              <a:ext uri="{FF2B5EF4-FFF2-40B4-BE49-F238E27FC236}">
                <a16:creationId xmlns:a16="http://schemas.microsoft.com/office/drawing/2014/main" id="{F96B8FA5-F302-D59E-643A-9E357CEBCAD9}"/>
              </a:ext>
            </a:extLst>
          </p:cNvPr>
          <p:cNvSpPr txBox="1"/>
          <p:nvPr/>
        </p:nvSpPr>
        <p:spPr>
          <a:xfrm>
            <a:off x="252663" y="5029200"/>
            <a:ext cx="2759089" cy="1754326"/>
          </a:xfrm>
          <a:prstGeom prst="rect">
            <a:avLst/>
          </a:prstGeom>
          <a:noFill/>
        </p:spPr>
        <p:txBody>
          <a:bodyPr wrap="none" rtlCol="0">
            <a:spAutoFit/>
          </a:bodyPr>
          <a:lstStyle/>
          <a:p>
            <a:r>
              <a:rPr lang="en-US" sz="1200" dirty="0"/>
              <a:t>I confirm that I have not used any </a:t>
            </a:r>
            <a:br>
              <a:rPr lang="en-US" sz="1200" dirty="0"/>
            </a:br>
            <a:r>
              <a:rPr lang="en-US" sz="1200" dirty="0"/>
              <a:t>AI tools in the research and the</a:t>
            </a:r>
            <a:br>
              <a:rPr lang="en-US" sz="1200" dirty="0"/>
            </a:br>
            <a:r>
              <a:rPr lang="en-US" sz="1200" dirty="0"/>
              <a:t>creation of this assignment. I </a:t>
            </a:r>
            <a:br>
              <a:rPr lang="en-US" sz="1200" dirty="0"/>
            </a:br>
            <a:r>
              <a:rPr lang="en-US" sz="1200" dirty="0"/>
              <a:t>confirm that I have not presented</a:t>
            </a:r>
            <a:br>
              <a:rPr lang="en-US" sz="1200" dirty="0"/>
            </a:br>
            <a:r>
              <a:rPr lang="en-US" sz="1200" dirty="0"/>
              <a:t>any generated materials as my</a:t>
            </a:r>
            <a:br>
              <a:rPr lang="en-US" sz="1200" dirty="0"/>
            </a:br>
            <a:r>
              <a:rPr lang="en-US" sz="1200" dirty="0"/>
              <a:t>own work. I confirm that I have </a:t>
            </a:r>
            <a:br>
              <a:rPr lang="en-US" sz="1200" dirty="0"/>
            </a:br>
            <a:r>
              <a:rPr lang="en-US" sz="1200" dirty="0"/>
              <a:t>copies of my drafts, notes, and </a:t>
            </a:r>
            <a:br>
              <a:rPr lang="en-US" sz="1200" dirty="0"/>
            </a:br>
            <a:r>
              <a:rPr lang="en-US" sz="1200" dirty="0"/>
              <a:t>other resources I used, which I</a:t>
            </a:r>
            <a:br>
              <a:rPr lang="en-US" sz="1200" dirty="0"/>
            </a:br>
            <a:r>
              <a:rPr lang="en-US" sz="1200" dirty="0"/>
              <a:t>may be asked to provide in evidence.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a:t>Event details</a:t>
            </a:r>
            <a:br>
              <a:rPr lang="en-US" sz="3200" dirty="0"/>
            </a:br>
            <a:endParaRPr lang="en-US" sz="3200" dirty="0"/>
          </a:p>
        </p:txBody>
      </p:sp>
      <p:sp>
        <p:nvSpPr>
          <p:cNvPr id="3" name="Content Placeholder 2"/>
          <p:cNvSpPr>
            <a:spLocks noGrp="1"/>
          </p:cNvSpPr>
          <p:nvPr>
            <p:ph idx="1"/>
          </p:nvPr>
        </p:nvSpPr>
        <p:spPr>
          <a:xfrm>
            <a:off x="457200" y="1609416"/>
            <a:ext cx="4543428" cy="3605534"/>
          </a:xfrm>
        </p:spPr>
        <p:txBody>
          <a:bodyPr>
            <a:normAutofit fontScale="92500" lnSpcReduction="10000"/>
          </a:bodyPr>
          <a:lstStyle/>
          <a:p>
            <a:pPr lvl="0" algn="just">
              <a:lnSpc>
                <a:spcPct val="150000"/>
              </a:lnSpc>
            </a:pPr>
            <a:r>
              <a:rPr lang="en-US" sz="1800" dirty="0">
                <a:latin typeface="Times New Roman" panose="02020603050405020304" pitchFamily="18" charset="0"/>
                <a:cs typeface="Times New Roman" panose="02020603050405020304" pitchFamily="18" charset="0"/>
              </a:rPr>
              <a:t>Four-day international MICE event, called </a:t>
            </a:r>
            <a:r>
              <a:rPr lang="en-US" sz="1800" dirty="0" err="1">
                <a:latin typeface="Times New Roman" panose="02020603050405020304" pitchFamily="18" charset="0"/>
                <a:cs typeface="Times New Roman" panose="02020603050405020304" pitchFamily="18" charset="0"/>
              </a:rPr>
              <a:t>Croeso</a:t>
            </a:r>
            <a:r>
              <a:rPr lang="en-US" sz="1800" dirty="0">
                <a:latin typeface="Times New Roman" panose="02020603050405020304" pitchFamily="18" charset="0"/>
                <a:cs typeface="Times New Roman" panose="02020603050405020304" pitchFamily="18" charset="0"/>
              </a:rPr>
              <a:t> Wales Summit 2025, </a:t>
            </a:r>
          </a:p>
          <a:p>
            <a:pPr lvl="0" algn="just">
              <a:lnSpc>
                <a:spcPct val="150000"/>
              </a:lnSpc>
            </a:pPr>
            <a:r>
              <a:rPr lang="en-US" sz="1800" dirty="0">
                <a:latin typeface="Times New Roman" panose="02020603050405020304" pitchFamily="18" charset="0"/>
                <a:cs typeface="Times New Roman" panose="02020603050405020304" pitchFamily="18" charset="0"/>
              </a:rPr>
              <a:t>In the event its cultural exhibitions, expert panels, Welsh food cooking, music, and outdoor expeditions (Riches, 2024).</a:t>
            </a:r>
          </a:p>
          <a:p>
            <a:pPr lvl="0" algn="just">
              <a:lnSpc>
                <a:spcPct val="150000"/>
              </a:lnSpc>
            </a:pPr>
            <a:r>
              <a:rPr lang="en-US" sz="1800" dirty="0">
                <a:latin typeface="Times New Roman" panose="02020603050405020304" pitchFamily="18" charset="0"/>
                <a:cs typeface="Times New Roman" panose="02020603050405020304" pitchFamily="18" charset="0"/>
              </a:rPr>
              <a:t>The event takes place first for two days in Cardiff and then in </a:t>
            </a:r>
            <a:r>
              <a:rPr lang="en-US" sz="1800" dirty="0" err="1">
                <a:latin typeface="Times New Roman" panose="02020603050405020304" pitchFamily="18" charset="0"/>
                <a:cs typeface="Times New Roman" panose="02020603050405020304" pitchFamily="18" charset="0"/>
              </a:rPr>
              <a:t>Snowdonia</a:t>
            </a:r>
            <a:r>
              <a:rPr lang="en-US" sz="1800" dirty="0">
                <a:latin typeface="Times New Roman" panose="02020603050405020304" pitchFamily="18" charset="0"/>
                <a:cs typeface="Times New Roman" panose="02020603050405020304" pitchFamily="18" charset="0"/>
              </a:rPr>
              <a:t> by offering modern conference facilities framed by </a:t>
            </a:r>
            <a:r>
              <a:rPr lang="en-US" sz="1800" dirty="0" err="1">
                <a:latin typeface="Times New Roman" panose="02020603050405020304" pitchFamily="18" charset="0"/>
                <a:cs typeface="Times New Roman" panose="02020603050405020304" pitchFamily="18" charset="0"/>
              </a:rPr>
              <a:t>amasing</a:t>
            </a:r>
            <a:r>
              <a:rPr lang="en-US" sz="1800" dirty="0">
                <a:latin typeface="Times New Roman" panose="02020603050405020304" pitchFamily="18" charset="0"/>
                <a:cs typeface="Times New Roman" panose="02020603050405020304" pitchFamily="18" charset="0"/>
              </a:rPr>
              <a:t> landscapes. </a:t>
            </a:r>
          </a:p>
        </p:txBody>
      </p:sp>
      <p:pic>
        <p:nvPicPr>
          <p:cNvPr id="4" name="Picture 3"/>
          <p:cNvPicPr>
            <a:picLocks noChangeAspect="1"/>
          </p:cNvPicPr>
          <p:nvPr/>
        </p:nvPicPr>
        <p:blipFill>
          <a:blip r:embed="rId3"/>
          <a:stretch>
            <a:fillRect/>
          </a:stretch>
        </p:blipFill>
        <p:spPr>
          <a:xfrm>
            <a:off x="5292090" y="2348865"/>
            <a:ext cx="3667125" cy="197167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a:t>Target Audience</a:t>
            </a:r>
          </a:p>
        </p:txBody>
      </p:sp>
      <p:sp>
        <p:nvSpPr>
          <p:cNvPr id="3" name="Content Placeholder 2"/>
          <p:cNvSpPr>
            <a:spLocks noGrp="1"/>
          </p:cNvSpPr>
          <p:nvPr>
            <p:ph idx="1"/>
          </p:nvPr>
        </p:nvSpPr>
        <p:spPr>
          <a:xfrm>
            <a:off x="3214678" y="1609416"/>
            <a:ext cx="4481522" cy="3534096"/>
          </a:xfrm>
        </p:spPr>
        <p:txBody>
          <a:bodyPr>
            <a:normAutofit fontScale="85000" lnSpcReduction="10000"/>
          </a:bodyPr>
          <a:lstStyle/>
          <a:p>
            <a:pPr lvl="0" algn="just">
              <a:lnSpc>
                <a:spcPct val="150000"/>
              </a:lnSpc>
            </a:pPr>
            <a:r>
              <a:rPr lang="en-US" sz="1800" dirty="0">
                <a:latin typeface="Times New Roman" panose="02020603050405020304" pitchFamily="18" charset="0"/>
                <a:cs typeface="Times New Roman" panose="02020603050405020304" pitchFamily="18" charset="0"/>
              </a:rPr>
              <a:t>International tour operators, cultural influencers, investors in hospitality, event managers, and travel media from Europe, North America, and the Asia-Pacific region (Getz, 2025). </a:t>
            </a:r>
          </a:p>
          <a:p>
            <a:pPr lvl="0" algn="just">
              <a:lnSpc>
                <a:spcPct val="150000"/>
              </a:lnSpc>
            </a:pPr>
            <a:r>
              <a:rPr lang="en-US" sz="1800" dirty="0">
                <a:latin typeface="Times New Roman" panose="02020603050405020304" pitchFamily="18" charset="0"/>
                <a:cs typeface="Times New Roman" panose="02020603050405020304" pitchFamily="18" charset="0"/>
              </a:rPr>
              <a:t>These groups have high potential for promoting, investing in, and connecting with Wales, thus enhancing tourism in the future. </a:t>
            </a:r>
          </a:p>
          <a:p>
            <a:pPr lvl="0" algn="just">
              <a:lnSpc>
                <a:spcPct val="150000"/>
              </a:lnSpc>
            </a:pPr>
            <a:r>
              <a:rPr lang="en-US" sz="1800" dirty="0">
                <a:latin typeface="Times New Roman" panose="02020603050405020304" pitchFamily="18" charset="0"/>
                <a:cs typeface="Times New Roman" panose="02020603050405020304" pitchFamily="18" charset="0"/>
              </a:rPr>
              <a:t>The white knowledge event is forever joining Wales after </a:t>
            </a:r>
            <a:r>
              <a:rPr lang="en-US" sz="1800" dirty="0" err="1">
                <a:latin typeface="Times New Roman" panose="02020603050405020304" pitchFamily="18" charset="0"/>
                <a:cs typeface="Times New Roman" panose="02020603050405020304" pitchFamily="18" charset="0"/>
              </a:rPr>
              <a:t>croeso</a:t>
            </a:r>
            <a:r>
              <a:rPr lang="en-US" sz="1800" dirty="0">
                <a:latin typeface="Times New Roman" panose="02020603050405020304" pitchFamily="18" charset="0"/>
                <a:cs typeface="Times New Roman" panose="02020603050405020304" pitchFamily="18" charset="0"/>
              </a:rPr>
              <a:t> in inclusive way and sense of place.</a:t>
            </a:r>
          </a:p>
          <a:p>
            <a:endParaRPr lang="en-US" dirty="0"/>
          </a:p>
        </p:txBody>
      </p:sp>
      <p:pic>
        <p:nvPicPr>
          <p:cNvPr id="4" name="Picture 3"/>
          <p:cNvPicPr>
            <a:picLocks noChangeAspect="1"/>
          </p:cNvPicPr>
          <p:nvPr/>
        </p:nvPicPr>
        <p:blipFill>
          <a:blip r:embed="rId3"/>
          <a:stretch>
            <a:fillRect/>
          </a:stretch>
        </p:blipFill>
        <p:spPr>
          <a:xfrm>
            <a:off x="251460" y="1800225"/>
            <a:ext cx="2990850" cy="315277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a:latin typeface="Times New Roman" panose="02020603050405020304" pitchFamily="18" charset="0"/>
                <a:cs typeface="Times New Roman" panose="02020603050405020304" pitchFamily="18" charset="0"/>
              </a:rPr>
              <a:t>Demand Analysis</a:t>
            </a:r>
            <a:br>
              <a:rPr lang="en-US" sz="3200"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609416"/>
            <a:ext cx="3900486" cy="3962724"/>
          </a:xfrm>
        </p:spPr>
        <p:txBody>
          <a:bodyPr>
            <a:normAutofit fontScale="92500"/>
          </a:bodyPr>
          <a:lstStyle/>
          <a:p>
            <a:pPr lvl="0" algn="just">
              <a:lnSpc>
                <a:spcPct val="150000"/>
              </a:lnSpc>
            </a:pPr>
            <a:r>
              <a:rPr lang="en-US" sz="1800" dirty="0">
                <a:latin typeface="Times New Roman" panose="02020603050405020304" pitchFamily="18" charset="0"/>
                <a:cs typeface="Times New Roman" panose="02020603050405020304" pitchFamily="18" charset="0"/>
              </a:rPr>
              <a:t>The trend in immersive cultural tourism is on the rise.</a:t>
            </a:r>
          </a:p>
          <a:p>
            <a:pPr lvl="0" algn="just">
              <a:lnSpc>
                <a:spcPct val="150000"/>
              </a:lnSpc>
            </a:pPr>
            <a:r>
              <a:rPr lang="en-US" sz="1800" dirty="0">
                <a:latin typeface="Times New Roman" panose="02020603050405020304" pitchFamily="18" charset="0"/>
                <a:cs typeface="Times New Roman" panose="02020603050405020304" pitchFamily="18" charset="0"/>
              </a:rPr>
              <a:t>More than 60% of overseas tourists are looking for experiences that are 'genuine,' grounded on local tradition. </a:t>
            </a:r>
          </a:p>
          <a:p>
            <a:pPr lvl="0" algn="just">
              <a:lnSpc>
                <a:spcPct val="150000"/>
              </a:lnSpc>
            </a:pPr>
            <a:r>
              <a:rPr lang="en-US" sz="1800" dirty="0">
                <a:latin typeface="Times New Roman" panose="02020603050405020304" pitchFamily="18" charset="0"/>
                <a:cs typeface="Times New Roman" panose="02020603050405020304" pitchFamily="18" charset="0"/>
              </a:rPr>
              <a:t>Interest in Welsh language heritage, the landscape, and festivals, as per Visit Wales data, is definitely increasing (Hodges, 2024). </a:t>
            </a:r>
          </a:p>
          <a:p>
            <a:endParaRPr lang="en-US" dirty="0"/>
          </a:p>
        </p:txBody>
      </p:sp>
      <p:pic>
        <p:nvPicPr>
          <p:cNvPr id="4" name="Picture 3"/>
          <p:cNvPicPr>
            <a:picLocks noChangeAspect="1"/>
          </p:cNvPicPr>
          <p:nvPr/>
        </p:nvPicPr>
        <p:blipFill>
          <a:blip r:embed="rId3"/>
          <a:stretch>
            <a:fillRect/>
          </a:stretch>
        </p:blipFill>
        <p:spPr>
          <a:xfrm>
            <a:off x="4499610" y="2348865"/>
            <a:ext cx="4333875" cy="2286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a:t>Competitive Analysis</a:t>
            </a:r>
            <a:br>
              <a:rPr lang="en-US" sz="3200" dirty="0"/>
            </a:br>
            <a:endParaRPr lang="en-US" sz="3200" dirty="0"/>
          </a:p>
        </p:txBody>
      </p:sp>
      <p:sp>
        <p:nvSpPr>
          <p:cNvPr id="3" name="Content Placeholder 2"/>
          <p:cNvSpPr>
            <a:spLocks noGrp="1"/>
          </p:cNvSpPr>
          <p:nvPr>
            <p:ph idx="1"/>
          </p:nvPr>
        </p:nvSpPr>
        <p:spPr>
          <a:xfrm>
            <a:off x="3131808" y="1628466"/>
            <a:ext cx="4838712" cy="3676972"/>
          </a:xfrm>
        </p:spPr>
        <p:txBody>
          <a:bodyPr/>
          <a:lstStyle/>
          <a:p>
            <a:pPr lvl="0" algn="just">
              <a:lnSpc>
                <a:spcPct val="150000"/>
              </a:lnSpc>
            </a:pPr>
            <a:r>
              <a:rPr lang="en-US" sz="1800" dirty="0">
                <a:latin typeface="Times New Roman" panose="02020603050405020304" pitchFamily="18" charset="0"/>
                <a:cs typeface="Times New Roman" panose="02020603050405020304" pitchFamily="18" charset="0"/>
              </a:rPr>
              <a:t>While regions like Scotland and Cornwall have created an image of cultural vacation (Gaskell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2021).</a:t>
            </a:r>
          </a:p>
          <a:p>
            <a:pPr lvl="0" algn="just">
              <a:lnSpc>
                <a:spcPct val="150000"/>
              </a:lnSpc>
            </a:pPr>
            <a:r>
              <a:rPr lang="en-US" sz="1800" dirty="0">
                <a:latin typeface="Times New Roman" panose="02020603050405020304" pitchFamily="18" charset="0"/>
                <a:cs typeface="Times New Roman" panose="02020603050405020304" pitchFamily="18" charset="0"/>
              </a:rPr>
              <a:t>Wales bears its stark edge with its living Celtic language, compact geography, and a warm-hosted community. </a:t>
            </a:r>
          </a:p>
          <a:p>
            <a:pPr lvl="0" algn="just">
              <a:lnSpc>
                <a:spcPct val="150000"/>
              </a:lnSpc>
            </a:pPr>
            <a:r>
              <a:rPr lang="en-US" sz="1800" dirty="0">
                <a:latin typeface="Times New Roman" panose="02020603050405020304" pitchFamily="18" charset="0"/>
                <a:cs typeface="Times New Roman" panose="02020603050405020304" pitchFamily="18" charset="0"/>
              </a:rPr>
              <a:t>It offers the international delegate an authentic experience of traditional happiness.</a:t>
            </a:r>
          </a:p>
          <a:p>
            <a:endParaRPr lang="en-US" dirty="0"/>
          </a:p>
        </p:txBody>
      </p:sp>
      <p:pic>
        <p:nvPicPr>
          <p:cNvPr id="4" name="Picture 3"/>
          <p:cNvPicPr>
            <a:picLocks noChangeAspect="1"/>
          </p:cNvPicPr>
          <p:nvPr/>
        </p:nvPicPr>
        <p:blipFill>
          <a:blip r:embed="rId3"/>
          <a:stretch>
            <a:fillRect/>
          </a:stretch>
        </p:blipFill>
        <p:spPr>
          <a:xfrm>
            <a:off x="107315" y="2204720"/>
            <a:ext cx="3025140" cy="22860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Venue </a:t>
            </a:r>
            <a:r>
              <a:rPr lang="en-US" sz="3600" dirty="0"/>
              <a:t>and</a:t>
            </a:r>
            <a:r>
              <a:rPr lang="en-US" dirty="0"/>
              <a:t> Location</a:t>
            </a:r>
            <a:br>
              <a:rPr lang="en-US" dirty="0"/>
            </a:br>
            <a:endParaRPr lang="en-US" dirty="0"/>
          </a:p>
        </p:txBody>
      </p:sp>
      <p:sp>
        <p:nvSpPr>
          <p:cNvPr id="3" name="Content Placeholder 2"/>
          <p:cNvSpPr>
            <a:spLocks noGrp="1"/>
          </p:cNvSpPr>
          <p:nvPr>
            <p:ph idx="1"/>
          </p:nvPr>
        </p:nvSpPr>
        <p:spPr>
          <a:xfrm>
            <a:off x="457200" y="1609416"/>
            <a:ext cx="4186238" cy="4177038"/>
          </a:xfrm>
        </p:spPr>
        <p:txBody>
          <a:bodyPr>
            <a:normAutofit fontScale="92500"/>
          </a:bodyPr>
          <a:lstStyle/>
          <a:p>
            <a:pPr lvl="0" algn="just">
              <a:lnSpc>
                <a:spcPct val="150000"/>
              </a:lnSpc>
            </a:pPr>
            <a:r>
              <a:rPr lang="en-US" sz="1800" dirty="0">
                <a:latin typeface="Times New Roman" panose="02020603050405020304" pitchFamily="18" charset="0"/>
                <a:cs typeface="Times New Roman" panose="02020603050405020304" pitchFamily="18" charset="0"/>
              </a:rPr>
              <a:t>Venue </a:t>
            </a:r>
            <a:r>
              <a:rPr lang="en-US" sz="1800" dirty="0" err="1">
                <a:latin typeface="Times New Roman" panose="02020603050405020304" pitchFamily="18" charset="0"/>
                <a:cs typeface="Times New Roman" panose="02020603050405020304" pitchFamily="18" charset="0"/>
              </a:rPr>
              <a:t>Cymru</a:t>
            </a:r>
            <a:r>
              <a:rPr lang="en-US" sz="1800" dirty="0">
                <a:latin typeface="Times New Roman" panose="02020603050405020304" pitchFamily="18" charset="0"/>
                <a:cs typeface="Times New Roman" panose="02020603050405020304" pitchFamily="18" charset="0"/>
              </a:rPr>
              <a:t> in </a:t>
            </a:r>
            <a:r>
              <a:rPr lang="en-US" sz="1800" dirty="0" err="1">
                <a:latin typeface="Times New Roman" panose="02020603050405020304" pitchFamily="18" charset="0"/>
                <a:cs typeface="Times New Roman" panose="02020603050405020304" pitchFamily="18" charset="0"/>
              </a:rPr>
              <a:t>Llandudno</a:t>
            </a:r>
            <a:r>
              <a:rPr lang="en-US" sz="1800" dirty="0">
                <a:latin typeface="Times New Roman" panose="02020603050405020304" pitchFamily="18" charset="0"/>
                <a:cs typeface="Times New Roman" panose="02020603050405020304" pitchFamily="18" charset="0"/>
              </a:rPr>
              <a:t> has state-of-the-art conferencing spaces with stunning sea-facing views.</a:t>
            </a:r>
          </a:p>
          <a:p>
            <a:pPr lvl="0" algn="just">
              <a:lnSpc>
                <a:spcPct val="150000"/>
              </a:lnSpc>
            </a:pPr>
            <a:r>
              <a:rPr lang="en-US" sz="1800" dirty="0">
                <a:latin typeface="Times New Roman" panose="02020603050405020304" pitchFamily="18" charset="0"/>
                <a:cs typeface="Times New Roman" panose="02020603050405020304" pitchFamily="18" charset="0"/>
              </a:rPr>
              <a:t>Its auditorium, which seats 1,500, breakout rooms, and exhibition spaces suit both formal and culture-based sessions.</a:t>
            </a:r>
          </a:p>
          <a:p>
            <a:pPr lvl="0" algn="just">
              <a:lnSpc>
                <a:spcPct val="150000"/>
              </a:lnSpc>
            </a:pPr>
            <a:r>
              <a:rPr lang="en-US" sz="1800" dirty="0">
                <a:latin typeface="Times New Roman" panose="02020603050405020304" pitchFamily="18" charset="0"/>
                <a:cs typeface="Times New Roman" panose="02020603050405020304" pitchFamily="18" charset="0"/>
              </a:rPr>
              <a:t>Direct train routes and adjoining airports, equipped with many hotels, render the site perfect for international mega events (Patel, 2024).</a:t>
            </a:r>
          </a:p>
          <a:p>
            <a:endParaRPr lang="en-US" dirty="0"/>
          </a:p>
        </p:txBody>
      </p:sp>
      <p:pic>
        <p:nvPicPr>
          <p:cNvPr id="5" name="Picture 4"/>
          <p:cNvPicPr>
            <a:picLocks noChangeAspect="1"/>
          </p:cNvPicPr>
          <p:nvPr/>
        </p:nvPicPr>
        <p:blipFill>
          <a:blip r:embed="rId3"/>
          <a:stretch>
            <a:fillRect/>
          </a:stretch>
        </p:blipFill>
        <p:spPr>
          <a:xfrm>
            <a:off x="4932045" y="2420620"/>
            <a:ext cx="4043680" cy="244538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555" dirty="0"/>
              <a:t>Operational Plan</a:t>
            </a:r>
            <a:br>
              <a:rPr lang="en-US" sz="3555" dirty="0"/>
            </a:br>
            <a:endParaRPr lang="en-US" sz="3555" dirty="0"/>
          </a:p>
        </p:txBody>
      </p:sp>
      <p:sp>
        <p:nvSpPr>
          <p:cNvPr id="3" name="Content Placeholder 2"/>
          <p:cNvSpPr>
            <a:spLocks noGrp="1"/>
          </p:cNvSpPr>
          <p:nvPr>
            <p:ph idx="1"/>
          </p:nvPr>
        </p:nvSpPr>
        <p:spPr>
          <a:xfrm>
            <a:off x="3135630" y="1609725"/>
            <a:ext cx="4560570" cy="4175760"/>
          </a:xfrm>
        </p:spPr>
        <p:txBody>
          <a:bodyPr>
            <a:normAutofit fontScale="90000" lnSpcReduction="10000"/>
          </a:bodyPr>
          <a:lstStyle/>
          <a:p>
            <a:pPr lvl="0" algn="just">
              <a:lnSpc>
                <a:spcPct val="150000"/>
              </a:lnSpc>
            </a:pPr>
            <a:r>
              <a:rPr lang="en-US" sz="1800" dirty="0">
                <a:latin typeface="Times New Roman" panose="02020603050405020304" pitchFamily="18" charset="0"/>
                <a:cs typeface="Times New Roman" panose="02020603050405020304" pitchFamily="18" charset="0"/>
              </a:rPr>
              <a:t>Event staff should include technicians, audio-visual personnel, bilingual guest coordinators, cultural consultants, and catering services whose food is Welsh. </a:t>
            </a:r>
          </a:p>
          <a:p>
            <a:pPr lvl="0" algn="just">
              <a:lnSpc>
                <a:spcPct val="150000"/>
              </a:lnSpc>
            </a:pPr>
            <a:r>
              <a:rPr lang="en-US" sz="1800" dirty="0">
                <a:latin typeface="Times New Roman" panose="02020603050405020304" pitchFamily="18" charset="0"/>
                <a:cs typeface="Times New Roman" panose="02020603050405020304" pitchFamily="18" charset="0"/>
              </a:rPr>
              <a:t>This </a:t>
            </a:r>
            <a:r>
              <a:rPr lang="en-US" sz="1800" dirty="0" err="1">
                <a:latin typeface="Times New Roman" panose="02020603050405020304" pitchFamily="18" charset="0"/>
                <a:cs typeface="Times New Roman" panose="02020603050405020304" pitchFamily="18" charset="0"/>
              </a:rPr>
              <a:t>includessuch</a:t>
            </a:r>
            <a:r>
              <a:rPr lang="en-US" sz="1800" dirty="0">
                <a:latin typeface="Times New Roman" panose="02020603050405020304" pitchFamily="18" charset="0"/>
                <a:cs typeface="Times New Roman" panose="02020603050405020304" pitchFamily="18" charset="0"/>
              </a:rPr>
              <a:t> logistics: stage design, booking of accommodation, accessibility assistance, and waste management advocacy (Lim, 2024).</a:t>
            </a:r>
          </a:p>
          <a:p>
            <a:pPr lvl="0" algn="just">
              <a:lnSpc>
                <a:spcPct val="150000"/>
              </a:lnSpc>
            </a:pPr>
            <a:r>
              <a:rPr lang="en-US" sz="1800" dirty="0">
                <a:latin typeface="Times New Roman" panose="02020603050405020304" pitchFamily="18" charset="0"/>
                <a:cs typeface="Times New Roman" panose="02020603050405020304" pitchFamily="18" charset="0"/>
              </a:rPr>
              <a:t>To achieve seamless operational delivery, clearly defined roles together with early planning and positive engagement of stakeholders would be necessary.</a:t>
            </a:r>
          </a:p>
          <a:p>
            <a:pPr lvl="0" algn="just"/>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79070" y="2204720"/>
            <a:ext cx="3010535" cy="20129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555" dirty="0" err="1"/>
              <a:t>Programme</a:t>
            </a:r>
            <a:r>
              <a:rPr lang="en-US" sz="3555" dirty="0"/>
              <a:t> Outline</a:t>
            </a:r>
            <a:br>
              <a:rPr lang="en-US" sz="3555" dirty="0"/>
            </a:br>
            <a:endParaRPr lang="en-US" sz="3555" dirty="0"/>
          </a:p>
        </p:txBody>
      </p:sp>
      <p:sp>
        <p:nvSpPr>
          <p:cNvPr id="3" name="Content Placeholder 2"/>
          <p:cNvSpPr>
            <a:spLocks noGrp="1"/>
          </p:cNvSpPr>
          <p:nvPr>
            <p:ph idx="1"/>
          </p:nvPr>
        </p:nvSpPr>
        <p:spPr>
          <a:xfrm>
            <a:off x="299720" y="1609725"/>
            <a:ext cx="4759960" cy="4342765"/>
          </a:xfrm>
        </p:spPr>
        <p:txBody>
          <a:bodyPr>
            <a:noAutofit/>
          </a:bodyPr>
          <a:lstStyle/>
          <a:p>
            <a:pPr lvl="0" algn="just">
              <a:lnSpc>
                <a:spcPct val="150000"/>
              </a:lnSpc>
            </a:pPr>
            <a:r>
              <a:rPr lang="en-US" sz="1700" dirty="0">
                <a:latin typeface="Times New Roman" panose="02020603050405020304" pitchFamily="18" charset="0"/>
                <a:cs typeface="Times New Roman" panose="02020603050405020304" pitchFamily="18" charset="0"/>
              </a:rPr>
              <a:t>Day 1: Gala dinner to welcome dignitaries.</a:t>
            </a:r>
          </a:p>
          <a:p>
            <a:pPr lvl="0" algn="just">
              <a:lnSpc>
                <a:spcPct val="150000"/>
              </a:lnSpc>
            </a:pPr>
            <a:r>
              <a:rPr lang="en-US" sz="1700" dirty="0">
                <a:latin typeface="Times New Roman" panose="02020603050405020304" pitchFamily="18" charset="0"/>
                <a:cs typeface="Times New Roman" panose="02020603050405020304" pitchFamily="18" charset="0"/>
              </a:rPr>
              <a:t>Day 2: Cultural exposition, business panels, and workshops.</a:t>
            </a:r>
          </a:p>
          <a:p>
            <a:pPr lvl="0" algn="just">
              <a:lnSpc>
                <a:spcPct val="150000"/>
              </a:lnSpc>
            </a:pPr>
            <a:r>
              <a:rPr lang="en-US" sz="1700" dirty="0">
                <a:latin typeface="Times New Roman" panose="02020603050405020304" pitchFamily="18" charset="0"/>
                <a:cs typeface="Times New Roman" panose="02020603050405020304" pitchFamily="18" charset="0"/>
              </a:rPr>
              <a:t>Day 3: Guided outdoor tours to castles, coastlines, and trails.</a:t>
            </a:r>
          </a:p>
          <a:p>
            <a:pPr lvl="0" algn="just">
              <a:lnSpc>
                <a:spcPct val="150000"/>
              </a:lnSpc>
            </a:pPr>
            <a:r>
              <a:rPr lang="en-US" sz="1700" dirty="0">
                <a:latin typeface="Times New Roman" panose="02020603050405020304" pitchFamily="18" charset="0"/>
                <a:cs typeface="Times New Roman" panose="02020603050405020304" pitchFamily="18" charset="0"/>
              </a:rPr>
              <a:t>Day 4: Networking breakfast, artisan market, closing ceremony.</a:t>
            </a:r>
          </a:p>
          <a:p>
            <a:pPr lvl="0" algn="just">
              <a:lnSpc>
                <a:spcPct val="150000"/>
              </a:lnSpc>
            </a:pPr>
            <a:r>
              <a:rPr lang="en-US" sz="1700" dirty="0">
                <a:latin typeface="Times New Roman" panose="02020603050405020304" pitchFamily="18" charset="0"/>
                <a:cs typeface="Times New Roman" panose="02020603050405020304" pitchFamily="18" charset="0"/>
              </a:rPr>
              <a:t>Knowledge exchange, cultural immersion, and international relationship building opportunities are provided daily (</a:t>
            </a:r>
            <a:r>
              <a:rPr lang="en-US" sz="1700" dirty="0" err="1">
                <a:latin typeface="Times New Roman" panose="02020603050405020304" pitchFamily="18" charset="0"/>
                <a:cs typeface="Times New Roman" panose="02020603050405020304" pitchFamily="18" charset="0"/>
              </a:rPr>
              <a:t>gbai</a:t>
            </a:r>
            <a:r>
              <a:rPr lang="en-US" sz="1700" dirty="0">
                <a:latin typeface="Times New Roman" panose="02020603050405020304" pitchFamily="18" charset="0"/>
                <a:cs typeface="Times New Roman" panose="02020603050405020304" pitchFamily="18" charset="0"/>
              </a:rPr>
              <a:t> </a:t>
            </a:r>
            <a:r>
              <a:rPr lang="en-US" sz="1700" i="1" dirty="0">
                <a:latin typeface="Times New Roman" panose="02020603050405020304" pitchFamily="18" charset="0"/>
                <a:cs typeface="Times New Roman" panose="02020603050405020304" pitchFamily="18" charset="0"/>
              </a:rPr>
              <a:t>et al.,</a:t>
            </a:r>
            <a:r>
              <a:rPr lang="en-US" sz="1700" dirty="0">
                <a:latin typeface="Times New Roman" panose="02020603050405020304" pitchFamily="18" charset="0"/>
                <a:cs typeface="Times New Roman" panose="02020603050405020304" pitchFamily="18" charset="0"/>
              </a:rPr>
              <a:t> 2024).</a:t>
            </a:r>
          </a:p>
          <a:p>
            <a:pPr lvl="0" algn="just"/>
            <a:endParaRPr lang="en-US" sz="15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507990" y="2011045"/>
            <a:ext cx="3315335" cy="273685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555" dirty="0"/>
              <a:t>Activities and Attractions</a:t>
            </a:r>
            <a:br>
              <a:rPr lang="en-US" sz="3555" dirty="0"/>
            </a:br>
            <a:endParaRPr lang="en-US" sz="3555" dirty="0"/>
          </a:p>
        </p:txBody>
      </p:sp>
      <p:sp>
        <p:nvSpPr>
          <p:cNvPr id="3" name="Content Placeholder 2"/>
          <p:cNvSpPr>
            <a:spLocks noGrp="1"/>
          </p:cNvSpPr>
          <p:nvPr>
            <p:ph idx="1"/>
          </p:nvPr>
        </p:nvSpPr>
        <p:spPr>
          <a:xfrm>
            <a:off x="3059430" y="1556385"/>
            <a:ext cx="5085080" cy="4460240"/>
          </a:xfrm>
        </p:spPr>
        <p:txBody>
          <a:bodyPr>
            <a:noAutofit/>
          </a:bodyPr>
          <a:lstStyle/>
          <a:p>
            <a:pPr lvl="0" algn="just">
              <a:lnSpc>
                <a:spcPct val="150000"/>
              </a:lnSpc>
            </a:pPr>
            <a:r>
              <a:rPr lang="en-US" sz="1800" dirty="0">
                <a:latin typeface="Times New Roman" panose="02020603050405020304" pitchFamily="18" charset="0"/>
                <a:cs typeface="Times New Roman" panose="02020603050405020304" pitchFamily="18" charset="0"/>
              </a:rPr>
              <a:t>Delegates can also hark back to traditional harp performances, eco-trails, Welsh food </a:t>
            </a:r>
            <a:r>
              <a:rPr lang="en-US" sz="1800" dirty="0" err="1">
                <a:latin typeface="Times New Roman" panose="02020603050405020304" pitchFamily="18" charset="0"/>
                <a:cs typeface="Times New Roman" panose="02020603050405020304" pitchFamily="18" charset="0"/>
              </a:rPr>
              <a:t>masterclasses</a:t>
            </a:r>
            <a:r>
              <a:rPr lang="en-US" sz="1800" dirty="0">
                <a:latin typeface="Times New Roman" panose="02020603050405020304" pitchFamily="18" charset="0"/>
                <a:cs typeface="Times New Roman" panose="02020603050405020304" pitchFamily="18" charset="0"/>
              </a:rPr>
              <a:t>, castle tours, language workshops, and an artisan crafts market (Fox, 2024). </a:t>
            </a:r>
          </a:p>
          <a:p>
            <a:pPr lvl="0" algn="just">
              <a:lnSpc>
                <a:spcPct val="150000"/>
              </a:lnSpc>
            </a:pPr>
            <a:r>
              <a:rPr lang="en-US" sz="1800" dirty="0">
                <a:latin typeface="Times New Roman" panose="02020603050405020304" pitchFamily="18" charset="0"/>
                <a:cs typeface="Times New Roman" panose="02020603050405020304" pitchFamily="18" charset="0"/>
              </a:rPr>
              <a:t>These experiences thus define not only Wales but their local businesses but also enrich how delegates may engage. </a:t>
            </a:r>
          </a:p>
          <a:p>
            <a:pPr lvl="0" algn="just">
              <a:lnSpc>
                <a:spcPct val="150000"/>
              </a:lnSpc>
            </a:pPr>
            <a:r>
              <a:rPr lang="en-US" sz="1800" dirty="0">
                <a:latin typeface="Times New Roman" panose="02020603050405020304" pitchFamily="18" charset="0"/>
                <a:cs typeface="Times New Roman" panose="02020603050405020304" pitchFamily="18" charset="0"/>
              </a:rPr>
              <a:t>Activities educate, amuse, enrich and generally create emotional connections with Welsh landscapes and cultural traditions.</a:t>
            </a:r>
            <a:r>
              <a:rPr lang="en-US" sz="1800" b="1" dirty="0"/>
              <a:t> </a:t>
            </a:r>
            <a:endParaRPr lang="en-US" sz="1800" dirty="0"/>
          </a:p>
          <a:p>
            <a:endParaRPr lang="en-US" sz="1800" dirty="0"/>
          </a:p>
        </p:txBody>
      </p:sp>
      <p:pic>
        <p:nvPicPr>
          <p:cNvPr id="4" name="Picture 3"/>
          <p:cNvPicPr>
            <a:picLocks noChangeAspect="1"/>
          </p:cNvPicPr>
          <p:nvPr/>
        </p:nvPicPr>
        <p:blipFill>
          <a:blip r:embed="rId3"/>
          <a:stretch>
            <a:fillRect/>
          </a:stretch>
        </p:blipFill>
        <p:spPr>
          <a:xfrm>
            <a:off x="0" y="2127885"/>
            <a:ext cx="2698750" cy="243332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555" dirty="0"/>
              <a:t>Strategic Partnerships</a:t>
            </a:r>
            <a:br>
              <a:rPr lang="en-US" sz="3555" dirty="0"/>
            </a:br>
            <a:endParaRPr lang="en-US" sz="3555" dirty="0"/>
          </a:p>
        </p:txBody>
      </p:sp>
      <p:sp>
        <p:nvSpPr>
          <p:cNvPr id="3" name="Content Placeholder 2"/>
          <p:cNvSpPr>
            <a:spLocks noGrp="1"/>
          </p:cNvSpPr>
          <p:nvPr>
            <p:ph idx="1"/>
          </p:nvPr>
        </p:nvSpPr>
        <p:spPr>
          <a:xfrm>
            <a:off x="457200" y="1609725"/>
            <a:ext cx="4897755" cy="4060190"/>
          </a:xfrm>
        </p:spPr>
        <p:txBody>
          <a:bodyPr>
            <a:normAutofit fontScale="92500"/>
          </a:bodyPr>
          <a:lstStyle/>
          <a:p>
            <a:pPr lvl="0" algn="just">
              <a:lnSpc>
                <a:spcPct val="150000"/>
              </a:lnSpc>
            </a:pPr>
            <a:r>
              <a:rPr lang="en-US" sz="1800" dirty="0">
                <a:latin typeface="Times New Roman" panose="02020603050405020304" pitchFamily="18" charset="0"/>
                <a:cs typeface="Times New Roman" panose="02020603050405020304" pitchFamily="18" charset="0"/>
              </a:rPr>
              <a:t>In partnership with Visit Wales, the Welsh Government, local tourism agencies, transport providers, SMEs, venues, and cultural </a:t>
            </a:r>
            <a:r>
              <a:rPr lang="en-US" sz="1800" dirty="0" err="1">
                <a:latin typeface="Times New Roman" panose="02020603050405020304" pitchFamily="18" charset="0"/>
                <a:cs typeface="Times New Roman" panose="02020603050405020304" pitchFamily="18" charset="0"/>
              </a:rPr>
              <a:t>organisations</a:t>
            </a:r>
            <a:r>
              <a:rPr lang="en-US" sz="1800" dirty="0">
                <a:latin typeface="Times New Roman" panose="02020603050405020304" pitchFamily="18" charset="0"/>
                <a:cs typeface="Times New Roman" panose="02020603050405020304" pitchFamily="18" charset="0"/>
              </a:rPr>
              <a:t>. </a:t>
            </a:r>
          </a:p>
          <a:p>
            <a:pPr lvl="0" algn="just">
              <a:lnSpc>
                <a:spcPct val="150000"/>
              </a:lnSpc>
            </a:pPr>
            <a:r>
              <a:rPr lang="en-US" sz="1800" dirty="0">
                <a:latin typeface="Times New Roman" panose="02020603050405020304" pitchFamily="18" charset="0"/>
                <a:cs typeface="Times New Roman" panose="02020603050405020304" pitchFamily="18" charset="0"/>
              </a:rPr>
              <a:t>Logistical support, funding access, marketing amplification, and event content will benefit from these partnerships (Getz and Page, 2019). </a:t>
            </a:r>
          </a:p>
          <a:p>
            <a:pPr lvl="0" algn="just">
              <a:lnSpc>
                <a:spcPct val="150000"/>
              </a:lnSpc>
            </a:pPr>
            <a:r>
              <a:rPr lang="en-US" sz="1800" dirty="0">
                <a:latin typeface="Times New Roman" panose="02020603050405020304" pitchFamily="18" charset="0"/>
                <a:cs typeface="Times New Roman" panose="02020603050405020304" pitchFamily="18" charset="0"/>
              </a:rPr>
              <a:t>They will also ensure mutual benefit in brand exposure, knowledge sharing, and business growth opportunities for multiple sectors. </a:t>
            </a:r>
          </a:p>
          <a:p>
            <a:pPr lvl="0" algn="just"/>
            <a:endParaRPr lang="en-US" sz="18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5355590" y="2348865"/>
            <a:ext cx="3689985" cy="238125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555" dirty="0"/>
              <a:t>Marketing Strategy</a:t>
            </a:r>
            <a:br>
              <a:rPr lang="en-US" sz="3555" dirty="0"/>
            </a:br>
            <a:endParaRPr lang="en-US" sz="3555" dirty="0"/>
          </a:p>
        </p:txBody>
      </p:sp>
      <p:sp>
        <p:nvSpPr>
          <p:cNvPr id="3" name="Content Placeholder 2"/>
          <p:cNvSpPr>
            <a:spLocks noGrp="1"/>
          </p:cNvSpPr>
          <p:nvPr>
            <p:ph idx="1"/>
          </p:nvPr>
        </p:nvSpPr>
        <p:spPr>
          <a:xfrm>
            <a:off x="3059430" y="1700530"/>
            <a:ext cx="5149850" cy="4554220"/>
          </a:xfrm>
        </p:spPr>
        <p:txBody>
          <a:bodyPr>
            <a:normAutofit/>
          </a:bodyPr>
          <a:lstStyle/>
          <a:p>
            <a:pPr lvl="0" algn="just">
              <a:lnSpc>
                <a:spcPct val="150000"/>
              </a:lnSpc>
            </a:pPr>
            <a:r>
              <a:rPr lang="en-US" sz="1800" dirty="0">
                <a:latin typeface="Times New Roman" panose="02020603050405020304" pitchFamily="18" charset="0"/>
                <a:cs typeface="Times New Roman" panose="02020603050405020304" pitchFamily="18" charset="0"/>
              </a:rPr>
              <a:t>The marketing plan includes social media campaigns, email newsletters, PR outreach, and influencer collaborations targeting key markets (Meredith, 2022).</a:t>
            </a:r>
          </a:p>
          <a:p>
            <a:pPr lvl="0" algn="just">
              <a:lnSpc>
                <a:spcPct val="150000"/>
              </a:lnSpc>
            </a:pPr>
            <a:r>
              <a:rPr lang="en-US" sz="1800" dirty="0">
                <a:latin typeface="Times New Roman" panose="02020603050405020304" pitchFamily="18" charset="0"/>
                <a:cs typeface="Times New Roman" panose="02020603050405020304" pitchFamily="18" charset="0"/>
              </a:rPr>
              <a:t> Industry invitations will be distributed via trade networks. </a:t>
            </a:r>
          </a:p>
          <a:p>
            <a:pPr lvl="0" algn="just">
              <a:lnSpc>
                <a:spcPct val="150000"/>
              </a:lnSpc>
            </a:pPr>
            <a:r>
              <a:rPr lang="en-US" sz="1800" dirty="0">
                <a:latin typeface="Times New Roman" panose="02020603050405020304" pitchFamily="18" charset="0"/>
                <a:cs typeface="Times New Roman" panose="02020603050405020304" pitchFamily="18" charset="0"/>
              </a:rPr>
              <a:t>Content will be bilingual and branded under Visit Wales to ensure consistency. </a:t>
            </a:r>
          </a:p>
          <a:p>
            <a:pPr lvl="0" algn="just">
              <a:lnSpc>
                <a:spcPct val="150000"/>
              </a:lnSpc>
            </a:pPr>
            <a:r>
              <a:rPr lang="en-US" sz="1800" dirty="0">
                <a:latin typeface="Times New Roman" panose="02020603050405020304" pitchFamily="18" charset="0"/>
                <a:cs typeface="Times New Roman" panose="02020603050405020304" pitchFamily="18" charset="0"/>
              </a:rPr>
              <a:t>Digital storytelling will highlight Wales’ unique cultural appeal and event benefits for attendees.</a:t>
            </a:r>
          </a:p>
          <a:p>
            <a:pPr lvl="0" algn="just"/>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79070" y="1988820"/>
            <a:ext cx="2656840" cy="290703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0" dirty="0"/>
              <a:t>Budget Overview</a:t>
            </a:r>
            <a:endParaRPr lang="en-US" sz="3200" dirty="0"/>
          </a:p>
        </p:txBody>
      </p:sp>
      <p:sp>
        <p:nvSpPr>
          <p:cNvPr id="3" name="Content Placeholder 2"/>
          <p:cNvSpPr>
            <a:spLocks noGrp="1"/>
          </p:cNvSpPr>
          <p:nvPr>
            <p:ph idx="1"/>
          </p:nvPr>
        </p:nvSpPr>
        <p:spPr>
          <a:xfrm>
            <a:off x="457200" y="1609725"/>
            <a:ext cx="4837430" cy="4247515"/>
          </a:xfrm>
        </p:spPr>
        <p:txBody>
          <a:bodyPr>
            <a:normAutofit fontScale="92500"/>
          </a:bodyPr>
          <a:lstStyle/>
          <a:p>
            <a:pPr lvl="0" algn="just">
              <a:lnSpc>
                <a:spcPct val="150000"/>
              </a:lnSpc>
            </a:pPr>
            <a:r>
              <a:rPr lang="en-US" sz="1800" dirty="0">
                <a:latin typeface="Times New Roman" panose="02020603050405020304" pitchFamily="18" charset="0"/>
                <a:cs typeface="Times New Roman" panose="02020603050405020304" pitchFamily="18" charset="0"/>
              </a:rPr>
              <a:t>Projected income: £200,000 from tickets, sponsorships, vendor fees, and Visit Wales grants.</a:t>
            </a:r>
          </a:p>
          <a:p>
            <a:pPr lvl="0" algn="just">
              <a:lnSpc>
                <a:spcPct val="150000"/>
              </a:lnSpc>
            </a:pPr>
            <a:r>
              <a:rPr lang="en-US" sz="1800" dirty="0">
                <a:latin typeface="Times New Roman" panose="02020603050405020304" pitchFamily="18" charset="0"/>
                <a:cs typeface="Times New Roman" panose="02020603050405020304" pitchFamily="18" charset="0"/>
              </a:rPr>
              <a:t>Projected costs: £180,000 covering venue hire, logistics, staffing, marketing, catering, and activity facilitation.</a:t>
            </a:r>
          </a:p>
          <a:p>
            <a:pPr lvl="0" algn="just">
              <a:lnSpc>
                <a:spcPct val="150000"/>
              </a:lnSpc>
            </a:pPr>
            <a:r>
              <a:rPr lang="en-US" sz="1800" dirty="0">
                <a:latin typeface="Times New Roman" panose="02020603050405020304" pitchFamily="18" charset="0"/>
                <a:cs typeface="Times New Roman" panose="02020603050405020304" pitchFamily="18" charset="0"/>
              </a:rPr>
              <a:t>Anticipated profit: £20,000.</a:t>
            </a:r>
          </a:p>
          <a:p>
            <a:pPr lvl="0" algn="just">
              <a:lnSpc>
                <a:spcPct val="150000"/>
              </a:lnSpc>
            </a:pPr>
            <a:r>
              <a:rPr lang="en-US" sz="1800" dirty="0">
                <a:latin typeface="Times New Roman" panose="02020603050405020304" pitchFamily="18" charset="0"/>
                <a:cs typeface="Times New Roman" panose="02020603050405020304" pitchFamily="18" charset="0"/>
              </a:rPr>
              <a:t>The budget ensures financial viability, allows for contingency, and demonstrates return on investment to stakeholders and public funding partners (Smith, 2012).</a:t>
            </a:r>
          </a:p>
          <a:p>
            <a:pPr lvl="0" algn="just"/>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363845" y="2636520"/>
            <a:ext cx="3773170" cy="242252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a:t>Feasibility Conclusion</a:t>
            </a:r>
            <a:br>
              <a:rPr lang="en-US" sz="3200" dirty="0"/>
            </a:br>
            <a:endParaRPr lang="en-US" sz="3200" dirty="0"/>
          </a:p>
        </p:txBody>
      </p:sp>
      <p:sp>
        <p:nvSpPr>
          <p:cNvPr id="3" name="Content Placeholder 2"/>
          <p:cNvSpPr>
            <a:spLocks noGrp="1"/>
          </p:cNvSpPr>
          <p:nvPr>
            <p:ph idx="1"/>
          </p:nvPr>
        </p:nvSpPr>
        <p:spPr>
          <a:xfrm>
            <a:off x="859155" y="1609725"/>
            <a:ext cx="6837045" cy="4320540"/>
          </a:xfrm>
        </p:spPr>
        <p:txBody>
          <a:bodyPr>
            <a:normAutofit/>
          </a:bodyPr>
          <a:lstStyle/>
          <a:p>
            <a:pPr lvl="0" algn="just">
              <a:lnSpc>
                <a:spcPct val="150000"/>
              </a:lnSpc>
            </a:pPr>
            <a:r>
              <a:rPr lang="en-US" sz="1800" dirty="0" err="1">
                <a:latin typeface="Times New Roman" panose="02020603050405020304" pitchFamily="18" charset="0"/>
                <a:cs typeface="Times New Roman" panose="02020603050405020304" pitchFamily="18" charset="0"/>
              </a:rPr>
              <a:t>Croeso</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Cymru</a:t>
            </a:r>
            <a:r>
              <a:rPr lang="en-US" sz="1800" dirty="0">
                <a:latin typeface="Times New Roman" panose="02020603050405020304" pitchFamily="18" charset="0"/>
                <a:cs typeface="Times New Roman" panose="02020603050405020304" pitchFamily="18" charset="0"/>
              </a:rPr>
              <a:t> is strategically aligned with Visit Wales objectives, addresses growing demand for cultural tourism, and supports local business engagement. </a:t>
            </a:r>
          </a:p>
          <a:p>
            <a:pPr lvl="0" algn="just">
              <a:lnSpc>
                <a:spcPct val="150000"/>
              </a:lnSpc>
            </a:pPr>
            <a:r>
              <a:rPr lang="en-US" sz="1800" dirty="0">
                <a:latin typeface="Times New Roman" panose="02020603050405020304" pitchFamily="18" charset="0"/>
                <a:cs typeface="Times New Roman" panose="02020603050405020304" pitchFamily="18" charset="0"/>
              </a:rPr>
              <a:t>Financial, operational, and logistical planning confirms the event’s viability.</a:t>
            </a:r>
          </a:p>
          <a:p>
            <a:pPr lvl="0" algn="just">
              <a:lnSpc>
                <a:spcPct val="150000"/>
              </a:lnSpc>
            </a:pPr>
            <a:r>
              <a:rPr lang="en-US" sz="1800" dirty="0">
                <a:latin typeface="Times New Roman" panose="02020603050405020304" pitchFamily="18" charset="0"/>
                <a:cs typeface="Times New Roman" panose="02020603050405020304" pitchFamily="18" charset="0"/>
              </a:rPr>
              <a:t> It provides an immersive delegate experience and reinforces Wales’ identity as a vibrant, welcoming, and globally competitive tourism destination (O’Toole, 2011).</a:t>
            </a:r>
          </a:p>
          <a:p>
            <a:pPr lvl="0" algn="just"/>
            <a:endParaRPr lang="en-US" sz="1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dirty="0"/>
              <a:t>References</a:t>
            </a:r>
          </a:p>
        </p:txBody>
      </p:sp>
      <p:sp>
        <p:nvSpPr>
          <p:cNvPr id="3" name="Content Placeholder 2"/>
          <p:cNvSpPr>
            <a:spLocks noGrp="1"/>
          </p:cNvSpPr>
          <p:nvPr>
            <p:ph idx="1"/>
          </p:nvPr>
        </p:nvSpPr>
        <p:spPr/>
        <p:txBody>
          <a:bodyPr>
            <a:normAutofit fontScale="37500" lnSpcReduction="20000"/>
          </a:bodyPr>
          <a:lstStyle/>
          <a:p>
            <a:pPr algn="just">
              <a:lnSpc>
                <a:spcPct val="150000"/>
              </a:lnSpc>
            </a:pPr>
            <a:r>
              <a:rPr lang="en-US" dirty="0" err="1">
                <a:latin typeface="Times New Roman" panose="02020603050405020304" pitchFamily="18" charset="0"/>
                <a:cs typeface="Times New Roman" panose="02020603050405020304" pitchFamily="18" charset="0"/>
              </a:rPr>
              <a:t>Agbai</a:t>
            </a:r>
            <a:r>
              <a:rPr lang="en-US" dirty="0">
                <a:latin typeface="Times New Roman" panose="02020603050405020304" pitchFamily="18" charset="0"/>
                <a:cs typeface="Times New Roman" panose="02020603050405020304" pitchFamily="18" charset="0"/>
              </a:rPr>
              <a:t>, E., </a:t>
            </a:r>
            <a:r>
              <a:rPr lang="en-US" dirty="0" err="1">
                <a:latin typeface="Times New Roman" panose="02020603050405020304" pitchFamily="18" charset="0"/>
                <a:cs typeface="Times New Roman" panose="02020603050405020304" pitchFamily="18" charset="0"/>
              </a:rPr>
              <a:t>Agbai</a:t>
            </a:r>
            <a:r>
              <a:rPr lang="en-US" dirty="0">
                <a:latin typeface="Times New Roman" panose="02020603050405020304" pitchFamily="18" charset="0"/>
                <a:cs typeface="Times New Roman" panose="02020603050405020304" pitchFamily="18" charset="0"/>
              </a:rPr>
              <a:t>, E. and </a:t>
            </a:r>
            <a:r>
              <a:rPr lang="en-US" dirty="0" err="1">
                <a:latin typeface="Times New Roman" panose="02020603050405020304" pitchFamily="18" charset="0"/>
                <a:cs typeface="Times New Roman" panose="02020603050405020304" pitchFamily="18" charset="0"/>
              </a:rPr>
              <a:t>Oko-Jaja</a:t>
            </a:r>
            <a:r>
              <a:rPr lang="en-US" dirty="0">
                <a:latin typeface="Times New Roman" panose="02020603050405020304" pitchFamily="18" charset="0"/>
                <a:cs typeface="Times New Roman" panose="02020603050405020304" pitchFamily="18" charset="0"/>
              </a:rPr>
              <a:t>, E.S., 2024, March. Bridging culture, nurturing diversity: Cultural exchange and its impact on global understanding. In </a:t>
            </a:r>
            <a:r>
              <a:rPr lang="en-US" i="1" dirty="0">
                <a:latin typeface="Times New Roman" panose="02020603050405020304" pitchFamily="18" charset="0"/>
                <a:cs typeface="Times New Roman" panose="02020603050405020304" pitchFamily="18" charset="0"/>
              </a:rPr>
              <a:t>International Dialogue Of Civilization And Tolerance Conference-Abu Dhabi 2024</a:t>
            </a:r>
            <a:r>
              <a:rPr lang="en-US" dirty="0">
                <a:latin typeface="Times New Roman" panose="02020603050405020304" pitchFamily="18" charset="0"/>
                <a:cs typeface="Times New Roman" panose="02020603050405020304" pitchFamily="18" charset="0"/>
              </a:rPr>
              <a:t>.</a:t>
            </a:r>
          </a:p>
          <a:p>
            <a:pPr algn="just">
              <a:lnSpc>
                <a:spcPct val="150000"/>
              </a:lnSpc>
            </a:pPr>
            <a:r>
              <a:rPr lang="en-US" dirty="0">
                <a:latin typeface="Times New Roman" panose="02020603050405020304" pitchFamily="18" charset="0"/>
                <a:cs typeface="Times New Roman" panose="02020603050405020304" pitchFamily="18" charset="0"/>
              </a:rPr>
              <a:t>Fox, D. et al. (2014) Doing events research: from theory to practice. </a:t>
            </a:r>
            <a:r>
              <a:rPr lang="en-US" dirty="0" err="1">
                <a:latin typeface="Times New Roman" panose="02020603050405020304" pitchFamily="18" charset="0"/>
                <a:cs typeface="Times New Roman" panose="02020603050405020304" pitchFamily="18" charset="0"/>
              </a:rPr>
              <a:t>Routledge</a:t>
            </a:r>
            <a:r>
              <a:rPr lang="en-US" dirty="0">
                <a:latin typeface="Times New Roman" panose="02020603050405020304" pitchFamily="18" charset="0"/>
                <a:cs typeface="Times New Roman" panose="02020603050405020304" pitchFamily="18" charset="0"/>
              </a:rPr>
              <a:t>: Oxford</a:t>
            </a:r>
          </a:p>
          <a:p>
            <a:pPr algn="just">
              <a:lnSpc>
                <a:spcPct val="150000"/>
              </a:lnSpc>
            </a:pPr>
            <a:r>
              <a:rPr lang="en-US" dirty="0">
                <a:latin typeface="Times New Roman" panose="02020603050405020304" pitchFamily="18" charset="0"/>
                <a:cs typeface="Times New Roman" panose="02020603050405020304" pitchFamily="18" charset="0"/>
              </a:rPr>
              <a:t>Gaskell, C., Wills, J., Craig, N. and </a:t>
            </a:r>
            <a:r>
              <a:rPr lang="en-US" dirty="0" err="1">
                <a:latin typeface="Times New Roman" panose="02020603050405020304" pitchFamily="18" charset="0"/>
                <a:cs typeface="Times New Roman" panose="02020603050405020304" pitchFamily="18" charset="0"/>
              </a:rPr>
              <a:t>Hartgroves</a:t>
            </a:r>
            <a:r>
              <a:rPr lang="en-US" dirty="0">
                <a:latin typeface="Times New Roman" panose="02020603050405020304" pitchFamily="18" charset="0"/>
                <a:cs typeface="Times New Roman" panose="02020603050405020304" pitchFamily="18" charset="0"/>
              </a:rPr>
              <a:t>, R., 2021. Sustaining the environment and visitor economy in Cornwall.</a:t>
            </a:r>
          </a:p>
          <a:p>
            <a:pPr algn="just">
              <a:lnSpc>
                <a:spcPct val="150000"/>
              </a:lnSpc>
            </a:pPr>
            <a:r>
              <a:rPr lang="en-US" dirty="0">
                <a:latin typeface="Times New Roman" panose="02020603050405020304" pitchFamily="18" charset="0"/>
                <a:cs typeface="Times New Roman" panose="02020603050405020304" pitchFamily="18" charset="0"/>
              </a:rPr>
              <a:t>Getz, D. and Page, S. (2019) Event studies: theory, research and policy for planned events. 3rd Edition. </a:t>
            </a:r>
            <a:r>
              <a:rPr lang="en-US" dirty="0" err="1">
                <a:latin typeface="Times New Roman" panose="02020603050405020304" pitchFamily="18" charset="0"/>
                <a:cs typeface="Times New Roman" panose="02020603050405020304" pitchFamily="18" charset="0"/>
              </a:rPr>
              <a:t>Routledge</a:t>
            </a:r>
            <a:r>
              <a:rPr lang="en-US" dirty="0">
                <a:latin typeface="Times New Roman" panose="02020603050405020304" pitchFamily="18" charset="0"/>
                <a:cs typeface="Times New Roman" panose="02020603050405020304" pitchFamily="18" charset="0"/>
              </a:rPr>
              <a:t>: Oxford</a:t>
            </a:r>
          </a:p>
          <a:p>
            <a:pPr algn="just">
              <a:lnSpc>
                <a:spcPct val="150000"/>
              </a:lnSpc>
            </a:pPr>
            <a:r>
              <a:rPr lang="en-US" dirty="0">
                <a:latin typeface="Times New Roman" panose="02020603050405020304" pitchFamily="18" charset="0"/>
                <a:cs typeface="Times New Roman" panose="02020603050405020304" pitchFamily="18" charset="0"/>
              </a:rPr>
              <a:t>Getz, D., 2025. Festival and event tourism. In </a:t>
            </a:r>
            <a:r>
              <a:rPr lang="en-US" i="1" dirty="0">
                <a:latin typeface="Times New Roman" panose="02020603050405020304" pitchFamily="18" charset="0"/>
                <a:cs typeface="Times New Roman" panose="02020603050405020304" pitchFamily="18" charset="0"/>
              </a:rPr>
              <a:t>Encyclopedia of tourism</a:t>
            </a:r>
            <a:r>
              <a:rPr lang="en-US" dirty="0">
                <a:latin typeface="Times New Roman" panose="02020603050405020304" pitchFamily="18" charset="0"/>
                <a:cs typeface="Times New Roman" panose="02020603050405020304" pitchFamily="18" charset="0"/>
              </a:rPr>
              <a:t> (pp. 391-395). Cham: Springer Nature Switzerland.</a:t>
            </a:r>
          </a:p>
          <a:p>
            <a:pPr algn="just">
              <a:lnSpc>
                <a:spcPct val="150000"/>
              </a:lnSpc>
            </a:pPr>
            <a:r>
              <a:rPr lang="en-US" dirty="0">
                <a:latin typeface="Times New Roman" panose="02020603050405020304" pitchFamily="18" charset="0"/>
                <a:cs typeface="Times New Roman" panose="02020603050405020304" pitchFamily="18" charset="0"/>
              </a:rPr>
              <a:t>Hodges, R., 2024. Defiance within the decline? Revisiting new Welsh speakers’ language journeys. </a:t>
            </a:r>
            <a:r>
              <a:rPr lang="en-US" i="1" dirty="0">
                <a:latin typeface="Times New Roman" panose="02020603050405020304" pitchFamily="18" charset="0"/>
                <a:cs typeface="Times New Roman" panose="02020603050405020304" pitchFamily="18" charset="0"/>
              </a:rPr>
              <a:t>Journal of Multilingual and Multicultural Development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45</a:t>
            </a:r>
            <a:r>
              <a:rPr lang="en-US" dirty="0">
                <a:latin typeface="Times New Roman" panose="02020603050405020304" pitchFamily="18" charset="0"/>
                <a:cs typeface="Times New Roman" panose="02020603050405020304" pitchFamily="18" charset="0"/>
              </a:rPr>
              <a:t>(2), pp.306-322.</a:t>
            </a:r>
          </a:p>
          <a:p>
            <a:pPr algn="just">
              <a:lnSpc>
                <a:spcPct val="150000"/>
              </a:lnSpc>
            </a:pPr>
            <a:r>
              <a:rPr lang="en-US" dirty="0">
                <a:latin typeface="Times New Roman" panose="02020603050405020304" pitchFamily="18" charset="0"/>
                <a:cs typeface="Times New Roman" panose="02020603050405020304" pitchFamily="18" charset="0"/>
              </a:rPr>
              <a:t>Lim, S., 2024. Toward sustainability: a service design approach for climate action through </a:t>
            </a:r>
            <a:r>
              <a:rPr lang="en-US" dirty="0" err="1">
                <a:latin typeface="Times New Roman" panose="02020603050405020304" pitchFamily="18" charset="0"/>
                <a:cs typeface="Times New Roman" panose="02020603050405020304" pitchFamily="18" charset="0"/>
              </a:rPr>
              <a:t>plogging</a:t>
            </a:r>
            <a:r>
              <a:rPr lang="en-US" dirty="0">
                <a:latin typeface="Times New Roman" panose="02020603050405020304" pitchFamily="18" charset="0"/>
                <a:cs typeface="Times New Roman" panose="02020603050405020304" pitchFamily="18" charset="0"/>
              </a:rPr>
              <a:t>-inspired trash grabber rental service: case of </a:t>
            </a:r>
            <a:r>
              <a:rPr lang="en-US" dirty="0" err="1">
                <a:latin typeface="Times New Roman" panose="02020603050405020304" pitchFamily="18" charset="0"/>
                <a:cs typeface="Times New Roman" panose="02020603050405020304" pitchFamily="18" charset="0"/>
              </a:rPr>
              <a:t>Nurmijärvi</a:t>
            </a:r>
            <a:r>
              <a:rPr lang="en-US" dirty="0">
                <a:latin typeface="Times New Roman" panose="02020603050405020304" pitchFamily="18" charset="0"/>
                <a:cs typeface="Times New Roman" panose="02020603050405020304" pitchFamily="18" charset="0"/>
              </a:rPr>
              <a:t> municipality environmental division.</a:t>
            </a:r>
          </a:p>
          <a:p>
            <a:pPr algn="just">
              <a:lnSpc>
                <a:spcPct val="150000"/>
              </a:lnSpc>
            </a:pPr>
            <a:r>
              <a:rPr lang="en-US" dirty="0">
                <a:latin typeface="Times New Roman" panose="02020603050405020304" pitchFamily="18" charset="0"/>
                <a:cs typeface="Times New Roman" panose="02020603050405020304" pitchFamily="18" charset="0"/>
              </a:rPr>
              <a:t>Meredith, J. (2022) Project management: a managerial approach</a:t>
            </a:r>
          </a:p>
          <a:p>
            <a:pPr algn="just">
              <a:lnSpc>
                <a:spcPct val="150000"/>
              </a:lnSpc>
            </a:pPr>
            <a:r>
              <a:rPr lang="en-US" dirty="0">
                <a:latin typeface="Times New Roman" panose="02020603050405020304" pitchFamily="18" charset="0"/>
                <a:cs typeface="Times New Roman" panose="02020603050405020304" pitchFamily="18" charset="0"/>
              </a:rPr>
              <a:t>O’Toole, W. (2011) Events feasibility and development: from strategy to operations. Elsevier: Oxford</a:t>
            </a:r>
          </a:p>
          <a:p>
            <a:pPr algn="just">
              <a:lnSpc>
                <a:spcPct val="150000"/>
              </a:lnSpc>
            </a:pPr>
            <a:r>
              <a:rPr lang="en-US" dirty="0">
                <a:latin typeface="Times New Roman" panose="02020603050405020304" pitchFamily="18" charset="0"/>
                <a:cs typeface="Times New Roman" panose="02020603050405020304" pitchFamily="18" charset="0"/>
              </a:rPr>
              <a:t>Patel, K.S., 2024. </a:t>
            </a:r>
            <a:r>
              <a:rPr lang="en-US" i="1" dirty="0">
                <a:latin typeface="Times New Roman" panose="02020603050405020304" pitchFamily="18" charset="0"/>
                <a:cs typeface="Times New Roman" panose="02020603050405020304" pitchFamily="18" charset="0"/>
              </a:rPr>
              <a:t>Exploring the luxury train experience: A case study of the </a:t>
            </a:r>
            <a:r>
              <a:rPr lang="en-US" i="1" dirty="0" err="1">
                <a:latin typeface="Times New Roman" panose="02020603050405020304" pitchFamily="18" charset="0"/>
                <a:cs typeface="Times New Roman" panose="02020603050405020304" pitchFamily="18" charset="0"/>
              </a:rPr>
              <a:t>TranzAlpine</a:t>
            </a:r>
            <a:r>
              <a:rPr lang="en-US" i="1" dirty="0">
                <a:latin typeface="Times New Roman" panose="02020603050405020304" pitchFamily="18" charset="0"/>
                <a:cs typeface="Times New Roman" panose="02020603050405020304" pitchFamily="18" charset="0"/>
              </a:rPr>
              <a:t> train</a:t>
            </a:r>
            <a:r>
              <a:rPr lang="en-US" dirty="0">
                <a:latin typeface="Times New Roman" panose="02020603050405020304" pitchFamily="18" charset="0"/>
                <a:cs typeface="Times New Roman" panose="02020603050405020304" pitchFamily="18" charset="0"/>
              </a:rPr>
              <a:t> (Doctoral dissertation, Auckland University of Technology).</a:t>
            </a:r>
          </a:p>
          <a:p>
            <a:pPr algn="just">
              <a:lnSpc>
                <a:spcPct val="150000"/>
              </a:lnSpc>
            </a:pPr>
            <a:r>
              <a:rPr lang="en-US" dirty="0">
                <a:latin typeface="Times New Roman" panose="02020603050405020304" pitchFamily="18" charset="0"/>
                <a:cs typeface="Times New Roman" panose="02020603050405020304" pitchFamily="18" charset="0"/>
              </a:rPr>
              <a:t>Riches, S., 2024. </a:t>
            </a:r>
            <a:r>
              <a:rPr lang="en-US" i="1" dirty="0">
                <a:latin typeface="Times New Roman" panose="02020603050405020304" pitchFamily="18" charset="0"/>
                <a:cs typeface="Times New Roman" panose="02020603050405020304" pitchFamily="18" charset="0"/>
              </a:rPr>
              <a:t>Britain-Culture Smart!: The Essential Guide to Customs &amp; Culture</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Kuperard</a:t>
            </a:r>
            <a:r>
              <a:rPr lang="en-US" dirty="0">
                <a:latin typeface="Times New Roman" panose="02020603050405020304" pitchFamily="18" charset="0"/>
                <a:cs typeface="Times New Roman" panose="02020603050405020304" pitchFamily="18" charset="0"/>
              </a:rPr>
              <a:t>.</a:t>
            </a:r>
          </a:p>
          <a:p>
            <a:pPr algn="just">
              <a:lnSpc>
                <a:spcPct val="150000"/>
              </a:lnSpc>
            </a:pPr>
            <a:r>
              <a:rPr lang="en-US" dirty="0">
                <a:latin typeface="Times New Roman" panose="02020603050405020304" pitchFamily="18" charset="0"/>
                <a:cs typeface="Times New Roman" panose="02020603050405020304" pitchFamily="18" charset="0"/>
              </a:rPr>
              <a:t>Smith, A. (2012) Events and urban regeneration: the strategic use of events to </a:t>
            </a:r>
            <a:r>
              <a:rPr lang="en-US" dirty="0" err="1">
                <a:latin typeface="Times New Roman" panose="02020603050405020304" pitchFamily="18" charset="0"/>
                <a:cs typeface="Times New Roman" panose="02020603050405020304" pitchFamily="18" charset="0"/>
              </a:rPr>
              <a:t>revitalise</a:t>
            </a:r>
            <a:r>
              <a:rPr lang="en-US" dirty="0">
                <a:latin typeface="Times New Roman" panose="02020603050405020304" pitchFamily="18" charset="0"/>
                <a:cs typeface="Times New Roman" panose="02020603050405020304" pitchFamily="18" charset="0"/>
              </a:rPr>
              <a:t> cities. </a:t>
            </a:r>
            <a:r>
              <a:rPr lang="en-US" dirty="0" err="1">
                <a:latin typeface="Times New Roman" panose="02020603050405020304" pitchFamily="18" charset="0"/>
                <a:cs typeface="Times New Roman" panose="02020603050405020304" pitchFamily="18" charset="0"/>
              </a:rPr>
              <a:t>Routledge</a:t>
            </a:r>
            <a:r>
              <a:rPr lang="en-US">
                <a:latin typeface="Times New Roman" panose="02020603050405020304" pitchFamily="18" charset="0"/>
                <a:cs typeface="Times New Roman" panose="02020603050405020304" pitchFamily="18" charset="0"/>
              </a:rPr>
              <a:t>: Oxford</a:t>
            </a:r>
          </a:p>
          <a:p>
            <a:pPr algn="just"/>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Opulent</Template>
  <TotalTime>16</TotalTime>
  <Words>2081</Words>
  <Application>Microsoft Macintosh PowerPoint</Application>
  <PresentationFormat>On-screen Show (4:3)</PresentationFormat>
  <Paragraphs>100</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Calibri</vt:lpstr>
      <vt:lpstr>Times New Roman</vt:lpstr>
      <vt:lpstr>Trebuchet MS</vt:lpstr>
      <vt:lpstr>Wingdings</vt:lpstr>
      <vt:lpstr>Wingdings 2</vt:lpstr>
      <vt:lpstr>Opulent</vt:lpstr>
      <vt:lpstr>Croeso Cymru  The Welsh Welcome Experience </vt:lpstr>
      <vt:lpstr>Event details </vt:lpstr>
      <vt:lpstr>Target Audience</vt:lpstr>
      <vt:lpstr>Demand Analysis </vt:lpstr>
      <vt:lpstr>Competitive Analysis </vt:lpstr>
      <vt:lpstr>Venue and Location </vt:lpstr>
      <vt:lpstr>Operational Plan </vt:lpstr>
      <vt:lpstr>Programme Outline </vt:lpstr>
      <vt:lpstr>Activities and Attractions </vt:lpstr>
      <vt:lpstr>Strategic Partnerships </vt:lpstr>
      <vt:lpstr>Marketing Strategy </vt:lpstr>
      <vt:lpstr>Budget Overview</vt:lpstr>
      <vt:lpstr>Feasibility Conclusion </vt:lpstr>
      <vt:lpstr>References</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lenovo</dc:creator>
  <cp:lastModifiedBy>Elena Caragicu (2244881)</cp:lastModifiedBy>
  <cp:revision>10</cp:revision>
  <dcterms:created xsi:type="dcterms:W3CDTF">2025-05-09T04:07:00Z</dcterms:created>
  <dcterms:modified xsi:type="dcterms:W3CDTF">2025-05-20T07:47:55Z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5D74776109504A8593F56DC813E4456B_12</vt:lpwstr>
  </property>
  <property fmtid="{D5CDD505-2E9C-101B-9397-08002B2CF9AE}" pid="3" name="KSOProductBuildVer">
    <vt:lpwstr>1033-12.2.0.20795</vt:lpwstr>
  </property>
</Properties>
</file>