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319" r:id="rId2"/>
    <p:sldId id="337" r:id="rId3"/>
    <p:sldId id="336" r:id="rId4"/>
    <p:sldId id="338" r:id="rId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87" d="100"/>
          <a:sy n="87" d="100"/>
        </p:scale>
        <p:origin x="-2352" y="-72"/>
      </p:cViewPr>
      <p:guideLst>
        <p:guide orient="horz" pos="3127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0C45B75-07BC-4983-B508-ED17ACBE86DC}" type="slidenum">
              <a:rPr lang="cy-GB"/>
              <a:pPr>
                <a:defRPr/>
              </a:pPr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xmlns="" val="6819167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 smtClean="0"/>
              <a:t>Cliciwch i olygu arddulliau'r Meistr testun</a:t>
            </a:r>
          </a:p>
          <a:p>
            <a:pPr lvl="1"/>
            <a:r>
              <a:rPr lang="cy-GB" noProof="0" smtClean="0"/>
              <a:t>Ail lefel</a:t>
            </a:r>
          </a:p>
          <a:p>
            <a:pPr lvl="2"/>
            <a:r>
              <a:rPr lang="cy-GB" noProof="0" smtClean="0"/>
              <a:t>Trydydd lefel</a:t>
            </a:r>
          </a:p>
          <a:p>
            <a:pPr lvl="3"/>
            <a:r>
              <a:rPr lang="cy-GB" noProof="0" smtClean="0"/>
              <a:t>Pedwerydd lefel</a:t>
            </a:r>
          </a:p>
          <a:p>
            <a:pPr lvl="4"/>
            <a:r>
              <a:rPr lang="cy-GB" noProof="0" smtClean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78421375-A249-40F4-8BD5-C5EF86AA607B}" type="slidenum">
              <a:rPr lang="cy-GB"/>
              <a:pPr>
                <a:defRPr/>
              </a:pPr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xmlns="" val="32796568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1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xmlns="" val="3727491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PP_TSD_white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9F310-0597-4AAB-BE84-0751B9AFBB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06235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0F6D7-4EF9-423A-932F-6F1E6119CD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28394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48B714-72FF-48B8-8D45-EA9AA2921BE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50594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DFCD4-F63E-492E-9D0B-449FA3E87B6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56490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9EE08-62CD-4A6E-A00D-BF306CC67DE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61537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05387D-A5CF-463F-82FA-9A06FB46468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1143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01829-B27E-4B48-87FE-9F073CF0409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59487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A4EA3-7734-469F-B201-A81264657DE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1439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dirty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1DBBCE-CF30-439E-B6C6-088B35E0A8B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28839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4E119A-922B-469E-B1D8-942993E426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72583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B4C3E4-3D26-4992-A29C-C3E794A65DD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5290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dirty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dirty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AE34A4CF-BE34-42E0-BDE1-B7FEE51545F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1584175"/>
          </a:xfrm>
        </p:spPr>
        <p:txBody>
          <a:bodyPr/>
          <a:lstStyle/>
          <a:p>
            <a:r>
              <a:rPr lang="en-GB" sz="2800" dirty="0" smtClean="0"/>
              <a:t>The Professional Practice Framework </a:t>
            </a:r>
            <a:br>
              <a:rPr lang="en-GB" sz="2800" dirty="0" smtClean="0"/>
            </a:b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000" dirty="0" smtClean="0"/>
              <a:t>Dr Liz Wilson</a:t>
            </a:r>
          </a:p>
          <a:p>
            <a:r>
              <a:rPr lang="en-GB" sz="2000" dirty="0" smtClean="0"/>
              <a:t>Associate Professor - Work-based Learning</a:t>
            </a:r>
          </a:p>
          <a:p>
            <a:r>
              <a:rPr lang="en-GB" sz="2000" dirty="0" smtClean="0"/>
              <a:t>e.wilson@tsd.ac.uk</a:t>
            </a:r>
          </a:p>
          <a:p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284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The Professional Practice Framework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smtClean="0"/>
              <a:t>Framework for accrediting and accumulating higher level learning leading to a coherent professional qualification</a:t>
            </a:r>
          </a:p>
          <a:p>
            <a:r>
              <a:rPr lang="en-GB" sz="2200" dirty="0" smtClean="0"/>
              <a:t>Learning is focused on professional and personal development needs in the workplace</a:t>
            </a:r>
          </a:p>
          <a:p>
            <a:r>
              <a:rPr lang="en-GB" sz="2200" dirty="0" smtClean="0"/>
              <a:t>Accreditation of in-house programmes for employers</a:t>
            </a:r>
          </a:p>
          <a:p>
            <a:r>
              <a:rPr lang="en-GB" sz="2200" dirty="0" smtClean="0"/>
              <a:t>Accreditation of prior experiential learning (APEL) for employees </a:t>
            </a:r>
          </a:p>
          <a:p>
            <a:r>
              <a:rPr lang="en-GB" sz="2200" dirty="0" smtClean="0"/>
              <a:t>ESF projects: LATERAL, Mentoring, Elevate, HSEI</a:t>
            </a:r>
          </a:p>
          <a:p>
            <a:pPr marL="0" indent="0">
              <a:buNone/>
            </a:pPr>
            <a:endParaRPr lang="en-GB" sz="240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371496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Levels of accreditation from level 4 (Certificate) to level 7 (Masters</a:t>
            </a:r>
            <a:r>
              <a:rPr lang="en-GB" sz="2400" dirty="0" smtClean="0"/>
              <a:t>), shortly level 8 (Doctorate)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Any amount of credit from 5 </a:t>
            </a:r>
            <a:r>
              <a:rPr lang="en-GB" sz="2400" dirty="0" smtClean="0"/>
              <a:t>credits: 1 credit = 10 hours of learning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Up to two thirds of an individual’s award may be claimed by AP(E)L (Recognition and Accreditation of Learning)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Range of validated modules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Award title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95176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Some figures to keep in mind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Level 4 – 120 credits = Cert HE +</a:t>
            </a:r>
          </a:p>
          <a:p>
            <a:pPr marL="0" indent="0">
              <a:buNone/>
            </a:pPr>
            <a:r>
              <a:rPr lang="en-GB" sz="2800" dirty="0" smtClean="0"/>
              <a:t>Level 5 – 120 credits = Dip HE or Foundation Degree +</a:t>
            </a:r>
          </a:p>
          <a:p>
            <a:pPr marL="0" indent="0">
              <a:buNone/>
            </a:pPr>
            <a:r>
              <a:rPr lang="en-GB" sz="2800" dirty="0" smtClean="0"/>
              <a:t>Level 6 – 120 credits = BA (Hons)</a:t>
            </a:r>
          </a:p>
          <a:p>
            <a:pPr marL="0" indent="0">
              <a:buNone/>
            </a:pPr>
            <a:r>
              <a:rPr lang="en-GB" sz="2800" dirty="0" smtClean="0"/>
              <a:t>Level 7 – 60 credits = Post Grad Cert +</a:t>
            </a:r>
          </a:p>
          <a:p>
            <a:pPr marL="0" indent="0">
              <a:buNone/>
            </a:pPr>
            <a:r>
              <a:rPr lang="en-GB" sz="2800" dirty="0" smtClean="0"/>
              <a:t>Level 7 – 60 credits = Post Grad Diploma +</a:t>
            </a:r>
          </a:p>
          <a:p>
            <a:pPr marL="0" indent="0">
              <a:buNone/>
            </a:pPr>
            <a:r>
              <a:rPr lang="en-GB" sz="2800" dirty="0" smtClean="0"/>
              <a:t>Level 7 – 60 credits = MA (</a:t>
            </a:r>
            <a:r>
              <a:rPr lang="en-GB" sz="2800" dirty="0" err="1" smtClean="0"/>
              <a:t>ie</a:t>
            </a:r>
            <a:r>
              <a:rPr lang="en-GB" sz="2800" dirty="0" smtClean="0"/>
              <a:t> 180 credits)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15712280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2493</TotalTime>
  <Words>203</Words>
  <Application>Microsoft Office PowerPoint</Application>
  <PresentationFormat>On-screen Show (4:3)</PresentationFormat>
  <Paragraphs>24</Paragraphs>
  <Slides>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Blank Presentation</vt:lpstr>
      <vt:lpstr>The Professional Practice Framework  </vt:lpstr>
      <vt:lpstr>The Professional Practice Framework</vt:lpstr>
      <vt:lpstr>Key information</vt:lpstr>
      <vt:lpstr>Some figures to keep in mind</vt:lpstr>
    </vt:vector>
  </TitlesOfParts>
  <Company>Stills Design &amp; Advertising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Teulu Harris</cp:lastModifiedBy>
  <cp:revision>131</cp:revision>
  <cp:lastPrinted>2013-01-21T10:28:49Z</cp:lastPrinted>
  <dcterms:created xsi:type="dcterms:W3CDTF">2010-09-01T10:27:19Z</dcterms:created>
  <dcterms:modified xsi:type="dcterms:W3CDTF">2013-04-17T20:52:10Z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